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4"/>
  </p:notesMasterIdLst>
  <p:sldIdLst>
    <p:sldId id="392" r:id="rId6"/>
    <p:sldId id="511" r:id="rId7"/>
    <p:sldId id="513" r:id="rId8"/>
    <p:sldId id="575" r:id="rId9"/>
    <p:sldId id="576" r:id="rId10"/>
    <p:sldId id="577" r:id="rId11"/>
    <p:sldId id="581" r:id="rId12"/>
    <p:sldId id="574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FAA2548-D45D-4301-A70D-34355FC82876}">
          <p14:sldIdLst>
            <p14:sldId id="392"/>
            <p14:sldId id="511"/>
            <p14:sldId id="513"/>
            <p14:sldId id="575"/>
            <p14:sldId id="576"/>
            <p14:sldId id="577"/>
            <p14:sldId id="581"/>
            <p14:sldId id="5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C6EF0"/>
    <a:srgbClr val="DA867F"/>
    <a:srgbClr val="DA5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1611" autoAdjust="0"/>
  </p:normalViewPr>
  <p:slideViewPr>
    <p:cSldViewPr snapToGrid="0">
      <p:cViewPr varScale="1">
        <p:scale>
          <a:sx n="117" d="100"/>
          <a:sy n="117" d="100"/>
        </p:scale>
        <p:origin x="92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780B4-1AF8-4191-A9A5-94BFA43221E0}" type="datetimeFigureOut">
              <a:rPr lang="es-CO" smtClean="0"/>
              <a:t>30/08/20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C24B3-E8C9-433D-A989-0C1DD99BF3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556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745AF258-BA07-482E-A281-77B52BE6B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4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077D7CA0-BB1B-426A-B873-B9B33B559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811A0F9B-5B4D-4CC8-983F-2C732C30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282" y="2419350"/>
            <a:ext cx="10131973" cy="1552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spc="-150"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0BFA6936-0586-4FE7-A1C7-F801ADB1EF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3338" y="4445057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Funcionario Responsable</a:t>
            </a:r>
          </a:p>
        </p:txBody>
      </p:sp>
      <p:sp>
        <p:nvSpPr>
          <p:cNvPr id="22" name="Marcador de contenido 20">
            <a:extLst>
              <a:ext uri="{FF2B5EF4-FFF2-40B4-BE49-F238E27FC236}">
                <a16:creationId xmlns:a16="http://schemas.microsoft.com/office/drawing/2014/main" id="{B1D8B8BC-3D50-4688-B07D-C0517D7B63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03282" y="4872531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Cargo</a:t>
            </a:r>
          </a:p>
        </p:txBody>
      </p:sp>
      <p:sp>
        <p:nvSpPr>
          <p:cNvPr id="23" name="Marcador de contenido 20">
            <a:extLst>
              <a:ext uri="{FF2B5EF4-FFF2-40B4-BE49-F238E27FC236}">
                <a16:creationId xmlns:a16="http://schemas.microsoft.com/office/drawing/2014/main" id="{81DBBC51-D15B-4207-BBC5-912124E7D3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03281" y="5302962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Dependencia</a:t>
            </a:r>
          </a:p>
        </p:txBody>
      </p:sp>
    </p:spTree>
    <p:extLst>
      <p:ext uri="{BB962C8B-B14F-4D97-AF65-F5344CB8AC3E}">
        <p14:creationId xmlns:p14="http://schemas.microsoft.com/office/powerpoint/2010/main" val="366500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B3BB829B-0858-42DC-9368-D7350B4B8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D7F18F2D-1664-465A-B862-45EFBE23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266825"/>
            <a:ext cx="10782300" cy="9572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 b="1">
                <a:latin typeface="Helvetica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8820FE63-71E5-4780-ADA7-998E5A6AF1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7225" y="2524125"/>
            <a:ext cx="10782300" cy="3762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908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gráficas-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ECD64B-35C2-47C9-A976-D70D97B64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2" name="Título 8">
            <a:extLst>
              <a:ext uri="{FF2B5EF4-FFF2-40B4-BE49-F238E27FC236}">
                <a16:creationId xmlns:a16="http://schemas.microsoft.com/office/drawing/2014/main" id="{4CA13DDD-CD44-41D4-AEE4-9488B318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90525"/>
            <a:ext cx="10782300" cy="400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Helvetica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Marcador de contenido 10">
            <a:extLst>
              <a:ext uri="{FF2B5EF4-FFF2-40B4-BE49-F238E27FC236}">
                <a16:creationId xmlns:a16="http://schemas.microsoft.com/office/drawing/2014/main" id="{A9340D9A-8862-4971-AE75-C277EA7460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7225" y="1114425"/>
            <a:ext cx="10782300" cy="5172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2423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F3BF3334-D0F3-481D-8132-223500A09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5" name="Marcador de contenido 20">
            <a:extLst>
              <a:ext uri="{FF2B5EF4-FFF2-40B4-BE49-F238E27FC236}">
                <a16:creationId xmlns:a16="http://schemas.microsoft.com/office/drawing/2014/main" id="{F553981C-1BC9-4FE8-9294-0E75C89EDC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24663" y="3400097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Funcionario Responsable</a:t>
            </a:r>
          </a:p>
        </p:txBody>
      </p:sp>
      <p:sp>
        <p:nvSpPr>
          <p:cNvPr id="6" name="Marcador de contenido 20">
            <a:extLst>
              <a:ext uri="{FF2B5EF4-FFF2-40B4-BE49-F238E27FC236}">
                <a16:creationId xmlns:a16="http://schemas.microsoft.com/office/drawing/2014/main" id="{B3357B8A-9A11-4D25-BB80-B93A3FFEA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4607" y="3827571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Cargo - Correo</a:t>
            </a:r>
          </a:p>
        </p:txBody>
      </p:sp>
      <p:sp>
        <p:nvSpPr>
          <p:cNvPr id="7" name="Marcador de contenido 20">
            <a:extLst>
              <a:ext uri="{FF2B5EF4-FFF2-40B4-BE49-F238E27FC236}">
                <a16:creationId xmlns:a16="http://schemas.microsoft.com/office/drawing/2014/main" id="{79AF012C-C57A-494F-ADE0-770B84BB62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24606" y="4258002"/>
            <a:ext cx="10131425" cy="386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Helvetica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s-ES" dirty="0"/>
              <a:t>Dependencia</a:t>
            </a:r>
          </a:p>
        </p:txBody>
      </p:sp>
    </p:spTree>
    <p:extLst>
      <p:ext uri="{BB962C8B-B14F-4D97-AF65-F5344CB8AC3E}">
        <p14:creationId xmlns:p14="http://schemas.microsoft.com/office/powerpoint/2010/main" val="156034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1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50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Efecto tóxico del veneno de víboras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O" dirty="0"/>
              <a:t>Ariadna Rodríguez Vargas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CO" dirty="0"/>
              <a:t>MD, Ms.C.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s-CO" dirty="0"/>
              <a:t>Grupo de Investigación en Proteínas – UN / arlrodriguezva@unal.edu.co</a:t>
            </a:r>
          </a:p>
        </p:txBody>
      </p:sp>
    </p:spTree>
    <p:extLst>
      <p:ext uri="{BB962C8B-B14F-4D97-AF65-F5344CB8AC3E}">
        <p14:creationId xmlns:p14="http://schemas.microsoft.com/office/powerpoint/2010/main" val="404769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Influjo de la composición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CO" dirty="0"/>
              <a:t>Rica composición proteica</a:t>
            </a:r>
          </a:p>
          <a:p>
            <a:endParaRPr lang="es-CO" dirty="0"/>
          </a:p>
          <a:p>
            <a:r>
              <a:rPr lang="es-CO" dirty="0"/>
              <a:t>Sitios de acción diferentes en el organismo: </a:t>
            </a:r>
            <a:r>
              <a:rPr lang="es-CO" b="1" dirty="0"/>
              <a:t>multienvenenamiento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3F3C8D8-D74C-1E43-AD29-63A528577FFA}"/>
              </a:ext>
            </a:extLst>
          </p:cNvPr>
          <p:cNvSpPr/>
          <p:nvPr/>
        </p:nvSpPr>
        <p:spPr>
          <a:xfrm>
            <a:off x="7115847" y="3553411"/>
            <a:ext cx="3463413" cy="5109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440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Clasificación de familias proteicas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CO" dirty="0"/>
              <a:t>Cantidad de aminoácidos y actividad biológica</a:t>
            </a:r>
          </a:p>
          <a:p>
            <a:endParaRPr lang="es-CO" dirty="0"/>
          </a:p>
          <a:p>
            <a:pPr marL="914400" lvl="1" indent="-457200">
              <a:buFont typeface="+mj-lt"/>
              <a:buAutoNum type="arabicPeriod"/>
            </a:pPr>
            <a:r>
              <a:rPr lang="es-CO" dirty="0"/>
              <a:t>Fosfolipasas A</a:t>
            </a:r>
            <a:r>
              <a:rPr lang="es-CO" baseline="-25000" dirty="0"/>
              <a:t>2</a:t>
            </a:r>
            <a:r>
              <a:rPr lang="es-CO" dirty="0"/>
              <a:t> (PLA</a:t>
            </a:r>
            <a:r>
              <a:rPr lang="es-CO" baseline="-25000" dirty="0"/>
              <a:t>2</a:t>
            </a:r>
            <a:r>
              <a:rPr lang="es-CO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O" dirty="0"/>
              <a:t>Metaloproteasas (SVMP)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O" dirty="0"/>
              <a:t>Serinoproteasas (SVSP)</a:t>
            </a:r>
          </a:p>
          <a:p>
            <a:pPr lvl="1"/>
            <a:endParaRPr lang="es-CO" dirty="0"/>
          </a:p>
          <a:p>
            <a:r>
              <a:rPr lang="es-CO" dirty="0"/>
              <a:t>Componen 50-60%</a:t>
            </a:r>
          </a:p>
          <a:p>
            <a:r>
              <a:rPr lang="es-CO" dirty="0"/>
              <a:t>Dolor, alteración de la coagulación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8A7896-4145-0947-9EA4-A3C717CE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513" y="3233677"/>
            <a:ext cx="3962400" cy="20574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07E98CE-A215-B84C-821F-423DE6F8FFAC}"/>
              </a:ext>
            </a:extLst>
          </p:cNvPr>
          <p:cNvSpPr/>
          <p:nvPr/>
        </p:nvSpPr>
        <p:spPr>
          <a:xfrm>
            <a:off x="8829434" y="3703898"/>
            <a:ext cx="1111170" cy="8102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1E1AA9E-BA12-3045-9313-1E0600D1284E}"/>
              </a:ext>
            </a:extLst>
          </p:cNvPr>
          <p:cNvSpPr/>
          <p:nvPr/>
        </p:nvSpPr>
        <p:spPr>
          <a:xfrm>
            <a:off x="9940603" y="3240910"/>
            <a:ext cx="1498921" cy="8102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E519028F-8D99-2B47-A5AD-2BDA366E3925}"/>
              </a:ext>
            </a:extLst>
          </p:cNvPr>
          <p:cNvSpPr/>
          <p:nvPr/>
        </p:nvSpPr>
        <p:spPr>
          <a:xfrm>
            <a:off x="7174255" y="3321934"/>
            <a:ext cx="3889093" cy="2152891"/>
          </a:xfrm>
          <a:prstGeom prst="roundRect">
            <a:avLst/>
          </a:prstGeom>
          <a:noFill/>
          <a:ln w="19050">
            <a:solidFill>
              <a:srgbClr val="AC6E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077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CD7CE-BAE6-BC43-ACB4-7E8F4EE8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Tipo de veneno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8057E-915F-F344-9C6C-3432E9B00F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7224" y="1892258"/>
            <a:ext cx="10782300" cy="3762375"/>
          </a:xfrm>
        </p:spPr>
        <p:txBody>
          <a:bodyPr/>
          <a:lstStyle/>
          <a:p>
            <a:pPr marL="0" indent="0" algn="ctr">
              <a:buNone/>
            </a:pPr>
            <a:r>
              <a:rPr lang="es-CO" dirty="0"/>
              <a:t>Veneno hemo-cito-tóxico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60EA3-7180-3246-8F59-B828228BD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8" t="-1020" r="24931" b="21816"/>
          <a:stretch/>
        </p:blipFill>
        <p:spPr>
          <a:xfrm>
            <a:off x="2041647" y="2854794"/>
            <a:ext cx="2257063" cy="16899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6E938B-4FB8-3741-8147-2F5949412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21"/>
          <a:stretch/>
        </p:blipFill>
        <p:spPr>
          <a:xfrm>
            <a:off x="5574249" y="2718061"/>
            <a:ext cx="2114763" cy="15818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055D81-BCF1-3E4A-B0A8-1CD7C9EF6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EB"/>
              </a:clrFrom>
              <a:clrTo>
                <a:srgbClr val="FFFCEB">
                  <a:alpha val="0"/>
                </a:srgbClr>
              </a:clrTo>
            </a:clrChange>
          </a:blip>
          <a:srcRect l="13161" t="18162" r="13523" b="19863"/>
          <a:stretch/>
        </p:blipFill>
        <p:spPr>
          <a:xfrm>
            <a:off x="8095206" y="2773770"/>
            <a:ext cx="2095017" cy="1770927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EC2A619-0ED9-1042-B22D-6DB454D482CB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170179" y="2299788"/>
            <a:ext cx="2512954" cy="55500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ABE91F20-92E6-154E-8B46-BE445DCE136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631631" y="2283823"/>
            <a:ext cx="0" cy="43423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3114B34-B4F8-FD46-A6A5-51D6321C5341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282819" y="2264600"/>
            <a:ext cx="1859896" cy="50917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E55D97A-1486-F14B-A342-96024736D828}"/>
              </a:ext>
            </a:extLst>
          </p:cNvPr>
          <p:cNvGrpSpPr/>
          <p:nvPr/>
        </p:nvGrpSpPr>
        <p:grpSpPr>
          <a:xfrm>
            <a:off x="2763700" y="2425478"/>
            <a:ext cx="6050981" cy="3658472"/>
            <a:chOff x="3701250" y="3028239"/>
            <a:chExt cx="6050981" cy="365847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AA8F639-5F9C-2E42-B5E8-D8841881D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727" t="1655" r="12734" b="6702"/>
            <a:stretch/>
          </p:blipFill>
          <p:spPr>
            <a:xfrm>
              <a:off x="4134504" y="4718143"/>
              <a:ext cx="2275033" cy="1750635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9A38AC4-12F4-5543-9DF3-3CDE900C9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01250" y="3028239"/>
              <a:ext cx="2134887" cy="2689958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D1B9529-A0EF-FE46-8CBD-50E0C8A11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333"/>
            <a:stretch/>
          </p:blipFill>
          <p:spPr>
            <a:xfrm>
              <a:off x="6335214" y="3742231"/>
              <a:ext cx="1729726" cy="233067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9AFFB3C-2B23-B04D-8EB8-B845F9E8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11388" y="4622554"/>
              <a:ext cx="1640843" cy="2064157"/>
            </a:xfrm>
            <a:prstGeom prst="rect">
              <a:avLst/>
            </a:prstGeom>
          </p:spPr>
        </p:pic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2D56E0B-1C68-2741-AC2F-FA5BA580ECF6}"/>
              </a:ext>
            </a:extLst>
          </p:cNvPr>
          <p:cNvSpPr/>
          <p:nvPr/>
        </p:nvSpPr>
        <p:spPr>
          <a:xfrm>
            <a:off x="-12938" y="6533806"/>
            <a:ext cx="9823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Vásquez-Restrepo (2013)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serpientes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del Valle de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Aburrá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(pp. 112–114). 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Editorial CES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3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0105D-CD42-C244-A205-BA16A05E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Factores que influyen en la aparición de síntomas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980B44-BAB2-9546-A95E-FB8AA937D7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CO" dirty="0"/>
              <a:t>Cantidad de veneno en sangre</a:t>
            </a:r>
          </a:p>
          <a:p>
            <a:r>
              <a:rPr lang="es-CO" dirty="0"/>
              <a:t>Especie de serpiente – Edad – Sitio de procedencia</a:t>
            </a:r>
          </a:p>
          <a:p>
            <a:r>
              <a:rPr lang="es-CO" dirty="0"/>
              <a:t>Sitio de la mordedura</a:t>
            </a:r>
          </a:p>
          <a:p>
            <a:r>
              <a:rPr lang="es-CO" dirty="0"/>
              <a:t>Estado de salud del afectado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EF3FD7-15AF-C840-A634-23B85BD85C87}"/>
              </a:ext>
            </a:extLst>
          </p:cNvPr>
          <p:cNvSpPr txBox="1"/>
          <p:nvPr/>
        </p:nvSpPr>
        <p:spPr>
          <a:xfrm>
            <a:off x="7558269" y="4981414"/>
            <a:ext cx="348398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Promedio de aparición de 2 horas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6D49F0-ADC6-3D48-ADBC-A16FC94C55D6}"/>
              </a:ext>
            </a:extLst>
          </p:cNvPr>
          <p:cNvSpPr/>
          <p:nvPr/>
        </p:nvSpPr>
        <p:spPr>
          <a:xfrm>
            <a:off x="0" y="632492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Galizio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(2018) </a:t>
            </a:r>
            <a:r>
              <a:rPr lang="en-US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Proteomics;186: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56–70</a:t>
            </a:r>
            <a:r>
              <a:rPr lang="es-CO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Gibbs, 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(2011)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Journal of Proteomics;74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(10):2169–2179 / Vásquez-Restrepo (2013)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serpientes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del Valle de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Aburrá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(pp. 112–114). 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Editorial CES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3FC709A-80F5-AC4C-8F6E-7980B9D8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28" y="1"/>
            <a:ext cx="8948672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108B8FD-0D6D-EB4C-BCD1-180AD67A14DA}"/>
              </a:ext>
            </a:extLst>
          </p:cNvPr>
          <p:cNvSpPr/>
          <p:nvPr/>
        </p:nvSpPr>
        <p:spPr>
          <a:xfrm>
            <a:off x="3243329" y="3669175"/>
            <a:ext cx="2950336" cy="318882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406CCD5-AE3F-AD42-AEB7-775248B20798}"/>
              </a:ext>
            </a:extLst>
          </p:cNvPr>
          <p:cNvSpPr/>
          <p:nvPr/>
        </p:nvSpPr>
        <p:spPr>
          <a:xfrm>
            <a:off x="3243328" y="2"/>
            <a:ext cx="2857740" cy="20255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DBD8B6B-FBBC-A842-8A4A-0A914F88AD5D}"/>
              </a:ext>
            </a:extLst>
          </p:cNvPr>
          <p:cNvSpPr/>
          <p:nvPr/>
        </p:nvSpPr>
        <p:spPr>
          <a:xfrm>
            <a:off x="6101068" y="66676"/>
            <a:ext cx="1539431" cy="2659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1847929-97FE-DE4F-BF9C-BBC62844A180}"/>
              </a:ext>
            </a:extLst>
          </p:cNvPr>
          <p:cNvSpPr/>
          <p:nvPr/>
        </p:nvSpPr>
        <p:spPr>
          <a:xfrm>
            <a:off x="3763586" y="2150121"/>
            <a:ext cx="2337482" cy="28405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07DD9C9-AEF0-D547-8928-53F9C557765A}"/>
              </a:ext>
            </a:extLst>
          </p:cNvPr>
          <p:cNvSpPr/>
          <p:nvPr/>
        </p:nvSpPr>
        <p:spPr>
          <a:xfrm>
            <a:off x="3902482" y="2994595"/>
            <a:ext cx="1539431" cy="2659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59FC9BF-B0B7-5F4C-BA18-3438BEE62574}"/>
              </a:ext>
            </a:extLst>
          </p:cNvPr>
          <p:cNvSpPr/>
          <p:nvPr/>
        </p:nvSpPr>
        <p:spPr>
          <a:xfrm>
            <a:off x="9326072" y="11575"/>
            <a:ext cx="2857740" cy="20255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C4DA39-E22E-394A-B44E-6B0CA2680416}"/>
              </a:ext>
            </a:extLst>
          </p:cNvPr>
          <p:cNvSpPr/>
          <p:nvPr/>
        </p:nvSpPr>
        <p:spPr>
          <a:xfrm>
            <a:off x="9308880" y="2126372"/>
            <a:ext cx="2857740" cy="239933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3AB0B7E-15B0-5946-8530-68EDF51AF640}"/>
              </a:ext>
            </a:extLst>
          </p:cNvPr>
          <p:cNvSpPr/>
          <p:nvPr/>
        </p:nvSpPr>
        <p:spPr>
          <a:xfrm>
            <a:off x="9308880" y="4584782"/>
            <a:ext cx="2857740" cy="227321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Título 4">
            <a:extLst>
              <a:ext uri="{FF2B5EF4-FFF2-40B4-BE49-F238E27FC236}">
                <a16:creationId xmlns:a16="http://schemas.microsoft.com/office/drawing/2014/main" id="{05E38A19-B921-4C43-AE29-027F462EC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3" y="2043518"/>
            <a:ext cx="10782300" cy="1327241"/>
          </a:xfrm>
        </p:spPr>
        <p:txBody>
          <a:bodyPr>
            <a:normAutofit/>
          </a:bodyPr>
          <a:lstStyle/>
          <a:p>
            <a:r>
              <a:rPr lang="es-CO" sz="3500" dirty="0"/>
              <a:t>Efectos </a:t>
            </a:r>
            <a:br>
              <a:rPr lang="es-CO" sz="3500" dirty="0"/>
            </a:br>
            <a:r>
              <a:rPr lang="es-CO" sz="3500" dirty="0"/>
              <a:t>fisiopatológicos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C535493-C65B-5C47-AAAA-0A9B8D01EDC1}"/>
              </a:ext>
            </a:extLst>
          </p:cNvPr>
          <p:cNvSpPr/>
          <p:nvPr/>
        </p:nvSpPr>
        <p:spPr>
          <a:xfrm>
            <a:off x="0" y="6320353"/>
            <a:ext cx="3320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Gutiérrez, 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(2017) </a:t>
            </a:r>
            <a:r>
              <a:rPr lang="es-ES_tradnl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Nature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_tradnl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Reviews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ES_tradnl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Disease</a:t>
            </a:r>
            <a:r>
              <a:rPr lang="es-ES_tradn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Primers;3:</a:t>
            </a:r>
            <a:r>
              <a:rPr lang="es-ES_tradnl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1–20</a:t>
            </a:r>
          </a:p>
        </p:txBody>
      </p:sp>
    </p:spTree>
    <p:extLst>
      <p:ext uri="{BB962C8B-B14F-4D97-AF65-F5344CB8AC3E}">
        <p14:creationId xmlns:p14="http://schemas.microsoft.com/office/powerpoint/2010/main" val="2112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F65336-773D-4857-B052-752D3D25E8D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342900" indent="-342900">
              <a:spcBef>
                <a:spcPct val="0"/>
              </a:spcBef>
            </a:pPr>
            <a:r>
              <a:rPr lang="es-CO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s-CO" altLang="es-CO" dirty="0">
              <a:solidFill>
                <a:srgbClr val="00000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53C2F0-6AE0-4B21-BD2C-B50CF2BC54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24606" y="4410402"/>
            <a:ext cx="10131425" cy="386666"/>
          </a:xfrm>
        </p:spPr>
        <p:txBody>
          <a:bodyPr/>
          <a:lstStyle/>
          <a:p>
            <a:r>
              <a:rPr lang="es-CO" dirty="0">
                <a:solidFill>
                  <a:prstClr val="black"/>
                </a:solidFill>
                <a:latin typeface="Arial" charset="0"/>
                <a:cs typeface="Arial" charset="0"/>
              </a:rPr>
              <a:t>Teléfono (57-1) 220 77 00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95723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ivel_x0020_de_x0020_Proceso xmlns="c55f4233-694a-42b1-bd72-cc55cefea4b3" xsi:nil="true"/>
    <Grupo_x0020_o_x0020_Dependencia xmlns="c55f4233-694a-42b1-bd72-cc55cefea4b3" xsi:nil="true"/>
    <LikesCount xmlns="http://schemas.microsoft.com/sharepoint/v3" xsi:nil="true"/>
    <C_x00f3_digo xmlns="c55f4233-694a-42b1-bd72-cc55cefea4b3" xsi:nil="true"/>
    <Clasificaci_x00f3_n_x0020_de_x0020_Documento xmlns="c55f4233-694a-42b1-bd72-cc55cefea4b3" xsi:nil="true"/>
    <Proceso xmlns="c55f4233-694a-42b1-bd72-cc55cefea4b3"/>
    <LikedBy xmlns="http://schemas.microsoft.com/sharepoint/v3">
      <UserInfo>
        <DisplayName/>
        <AccountId xsi:nil="true"/>
        <AccountType/>
      </UserInfo>
    </LikedBy>
    <_dlc_DocIdPersistId xmlns="3bfbf733-a6c3-488d-a481-abc1b690c7db" xsi:nil="true"/>
    <_dlc_DocId xmlns="3bfbf733-a6c3-488d-a481-abc1b690c7db" xsi:nil="true"/>
    <RatedBy xmlns="http://schemas.microsoft.com/sharepoint/v3">
      <UserInfo>
        <DisplayName/>
        <AccountId xsi:nil="true"/>
        <AccountType/>
      </UserInfo>
    </RatedBy>
    <_dlc_DocIdUrl xmlns="3bfbf733-a6c3-488d-a481-abc1b690c7db">
      <Url xsi:nil="true"/>
      <Description xsi:nil="true"/>
    </_dlc_DocIdUrl>
    <Bloque xmlns="c55f4233-694a-42b1-bd72-cc55cefea4b3" xsi:nil="true"/>
    <Tipo_x0020_de_x0020_Documento xmlns="c55f4233-694a-42b1-bd72-cc55cefea4b3" xsi:nil="true"/>
    <Rating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B9ECF0223A2846BE5B0D1FEF5C8D7B" ma:contentTypeVersion="14" ma:contentTypeDescription="Crear nuevo documento." ma:contentTypeScope="" ma:versionID="22b29e574c10d966f952a9f4cd68a084">
  <xsd:schema xmlns:xsd="http://www.w3.org/2001/XMLSchema" xmlns:xs="http://www.w3.org/2001/XMLSchema" xmlns:p="http://schemas.microsoft.com/office/2006/metadata/properties" xmlns:ns1="c55f4233-694a-42b1-bd72-cc55cefea4b3" xmlns:ns2="http://schemas.microsoft.com/sharepoint/v3" xmlns:ns3="3bfbf733-a6c3-488d-a481-abc1b690c7db" targetNamespace="http://schemas.microsoft.com/office/2006/metadata/properties" ma:root="true" ma:fieldsID="3c70cdb770124d2719528ecc2ef5f1f1" ns1:_="" ns2:_="" ns3:_="">
    <xsd:import namespace="c55f4233-694a-42b1-bd72-cc55cefea4b3"/>
    <xsd:import namespace="http://schemas.microsoft.com/sharepoint/v3"/>
    <xsd:import namespace="3bfbf733-a6c3-488d-a481-abc1b690c7db"/>
    <xsd:element name="properties">
      <xsd:complexType>
        <xsd:sequence>
          <xsd:element name="documentManagement">
            <xsd:complexType>
              <xsd:all>
                <xsd:element ref="ns1:Nivel_x0020_de_x0020_Proceso" minOccurs="0"/>
                <xsd:element ref="ns1:Proceso"/>
                <xsd:element ref="ns1:Tipo_x0020_de_x0020_Documento" minOccurs="0"/>
                <xsd:element ref="ns1:Clasificaci_x00f3_n_x0020_de_x0020_Documento" minOccurs="0"/>
                <xsd:element ref="ns1:C_x00f3_digo" minOccurs="0"/>
                <xsd:element ref="ns1:Bloque" minOccurs="0"/>
                <xsd:element ref="ns1:Grupo_x0020_o_x0020_Dependencia" minOccurs="0"/>
                <xsd:element ref="ns3:_dlc_DocIdUrl" minOccurs="0"/>
                <xsd:element ref="ns3:_dlc_DocIdPersistId" minOccurs="0"/>
                <xsd:element ref="ns3:_dlc_DocId" minOccurs="0"/>
                <xsd:element ref="ns2:AverageRating" minOccurs="0"/>
                <xsd:element ref="ns2:RatingCount" minOccurs="0"/>
                <xsd:element ref="ns2:RatedBy" minOccurs="0"/>
                <xsd:element ref="ns2:Ratings" minOccurs="0"/>
                <xsd:element ref="ns2:LikesCount" minOccurs="0"/>
                <xsd:element ref="ns2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f4233-694a-42b1-bd72-cc55cefea4b3" elementFormDefault="qualified">
    <xsd:import namespace="http://schemas.microsoft.com/office/2006/documentManagement/types"/>
    <xsd:import namespace="http://schemas.microsoft.com/office/infopath/2007/PartnerControls"/>
    <xsd:element name="Nivel_x0020_de_x0020_Proceso" ma:index="0" nillable="true" ma:displayName="Nivel de Proceso" ma:format="Dropdown" ma:internalName="Nivel_x0020_de_x0020_Proceso">
      <xsd:simpleType>
        <xsd:restriction base="dms:Choice">
          <xsd:enumeration value="Estratégicos"/>
          <xsd:enumeration value="Apoyo"/>
          <xsd:enumeration value="Misionales"/>
          <xsd:enumeration value="Control Institucional"/>
        </xsd:restriction>
      </xsd:simpleType>
    </xsd:element>
    <xsd:element name="Proceso" ma:index="1" ma:displayName="Proceso" ma:format="Dropdown" ma:internalName="Proceso">
      <xsd:simpleType>
        <xsd:restriction base="dms:Choice">
          <xsd:enumeration value="A01 – Gestión Humana"/>
          <xsd:enumeration value="A02 – Adquisición de Bienes y Servicios"/>
          <xsd:enumeration value="A03 – Gestión Documental"/>
          <xsd:enumeration value="A04 - Equipos de Laboratorio"/>
          <xsd:enumeration value="A05 – Gestión Ambiental"/>
          <xsd:enumeration value="A07 – Gestión Jurídica"/>
          <xsd:enumeration value="A08 – Atención al Ciudadano"/>
          <xsd:enumeration value="A09 – Gestión Financiera"/>
          <xsd:enumeration value="A10 Recursos Físicos"/>
          <xsd:enumeration value="D01 – Planeación Institucional"/>
          <xsd:enumeration value="D02 – Gestión de Calidad"/>
          <xsd:enumeration value="D03 – Comunicación Institucional"/>
          <xsd:enumeration value="D04 – Tecnologías de Información y Comunicación"/>
          <xsd:enumeration value="E01 – Control Institucional"/>
          <xsd:enumeration value="R01 – Redes en Salud Pública"/>
          <xsd:enumeration value="R02 – Vigilancia y Análisis del Riesgo en Salud Pública"/>
          <xsd:enumeration value="R03 – Investigación en Salud Pública"/>
          <xsd:enumeration value="R04 – Producción"/>
          <xsd:enumeration value="R05 – Observatorio Nacional de Salud"/>
        </xsd:restriction>
      </xsd:simpleType>
    </xsd:element>
    <xsd:element name="Tipo_x0020_de_x0020_Documento" ma:index="3" nillable="true" ma:displayName="Tipo de Documento" ma:format="Dropdown" ma:internalName="Tipo_x0020_de_x0020_Documento">
      <xsd:simpleType>
        <xsd:restriction base="dms:Choice">
          <xsd:enumeration value="Caracterización"/>
          <xsd:enumeration value="Formatos"/>
          <xsd:enumeration value="Instructivos"/>
          <xsd:enumeration value="Manuales"/>
          <xsd:enumeration value="Métodos de ensayo"/>
          <xsd:enumeration value="Plantilla"/>
          <xsd:enumeration value="Plantillas"/>
          <xsd:enumeration value="Procedimientos"/>
        </xsd:restriction>
      </xsd:simpleType>
    </xsd:element>
    <xsd:element name="Clasificaci_x00f3_n_x0020_de_x0020_Documento" ma:index="4" nillable="true" ma:displayName="Clasificación de Documento" ma:format="Dropdown" ma:internalName="Clasificaci_x00f3_n_x0020_de_x0020_Documento">
      <xsd:simpleType>
        <xsd:restriction base="dms:Choice">
          <xsd:enumeration value="Específicos"/>
          <xsd:enumeration value="Transversales"/>
        </xsd:restriction>
      </xsd:simpleType>
    </xsd:element>
    <xsd:element name="C_x00f3_digo" ma:index="5" nillable="true" ma:displayName="Nombre." ma:internalName="C_x00f3_digo">
      <xsd:simpleType>
        <xsd:restriction base="dms:Text">
          <xsd:maxLength value="255"/>
        </xsd:restriction>
      </xsd:simpleType>
    </xsd:element>
    <xsd:element name="Bloque" ma:index="6" nillable="true" ma:displayName="Bloque" ma:internalName="Bloque">
      <xsd:simpleType>
        <xsd:restriction base="dms:Text">
          <xsd:maxLength value="255"/>
        </xsd:restriction>
      </xsd:simpleType>
    </xsd:element>
    <xsd:element name="Grupo_x0020_o_x0020_Dependencia" ma:index="7" nillable="true" ma:displayName="Grupo o Dependencia" ma:internalName="Grupo_x0020_o_x0020_Dependenci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8" nillable="true" ma:displayName="Clasificación (0-5)" ma:decimals="2" ma:description="Valor promedio de todas las clasificaciones que se han enviado" ma:internalName="AverageRating" ma:readOnly="true">
      <xsd:simpleType>
        <xsd:restriction base="dms:Number"/>
      </xsd:simpleType>
    </xsd:element>
    <xsd:element name="RatingCount" ma:index="19" nillable="true" ma:displayName="Número de clasificaciones" ma:decimals="0" ma:description="Número de clasificaciones enviado" ma:internalName="RatingCount" ma:readOnly="true">
      <xsd:simpleType>
        <xsd:restriction base="dms:Number"/>
      </xsd:simpleType>
    </xsd:element>
    <xsd:element name="RatedBy" ma:index="20" nillable="true" ma:displayName="Valorado por" ma:description="Los usuarios valoraron el elemento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1" nillable="true" ma:displayName="Valoraciones de usuario" ma:description="Valoraciones de usuario para el elemento" ma:hidden="true" ma:internalName="Ratings">
      <xsd:simpleType>
        <xsd:restriction base="dms:Note"/>
      </xsd:simpleType>
    </xsd:element>
    <xsd:element name="LikesCount" ma:index="22" nillable="true" ma:displayName="Número de Me gusta" ma:internalName="LikesCount">
      <xsd:simpleType>
        <xsd:restriction base="dms:Unknown"/>
      </xsd:simpleType>
    </xsd:element>
    <xsd:element name="LikedBy" ma:index="23" nillable="true" ma:displayName="Gusta a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bf733-a6c3-488d-a481-abc1b690c7db" elementFormDefault="qualified">
    <xsd:import namespace="http://schemas.microsoft.com/office/2006/documentManagement/types"/>
    <xsd:import namespace="http://schemas.microsoft.com/office/infopath/2007/PartnerControls"/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5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ipo de contenido"/>
        <xsd:element ref="dc:title" minOccurs="0" maxOccurs="1" ma:index="8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CA0942-BC59-4371-852D-34B2343467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16239-45EA-48FE-92CC-EA2BA4D40EBF}">
  <ds:schemaRefs>
    <ds:schemaRef ds:uri="3bfbf733-a6c3-488d-a481-abc1b690c7db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c55f4233-694a-42b1-bd72-cc55cefea4b3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921B36B-019D-4337-BB96-F9B3F2FFCD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f4233-694a-42b1-bd72-cc55cefea4b3"/>
    <ds:schemaRef ds:uri="http://schemas.microsoft.com/sharepoint/v3"/>
    <ds:schemaRef ds:uri="3bfbf733-a6c3-488d-a481-abc1b690c7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626352B-15C2-42AF-A7E7-0F05E6DE57D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12014</TotalTime>
  <Words>213</Words>
  <Application>Microsoft Macintosh PowerPoint</Application>
  <PresentationFormat>Panorámica</PresentationFormat>
  <Paragraphs>31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</vt:lpstr>
      <vt:lpstr>Tema de Office</vt:lpstr>
      <vt:lpstr>Presentación de PowerPoint</vt:lpstr>
      <vt:lpstr>Efecto tóxico del veneno de víboras</vt:lpstr>
      <vt:lpstr>Influjo de la composición</vt:lpstr>
      <vt:lpstr>Clasificación de familias proteicas</vt:lpstr>
      <vt:lpstr>Tipo de veneno</vt:lpstr>
      <vt:lpstr>Factores que influyen en la aparición de síntomas</vt:lpstr>
      <vt:lpstr>Efectos  fisiopatológicos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Santiago Valles Kurmen</dc:creator>
  <cp:lastModifiedBy>Ariadna Lorena Rodriguez Vargas</cp:lastModifiedBy>
  <cp:revision>158</cp:revision>
  <dcterms:created xsi:type="dcterms:W3CDTF">2019-01-30T14:38:17Z</dcterms:created>
  <dcterms:modified xsi:type="dcterms:W3CDTF">2020-08-30T18:09:36Z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1800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0x010100F6B9ECF0223A2846BE5B0D1FEF5C8D7B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_dlc_DocIdItemGuid">
    <vt:lpwstr>a2f1f32d-1be2-430f-acd2-06b92c5a53b4</vt:lpwstr>
  </property>
</Properties>
</file>