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16"/>
  </p:notesMasterIdLst>
  <p:sldIdLst>
    <p:sldId id="392" r:id="rId6"/>
    <p:sldId id="511" r:id="rId7"/>
    <p:sldId id="513" r:id="rId8"/>
    <p:sldId id="583" r:id="rId9"/>
    <p:sldId id="581" r:id="rId10"/>
    <p:sldId id="580" r:id="rId11"/>
    <p:sldId id="586" r:id="rId12"/>
    <p:sldId id="584" r:id="rId13"/>
    <p:sldId id="587" r:id="rId14"/>
    <p:sldId id="574" r:id="rId1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BFAA2548-D45D-4301-A70D-34355FC82876}">
          <p14:sldIdLst>
            <p14:sldId id="392"/>
            <p14:sldId id="511"/>
            <p14:sldId id="513"/>
            <p14:sldId id="583"/>
            <p14:sldId id="581"/>
            <p14:sldId id="580"/>
            <p14:sldId id="586"/>
            <p14:sldId id="584"/>
            <p14:sldId id="587"/>
            <p14:sldId id="57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6EF0"/>
    <a:srgbClr val="FFFFFF"/>
    <a:srgbClr val="DA867F"/>
    <a:srgbClr val="DA51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651" autoAdjust="0"/>
    <p:restoredTop sz="86782" autoAdjust="0"/>
  </p:normalViewPr>
  <p:slideViewPr>
    <p:cSldViewPr snapToGrid="0">
      <p:cViewPr varScale="1">
        <p:scale>
          <a:sx n="76" d="100"/>
          <a:sy n="76" d="100"/>
        </p:scale>
        <p:origin x="2520" y="19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D780B4-1AF8-4191-A9A5-94BFA43221E0}" type="datetimeFigureOut">
              <a:rPr lang="es-CO" smtClean="0"/>
              <a:t>31/08/20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4C24B3-E8C9-433D-A989-0C1DD99BF3F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55564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4C24B3-E8C9-433D-A989-0C1DD99BF3F3}" type="slidenum">
              <a:rPr lang="es-CO" smtClean="0"/>
              <a:t>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25881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dirty="0"/>
              <a:t>Parálisis flácida - progresiva</a:t>
            </a:r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4C24B3-E8C9-433D-A989-0C1DD99BF3F3}" type="slidenum">
              <a:rPr lang="es-CO" smtClean="0"/>
              <a:t>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465027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dirty="0"/>
              <a:t>Síntomas locales leves: inflamación y dolor</a:t>
            </a:r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4C24B3-E8C9-433D-A989-0C1DD99BF3F3}" type="slidenum">
              <a:rPr lang="es-CO" smtClean="0"/>
              <a:t>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49713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dirty="0"/>
              <a:t>Absorción desde la mordedura a la unión neuromuscular</a:t>
            </a:r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4C24B3-E8C9-433D-A989-0C1DD99BF3F3}" type="slidenum">
              <a:rPr lang="es-CO" smtClean="0"/>
              <a:t>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630151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Distribución geográfica de las especies de Micrurus representadas de acuerdo con sus patrones de veneno con predominio PLA2 (púrpura) o predominante 3FTx (naranja), según lo determinado por análisis proteómicos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4C24B3-E8C9-433D-A989-0C1DD99BF3F3}" type="slidenum">
              <a:rPr lang="es-CO" smtClean="0"/>
              <a:t>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65583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captura de pantalla&#10;&#10;Descripción generada con confianza muy alta">
            <a:extLst>
              <a:ext uri="{FF2B5EF4-FFF2-40B4-BE49-F238E27FC236}">
                <a16:creationId xmlns:a16="http://schemas.microsoft.com/office/drawing/2014/main" id="{745AF258-BA07-482E-A281-77B52BE6B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" y="0"/>
            <a:ext cx="12187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447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captura de pantalla&#10;&#10;Descripción generada con confianza muy alta">
            <a:extLst>
              <a:ext uri="{FF2B5EF4-FFF2-40B4-BE49-F238E27FC236}">
                <a16:creationId xmlns:a16="http://schemas.microsoft.com/office/drawing/2014/main" id="{077D7CA0-BB1B-426A-B873-B9B33B559A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" y="0"/>
            <a:ext cx="12187263" cy="6858000"/>
          </a:xfrm>
          <a:prstGeom prst="rect">
            <a:avLst/>
          </a:prstGeom>
        </p:spPr>
      </p:pic>
      <p:sp>
        <p:nvSpPr>
          <p:cNvPr id="9" name="Título 8">
            <a:extLst>
              <a:ext uri="{FF2B5EF4-FFF2-40B4-BE49-F238E27FC236}">
                <a16:creationId xmlns:a16="http://schemas.microsoft.com/office/drawing/2014/main" id="{811A0F9B-5B4D-4CC8-983F-2C732C307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3282" y="2419350"/>
            <a:ext cx="10131973" cy="15525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1" spc="-150">
                <a:latin typeface="Helvetica" pitchFamily="2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21" name="Marcador de contenido 20">
            <a:extLst>
              <a:ext uri="{FF2B5EF4-FFF2-40B4-BE49-F238E27FC236}">
                <a16:creationId xmlns:a16="http://schemas.microsoft.com/office/drawing/2014/main" id="{0BFA6936-0586-4FE7-A1C7-F801ADB1EF0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303338" y="4445057"/>
            <a:ext cx="10131425" cy="3866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1">
                <a:latin typeface="Helvetica" pitchFamily="2" charset="0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s-ES" dirty="0"/>
              <a:t>Funcionario Responsable</a:t>
            </a:r>
          </a:p>
        </p:txBody>
      </p:sp>
      <p:sp>
        <p:nvSpPr>
          <p:cNvPr id="22" name="Marcador de contenido 20">
            <a:extLst>
              <a:ext uri="{FF2B5EF4-FFF2-40B4-BE49-F238E27FC236}">
                <a16:creationId xmlns:a16="http://schemas.microsoft.com/office/drawing/2014/main" id="{B1D8B8BC-3D50-4688-B07D-C0517D7B63D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303282" y="4872531"/>
            <a:ext cx="10131425" cy="3866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Helvetica" pitchFamily="2" charset="0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s-ES" dirty="0"/>
              <a:t>Cargo</a:t>
            </a:r>
          </a:p>
        </p:txBody>
      </p:sp>
      <p:sp>
        <p:nvSpPr>
          <p:cNvPr id="23" name="Marcador de contenido 20">
            <a:extLst>
              <a:ext uri="{FF2B5EF4-FFF2-40B4-BE49-F238E27FC236}">
                <a16:creationId xmlns:a16="http://schemas.microsoft.com/office/drawing/2014/main" id="{81DBBC51-D15B-4207-BBC5-912124E7D3F1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303281" y="5302962"/>
            <a:ext cx="10131425" cy="3866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Helvetica" pitchFamily="2" charset="0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s-ES" dirty="0"/>
              <a:t>Dependencia</a:t>
            </a:r>
          </a:p>
        </p:txBody>
      </p:sp>
    </p:spTree>
    <p:extLst>
      <p:ext uri="{BB962C8B-B14F-4D97-AF65-F5344CB8AC3E}">
        <p14:creationId xmlns:p14="http://schemas.microsoft.com/office/powerpoint/2010/main" val="3665001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captura de pantalla&#10;&#10;Descripción generada con confianza muy alta">
            <a:extLst>
              <a:ext uri="{FF2B5EF4-FFF2-40B4-BE49-F238E27FC236}">
                <a16:creationId xmlns:a16="http://schemas.microsoft.com/office/drawing/2014/main" id="{B3BB829B-0858-42DC-9368-D7350B4B82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" y="0"/>
            <a:ext cx="12187263" cy="6858000"/>
          </a:xfrm>
          <a:prstGeom prst="rect">
            <a:avLst/>
          </a:prstGeom>
        </p:spPr>
      </p:pic>
      <p:sp>
        <p:nvSpPr>
          <p:cNvPr id="9" name="Título 8">
            <a:extLst>
              <a:ext uri="{FF2B5EF4-FFF2-40B4-BE49-F238E27FC236}">
                <a16:creationId xmlns:a16="http://schemas.microsoft.com/office/drawing/2014/main" id="{D7F18F2D-1664-465A-B862-45EFBE236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1266825"/>
            <a:ext cx="10782300" cy="9572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500" b="1">
                <a:latin typeface="Helvetica" pitchFamily="2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11" name="Marcador de contenido 10">
            <a:extLst>
              <a:ext uri="{FF2B5EF4-FFF2-40B4-BE49-F238E27FC236}">
                <a16:creationId xmlns:a16="http://schemas.microsoft.com/office/drawing/2014/main" id="{8820FE63-71E5-4780-ADA7-998E5A6AF1B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57225" y="2524125"/>
            <a:ext cx="10782300" cy="3762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79088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gráficas-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0ECD64B-35C2-47C9-A976-D70D97B64D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" y="0"/>
            <a:ext cx="12187263" cy="6858000"/>
          </a:xfrm>
          <a:prstGeom prst="rect">
            <a:avLst/>
          </a:prstGeom>
        </p:spPr>
      </p:pic>
      <p:sp>
        <p:nvSpPr>
          <p:cNvPr id="12" name="Título 8">
            <a:extLst>
              <a:ext uri="{FF2B5EF4-FFF2-40B4-BE49-F238E27FC236}">
                <a16:creationId xmlns:a16="http://schemas.microsoft.com/office/drawing/2014/main" id="{4CA13DDD-CD44-41D4-AEE4-9488B3181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5" y="390525"/>
            <a:ext cx="10782300" cy="4000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1">
                <a:latin typeface="Helvetica" pitchFamily="2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13" name="Marcador de contenido 10">
            <a:extLst>
              <a:ext uri="{FF2B5EF4-FFF2-40B4-BE49-F238E27FC236}">
                <a16:creationId xmlns:a16="http://schemas.microsoft.com/office/drawing/2014/main" id="{A9340D9A-8862-4971-AE75-C277EA74601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57225" y="1114425"/>
            <a:ext cx="10782300" cy="51720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dirty="0"/>
              <a:t>Editar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924235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present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captura de pantalla&#10;&#10;Descripción generada con confianza muy alta">
            <a:extLst>
              <a:ext uri="{FF2B5EF4-FFF2-40B4-BE49-F238E27FC236}">
                <a16:creationId xmlns:a16="http://schemas.microsoft.com/office/drawing/2014/main" id="{F3BF3334-D0F3-481D-8132-223500A090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" y="0"/>
            <a:ext cx="12187263" cy="6858000"/>
          </a:xfrm>
          <a:prstGeom prst="rect">
            <a:avLst/>
          </a:prstGeom>
        </p:spPr>
      </p:pic>
      <p:sp>
        <p:nvSpPr>
          <p:cNvPr id="5" name="Marcador de contenido 20">
            <a:extLst>
              <a:ext uri="{FF2B5EF4-FFF2-40B4-BE49-F238E27FC236}">
                <a16:creationId xmlns:a16="http://schemas.microsoft.com/office/drawing/2014/main" id="{F553981C-1BC9-4FE8-9294-0E75C89EDC3C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124663" y="3400097"/>
            <a:ext cx="10131425" cy="3866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="1">
                <a:latin typeface="Helvetica" pitchFamily="2" charset="0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s-ES" dirty="0"/>
              <a:t>Funcionario Responsable</a:t>
            </a:r>
          </a:p>
        </p:txBody>
      </p:sp>
      <p:sp>
        <p:nvSpPr>
          <p:cNvPr id="6" name="Marcador de contenido 20">
            <a:extLst>
              <a:ext uri="{FF2B5EF4-FFF2-40B4-BE49-F238E27FC236}">
                <a16:creationId xmlns:a16="http://schemas.microsoft.com/office/drawing/2014/main" id="{B3357B8A-9A11-4D25-BB80-B93A3FFEA5B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124607" y="3827571"/>
            <a:ext cx="10131425" cy="3866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1">
                <a:latin typeface="Helvetica" pitchFamily="2" charset="0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s-ES" dirty="0"/>
              <a:t>Cargo - Correo</a:t>
            </a:r>
          </a:p>
        </p:txBody>
      </p:sp>
      <p:sp>
        <p:nvSpPr>
          <p:cNvPr id="7" name="Marcador de contenido 20">
            <a:extLst>
              <a:ext uri="{FF2B5EF4-FFF2-40B4-BE49-F238E27FC236}">
                <a16:creationId xmlns:a16="http://schemas.microsoft.com/office/drawing/2014/main" id="{79AF012C-C57A-494F-ADE0-770B84BB624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124606" y="4258002"/>
            <a:ext cx="10131425" cy="3866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0">
                <a:latin typeface="Helvetica" pitchFamily="2" charset="0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s-ES" dirty="0"/>
              <a:t>Dependencia</a:t>
            </a:r>
          </a:p>
        </p:txBody>
      </p:sp>
    </p:spTree>
    <p:extLst>
      <p:ext uri="{BB962C8B-B14F-4D97-AF65-F5344CB8AC3E}">
        <p14:creationId xmlns:p14="http://schemas.microsoft.com/office/powerpoint/2010/main" val="1560342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016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iff"/><Relationship Id="rId3" Type="http://schemas.openxmlformats.org/officeDocument/2006/relationships/image" Target="../media/image11.tiff"/><Relationship Id="rId7" Type="http://schemas.openxmlformats.org/officeDocument/2006/relationships/image" Target="../media/image1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tiff"/><Relationship Id="rId11" Type="http://schemas.openxmlformats.org/officeDocument/2006/relationships/image" Target="../media/image19.tiff"/><Relationship Id="rId5" Type="http://schemas.openxmlformats.org/officeDocument/2006/relationships/image" Target="../media/image13.tiff"/><Relationship Id="rId10" Type="http://schemas.openxmlformats.org/officeDocument/2006/relationships/image" Target="../media/image18.tiff"/><Relationship Id="rId4" Type="http://schemas.openxmlformats.org/officeDocument/2006/relationships/image" Target="../media/image12.tiff"/><Relationship Id="rId9" Type="http://schemas.openxmlformats.org/officeDocument/2006/relationships/image" Target="../media/image17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tiff"/><Relationship Id="rId4" Type="http://schemas.openxmlformats.org/officeDocument/2006/relationships/image" Target="../media/image21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7500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5F65336-773D-4857-B052-752D3D25E8D4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Autofit/>
          </a:bodyPr>
          <a:lstStyle/>
          <a:p>
            <a:pPr marL="342900" indent="-342900">
              <a:spcBef>
                <a:spcPct val="0"/>
              </a:spcBef>
            </a:pPr>
            <a:r>
              <a:rPr lang="es-CO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endParaRPr lang="es-CO" altLang="es-CO" dirty="0">
              <a:solidFill>
                <a:srgbClr val="000000"/>
              </a:solidFill>
            </a:endParaRP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B53C2F0-6AE0-4B21-BD2C-B50CF2BC542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124606" y="4410402"/>
            <a:ext cx="10131425" cy="386666"/>
          </a:xfrm>
        </p:spPr>
        <p:txBody>
          <a:bodyPr/>
          <a:lstStyle/>
          <a:p>
            <a:r>
              <a:rPr lang="es-CO" dirty="0">
                <a:solidFill>
                  <a:prstClr val="black"/>
                </a:solidFill>
                <a:latin typeface="Arial" charset="0"/>
                <a:cs typeface="Arial" charset="0"/>
              </a:rPr>
              <a:t>Teléfono (57-1) 220 77 00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895723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Efecto tóxico del veneno de elápidos (serpientes coral)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CO" dirty="0"/>
              <a:t>Ariadna Rodríguez Vargas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s-CO" dirty="0"/>
              <a:t>MD, Ms.C.</a:t>
            </a:r>
          </a:p>
        </p:txBody>
      </p:sp>
      <p:sp>
        <p:nvSpPr>
          <p:cNvPr id="5" name="Marcador de contenido 4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s-CO" dirty="0"/>
              <a:t>Grupo de Investigación en Proteínas – UN / arlrodriguezva@unal.edu.co</a:t>
            </a:r>
          </a:p>
        </p:txBody>
      </p:sp>
    </p:spTree>
    <p:extLst>
      <p:ext uri="{BB962C8B-B14F-4D97-AF65-F5344CB8AC3E}">
        <p14:creationId xmlns:p14="http://schemas.microsoft.com/office/powerpoint/2010/main" val="4047698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Las más venenosas</a:t>
            </a:r>
            <a:endParaRPr lang="es-CO" dirty="0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0"/>
          </p:nvPr>
        </p:nvSpPr>
        <p:spPr>
          <a:xfrm>
            <a:off x="657225" y="2524125"/>
            <a:ext cx="5506508" cy="3762375"/>
          </a:xfrm>
        </p:spPr>
        <p:txBody>
          <a:bodyPr/>
          <a:lstStyle/>
          <a:p>
            <a:endParaRPr lang="es-CO" dirty="0"/>
          </a:p>
          <a:p>
            <a:r>
              <a:rPr lang="es-CO" dirty="0"/>
              <a:t>El veneno neurotóxico es mucho más severo que cualquier otro</a:t>
            </a:r>
          </a:p>
          <a:p>
            <a:endParaRPr lang="es-CO" dirty="0"/>
          </a:p>
          <a:p>
            <a:r>
              <a:rPr lang="es-CO" dirty="0"/>
              <a:t>Ventana de aparición de síntomas muy variable (minutos a horas)</a:t>
            </a:r>
          </a:p>
          <a:p>
            <a:endParaRPr lang="es-CO" b="1" dirty="0"/>
          </a:p>
        </p:txBody>
      </p:sp>
      <p:pic>
        <p:nvPicPr>
          <p:cNvPr id="5" name="Imagen 4" descr="C:\Users\juanp\Google Drive\INS_2017\Escritos_libro\Fotos\M. spixii_Defensive.png">
            <a:extLst>
              <a:ext uri="{FF2B5EF4-FFF2-40B4-BE49-F238E27FC236}">
                <a16:creationId xmlns:a16="http://schemas.microsoft.com/office/drawing/2014/main" id="{D5C4EE10-BCB8-B245-941E-1EA0216BEDF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583" y="2663021"/>
            <a:ext cx="2075556" cy="135339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E4E59A8E-9421-D949-B154-A2ACEFAD7510}"/>
              </a:ext>
            </a:extLst>
          </p:cNvPr>
          <p:cNvSpPr/>
          <p:nvPr/>
        </p:nvSpPr>
        <p:spPr>
          <a:xfrm>
            <a:off x="6791714" y="4046649"/>
            <a:ext cx="15872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Micrurus spixii</a:t>
            </a:r>
            <a:r>
              <a:rPr lang="es-CO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CO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0D0D041-64F2-1846-8CAF-037D98B495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24" r="49342" b="59345"/>
          <a:stretch/>
        </p:blipFill>
        <p:spPr>
          <a:xfrm>
            <a:off x="9335797" y="2524126"/>
            <a:ext cx="2667150" cy="1647276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4EBF17BA-E16F-3140-AC24-9BF7F9765844}"/>
              </a:ext>
            </a:extLst>
          </p:cNvPr>
          <p:cNvSpPr/>
          <p:nvPr/>
        </p:nvSpPr>
        <p:spPr>
          <a:xfrm>
            <a:off x="9532682" y="4102108"/>
            <a:ext cx="2005677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s-CO" i="1" dirty="0"/>
              <a:t>Hydrophis platurus</a:t>
            </a:r>
            <a:endParaRPr lang="es-CO" i="1" dirty="0">
              <a:effectLst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CE2F7738-21A6-704E-834F-F42DED24D783}"/>
              </a:ext>
            </a:extLst>
          </p:cNvPr>
          <p:cNvSpPr/>
          <p:nvPr/>
        </p:nvSpPr>
        <p:spPr>
          <a:xfrm>
            <a:off x="9178724" y="2524125"/>
            <a:ext cx="497711" cy="2885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0CAC17B5-407B-F84F-89B8-F773E4104DE3}"/>
              </a:ext>
            </a:extLst>
          </p:cNvPr>
          <p:cNvSpPr/>
          <p:nvPr/>
        </p:nvSpPr>
        <p:spPr>
          <a:xfrm>
            <a:off x="11802868" y="3195455"/>
            <a:ext cx="497711" cy="2885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EE9FF0F3-3268-F14C-9BC4-CCE79989C41E}"/>
              </a:ext>
            </a:extLst>
          </p:cNvPr>
          <p:cNvSpPr/>
          <p:nvPr/>
        </p:nvSpPr>
        <p:spPr>
          <a:xfrm>
            <a:off x="11486388" y="4082329"/>
            <a:ext cx="497711" cy="2885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04401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E72DC2-085A-CB46-9B4D-AD0D772C4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Sitio de acción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E2E7441-546D-444D-A8D8-94152AD288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0620" y="1945392"/>
            <a:ext cx="3492500" cy="2324100"/>
          </a:xfrm>
          <a:prstGeom prst="ellipse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8F3B3D7-7DF9-C24F-80C0-9CB4A44AB9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451" y="2839757"/>
            <a:ext cx="5508253" cy="316600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C55D9EBE-D1C8-024F-B445-E394BB20F9F0}"/>
              </a:ext>
            </a:extLst>
          </p:cNvPr>
          <p:cNvSpPr/>
          <p:nvPr/>
        </p:nvSpPr>
        <p:spPr>
          <a:xfrm rot="226644">
            <a:off x="5405270" y="4204836"/>
            <a:ext cx="850218" cy="9244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02C9731-5B68-6D4A-B103-2F4AED02E23F}"/>
              </a:ext>
            </a:extLst>
          </p:cNvPr>
          <p:cNvSpPr/>
          <p:nvPr/>
        </p:nvSpPr>
        <p:spPr>
          <a:xfrm rot="20348342">
            <a:off x="5230115" y="3855927"/>
            <a:ext cx="694846" cy="76877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7ACDEDCA-6FD4-384C-B6A3-F67C2178A8CB}"/>
              </a:ext>
            </a:extLst>
          </p:cNvPr>
          <p:cNvSpPr/>
          <p:nvPr/>
        </p:nvSpPr>
        <p:spPr>
          <a:xfrm>
            <a:off x="6587822" y="1552755"/>
            <a:ext cx="3466980" cy="3389634"/>
          </a:xfrm>
          <a:prstGeom prst="ellipse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FC6055ED-1B80-AC4A-9C5C-8B3503AD77AC}"/>
              </a:ext>
            </a:extLst>
          </p:cNvPr>
          <p:cNvSpPr/>
          <p:nvPr/>
        </p:nvSpPr>
        <p:spPr>
          <a:xfrm>
            <a:off x="3926705" y="4519050"/>
            <a:ext cx="363517" cy="295977"/>
          </a:xfrm>
          <a:prstGeom prst="ellipse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BCC2A53D-2072-584E-BB00-A08E6D5C59D1}"/>
              </a:ext>
            </a:extLst>
          </p:cNvPr>
          <p:cNvCxnSpPr>
            <a:stCxn id="10" idx="1"/>
            <a:endCxn id="9" idx="1"/>
          </p:cNvCxnSpPr>
          <p:nvPr/>
        </p:nvCxnSpPr>
        <p:spPr>
          <a:xfrm flipV="1">
            <a:off x="3979941" y="2049155"/>
            <a:ext cx="3115608" cy="2513240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1736E8D6-85AF-C947-ABC8-D0AB16510D3A}"/>
              </a:ext>
            </a:extLst>
          </p:cNvPr>
          <p:cNvCxnSpPr>
            <a:cxnSpLocks/>
            <a:stCxn id="10" idx="4"/>
            <a:endCxn id="9" idx="4"/>
          </p:cNvCxnSpPr>
          <p:nvPr/>
        </p:nvCxnSpPr>
        <p:spPr>
          <a:xfrm>
            <a:off x="4108464" y="4815027"/>
            <a:ext cx="4212848" cy="127362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Hexágono 17">
            <a:extLst>
              <a:ext uri="{FF2B5EF4-FFF2-40B4-BE49-F238E27FC236}">
                <a16:creationId xmlns:a16="http://schemas.microsoft.com/office/drawing/2014/main" id="{6DF8C35F-A1D1-7E4A-866B-BCA73D369A51}"/>
              </a:ext>
            </a:extLst>
          </p:cNvPr>
          <p:cNvSpPr/>
          <p:nvPr/>
        </p:nvSpPr>
        <p:spPr>
          <a:xfrm>
            <a:off x="2847372" y="5370654"/>
            <a:ext cx="856527" cy="428264"/>
          </a:xfrm>
          <a:prstGeom prst="hexagon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E691A140-CFD0-1244-8C98-2EEA5CCAA4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6169"/>
          <a:stretch/>
        </p:blipFill>
        <p:spPr>
          <a:xfrm rot="10965264">
            <a:off x="9579327" y="1618938"/>
            <a:ext cx="1830356" cy="1907213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AA228D44-5088-3D4E-AC18-EE659DE04293}"/>
              </a:ext>
            </a:extLst>
          </p:cNvPr>
          <p:cNvSpPr txBox="1"/>
          <p:nvPr/>
        </p:nvSpPr>
        <p:spPr>
          <a:xfrm>
            <a:off x="8658608" y="1652899"/>
            <a:ext cx="2219968" cy="369332"/>
          </a:xfrm>
          <a:prstGeom prst="rect">
            <a:avLst/>
          </a:prstGeom>
          <a:solidFill>
            <a:srgbClr val="AC6EF0"/>
          </a:solidFill>
        </p:spPr>
        <p:txBody>
          <a:bodyPr wrap="none" rtlCol="0">
            <a:spAutoFit/>
          </a:bodyPr>
          <a:lstStyle/>
          <a:p>
            <a:pPr algn="ctr"/>
            <a:r>
              <a:rPr lang="es-CO" dirty="0"/>
              <a:t>Fosfolipasas A</a:t>
            </a:r>
            <a:r>
              <a:rPr lang="es-CO" baseline="-25000" dirty="0"/>
              <a:t>2 </a:t>
            </a:r>
            <a:r>
              <a:rPr lang="es-CO" dirty="0"/>
              <a:t>(PLA</a:t>
            </a:r>
            <a:r>
              <a:rPr lang="es-CO" baseline="-25000" dirty="0"/>
              <a:t>2</a:t>
            </a:r>
            <a:r>
              <a:rPr lang="es-CO" dirty="0"/>
              <a:t>)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246F9425-372E-E943-B086-CEAA0130392D}"/>
              </a:ext>
            </a:extLst>
          </p:cNvPr>
          <p:cNvSpPr txBox="1"/>
          <p:nvPr/>
        </p:nvSpPr>
        <p:spPr>
          <a:xfrm>
            <a:off x="9449827" y="4542582"/>
            <a:ext cx="2622962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s-CO" dirty="0"/>
              <a:t>Toxinas de 3 dedos (3FTx) 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6FFF7650-3005-5245-A31B-8EBE16B5020B}"/>
              </a:ext>
            </a:extLst>
          </p:cNvPr>
          <p:cNvSpPr txBox="1"/>
          <p:nvPr/>
        </p:nvSpPr>
        <p:spPr>
          <a:xfrm>
            <a:off x="9352414" y="4953017"/>
            <a:ext cx="2818464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s-CO" dirty="0"/>
              <a:t>Neurotoxinas postsinápticas</a:t>
            </a:r>
          </a:p>
        </p:txBody>
      </p: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B05393C8-1C59-8B45-A40F-68C12468CCF4}"/>
              </a:ext>
            </a:extLst>
          </p:cNvPr>
          <p:cNvCxnSpPr>
            <a:cxnSpLocks/>
            <a:stCxn id="22" idx="2"/>
          </p:cNvCxnSpPr>
          <p:nvPr/>
        </p:nvCxnSpPr>
        <p:spPr>
          <a:xfrm flipH="1">
            <a:off x="9352414" y="2022231"/>
            <a:ext cx="416178" cy="1295742"/>
          </a:xfrm>
          <a:prstGeom prst="straightConnector1">
            <a:avLst/>
          </a:prstGeom>
          <a:ln w="76200">
            <a:solidFill>
              <a:srgbClr val="AC6E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uadroTexto 27">
            <a:extLst>
              <a:ext uri="{FF2B5EF4-FFF2-40B4-BE49-F238E27FC236}">
                <a16:creationId xmlns:a16="http://schemas.microsoft.com/office/drawing/2014/main" id="{FC84C566-A9B5-624E-AD15-92382D020D37}"/>
              </a:ext>
            </a:extLst>
          </p:cNvPr>
          <p:cNvSpPr txBox="1"/>
          <p:nvPr/>
        </p:nvSpPr>
        <p:spPr>
          <a:xfrm>
            <a:off x="8406686" y="2045536"/>
            <a:ext cx="2723823" cy="369332"/>
          </a:xfrm>
          <a:prstGeom prst="rect">
            <a:avLst/>
          </a:prstGeom>
          <a:solidFill>
            <a:srgbClr val="AC6EF0"/>
          </a:solidFill>
        </p:spPr>
        <p:txBody>
          <a:bodyPr wrap="none" rtlCol="0">
            <a:spAutoFit/>
          </a:bodyPr>
          <a:lstStyle/>
          <a:p>
            <a:pPr algn="ctr"/>
            <a:r>
              <a:rPr lang="es-CO" dirty="0"/>
              <a:t>Neurotoxinas presinápticas</a:t>
            </a:r>
          </a:p>
        </p:txBody>
      </p:sp>
      <p:cxnSp>
        <p:nvCxnSpPr>
          <p:cNvPr id="30" name="Conector recto de flecha 29">
            <a:extLst>
              <a:ext uri="{FF2B5EF4-FFF2-40B4-BE49-F238E27FC236}">
                <a16:creationId xmlns:a16="http://schemas.microsoft.com/office/drawing/2014/main" id="{E579598E-884A-4A45-8F1A-176CDC7B0885}"/>
              </a:ext>
            </a:extLst>
          </p:cNvPr>
          <p:cNvCxnSpPr>
            <a:cxnSpLocks/>
            <a:stCxn id="23" idx="0"/>
          </p:cNvCxnSpPr>
          <p:nvPr/>
        </p:nvCxnSpPr>
        <p:spPr>
          <a:xfrm flipH="1" flipV="1">
            <a:off x="9575420" y="3938361"/>
            <a:ext cx="1185888" cy="604221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agen 31">
            <a:extLst>
              <a:ext uri="{FF2B5EF4-FFF2-40B4-BE49-F238E27FC236}">
                <a16:creationId xmlns:a16="http://schemas.microsoft.com/office/drawing/2014/main" id="{80742559-9816-CA45-BA7E-1AD2EF785E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315" t="78582" r="15610" b="13122"/>
          <a:stretch/>
        </p:blipFill>
        <p:spPr>
          <a:xfrm rot="244813">
            <a:off x="5230091" y="5715229"/>
            <a:ext cx="114300" cy="262665"/>
          </a:xfrm>
          <a:prstGeom prst="rect">
            <a:avLst/>
          </a:prstGeom>
        </p:spPr>
      </p:pic>
      <p:sp>
        <p:nvSpPr>
          <p:cNvPr id="33" name="Rectángulo 32">
            <a:extLst>
              <a:ext uri="{FF2B5EF4-FFF2-40B4-BE49-F238E27FC236}">
                <a16:creationId xmlns:a16="http://schemas.microsoft.com/office/drawing/2014/main" id="{D31F36AD-0008-1846-81EE-BE269607C6AD}"/>
              </a:ext>
            </a:extLst>
          </p:cNvPr>
          <p:cNvSpPr/>
          <p:nvPr/>
        </p:nvSpPr>
        <p:spPr>
          <a:xfrm>
            <a:off x="5547378" y="5105400"/>
            <a:ext cx="790873" cy="7411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B3F7B5D2-EDCC-3A40-95B2-A729E1D3D659}"/>
              </a:ext>
            </a:extLst>
          </p:cNvPr>
          <p:cNvSpPr/>
          <p:nvPr/>
        </p:nvSpPr>
        <p:spPr>
          <a:xfrm>
            <a:off x="5343926" y="5716509"/>
            <a:ext cx="413325" cy="1335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5" name="Imagen 34">
            <a:extLst>
              <a:ext uri="{FF2B5EF4-FFF2-40B4-BE49-F238E27FC236}">
                <a16:creationId xmlns:a16="http://schemas.microsoft.com/office/drawing/2014/main" id="{588F6B9C-0E35-4F4A-AE1B-9C65429643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315" t="78582" r="16855" b="13122"/>
          <a:stretch/>
        </p:blipFill>
        <p:spPr>
          <a:xfrm rot="260071">
            <a:off x="5206232" y="5688655"/>
            <a:ext cx="45719" cy="262665"/>
          </a:xfrm>
          <a:prstGeom prst="ellipse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D58B70C2-CADC-874B-8E44-AC7987F106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938" t="86504" r="17987" b="7151"/>
          <a:stretch/>
        </p:blipFill>
        <p:spPr>
          <a:xfrm>
            <a:off x="5135757" y="5742651"/>
            <a:ext cx="114300" cy="200891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95AFF10-CED5-9B4E-A287-3A2522875E98}"/>
              </a:ext>
            </a:extLst>
          </p:cNvPr>
          <p:cNvSpPr txBox="1"/>
          <p:nvPr/>
        </p:nvSpPr>
        <p:spPr>
          <a:xfrm>
            <a:off x="6838516" y="3317973"/>
            <a:ext cx="1294393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CO" b="1" dirty="0"/>
              <a:t>Acetilcolina</a:t>
            </a:r>
          </a:p>
        </p:txBody>
      </p:sp>
    </p:spTree>
    <p:extLst>
      <p:ext uri="{BB962C8B-B14F-4D97-AF65-F5344CB8AC3E}">
        <p14:creationId xmlns:p14="http://schemas.microsoft.com/office/powerpoint/2010/main" val="2379335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8" grpId="0" animBg="1"/>
      <p:bldP spid="22" grpId="0" animBg="1"/>
      <p:bldP spid="23" grpId="0" animBg="1"/>
      <p:bldP spid="25" grpId="0" animBg="1"/>
      <p:bldP spid="28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0F4737-2A6E-5046-B4D2-56691EBC1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Efectos fisiopatológicos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79B15DF-D49B-734A-B306-499762853923}"/>
              </a:ext>
            </a:extLst>
          </p:cNvPr>
          <p:cNvSpPr/>
          <p:nvPr/>
        </p:nvSpPr>
        <p:spPr>
          <a:xfrm>
            <a:off x="0" y="6549010"/>
            <a:ext cx="74286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400" dirty="0">
                <a:latin typeface="Arial" panose="020B0604020202020204" pitchFamily="34" charset="0"/>
                <a:cs typeface="Arial" panose="020B0604020202020204" pitchFamily="34" charset="0"/>
              </a:rPr>
              <a:t>﻿</a:t>
            </a:r>
            <a:r>
              <a:rPr lang="es-ES_tradnl" sz="1400" dirty="0" err="1">
                <a:latin typeface="Arial" panose="020B0604020202020204" pitchFamily="34" charset="0"/>
                <a:cs typeface="Arial" panose="020B0604020202020204" pitchFamily="34" charset="0"/>
              </a:rPr>
              <a:t>Hodgson</a:t>
            </a:r>
            <a:r>
              <a:rPr lang="es-ES_tradnl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_tradnl" sz="1400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s-ES_tradnl" sz="1400" dirty="0">
                <a:latin typeface="Arial" panose="020B0604020202020204" pitchFamily="34" charset="0"/>
                <a:cs typeface="Arial" panose="020B0604020202020204" pitchFamily="34" charset="0"/>
              </a:rPr>
              <a:t> (2002) </a:t>
            </a:r>
            <a:r>
              <a:rPr lang="es-ES_tradnl" sz="1400" dirty="0" err="1">
                <a:latin typeface="Arial" panose="020B0604020202020204" pitchFamily="34" charset="0"/>
                <a:cs typeface="Arial" panose="020B0604020202020204" pitchFamily="34" charset="0"/>
              </a:rPr>
              <a:t>Clinical</a:t>
            </a:r>
            <a:r>
              <a:rPr lang="es-ES_tradnl" sz="1400" dirty="0">
                <a:latin typeface="Arial" panose="020B0604020202020204" pitchFamily="34" charset="0"/>
                <a:cs typeface="Arial" panose="020B0604020202020204" pitchFamily="34" charset="0"/>
              </a:rPr>
              <a:t> and Experimental </a:t>
            </a:r>
            <a:r>
              <a:rPr lang="es-ES_tradnl" sz="1400" dirty="0" err="1">
                <a:latin typeface="Arial" panose="020B0604020202020204" pitchFamily="34" charset="0"/>
                <a:cs typeface="Arial" panose="020B0604020202020204" pitchFamily="34" charset="0"/>
              </a:rPr>
              <a:t>Pharmacology</a:t>
            </a:r>
            <a:r>
              <a:rPr lang="es-ES_tradnl" sz="1400" dirty="0">
                <a:latin typeface="Arial" panose="020B0604020202020204" pitchFamily="34" charset="0"/>
                <a:cs typeface="Arial" panose="020B0604020202020204" pitchFamily="34" charset="0"/>
              </a:rPr>
              <a:t> and Physiology;29:807–814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638F849-67F3-8A43-A420-C27A557D2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2967" y="1087013"/>
            <a:ext cx="2194135" cy="1798163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C4FFF876-5FBD-6840-99B9-5E04AEA8C7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164" b="43832"/>
          <a:stretch/>
        </p:blipFill>
        <p:spPr>
          <a:xfrm>
            <a:off x="5878281" y="223245"/>
            <a:ext cx="3302000" cy="924693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53A4EF89-6779-0241-A358-54035A50C8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4976" y="909037"/>
            <a:ext cx="2941768" cy="2574047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07DFC53D-F78F-1540-8651-1F08ABEE21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8008" y="4464736"/>
            <a:ext cx="2087700" cy="2097020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8CA515EB-AC05-AD4B-8B7C-EF87A29B087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3761" y="3687751"/>
            <a:ext cx="2258444" cy="2258444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864E14B3-6F1F-C249-BC0F-0FD0D8E0B29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7778" t="4156" r="25215" b="16364"/>
          <a:stretch/>
        </p:blipFill>
        <p:spPr>
          <a:xfrm>
            <a:off x="10188211" y="3707495"/>
            <a:ext cx="1528596" cy="2584586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D2C83EC0-F969-5742-9D89-975ED6EED35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180" r="25450" b="9025"/>
          <a:stretch/>
        </p:blipFill>
        <p:spPr>
          <a:xfrm>
            <a:off x="3030119" y="2545293"/>
            <a:ext cx="3111883" cy="3400902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1E31A071-630D-C048-A6F4-00D20E18B60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52306" y="2500706"/>
            <a:ext cx="3176975" cy="3248441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BF2C7EE6-FD75-1540-904A-4731E74C5E6F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851" y="4224817"/>
            <a:ext cx="3347868" cy="187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607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83618B-5DBF-1B47-B9D5-D39B6C9B0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Efectos fisiopatológicos menos comúnes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CCCF94C-6B99-8C43-89B0-12F2308C87E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s-CO" dirty="0"/>
              <a:t>Locales</a:t>
            </a:r>
          </a:p>
          <a:p>
            <a:r>
              <a:rPr lang="es-CO" dirty="0"/>
              <a:t>Leves / menores</a:t>
            </a:r>
          </a:p>
          <a:p>
            <a:endParaRPr lang="es-CO" dirty="0"/>
          </a:p>
          <a:p>
            <a:r>
              <a:rPr lang="es-CO" dirty="0"/>
              <a:t>Fosfolipasas A</a:t>
            </a:r>
            <a:r>
              <a:rPr lang="es-CO" baseline="-25000" dirty="0"/>
              <a:t>2</a:t>
            </a:r>
            <a:r>
              <a:rPr lang="es-CO" dirty="0"/>
              <a:t> (PLA</a:t>
            </a:r>
            <a:r>
              <a:rPr lang="es-CO" baseline="-25000" dirty="0"/>
              <a:t>2</a:t>
            </a:r>
            <a:r>
              <a:rPr lang="es-CO" dirty="0"/>
              <a:t>)</a:t>
            </a:r>
          </a:p>
          <a:p>
            <a:r>
              <a:rPr lang="es-CO" dirty="0"/>
              <a:t>Metaloproteasas (SVMP)</a:t>
            </a:r>
          </a:p>
          <a:p>
            <a:endParaRPr lang="es-CO" dirty="0"/>
          </a:p>
          <a:p>
            <a:endParaRPr lang="es-CO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76A26AE-31A1-7446-805E-FCAC63D242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8" t="13021" r="41866" b="1864"/>
          <a:stretch/>
        </p:blipFill>
        <p:spPr>
          <a:xfrm>
            <a:off x="6757060" y="2101932"/>
            <a:ext cx="3431968" cy="3372593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CF7B3D2-76CA-484C-BE10-0FB6AD7686AF}"/>
              </a:ext>
            </a:extLst>
          </p:cNvPr>
          <p:cNvSpPr/>
          <p:nvPr/>
        </p:nvSpPr>
        <p:spPr>
          <a:xfrm>
            <a:off x="6757060" y="1781299"/>
            <a:ext cx="2054431" cy="1068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71E53316-81A1-6B45-8F94-730AFF9AE4DE}"/>
              </a:ext>
            </a:extLst>
          </p:cNvPr>
          <p:cNvSpPr/>
          <p:nvPr/>
        </p:nvSpPr>
        <p:spPr>
          <a:xfrm>
            <a:off x="6541325" y="2850078"/>
            <a:ext cx="2054431" cy="7159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253F122-83D2-EB41-B9C6-256770AE1FF8}"/>
              </a:ext>
            </a:extLst>
          </p:cNvPr>
          <p:cNvSpPr/>
          <p:nvPr/>
        </p:nvSpPr>
        <p:spPr>
          <a:xfrm>
            <a:off x="6697683" y="2545553"/>
            <a:ext cx="2054431" cy="7159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2658E1FE-48EC-D64E-8CFA-20654ABFDCFE}"/>
              </a:ext>
            </a:extLst>
          </p:cNvPr>
          <p:cNvSpPr/>
          <p:nvPr/>
        </p:nvSpPr>
        <p:spPr>
          <a:xfrm>
            <a:off x="8383979" y="4233755"/>
            <a:ext cx="2796639" cy="13508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BFCE313A-9258-4546-9144-4815B523C714}"/>
              </a:ext>
            </a:extLst>
          </p:cNvPr>
          <p:cNvSpPr/>
          <p:nvPr/>
        </p:nvSpPr>
        <p:spPr>
          <a:xfrm>
            <a:off x="8977348" y="5503464"/>
            <a:ext cx="22270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Micrurus lemniscatus</a:t>
            </a:r>
            <a:r>
              <a:rPr lang="es-CO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CO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61D9E58-374D-594F-85F4-AD9B7A77778C}"/>
              </a:ext>
            </a:extLst>
          </p:cNvPr>
          <p:cNvSpPr txBox="1"/>
          <p:nvPr/>
        </p:nvSpPr>
        <p:spPr>
          <a:xfrm>
            <a:off x="8017427" y="2541477"/>
            <a:ext cx="2083327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CO" sz="2800" dirty="0"/>
              <a:t>Miotoxicidad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A6CF2F4-7F76-5948-8577-7E91DBA19F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4291" y="3787143"/>
            <a:ext cx="2436327" cy="1687382"/>
          </a:xfrm>
          <a:prstGeom prst="ellipse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A6102C1-CD74-9442-9325-63FE0AB4EF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8740" y="3251855"/>
            <a:ext cx="3060700" cy="2654300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75E6BBC4-B2A7-5A4E-9F4B-E769A5BBAC25}"/>
              </a:ext>
            </a:extLst>
          </p:cNvPr>
          <p:cNvSpPr/>
          <p:nvPr/>
        </p:nvSpPr>
        <p:spPr>
          <a:xfrm>
            <a:off x="0" y="6538988"/>
            <a:ext cx="1219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400" dirty="0" err="1">
                <a:latin typeface="Arial" panose="020B0604020202020204" pitchFamily="34" charset="0"/>
                <a:cs typeface="Arial" panose="020B0604020202020204" pitchFamily="34" charset="0"/>
              </a:rPr>
              <a:t>Casais</a:t>
            </a:r>
            <a:r>
              <a:rPr lang="es-ES_tradnl" sz="1400" dirty="0">
                <a:latin typeface="Arial" panose="020B0604020202020204" pitchFamily="34" charset="0"/>
                <a:cs typeface="Arial" panose="020B0604020202020204" pitchFamily="34" charset="0"/>
              </a:rPr>
              <a:t>-e-Silva, </a:t>
            </a:r>
            <a:r>
              <a:rPr lang="es-ES_tradnl" sz="1400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s-ES_tradnl" sz="1400" dirty="0">
                <a:latin typeface="Arial" panose="020B0604020202020204" pitchFamily="34" charset="0"/>
                <a:cs typeface="Arial" panose="020B0604020202020204" pitchFamily="34" charset="0"/>
              </a:rPr>
              <a:t> (2016) </a:t>
            </a:r>
            <a:r>
              <a:rPr lang="es-ES_tradnl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Toxicology</a:t>
            </a:r>
            <a:r>
              <a:rPr lang="es-ES_tradnl" sz="1400" i="1" dirty="0">
                <a:latin typeface="Arial" panose="020B0604020202020204" pitchFamily="34" charset="0"/>
                <a:cs typeface="Arial" panose="020B0604020202020204" pitchFamily="34" charset="0"/>
              </a:rPr>
              <a:t> Letters;257:</a:t>
            </a:r>
            <a:r>
              <a:rPr lang="es-ES_tradnl" sz="1400" dirty="0">
                <a:latin typeface="Arial" panose="020B0604020202020204" pitchFamily="34" charset="0"/>
                <a:cs typeface="Arial" panose="020B0604020202020204" pitchFamily="34" charset="0"/>
              </a:rPr>
              <a:t>60–71 / Olamendi-Portugal, </a:t>
            </a:r>
            <a:r>
              <a:rPr lang="es-ES_tradnl" sz="1400" i="1" dirty="0">
                <a:latin typeface="Arial" panose="020B0604020202020204" pitchFamily="34" charset="0"/>
                <a:cs typeface="Arial" panose="020B0604020202020204" pitchFamily="34" charset="0"/>
              </a:rPr>
              <a:t>et al </a:t>
            </a:r>
            <a:r>
              <a:rPr lang="es-ES_tradnl" sz="1400" dirty="0">
                <a:latin typeface="Arial" panose="020B0604020202020204" pitchFamily="34" charset="0"/>
                <a:cs typeface="Arial" panose="020B0604020202020204" pitchFamily="34" charset="0"/>
              </a:rPr>
              <a:t>(2018) </a:t>
            </a:r>
            <a:r>
              <a:rPr lang="es-ES_tradnl" sz="1400" i="1" dirty="0">
                <a:latin typeface="Arial" panose="020B0604020202020204" pitchFamily="34" charset="0"/>
                <a:cs typeface="Arial" panose="020B0604020202020204" pitchFamily="34" charset="0"/>
              </a:rPr>
              <a:t>Toxicon;153:</a:t>
            </a:r>
            <a:r>
              <a:rPr lang="es-ES_tradnl" sz="1400" dirty="0">
                <a:latin typeface="Arial" panose="020B0604020202020204" pitchFamily="34" charset="0"/>
                <a:cs typeface="Arial" panose="020B0604020202020204" pitchFamily="34" charset="0"/>
              </a:rPr>
              <a:t>23–31.</a:t>
            </a:r>
            <a:r>
              <a:rPr lang="es-CO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s-CO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02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5717A1-4BE2-0446-BE65-FD3F9A45F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Factores que influyen en la severidad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5B8C00F-BBCE-D945-ACC9-83C46B152405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s-CO" dirty="0"/>
              <a:t>Absorción del veneno</a:t>
            </a:r>
          </a:p>
          <a:p>
            <a:endParaRPr lang="es-CO" dirty="0"/>
          </a:p>
          <a:p>
            <a:r>
              <a:rPr lang="es-CO" dirty="0"/>
              <a:t>Reversibilidad</a:t>
            </a:r>
          </a:p>
        </p:txBody>
      </p:sp>
    </p:spTree>
    <p:extLst>
      <p:ext uri="{BB962C8B-B14F-4D97-AF65-F5344CB8AC3E}">
        <p14:creationId xmlns:p14="http://schemas.microsoft.com/office/powerpoint/2010/main" val="1945519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ítulo 22">
            <a:extLst>
              <a:ext uri="{FF2B5EF4-FFF2-40B4-BE49-F238E27FC236}">
                <a16:creationId xmlns:a16="http://schemas.microsoft.com/office/drawing/2014/main" id="{446F6E62-72D6-0C47-B7A4-467F4FF26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Comparación de venenos</a:t>
            </a: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65D188B7-17BF-CC4E-83DC-1D3242F358D3}"/>
              </a:ext>
            </a:extLst>
          </p:cNvPr>
          <p:cNvSpPr/>
          <p:nvPr/>
        </p:nvSpPr>
        <p:spPr>
          <a:xfrm>
            <a:off x="1899681" y="1765123"/>
            <a:ext cx="571500" cy="642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6" name="Picture 1" descr="page6image20712">
            <a:extLst>
              <a:ext uri="{FF2B5EF4-FFF2-40B4-BE49-F238E27FC236}">
                <a16:creationId xmlns:a16="http://schemas.microsoft.com/office/drawing/2014/main" id="{2361AE9F-E86A-1C4E-BFA5-5CDB48F6E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034" y="1619034"/>
            <a:ext cx="7645077" cy="499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1D2B7BFF-8E28-4C46-BD7F-CE04ABE9FF3A}"/>
              </a:ext>
            </a:extLst>
          </p:cNvPr>
          <p:cNvSpPr txBox="1"/>
          <p:nvPr/>
        </p:nvSpPr>
        <p:spPr>
          <a:xfrm>
            <a:off x="508130" y="2038728"/>
            <a:ext cx="2034531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_tradnl" i="1" dirty="0" err="1"/>
              <a:t>Micrurus</a:t>
            </a:r>
            <a:r>
              <a:rPr lang="es-ES_tradnl" i="1" dirty="0"/>
              <a:t> </a:t>
            </a:r>
            <a:r>
              <a:rPr lang="es-ES_tradnl" i="1" dirty="0" err="1"/>
              <a:t>mipartitus</a:t>
            </a:r>
            <a:endParaRPr lang="es-ES_tradnl" dirty="0"/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C228A9A9-D306-FF4A-8EEB-83D1CD1111C3}"/>
              </a:ext>
            </a:extLst>
          </p:cNvPr>
          <p:cNvSpPr/>
          <p:nvPr/>
        </p:nvSpPr>
        <p:spPr>
          <a:xfrm>
            <a:off x="6779448" y="3438633"/>
            <a:ext cx="3702663" cy="31712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839E51F5-54EF-A944-ABA3-DDAC909EAB35}"/>
              </a:ext>
            </a:extLst>
          </p:cNvPr>
          <p:cNvSpPr/>
          <p:nvPr/>
        </p:nvSpPr>
        <p:spPr>
          <a:xfrm>
            <a:off x="6779449" y="1263938"/>
            <a:ext cx="3102964" cy="31712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1" name="Picture 1" descr="page54image1992">
            <a:extLst>
              <a:ext uri="{FF2B5EF4-FFF2-40B4-BE49-F238E27FC236}">
                <a16:creationId xmlns:a16="http://schemas.microsoft.com/office/drawing/2014/main" id="{690A6AEF-FE42-534E-8444-50AA7EF068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14" t="22428" r="13607" b="9528"/>
          <a:stretch/>
        </p:blipFill>
        <p:spPr bwMode="auto">
          <a:xfrm>
            <a:off x="7454979" y="4387199"/>
            <a:ext cx="3250057" cy="223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" descr="page54image1992">
            <a:extLst>
              <a:ext uri="{FF2B5EF4-FFF2-40B4-BE49-F238E27FC236}">
                <a16:creationId xmlns:a16="http://schemas.microsoft.com/office/drawing/2014/main" id="{2F44888C-C281-9443-9702-590E2CE195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2" t="10553" r="61547"/>
          <a:stretch/>
        </p:blipFill>
        <p:spPr bwMode="auto">
          <a:xfrm>
            <a:off x="7590899" y="1542573"/>
            <a:ext cx="2382681" cy="2782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CuadroTexto 32">
            <a:extLst>
              <a:ext uri="{FF2B5EF4-FFF2-40B4-BE49-F238E27FC236}">
                <a16:creationId xmlns:a16="http://schemas.microsoft.com/office/drawing/2014/main" id="{9D506DF0-9962-E84E-B77B-C23619F9C11A}"/>
              </a:ext>
            </a:extLst>
          </p:cNvPr>
          <p:cNvSpPr txBox="1"/>
          <p:nvPr/>
        </p:nvSpPr>
        <p:spPr>
          <a:xfrm>
            <a:off x="9385091" y="2033724"/>
            <a:ext cx="1888659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s-CO" i="1" dirty="0">
                <a:cs typeface="Arial" panose="020B0604020202020204" pitchFamily="34" charset="0"/>
              </a:rPr>
              <a:t>Micrurus dumerilii</a:t>
            </a:r>
            <a:endParaRPr lang="es-CO" dirty="0">
              <a:cs typeface="Arial" panose="020B0604020202020204" pitchFamily="34" charset="0"/>
            </a:endParaRP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5D339E5D-BB79-8A42-AACF-779BFF21A1FA}"/>
              </a:ext>
            </a:extLst>
          </p:cNvPr>
          <p:cNvSpPr/>
          <p:nvPr/>
        </p:nvSpPr>
        <p:spPr>
          <a:xfrm>
            <a:off x="7281628" y="5296154"/>
            <a:ext cx="346702" cy="4230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9848AA1A-D5C4-BE4B-A032-B24CE168AF33}"/>
              </a:ext>
            </a:extLst>
          </p:cNvPr>
          <p:cNvSpPr/>
          <p:nvPr/>
        </p:nvSpPr>
        <p:spPr>
          <a:xfrm>
            <a:off x="0" y="6549882"/>
            <a:ext cx="1219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400" dirty="0">
                <a:latin typeface="Arial" panose="020B0604020202020204" pitchFamily="34" charset="0"/>
                <a:cs typeface="Arial" panose="020B0604020202020204" pitchFamily="34" charset="0"/>
              </a:rPr>
              <a:t>Rey-Suárez, </a:t>
            </a:r>
            <a:r>
              <a:rPr lang="es-ES_tradnl" sz="1400" i="1" dirty="0">
                <a:latin typeface="Arial" panose="020B0604020202020204" pitchFamily="34" charset="0"/>
                <a:cs typeface="Arial" panose="020B0604020202020204" pitchFamily="34" charset="0"/>
              </a:rPr>
              <a:t>et al </a:t>
            </a:r>
            <a:r>
              <a:rPr lang="es-ES_tradnl" sz="1400" dirty="0">
                <a:latin typeface="Arial" panose="020B0604020202020204" pitchFamily="34" charset="0"/>
                <a:cs typeface="Arial" panose="020B0604020202020204" pitchFamily="34" charset="0"/>
              </a:rPr>
              <a:t>(2011) Toxicon;75:655–667 / </a:t>
            </a:r>
            <a:r>
              <a:rPr lang="es-ES_tradnl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Rey-Suárez, </a:t>
            </a:r>
            <a:r>
              <a:rPr lang="es-ES_tradnl" sz="1400" i="1" dirty="0">
                <a:latin typeface="Arial" panose="020B0604020202020204" pitchFamily="34" charset="0"/>
                <a:cs typeface="Arial" panose="020B0604020202020204" pitchFamily="34" charset="0"/>
              </a:rPr>
              <a:t>et al </a:t>
            </a:r>
            <a:r>
              <a:rPr lang="es-ES_tradnl" sz="1400" dirty="0">
                <a:latin typeface="Arial" panose="020B0604020202020204" pitchFamily="34" charset="0"/>
                <a:cs typeface="Arial" panose="020B0604020202020204" pitchFamily="34" charset="0"/>
              </a:rPr>
              <a:t>(2016) </a:t>
            </a:r>
            <a:r>
              <a:rPr lang="es-ES_tradnl" sz="1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Journal</a:t>
            </a:r>
            <a:r>
              <a:rPr lang="es-ES_tradnl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of Proteomics;136:262–73 </a:t>
            </a:r>
            <a:endParaRPr lang="es-CO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EE375E8D-5626-4446-9908-A8239C24773E}"/>
              </a:ext>
            </a:extLst>
          </p:cNvPr>
          <p:cNvSpPr/>
          <p:nvPr/>
        </p:nvSpPr>
        <p:spPr>
          <a:xfrm>
            <a:off x="2860184" y="1653759"/>
            <a:ext cx="195533" cy="1460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BE08EE11-E3FD-444A-8088-68F88827AB12}"/>
              </a:ext>
            </a:extLst>
          </p:cNvPr>
          <p:cNvSpPr/>
          <p:nvPr/>
        </p:nvSpPr>
        <p:spPr>
          <a:xfrm>
            <a:off x="2837033" y="4313726"/>
            <a:ext cx="195533" cy="1460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865560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30E00E-5DC5-484A-B329-103471238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Patrones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4E280C7-D808-944A-84AF-1C83825D8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0873" y="0"/>
            <a:ext cx="4930254" cy="68580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8DBF1DA9-62ED-5F48-8052-64E7A0EF10B3}"/>
              </a:ext>
            </a:extLst>
          </p:cNvPr>
          <p:cNvSpPr/>
          <p:nvPr/>
        </p:nvSpPr>
        <p:spPr>
          <a:xfrm>
            <a:off x="0" y="6517313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_tradnl" sz="1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Lomonte</a:t>
            </a:r>
            <a:r>
              <a:rPr lang="es-ES_tradnl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s-ES_tradnl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et al</a:t>
            </a:r>
            <a:r>
              <a:rPr lang="es-ES_tradnl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(2016) T</a:t>
            </a:r>
            <a:r>
              <a:rPr lang="es-ES_tradnl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oxicon;122:</a:t>
            </a:r>
            <a:r>
              <a:rPr lang="es-ES_tradnl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7–25</a:t>
            </a:r>
            <a:r>
              <a:rPr lang="es-CO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6532151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ivel_x0020_de_x0020_Proceso xmlns="c55f4233-694a-42b1-bd72-cc55cefea4b3" xsi:nil="true"/>
    <Grupo_x0020_o_x0020_Dependencia xmlns="c55f4233-694a-42b1-bd72-cc55cefea4b3" xsi:nil="true"/>
    <LikesCount xmlns="http://schemas.microsoft.com/sharepoint/v3" xsi:nil="true"/>
    <C_x00f3_digo xmlns="c55f4233-694a-42b1-bd72-cc55cefea4b3" xsi:nil="true"/>
    <Clasificaci_x00f3_n_x0020_de_x0020_Documento xmlns="c55f4233-694a-42b1-bd72-cc55cefea4b3" xsi:nil="true"/>
    <Proceso xmlns="c55f4233-694a-42b1-bd72-cc55cefea4b3"/>
    <LikedBy xmlns="http://schemas.microsoft.com/sharepoint/v3">
      <UserInfo>
        <DisplayName/>
        <AccountId xsi:nil="true"/>
        <AccountType/>
      </UserInfo>
    </LikedBy>
    <_dlc_DocIdPersistId xmlns="3bfbf733-a6c3-488d-a481-abc1b690c7db" xsi:nil="true"/>
    <_dlc_DocId xmlns="3bfbf733-a6c3-488d-a481-abc1b690c7db" xsi:nil="true"/>
    <RatedBy xmlns="http://schemas.microsoft.com/sharepoint/v3">
      <UserInfo>
        <DisplayName/>
        <AccountId xsi:nil="true"/>
        <AccountType/>
      </UserInfo>
    </RatedBy>
    <_dlc_DocIdUrl xmlns="3bfbf733-a6c3-488d-a481-abc1b690c7db">
      <Url xsi:nil="true"/>
      <Description xsi:nil="true"/>
    </_dlc_DocIdUrl>
    <Bloque xmlns="c55f4233-694a-42b1-bd72-cc55cefea4b3" xsi:nil="true"/>
    <Tipo_x0020_de_x0020_Documento xmlns="c55f4233-694a-42b1-bd72-cc55cefea4b3" xsi:nil="true"/>
    <Ratings xmlns="http://schemas.microsoft.com/sharepoint/v3" xsi:nil="true"/>
  </documentManagement>
</p:properti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6B9ECF0223A2846BE5B0D1FEF5C8D7B" ma:contentTypeVersion="14" ma:contentTypeDescription="Crear nuevo documento." ma:contentTypeScope="" ma:versionID="22b29e574c10d966f952a9f4cd68a084">
  <xsd:schema xmlns:xsd="http://www.w3.org/2001/XMLSchema" xmlns:xs="http://www.w3.org/2001/XMLSchema" xmlns:p="http://schemas.microsoft.com/office/2006/metadata/properties" xmlns:ns1="c55f4233-694a-42b1-bd72-cc55cefea4b3" xmlns:ns2="http://schemas.microsoft.com/sharepoint/v3" xmlns:ns3="3bfbf733-a6c3-488d-a481-abc1b690c7db" targetNamespace="http://schemas.microsoft.com/office/2006/metadata/properties" ma:root="true" ma:fieldsID="3c70cdb770124d2719528ecc2ef5f1f1" ns1:_="" ns2:_="" ns3:_="">
    <xsd:import namespace="c55f4233-694a-42b1-bd72-cc55cefea4b3"/>
    <xsd:import namespace="http://schemas.microsoft.com/sharepoint/v3"/>
    <xsd:import namespace="3bfbf733-a6c3-488d-a481-abc1b690c7db"/>
    <xsd:element name="properties">
      <xsd:complexType>
        <xsd:sequence>
          <xsd:element name="documentManagement">
            <xsd:complexType>
              <xsd:all>
                <xsd:element ref="ns1:Nivel_x0020_de_x0020_Proceso" minOccurs="0"/>
                <xsd:element ref="ns1:Proceso"/>
                <xsd:element ref="ns1:Tipo_x0020_de_x0020_Documento" minOccurs="0"/>
                <xsd:element ref="ns1:Clasificaci_x00f3_n_x0020_de_x0020_Documento" minOccurs="0"/>
                <xsd:element ref="ns1:C_x00f3_digo" minOccurs="0"/>
                <xsd:element ref="ns1:Bloque" minOccurs="0"/>
                <xsd:element ref="ns1:Grupo_x0020_o_x0020_Dependencia" minOccurs="0"/>
                <xsd:element ref="ns3:_dlc_DocIdUrl" minOccurs="0"/>
                <xsd:element ref="ns3:_dlc_DocIdPersistId" minOccurs="0"/>
                <xsd:element ref="ns3:_dlc_DocId" minOccurs="0"/>
                <xsd:element ref="ns2:AverageRating" minOccurs="0"/>
                <xsd:element ref="ns2:RatingCount" minOccurs="0"/>
                <xsd:element ref="ns2:RatedBy" minOccurs="0"/>
                <xsd:element ref="ns2:Ratings" minOccurs="0"/>
                <xsd:element ref="ns2:LikesCount" minOccurs="0"/>
                <xsd:element ref="ns2:LikedB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5f4233-694a-42b1-bd72-cc55cefea4b3" elementFormDefault="qualified">
    <xsd:import namespace="http://schemas.microsoft.com/office/2006/documentManagement/types"/>
    <xsd:import namespace="http://schemas.microsoft.com/office/infopath/2007/PartnerControls"/>
    <xsd:element name="Nivel_x0020_de_x0020_Proceso" ma:index="0" nillable="true" ma:displayName="Nivel de Proceso" ma:format="Dropdown" ma:internalName="Nivel_x0020_de_x0020_Proceso">
      <xsd:simpleType>
        <xsd:restriction base="dms:Choice">
          <xsd:enumeration value="Estratégicos"/>
          <xsd:enumeration value="Apoyo"/>
          <xsd:enumeration value="Misionales"/>
          <xsd:enumeration value="Control Institucional"/>
        </xsd:restriction>
      </xsd:simpleType>
    </xsd:element>
    <xsd:element name="Proceso" ma:index="1" ma:displayName="Proceso" ma:format="Dropdown" ma:internalName="Proceso">
      <xsd:simpleType>
        <xsd:restriction base="dms:Choice">
          <xsd:enumeration value="A01 – Gestión Humana"/>
          <xsd:enumeration value="A02 – Adquisición de Bienes y Servicios"/>
          <xsd:enumeration value="A03 – Gestión Documental"/>
          <xsd:enumeration value="A04 - Equipos de Laboratorio"/>
          <xsd:enumeration value="A05 – Gestión Ambiental"/>
          <xsd:enumeration value="A07 – Gestión Jurídica"/>
          <xsd:enumeration value="A08 – Atención al Ciudadano"/>
          <xsd:enumeration value="A09 – Gestión Financiera"/>
          <xsd:enumeration value="A10 Recursos Físicos"/>
          <xsd:enumeration value="D01 – Planeación Institucional"/>
          <xsd:enumeration value="D02 – Gestión de Calidad"/>
          <xsd:enumeration value="D03 – Comunicación Institucional"/>
          <xsd:enumeration value="D04 – Tecnologías de Información y Comunicación"/>
          <xsd:enumeration value="E01 – Control Institucional"/>
          <xsd:enumeration value="R01 – Redes en Salud Pública"/>
          <xsd:enumeration value="R02 – Vigilancia y Análisis del Riesgo en Salud Pública"/>
          <xsd:enumeration value="R03 – Investigación en Salud Pública"/>
          <xsd:enumeration value="R04 – Producción"/>
          <xsd:enumeration value="R05 – Observatorio Nacional de Salud"/>
        </xsd:restriction>
      </xsd:simpleType>
    </xsd:element>
    <xsd:element name="Tipo_x0020_de_x0020_Documento" ma:index="3" nillable="true" ma:displayName="Tipo de Documento" ma:format="Dropdown" ma:internalName="Tipo_x0020_de_x0020_Documento">
      <xsd:simpleType>
        <xsd:restriction base="dms:Choice">
          <xsd:enumeration value="Caracterización"/>
          <xsd:enumeration value="Formatos"/>
          <xsd:enumeration value="Instructivos"/>
          <xsd:enumeration value="Manuales"/>
          <xsd:enumeration value="Métodos de ensayo"/>
          <xsd:enumeration value="Plantilla"/>
          <xsd:enumeration value="Plantillas"/>
          <xsd:enumeration value="Procedimientos"/>
        </xsd:restriction>
      </xsd:simpleType>
    </xsd:element>
    <xsd:element name="Clasificaci_x00f3_n_x0020_de_x0020_Documento" ma:index="4" nillable="true" ma:displayName="Clasificación de Documento" ma:format="Dropdown" ma:internalName="Clasificaci_x00f3_n_x0020_de_x0020_Documento">
      <xsd:simpleType>
        <xsd:restriction base="dms:Choice">
          <xsd:enumeration value="Específicos"/>
          <xsd:enumeration value="Transversales"/>
        </xsd:restriction>
      </xsd:simpleType>
    </xsd:element>
    <xsd:element name="C_x00f3_digo" ma:index="5" nillable="true" ma:displayName="Nombre." ma:internalName="C_x00f3_digo">
      <xsd:simpleType>
        <xsd:restriction base="dms:Text">
          <xsd:maxLength value="255"/>
        </xsd:restriction>
      </xsd:simpleType>
    </xsd:element>
    <xsd:element name="Bloque" ma:index="6" nillable="true" ma:displayName="Bloque" ma:internalName="Bloque">
      <xsd:simpleType>
        <xsd:restriction base="dms:Text">
          <xsd:maxLength value="255"/>
        </xsd:restriction>
      </xsd:simpleType>
    </xsd:element>
    <xsd:element name="Grupo_x0020_o_x0020_Dependencia" ma:index="7" nillable="true" ma:displayName="Grupo o Dependencia" ma:internalName="Grupo_x0020_o_x0020_Dependencia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AverageRating" ma:index="18" nillable="true" ma:displayName="Clasificación (0-5)" ma:decimals="2" ma:description="Valor promedio de todas las clasificaciones que se han enviado" ma:internalName="AverageRating" ma:readOnly="true">
      <xsd:simpleType>
        <xsd:restriction base="dms:Number"/>
      </xsd:simpleType>
    </xsd:element>
    <xsd:element name="RatingCount" ma:index="19" nillable="true" ma:displayName="Número de clasificaciones" ma:decimals="0" ma:description="Número de clasificaciones enviado" ma:internalName="RatingCount" ma:readOnly="true">
      <xsd:simpleType>
        <xsd:restriction base="dms:Number"/>
      </xsd:simpleType>
    </xsd:element>
    <xsd:element name="RatedBy" ma:index="20" nillable="true" ma:displayName="Valorado por" ma:description="Los usuarios valoraron el elemento." ma:hidden="true" ma:list="UserInfo" ma:internalName="RatedBy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Ratings" ma:index="21" nillable="true" ma:displayName="Valoraciones de usuario" ma:description="Valoraciones de usuario para el elemento" ma:hidden="true" ma:internalName="Ratings">
      <xsd:simpleType>
        <xsd:restriction base="dms:Note"/>
      </xsd:simpleType>
    </xsd:element>
    <xsd:element name="LikesCount" ma:index="22" nillable="true" ma:displayName="Número de Me gusta" ma:internalName="LikesCount">
      <xsd:simpleType>
        <xsd:restriction base="dms:Unknown"/>
      </xsd:simpleType>
    </xsd:element>
    <xsd:element name="LikedBy" ma:index="23" nillable="true" ma:displayName="Gusta a" ma:hidden="true" ma:list="UserInfo" ma:internalName="LikedBy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fbf733-a6c3-488d-a481-abc1b690c7db" elementFormDefault="qualified">
    <xsd:import namespace="http://schemas.microsoft.com/office/2006/documentManagement/types"/>
    <xsd:import namespace="http://schemas.microsoft.com/office/infopath/2007/PartnerControls"/>
    <xsd:element name="_dlc_DocIdUrl" ma:index="9" nillable="true" ma:displayName="Id. de documento" ma:description="Vínculo permanente a este documento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_dlc_DocId" ma:index="15" nillable="true" ma:displayName="Valor de Id. de documento" ma:description="El valor del identificador de documento asignado a este elemento." ma:internalName="_dlc_DocId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1" ma:displayName="Tipo de contenido"/>
        <xsd:element ref="dc:title" minOccurs="0" maxOccurs="1" ma:index="8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1CA0942-BC59-4371-852D-34B23434677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C116239-45EA-48FE-92CC-EA2BA4D40EBF}">
  <ds:schemaRefs>
    <ds:schemaRef ds:uri="3bfbf733-a6c3-488d-a481-abc1b690c7db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c55f4233-694a-42b1-bd72-cc55cefea4b3"/>
    <ds:schemaRef ds:uri="http://purl.org/dc/terms/"/>
    <ds:schemaRef ds:uri="http://purl.org/dc/elements/1.1/"/>
    <ds:schemaRef ds:uri="http://purl.org/dc/dcmitype/"/>
    <ds:schemaRef ds:uri="http://schemas.microsoft.com/office/infopath/2007/PartnerControls"/>
    <ds:schemaRef ds:uri="http://schemas.microsoft.com/sharepoint/v3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5626352B-15C2-42AF-A7E7-0F05E6DE57D4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A921B36B-019D-4337-BB96-F9B3F2FFCD3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55f4233-694a-42b1-bd72-cc55cefea4b3"/>
    <ds:schemaRef ds:uri="http://schemas.microsoft.com/sharepoint/v3"/>
    <ds:schemaRef ds:uri="3bfbf733-a6c3-488d-a481-abc1b690c7d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12039</TotalTime>
  <Words>261</Words>
  <Application>Microsoft Macintosh PowerPoint</Application>
  <PresentationFormat>Panorámica</PresentationFormat>
  <Paragraphs>49</Paragraphs>
  <Slides>10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5" baseType="lpstr">
      <vt:lpstr>Arial</vt:lpstr>
      <vt:lpstr>Calibri</vt:lpstr>
      <vt:lpstr>Helvetica</vt:lpstr>
      <vt:lpstr>Times New Roman</vt:lpstr>
      <vt:lpstr>Tema de Office</vt:lpstr>
      <vt:lpstr>Presentación de PowerPoint</vt:lpstr>
      <vt:lpstr>Efecto tóxico del veneno de elápidos (serpientes coral)</vt:lpstr>
      <vt:lpstr>Las más venenosas</vt:lpstr>
      <vt:lpstr>Sitio de acción</vt:lpstr>
      <vt:lpstr>Efectos fisiopatológicos</vt:lpstr>
      <vt:lpstr>Efectos fisiopatológicos menos comúnes</vt:lpstr>
      <vt:lpstr>Factores que influyen en la severidad</vt:lpstr>
      <vt:lpstr>Comparación de venenos</vt:lpstr>
      <vt:lpstr>Patrones</vt:lpstr>
      <vt:lpstr>Presentación de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Santiago Valles Kurmen</dc:creator>
  <cp:lastModifiedBy>Ariadna Lorena Rodriguez Vargas</cp:lastModifiedBy>
  <cp:revision>175</cp:revision>
  <dcterms:created xsi:type="dcterms:W3CDTF">2019-01-30T14:38:17Z</dcterms:created>
  <dcterms:modified xsi:type="dcterms:W3CDTF">2020-08-31T05:57:19Z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1800</vt:r8>
  </property>
  <property fmtid="{D5CDD505-2E9C-101B-9397-08002B2CF9AE}" pid="3" name="xd_Signature">
    <vt:bool>false</vt:bool>
  </property>
  <property fmtid="{D5CDD505-2E9C-101B-9397-08002B2CF9AE}" pid="4" name="xd_ProgID">
    <vt:lpwstr/>
  </property>
  <property fmtid="{D5CDD505-2E9C-101B-9397-08002B2CF9AE}" pid="5" name="ContentTypeId">
    <vt:lpwstr>0x010100F6B9ECF0223A2846BE5B0D1FEF5C8D7B</vt:lpwstr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TemplateUrl">
    <vt:lpwstr/>
  </property>
  <property fmtid="{D5CDD505-2E9C-101B-9397-08002B2CF9AE}" pid="9" name="_dlc_DocIdItemGuid">
    <vt:lpwstr>a2f1f32d-1be2-430f-acd2-06b92c5a53b4</vt:lpwstr>
  </property>
</Properties>
</file>