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392" r:id="rId6"/>
    <p:sldId id="511" r:id="rId7"/>
    <p:sldId id="528" r:id="rId8"/>
    <p:sldId id="510" r:id="rId9"/>
    <p:sldId id="512" r:id="rId10"/>
    <p:sldId id="536" r:id="rId11"/>
    <p:sldId id="513" r:id="rId12"/>
    <p:sldId id="530" r:id="rId13"/>
    <p:sldId id="531" r:id="rId14"/>
    <p:sldId id="532" r:id="rId15"/>
    <p:sldId id="533" r:id="rId16"/>
    <p:sldId id="534" r:id="rId17"/>
    <p:sldId id="535" r:id="rId18"/>
    <p:sldId id="514" r:id="rId19"/>
    <p:sldId id="516" r:id="rId20"/>
    <p:sldId id="260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FAA2548-D45D-4301-A70D-34355FC82876}">
          <p14:sldIdLst>
            <p14:sldId id="392"/>
            <p14:sldId id="511"/>
            <p14:sldId id="528"/>
            <p14:sldId id="510"/>
            <p14:sldId id="512"/>
            <p14:sldId id="536"/>
            <p14:sldId id="513"/>
            <p14:sldId id="530"/>
            <p14:sldId id="531"/>
            <p14:sldId id="532"/>
            <p14:sldId id="533"/>
            <p14:sldId id="534"/>
            <p14:sldId id="535"/>
            <p14:sldId id="514"/>
            <p14:sldId id="516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364" autoAdjust="0"/>
  </p:normalViewPr>
  <p:slideViewPr>
    <p:cSldViewPr snapToGrid="0">
      <p:cViewPr varScale="1">
        <p:scale>
          <a:sx n="81" d="100"/>
          <a:sy n="81" d="100"/>
        </p:scale>
        <p:origin x="86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14AC4-2EBD-476A-853A-918647E9D83A}" type="doc">
      <dgm:prSet loTypeId="urn:microsoft.com/office/officeart/2005/8/layout/hProcess10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C84280A2-9E6F-49C1-A45B-F4C7FA4407C7}">
      <dgm:prSet phldrT="[Texto]"/>
      <dgm:spPr/>
      <dgm:t>
        <a:bodyPr/>
        <a:lstStyle/>
        <a:p>
          <a:r>
            <a:rPr lang="es-CO" dirty="0"/>
            <a:t>La población</a:t>
          </a:r>
        </a:p>
      </dgm:t>
    </dgm:pt>
    <dgm:pt modelId="{3B1E62A7-0A77-4965-B0E5-86F2A11061C9}" type="parTrans" cxnId="{0BA9988D-0BC3-4FC3-83B3-F4F13B118D38}">
      <dgm:prSet/>
      <dgm:spPr/>
      <dgm:t>
        <a:bodyPr/>
        <a:lstStyle/>
        <a:p>
          <a:endParaRPr lang="es-CO"/>
        </a:p>
      </dgm:t>
    </dgm:pt>
    <dgm:pt modelId="{60B9F428-CE17-4DAA-AEEF-5F47B8EB7F44}" type="sibTrans" cxnId="{0BA9988D-0BC3-4FC3-83B3-F4F13B118D38}">
      <dgm:prSet/>
      <dgm:spPr/>
      <dgm:t>
        <a:bodyPr/>
        <a:lstStyle/>
        <a:p>
          <a:endParaRPr lang="es-CO"/>
        </a:p>
      </dgm:t>
    </dgm:pt>
    <dgm:pt modelId="{89B91521-8D74-4B69-997C-8E3429AD49E3}">
      <dgm:prSet phldrT="[Texto]"/>
      <dgm:spPr/>
      <dgm:t>
        <a:bodyPr/>
        <a:lstStyle/>
        <a:p>
          <a:r>
            <a:rPr lang="es-CO" dirty="0"/>
            <a:t>La red de servicios de atención en salud</a:t>
          </a:r>
        </a:p>
      </dgm:t>
    </dgm:pt>
    <dgm:pt modelId="{B14B89FB-DE52-43F3-AFA8-F3F9A26C2F21}" type="parTrans" cxnId="{253165BE-78E6-44F8-8FE3-E3C9E829103D}">
      <dgm:prSet/>
      <dgm:spPr/>
      <dgm:t>
        <a:bodyPr/>
        <a:lstStyle/>
        <a:p>
          <a:endParaRPr lang="es-CO"/>
        </a:p>
      </dgm:t>
    </dgm:pt>
    <dgm:pt modelId="{1A9E5BA3-C801-465E-BFB6-B13BD7847E52}" type="sibTrans" cxnId="{253165BE-78E6-44F8-8FE3-E3C9E829103D}">
      <dgm:prSet/>
      <dgm:spPr/>
      <dgm:t>
        <a:bodyPr/>
        <a:lstStyle/>
        <a:p>
          <a:endParaRPr lang="es-CO"/>
        </a:p>
      </dgm:t>
    </dgm:pt>
    <dgm:pt modelId="{66DDB47D-2B8C-49A9-A60C-B9669011AB1F}">
      <dgm:prSet phldrT="[Texto]"/>
      <dgm:spPr/>
      <dgm:t>
        <a:bodyPr/>
        <a:lstStyle/>
        <a:p>
          <a:r>
            <a:rPr lang="es-CO" dirty="0"/>
            <a:t>La autoridad de salud publica</a:t>
          </a:r>
        </a:p>
      </dgm:t>
    </dgm:pt>
    <dgm:pt modelId="{0E0516AD-B0A8-481D-9D1B-1DA4C54809FF}" type="parTrans" cxnId="{B71916AA-D7D7-40E9-A3DB-F54A97431DFD}">
      <dgm:prSet/>
      <dgm:spPr/>
      <dgm:t>
        <a:bodyPr/>
        <a:lstStyle/>
        <a:p>
          <a:endParaRPr lang="es-CO"/>
        </a:p>
      </dgm:t>
    </dgm:pt>
    <dgm:pt modelId="{48FF7AB3-BEAE-4E1E-A792-3D1C197BB4C2}" type="sibTrans" cxnId="{B71916AA-D7D7-40E9-A3DB-F54A97431DFD}">
      <dgm:prSet/>
      <dgm:spPr/>
      <dgm:t>
        <a:bodyPr/>
        <a:lstStyle/>
        <a:p>
          <a:endParaRPr lang="es-CO"/>
        </a:p>
      </dgm:t>
    </dgm:pt>
    <dgm:pt modelId="{EBBC90C1-E1F3-42D9-A6CF-03EC24EAF37B}" type="pres">
      <dgm:prSet presAssocID="{22414AC4-2EBD-476A-853A-918647E9D83A}" presName="Name0" presStyleCnt="0">
        <dgm:presLayoutVars>
          <dgm:dir/>
          <dgm:resizeHandles val="exact"/>
        </dgm:presLayoutVars>
      </dgm:prSet>
      <dgm:spPr/>
    </dgm:pt>
    <dgm:pt modelId="{F3005201-D87A-4A9D-84CF-C4D9FA28B8F0}" type="pres">
      <dgm:prSet presAssocID="{C84280A2-9E6F-49C1-A45B-F4C7FA4407C7}" presName="composite" presStyleCnt="0"/>
      <dgm:spPr/>
    </dgm:pt>
    <dgm:pt modelId="{F0A8161E-04BA-4CDA-9EB1-0CDF1D5CBEF7}" type="pres">
      <dgm:prSet presAssocID="{C84280A2-9E6F-49C1-A45B-F4C7FA4407C7}" presName="imagSh" presStyleLbl="b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97131676-29BB-40C9-977B-7F1BA1298297}" type="pres">
      <dgm:prSet presAssocID="{C84280A2-9E6F-49C1-A45B-F4C7FA4407C7}" presName="txNode" presStyleLbl="node1" presStyleIdx="0" presStyleCnt="3">
        <dgm:presLayoutVars>
          <dgm:bulletEnabled val="1"/>
        </dgm:presLayoutVars>
      </dgm:prSet>
      <dgm:spPr/>
    </dgm:pt>
    <dgm:pt modelId="{52D8F531-0B1D-4BAD-AD8C-9A005C0D706D}" type="pres">
      <dgm:prSet presAssocID="{60B9F428-CE17-4DAA-AEEF-5F47B8EB7F44}" presName="sibTrans" presStyleLbl="sibTrans2D1" presStyleIdx="0" presStyleCnt="2"/>
      <dgm:spPr/>
    </dgm:pt>
    <dgm:pt modelId="{0E0ADC41-7C3F-4E84-A028-4AF2E90CED76}" type="pres">
      <dgm:prSet presAssocID="{60B9F428-CE17-4DAA-AEEF-5F47B8EB7F44}" presName="connTx" presStyleLbl="sibTrans2D1" presStyleIdx="0" presStyleCnt="2"/>
      <dgm:spPr/>
    </dgm:pt>
    <dgm:pt modelId="{23749787-5F4B-493F-A6E7-C0D098958AA5}" type="pres">
      <dgm:prSet presAssocID="{89B91521-8D74-4B69-997C-8E3429AD49E3}" presName="composite" presStyleCnt="0"/>
      <dgm:spPr/>
    </dgm:pt>
    <dgm:pt modelId="{2B929426-0AC0-4A79-83FC-0C8450890C7E}" type="pres">
      <dgm:prSet presAssocID="{89B91521-8D74-4B69-997C-8E3429AD49E3}" presName="imagSh" presStyleLbl="b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AD74EF2F-E320-4000-85A0-28B6AED0E36E}" type="pres">
      <dgm:prSet presAssocID="{89B91521-8D74-4B69-997C-8E3429AD49E3}" presName="txNode" presStyleLbl="node1" presStyleIdx="1" presStyleCnt="3">
        <dgm:presLayoutVars>
          <dgm:bulletEnabled val="1"/>
        </dgm:presLayoutVars>
      </dgm:prSet>
      <dgm:spPr/>
    </dgm:pt>
    <dgm:pt modelId="{BEAA9867-D12A-4EDE-9D6C-76F71DF8BF0A}" type="pres">
      <dgm:prSet presAssocID="{1A9E5BA3-C801-465E-BFB6-B13BD7847E52}" presName="sibTrans" presStyleLbl="sibTrans2D1" presStyleIdx="1" presStyleCnt="2"/>
      <dgm:spPr/>
    </dgm:pt>
    <dgm:pt modelId="{C945D676-3753-4209-B431-3015C1A3E9CF}" type="pres">
      <dgm:prSet presAssocID="{1A9E5BA3-C801-465E-BFB6-B13BD7847E52}" presName="connTx" presStyleLbl="sibTrans2D1" presStyleIdx="1" presStyleCnt="2"/>
      <dgm:spPr/>
    </dgm:pt>
    <dgm:pt modelId="{5498FEA4-B1F5-4870-85CD-D002311F0460}" type="pres">
      <dgm:prSet presAssocID="{66DDB47D-2B8C-49A9-A60C-B9669011AB1F}" presName="composite" presStyleCnt="0"/>
      <dgm:spPr/>
    </dgm:pt>
    <dgm:pt modelId="{317DC675-A69E-49D2-AFAF-8DBEB4653EE5}" type="pres">
      <dgm:prSet presAssocID="{66DDB47D-2B8C-49A9-A60C-B9669011AB1F}" presName="imagSh" presStyleLbl="b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38000" r="-38000"/>
          </a:stretch>
        </a:blipFill>
      </dgm:spPr>
    </dgm:pt>
    <dgm:pt modelId="{4B4F0AEF-F1FC-4243-9FAE-179828219D65}" type="pres">
      <dgm:prSet presAssocID="{66DDB47D-2B8C-49A9-A60C-B9669011AB1F}" presName="txNode" presStyleLbl="node1" presStyleIdx="2" presStyleCnt="3">
        <dgm:presLayoutVars>
          <dgm:bulletEnabled val="1"/>
        </dgm:presLayoutVars>
      </dgm:prSet>
      <dgm:spPr/>
    </dgm:pt>
  </dgm:ptLst>
  <dgm:cxnLst>
    <dgm:cxn modelId="{B715E11A-513A-4C65-9643-3A5F3E3B77CA}" type="presOf" srcId="{60B9F428-CE17-4DAA-AEEF-5F47B8EB7F44}" destId="{0E0ADC41-7C3F-4E84-A028-4AF2E90CED76}" srcOrd="1" destOrd="0" presId="urn:microsoft.com/office/officeart/2005/8/layout/hProcess10"/>
    <dgm:cxn modelId="{C2DB123E-490F-4CCF-8A68-60B94B573EE2}" type="presOf" srcId="{66DDB47D-2B8C-49A9-A60C-B9669011AB1F}" destId="{4B4F0AEF-F1FC-4243-9FAE-179828219D65}" srcOrd="0" destOrd="0" presId="urn:microsoft.com/office/officeart/2005/8/layout/hProcess10"/>
    <dgm:cxn modelId="{20643C75-24B2-4968-B408-F1F89B2BB554}" type="presOf" srcId="{1A9E5BA3-C801-465E-BFB6-B13BD7847E52}" destId="{C945D676-3753-4209-B431-3015C1A3E9CF}" srcOrd="1" destOrd="0" presId="urn:microsoft.com/office/officeart/2005/8/layout/hProcess10"/>
    <dgm:cxn modelId="{341E9255-BF00-40E6-8A16-E5B91EFC4739}" type="presOf" srcId="{22414AC4-2EBD-476A-853A-918647E9D83A}" destId="{EBBC90C1-E1F3-42D9-A6CF-03EC24EAF37B}" srcOrd="0" destOrd="0" presId="urn:microsoft.com/office/officeart/2005/8/layout/hProcess10"/>
    <dgm:cxn modelId="{0F81287D-85B8-4613-8135-529DC5D93289}" type="presOf" srcId="{89B91521-8D74-4B69-997C-8E3429AD49E3}" destId="{AD74EF2F-E320-4000-85A0-28B6AED0E36E}" srcOrd="0" destOrd="0" presId="urn:microsoft.com/office/officeart/2005/8/layout/hProcess10"/>
    <dgm:cxn modelId="{0BA9988D-0BC3-4FC3-83B3-F4F13B118D38}" srcId="{22414AC4-2EBD-476A-853A-918647E9D83A}" destId="{C84280A2-9E6F-49C1-A45B-F4C7FA4407C7}" srcOrd="0" destOrd="0" parTransId="{3B1E62A7-0A77-4965-B0E5-86F2A11061C9}" sibTransId="{60B9F428-CE17-4DAA-AEEF-5F47B8EB7F44}"/>
    <dgm:cxn modelId="{B71916AA-D7D7-40E9-A3DB-F54A97431DFD}" srcId="{22414AC4-2EBD-476A-853A-918647E9D83A}" destId="{66DDB47D-2B8C-49A9-A60C-B9669011AB1F}" srcOrd="2" destOrd="0" parTransId="{0E0516AD-B0A8-481D-9D1B-1DA4C54809FF}" sibTransId="{48FF7AB3-BEAE-4E1E-A792-3D1C197BB4C2}"/>
    <dgm:cxn modelId="{68CF7EB1-DBF1-45DF-8D58-B1CD709799F2}" type="presOf" srcId="{60B9F428-CE17-4DAA-AEEF-5F47B8EB7F44}" destId="{52D8F531-0B1D-4BAD-AD8C-9A005C0D706D}" srcOrd="0" destOrd="0" presId="urn:microsoft.com/office/officeart/2005/8/layout/hProcess10"/>
    <dgm:cxn modelId="{111CFAB5-8697-4611-9490-DE649EDB5477}" type="presOf" srcId="{C84280A2-9E6F-49C1-A45B-F4C7FA4407C7}" destId="{97131676-29BB-40C9-977B-7F1BA1298297}" srcOrd="0" destOrd="0" presId="urn:microsoft.com/office/officeart/2005/8/layout/hProcess10"/>
    <dgm:cxn modelId="{253165BE-78E6-44F8-8FE3-E3C9E829103D}" srcId="{22414AC4-2EBD-476A-853A-918647E9D83A}" destId="{89B91521-8D74-4B69-997C-8E3429AD49E3}" srcOrd="1" destOrd="0" parTransId="{B14B89FB-DE52-43F3-AFA8-F3F9A26C2F21}" sibTransId="{1A9E5BA3-C801-465E-BFB6-B13BD7847E52}"/>
    <dgm:cxn modelId="{617405CC-7DFB-435E-9555-4B00D22673A4}" type="presOf" srcId="{1A9E5BA3-C801-465E-BFB6-B13BD7847E52}" destId="{BEAA9867-D12A-4EDE-9D6C-76F71DF8BF0A}" srcOrd="0" destOrd="0" presId="urn:microsoft.com/office/officeart/2005/8/layout/hProcess10"/>
    <dgm:cxn modelId="{77F642BB-FF76-4267-9A47-90363B0EB57A}" type="presParOf" srcId="{EBBC90C1-E1F3-42D9-A6CF-03EC24EAF37B}" destId="{F3005201-D87A-4A9D-84CF-C4D9FA28B8F0}" srcOrd="0" destOrd="0" presId="urn:microsoft.com/office/officeart/2005/8/layout/hProcess10"/>
    <dgm:cxn modelId="{00960AFD-E27D-430B-80D1-E06BAE8BDF79}" type="presParOf" srcId="{F3005201-D87A-4A9D-84CF-C4D9FA28B8F0}" destId="{F0A8161E-04BA-4CDA-9EB1-0CDF1D5CBEF7}" srcOrd="0" destOrd="0" presId="urn:microsoft.com/office/officeart/2005/8/layout/hProcess10"/>
    <dgm:cxn modelId="{8166F680-73D0-40FE-B4FD-50B73EC01ED9}" type="presParOf" srcId="{F3005201-D87A-4A9D-84CF-C4D9FA28B8F0}" destId="{97131676-29BB-40C9-977B-7F1BA1298297}" srcOrd="1" destOrd="0" presId="urn:microsoft.com/office/officeart/2005/8/layout/hProcess10"/>
    <dgm:cxn modelId="{7ECF7FD6-059D-49F0-9322-167F8AAD793C}" type="presParOf" srcId="{EBBC90C1-E1F3-42D9-A6CF-03EC24EAF37B}" destId="{52D8F531-0B1D-4BAD-AD8C-9A005C0D706D}" srcOrd="1" destOrd="0" presId="urn:microsoft.com/office/officeart/2005/8/layout/hProcess10"/>
    <dgm:cxn modelId="{B3CCEB25-BD40-460A-BE0E-A0A0BAEA4A18}" type="presParOf" srcId="{52D8F531-0B1D-4BAD-AD8C-9A005C0D706D}" destId="{0E0ADC41-7C3F-4E84-A028-4AF2E90CED76}" srcOrd="0" destOrd="0" presId="urn:microsoft.com/office/officeart/2005/8/layout/hProcess10"/>
    <dgm:cxn modelId="{32A66D78-B8F6-4907-91AB-E1CFF08AD34E}" type="presParOf" srcId="{EBBC90C1-E1F3-42D9-A6CF-03EC24EAF37B}" destId="{23749787-5F4B-493F-A6E7-C0D098958AA5}" srcOrd="2" destOrd="0" presId="urn:microsoft.com/office/officeart/2005/8/layout/hProcess10"/>
    <dgm:cxn modelId="{C4AE590D-3D5E-4789-8CC9-ADFAF84AC0A9}" type="presParOf" srcId="{23749787-5F4B-493F-A6E7-C0D098958AA5}" destId="{2B929426-0AC0-4A79-83FC-0C8450890C7E}" srcOrd="0" destOrd="0" presId="urn:microsoft.com/office/officeart/2005/8/layout/hProcess10"/>
    <dgm:cxn modelId="{A1D91F23-74B6-484D-9D5E-80A41D2F5B92}" type="presParOf" srcId="{23749787-5F4B-493F-A6E7-C0D098958AA5}" destId="{AD74EF2F-E320-4000-85A0-28B6AED0E36E}" srcOrd="1" destOrd="0" presId="urn:microsoft.com/office/officeart/2005/8/layout/hProcess10"/>
    <dgm:cxn modelId="{5F7762BC-39EC-4C32-816E-A6D5A66C6414}" type="presParOf" srcId="{EBBC90C1-E1F3-42D9-A6CF-03EC24EAF37B}" destId="{BEAA9867-D12A-4EDE-9D6C-76F71DF8BF0A}" srcOrd="3" destOrd="0" presId="urn:microsoft.com/office/officeart/2005/8/layout/hProcess10"/>
    <dgm:cxn modelId="{A6D046B8-90F1-4A12-B8C8-0E2DE03F23A2}" type="presParOf" srcId="{BEAA9867-D12A-4EDE-9D6C-76F71DF8BF0A}" destId="{C945D676-3753-4209-B431-3015C1A3E9CF}" srcOrd="0" destOrd="0" presId="urn:microsoft.com/office/officeart/2005/8/layout/hProcess10"/>
    <dgm:cxn modelId="{6998F879-A9D2-4E0F-A9DB-AEFF2CE07AD5}" type="presParOf" srcId="{EBBC90C1-E1F3-42D9-A6CF-03EC24EAF37B}" destId="{5498FEA4-B1F5-4870-85CD-D002311F0460}" srcOrd="4" destOrd="0" presId="urn:microsoft.com/office/officeart/2005/8/layout/hProcess10"/>
    <dgm:cxn modelId="{E5C7352B-3EB1-4ACA-8C8D-AD63E20BEEB4}" type="presParOf" srcId="{5498FEA4-B1F5-4870-85CD-D002311F0460}" destId="{317DC675-A69E-49D2-AFAF-8DBEB4653EE5}" srcOrd="0" destOrd="0" presId="urn:microsoft.com/office/officeart/2005/8/layout/hProcess10"/>
    <dgm:cxn modelId="{349035F8-479A-4AB5-87FA-6453B9C57C6A}" type="presParOf" srcId="{5498FEA4-B1F5-4870-85CD-D002311F0460}" destId="{4B4F0AEF-F1FC-4243-9FAE-179828219D6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414AC4-2EBD-476A-853A-918647E9D83A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C84280A2-9E6F-49C1-A45B-F4C7FA4407C7}">
      <dgm:prSet phldrT="[Texto]"/>
      <dgm:spPr/>
      <dgm:t>
        <a:bodyPr/>
        <a:lstStyle/>
        <a:p>
          <a:r>
            <a:rPr lang="es-CO" dirty="0"/>
            <a:t>Notificación</a:t>
          </a:r>
        </a:p>
      </dgm:t>
    </dgm:pt>
    <dgm:pt modelId="{3B1E62A7-0A77-4965-B0E5-86F2A11061C9}" type="parTrans" cxnId="{0BA9988D-0BC3-4FC3-83B3-F4F13B118D38}">
      <dgm:prSet/>
      <dgm:spPr/>
      <dgm:t>
        <a:bodyPr/>
        <a:lstStyle/>
        <a:p>
          <a:endParaRPr lang="es-CO"/>
        </a:p>
      </dgm:t>
    </dgm:pt>
    <dgm:pt modelId="{60B9F428-CE17-4DAA-AEEF-5F47B8EB7F44}" type="sibTrans" cxnId="{0BA9988D-0BC3-4FC3-83B3-F4F13B118D38}">
      <dgm:prSet/>
      <dgm:spPr/>
      <dgm:t>
        <a:bodyPr/>
        <a:lstStyle/>
        <a:p>
          <a:endParaRPr lang="es-CO"/>
        </a:p>
      </dgm:t>
    </dgm:pt>
    <dgm:pt modelId="{89B91521-8D74-4B69-997C-8E3429AD49E3}">
      <dgm:prSet phldrT="[Texto]"/>
      <dgm:spPr/>
      <dgm:t>
        <a:bodyPr/>
        <a:lstStyle/>
        <a:p>
          <a:r>
            <a:rPr lang="es-CO" dirty="0"/>
            <a:t>Validación de los datos</a:t>
          </a:r>
        </a:p>
      </dgm:t>
    </dgm:pt>
    <dgm:pt modelId="{B14B89FB-DE52-43F3-AFA8-F3F9A26C2F21}" type="parTrans" cxnId="{253165BE-78E6-44F8-8FE3-E3C9E829103D}">
      <dgm:prSet/>
      <dgm:spPr/>
      <dgm:t>
        <a:bodyPr/>
        <a:lstStyle/>
        <a:p>
          <a:endParaRPr lang="es-CO"/>
        </a:p>
      </dgm:t>
    </dgm:pt>
    <dgm:pt modelId="{1A9E5BA3-C801-465E-BFB6-B13BD7847E52}" type="sibTrans" cxnId="{253165BE-78E6-44F8-8FE3-E3C9E829103D}">
      <dgm:prSet/>
      <dgm:spPr/>
      <dgm:t>
        <a:bodyPr/>
        <a:lstStyle/>
        <a:p>
          <a:endParaRPr lang="es-CO"/>
        </a:p>
      </dgm:t>
    </dgm:pt>
    <dgm:pt modelId="{66DDB47D-2B8C-49A9-A60C-B9669011AB1F}">
      <dgm:prSet phldrT="[Texto]"/>
      <dgm:spPr/>
      <dgm:t>
        <a:bodyPr/>
        <a:lstStyle/>
        <a:p>
          <a:r>
            <a:rPr lang="es-CO" dirty="0"/>
            <a:t>Recolección de datos</a:t>
          </a:r>
        </a:p>
      </dgm:t>
    </dgm:pt>
    <dgm:pt modelId="{0E0516AD-B0A8-481D-9D1B-1DA4C54809FF}" type="parTrans" cxnId="{B71916AA-D7D7-40E9-A3DB-F54A97431DFD}">
      <dgm:prSet/>
      <dgm:spPr/>
      <dgm:t>
        <a:bodyPr/>
        <a:lstStyle/>
        <a:p>
          <a:endParaRPr lang="es-CO"/>
        </a:p>
      </dgm:t>
    </dgm:pt>
    <dgm:pt modelId="{48FF7AB3-BEAE-4E1E-A792-3D1C197BB4C2}" type="sibTrans" cxnId="{B71916AA-D7D7-40E9-A3DB-F54A97431DFD}">
      <dgm:prSet/>
      <dgm:spPr/>
      <dgm:t>
        <a:bodyPr/>
        <a:lstStyle/>
        <a:p>
          <a:endParaRPr lang="es-CO"/>
        </a:p>
      </dgm:t>
    </dgm:pt>
    <dgm:pt modelId="{BFD6DDEB-5EBA-4CBF-82A3-DB32E6A3308A}" type="pres">
      <dgm:prSet presAssocID="{22414AC4-2EBD-476A-853A-918647E9D83A}" presName="Name0" presStyleCnt="0">
        <dgm:presLayoutVars>
          <dgm:dir/>
          <dgm:resizeHandles val="exact"/>
        </dgm:presLayoutVars>
      </dgm:prSet>
      <dgm:spPr/>
    </dgm:pt>
    <dgm:pt modelId="{697AE8CF-3C04-49EA-AE01-7671934DE775}" type="pres">
      <dgm:prSet presAssocID="{22414AC4-2EBD-476A-853A-918647E9D83A}" presName="vNodes" presStyleCnt="0"/>
      <dgm:spPr/>
    </dgm:pt>
    <dgm:pt modelId="{B1DE2753-9E3F-48FC-A565-E66C0E9A72CF}" type="pres">
      <dgm:prSet presAssocID="{C84280A2-9E6F-49C1-A45B-F4C7FA4407C7}" presName="node" presStyleLbl="node1" presStyleIdx="0" presStyleCnt="3">
        <dgm:presLayoutVars>
          <dgm:bulletEnabled val="1"/>
        </dgm:presLayoutVars>
      </dgm:prSet>
      <dgm:spPr/>
    </dgm:pt>
    <dgm:pt modelId="{70146E21-4495-4E4D-A773-3DD01BA80F55}" type="pres">
      <dgm:prSet presAssocID="{60B9F428-CE17-4DAA-AEEF-5F47B8EB7F44}" presName="spacerT" presStyleCnt="0"/>
      <dgm:spPr/>
    </dgm:pt>
    <dgm:pt modelId="{52E0680F-EF81-4E58-99AE-42DD9367AAC6}" type="pres">
      <dgm:prSet presAssocID="{60B9F428-CE17-4DAA-AEEF-5F47B8EB7F44}" presName="sibTrans" presStyleLbl="sibTrans2D1" presStyleIdx="0" presStyleCnt="2"/>
      <dgm:spPr/>
    </dgm:pt>
    <dgm:pt modelId="{7D747D8E-D09A-4EAB-B946-68A056E983C4}" type="pres">
      <dgm:prSet presAssocID="{60B9F428-CE17-4DAA-AEEF-5F47B8EB7F44}" presName="spacerB" presStyleCnt="0"/>
      <dgm:spPr/>
    </dgm:pt>
    <dgm:pt modelId="{68C6445C-29CC-43DC-9EB1-D12669B45267}" type="pres">
      <dgm:prSet presAssocID="{89B91521-8D74-4B69-997C-8E3429AD49E3}" presName="node" presStyleLbl="node1" presStyleIdx="1" presStyleCnt="3">
        <dgm:presLayoutVars>
          <dgm:bulletEnabled val="1"/>
        </dgm:presLayoutVars>
      </dgm:prSet>
      <dgm:spPr/>
    </dgm:pt>
    <dgm:pt modelId="{0FDDDAF5-1354-4FBB-9736-2A122263BC20}" type="pres">
      <dgm:prSet presAssocID="{22414AC4-2EBD-476A-853A-918647E9D83A}" presName="sibTransLast" presStyleLbl="sibTrans2D1" presStyleIdx="1" presStyleCnt="2"/>
      <dgm:spPr/>
    </dgm:pt>
    <dgm:pt modelId="{9E33C474-421E-426C-BE2D-BB26CBEEF11B}" type="pres">
      <dgm:prSet presAssocID="{22414AC4-2EBD-476A-853A-918647E9D83A}" presName="connectorText" presStyleLbl="sibTrans2D1" presStyleIdx="1" presStyleCnt="2"/>
      <dgm:spPr/>
    </dgm:pt>
    <dgm:pt modelId="{F86361EF-4150-4E35-A94A-AEF3E38E9545}" type="pres">
      <dgm:prSet presAssocID="{22414AC4-2EBD-476A-853A-918647E9D83A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809E6B04-9B41-42DB-AF62-78B8107C2D79}" type="presOf" srcId="{1A9E5BA3-C801-465E-BFB6-B13BD7847E52}" destId="{0FDDDAF5-1354-4FBB-9736-2A122263BC20}" srcOrd="0" destOrd="0" presId="urn:microsoft.com/office/officeart/2005/8/layout/equation2"/>
    <dgm:cxn modelId="{1D4A8882-00F4-45FC-BFE2-E61982479AE9}" type="presOf" srcId="{C84280A2-9E6F-49C1-A45B-F4C7FA4407C7}" destId="{B1DE2753-9E3F-48FC-A565-E66C0E9A72CF}" srcOrd="0" destOrd="0" presId="urn:microsoft.com/office/officeart/2005/8/layout/equation2"/>
    <dgm:cxn modelId="{0BA9988D-0BC3-4FC3-83B3-F4F13B118D38}" srcId="{22414AC4-2EBD-476A-853A-918647E9D83A}" destId="{C84280A2-9E6F-49C1-A45B-F4C7FA4407C7}" srcOrd="0" destOrd="0" parTransId="{3B1E62A7-0A77-4965-B0E5-86F2A11061C9}" sibTransId="{60B9F428-CE17-4DAA-AEEF-5F47B8EB7F44}"/>
    <dgm:cxn modelId="{4ED60E98-C9C7-48C8-A43A-6B7F8F184EE2}" type="presOf" srcId="{60B9F428-CE17-4DAA-AEEF-5F47B8EB7F44}" destId="{52E0680F-EF81-4E58-99AE-42DD9367AAC6}" srcOrd="0" destOrd="0" presId="urn:microsoft.com/office/officeart/2005/8/layout/equation2"/>
    <dgm:cxn modelId="{EB7E8998-5623-4B11-A858-89D8EB61E017}" type="presOf" srcId="{1A9E5BA3-C801-465E-BFB6-B13BD7847E52}" destId="{9E33C474-421E-426C-BE2D-BB26CBEEF11B}" srcOrd="1" destOrd="0" presId="urn:microsoft.com/office/officeart/2005/8/layout/equation2"/>
    <dgm:cxn modelId="{B71916AA-D7D7-40E9-A3DB-F54A97431DFD}" srcId="{22414AC4-2EBD-476A-853A-918647E9D83A}" destId="{66DDB47D-2B8C-49A9-A60C-B9669011AB1F}" srcOrd="2" destOrd="0" parTransId="{0E0516AD-B0A8-481D-9D1B-1DA4C54809FF}" sibTransId="{48FF7AB3-BEAE-4E1E-A792-3D1C197BB4C2}"/>
    <dgm:cxn modelId="{50C9C8AF-3E7E-420F-91ED-2735D8EC4BA7}" type="presOf" srcId="{89B91521-8D74-4B69-997C-8E3429AD49E3}" destId="{68C6445C-29CC-43DC-9EB1-D12669B45267}" srcOrd="0" destOrd="0" presId="urn:microsoft.com/office/officeart/2005/8/layout/equation2"/>
    <dgm:cxn modelId="{253165BE-78E6-44F8-8FE3-E3C9E829103D}" srcId="{22414AC4-2EBD-476A-853A-918647E9D83A}" destId="{89B91521-8D74-4B69-997C-8E3429AD49E3}" srcOrd="1" destOrd="0" parTransId="{B14B89FB-DE52-43F3-AFA8-F3F9A26C2F21}" sibTransId="{1A9E5BA3-C801-465E-BFB6-B13BD7847E52}"/>
    <dgm:cxn modelId="{80C4CABF-4CEC-4774-8F05-EBD166CF63A3}" type="presOf" srcId="{66DDB47D-2B8C-49A9-A60C-B9669011AB1F}" destId="{F86361EF-4150-4E35-A94A-AEF3E38E9545}" srcOrd="0" destOrd="0" presId="urn:microsoft.com/office/officeart/2005/8/layout/equation2"/>
    <dgm:cxn modelId="{97DE48E3-E090-44D1-B755-A0E99E08C7D8}" type="presOf" srcId="{22414AC4-2EBD-476A-853A-918647E9D83A}" destId="{BFD6DDEB-5EBA-4CBF-82A3-DB32E6A3308A}" srcOrd="0" destOrd="0" presId="urn:microsoft.com/office/officeart/2005/8/layout/equation2"/>
    <dgm:cxn modelId="{D41D358E-2E67-46C8-BFAA-E40ABDCDEB1A}" type="presParOf" srcId="{BFD6DDEB-5EBA-4CBF-82A3-DB32E6A3308A}" destId="{697AE8CF-3C04-49EA-AE01-7671934DE775}" srcOrd="0" destOrd="0" presId="urn:microsoft.com/office/officeart/2005/8/layout/equation2"/>
    <dgm:cxn modelId="{BD6AE654-0ADB-4B74-A83B-CEDF2F9F18B0}" type="presParOf" srcId="{697AE8CF-3C04-49EA-AE01-7671934DE775}" destId="{B1DE2753-9E3F-48FC-A565-E66C0E9A72CF}" srcOrd="0" destOrd="0" presId="urn:microsoft.com/office/officeart/2005/8/layout/equation2"/>
    <dgm:cxn modelId="{FAC026D2-D3B7-4F9C-BB97-DEE4A45B86FC}" type="presParOf" srcId="{697AE8CF-3C04-49EA-AE01-7671934DE775}" destId="{70146E21-4495-4E4D-A773-3DD01BA80F55}" srcOrd="1" destOrd="0" presId="urn:microsoft.com/office/officeart/2005/8/layout/equation2"/>
    <dgm:cxn modelId="{1FFBAEF6-64D0-4F57-AF30-3E98B68CCC45}" type="presParOf" srcId="{697AE8CF-3C04-49EA-AE01-7671934DE775}" destId="{52E0680F-EF81-4E58-99AE-42DD9367AAC6}" srcOrd="2" destOrd="0" presId="urn:microsoft.com/office/officeart/2005/8/layout/equation2"/>
    <dgm:cxn modelId="{226706BD-FEBB-427F-A54B-0B054D6288AE}" type="presParOf" srcId="{697AE8CF-3C04-49EA-AE01-7671934DE775}" destId="{7D747D8E-D09A-4EAB-B946-68A056E983C4}" srcOrd="3" destOrd="0" presId="urn:microsoft.com/office/officeart/2005/8/layout/equation2"/>
    <dgm:cxn modelId="{E71559B6-69BF-46AB-B435-5D00833F4F3A}" type="presParOf" srcId="{697AE8CF-3C04-49EA-AE01-7671934DE775}" destId="{68C6445C-29CC-43DC-9EB1-D12669B45267}" srcOrd="4" destOrd="0" presId="urn:microsoft.com/office/officeart/2005/8/layout/equation2"/>
    <dgm:cxn modelId="{52B1AE1F-8C3B-41C9-AC68-3353E90905E1}" type="presParOf" srcId="{BFD6DDEB-5EBA-4CBF-82A3-DB32E6A3308A}" destId="{0FDDDAF5-1354-4FBB-9736-2A122263BC20}" srcOrd="1" destOrd="0" presId="urn:microsoft.com/office/officeart/2005/8/layout/equation2"/>
    <dgm:cxn modelId="{9A02DD02-BC00-4C07-A67C-9A99522F5B94}" type="presParOf" srcId="{0FDDDAF5-1354-4FBB-9736-2A122263BC20}" destId="{9E33C474-421E-426C-BE2D-BB26CBEEF11B}" srcOrd="0" destOrd="0" presId="urn:microsoft.com/office/officeart/2005/8/layout/equation2"/>
    <dgm:cxn modelId="{70D5E649-AE8C-4A6D-84B2-1DC5990D0A98}" type="presParOf" srcId="{BFD6DDEB-5EBA-4CBF-82A3-DB32E6A3308A}" destId="{F86361EF-4150-4E35-A94A-AEF3E38E954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414AC4-2EBD-476A-853A-918647E9D83A}" type="doc">
      <dgm:prSet loTypeId="urn:microsoft.com/office/officeart/2009/layout/CircleArrow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C84280A2-9E6F-49C1-A45B-F4C7FA4407C7}">
      <dgm:prSet phldrT="[Texto]" custT="1"/>
      <dgm:spPr/>
      <dgm:t>
        <a:bodyPr/>
        <a:lstStyle/>
        <a:p>
          <a:r>
            <a:rPr lang="es-CO" sz="2000" dirty="0"/>
            <a:t>Análisis</a:t>
          </a:r>
        </a:p>
      </dgm:t>
    </dgm:pt>
    <dgm:pt modelId="{3B1E62A7-0A77-4965-B0E5-86F2A11061C9}" type="parTrans" cxnId="{0BA9988D-0BC3-4FC3-83B3-F4F13B118D38}">
      <dgm:prSet/>
      <dgm:spPr/>
      <dgm:t>
        <a:bodyPr/>
        <a:lstStyle/>
        <a:p>
          <a:endParaRPr lang="es-CO"/>
        </a:p>
      </dgm:t>
    </dgm:pt>
    <dgm:pt modelId="{60B9F428-CE17-4DAA-AEEF-5F47B8EB7F44}" type="sibTrans" cxnId="{0BA9988D-0BC3-4FC3-83B3-F4F13B118D38}">
      <dgm:prSet/>
      <dgm:spPr/>
      <dgm:t>
        <a:bodyPr/>
        <a:lstStyle/>
        <a:p>
          <a:endParaRPr lang="es-CO"/>
        </a:p>
      </dgm:t>
    </dgm:pt>
    <dgm:pt modelId="{89B91521-8D74-4B69-997C-8E3429AD49E3}">
      <dgm:prSet phldrT="[Texto]" custT="1"/>
      <dgm:spPr/>
      <dgm:t>
        <a:bodyPr/>
        <a:lstStyle/>
        <a:p>
          <a:r>
            <a:rPr lang="es-CO" sz="1600" dirty="0"/>
            <a:t>Interpretación</a:t>
          </a:r>
        </a:p>
      </dgm:t>
    </dgm:pt>
    <dgm:pt modelId="{B14B89FB-DE52-43F3-AFA8-F3F9A26C2F21}" type="parTrans" cxnId="{253165BE-78E6-44F8-8FE3-E3C9E829103D}">
      <dgm:prSet/>
      <dgm:spPr/>
      <dgm:t>
        <a:bodyPr/>
        <a:lstStyle/>
        <a:p>
          <a:endParaRPr lang="es-CO"/>
        </a:p>
      </dgm:t>
    </dgm:pt>
    <dgm:pt modelId="{1A9E5BA3-C801-465E-BFB6-B13BD7847E52}" type="sibTrans" cxnId="{253165BE-78E6-44F8-8FE3-E3C9E829103D}">
      <dgm:prSet/>
      <dgm:spPr/>
      <dgm:t>
        <a:bodyPr/>
        <a:lstStyle/>
        <a:p>
          <a:endParaRPr lang="es-CO"/>
        </a:p>
      </dgm:t>
    </dgm:pt>
    <dgm:pt modelId="{66DDB47D-2B8C-49A9-A60C-B9669011AB1F}">
      <dgm:prSet phldrT="[Texto]"/>
      <dgm:spPr/>
      <dgm:t>
        <a:bodyPr/>
        <a:lstStyle/>
        <a:p>
          <a:r>
            <a:rPr lang="es-CO" dirty="0"/>
            <a:t>Información</a:t>
          </a:r>
        </a:p>
      </dgm:t>
    </dgm:pt>
    <dgm:pt modelId="{0E0516AD-B0A8-481D-9D1B-1DA4C54809FF}" type="parTrans" cxnId="{B71916AA-D7D7-40E9-A3DB-F54A97431DFD}">
      <dgm:prSet/>
      <dgm:spPr/>
      <dgm:t>
        <a:bodyPr/>
        <a:lstStyle/>
        <a:p>
          <a:endParaRPr lang="es-CO"/>
        </a:p>
      </dgm:t>
    </dgm:pt>
    <dgm:pt modelId="{48FF7AB3-BEAE-4E1E-A792-3D1C197BB4C2}" type="sibTrans" cxnId="{B71916AA-D7D7-40E9-A3DB-F54A97431DFD}">
      <dgm:prSet/>
      <dgm:spPr/>
      <dgm:t>
        <a:bodyPr/>
        <a:lstStyle/>
        <a:p>
          <a:endParaRPr lang="es-CO"/>
        </a:p>
      </dgm:t>
    </dgm:pt>
    <dgm:pt modelId="{5163EF12-3DEE-4FFD-9741-970ACB325F6B}">
      <dgm:prSet phldrT="[Texto]" custT="1"/>
      <dgm:spPr/>
      <dgm:t>
        <a:bodyPr/>
        <a:lstStyle/>
        <a:p>
          <a:r>
            <a:rPr lang="es-CO" sz="1600" dirty="0"/>
            <a:t>Difusión</a:t>
          </a:r>
        </a:p>
      </dgm:t>
    </dgm:pt>
    <dgm:pt modelId="{0A5B15D1-31C6-47F5-9C1B-0AC174FD12E3}" type="parTrans" cxnId="{CD596CE4-8A0F-4660-9EB2-053D3C432C46}">
      <dgm:prSet/>
      <dgm:spPr/>
      <dgm:t>
        <a:bodyPr/>
        <a:lstStyle/>
        <a:p>
          <a:endParaRPr lang="es-CO"/>
        </a:p>
      </dgm:t>
    </dgm:pt>
    <dgm:pt modelId="{708397AD-04F5-47C8-B056-3223B7B26B4C}" type="sibTrans" cxnId="{CD596CE4-8A0F-4660-9EB2-053D3C432C46}">
      <dgm:prSet/>
      <dgm:spPr/>
      <dgm:t>
        <a:bodyPr/>
        <a:lstStyle/>
        <a:p>
          <a:endParaRPr lang="es-CO"/>
        </a:p>
      </dgm:t>
    </dgm:pt>
    <dgm:pt modelId="{E7BBDD7E-0F56-40C2-BB78-3473EAE3C003}" type="pres">
      <dgm:prSet presAssocID="{22414AC4-2EBD-476A-853A-918647E9D83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957C5F7-38BA-423F-811F-970F01DC5135}" type="pres">
      <dgm:prSet presAssocID="{C84280A2-9E6F-49C1-A45B-F4C7FA4407C7}" presName="Accent1" presStyleCnt="0"/>
      <dgm:spPr/>
    </dgm:pt>
    <dgm:pt modelId="{49922E90-03FB-4B43-86B1-51735481A168}" type="pres">
      <dgm:prSet presAssocID="{C84280A2-9E6F-49C1-A45B-F4C7FA4407C7}" presName="Accent" presStyleLbl="node1" presStyleIdx="0" presStyleCnt="4"/>
      <dgm:spPr/>
    </dgm:pt>
    <dgm:pt modelId="{AE665B63-BD8B-4886-8127-911F564EE102}" type="pres">
      <dgm:prSet presAssocID="{C84280A2-9E6F-49C1-A45B-F4C7FA4407C7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2F7E5FA0-33DB-4123-B09A-31D51ABA9A47}" type="pres">
      <dgm:prSet presAssocID="{89B91521-8D74-4B69-997C-8E3429AD49E3}" presName="Accent2" presStyleCnt="0"/>
      <dgm:spPr/>
    </dgm:pt>
    <dgm:pt modelId="{67A88BE9-7130-495C-B522-C52DDB332205}" type="pres">
      <dgm:prSet presAssocID="{89B91521-8D74-4B69-997C-8E3429AD49E3}" presName="Accent" presStyleLbl="node1" presStyleIdx="1" presStyleCnt="4"/>
      <dgm:spPr/>
    </dgm:pt>
    <dgm:pt modelId="{B2ED81C1-B05B-42ED-991A-DDAAFA0A487D}" type="pres">
      <dgm:prSet presAssocID="{89B91521-8D74-4B69-997C-8E3429AD49E3}" presName="Parent2" presStyleLbl="revTx" presStyleIdx="1" presStyleCnt="4" custScaleX="155549">
        <dgm:presLayoutVars>
          <dgm:chMax val="1"/>
          <dgm:chPref val="1"/>
          <dgm:bulletEnabled val="1"/>
        </dgm:presLayoutVars>
      </dgm:prSet>
      <dgm:spPr/>
    </dgm:pt>
    <dgm:pt modelId="{0A8BB353-017D-46FE-8079-B0F9F542A1AD}" type="pres">
      <dgm:prSet presAssocID="{5163EF12-3DEE-4FFD-9741-970ACB325F6B}" presName="Accent3" presStyleCnt="0"/>
      <dgm:spPr/>
    </dgm:pt>
    <dgm:pt modelId="{42820169-0846-46CC-99CF-1573EEF92AEA}" type="pres">
      <dgm:prSet presAssocID="{5163EF12-3DEE-4FFD-9741-970ACB325F6B}" presName="Accent" presStyleLbl="node1" presStyleIdx="2" presStyleCnt="4"/>
      <dgm:spPr/>
    </dgm:pt>
    <dgm:pt modelId="{825E76A0-2473-4B06-9B06-E6F4DCF2A13D}" type="pres">
      <dgm:prSet presAssocID="{5163EF12-3DEE-4FFD-9741-970ACB325F6B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3451CE28-B533-4882-AAF0-2969952925E7}" type="pres">
      <dgm:prSet presAssocID="{66DDB47D-2B8C-49A9-A60C-B9669011AB1F}" presName="Accent4" presStyleCnt="0"/>
      <dgm:spPr/>
    </dgm:pt>
    <dgm:pt modelId="{ADC58613-A0D9-48BC-8127-C8A0DF10D3D2}" type="pres">
      <dgm:prSet presAssocID="{66DDB47D-2B8C-49A9-A60C-B9669011AB1F}" presName="Accent" presStyleLbl="node1" presStyleIdx="3" presStyleCnt="4" custLinFactNeighborY="0"/>
      <dgm:spPr/>
    </dgm:pt>
    <dgm:pt modelId="{CA6166AF-48CB-4794-8CE0-01CD90747547}" type="pres">
      <dgm:prSet presAssocID="{66DDB47D-2B8C-49A9-A60C-B9669011AB1F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07132D81-F036-4887-BA87-1C35AAA60A8A}" type="presOf" srcId="{89B91521-8D74-4B69-997C-8E3429AD49E3}" destId="{B2ED81C1-B05B-42ED-991A-DDAAFA0A487D}" srcOrd="0" destOrd="0" presId="urn:microsoft.com/office/officeart/2009/layout/CircleArrowProcess"/>
    <dgm:cxn modelId="{0BA9988D-0BC3-4FC3-83B3-F4F13B118D38}" srcId="{22414AC4-2EBD-476A-853A-918647E9D83A}" destId="{C84280A2-9E6F-49C1-A45B-F4C7FA4407C7}" srcOrd="0" destOrd="0" parTransId="{3B1E62A7-0A77-4965-B0E5-86F2A11061C9}" sibTransId="{60B9F428-CE17-4DAA-AEEF-5F47B8EB7F44}"/>
    <dgm:cxn modelId="{BF614491-DFD4-4991-A2D2-64D1F7123C17}" type="presOf" srcId="{C84280A2-9E6F-49C1-A45B-F4C7FA4407C7}" destId="{AE665B63-BD8B-4886-8127-911F564EE102}" srcOrd="0" destOrd="0" presId="urn:microsoft.com/office/officeart/2009/layout/CircleArrowProcess"/>
    <dgm:cxn modelId="{B71916AA-D7D7-40E9-A3DB-F54A97431DFD}" srcId="{22414AC4-2EBD-476A-853A-918647E9D83A}" destId="{66DDB47D-2B8C-49A9-A60C-B9669011AB1F}" srcOrd="3" destOrd="0" parTransId="{0E0516AD-B0A8-481D-9D1B-1DA4C54809FF}" sibTransId="{48FF7AB3-BEAE-4E1E-A792-3D1C197BB4C2}"/>
    <dgm:cxn modelId="{253165BE-78E6-44F8-8FE3-E3C9E829103D}" srcId="{22414AC4-2EBD-476A-853A-918647E9D83A}" destId="{89B91521-8D74-4B69-997C-8E3429AD49E3}" srcOrd="1" destOrd="0" parTransId="{B14B89FB-DE52-43F3-AFA8-F3F9A26C2F21}" sibTransId="{1A9E5BA3-C801-465E-BFB6-B13BD7847E52}"/>
    <dgm:cxn modelId="{8B3135CB-E113-4166-9E78-1B8BB4678896}" type="presOf" srcId="{5163EF12-3DEE-4FFD-9741-970ACB325F6B}" destId="{825E76A0-2473-4B06-9B06-E6F4DCF2A13D}" srcOrd="0" destOrd="0" presId="urn:microsoft.com/office/officeart/2009/layout/CircleArrowProcess"/>
    <dgm:cxn modelId="{A30E77D4-A9B6-4AC9-8F19-7A834532E4B8}" type="presOf" srcId="{22414AC4-2EBD-476A-853A-918647E9D83A}" destId="{E7BBDD7E-0F56-40C2-BB78-3473EAE3C003}" srcOrd="0" destOrd="0" presId="urn:microsoft.com/office/officeart/2009/layout/CircleArrowProcess"/>
    <dgm:cxn modelId="{CAC841D9-6172-4434-A7DC-F5CBB4EFEA0A}" type="presOf" srcId="{66DDB47D-2B8C-49A9-A60C-B9669011AB1F}" destId="{CA6166AF-48CB-4794-8CE0-01CD90747547}" srcOrd="0" destOrd="0" presId="urn:microsoft.com/office/officeart/2009/layout/CircleArrowProcess"/>
    <dgm:cxn modelId="{CD596CE4-8A0F-4660-9EB2-053D3C432C46}" srcId="{22414AC4-2EBD-476A-853A-918647E9D83A}" destId="{5163EF12-3DEE-4FFD-9741-970ACB325F6B}" srcOrd="2" destOrd="0" parTransId="{0A5B15D1-31C6-47F5-9C1B-0AC174FD12E3}" sibTransId="{708397AD-04F5-47C8-B056-3223B7B26B4C}"/>
    <dgm:cxn modelId="{5B6BC740-13BF-4645-93AD-7DC8746F3A78}" type="presParOf" srcId="{E7BBDD7E-0F56-40C2-BB78-3473EAE3C003}" destId="{1957C5F7-38BA-423F-811F-970F01DC5135}" srcOrd="0" destOrd="0" presId="urn:microsoft.com/office/officeart/2009/layout/CircleArrowProcess"/>
    <dgm:cxn modelId="{15E74753-A69C-4F7A-9BD3-9EA64EDDFC0F}" type="presParOf" srcId="{1957C5F7-38BA-423F-811F-970F01DC5135}" destId="{49922E90-03FB-4B43-86B1-51735481A168}" srcOrd="0" destOrd="0" presId="urn:microsoft.com/office/officeart/2009/layout/CircleArrowProcess"/>
    <dgm:cxn modelId="{7783E34C-9A84-48BF-BAEA-0DAE9FF9C9F8}" type="presParOf" srcId="{E7BBDD7E-0F56-40C2-BB78-3473EAE3C003}" destId="{AE665B63-BD8B-4886-8127-911F564EE102}" srcOrd="1" destOrd="0" presId="urn:microsoft.com/office/officeart/2009/layout/CircleArrowProcess"/>
    <dgm:cxn modelId="{5C10C00B-7799-4FB0-B196-9294FCAE470F}" type="presParOf" srcId="{E7BBDD7E-0F56-40C2-BB78-3473EAE3C003}" destId="{2F7E5FA0-33DB-4123-B09A-31D51ABA9A47}" srcOrd="2" destOrd="0" presId="urn:microsoft.com/office/officeart/2009/layout/CircleArrowProcess"/>
    <dgm:cxn modelId="{5095D407-D75F-4ADB-8EB4-8C10A7A2967B}" type="presParOf" srcId="{2F7E5FA0-33DB-4123-B09A-31D51ABA9A47}" destId="{67A88BE9-7130-495C-B522-C52DDB332205}" srcOrd="0" destOrd="0" presId="urn:microsoft.com/office/officeart/2009/layout/CircleArrowProcess"/>
    <dgm:cxn modelId="{355CF823-9105-4CDA-8C0E-29D85128E2DE}" type="presParOf" srcId="{E7BBDD7E-0F56-40C2-BB78-3473EAE3C003}" destId="{B2ED81C1-B05B-42ED-991A-DDAAFA0A487D}" srcOrd="3" destOrd="0" presId="urn:microsoft.com/office/officeart/2009/layout/CircleArrowProcess"/>
    <dgm:cxn modelId="{49E0F30E-F510-497B-B4B7-0B2007160C71}" type="presParOf" srcId="{E7BBDD7E-0F56-40C2-BB78-3473EAE3C003}" destId="{0A8BB353-017D-46FE-8079-B0F9F542A1AD}" srcOrd="4" destOrd="0" presId="urn:microsoft.com/office/officeart/2009/layout/CircleArrowProcess"/>
    <dgm:cxn modelId="{528DFF44-797D-42CC-9310-56475169891E}" type="presParOf" srcId="{0A8BB353-017D-46FE-8079-B0F9F542A1AD}" destId="{42820169-0846-46CC-99CF-1573EEF92AEA}" srcOrd="0" destOrd="0" presId="urn:microsoft.com/office/officeart/2009/layout/CircleArrowProcess"/>
    <dgm:cxn modelId="{9CD10716-524E-4167-AA6E-CBAEEDEC33BA}" type="presParOf" srcId="{E7BBDD7E-0F56-40C2-BB78-3473EAE3C003}" destId="{825E76A0-2473-4B06-9B06-E6F4DCF2A13D}" srcOrd="5" destOrd="0" presId="urn:microsoft.com/office/officeart/2009/layout/CircleArrowProcess"/>
    <dgm:cxn modelId="{D06B2B56-B35E-4F07-9BFF-BD51E9201090}" type="presParOf" srcId="{E7BBDD7E-0F56-40C2-BB78-3473EAE3C003}" destId="{3451CE28-B533-4882-AAF0-2969952925E7}" srcOrd="6" destOrd="0" presId="urn:microsoft.com/office/officeart/2009/layout/CircleArrowProcess"/>
    <dgm:cxn modelId="{87B6CE7D-73DC-4697-9B67-C50BED0792B5}" type="presParOf" srcId="{3451CE28-B533-4882-AAF0-2969952925E7}" destId="{ADC58613-A0D9-48BC-8127-C8A0DF10D3D2}" srcOrd="0" destOrd="0" presId="urn:microsoft.com/office/officeart/2009/layout/CircleArrowProcess"/>
    <dgm:cxn modelId="{1630C538-9D62-48E2-B5A3-495A00B7F286}" type="presParOf" srcId="{E7BBDD7E-0F56-40C2-BB78-3473EAE3C003}" destId="{CA6166AF-48CB-4794-8CE0-01CD90747547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8161E-04BA-4CDA-9EB1-0CDF1D5CBEF7}">
      <dsp:nvSpPr>
        <dsp:cNvPr id="0" name=""/>
        <dsp:cNvSpPr/>
      </dsp:nvSpPr>
      <dsp:spPr>
        <a:xfrm>
          <a:off x="5362" y="0"/>
          <a:ext cx="2526469" cy="23514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31676-29BB-40C9-977B-7F1BA1298297}">
      <dsp:nvSpPr>
        <dsp:cNvPr id="0" name=""/>
        <dsp:cNvSpPr/>
      </dsp:nvSpPr>
      <dsp:spPr>
        <a:xfrm>
          <a:off x="416648" y="1410890"/>
          <a:ext cx="2526469" cy="23514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400" kern="1200" dirty="0"/>
            <a:t>La población</a:t>
          </a:r>
        </a:p>
      </dsp:txBody>
      <dsp:txXfrm>
        <a:off x="485521" y="1479763"/>
        <a:ext cx="2388723" cy="2213738"/>
      </dsp:txXfrm>
    </dsp:sp>
    <dsp:sp modelId="{52D8F531-0B1D-4BAD-AD8C-9A005C0D706D}">
      <dsp:nvSpPr>
        <dsp:cNvPr id="0" name=""/>
        <dsp:cNvSpPr/>
      </dsp:nvSpPr>
      <dsp:spPr>
        <a:xfrm>
          <a:off x="3018486" y="872204"/>
          <a:ext cx="486653" cy="607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600" kern="1200"/>
        </a:p>
      </dsp:txBody>
      <dsp:txXfrm>
        <a:off x="3018486" y="993619"/>
        <a:ext cx="340657" cy="364245"/>
      </dsp:txXfrm>
    </dsp:sp>
    <dsp:sp modelId="{2B929426-0AC0-4A79-83FC-0C8450890C7E}">
      <dsp:nvSpPr>
        <dsp:cNvPr id="0" name=""/>
        <dsp:cNvSpPr/>
      </dsp:nvSpPr>
      <dsp:spPr>
        <a:xfrm>
          <a:off x="3922272" y="0"/>
          <a:ext cx="2526469" cy="23514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4EF2F-E320-4000-85A0-28B6AED0E36E}">
      <dsp:nvSpPr>
        <dsp:cNvPr id="0" name=""/>
        <dsp:cNvSpPr/>
      </dsp:nvSpPr>
      <dsp:spPr>
        <a:xfrm>
          <a:off x="4333557" y="1410890"/>
          <a:ext cx="2526469" cy="23514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400" kern="1200" dirty="0"/>
            <a:t>La red de servicios de atención en salud</a:t>
          </a:r>
        </a:p>
      </dsp:txBody>
      <dsp:txXfrm>
        <a:off x="4402430" y="1479763"/>
        <a:ext cx="2388723" cy="2213738"/>
      </dsp:txXfrm>
    </dsp:sp>
    <dsp:sp modelId="{BEAA9867-D12A-4EDE-9D6C-76F71DF8BF0A}">
      <dsp:nvSpPr>
        <dsp:cNvPr id="0" name=""/>
        <dsp:cNvSpPr/>
      </dsp:nvSpPr>
      <dsp:spPr>
        <a:xfrm>
          <a:off x="6935395" y="872204"/>
          <a:ext cx="486653" cy="607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600" kern="1200"/>
        </a:p>
      </dsp:txBody>
      <dsp:txXfrm>
        <a:off x="6935395" y="993619"/>
        <a:ext cx="340657" cy="364245"/>
      </dsp:txXfrm>
    </dsp:sp>
    <dsp:sp modelId="{317DC675-A69E-49D2-AFAF-8DBEB4653EE5}">
      <dsp:nvSpPr>
        <dsp:cNvPr id="0" name=""/>
        <dsp:cNvSpPr/>
      </dsp:nvSpPr>
      <dsp:spPr>
        <a:xfrm>
          <a:off x="7839181" y="0"/>
          <a:ext cx="2526469" cy="23514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F0AEF-F1FC-4243-9FAE-179828219D65}">
      <dsp:nvSpPr>
        <dsp:cNvPr id="0" name=""/>
        <dsp:cNvSpPr/>
      </dsp:nvSpPr>
      <dsp:spPr>
        <a:xfrm>
          <a:off x="8250467" y="1410890"/>
          <a:ext cx="2526469" cy="23514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400" kern="1200" dirty="0"/>
            <a:t>La autoridad de salud publica</a:t>
          </a:r>
        </a:p>
      </dsp:txBody>
      <dsp:txXfrm>
        <a:off x="8319340" y="1479763"/>
        <a:ext cx="2388723" cy="2213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E2753-9E3F-48FC-A565-E66C0E9A72CF}">
      <dsp:nvSpPr>
        <dsp:cNvPr id="0" name=""/>
        <dsp:cNvSpPr/>
      </dsp:nvSpPr>
      <dsp:spPr>
        <a:xfrm>
          <a:off x="87843" y="3545"/>
          <a:ext cx="1698511" cy="16985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Notificación</a:t>
          </a:r>
        </a:p>
      </dsp:txBody>
      <dsp:txXfrm>
        <a:off x="336584" y="252286"/>
        <a:ext cx="1201029" cy="1201029"/>
      </dsp:txXfrm>
    </dsp:sp>
    <dsp:sp modelId="{52E0680F-EF81-4E58-99AE-42DD9367AAC6}">
      <dsp:nvSpPr>
        <dsp:cNvPr id="0" name=""/>
        <dsp:cNvSpPr/>
      </dsp:nvSpPr>
      <dsp:spPr>
        <a:xfrm>
          <a:off x="444530" y="1839976"/>
          <a:ext cx="985136" cy="985136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/>
        </a:p>
      </dsp:txBody>
      <dsp:txXfrm>
        <a:off x="575110" y="2216692"/>
        <a:ext cx="723976" cy="231704"/>
      </dsp:txXfrm>
    </dsp:sp>
    <dsp:sp modelId="{68C6445C-29CC-43DC-9EB1-D12669B45267}">
      <dsp:nvSpPr>
        <dsp:cNvPr id="0" name=""/>
        <dsp:cNvSpPr/>
      </dsp:nvSpPr>
      <dsp:spPr>
        <a:xfrm>
          <a:off x="87843" y="2963032"/>
          <a:ext cx="1698511" cy="16985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Validación de los datos</a:t>
          </a:r>
        </a:p>
      </dsp:txBody>
      <dsp:txXfrm>
        <a:off x="336584" y="3211773"/>
        <a:ext cx="1201029" cy="1201029"/>
      </dsp:txXfrm>
    </dsp:sp>
    <dsp:sp modelId="{0FDDDAF5-1354-4FBB-9736-2A122263BC20}">
      <dsp:nvSpPr>
        <dsp:cNvPr id="0" name=""/>
        <dsp:cNvSpPr/>
      </dsp:nvSpPr>
      <dsp:spPr>
        <a:xfrm>
          <a:off x="2041132" y="2016621"/>
          <a:ext cx="540126" cy="631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/>
        </a:p>
      </dsp:txBody>
      <dsp:txXfrm>
        <a:off x="2041132" y="2142990"/>
        <a:ext cx="378088" cy="379108"/>
      </dsp:txXfrm>
    </dsp:sp>
    <dsp:sp modelId="{F86361EF-4150-4E35-A94A-AEF3E38E9545}">
      <dsp:nvSpPr>
        <dsp:cNvPr id="0" name=""/>
        <dsp:cNvSpPr/>
      </dsp:nvSpPr>
      <dsp:spPr>
        <a:xfrm>
          <a:off x="2805462" y="634033"/>
          <a:ext cx="3397023" cy="3397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700" kern="1200" dirty="0"/>
            <a:t>Recolección de datos</a:t>
          </a:r>
        </a:p>
      </dsp:txBody>
      <dsp:txXfrm>
        <a:off x="3302945" y="1131516"/>
        <a:ext cx="2402057" cy="2402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22E90-03FB-4B43-86B1-51735481A168}">
      <dsp:nvSpPr>
        <dsp:cNvPr id="0" name=""/>
        <dsp:cNvSpPr/>
      </dsp:nvSpPr>
      <dsp:spPr>
        <a:xfrm>
          <a:off x="1998635" y="0"/>
          <a:ext cx="2127222" cy="212743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665B63-BD8B-4886-8127-911F564EE102}">
      <dsp:nvSpPr>
        <dsp:cNvPr id="0" name=""/>
        <dsp:cNvSpPr/>
      </dsp:nvSpPr>
      <dsp:spPr>
        <a:xfrm>
          <a:off x="2468292" y="770075"/>
          <a:ext cx="1187110" cy="5934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Análisis</a:t>
          </a:r>
        </a:p>
      </dsp:txBody>
      <dsp:txXfrm>
        <a:off x="2468292" y="770075"/>
        <a:ext cx="1187110" cy="593494"/>
      </dsp:txXfrm>
    </dsp:sp>
    <dsp:sp modelId="{67A88BE9-7130-495C-B522-C52DDB332205}">
      <dsp:nvSpPr>
        <dsp:cNvPr id="0" name=""/>
        <dsp:cNvSpPr/>
      </dsp:nvSpPr>
      <dsp:spPr>
        <a:xfrm>
          <a:off x="1407674" y="1222530"/>
          <a:ext cx="2127222" cy="212743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D81C1-B05B-42ED-991A-DDAAFA0A487D}">
      <dsp:nvSpPr>
        <dsp:cNvPr id="0" name=""/>
        <dsp:cNvSpPr/>
      </dsp:nvSpPr>
      <dsp:spPr>
        <a:xfrm>
          <a:off x="1545222" y="1994862"/>
          <a:ext cx="1846539" cy="5934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Interpretación</a:t>
          </a:r>
        </a:p>
      </dsp:txBody>
      <dsp:txXfrm>
        <a:off x="1545222" y="1994862"/>
        <a:ext cx="1846539" cy="593494"/>
      </dsp:txXfrm>
    </dsp:sp>
    <dsp:sp modelId="{42820169-0846-46CC-99CF-1573EEF92AEA}">
      <dsp:nvSpPr>
        <dsp:cNvPr id="0" name=""/>
        <dsp:cNvSpPr/>
      </dsp:nvSpPr>
      <dsp:spPr>
        <a:xfrm>
          <a:off x="1998635" y="2449573"/>
          <a:ext cx="2127222" cy="212743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5E76A0-2473-4B06-9B06-E6F4DCF2A13D}">
      <dsp:nvSpPr>
        <dsp:cNvPr id="0" name=""/>
        <dsp:cNvSpPr/>
      </dsp:nvSpPr>
      <dsp:spPr>
        <a:xfrm>
          <a:off x="2468292" y="3219649"/>
          <a:ext cx="1187110" cy="5934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Difusión</a:t>
          </a:r>
        </a:p>
      </dsp:txBody>
      <dsp:txXfrm>
        <a:off x="2468292" y="3219649"/>
        <a:ext cx="1187110" cy="593494"/>
      </dsp:txXfrm>
    </dsp:sp>
    <dsp:sp modelId="{ADC58613-A0D9-48BC-8127-C8A0DF10D3D2}">
      <dsp:nvSpPr>
        <dsp:cNvPr id="0" name=""/>
        <dsp:cNvSpPr/>
      </dsp:nvSpPr>
      <dsp:spPr>
        <a:xfrm>
          <a:off x="1559305" y="3813143"/>
          <a:ext cx="1827552" cy="182843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6166AF-48CB-4794-8CE0-01CD90747547}">
      <dsp:nvSpPr>
        <dsp:cNvPr id="0" name=""/>
        <dsp:cNvSpPr/>
      </dsp:nvSpPr>
      <dsp:spPr>
        <a:xfrm>
          <a:off x="1874936" y="4444435"/>
          <a:ext cx="1187110" cy="5934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Información</a:t>
          </a:r>
        </a:p>
      </dsp:txBody>
      <dsp:txXfrm>
        <a:off x="1874936" y="4444435"/>
        <a:ext cx="1187110" cy="593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780B4-1AF8-4191-A9A5-94BFA43221E0}" type="datetimeFigureOut">
              <a:rPr lang="es-CO" smtClean="0"/>
              <a:t>23/08/2020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C24B3-E8C9-433D-A989-0C1DD99BF3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556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45AF258-BA07-482E-A281-77B52BE6B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4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77D7CA0-BB1B-426A-B873-B9B33B559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11A0F9B-5B4D-4CC8-983F-2C732C3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282" y="2419350"/>
            <a:ext cx="10131973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spc="-150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0BFA6936-0586-4FE7-A1C7-F801ADB1EF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3338" y="4445057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B1D8B8BC-3D50-4688-B07D-C0517D7B6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03282" y="4872531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Cargo</a:t>
            </a:r>
          </a:p>
        </p:txBody>
      </p:sp>
      <p:sp>
        <p:nvSpPr>
          <p:cNvPr id="23" name="Marcador de contenido 20">
            <a:extLst>
              <a:ext uri="{FF2B5EF4-FFF2-40B4-BE49-F238E27FC236}">
                <a16:creationId xmlns:a16="http://schemas.microsoft.com/office/drawing/2014/main" id="{81DBBC51-D15B-4207-BBC5-912124E7D3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303281" y="5302962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</p:spTree>
    <p:extLst>
      <p:ext uri="{BB962C8B-B14F-4D97-AF65-F5344CB8AC3E}">
        <p14:creationId xmlns:p14="http://schemas.microsoft.com/office/powerpoint/2010/main" val="366500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B3BB829B-0858-42DC-9368-D7350B4B8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D7F18F2D-1664-465A-B862-45EFBE23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266825"/>
            <a:ext cx="10782300" cy="95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820FE63-71E5-4780-ADA7-998E5A6AF1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5" y="2524125"/>
            <a:ext cx="10782300" cy="3762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908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CD64B-35C2-47C9-A976-D70D97B64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90525"/>
            <a:ext cx="10782300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5" y="1114425"/>
            <a:ext cx="10782300" cy="5172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2423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F3BF3334-D0F3-481D-8132-223500A09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" name="Marcador de contenido 20">
            <a:extLst>
              <a:ext uri="{FF2B5EF4-FFF2-40B4-BE49-F238E27FC236}">
                <a16:creationId xmlns:a16="http://schemas.microsoft.com/office/drawing/2014/main" id="{F553981C-1BC9-4FE8-9294-0E75C89EDC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24663" y="3400097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B3357B8A-9A11-4D25-BB80-B93A3FFEA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24607" y="3827571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Cargo - Correo</a:t>
            </a:r>
          </a:p>
        </p:txBody>
      </p:sp>
      <p:sp>
        <p:nvSpPr>
          <p:cNvPr id="7" name="Marcador de contenido 20">
            <a:extLst>
              <a:ext uri="{FF2B5EF4-FFF2-40B4-BE49-F238E27FC236}">
                <a16:creationId xmlns:a16="http://schemas.microsoft.com/office/drawing/2014/main" id="{79AF012C-C57A-494F-ADE0-770B84BB62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24606" y="4258002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</p:spTree>
    <p:extLst>
      <p:ext uri="{BB962C8B-B14F-4D97-AF65-F5344CB8AC3E}">
        <p14:creationId xmlns:p14="http://schemas.microsoft.com/office/powerpoint/2010/main" val="156034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1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500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8859" y="1077888"/>
            <a:ext cx="8489605" cy="606850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Contexto de actuación de la vigilancia</a:t>
            </a:r>
            <a:endParaRPr lang="es-CO" i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C01BBCC2-8240-4178-A8AA-DF081543BC0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50073213"/>
              </p:ext>
            </p:extLst>
          </p:nvPr>
        </p:nvGraphicFramePr>
        <p:xfrm>
          <a:off x="657225" y="2524125"/>
          <a:ext cx="10782300" cy="376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571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7201" y="361451"/>
            <a:ext cx="8489605" cy="606850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Etapas básicas de la vigilancia</a:t>
            </a:r>
            <a:endParaRPr lang="es-CO" i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C01BBCC2-8240-4178-A8AA-DF081543BC0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91556550"/>
              </p:ext>
            </p:extLst>
          </p:nvPr>
        </p:nvGraphicFramePr>
        <p:xfrm>
          <a:off x="336715" y="1714529"/>
          <a:ext cx="6290330" cy="466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1C24191-5C55-4AA0-871B-C771D14AB4C0}"/>
              </a:ext>
            </a:extLst>
          </p:cNvPr>
          <p:cNvSpPr txBox="1">
            <a:spLocks/>
          </p:cNvSpPr>
          <p:nvPr/>
        </p:nvSpPr>
        <p:spPr>
          <a:xfrm>
            <a:off x="8223954" y="1411104"/>
            <a:ext cx="2732136" cy="6068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C0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3200" b="1" i="1" dirty="0"/>
              <a:t>Responsables</a:t>
            </a:r>
          </a:p>
        </p:txBody>
      </p:sp>
      <p:pic>
        <p:nvPicPr>
          <p:cNvPr id="3074" name="Picture 2" descr="Hombre Médico Y Hombre Paciente Dibujos Isométricos Personas Para Consulta  Médica Iconos De Concepto De Salud. Ilustraciones Vectoriales, Clip Art  Vectorizado Libre De Derechos. Image 83173085.">
            <a:extLst>
              <a:ext uri="{FF2B5EF4-FFF2-40B4-BE49-F238E27FC236}">
                <a16:creationId xmlns:a16="http://schemas.microsoft.com/office/drawing/2014/main" id="{01830D78-6B84-41F0-B8AD-2C5AAD60F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45" y="2140247"/>
            <a:ext cx="4625058" cy="4625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7201" y="361451"/>
            <a:ext cx="8489605" cy="606850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Etapas básicas de la vigilancia</a:t>
            </a:r>
            <a:endParaRPr lang="es-CO" i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C01BBCC2-8240-4178-A8AA-DF081543BC0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27928644"/>
              </p:ext>
            </p:extLst>
          </p:nvPr>
        </p:nvGraphicFramePr>
        <p:xfrm>
          <a:off x="179110" y="1046738"/>
          <a:ext cx="5533533" cy="5641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1C24191-5C55-4AA0-871B-C771D14AB4C0}"/>
              </a:ext>
            </a:extLst>
          </p:cNvPr>
          <p:cNvSpPr txBox="1">
            <a:spLocks/>
          </p:cNvSpPr>
          <p:nvPr/>
        </p:nvSpPr>
        <p:spPr>
          <a:xfrm>
            <a:off x="6729929" y="1855238"/>
            <a:ext cx="2732136" cy="6068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C0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3200" b="1" i="1" dirty="0"/>
              <a:t>Responsables</a:t>
            </a:r>
          </a:p>
        </p:txBody>
      </p:sp>
      <p:pic>
        <p:nvPicPr>
          <p:cNvPr id="7170" name="Picture 2" descr="Ilustración de Personaje De Dibujos Animados De Empresarios Tener Junta  Ilustración Del Vector y más Vectores Libres de Derechos de Adulto - iStock">
            <a:extLst>
              <a:ext uri="{FF2B5EF4-FFF2-40B4-BE49-F238E27FC236}">
                <a16:creationId xmlns:a16="http://schemas.microsoft.com/office/drawing/2014/main" id="{3AE3AFFA-4A6F-4E01-8B92-040698E4C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4" t="19640" r="5774" b="17650"/>
          <a:stretch/>
        </p:blipFill>
        <p:spPr bwMode="auto">
          <a:xfrm>
            <a:off x="4430978" y="2705493"/>
            <a:ext cx="7330039" cy="4061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5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1197" y="549987"/>
            <a:ext cx="8489605" cy="606850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Notificación de casos</a:t>
            </a:r>
            <a:endParaRPr lang="es-CO" i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7F07C87-EBBC-4EB9-87C5-09483A0D9460}"/>
              </a:ext>
            </a:extLst>
          </p:cNvPr>
          <p:cNvSpPr txBox="1">
            <a:spLocks/>
          </p:cNvSpPr>
          <p:nvPr/>
        </p:nvSpPr>
        <p:spPr>
          <a:xfrm>
            <a:off x="1017327" y="1467789"/>
            <a:ext cx="10568215" cy="42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b="1" i="1" u="sng" dirty="0"/>
              <a:t>Columna vertebral de los sistemas rutinarios de vigilancia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8AA9FF-14D2-4626-9FCA-923B8ECB2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05" y="2710298"/>
            <a:ext cx="4430599" cy="31386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19EF953-EE08-4931-8E89-E117AE12D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40"/>
          <a:stretch/>
        </p:blipFill>
        <p:spPr>
          <a:xfrm>
            <a:off x="6422797" y="2706727"/>
            <a:ext cx="4770415" cy="3142255"/>
          </a:xfrm>
          <a:prstGeom prst="rect">
            <a:avLst/>
          </a:prstGeom>
        </p:spPr>
      </p:pic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CA66BEE2-1B5D-4209-8DDC-43BCDFACB9B5}"/>
              </a:ext>
            </a:extLst>
          </p:cNvPr>
          <p:cNvSpPr txBox="1">
            <a:spLocks/>
          </p:cNvSpPr>
          <p:nvPr/>
        </p:nvSpPr>
        <p:spPr>
          <a:xfrm>
            <a:off x="2187835" y="6004588"/>
            <a:ext cx="2893211" cy="6068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C0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3200" b="1" i="1" dirty="0"/>
              <a:t>Equipo de Salud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D99513A6-D12C-48B1-A35C-728E753962F8}"/>
              </a:ext>
            </a:extLst>
          </p:cNvPr>
          <p:cNvSpPr txBox="1">
            <a:spLocks/>
          </p:cNvSpPr>
          <p:nvPr/>
        </p:nvSpPr>
        <p:spPr>
          <a:xfrm>
            <a:off x="7447591" y="6004588"/>
            <a:ext cx="2893211" cy="6068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C0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3200" b="1" i="1" dirty="0"/>
              <a:t>Comunidad</a:t>
            </a:r>
          </a:p>
        </p:txBody>
      </p:sp>
    </p:spTree>
    <p:extLst>
      <p:ext uri="{BB962C8B-B14F-4D97-AF65-F5344CB8AC3E}">
        <p14:creationId xmlns:p14="http://schemas.microsoft.com/office/powerpoint/2010/main" val="116939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871" y="900260"/>
            <a:ext cx="8856034" cy="60685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Comportamiento histórico de la notificación en Colombia de Accidente Ofídico</a:t>
            </a:r>
            <a:endParaRPr lang="es-CO" i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98DB8F-0BEA-4554-853D-9391CBF57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53" y="2056321"/>
            <a:ext cx="8185413" cy="4436151"/>
          </a:xfrm>
          <a:prstGeom prst="rect">
            <a:avLst/>
          </a:prstGeom>
        </p:spPr>
      </p:pic>
      <p:sp>
        <p:nvSpPr>
          <p:cNvPr id="7" name="Flecha: hacia arriba 6">
            <a:extLst>
              <a:ext uri="{FF2B5EF4-FFF2-40B4-BE49-F238E27FC236}">
                <a16:creationId xmlns:a16="http://schemas.microsoft.com/office/drawing/2014/main" id="{8BDC952D-9630-4D1C-B76A-8AEB599552F3}"/>
              </a:ext>
            </a:extLst>
          </p:cNvPr>
          <p:cNvSpPr/>
          <p:nvPr/>
        </p:nvSpPr>
        <p:spPr>
          <a:xfrm>
            <a:off x="10058400" y="2064470"/>
            <a:ext cx="707010" cy="3987538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AUMENTO</a:t>
            </a:r>
          </a:p>
        </p:txBody>
      </p:sp>
    </p:spTree>
    <p:extLst>
      <p:ext uri="{BB962C8B-B14F-4D97-AF65-F5344CB8AC3E}">
        <p14:creationId xmlns:p14="http://schemas.microsoft.com/office/powerpoint/2010/main" val="2827841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2303" y="909686"/>
            <a:ext cx="8639217" cy="60685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Comportamiento histórico de la mortalidad en Colombia por Accidente Ofídico</a:t>
            </a:r>
            <a:endParaRPr lang="es-CO" i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BCAC1D-5255-471D-97FC-A0771B43C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278" y="2356701"/>
            <a:ext cx="7692517" cy="3883844"/>
          </a:xfrm>
          <a:prstGeom prst="rect">
            <a:avLst/>
          </a:prstGeom>
        </p:spPr>
      </p:pic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EBDEE078-7FF4-409E-85D8-EF5A33D850B6}"/>
              </a:ext>
            </a:extLst>
          </p:cNvPr>
          <p:cNvSpPr/>
          <p:nvPr/>
        </p:nvSpPr>
        <p:spPr>
          <a:xfrm>
            <a:off x="9954705" y="2498103"/>
            <a:ext cx="573017" cy="345021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DESCENSO</a:t>
            </a:r>
          </a:p>
        </p:txBody>
      </p:sp>
    </p:spTree>
    <p:extLst>
      <p:ext uri="{BB962C8B-B14F-4D97-AF65-F5344CB8AC3E}">
        <p14:creationId xmlns:p14="http://schemas.microsoft.com/office/powerpoint/2010/main" val="1249530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F65336-773D-4857-B052-752D3D25E8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marL="342900" indent="-342900">
              <a:spcBef>
                <a:spcPct val="0"/>
              </a:spcBef>
            </a:pPr>
            <a:r>
              <a:rPr lang="es-CO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s-CO" altLang="es-CO" dirty="0">
              <a:solidFill>
                <a:srgbClr val="00000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53C2F0-6AE0-4B21-BD2C-B50CF2BC542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24606" y="4255045"/>
            <a:ext cx="10131425" cy="386666"/>
          </a:xfrm>
        </p:spPr>
        <p:txBody>
          <a:bodyPr/>
          <a:lstStyle/>
          <a:p>
            <a:r>
              <a:rPr lang="es-CO" dirty="0">
                <a:solidFill>
                  <a:prstClr val="black"/>
                </a:solidFill>
                <a:latin typeface="Arial" charset="0"/>
                <a:cs typeface="Arial" charset="0"/>
              </a:rPr>
              <a:t>Teléfono (57-1) 220 77 00</a:t>
            </a:r>
          </a:p>
          <a:p>
            <a:endParaRPr lang="es-ES" dirty="0"/>
          </a:p>
        </p:txBody>
      </p:sp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41C43AFA-0FAD-4D29-BA2E-FA8C7BCD3B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24663" y="3400097"/>
            <a:ext cx="10131425" cy="38666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Sandra Paola Castaño Mora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968FA91-0152-4742-B7C8-A97559358B23}"/>
              </a:ext>
            </a:extLst>
          </p:cNvPr>
          <p:cNvSpPr txBox="1">
            <a:spLocks/>
          </p:cNvSpPr>
          <p:nvPr/>
        </p:nvSpPr>
        <p:spPr>
          <a:xfrm>
            <a:off x="1124607" y="3827571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scastano@ins.gov.co</a:t>
            </a:r>
          </a:p>
        </p:txBody>
      </p:sp>
    </p:spTree>
    <p:extLst>
      <p:ext uri="{BB962C8B-B14F-4D97-AF65-F5344CB8AC3E}">
        <p14:creationId xmlns:p14="http://schemas.microsoft.com/office/powerpoint/2010/main" val="116138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INTRODUCCION A LA NOTIFICACIÓN:</a:t>
            </a:r>
            <a:br>
              <a:rPr lang="es-CO" dirty="0"/>
            </a:br>
            <a:r>
              <a:rPr lang="es-CO" dirty="0"/>
              <a:t>ACCIDENTE OFIDICO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s-CO" dirty="0"/>
              <a:t>Sandra Paola Castaño Mora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CO" dirty="0"/>
              <a:t>Referente Accidente Ofídico - INS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O" dirty="0"/>
              <a:t>Grupo de Enfermedades Transmisibles</a:t>
            </a:r>
          </a:p>
        </p:txBody>
      </p:sp>
    </p:spTree>
    <p:extLst>
      <p:ext uri="{BB962C8B-B14F-4D97-AF65-F5344CB8AC3E}">
        <p14:creationId xmlns:p14="http://schemas.microsoft.com/office/powerpoint/2010/main" val="404769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</a:t>
            </a:r>
            <a:endParaRPr lang="es-CO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DD89314-C418-47AC-B2B2-53499EF669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4850" y="2656102"/>
            <a:ext cx="10782300" cy="2547496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Dar a conocer a la comunidad en general aspectos básicos de la vigilancia epidemiológica enfocada al accidente ofídico en Colombia y su papel constructivo de la notificación obligatoria al aportar datos fiables y veraces que incidan en procesos de análisis que oriente a la toma de decisiones y planificación de medidas de intervención, prevención y control en las poblaciones susceptibles.</a:t>
            </a: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357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6359" y="3612426"/>
            <a:ext cx="4169300" cy="1025104"/>
          </a:xfrm>
        </p:spPr>
        <p:txBody>
          <a:bodyPr>
            <a:noAutofit/>
          </a:bodyPr>
          <a:lstStyle/>
          <a:p>
            <a:pPr algn="ctr"/>
            <a:r>
              <a:rPr lang="es-MX" sz="36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Vigilancia Epidemiológica</a:t>
            </a:r>
            <a:endParaRPr lang="es-CO" sz="36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DAEF82E4-36F6-4171-8AEE-CFC9281C0774}"/>
              </a:ext>
            </a:extLst>
          </p:cNvPr>
          <p:cNvSpPr txBox="1">
            <a:spLocks/>
          </p:cNvSpPr>
          <p:nvPr/>
        </p:nvSpPr>
        <p:spPr>
          <a:xfrm>
            <a:off x="4704894" y="816567"/>
            <a:ext cx="2672229" cy="42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b="1" i="1" dirty="0"/>
              <a:t>Análisis de datos</a:t>
            </a:r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7B621C0A-2E3E-42F5-AD8C-3CE71B86537D}"/>
              </a:ext>
            </a:extLst>
          </p:cNvPr>
          <p:cNvSpPr txBox="1">
            <a:spLocks/>
          </p:cNvSpPr>
          <p:nvPr/>
        </p:nvSpPr>
        <p:spPr>
          <a:xfrm>
            <a:off x="479331" y="5963753"/>
            <a:ext cx="3513165" cy="42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b="1" i="1" dirty="0"/>
              <a:t>Interpretación de datos</a:t>
            </a:r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571852DF-B1C0-45DA-A256-1B6D9828A3CE}"/>
              </a:ext>
            </a:extLst>
          </p:cNvPr>
          <p:cNvSpPr txBox="1">
            <a:spLocks/>
          </p:cNvSpPr>
          <p:nvPr/>
        </p:nvSpPr>
        <p:spPr>
          <a:xfrm>
            <a:off x="8161798" y="5963753"/>
            <a:ext cx="3316419" cy="42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b="1" i="1" dirty="0"/>
              <a:t>Difusión sistemática de datos</a:t>
            </a:r>
          </a:p>
        </p:txBody>
      </p:sp>
      <p:sp>
        <p:nvSpPr>
          <p:cNvPr id="33" name="Triángulo isósceles 32">
            <a:extLst>
              <a:ext uri="{FF2B5EF4-FFF2-40B4-BE49-F238E27FC236}">
                <a16:creationId xmlns:a16="http://schemas.microsoft.com/office/drawing/2014/main" id="{5CF9F504-5557-4100-A57F-F40D5EABFDC0}"/>
              </a:ext>
            </a:extLst>
          </p:cNvPr>
          <p:cNvSpPr/>
          <p:nvPr/>
        </p:nvSpPr>
        <p:spPr>
          <a:xfrm>
            <a:off x="2471394" y="1712889"/>
            <a:ext cx="7211504" cy="3667027"/>
          </a:xfrm>
          <a:prstGeom prst="triangle">
            <a:avLst>
              <a:gd name="adj" fmla="val 50131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713F5A61-C4FF-476D-8EB1-FFEEEB7B192C}"/>
              </a:ext>
            </a:extLst>
          </p:cNvPr>
          <p:cNvSpPr/>
          <p:nvPr/>
        </p:nvSpPr>
        <p:spPr>
          <a:xfrm rot="18914831">
            <a:off x="1390372" y="3058006"/>
            <a:ext cx="5131974" cy="602669"/>
          </a:xfrm>
          <a:prstGeom prst="rightArrow">
            <a:avLst>
              <a:gd name="adj1" fmla="val 50000"/>
              <a:gd name="adj2" fmla="val 4494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TIEMPO</a:t>
            </a:r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657A5FF4-7791-40FF-8E29-49FA7B684A0D}"/>
              </a:ext>
            </a:extLst>
          </p:cNvPr>
          <p:cNvSpPr/>
          <p:nvPr/>
        </p:nvSpPr>
        <p:spPr>
          <a:xfrm rot="2751786">
            <a:off x="5663188" y="3088826"/>
            <a:ext cx="5131974" cy="602669"/>
          </a:xfrm>
          <a:prstGeom prst="rightArrow">
            <a:avLst>
              <a:gd name="adj1" fmla="val 50000"/>
              <a:gd name="adj2" fmla="val 4494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LUGAR</a:t>
            </a:r>
          </a:p>
        </p:txBody>
      </p:sp>
      <p:sp>
        <p:nvSpPr>
          <p:cNvPr id="38" name="Flecha: hacia la izquierda 37">
            <a:extLst>
              <a:ext uri="{FF2B5EF4-FFF2-40B4-BE49-F238E27FC236}">
                <a16:creationId xmlns:a16="http://schemas.microsoft.com/office/drawing/2014/main" id="{1F50D0E6-8150-41CC-A787-79AE8812634C}"/>
              </a:ext>
            </a:extLst>
          </p:cNvPr>
          <p:cNvSpPr/>
          <p:nvPr/>
        </p:nvSpPr>
        <p:spPr>
          <a:xfrm>
            <a:off x="2471394" y="5431825"/>
            <a:ext cx="7021397" cy="556181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PERSONA</a:t>
            </a:r>
          </a:p>
        </p:txBody>
      </p: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E7011CC5-C432-4A94-A8D3-E5ED018EFDD9}"/>
              </a:ext>
            </a:extLst>
          </p:cNvPr>
          <p:cNvSpPr txBox="1">
            <a:spLocks/>
          </p:cNvSpPr>
          <p:nvPr/>
        </p:nvSpPr>
        <p:spPr>
          <a:xfrm>
            <a:off x="545576" y="1874052"/>
            <a:ext cx="2535422" cy="5580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C0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200" b="1" i="1" dirty="0"/>
              <a:t>Investigación</a:t>
            </a:r>
            <a:endParaRPr lang="es-CO" sz="3200" b="1" i="1" dirty="0"/>
          </a:p>
        </p:txBody>
      </p:sp>
      <p:sp>
        <p:nvSpPr>
          <p:cNvPr id="41" name="Marcador de contenido 2">
            <a:extLst>
              <a:ext uri="{FF2B5EF4-FFF2-40B4-BE49-F238E27FC236}">
                <a16:creationId xmlns:a16="http://schemas.microsoft.com/office/drawing/2014/main" id="{D7210180-9E95-4C65-A638-A73F2234AEDE}"/>
              </a:ext>
            </a:extLst>
          </p:cNvPr>
          <p:cNvSpPr txBox="1">
            <a:spLocks/>
          </p:cNvSpPr>
          <p:nvPr/>
        </p:nvSpPr>
        <p:spPr>
          <a:xfrm>
            <a:off x="8503038" y="1874052"/>
            <a:ext cx="3458575" cy="5580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C0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200" b="1" i="1" dirty="0"/>
              <a:t>Medidas de control</a:t>
            </a:r>
            <a:endParaRPr lang="es-CO" sz="3200" b="1" i="1" dirty="0"/>
          </a:p>
        </p:txBody>
      </p:sp>
    </p:spTree>
    <p:extLst>
      <p:ext uri="{BB962C8B-B14F-4D97-AF65-F5344CB8AC3E}">
        <p14:creationId xmlns:p14="http://schemas.microsoft.com/office/powerpoint/2010/main" val="423743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é utilidad tiene para una pyme constituir una fundación? -  Emprendedores.es">
            <a:extLst>
              <a:ext uri="{FF2B5EF4-FFF2-40B4-BE49-F238E27FC236}">
                <a16:creationId xmlns:a16="http://schemas.microsoft.com/office/drawing/2014/main" id="{6CE469D0-4256-4744-98BE-B32E94E92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74" y="989291"/>
            <a:ext cx="6218650" cy="477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1513120E-93B6-4711-9C26-991A893B119B}"/>
              </a:ext>
            </a:extLst>
          </p:cNvPr>
          <p:cNvSpPr txBox="1">
            <a:spLocks/>
          </p:cNvSpPr>
          <p:nvPr/>
        </p:nvSpPr>
        <p:spPr>
          <a:xfrm>
            <a:off x="3106253" y="426167"/>
            <a:ext cx="5979493" cy="6202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MX" sz="36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Utilidad de la vigilancia</a:t>
            </a:r>
            <a:endParaRPr lang="es-CO" sz="36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D91935BC-C1A4-4638-9369-8C13E9625870}"/>
              </a:ext>
            </a:extLst>
          </p:cNvPr>
          <p:cNvSpPr txBox="1">
            <a:spLocks/>
          </p:cNvSpPr>
          <p:nvPr/>
        </p:nvSpPr>
        <p:spPr>
          <a:xfrm>
            <a:off x="603500" y="2704241"/>
            <a:ext cx="4138182" cy="108474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C0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3200" b="1" i="1" dirty="0"/>
              <a:t>Prevención y control de enfermedades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B4DD9AD4-4570-4B32-9C93-B116C5616CCF}"/>
              </a:ext>
            </a:extLst>
          </p:cNvPr>
          <p:cNvSpPr txBox="1">
            <a:spLocks/>
          </p:cNvSpPr>
          <p:nvPr/>
        </p:nvSpPr>
        <p:spPr>
          <a:xfrm>
            <a:off x="7854283" y="2704241"/>
            <a:ext cx="4138182" cy="108474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C0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3200" b="1" i="1" dirty="0"/>
              <a:t>Asignación de recursos del sistema de salud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9086FF83-C871-4614-B79B-4E5972A85A04}"/>
              </a:ext>
            </a:extLst>
          </p:cNvPr>
          <p:cNvSpPr txBox="1">
            <a:spLocks/>
          </p:cNvSpPr>
          <p:nvPr/>
        </p:nvSpPr>
        <p:spPr>
          <a:xfrm>
            <a:off x="925398" y="5768613"/>
            <a:ext cx="10341204" cy="56312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C0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3200" b="1" i="1" dirty="0"/>
              <a:t>Evaluación del impacto de programas y servicios de salud</a:t>
            </a:r>
          </a:p>
        </p:txBody>
      </p:sp>
    </p:spTree>
    <p:extLst>
      <p:ext uri="{BB962C8B-B14F-4D97-AF65-F5344CB8AC3E}">
        <p14:creationId xmlns:p14="http://schemas.microsoft.com/office/powerpoint/2010/main" val="333021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A52923-6382-4F1E-AC45-20C00D7CB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18" t="14984" b="54639"/>
          <a:stretch/>
        </p:blipFill>
        <p:spPr>
          <a:xfrm>
            <a:off x="3648172" y="0"/>
            <a:ext cx="4703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0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2616" y="927059"/>
            <a:ext cx="8489605" cy="60685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Usos de la Vigilancia en Accidente Ofídico</a:t>
            </a:r>
            <a:endParaRPr lang="es-CO" i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7428780D-FA87-484E-9FC4-843639264D0E}"/>
              </a:ext>
            </a:extLst>
          </p:cNvPr>
          <p:cNvSpPr txBox="1">
            <a:spLocks/>
          </p:cNvSpPr>
          <p:nvPr/>
        </p:nvSpPr>
        <p:spPr>
          <a:xfrm>
            <a:off x="2727143" y="1657782"/>
            <a:ext cx="6520552" cy="6068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C0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3200" b="1" i="1" dirty="0"/>
              <a:t>Seguimiento del evento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90BA9F6-3C9F-4422-A239-4EEAB88F3A60}"/>
              </a:ext>
            </a:extLst>
          </p:cNvPr>
          <p:cNvSpPr txBox="1">
            <a:spLocks/>
          </p:cNvSpPr>
          <p:nvPr/>
        </p:nvSpPr>
        <p:spPr>
          <a:xfrm>
            <a:off x="584463" y="2915661"/>
            <a:ext cx="6938126" cy="42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b="1" i="1" u="sng" dirty="0"/>
              <a:t>Patrones de ocurrencia del accidente ofídico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9629681A-6420-4099-9B0F-CF3738058D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28412" y="3522511"/>
            <a:ext cx="9535176" cy="606850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Estimar la magnitud del evento.</a:t>
            </a: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074200A0-5B1E-4998-AA28-9ACEA2025530}"/>
              </a:ext>
            </a:extLst>
          </p:cNvPr>
          <p:cNvSpPr/>
          <p:nvPr/>
        </p:nvSpPr>
        <p:spPr>
          <a:xfrm>
            <a:off x="869871" y="3603294"/>
            <a:ext cx="325226" cy="271802"/>
          </a:xfrm>
          <a:prstGeom prst="star5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FFFF00"/>
              </a:highlight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41FE0FE5-3F3D-48C7-8255-3E6F38DB6EF2}"/>
              </a:ext>
            </a:extLst>
          </p:cNvPr>
          <p:cNvSpPr txBox="1">
            <a:spLocks/>
          </p:cNvSpPr>
          <p:nvPr/>
        </p:nvSpPr>
        <p:spPr>
          <a:xfrm>
            <a:off x="1324606" y="4058668"/>
            <a:ext cx="9535176" cy="606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dirty="0"/>
              <a:t>Detectar cambios agudos en la ocurrencia y distribución de los casos</a:t>
            </a:r>
          </a:p>
        </p:txBody>
      </p:sp>
      <p:sp>
        <p:nvSpPr>
          <p:cNvPr id="14" name="Estrella: 5 puntas 13">
            <a:extLst>
              <a:ext uri="{FF2B5EF4-FFF2-40B4-BE49-F238E27FC236}">
                <a16:creationId xmlns:a16="http://schemas.microsoft.com/office/drawing/2014/main" id="{BBAA0FB4-9F55-493E-8C93-CA711FFF1DC8}"/>
              </a:ext>
            </a:extLst>
          </p:cNvPr>
          <p:cNvSpPr/>
          <p:nvPr/>
        </p:nvSpPr>
        <p:spPr>
          <a:xfrm>
            <a:off x="866065" y="4139451"/>
            <a:ext cx="325226" cy="271802"/>
          </a:xfrm>
          <a:prstGeom prst="star5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FFFF00"/>
              </a:highlight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2C9BC689-5155-41CB-85E9-463408872A17}"/>
              </a:ext>
            </a:extLst>
          </p:cNvPr>
          <p:cNvSpPr txBox="1">
            <a:spLocks/>
          </p:cNvSpPr>
          <p:nvPr/>
        </p:nvSpPr>
        <p:spPr>
          <a:xfrm>
            <a:off x="1334033" y="4963643"/>
            <a:ext cx="9535176" cy="606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dirty="0"/>
              <a:t>Identificar, cuantificar y monitorizar las tendencias y comportamientos inusuales en la población.</a:t>
            </a: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5EB4C48B-2439-4DB4-92A1-41CA30D97E33}"/>
              </a:ext>
            </a:extLst>
          </p:cNvPr>
          <p:cNvSpPr/>
          <p:nvPr/>
        </p:nvSpPr>
        <p:spPr>
          <a:xfrm>
            <a:off x="875492" y="5044426"/>
            <a:ext cx="325226" cy="271802"/>
          </a:xfrm>
          <a:prstGeom prst="star5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FFFF00"/>
              </a:highlight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681E27C7-148F-4945-AC28-38A153B37DAC}"/>
              </a:ext>
            </a:extLst>
          </p:cNvPr>
          <p:cNvSpPr txBox="1">
            <a:spLocks/>
          </p:cNvSpPr>
          <p:nvPr/>
        </p:nvSpPr>
        <p:spPr>
          <a:xfrm>
            <a:off x="1326175" y="5851335"/>
            <a:ext cx="9535176" cy="606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dirty="0"/>
              <a:t>Detectar cambios en las practicas de salud.</a:t>
            </a:r>
          </a:p>
        </p:txBody>
      </p:sp>
      <p:sp>
        <p:nvSpPr>
          <p:cNvPr id="18" name="Estrella: 5 puntas 17">
            <a:extLst>
              <a:ext uri="{FF2B5EF4-FFF2-40B4-BE49-F238E27FC236}">
                <a16:creationId xmlns:a16="http://schemas.microsoft.com/office/drawing/2014/main" id="{554D2821-6551-43E9-8E90-60514D811042}"/>
              </a:ext>
            </a:extLst>
          </p:cNvPr>
          <p:cNvSpPr/>
          <p:nvPr/>
        </p:nvSpPr>
        <p:spPr>
          <a:xfrm>
            <a:off x="867634" y="5932118"/>
            <a:ext cx="325226" cy="271802"/>
          </a:xfrm>
          <a:prstGeom prst="star5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FFFF00"/>
              </a:highlight>
            </a:endParaRPr>
          </a:p>
        </p:txBody>
      </p:sp>
      <p:pic>
        <p:nvPicPr>
          <p:cNvPr id="2050" name="Picture 2" descr="Carácter 3D Vestido Como Escritura Del Investigador En La Libreta Stock de  ilustración - Ilustración de aprenda, nota: 94813364">
            <a:extLst>
              <a:ext uri="{FF2B5EF4-FFF2-40B4-BE49-F238E27FC236}">
                <a16:creationId xmlns:a16="http://schemas.microsoft.com/office/drawing/2014/main" id="{37769A02-57E5-48CD-9749-F8E390C82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5" t="7583" r="24953" b="13501"/>
          <a:stretch/>
        </p:blipFill>
        <p:spPr bwMode="auto">
          <a:xfrm flipH="1">
            <a:off x="9910574" y="1374061"/>
            <a:ext cx="1913640" cy="26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5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2616" y="927059"/>
            <a:ext cx="8489605" cy="60685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Usos de la Vigilancia en Accidente Ofídico</a:t>
            </a:r>
            <a:endParaRPr lang="es-CO" i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7428780D-FA87-484E-9FC4-843639264D0E}"/>
              </a:ext>
            </a:extLst>
          </p:cNvPr>
          <p:cNvSpPr txBox="1">
            <a:spLocks/>
          </p:cNvSpPr>
          <p:nvPr/>
        </p:nvSpPr>
        <p:spPr>
          <a:xfrm>
            <a:off x="2727143" y="1657782"/>
            <a:ext cx="6520552" cy="6068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C0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3200" b="1" i="1" dirty="0"/>
              <a:t>Acciones de salud publica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90BA9F6-3C9F-4422-A239-4EEAB88F3A60}"/>
              </a:ext>
            </a:extLst>
          </p:cNvPr>
          <p:cNvSpPr txBox="1">
            <a:spLocks/>
          </p:cNvSpPr>
          <p:nvPr/>
        </p:nvSpPr>
        <p:spPr>
          <a:xfrm>
            <a:off x="584463" y="2906069"/>
            <a:ext cx="9647758" cy="42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b="1" i="1" u="sng" dirty="0"/>
              <a:t>Emplea datos notificados para facilitar las medidas de control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9629681A-6420-4099-9B0F-CF3738058D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17326" y="3748751"/>
            <a:ext cx="9535176" cy="606850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Investigar y controlar el evento.</a:t>
            </a: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074200A0-5B1E-4998-AA28-9ACEA2025530}"/>
              </a:ext>
            </a:extLst>
          </p:cNvPr>
          <p:cNvSpPr/>
          <p:nvPr/>
        </p:nvSpPr>
        <p:spPr>
          <a:xfrm>
            <a:off x="558785" y="3829534"/>
            <a:ext cx="325226" cy="271802"/>
          </a:xfrm>
          <a:prstGeom prst="star5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FFFF00"/>
              </a:highlight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41FE0FE5-3F3D-48C7-8255-3E6F38DB6EF2}"/>
              </a:ext>
            </a:extLst>
          </p:cNvPr>
          <p:cNvSpPr txBox="1">
            <a:spLocks/>
          </p:cNvSpPr>
          <p:nvPr/>
        </p:nvSpPr>
        <p:spPr>
          <a:xfrm>
            <a:off x="1013520" y="4454593"/>
            <a:ext cx="9535176" cy="606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dirty="0"/>
              <a:t>Planeación de programas de salud.</a:t>
            </a:r>
          </a:p>
        </p:txBody>
      </p:sp>
      <p:sp>
        <p:nvSpPr>
          <p:cNvPr id="14" name="Estrella: 5 puntas 13">
            <a:extLst>
              <a:ext uri="{FF2B5EF4-FFF2-40B4-BE49-F238E27FC236}">
                <a16:creationId xmlns:a16="http://schemas.microsoft.com/office/drawing/2014/main" id="{BBAA0FB4-9F55-493E-8C93-CA711FFF1DC8}"/>
              </a:ext>
            </a:extLst>
          </p:cNvPr>
          <p:cNvSpPr/>
          <p:nvPr/>
        </p:nvSpPr>
        <p:spPr>
          <a:xfrm>
            <a:off x="554979" y="4535376"/>
            <a:ext cx="325226" cy="271802"/>
          </a:xfrm>
          <a:prstGeom prst="star5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FFFF00"/>
              </a:highlight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2C9BC689-5155-41CB-85E9-463408872A17}"/>
              </a:ext>
            </a:extLst>
          </p:cNvPr>
          <p:cNvSpPr txBox="1">
            <a:spLocks/>
          </p:cNvSpPr>
          <p:nvPr/>
        </p:nvSpPr>
        <p:spPr>
          <a:xfrm>
            <a:off x="1022947" y="5189883"/>
            <a:ext cx="9535176" cy="606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dirty="0"/>
              <a:t>Evaluar medidas de prevención y control.</a:t>
            </a: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5EB4C48B-2439-4DB4-92A1-41CA30D97E33}"/>
              </a:ext>
            </a:extLst>
          </p:cNvPr>
          <p:cNvSpPr/>
          <p:nvPr/>
        </p:nvSpPr>
        <p:spPr>
          <a:xfrm>
            <a:off x="564406" y="5270666"/>
            <a:ext cx="325226" cy="271802"/>
          </a:xfrm>
          <a:prstGeom prst="star5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FFFF00"/>
              </a:highligh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B5718C-FA00-4849-BE69-13CCB41A7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57" y="3632035"/>
            <a:ext cx="4878790" cy="3136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852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2616" y="927059"/>
            <a:ext cx="8489605" cy="60685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Usos de la Vigilancia en Accidente Ofídico</a:t>
            </a:r>
            <a:endParaRPr lang="es-CO" i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7428780D-FA87-484E-9FC4-843639264D0E}"/>
              </a:ext>
            </a:extLst>
          </p:cNvPr>
          <p:cNvSpPr txBox="1">
            <a:spLocks/>
          </p:cNvSpPr>
          <p:nvPr/>
        </p:nvSpPr>
        <p:spPr>
          <a:xfrm>
            <a:off x="4997843" y="1533909"/>
            <a:ext cx="2366128" cy="6068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C0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3200" b="1" i="1" dirty="0"/>
              <a:t>Otros usos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90BA9F6-3C9F-4422-A239-4EEAB88F3A60}"/>
              </a:ext>
            </a:extLst>
          </p:cNvPr>
          <p:cNvSpPr txBox="1">
            <a:spLocks/>
          </p:cNvSpPr>
          <p:nvPr/>
        </p:nvSpPr>
        <p:spPr>
          <a:xfrm>
            <a:off x="654625" y="2815822"/>
            <a:ext cx="6943379" cy="42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b="1" i="1" u="sng" dirty="0"/>
              <a:t>Archivos históricos del comportamiento del evento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9629681A-6420-4099-9B0F-CF3738058D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17327" y="3748751"/>
            <a:ext cx="6439276" cy="606850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Construcción de modelos estadísticos para determinar factibilidad de políticas publicas.</a:t>
            </a: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074200A0-5B1E-4998-AA28-9ACEA2025530}"/>
              </a:ext>
            </a:extLst>
          </p:cNvPr>
          <p:cNvSpPr/>
          <p:nvPr/>
        </p:nvSpPr>
        <p:spPr>
          <a:xfrm>
            <a:off x="558785" y="3829534"/>
            <a:ext cx="325226" cy="271802"/>
          </a:xfrm>
          <a:prstGeom prst="star5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FFFF00"/>
              </a:highligh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F054C7-CA7C-4C4F-977D-B77EC2817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604" y="2119261"/>
            <a:ext cx="4556480" cy="47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31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ivel_x0020_de_x0020_Proceso xmlns="c55f4233-694a-42b1-bd72-cc55cefea4b3" xsi:nil="true"/>
    <Grupo_x0020_o_x0020_Dependencia xmlns="c55f4233-694a-42b1-bd72-cc55cefea4b3" xsi:nil="true"/>
    <LikesCount xmlns="http://schemas.microsoft.com/sharepoint/v3" xsi:nil="true"/>
    <C_x00f3_digo xmlns="c55f4233-694a-42b1-bd72-cc55cefea4b3" xsi:nil="true"/>
    <Clasificaci_x00f3_n_x0020_de_x0020_Documento xmlns="c55f4233-694a-42b1-bd72-cc55cefea4b3" xsi:nil="true"/>
    <Proceso xmlns="c55f4233-694a-42b1-bd72-cc55cefea4b3"/>
    <LikedBy xmlns="http://schemas.microsoft.com/sharepoint/v3">
      <UserInfo>
        <DisplayName/>
        <AccountId xsi:nil="true"/>
        <AccountType/>
      </UserInfo>
    </LikedBy>
    <_dlc_DocIdPersistId xmlns="3bfbf733-a6c3-488d-a481-abc1b690c7db" xsi:nil="true"/>
    <_dlc_DocId xmlns="3bfbf733-a6c3-488d-a481-abc1b690c7db" xsi:nil="true"/>
    <RatedBy xmlns="http://schemas.microsoft.com/sharepoint/v3">
      <UserInfo>
        <DisplayName/>
        <AccountId xsi:nil="true"/>
        <AccountType/>
      </UserInfo>
    </RatedBy>
    <_dlc_DocIdUrl xmlns="3bfbf733-a6c3-488d-a481-abc1b690c7db">
      <Url xsi:nil="true"/>
      <Description xsi:nil="true"/>
    </_dlc_DocIdUrl>
    <Bloque xmlns="c55f4233-694a-42b1-bd72-cc55cefea4b3" xsi:nil="true"/>
    <Tipo_x0020_de_x0020_Documento xmlns="c55f4233-694a-42b1-bd72-cc55cefea4b3" xsi:nil="true"/>
    <Rating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B9ECF0223A2846BE5B0D1FEF5C8D7B" ma:contentTypeVersion="14" ma:contentTypeDescription="Crear nuevo documento." ma:contentTypeScope="" ma:versionID="22b29e574c10d966f952a9f4cd68a084">
  <xsd:schema xmlns:xsd="http://www.w3.org/2001/XMLSchema" xmlns:xs="http://www.w3.org/2001/XMLSchema" xmlns:p="http://schemas.microsoft.com/office/2006/metadata/properties" xmlns:ns1="c55f4233-694a-42b1-bd72-cc55cefea4b3" xmlns:ns2="http://schemas.microsoft.com/sharepoint/v3" xmlns:ns3="3bfbf733-a6c3-488d-a481-abc1b690c7db" targetNamespace="http://schemas.microsoft.com/office/2006/metadata/properties" ma:root="true" ma:fieldsID="3c70cdb770124d2719528ecc2ef5f1f1" ns1:_="" ns2:_="" ns3:_="">
    <xsd:import namespace="c55f4233-694a-42b1-bd72-cc55cefea4b3"/>
    <xsd:import namespace="http://schemas.microsoft.com/sharepoint/v3"/>
    <xsd:import namespace="3bfbf733-a6c3-488d-a481-abc1b690c7db"/>
    <xsd:element name="properties">
      <xsd:complexType>
        <xsd:sequence>
          <xsd:element name="documentManagement">
            <xsd:complexType>
              <xsd:all>
                <xsd:element ref="ns1:Nivel_x0020_de_x0020_Proceso" minOccurs="0"/>
                <xsd:element ref="ns1:Proceso"/>
                <xsd:element ref="ns1:Tipo_x0020_de_x0020_Documento" minOccurs="0"/>
                <xsd:element ref="ns1:Clasificaci_x00f3_n_x0020_de_x0020_Documento" minOccurs="0"/>
                <xsd:element ref="ns1:C_x00f3_digo" minOccurs="0"/>
                <xsd:element ref="ns1:Bloque" minOccurs="0"/>
                <xsd:element ref="ns1:Grupo_x0020_o_x0020_Dependencia" minOccurs="0"/>
                <xsd:element ref="ns3:_dlc_DocIdUrl" minOccurs="0"/>
                <xsd:element ref="ns3:_dlc_DocIdPersistId" minOccurs="0"/>
                <xsd:element ref="ns3:_dlc_DocId" minOccurs="0"/>
                <xsd:element ref="ns2:AverageRating" minOccurs="0"/>
                <xsd:element ref="ns2:RatingCount" minOccurs="0"/>
                <xsd:element ref="ns2:RatedBy" minOccurs="0"/>
                <xsd:element ref="ns2:Ratings" minOccurs="0"/>
                <xsd:element ref="ns2:LikesCount" minOccurs="0"/>
                <xsd:element ref="ns2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f4233-694a-42b1-bd72-cc55cefea4b3" elementFormDefault="qualified">
    <xsd:import namespace="http://schemas.microsoft.com/office/2006/documentManagement/types"/>
    <xsd:import namespace="http://schemas.microsoft.com/office/infopath/2007/PartnerControls"/>
    <xsd:element name="Nivel_x0020_de_x0020_Proceso" ma:index="0" nillable="true" ma:displayName="Nivel de Proceso" ma:format="Dropdown" ma:internalName="Nivel_x0020_de_x0020_Proceso">
      <xsd:simpleType>
        <xsd:restriction base="dms:Choice">
          <xsd:enumeration value="Estratégicos"/>
          <xsd:enumeration value="Apoyo"/>
          <xsd:enumeration value="Misionales"/>
          <xsd:enumeration value="Control Institucional"/>
        </xsd:restriction>
      </xsd:simpleType>
    </xsd:element>
    <xsd:element name="Proceso" ma:index="1" ma:displayName="Proceso" ma:format="Dropdown" ma:internalName="Proceso">
      <xsd:simpleType>
        <xsd:restriction base="dms:Choice">
          <xsd:enumeration value="A01 – Gestión Humana"/>
          <xsd:enumeration value="A02 – Adquisición de Bienes y Servicios"/>
          <xsd:enumeration value="A03 – Gestión Documental"/>
          <xsd:enumeration value="A04 - Equipos de Laboratorio"/>
          <xsd:enumeration value="A05 – Gestión Ambiental"/>
          <xsd:enumeration value="A07 – Gestión Jurídica"/>
          <xsd:enumeration value="A08 – Atención al Ciudadano"/>
          <xsd:enumeration value="A09 – Gestión Financiera"/>
          <xsd:enumeration value="A10 Recursos Físicos"/>
          <xsd:enumeration value="D01 – Planeación Institucional"/>
          <xsd:enumeration value="D02 – Gestión de Calidad"/>
          <xsd:enumeration value="D03 – Comunicación Institucional"/>
          <xsd:enumeration value="D04 – Tecnologías de Información y Comunicación"/>
          <xsd:enumeration value="E01 – Control Institucional"/>
          <xsd:enumeration value="R01 – Redes en Salud Pública"/>
          <xsd:enumeration value="R02 – Vigilancia y Análisis del Riesgo en Salud Pública"/>
          <xsd:enumeration value="R03 – Investigación en Salud Pública"/>
          <xsd:enumeration value="R04 – Producción"/>
          <xsd:enumeration value="R05 – Observatorio Nacional de Salud"/>
        </xsd:restriction>
      </xsd:simpleType>
    </xsd:element>
    <xsd:element name="Tipo_x0020_de_x0020_Documento" ma:index="3" nillable="true" ma:displayName="Tipo de Documento" ma:format="Dropdown" ma:internalName="Tipo_x0020_de_x0020_Documento">
      <xsd:simpleType>
        <xsd:restriction base="dms:Choice">
          <xsd:enumeration value="Caracterización"/>
          <xsd:enumeration value="Formatos"/>
          <xsd:enumeration value="Instructivos"/>
          <xsd:enumeration value="Manuales"/>
          <xsd:enumeration value="Métodos de ensayo"/>
          <xsd:enumeration value="Plantilla"/>
          <xsd:enumeration value="Plantillas"/>
          <xsd:enumeration value="Procedimientos"/>
        </xsd:restriction>
      </xsd:simpleType>
    </xsd:element>
    <xsd:element name="Clasificaci_x00f3_n_x0020_de_x0020_Documento" ma:index="4" nillable="true" ma:displayName="Clasificación de Documento" ma:format="Dropdown" ma:internalName="Clasificaci_x00f3_n_x0020_de_x0020_Documento">
      <xsd:simpleType>
        <xsd:restriction base="dms:Choice">
          <xsd:enumeration value="Específicos"/>
          <xsd:enumeration value="Transversales"/>
        </xsd:restriction>
      </xsd:simpleType>
    </xsd:element>
    <xsd:element name="C_x00f3_digo" ma:index="5" nillable="true" ma:displayName="Nombre." ma:internalName="C_x00f3_digo">
      <xsd:simpleType>
        <xsd:restriction base="dms:Text">
          <xsd:maxLength value="255"/>
        </xsd:restriction>
      </xsd:simpleType>
    </xsd:element>
    <xsd:element name="Bloque" ma:index="6" nillable="true" ma:displayName="Bloque" ma:internalName="Bloque">
      <xsd:simpleType>
        <xsd:restriction base="dms:Text">
          <xsd:maxLength value="255"/>
        </xsd:restriction>
      </xsd:simpleType>
    </xsd:element>
    <xsd:element name="Grupo_x0020_o_x0020_Dependencia" ma:index="7" nillable="true" ma:displayName="Grupo o Dependencia" ma:internalName="Grupo_x0020_o_x0020_Dependencia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8" nillable="true" ma:displayName="Clasificación (0-5)" ma:decimals="2" ma:description="Valor promedio de todas las clasificaciones que se han enviado" ma:internalName="AverageRating" ma:readOnly="true">
      <xsd:simpleType>
        <xsd:restriction base="dms:Number"/>
      </xsd:simpleType>
    </xsd:element>
    <xsd:element name="RatingCount" ma:index="19" nillable="true" ma:displayName="Número de clasificaciones" ma:decimals="0" ma:description="Número de clasificaciones enviado" ma:internalName="RatingCount" ma:readOnly="true">
      <xsd:simpleType>
        <xsd:restriction base="dms:Number"/>
      </xsd:simpleType>
    </xsd:element>
    <xsd:element name="RatedBy" ma:index="20" nillable="true" ma:displayName="Valorado por" ma:description="Los usuarios valoraron el elemento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1" nillable="true" ma:displayName="Valoraciones de usuario" ma:description="Valoraciones de usuario para el elemento" ma:hidden="true" ma:internalName="Ratings">
      <xsd:simpleType>
        <xsd:restriction base="dms:Note"/>
      </xsd:simpleType>
    </xsd:element>
    <xsd:element name="LikesCount" ma:index="22" nillable="true" ma:displayName="Número de Me gusta" ma:internalName="LikesCount">
      <xsd:simpleType>
        <xsd:restriction base="dms:Unknown"/>
      </xsd:simpleType>
    </xsd:element>
    <xsd:element name="LikedBy" ma:index="23" nillable="true" ma:displayName="Gusta a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bf733-a6c3-488d-a481-abc1b690c7db" elementFormDefault="qualified">
    <xsd:import namespace="http://schemas.microsoft.com/office/2006/documentManagement/types"/>
    <xsd:import namespace="http://schemas.microsoft.com/office/infopath/2007/PartnerControls"/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15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ipo de contenido"/>
        <xsd:element ref="dc:title" minOccurs="0" maxOccurs="1" ma:index="8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26352B-15C2-42AF-A7E7-0F05E6DE57D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C116239-45EA-48FE-92CC-EA2BA4D40EBF}">
  <ds:schemaRefs>
    <ds:schemaRef ds:uri="3bfbf733-a6c3-488d-a481-abc1b690c7db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c55f4233-694a-42b1-bd72-cc55cefea4b3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1CA0942-BC59-4371-852D-34B23434677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921B36B-019D-4337-BB96-F9B3F2FFCD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5f4233-694a-42b1-bd72-cc55cefea4b3"/>
    <ds:schemaRef ds:uri="http://schemas.microsoft.com/sharepoint/v3"/>
    <ds:schemaRef ds:uri="3bfbf733-a6c3-488d-a481-abc1b690c7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349</Words>
  <Application>Microsoft Office PowerPoint</Application>
  <PresentationFormat>Panorámica</PresentationFormat>
  <Paragraphs>63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Helvetica</vt:lpstr>
      <vt:lpstr>Tema de Office</vt:lpstr>
      <vt:lpstr>Presentación de PowerPoint</vt:lpstr>
      <vt:lpstr>INTRODUCCION A LA NOTIFICACIÓN: ACCIDENTE OFIDICO</vt:lpstr>
      <vt:lpstr>Objetivo</vt:lpstr>
      <vt:lpstr>Vigilancia Epidemiológica</vt:lpstr>
      <vt:lpstr>Presentación de PowerPoint</vt:lpstr>
      <vt:lpstr>Presentación de PowerPoint</vt:lpstr>
      <vt:lpstr>Usos de la Vigilancia en Accidente Ofídico</vt:lpstr>
      <vt:lpstr>Usos de la Vigilancia en Accidente Ofídico</vt:lpstr>
      <vt:lpstr>Usos de la Vigilancia en Accidente Ofídico</vt:lpstr>
      <vt:lpstr>Contexto de actuación de la vigilancia</vt:lpstr>
      <vt:lpstr>Etapas básicas de la vigilancia</vt:lpstr>
      <vt:lpstr>Etapas básicas de la vigilancia</vt:lpstr>
      <vt:lpstr>Notificación de casos</vt:lpstr>
      <vt:lpstr>Comportamiento histórico de la notificación en Colombia de Accidente Ofídico</vt:lpstr>
      <vt:lpstr>Comportamiento histórico de la mortalidad en Colombia por Accidente Ofídico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gustavo castaño</dc:creator>
  <cp:lastModifiedBy>manuel gustavo castaño</cp:lastModifiedBy>
  <cp:revision>20</cp:revision>
  <dcterms:created xsi:type="dcterms:W3CDTF">2020-08-18T00:02:55Z</dcterms:created>
  <dcterms:modified xsi:type="dcterms:W3CDTF">2020-08-24T02:34:32Z</dcterms:modified>
</cp:coreProperties>
</file>