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1.xml" ContentType="application/vnd.openxmlformats-officedocument.presentationml.tags+xml"/>
  <Override PartName="/ppt/notesSlides/notesSlide17.xml" ContentType="application/vnd.openxmlformats-officedocument.presentationml.notes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256" r:id="rId5"/>
    <p:sldId id="257" r:id="rId6"/>
    <p:sldId id="4426" r:id="rId7"/>
    <p:sldId id="4442" r:id="rId8"/>
    <p:sldId id="4432" r:id="rId9"/>
    <p:sldId id="4445" r:id="rId10"/>
    <p:sldId id="4444" r:id="rId11"/>
    <p:sldId id="4412" r:id="rId12"/>
    <p:sldId id="4397" r:id="rId13"/>
    <p:sldId id="4431" r:id="rId14"/>
    <p:sldId id="4443" r:id="rId15"/>
    <p:sldId id="4383" r:id="rId16"/>
    <p:sldId id="4422" r:id="rId17"/>
    <p:sldId id="4381" r:id="rId18"/>
    <p:sldId id="4424" r:id="rId19"/>
    <p:sldId id="4425" r:id="rId20"/>
    <p:sldId id="4400" r:id="rId21"/>
    <p:sldId id="4401" r:id="rId22"/>
    <p:sldId id="4402" r:id="rId23"/>
    <p:sldId id="4435" r:id="rId24"/>
    <p:sldId id="1862" r:id="rId25"/>
    <p:sldId id="4441" r:id="rId26"/>
    <p:sldId id="1864" r:id="rId27"/>
    <p:sldId id="1844" r:id="rId28"/>
    <p:sldId id="263" r:id="rId2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to Avellaneda, Edison Adolfo" initials="SAEA" lastIdx="4" clrIdx="0">
    <p:extLst>
      <p:ext uri="{19B8F6BF-5375-455C-9EA6-DF929625EA0E}">
        <p15:presenceInfo xmlns:p15="http://schemas.microsoft.com/office/powerpoint/2012/main" userId="S::edisons@iadb.org::f3e7a812-5995-4a86-8d54-75ab2c0586d7" providerId="AD"/>
      </p:ext>
    </p:extLst>
  </p:cmAuthor>
  <p:cmAuthor id="2" name="Erika Milena Rodriguez Riveros" initials="ER" lastIdx="1" clrIdx="1">
    <p:extLst>
      <p:ext uri="{19B8F6BF-5375-455C-9EA6-DF929625EA0E}">
        <p15:presenceInfo xmlns:p15="http://schemas.microsoft.com/office/powerpoint/2012/main" userId="49a6b6481daa5aa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22DA9"/>
    <a:srgbClr val="A947F7"/>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669"/>
    <p:restoredTop sz="74150" autoAdjust="0"/>
  </p:normalViewPr>
  <p:slideViewPr>
    <p:cSldViewPr snapToGrid="0">
      <p:cViewPr varScale="1">
        <p:scale>
          <a:sx n="93" d="100"/>
          <a:sy n="93" d="100"/>
        </p:scale>
        <p:origin x="912" y="20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DB6486-A922-4197-89B0-DFD00D019BBE}" type="doc">
      <dgm:prSet loTypeId="urn:microsoft.com/office/officeart/2008/layout/SquareAccentList" loCatId="list" qsTypeId="urn:microsoft.com/office/officeart/2005/8/quickstyle/simple1" qsCatId="simple" csTypeId="urn:microsoft.com/office/officeart/2005/8/colors/accent1_2" csCatId="accent1" phldr="1"/>
      <dgm:spPr/>
      <dgm:t>
        <a:bodyPr/>
        <a:lstStyle/>
        <a:p>
          <a:endParaRPr lang="es-CO"/>
        </a:p>
      </dgm:t>
    </dgm:pt>
    <dgm:pt modelId="{4E56F0EE-E935-49B1-966E-2DEAC2C2B66E}">
      <dgm:prSet phldrT="[Texto]" custT="1"/>
      <dgm:spPr/>
      <dgm:t>
        <a:bodyPr/>
        <a:lstStyle/>
        <a:p>
          <a:r>
            <a:rPr lang="es-ES_tradnl" sz="4400" b="1" dirty="0"/>
            <a:t>Receptividad</a:t>
          </a:r>
          <a:endParaRPr lang="es-CO" sz="4400" dirty="0"/>
        </a:p>
      </dgm:t>
    </dgm:pt>
    <dgm:pt modelId="{8804CA1C-C812-414C-956E-42B7E3876141}" type="parTrans" cxnId="{9FD01258-6AF2-4655-8CC3-C4A6DFA8DA27}">
      <dgm:prSet/>
      <dgm:spPr/>
      <dgm:t>
        <a:bodyPr/>
        <a:lstStyle/>
        <a:p>
          <a:endParaRPr lang="es-CO" sz="2400"/>
        </a:p>
      </dgm:t>
    </dgm:pt>
    <dgm:pt modelId="{14D96C86-E68F-45EA-9504-2E64C68D0BFE}" type="sibTrans" cxnId="{9FD01258-6AF2-4655-8CC3-C4A6DFA8DA27}">
      <dgm:prSet/>
      <dgm:spPr/>
      <dgm:t>
        <a:bodyPr/>
        <a:lstStyle/>
        <a:p>
          <a:endParaRPr lang="es-CO" sz="2400"/>
        </a:p>
      </dgm:t>
    </dgm:pt>
    <dgm:pt modelId="{7B6CB2D6-9A73-4836-AC7C-02008750C2C4}">
      <dgm:prSet phldrT="[Texto]" custT="1"/>
      <dgm:spPr/>
      <dgm:t>
        <a:bodyPr/>
        <a:lstStyle/>
        <a:p>
          <a:r>
            <a:rPr lang="es-ES_tradnl" sz="3600" b="1" dirty="0"/>
            <a:t>Riesgo de importación</a:t>
          </a:r>
          <a:endParaRPr lang="es-CO" sz="3600" b="1" dirty="0"/>
        </a:p>
      </dgm:t>
    </dgm:pt>
    <dgm:pt modelId="{A43D823E-C96C-403F-9441-D45BA9BA4227}" type="parTrans" cxnId="{105C2363-A666-42D2-90B2-16E0F8D4967B}">
      <dgm:prSet/>
      <dgm:spPr/>
      <dgm:t>
        <a:bodyPr/>
        <a:lstStyle/>
        <a:p>
          <a:endParaRPr lang="es-CO" sz="2400"/>
        </a:p>
      </dgm:t>
    </dgm:pt>
    <dgm:pt modelId="{E9305B08-8050-405E-A4DF-80B212775843}" type="sibTrans" cxnId="{105C2363-A666-42D2-90B2-16E0F8D4967B}">
      <dgm:prSet/>
      <dgm:spPr/>
      <dgm:t>
        <a:bodyPr/>
        <a:lstStyle/>
        <a:p>
          <a:endParaRPr lang="es-CO" sz="2400"/>
        </a:p>
      </dgm:t>
    </dgm:pt>
    <dgm:pt modelId="{DBA5F06C-D1D6-4110-98BE-8824F1F858BB}">
      <dgm:prSet phldrT="[Texto]" custT="1"/>
      <dgm:spPr/>
      <dgm:t>
        <a:bodyPr/>
        <a:lstStyle/>
        <a:p>
          <a:r>
            <a:rPr lang="es-ES_tradnl" sz="2800" dirty="0">
              <a:solidFill>
                <a:schemeClr val="tx1"/>
              </a:solidFill>
            </a:rPr>
            <a:t>Se entiende como el riesgo de importación de personas que provienen de zonas con transmisión activa de malaria</a:t>
          </a:r>
          <a:endParaRPr lang="es-CO" sz="2800" dirty="0">
            <a:solidFill>
              <a:schemeClr val="tx1"/>
            </a:solidFill>
          </a:endParaRPr>
        </a:p>
      </dgm:t>
    </dgm:pt>
    <dgm:pt modelId="{C239BCFC-4AF8-4A3C-98CA-A9F38A6E0C7F}" type="parTrans" cxnId="{D5218AEB-4F6D-4088-A82C-639FB45BE31E}">
      <dgm:prSet/>
      <dgm:spPr/>
      <dgm:t>
        <a:bodyPr/>
        <a:lstStyle/>
        <a:p>
          <a:endParaRPr lang="es-CO" sz="2400"/>
        </a:p>
      </dgm:t>
    </dgm:pt>
    <dgm:pt modelId="{BDC90179-A5EC-42DA-B8A3-F805F601EB82}" type="sibTrans" cxnId="{D5218AEB-4F6D-4088-A82C-639FB45BE31E}">
      <dgm:prSet/>
      <dgm:spPr/>
      <dgm:t>
        <a:bodyPr/>
        <a:lstStyle/>
        <a:p>
          <a:endParaRPr lang="es-CO" sz="2400"/>
        </a:p>
      </dgm:t>
    </dgm:pt>
    <dgm:pt modelId="{05657DF6-FFBA-425D-B179-01928427D4D4}">
      <dgm:prSet phldrT="[Texto]" custT="1"/>
      <dgm:spPr/>
      <dgm:t>
        <a:bodyPr/>
        <a:lstStyle/>
        <a:p>
          <a:r>
            <a:rPr lang="es-ES_tradnl" sz="2800" dirty="0"/>
            <a:t> Se entendida como la habilidad del ecosistema de permitir la transmisión de malaria</a:t>
          </a:r>
          <a:endParaRPr lang="es-CO" sz="2800" dirty="0"/>
        </a:p>
      </dgm:t>
    </dgm:pt>
    <dgm:pt modelId="{F4FBCAF6-DC15-465F-98FE-DF42DE653665}" type="parTrans" cxnId="{FB54B14D-18B2-4A7A-B100-E91B2C837A75}">
      <dgm:prSet/>
      <dgm:spPr/>
      <dgm:t>
        <a:bodyPr/>
        <a:lstStyle/>
        <a:p>
          <a:endParaRPr lang="es-CO" sz="2400"/>
        </a:p>
      </dgm:t>
    </dgm:pt>
    <dgm:pt modelId="{4B8E411E-44B7-49C4-BA52-F0B86F7C5719}" type="sibTrans" cxnId="{FB54B14D-18B2-4A7A-B100-E91B2C837A75}">
      <dgm:prSet/>
      <dgm:spPr/>
      <dgm:t>
        <a:bodyPr/>
        <a:lstStyle/>
        <a:p>
          <a:endParaRPr lang="es-CO" sz="2400"/>
        </a:p>
      </dgm:t>
    </dgm:pt>
    <dgm:pt modelId="{66CE5AFD-D740-421C-A8B7-CF5EC6CD1FAE}" type="pres">
      <dgm:prSet presAssocID="{E1DB6486-A922-4197-89B0-DFD00D019BBE}" presName="layout" presStyleCnt="0">
        <dgm:presLayoutVars>
          <dgm:chMax/>
          <dgm:chPref/>
          <dgm:dir/>
          <dgm:resizeHandles/>
        </dgm:presLayoutVars>
      </dgm:prSet>
      <dgm:spPr/>
    </dgm:pt>
    <dgm:pt modelId="{EF301239-F92F-4600-83B9-4467FE8D5295}" type="pres">
      <dgm:prSet presAssocID="{4E56F0EE-E935-49B1-966E-2DEAC2C2B66E}" presName="root" presStyleCnt="0">
        <dgm:presLayoutVars>
          <dgm:chMax/>
          <dgm:chPref/>
        </dgm:presLayoutVars>
      </dgm:prSet>
      <dgm:spPr/>
    </dgm:pt>
    <dgm:pt modelId="{2E905CF6-3710-48C6-9C3B-CC4033455B2B}" type="pres">
      <dgm:prSet presAssocID="{4E56F0EE-E935-49B1-966E-2DEAC2C2B66E}" presName="rootComposite" presStyleCnt="0">
        <dgm:presLayoutVars/>
      </dgm:prSet>
      <dgm:spPr/>
    </dgm:pt>
    <dgm:pt modelId="{6E04C43F-BC8D-4421-8337-030EAE6E7FF2}" type="pres">
      <dgm:prSet presAssocID="{4E56F0EE-E935-49B1-966E-2DEAC2C2B66E}" presName="ParentAccent" presStyleLbl="alignNode1" presStyleIdx="0" presStyleCnt="2"/>
      <dgm:spPr/>
    </dgm:pt>
    <dgm:pt modelId="{83004B69-C216-4436-80CF-EA92E0953EDF}" type="pres">
      <dgm:prSet presAssocID="{4E56F0EE-E935-49B1-966E-2DEAC2C2B66E}" presName="ParentSmallAccent" presStyleLbl="fgAcc1" presStyleIdx="0" presStyleCnt="2"/>
      <dgm:spPr/>
    </dgm:pt>
    <dgm:pt modelId="{E4D08F18-F9A9-4C12-8DA6-093E6D6526D0}" type="pres">
      <dgm:prSet presAssocID="{4E56F0EE-E935-49B1-966E-2DEAC2C2B66E}" presName="Parent" presStyleLbl="revTx" presStyleIdx="0" presStyleCnt="4">
        <dgm:presLayoutVars>
          <dgm:chMax/>
          <dgm:chPref val="4"/>
          <dgm:bulletEnabled val="1"/>
        </dgm:presLayoutVars>
      </dgm:prSet>
      <dgm:spPr/>
    </dgm:pt>
    <dgm:pt modelId="{46EBC839-D2AF-4A12-94FB-2403A8EF15D9}" type="pres">
      <dgm:prSet presAssocID="{4E56F0EE-E935-49B1-966E-2DEAC2C2B66E}" presName="childShape" presStyleCnt="0">
        <dgm:presLayoutVars>
          <dgm:chMax val="0"/>
          <dgm:chPref val="0"/>
        </dgm:presLayoutVars>
      </dgm:prSet>
      <dgm:spPr/>
    </dgm:pt>
    <dgm:pt modelId="{40C7ABDB-2C35-4561-BCE9-A20B77AA75F2}" type="pres">
      <dgm:prSet presAssocID="{05657DF6-FFBA-425D-B179-01928427D4D4}" presName="childComposite" presStyleCnt="0">
        <dgm:presLayoutVars>
          <dgm:chMax val="0"/>
          <dgm:chPref val="0"/>
        </dgm:presLayoutVars>
      </dgm:prSet>
      <dgm:spPr/>
    </dgm:pt>
    <dgm:pt modelId="{AF80A1D2-000D-4234-A9DE-9749CC032019}" type="pres">
      <dgm:prSet presAssocID="{05657DF6-FFBA-425D-B179-01928427D4D4}" presName="ChildAccent" presStyleLbl="solidFgAcc1" presStyleIdx="0" presStyleCnt="2"/>
      <dgm:spPr/>
    </dgm:pt>
    <dgm:pt modelId="{07C30AB5-D81E-4001-BE27-5B1FE9FA2D6F}" type="pres">
      <dgm:prSet presAssocID="{05657DF6-FFBA-425D-B179-01928427D4D4}" presName="Child" presStyleLbl="revTx" presStyleIdx="1" presStyleCnt="4" custLinFactNeighborX="229" custLinFactNeighborY="57417">
        <dgm:presLayoutVars>
          <dgm:chMax val="0"/>
          <dgm:chPref val="0"/>
          <dgm:bulletEnabled val="1"/>
        </dgm:presLayoutVars>
      </dgm:prSet>
      <dgm:spPr/>
    </dgm:pt>
    <dgm:pt modelId="{9AE18FF9-5EB3-4823-91BB-9C25B6AC3DB6}" type="pres">
      <dgm:prSet presAssocID="{7B6CB2D6-9A73-4836-AC7C-02008750C2C4}" presName="root" presStyleCnt="0">
        <dgm:presLayoutVars>
          <dgm:chMax/>
          <dgm:chPref/>
        </dgm:presLayoutVars>
      </dgm:prSet>
      <dgm:spPr/>
    </dgm:pt>
    <dgm:pt modelId="{C09FB189-9D45-4C60-8352-5746A50FC56A}" type="pres">
      <dgm:prSet presAssocID="{7B6CB2D6-9A73-4836-AC7C-02008750C2C4}" presName="rootComposite" presStyleCnt="0">
        <dgm:presLayoutVars/>
      </dgm:prSet>
      <dgm:spPr/>
    </dgm:pt>
    <dgm:pt modelId="{1E082E95-1176-4237-BF53-8034719C8A6D}" type="pres">
      <dgm:prSet presAssocID="{7B6CB2D6-9A73-4836-AC7C-02008750C2C4}" presName="ParentAccent" presStyleLbl="alignNode1" presStyleIdx="1" presStyleCnt="2"/>
      <dgm:spPr/>
    </dgm:pt>
    <dgm:pt modelId="{66568EE4-AA0D-417D-B8AF-E3A4D1030BE2}" type="pres">
      <dgm:prSet presAssocID="{7B6CB2D6-9A73-4836-AC7C-02008750C2C4}" presName="ParentSmallAccent" presStyleLbl="fgAcc1" presStyleIdx="1" presStyleCnt="2"/>
      <dgm:spPr/>
    </dgm:pt>
    <dgm:pt modelId="{99BA0CE4-75FA-4E67-B80F-2A9E0A42EBA9}" type="pres">
      <dgm:prSet presAssocID="{7B6CB2D6-9A73-4836-AC7C-02008750C2C4}" presName="Parent" presStyleLbl="revTx" presStyleIdx="2" presStyleCnt="4">
        <dgm:presLayoutVars>
          <dgm:chMax/>
          <dgm:chPref val="4"/>
          <dgm:bulletEnabled val="1"/>
        </dgm:presLayoutVars>
      </dgm:prSet>
      <dgm:spPr/>
    </dgm:pt>
    <dgm:pt modelId="{9B61AF4C-40B3-4739-868C-2BA874807AA4}" type="pres">
      <dgm:prSet presAssocID="{7B6CB2D6-9A73-4836-AC7C-02008750C2C4}" presName="childShape" presStyleCnt="0">
        <dgm:presLayoutVars>
          <dgm:chMax val="0"/>
          <dgm:chPref val="0"/>
        </dgm:presLayoutVars>
      </dgm:prSet>
      <dgm:spPr/>
    </dgm:pt>
    <dgm:pt modelId="{45A15D46-31B7-4CAE-B4D0-4BB1B820AC0B}" type="pres">
      <dgm:prSet presAssocID="{DBA5F06C-D1D6-4110-98BE-8824F1F858BB}" presName="childComposite" presStyleCnt="0">
        <dgm:presLayoutVars>
          <dgm:chMax val="0"/>
          <dgm:chPref val="0"/>
        </dgm:presLayoutVars>
      </dgm:prSet>
      <dgm:spPr/>
    </dgm:pt>
    <dgm:pt modelId="{CD326443-85DA-4BD8-A29E-2663D39AEA69}" type="pres">
      <dgm:prSet presAssocID="{DBA5F06C-D1D6-4110-98BE-8824F1F858BB}" presName="ChildAccent" presStyleLbl="solidFgAcc1" presStyleIdx="1" presStyleCnt="2"/>
      <dgm:spPr/>
    </dgm:pt>
    <dgm:pt modelId="{95BD34C1-22EB-4D35-85E2-3089776FA236}" type="pres">
      <dgm:prSet presAssocID="{DBA5F06C-D1D6-4110-98BE-8824F1F858BB}" presName="Child" presStyleLbl="revTx" presStyleIdx="3" presStyleCnt="4" custLinFactNeighborX="2606" custLinFactNeighborY="61833">
        <dgm:presLayoutVars>
          <dgm:chMax val="0"/>
          <dgm:chPref val="0"/>
          <dgm:bulletEnabled val="1"/>
        </dgm:presLayoutVars>
      </dgm:prSet>
      <dgm:spPr/>
    </dgm:pt>
  </dgm:ptLst>
  <dgm:cxnLst>
    <dgm:cxn modelId="{1F188B1A-A0CE-49E1-9541-520761F31A7C}" type="presOf" srcId="{05657DF6-FFBA-425D-B179-01928427D4D4}" destId="{07C30AB5-D81E-4001-BE27-5B1FE9FA2D6F}" srcOrd="0" destOrd="0" presId="urn:microsoft.com/office/officeart/2008/layout/SquareAccentList"/>
    <dgm:cxn modelId="{24614C2A-27D2-44AD-973E-8802946EA861}" type="presOf" srcId="{4E56F0EE-E935-49B1-966E-2DEAC2C2B66E}" destId="{E4D08F18-F9A9-4C12-8DA6-093E6D6526D0}" srcOrd="0" destOrd="0" presId="urn:microsoft.com/office/officeart/2008/layout/SquareAccentList"/>
    <dgm:cxn modelId="{FBD10041-0697-4C95-B53B-8D10F8C55694}" type="presOf" srcId="{DBA5F06C-D1D6-4110-98BE-8824F1F858BB}" destId="{95BD34C1-22EB-4D35-85E2-3089776FA236}" srcOrd="0" destOrd="0" presId="urn:microsoft.com/office/officeart/2008/layout/SquareAccentList"/>
    <dgm:cxn modelId="{0CAAD34A-5D87-4CED-A9A7-635C92AFB607}" type="presOf" srcId="{7B6CB2D6-9A73-4836-AC7C-02008750C2C4}" destId="{99BA0CE4-75FA-4E67-B80F-2A9E0A42EBA9}" srcOrd="0" destOrd="0" presId="urn:microsoft.com/office/officeart/2008/layout/SquareAccentList"/>
    <dgm:cxn modelId="{FB54B14D-18B2-4A7A-B100-E91B2C837A75}" srcId="{4E56F0EE-E935-49B1-966E-2DEAC2C2B66E}" destId="{05657DF6-FFBA-425D-B179-01928427D4D4}" srcOrd="0" destOrd="0" parTransId="{F4FBCAF6-DC15-465F-98FE-DF42DE653665}" sibTransId="{4B8E411E-44B7-49C4-BA52-F0B86F7C5719}"/>
    <dgm:cxn modelId="{9FD01258-6AF2-4655-8CC3-C4A6DFA8DA27}" srcId="{E1DB6486-A922-4197-89B0-DFD00D019BBE}" destId="{4E56F0EE-E935-49B1-966E-2DEAC2C2B66E}" srcOrd="0" destOrd="0" parTransId="{8804CA1C-C812-414C-956E-42B7E3876141}" sibTransId="{14D96C86-E68F-45EA-9504-2E64C68D0BFE}"/>
    <dgm:cxn modelId="{105C2363-A666-42D2-90B2-16E0F8D4967B}" srcId="{E1DB6486-A922-4197-89B0-DFD00D019BBE}" destId="{7B6CB2D6-9A73-4836-AC7C-02008750C2C4}" srcOrd="1" destOrd="0" parTransId="{A43D823E-C96C-403F-9441-D45BA9BA4227}" sibTransId="{E9305B08-8050-405E-A4DF-80B212775843}"/>
    <dgm:cxn modelId="{F7495B66-1B04-4232-9983-1E85C2687751}" type="presOf" srcId="{E1DB6486-A922-4197-89B0-DFD00D019BBE}" destId="{66CE5AFD-D740-421C-A8B7-CF5EC6CD1FAE}" srcOrd="0" destOrd="0" presId="urn:microsoft.com/office/officeart/2008/layout/SquareAccentList"/>
    <dgm:cxn modelId="{D5218AEB-4F6D-4088-A82C-639FB45BE31E}" srcId="{7B6CB2D6-9A73-4836-AC7C-02008750C2C4}" destId="{DBA5F06C-D1D6-4110-98BE-8824F1F858BB}" srcOrd="0" destOrd="0" parTransId="{C239BCFC-4AF8-4A3C-98CA-A9F38A6E0C7F}" sibTransId="{BDC90179-A5EC-42DA-B8A3-F805F601EB82}"/>
    <dgm:cxn modelId="{B88E0209-514E-4B8C-A76D-1724F814952F}" type="presParOf" srcId="{66CE5AFD-D740-421C-A8B7-CF5EC6CD1FAE}" destId="{EF301239-F92F-4600-83B9-4467FE8D5295}" srcOrd="0" destOrd="0" presId="urn:microsoft.com/office/officeart/2008/layout/SquareAccentList"/>
    <dgm:cxn modelId="{0C887319-C38A-493A-B886-81966C39C09A}" type="presParOf" srcId="{EF301239-F92F-4600-83B9-4467FE8D5295}" destId="{2E905CF6-3710-48C6-9C3B-CC4033455B2B}" srcOrd="0" destOrd="0" presId="urn:microsoft.com/office/officeart/2008/layout/SquareAccentList"/>
    <dgm:cxn modelId="{EFFE8E4F-8123-42A9-BB3D-C65B8F86010E}" type="presParOf" srcId="{2E905CF6-3710-48C6-9C3B-CC4033455B2B}" destId="{6E04C43F-BC8D-4421-8337-030EAE6E7FF2}" srcOrd="0" destOrd="0" presId="urn:microsoft.com/office/officeart/2008/layout/SquareAccentList"/>
    <dgm:cxn modelId="{8586F86F-F0B7-45C4-9564-2044FA7F9076}" type="presParOf" srcId="{2E905CF6-3710-48C6-9C3B-CC4033455B2B}" destId="{83004B69-C216-4436-80CF-EA92E0953EDF}" srcOrd="1" destOrd="0" presId="urn:microsoft.com/office/officeart/2008/layout/SquareAccentList"/>
    <dgm:cxn modelId="{AA95C5C0-2C58-418A-A2F5-0A61D62B984F}" type="presParOf" srcId="{2E905CF6-3710-48C6-9C3B-CC4033455B2B}" destId="{E4D08F18-F9A9-4C12-8DA6-093E6D6526D0}" srcOrd="2" destOrd="0" presId="urn:microsoft.com/office/officeart/2008/layout/SquareAccentList"/>
    <dgm:cxn modelId="{370A9F50-5FDD-4CF9-A695-849A3B326ADB}" type="presParOf" srcId="{EF301239-F92F-4600-83B9-4467FE8D5295}" destId="{46EBC839-D2AF-4A12-94FB-2403A8EF15D9}" srcOrd="1" destOrd="0" presId="urn:microsoft.com/office/officeart/2008/layout/SquareAccentList"/>
    <dgm:cxn modelId="{1F94E716-D4BD-4B9E-9CBF-3F8A23BB9CE8}" type="presParOf" srcId="{46EBC839-D2AF-4A12-94FB-2403A8EF15D9}" destId="{40C7ABDB-2C35-4561-BCE9-A20B77AA75F2}" srcOrd="0" destOrd="0" presId="urn:microsoft.com/office/officeart/2008/layout/SquareAccentList"/>
    <dgm:cxn modelId="{560022AA-45C3-4CAC-86B0-D30E18EA9551}" type="presParOf" srcId="{40C7ABDB-2C35-4561-BCE9-A20B77AA75F2}" destId="{AF80A1D2-000D-4234-A9DE-9749CC032019}" srcOrd="0" destOrd="0" presId="urn:microsoft.com/office/officeart/2008/layout/SquareAccentList"/>
    <dgm:cxn modelId="{AC229556-2447-484B-BAA9-41E0EF1181A9}" type="presParOf" srcId="{40C7ABDB-2C35-4561-BCE9-A20B77AA75F2}" destId="{07C30AB5-D81E-4001-BE27-5B1FE9FA2D6F}" srcOrd="1" destOrd="0" presId="urn:microsoft.com/office/officeart/2008/layout/SquareAccentList"/>
    <dgm:cxn modelId="{143166D4-3EE9-47A1-8BC1-53735A6B42B4}" type="presParOf" srcId="{66CE5AFD-D740-421C-A8B7-CF5EC6CD1FAE}" destId="{9AE18FF9-5EB3-4823-91BB-9C25B6AC3DB6}" srcOrd="1" destOrd="0" presId="urn:microsoft.com/office/officeart/2008/layout/SquareAccentList"/>
    <dgm:cxn modelId="{4A15D653-5C50-443B-B780-82B28844B33C}" type="presParOf" srcId="{9AE18FF9-5EB3-4823-91BB-9C25B6AC3DB6}" destId="{C09FB189-9D45-4C60-8352-5746A50FC56A}" srcOrd="0" destOrd="0" presId="urn:microsoft.com/office/officeart/2008/layout/SquareAccentList"/>
    <dgm:cxn modelId="{B2D8016A-CA13-4DE9-BAC3-52D57F98A0B9}" type="presParOf" srcId="{C09FB189-9D45-4C60-8352-5746A50FC56A}" destId="{1E082E95-1176-4237-BF53-8034719C8A6D}" srcOrd="0" destOrd="0" presId="urn:microsoft.com/office/officeart/2008/layout/SquareAccentList"/>
    <dgm:cxn modelId="{87D2D1A3-0C8D-4D82-B8FB-4A50FE4B5C22}" type="presParOf" srcId="{C09FB189-9D45-4C60-8352-5746A50FC56A}" destId="{66568EE4-AA0D-417D-B8AF-E3A4D1030BE2}" srcOrd="1" destOrd="0" presId="urn:microsoft.com/office/officeart/2008/layout/SquareAccentList"/>
    <dgm:cxn modelId="{8BD44C25-68D9-48B0-B86F-205DC99E477E}" type="presParOf" srcId="{C09FB189-9D45-4C60-8352-5746A50FC56A}" destId="{99BA0CE4-75FA-4E67-B80F-2A9E0A42EBA9}" srcOrd="2" destOrd="0" presId="urn:microsoft.com/office/officeart/2008/layout/SquareAccentList"/>
    <dgm:cxn modelId="{1495FB91-7B10-4443-BF5A-9C189BB63189}" type="presParOf" srcId="{9AE18FF9-5EB3-4823-91BB-9C25B6AC3DB6}" destId="{9B61AF4C-40B3-4739-868C-2BA874807AA4}" srcOrd="1" destOrd="0" presId="urn:microsoft.com/office/officeart/2008/layout/SquareAccentList"/>
    <dgm:cxn modelId="{268210FB-6372-4C06-BACB-45F9D2E7FB7C}" type="presParOf" srcId="{9B61AF4C-40B3-4739-868C-2BA874807AA4}" destId="{45A15D46-31B7-4CAE-B4D0-4BB1B820AC0B}" srcOrd="0" destOrd="0" presId="urn:microsoft.com/office/officeart/2008/layout/SquareAccentList"/>
    <dgm:cxn modelId="{39F1EB4F-95A9-46FB-9C8E-B4D2F477F7AA}" type="presParOf" srcId="{45A15D46-31B7-4CAE-B4D0-4BB1B820AC0B}" destId="{CD326443-85DA-4BD8-A29E-2663D39AEA69}" srcOrd="0" destOrd="0" presId="urn:microsoft.com/office/officeart/2008/layout/SquareAccentList"/>
    <dgm:cxn modelId="{6234B55A-1DD1-4AEC-8BD2-6412171AF8C6}" type="presParOf" srcId="{45A15D46-31B7-4CAE-B4D0-4BB1B820AC0B}" destId="{95BD34C1-22EB-4D35-85E2-3089776FA236}" srcOrd="1" destOrd="0" presId="urn:microsoft.com/office/officeart/2008/layout/Squa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D65065-213C-5D41-8B79-1EB12BA341CC}" type="doc">
      <dgm:prSet loTypeId="urn:microsoft.com/office/officeart/2005/8/layout/hierarchy3" loCatId="" qsTypeId="urn:microsoft.com/office/officeart/2005/8/quickstyle/simple1" qsCatId="simple" csTypeId="urn:microsoft.com/office/officeart/2005/8/colors/colorful4" csCatId="colorful" phldr="1"/>
      <dgm:spPr/>
      <dgm:t>
        <a:bodyPr/>
        <a:lstStyle/>
        <a:p>
          <a:endParaRPr lang="es-ES"/>
        </a:p>
      </dgm:t>
    </dgm:pt>
    <dgm:pt modelId="{CAC078E2-DD04-FB47-B579-26A1D0B37CC3}">
      <dgm:prSet phldrT="[Texto]" custT="1"/>
      <dgm:spPr>
        <a:solidFill>
          <a:schemeClr val="accent4">
            <a:lumMod val="20000"/>
            <a:lumOff val="80000"/>
          </a:schemeClr>
        </a:solidFill>
      </dgm:spPr>
      <dgm:t>
        <a:bodyPr/>
        <a:lstStyle/>
        <a:p>
          <a:pPr rtl="0"/>
          <a:r>
            <a:rPr lang="es-ES" sz="2800" b="1" dirty="0">
              <a:solidFill>
                <a:schemeClr val="accent1">
                  <a:lumMod val="75000"/>
                </a:schemeClr>
              </a:solidFill>
              <a:latin typeface="Poppins"/>
            </a:rPr>
            <a:t>Micro-estratificación </a:t>
          </a:r>
          <a:endParaRPr lang="es-ES" sz="2800" dirty="0">
            <a:solidFill>
              <a:schemeClr val="accent1">
                <a:lumMod val="75000"/>
              </a:schemeClr>
            </a:solidFill>
          </a:endParaRPr>
        </a:p>
      </dgm:t>
    </dgm:pt>
    <dgm:pt modelId="{687ECD16-616E-9B4B-A4A0-617BA6F7510F}" type="parTrans" cxnId="{96AFDCCD-14D4-0D49-B854-6286F5A8FE9B}">
      <dgm:prSet/>
      <dgm:spPr/>
      <dgm:t>
        <a:bodyPr/>
        <a:lstStyle/>
        <a:p>
          <a:endParaRPr lang="es-ES" sz="1400"/>
        </a:p>
      </dgm:t>
    </dgm:pt>
    <dgm:pt modelId="{6E54EC1C-8D77-DC45-882E-99ADE8FACEFB}" type="sibTrans" cxnId="{96AFDCCD-14D4-0D49-B854-6286F5A8FE9B}">
      <dgm:prSet/>
      <dgm:spPr/>
      <dgm:t>
        <a:bodyPr/>
        <a:lstStyle/>
        <a:p>
          <a:endParaRPr lang="es-ES" sz="1400"/>
        </a:p>
      </dgm:t>
    </dgm:pt>
    <dgm:pt modelId="{D57DBA95-26FA-5F45-963E-2E43E2024FEB}">
      <dgm:prSet phldrT="[Texto]" custT="1"/>
      <dgm:spPr/>
      <dgm:t>
        <a:bodyPr/>
        <a:lstStyle/>
        <a:p>
          <a:pPr algn="just"/>
          <a:r>
            <a:rPr lang="es-ES" sz="1400" dirty="0"/>
            <a:t>1.Identificación de los focos</a:t>
          </a:r>
        </a:p>
        <a:p>
          <a:pPr algn="just" rtl="0"/>
          <a:r>
            <a:rPr lang="es-ES" sz="1400" dirty="0"/>
            <a:t>2. Análisis de la dinámica de</a:t>
          </a:r>
          <a:r>
            <a:rPr lang="es-ES" sz="1400" dirty="0">
              <a:latin typeface="Calibri Light" panose="020F0302020204030204"/>
            </a:rPr>
            <a:t> </a:t>
          </a:r>
          <a:r>
            <a:rPr lang="es-ES" sz="1400" dirty="0"/>
            <a:t> transmisión</a:t>
          </a:r>
          <a:r>
            <a:rPr lang="es-ES" sz="1400" dirty="0">
              <a:latin typeface="Calibri Light" panose="020F0302020204030204"/>
            </a:rPr>
            <a:t> </a:t>
          </a:r>
          <a:r>
            <a:rPr lang="es-ES" sz="1400" dirty="0"/>
            <a:t> en los focos.</a:t>
          </a:r>
        </a:p>
        <a:p>
          <a:pPr algn="just" rtl="0"/>
          <a:r>
            <a:rPr lang="es-ES" sz="1400" dirty="0"/>
            <a:t>3. Caracterización</a:t>
          </a:r>
          <a:r>
            <a:rPr lang="es-ES" sz="1400" dirty="0">
              <a:latin typeface="Calibri Light" panose="020F0302020204030204"/>
            </a:rPr>
            <a:t> </a:t>
          </a:r>
          <a:r>
            <a:rPr lang="es-ES" sz="1400" dirty="0"/>
            <a:t> de las micro-redes de atención.</a:t>
          </a:r>
        </a:p>
        <a:p>
          <a:pPr algn="just" rtl="0"/>
          <a:r>
            <a:rPr lang="es-ES" sz="1400" dirty="0"/>
            <a:t>4. Levantar “hipótesis” sobre la transmisión.</a:t>
          </a:r>
        </a:p>
      </dgm:t>
    </dgm:pt>
    <dgm:pt modelId="{67A4E921-488F-FE41-8401-2C7800C6EDB7}" type="parTrans" cxnId="{824A3BFB-C812-0249-92A4-5799DA5E2383}">
      <dgm:prSet/>
      <dgm:spPr/>
      <dgm:t>
        <a:bodyPr/>
        <a:lstStyle/>
        <a:p>
          <a:endParaRPr lang="es-ES" sz="1400"/>
        </a:p>
      </dgm:t>
    </dgm:pt>
    <dgm:pt modelId="{5FD25374-B672-0A49-88B6-6EC78048545D}" type="sibTrans" cxnId="{824A3BFB-C812-0249-92A4-5799DA5E2383}">
      <dgm:prSet/>
      <dgm:spPr/>
      <dgm:t>
        <a:bodyPr/>
        <a:lstStyle/>
        <a:p>
          <a:endParaRPr lang="es-ES" sz="1400"/>
        </a:p>
      </dgm:t>
    </dgm:pt>
    <dgm:pt modelId="{9DBA729D-F3B6-0045-A279-61A3ECF24324}">
      <dgm:prSet phldrT="[Texto]" custT="1"/>
      <dgm:spPr/>
      <dgm:t>
        <a:bodyPr/>
        <a:lstStyle/>
        <a:p>
          <a:pPr algn="just" rtl="0"/>
          <a:r>
            <a:rPr lang="es-ES" sz="1400"/>
            <a:t>Generar los insumos necesarios para organizar las acciones de diagnóstico tratamiento, investigación (</a:t>
          </a:r>
          <a:r>
            <a:rPr lang="es-ES" sz="1400" err="1"/>
            <a:t>micro-redes</a:t>
          </a:r>
          <a:r>
            <a:rPr lang="es-ES" sz="1400"/>
            <a:t>)</a:t>
          </a:r>
          <a:r>
            <a:rPr lang="es-ES" sz="1400">
              <a:latin typeface="Calibri Light" panose="020F0302020204030204"/>
            </a:rPr>
            <a:t> </a:t>
          </a:r>
          <a:r>
            <a:rPr lang="es-ES" sz="1400"/>
            <a:t> y la respuesta.</a:t>
          </a:r>
        </a:p>
      </dgm:t>
    </dgm:pt>
    <dgm:pt modelId="{FCA96AB9-C2EC-D748-897B-9D92FF567053}" type="parTrans" cxnId="{BF3EBEEA-58A9-244E-AD92-5B2D99B06A5D}">
      <dgm:prSet/>
      <dgm:spPr>
        <a:ln w="38100">
          <a:solidFill>
            <a:schemeClr val="tx2">
              <a:lumMod val="40000"/>
              <a:lumOff val="60000"/>
            </a:schemeClr>
          </a:solidFill>
        </a:ln>
      </dgm:spPr>
      <dgm:t>
        <a:bodyPr/>
        <a:lstStyle/>
        <a:p>
          <a:endParaRPr lang="es-ES" sz="1400"/>
        </a:p>
      </dgm:t>
    </dgm:pt>
    <dgm:pt modelId="{266638FB-98A8-EB41-8A58-A6A70C7AD5BC}" type="sibTrans" cxnId="{BF3EBEEA-58A9-244E-AD92-5B2D99B06A5D}">
      <dgm:prSet/>
      <dgm:spPr/>
      <dgm:t>
        <a:bodyPr/>
        <a:lstStyle/>
        <a:p>
          <a:endParaRPr lang="es-ES" sz="1400"/>
        </a:p>
      </dgm:t>
    </dgm:pt>
    <dgm:pt modelId="{BB5160A1-A45F-E942-B574-F0BABBFF6BF3}">
      <dgm:prSet phldrT="[Texto]" custT="1"/>
      <dgm:spPr>
        <a:solidFill>
          <a:schemeClr val="accent4">
            <a:lumMod val="20000"/>
            <a:lumOff val="80000"/>
          </a:schemeClr>
        </a:solidFill>
      </dgm:spPr>
      <dgm:t>
        <a:bodyPr/>
        <a:lstStyle/>
        <a:p>
          <a:r>
            <a:rPr lang="es-ES" sz="2800" b="1">
              <a:solidFill>
                <a:schemeClr val="accent1">
                  <a:lumMod val="75000"/>
                </a:schemeClr>
              </a:solidFill>
              <a:latin typeface="Poppins"/>
            </a:rPr>
            <a:t>Micro-Planificación</a:t>
          </a:r>
          <a:endParaRPr lang="es-ES" sz="2800">
            <a:solidFill>
              <a:schemeClr val="accent1">
                <a:lumMod val="75000"/>
              </a:schemeClr>
            </a:solidFill>
            <a:latin typeface="Poppins"/>
          </a:endParaRPr>
        </a:p>
      </dgm:t>
    </dgm:pt>
    <dgm:pt modelId="{DD318B3C-EFF4-3743-8BBE-A7A51B992CFD}" type="parTrans" cxnId="{9C18A457-A8D1-AC40-A2AA-94F90062D13F}">
      <dgm:prSet/>
      <dgm:spPr/>
      <dgm:t>
        <a:bodyPr/>
        <a:lstStyle/>
        <a:p>
          <a:endParaRPr lang="es-ES" sz="1400"/>
        </a:p>
      </dgm:t>
    </dgm:pt>
    <dgm:pt modelId="{97A050E7-88F9-5E48-9730-E4E59A9FCBA4}" type="sibTrans" cxnId="{9C18A457-A8D1-AC40-A2AA-94F90062D13F}">
      <dgm:prSet/>
      <dgm:spPr/>
      <dgm:t>
        <a:bodyPr/>
        <a:lstStyle/>
        <a:p>
          <a:endParaRPr lang="es-ES" sz="1400"/>
        </a:p>
      </dgm:t>
    </dgm:pt>
    <dgm:pt modelId="{7A84C334-9030-1945-AFEE-14AA08597213}">
      <dgm:prSet phldrT="[Texto]" custT="1"/>
      <dgm:spPr/>
      <dgm:t>
        <a:bodyPr/>
        <a:lstStyle/>
        <a:p>
          <a:pPr algn="just"/>
          <a:r>
            <a:rPr lang="es-ES" sz="1400" dirty="0"/>
            <a:t>1. Énfasis en organizar las búsquedas pasivas.</a:t>
          </a:r>
        </a:p>
        <a:p>
          <a:pPr algn="just"/>
          <a:r>
            <a:rPr lang="es-ES" sz="1400" dirty="0"/>
            <a:t>2. Dirigir orientar y estimular la demanda.</a:t>
          </a:r>
        </a:p>
        <a:p>
          <a:pPr algn="just" rtl="0"/>
          <a:r>
            <a:rPr lang="es-ES" sz="1400" dirty="0"/>
            <a:t>3. Articulación</a:t>
          </a:r>
          <a:r>
            <a:rPr lang="es-ES" sz="1400" dirty="0">
              <a:latin typeface="Calibri Light" panose="020F0302020204030204"/>
            </a:rPr>
            <a:t> </a:t>
          </a:r>
          <a:r>
            <a:rPr lang="es-ES" sz="1400" dirty="0"/>
            <a:t> en una red de los diferentes actores de la micro red.</a:t>
          </a:r>
        </a:p>
        <a:p>
          <a:pPr algn="just"/>
          <a:r>
            <a:rPr lang="es-ES" sz="1400" dirty="0"/>
            <a:t>4. Optimizar la búsqueda activa.</a:t>
          </a:r>
        </a:p>
        <a:p>
          <a:pPr algn="just" rtl="0"/>
          <a:r>
            <a:rPr lang="es-ES" sz="1400" dirty="0"/>
            <a:t>5. Optimizar la medidas de control vectorial de mosquitos adultos.</a:t>
          </a:r>
          <a:r>
            <a:rPr lang="es-ES" sz="1400" dirty="0">
              <a:latin typeface="Calibri Light" panose="020F0302020204030204"/>
            </a:rPr>
            <a:t> </a:t>
          </a:r>
          <a:endParaRPr lang="es-ES" sz="1400" dirty="0"/>
        </a:p>
        <a:p>
          <a:pPr algn="just" rtl="0"/>
          <a:r>
            <a:rPr lang="es-ES" sz="1400" dirty="0"/>
            <a:t>6.Ejercicio dinámico</a:t>
          </a:r>
          <a:r>
            <a:rPr lang="es-ES" sz="1400" dirty="0">
              <a:latin typeface="Calibri Light" panose="020F0302020204030204"/>
            </a:rPr>
            <a:t> </a:t>
          </a:r>
          <a:r>
            <a:rPr lang="es-ES" sz="1400" dirty="0"/>
            <a:t> con ciclos semanales de análisis y reorganización de acciones.</a:t>
          </a:r>
        </a:p>
        <a:p>
          <a:pPr algn="just" rtl="0"/>
          <a:r>
            <a:rPr lang="es-ES" sz="1400" dirty="0"/>
            <a:t>7. Modelo local de supervisión.</a:t>
          </a:r>
          <a:r>
            <a:rPr lang="es-ES" sz="1400" dirty="0">
              <a:latin typeface="Calibri Light" panose="020F0302020204030204"/>
            </a:rPr>
            <a:t>  </a:t>
          </a:r>
          <a:endParaRPr lang="es-ES" sz="1400" dirty="0"/>
        </a:p>
      </dgm:t>
    </dgm:pt>
    <dgm:pt modelId="{72EF871F-8F30-8D4F-8BD5-FB7D5929E226}" type="parTrans" cxnId="{0649B652-4E2E-364E-B61B-2DB44C465EAF}">
      <dgm:prSet/>
      <dgm:spPr/>
      <dgm:t>
        <a:bodyPr/>
        <a:lstStyle/>
        <a:p>
          <a:endParaRPr lang="es-ES" sz="1400"/>
        </a:p>
      </dgm:t>
    </dgm:pt>
    <dgm:pt modelId="{E2EA95DF-963B-0C44-8F7F-3407F47B67AE}" type="sibTrans" cxnId="{0649B652-4E2E-364E-B61B-2DB44C465EAF}">
      <dgm:prSet/>
      <dgm:spPr/>
      <dgm:t>
        <a:bodyPr/>
        <a:lstStyle/>
        <a:p>
          <a:endParaRPr lang="es-ES" sz="1400"/>
        </a:p>
      </dgm:t>
    </dgm:pt>
    <dgm:pt modelId="{6BFF4036-E7B4-B84E-8AF8-38F5314D3D36}">
      <dgm:prSet phldrT="[Texto]" custT="1"/>
      <dgm:spPr/>
      <dgm:t>
        <a:bodyPr/>
        <a:lstStyle/>
        <a:p>
          <a:pPr algn="just" rtl="0"/>
          <a:r>
            <a:rPr lang="es-ES" sz="1400"/>
            <a:t>Implementar un modelo local de vigilancia y atención de casos que logre diagnosticar</a:t>
          </a:r>
          <a:r>
            <a:rPr lang="es-ES" sz="1400">
              <a:latin typeface="Calibri Light" panose="020F0302020204030204"/>
            </a:rPr>
            <a:t> </a:t>
          </a:r>
          <a:r>
            <a:rPr lang="es-ES" sz="1400"/>
            <a:t> en menos de 48 horas, tratar el mismo día de diagnóstico, investigar y responder en forma adecuada</a:t>
          </a:r>
          <a:r>
            <a:rPr lang="es-ES" sz="1400">
              <a:latin typeface="Calibri Light" panose="020F0302020204030204"/>
            </a:rPr>
            <a:t>  </a:t>
          </a:r>
          <a:endParaRPr lang="es-ES" sz="1400"/>
        </a:p>
      </dgm:t>
    </dgm:pt>
    <dgm:pt modelId="{EE294066-1508-E043-AD01-279932C32E22}" type="parTrans" cxnId="{16A9BCCC-46F7-B74B-86F4-88F0CAF84399}">
      <dgm:prSet/>
      <dgm:spPr>
        <a:ln w="41275">
          <a:solidFill>
            <a:schemeClr val="tx2">
              <a:lumMod val="40000"/>
              <a:lumOff val="60000"/>
            </a:schemeClr>
          </a:solidFill>
        </a:ln>
      </dgm:spPr>
      <dgm:t>
        <a:bodyPr/>
        <a:lstStyle/>
        <a:p>
          <a:endParaRPr lang="es-ES" sz="1400"/>
        </a:p>
      </dgm:t>
    </dgm:pt>
    <dgm:pt modelId="{B0843F5F-73D8-AF46-9259-F25045BCC615}" type="sibTrans" cxnId="{16A9BCCC-46F7-B74B-86F4-88F0CAF84399}">
      <dgm:prSet/>
      <dgm:spPr/>
      <dgm:t>
        <a:bodyPr/>
        <a:lstStyle/>
        <a:p>
          <a:endParaRPr lang="es-ES" sz="1400"/>
        </a:p>
      </dgm:t>
    </dgm:pt>
    <dgm:pt modelId="{15E8ACAC-48A0-1F40-A24D-E893094CFC41}" type="pres">
      <dgm:prSet presAssocID="{05D65065-213C-5D41-8B79-1EB12BA341CC}" presName="diagram" presStyleCnt="0">
        <dgm:presLayoutVars>
          <dgm:chPref val="1"/>
          <dgm:dir/>
          <dgm:animOne val="branch"/>
          <dgm:animLvl val="lvl"/>
          <dgm:resizeHandles/>
        </dgm:presLayoutVars>
      </dgm:prSet>
      <dgm:spPr/>
    </dgm:pt>
    <dgm:pt modelId="{A14CE9BE-654D-814E-B292-589965678C36}" type="pres">
      <dgm:prSet presAssocID="{CAC078E2-DD04-FB47-B579-26A1D0B37CC3}" presName="root" presStyleCnt="0"/>
      <dgm:spPr/>
    </dgm:pt>
    <dgm:pt modelId="{75690768-9804-F141-81D6-3AF3ADE38773}" type="pres">
      <dgm:prSet presAssocID="{CAC078E2-DD04-FB47-B579-26A1D0B37CC3}" presName="rootComposite" presStyleCnt="0"/>
      <dgm:spPr/>
    </dgm:pt>
    <dgm:pt modelId="{742DF7E0-6709-8C43-9BF6-2D701FEDD738}" type="pres">
      <dgm:prSet presAssocID="{CAC078E2-DD04-FB47-B579-26A1D0B37CC3}" presName="rootText" presStyleLbl="node1" presStyleIdx="0" presStyleCnt="2" custScaleX="114065" custScaleY="68719" custLinFactNeighborX="-350" custLinFactNeighborY="1542"/>
      <dgm:spPr/>
    </dgm:pt>
    <dgm:pt modelId="{B4F6157E-6B99-6241-BB5E-D2CA820CECFD}" type="pres">
      <dgm:prSet presAssocID="{CAC078E2-DD04-FB47-B579-26A1D0B37CC3}" presName="rootConnector" presStyleLbl="node1" presStyleIdx="0" presStyleCnt="2"/>
      <dgm:spPr/>
    </dgm:pt>
    <dgm:pt modelId="{250682EA-53D3-124E-B12B-F9AFDF43DC67}" type="pres">
      <dgm:prSet presAssocID="{CAC078E2-DD04-FB47-B579-26A1D0B37CC3}" presName="childShape" presStyleCnt="0"/>
      <dgm:spPr/>
    </dgm:pt>
    <dgm:pt modelId="{449CF67C-2A2A-AC48-90D3-927F0B500060}" type="pres">
      <dgm:prSet presAssocID="{67A4E921-488F-FE41-8401-2C7800C6EDB7}" presName="Name13" presStyleLbl="parChTrans1D2" presStyleIdx="0" presStyleCnt="4"/>
      <dgm:spPr/>
    </dgm:pt>
    <dgm:pt modelId="{C5D0455F-F8E9-8C4C-90A5-92600074F0B3}" type="pres">
      <dgm:prSet presAssocID="{D57DBA95-26FA-5F45-963E-2E43E2024FEB}" presName="childText" presStyleLbl="bgAcc1" presStyleIdx="0" presStyleCnt="4" custScaleX="140863" custScaleY="157928">
        <dgm:presLayoutVars>
          <dgm:bulletEnabled val="1"/>
        </dgm:presLayoutVars>
      </dgm:prSet>
      <dgm:spPr/>
    </dgm:pt>
    <dgm:pt modelId="{2322B0EC-AFA6-D742-9CDC-4C95D364B842}" type="pres">
      <dgm:prSet presAssocID="{FCA96AB9-C2EC-D748-897B-9D92FF567053}" presName="Name13" presStyleLbl="parChTrans1D2" presStyleIdx="1" presStyleCnt="4"/>
      <dgm:spPr/>
    </dgm:pt>
    <dgm:pt modelId="{677119A8-B405-8D42-A9E5-ED395BFCCD65}" type="pres">
      <dgm:prSet presAssocID="{9DBA729D-F3B6-0045-A279-61A3ECF24324}" presName="childText" presStyleLbl="bgAcc1" presStyleIdx="1" presStyleCnt="4" custScaleX="142409">
        <dgm:presLayoutVars>
          <dgm:bulletEnabled val="1"/>
        </dgm:presLayoutVars>
      </dgm:prSet>
      <dgm:spPr/>
    </dgm:pt>
    <dgm:pt modelId="{0A3509D0-54C7-5045-8658-BCCA8D55B15B}" type="pres">
      <dgm:prSet presAssocID="{BB5160A1-A45F-E942-B574-F0BABBFF6BF3}" presName="root" presStyleCnt="0"/>
      <dgm:spPr/>
    </dgm:pt>
    <dgm:pt modelId="{D74E67C0-644A-B545-B8F7-CAC14219E736}" type="pres">
      <dgm:prSet presAssocID="{BB5160A1-A45F-E942-B574-F0BABBFF6BF3}" presName="rootComposite" presStyleCnt="0"/>
      <dgm:spPr/>
    </dgm:pt>
    <dgm:pt modelId="{F45092D8-D48F-C74E-894C-67045B6F33F6}" type="pres">
      <dgm:prSet presAssocID="{BB5160A1-A45F-E942-B574-F0BABBFF6BF3}" presName="rootText" presStyleLbl="node1" presStyleIdx="1" presStyleCnt="2" custScaleX="127411" custScaleY="75103" custLinFactNeighborX="37796" custLinFactNeighborY="2170"/>
      <dgm:spPr/>
    </dgm:pt>
    <dgm:pt modelId="{D231C2C9-A51A-E34E-9240-9B50E9AB2483}" type="pres">
      <dgm:prSet presAssocID="{BB5160A1-A45F-E942-B574-F0BABBFF6BF3}" presName="rootConnector" presStyleLbl="node1" presStyleIdx="1" presStyleCnt="2"/>
      <dgm:spPr/>
    </dgm:pt>
    <dgm:pt modelId="{D68A60E6-5930-7F4F-B6FF-3DE4B62D503F}" type="pres">
      <dgm:prSet presAssocID="{BB5160A1-A45F-E942-B574-F0BABBFF6BF3}" presName="childShape" presStyleCnt="0"/>
      <dgm:spPr/>
    </dgm:pt>
    <dgm:pt modelId="{68B0A4B3-FD11-D34F-8A25-1E067DF94E41}" type="pres">
      <dgm:prSet presAssocID="{72EF871F-8F30-8D4F-8BD5-FB7D5929E226}" presName="Name13" presStyleLbl="parChTrans1D2" presStyleIdx="2" presStyleCnt="4"/>
      <dgm:spPr/>
    </dgm:pt>
    <dgm:pt modelId="{4A673F5A-47DB-C944-AE57-A3CA13484EF4}" type="pres">
      <dgm:prSet presAssocID="{7A84C334-9030-1945-AFEE-14AA08597213}" presName="childText" presStyleLbl="bgAcc1" presStyleIdx="2" presStyleCnt="4" custScaleX="157543" custScaleY="164665" custLinFactNeighborX="43617" custLinFactNeighborY="0">
        <dgm:presLayoutVars>
          <dgm:bulletEnabled val="1"/>
        </dgm:presLayoutVars>
      </dgm:prSet>
      <dgm:spPr/>
    </dgm:pt>
    <dgm:pt modelId="{2CE50418-8B86-FB43-99E6-A8EC0E6202EC}" type="pres">
      <dgm:prSet presAssocID="{EE294066-1508-E043-AD01-279932C32E22}" presName="Name13" presStyleLbl="parChTrans1D2" presStyleIdx="3" presStyleCnt="4"/>
      <dgm:spPr/>
    </dgm:pt>
    <dgm:pt modelId="{B2E65B19-AF79-1F4D-8073-3B3072CBEEB8}" type="pres">
      <dgm:prSet presAssocID="{6BFF4036-E7B4-B84E-8AF8-38F5314D3D36}" presName="childText" presStyleLbl="bgAcc1" presStyleIdx="3" presStyleCnt="4" custScaleX="153204" custLinFactNeighborX="47475" custLinFactNeighborY="-4000">
        <dgm:presLayoutVars>
          <dgm:bulletEnabled val="1"/>
        </dgm:presLayoutVars>
      </dgm:prSet>
      <dgm:spPr/>
    </dgm:pt>
  </dgm:ptLst>
  <dgm:cxnLst>
    <dgm:cxn modelId="{38C9BB05-889D-C946-94DE-4FB0A88BACBA}" type="presOf" srcId="{05D65065-213C-5D41-8B79-1EB12BA341CC}" destId="{15E8ACAC-48A0-1F40-A24D-E893094CFC41}" srcOrd="0" destOrd="0" presId="urn:microsoft.com/office/officeart/2005/8/layout/hierarchy3"/>
    <dgm:cxn modelId="{6B981F09-A759-ED44-9709-047DC38665D2}" type="presOf" srcId="{9DBA729D-F3B6-0045-A279-61A3ECF24324}" destId="{677119A8-B405-8D42-A9E5-ED395BFCCD65}" srcOrd="0" destOrd="0" presId="urn:microsoft.com/office/officeart/2005/8/layout/hierarchy3"/>
    <dgm:cxn modelId="{A26FA40E-9017-7940-8E32-0A85CA9A6EC4}" type="presOf" srcId="{FCA96AB9-C2EC-D748-897B-9D92FF567053}" destId="{2322B0EC-AFA6-D742-9CDC-4C95D364B842}" srcOrd="0" destOrd="0" presId="urn:microsoft.com/office/officeart/2005/8/layout/hierarchy3"/>
    <dgm:cxn modelId="{F38DC81A-C110-B740-B5E6-01B4C5B34BFE}" type="presOf" srcId="{6BFF4036-E7B4-B84E-8AF8-38F5314D3D36}" destId="{B2E65B19-AF79-1F4D-8073-3B3072CBEEB8}" srcOrd="0" destOrd="0" presId="urn:microsoft.com/office/officeart/2005/8/layout/hierarchy3"/>
    <dgm:cxn modelId="{2E294643-D96F-3E41-8432-3ED66F408B52}" type="presOf" srcId="{72EF871F-8F30-8D4F-8BD5-FB7D5929E226}" destId="{68B0A4B3-FD11-D34F-8A25-1E067DF94E41}" srcOrd="0" destOrd="0" presId="urn:microsoft.com/office/officeart/2005/8/layout/hierarchy3"/>
    <dgm:cxn modelId="{9BC77D49-C1EC-1A49-B391-3376C3EBDFCC}" type="presOf" srcId="{D57DBA95-26FA-5F45-963E-2E43E2024FEB}" destId="{C5D0455F-F8E9-8C4C-90A5-92600074F0B3}" srcOrd="0" destOrd="0" presId="urn:microsoft.com/office/officeart/2005/8/layout/hierarchy3"/>
    <dgm:cxn modelId="{0649B652-4E2E-364E-B61B-2DB44C465EAF}" srcId="{BB5160A1-A45F-E942-B574-F0BABBFF6BF3}" destId="{7A84C334-9030-1945-AFEE-14AA08597213}" srcOrd="0" destOrd="0" parTransId="{72EF871F-8F30-8D4F-8BD5-FB7D5929E226}" sibTransId="{E2EA95DF-963B-0C44-8F7F-3407F47B67AE}"/>
    <dgm:cxn modelId="{9C18A457-A8D1-AC40-A2AA-94F90062D13F}" srcId="{05D65065-213C-5D41-8B79-1EB12BA341CC}" destId="{BB5160A1-A45F-E942-B574-F0BABBFF6BF3}" srcOrd="1" destOrd="0" parTransId="{DD318B3C-EFF4-3743-8BBE-A7A51B992CFD}" sibTransId="{97A050E7-88F9-5E48-9730-E4E59A9FCBA4}"/>
    <dgm:cxn modelId="{10C3B362-40F2-2546-80CF-78ECE6670FF7}" type="presOf" srcId="{67A4E921-488F-FE41-8401-2C7800C6EDB7}" destId="{449CF67C-2A2A-AC48-90D3-927F0B500060}" srcOrd="0" destOrd="0" presId="urn:microsoft.com/office/officeart/2005/8/layout/hierarchy3"/>
    <dgm:cxn modelId="{BC44B166-DCC6-9948-BC60-DEB7E8CCFB74}" type="presOf" srcId="{EE294066-1508-E043-AD01-279932C32E22}" destId="{2CE50418-8B86-FB43-99E6-A8EC0E6202EC}" srcOrd="0" destOrd="0" presId="urn:microsoft.com/office/officeart/2005/8/layout/hierarchy3"/>
    <dgm:cxn modelId="{FA1BF97F-4150-4A47-BC8C-76F0D12B7DFD}" type="presOf" srcId="{CAC078E2-DD04-FB47-B579-26A1D0B37CC3}" destId="{B4F6157E-6B99-6241-BB5E-D2CA820CECFD}" srcOrd="1" destOrd="0" presId="urn:microsoft.com/office/officeart/2005/8/layout/hierarchy3"/>
    <dgm:cxn modelId="{ACAE41A2-2F9A-864F-BD23-2A69F54DA382}" type="presOf" srcId="{7A84C334-9030-1945-AFEE-14AA08597213}" destId="{4A673F5A-47DB-C944-AE57-A3CA13484EF4}" srcOrd="0" destOrd="0" presId="urn:microsoft.com/office/officeart/2005/8/layout/hierarchy3"/>
    <dgm:cxn modelId="{08B84FB5-1D62-5341-84E8-5000CA09BE41}" type="presOf" srcId="{CAC078E2-DD04-FB47-B579-26A1D0B37CC3}" destId="{742DF7E0-6709-8C43-9BF6-2D701FEDD738}" srcOrd="0" destOrd="0" presId="urn:microsoft.com/office/officeart/2005/8/layout/hierarchy3"/>
    <dgm:cxn modelId="{44F3ABBE-E1BC-8340-90AF-11833853ABC8}" type="presOf" srcId="{BB5160A1-A45F-E942-B574-F0BABBFF6BF3}" destId="{D231C2C9-A51A-E34E-9240-9B50E9AB2483}" srcOrd="1" destOrd="0" presId="urn:microsoft.com/office/officeart/2005/8/layout/hierarchy3"/>
    <dgm:cxn modelId="{366DAEC7-0C08-D44A-8FFA-D1926DF3FA61}" type="presOf" srcId="{BB5160A1-A45F-E942-B574-F0BABBFF6BF3}" destId="{F45092D8-D48F-C74E-894C-67045B6F33F6}" srcOrd="0" destOrd="0" presId="urn:microsoft.com/office/officeart/2005/8/layout/hierarchy3"/>
    <dgm:cxn modelId="{16A9BCCC-46F7-B74B-86F4-88F0CAF84399}" srcId="{BB5160A1-A45F-E942-B574-F0BABBFF6BF3}" destId="{6BFF4036-E7B4-B84E-8AF8-38F5314D3D36}" srcOrd="1" destOrd="0" parTransId="{EE294066-1508-E043-AD01-279932C32E22}" sibTransId="{B0843F5F-73D8-AF46-9259-F25045BCC615}"/>
    <dgm:cxn modelId="{96AFDCCD-14D4-0D49-B854-6286F5A8FE9B}" srcId="{05D65065-213C-5D41-8B79-1EB12BA341CC}" destId="{CAC078E2-DD04-FB47-B579-26A1D0B37CC3}" srcOrd="0" destOrd="0" parTransId="{687ECD16-616E-9B4B-A4A0-617BA6F7510F}" sibTransId="{6E54EC1C-8D77-DC45-882E-99ADE8FACEFB}"/>
    <dgm:cxn modelId="{BF3EBEEA-58A9-244E-AD92-5B2D99B06A5D}" srcId="{CAC078E2-DD04-FB47-B579-26A1D0B37CC3}" destId="{9DBA729D-F3B6-0045-A279-61A3ECF24324}" srcOrd="1" destOrd="0" parTransId="{FCA96AB9-C2EC-D748-897B-9D92FF567053}" sibTransId="{266638FB-98A8-EB41-8A58-A6A70C7AD5BC}"/>
    <dgm:cxn modelId="{824A3BFB-C812-0249-92A4-5799DA5E2383}" srcId="{CAC078E2-DD04-FB47-B579-26A1D0B37CC3}" destId="{D57DBA95-26FA-5F45-963E-2E43E2024FEB}" srcOrd="0" destOrd="0" parTransId="{67A4E921-488F-FE41-8401-2C7800C6EDB7}" sibTransId="{5FD25374-B672-0A49-88B6-6EC78048545D}"/>
    <dgm:cxn modelId="{6CDD75E9-0726-BF4C-91F7-6A7B7C9E933F}" type="presParOf" srcId="{15E8ACAC-48A0-1F40-A24D-E893094CFC41}" destId="{A14CE9BE-654D-814E-B292-589965678C36}" srcOrd="0" destOrd="0" presId="urn:microsoft.com/office/officeart/2005/8/layout/hierarchy3"/>
    <dgm:cxn modelId="{E5C658BB-320F-1145-985A-8E1A76731ECC}" type="presParOf" srcId="{A14CE9BE-654D-814E-B292-589965678C36}" destId="{75690768-9804-F141-81D6-3AF3ADE38773}" srcOrd="0" destOrd="0" presId="urn:microsoft.com/office/officeart/2005/8/layout/hierarchy3"/>
    <dgm:cxn modelId="{E944445D-29F7-9F42-8861-104C7558075B}" type="presParOf" srcId="{75690768-9804-F141-81D6-3AF3ADE38773}" destId="{742DF7E0-6709-8C43-9BF6-2D701FEDD738}" srcOrd="0" destOrd="0" presId="urn:microsoft.com/office/officeart/2005/8/layout/hierarchy3"/>
    <dgm:cxn modelId="{8815DA96-A958-7547-BDD6-C8E2206B2FE6}" type="presParOf" srcId="{75690768-9804-F141-81D6-3AF3ADE38773}" destId="{B4F6157E-6B99-6241-BB5E-D2CA820CECFD}" srcOrd="1" destOrd="0" presId="urn:microsoft.com/office/officeart/2005/8/layout/hierarchy3"/>
    <dgm:cxn modelId="{377FC410-1940-E344-B598-FEC6EE4F8B6C}" type="presParOf" srcId="{A14CE9BE-654D-814E-B292-589965678C36}" destId="{250682EA-53D3-124E-B12B-F9AFDF43DC67}" srcOrd="1" destOrd="0" presId="urn:microsoft.com/office/officeart/2005/8/layout/hierarchy3"/>
    <dgm:cxn modelId="{017B1E78-D3F1-7446-A9C2-0DE82158C80A}" type="presParOf" srcId="{250682EA-53D3-124E-B12B-F9AFDF43DC67}" destId="{449CF67C-2A2A-AC48-90D3-927F0B500060}" srcOrd="0" destOrd="0" presId="urn:microsoft.com/office/officeart/2005/8/layout/hierarchy3"/>
    <dgm:cxn modelId="{61145C17-81F9-B94E-AB9A-6B13F0F111E7}" type="presParOf" srcId="{250682EA-53D3-124E-B12B-F9AFDF43DC67}" destId="{C5D0455F-F8E9-8C4C-90A5-92600074F0B3}" srcOrd="1" destOrd="0" presId="urn:microsoft.com/office/officeart/2005/8/layout/hierarchy3"/>
    <dgm:cxn modelId="{A43A6513-D63F-5A43-87F2-8E6802C77963}" type="presParOf" srcId="{250682EA-53D3-124E-B12B-F9AFDF43DC67}" destId="{2322B0EC-AFA6-D742-9CDC-4C95D364B842}" srcOrd="2" destOrd="0" presId="urn:microsoft.com/office/officeart/2005/8/layout/hierarchy3"/>
    <dgm:cxn modelId="{11927B8F-CD6F-294B-A956-E1D86E37501F}" type="presParOf" srcId="{250682EA-53D3-124E-B12B-F9AFDF43DC67}" destId="{677119A8-B405-8D42-A9E5-ED395BFCCD65}" srcOrd="3" destOrd="0" presId="urn:microsoft.com/office/officeart/2005/8/layout/hierarchy3"/>
    <dgm:cxn modelId="{CA8A8B0C-FA56-CC44-A100-CD0C4F3934CE}" type="presParOf" srcId="{15E8ACAC-48A0-1F40-A24D-E893094CFC41}" destId="{0A3509D0-54C7-5045-8658-BCCA8D55B15B}" srcOrd="1" destOrd="0" presId="urn:microsoft.com/office/officeart/2005/8/layout/hierarchy3"/>
    <dgm:cxn modelId="{5023F14D-9085-DE47-AEFC-EA7C3A38022B}" type="presParOf" srcId="{0A3509D0-54C7-5045-8658-BCCA8D55B15B}" destId="{D74E67C0-644A-B545-B8F7-CAC14219E736}" srcOrd="0" destOrd="0" presId="urn:microsoft.com/office/officeart/2005/8/layout/hierarchy3"/>
    <dgm:cxn modelId="{B81D8230-E36A-3B48-A8E1-D8BB472A7828}" type="presParOf" srcId="{D74E67C0-644A-B545-B8F7-CAC14219E736}" destId="{F45092D8-D48F-C74E-894C-67045B6F33F6}" srcOrd="0" destOrd="0" presId="urn:microsoft.com/office/officeart/2005/8/layout/hierarchy3"/>
    <dgm:cxn modelId="{C7C79ADE-793F-1649-9254-27A38B068F8E}" type="presParOf" srcId="{D74E67C0-644A-B545-B8F7-CAC14219E736}" destId="{D231C2C9-A51A-E34E-9240-9B50E9AB2483}" srcOrd="1" destOrd="0" presId="urn:microsoft.com/office/officeart/2005/8/layout/hierarchy3"/>
    <dgm:cxn modelId="{224942AD-7D79-724A-B265-D5879E630336}" type="presParOf" srcId="{0A3509D0-54C7-5045-8658-BCCA8D55B15B}" destId="{D68A60E6-5930-7F4F-B6FF-3DE4B62D503F}" srcOrd="1" destOrd="0" presId="urn:microsoft.com/office/officeart/2005/8/layout/hierarchy3"/>
    <dgm:cxn modelId="{7D017DB7-4D55-B144-8769-38A8E44C220C}" type="presParOf" srcId="{D68A60E6-5930-7F4F-B6FF-3DE4B62D503F}" destId="{68B0A4B3-FD11-D34F-8A25-1E067DF94E41}" srcOrd="0" destOrd="0" presId="urn:microsoft.com/office/officeart/2005/8/layout/hierarchy3"/>
    <dgm:cxn modelId="{339FFEEC-E08E-314B-AE0D-662B992447B4}" type="presParOf" srcId="{D68A60E6-5930-7F4F-B6FF-3DE4B62D503F}" destId="{4A673F5A-47DB-C944-AE57-A3CA13484EF4}" srcOrd="1" destOrd="0" presId="urn:microsoft.com/office/officeart/2005/8/layout/hierarchy3"/>
    <dgm:cxn modelId="{BDE00CE7-D75E-D54D-A7D7-63A5E40344DA}" type="presParOf" srcId="{D68A60E6-5930-7F4F-B6FF-3DE4B62D503F}" destId="{2CE50418-8B86-FB43-99E6-A8EC0E6202EC}" srcOrd="2" destOrd="0" presId="urn:microsoft.com/office/officeart/2005/8/layout/hierarchy3"/>
    <dgm:cxn modelId="{15FACA97-B4FA-B14D-B280-624BF7274512}" type="presParOf" srcId="{D68A60E6-5930-7F4F-B6FF-3DE4B62D503F}" destId="{B2E65B19-AF79-1F4D-8073-3B3072CBEEB8}"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FD53231-D335-AD44-A58B-DBB17A4288F7}" type="doc">
      <dgm:prSet loTypeId="urn:microsoft.com/office/officeart/2005/8/layout/process1" loCatId="" qsTypeId="urn:microsoft.com/office/officeart/2005/8/quickstyle/simple1" qsCatId="simple" csTypeId="urn:microsoft.com/office/officeart/2005/8/colors/colorful4" csCatId="colorful" phldr="1"/>
      <dgm:spPr/>
    </dgm:pt>
    <dgm:pt modelId="{123B6A94-020B-BF4B-8F35-2F84C10909D9}">
      <dgm:prSet phldrT="[Texto]"/>
      <dgm:spPr/>
      <dgm:t>
        <a:bodyPr/>
        <a:lstStyle/>
        <a:p>
          <a:r>
            <a:rPr lang="es-ES" dirty="0">
              <a:effectLst/>
              <a:latin typeface="Calibri" panose="020F0502020204030204" pitchFamily="34" charset="0"/>
              <a:ea typeface="Calibri" panose="020F0502020204030204" pitchFamily="34" charset="0"/>
              <a:cs typeface="Times New Roman" panose="02020603050405020304" pitchFamily="18" charset="0"/>
            </a:rPr>
            <a:t> Revisión de datos en las Direcciones Territoriales de Salud (DTS) </a:t>
          </a:r>
        </a:p>
        <a:p>
          <a:r>
            <a:rPr lang="es-ES" dirty="0">
              <a:effectLst/>
              <a:latin typeface="Calibri" panose="020F0502020204030204" pitchFamily="34" charset="0"/>
              <a:ea typeface="Calibri" panose="020F0502020204030204" pitchFamily="34" charset="0"/>
              <a:cs typeface="Times New Roman" panose="02020603050405020304" pitchFamily="18" charset="0"/>
            </a:rPr>
            <a:t>Instituciones Prestadoras de Servicios de Salud (IPS)</a:t>
          </a:r>
          <a:endParaRPr lang="es-ES" dirty="0"/>
        </a:p>
      </dgm:t>
    </dgm:pt>
    <dgm:pt modelId="{0A143506-54BB-8E45-8212-3C8CBA011D68}" type="parTrans" cxnId="{447E0D2D-AB13-3644-8465-348C33DFAEF4}">
      <dgm:prSet/>
      <dgm:spPr/>
      <dgm:t>
        <a:bodyPr/>
        <a:lstStyle/>
        <a:p>
          <a:endParaRPr lang="es-ES"/>
        </a:p>
      </dgm:t>
    </dgm:pt>
    <dgm:pt modelId="{5BE2EDC3-8520-724F-A00E-13B2E9C8D591}" type="sibTrans" cxnId="{447E0D2D-AB13-3644-8465-348C33DFAEF4}">
      <dgm:prSet/>
      <dgm:spPr/>
      <dgm:t>
        <a:bodyPr/>
        <a:lstStyle/>
        <a:p>
          <a:endParaRPr lang="es-ES"/>
        </a:p>
      </dgm:t>
    </dgm:pt>
    <dgm:pt modelId="{6DEDFF97-D795-004B-8753-000B549C4741}">
      <dgm:prSet phldrT="[Texto]"/>
      <dgm:spPr>
        <a:solidFill>
          <a:schemeClr val="accent6">
            <a:lumMod val="60000"/>
            <a:lumOff val="40000"/>
          </a:schemeClr>
        </a:solidFill>
      </dgm:spPr>
      <dgm:t>
        <a:bodyPr/>
        <a:lstStyle/>
        <a:p>
          <a:pPr algn="just"/>
          <a:r>
            <a:rPr lang="es-ES" dirty="0">
              <a:effectLst/>
              <a:latin typeface="Calibri" panose="020F0502020204030204" pitchFamily="34" charset="0"/>
              <a:ea typeface="Calibri" panose="020F0502020204030204" pitchFamily="34" charset="0"/>
              <a:cs typeface="Times New Roman" panose="02020603050405020304" pitchFamily="18" charset="0"/>
            </a:rPr>
            <a:t>Entrevistas a los trabajadores de la salud de las IPS. </a:t>
          </a:r>
        </a:p>
        <a:p>
          <a:pPr algn="just"/>
          <a:r>
            <a:rPr lang="es-ES" dirty="0">
              <a:effectLst/>
              <a:latin typeface="Calibri" panose="020F0502020204030204" pitchFamily="34" charset="0"/>
              <a:ea typeface="Calibri" panose="020F0502020204030204" pitchFamily="34" charset="0"/>
              <a:cs typeface="Times New Roman" panose="02020603050405020304" pitchFamily="18" charset="0"/>
            </a:rPr>
            <a:t>promotores/colaboradores voluntarios.</a:t>
          </a:r>
        </a:p>
        <a:p>
          <a:pPr algn="just"/>
          <a:r>
            <a:rPr lang="es-ES" dirty="0">
              <a:effectLst/>
              <a:latin typeface="Calibri" panose="020F0502020204030204" pitchFamily="34" charset="0"/>
              <a:ea typeface="Calibri" panose="020F0502020204030204" pitchFamily="34" charset="0"/>
              <a:cs typeface="Times New Roman" panose="02020603050405020304" pitchFamily="18" charset="0"/>
            </a:rPr>
            <a:t>Gestores comunitarios del riesgo en salud.</a:t>
          </a:r>
        </a:p>
        <a:p>
          <a:pPr algn="just"/>
          <a:r>
            <a:rPr lang="es-ES" dirty="0">
              <a:effectLst/>
              <a:latin typeface="Calibri" panose="020F0502020204030204" pitchFamily="34" charset="0"/>
              <a:ea typeface="Calibri" panose="020F0502020204030204" pitchFamily="34" charset="0"/>
              <a:cs typeface="Times New Roman" panose="02020603050405020304" pitchFamily="18" charset="0"/>
            </a:rPr>
            <a:t>Pacientes y vecinos de la comunidad,</a:t>
          </a:r>
          <a:endParaRPr lang="es-ES" dirty="0"/>
        </a:p>
      </dgm:t>
    </dgm:pt>
    <dgm:pt modelId="{E04ABD04-BCB8-1D4D-A3B9-B1788ED68FEF}" type="parTrans" cxnId="{7905ED77-898A-9841-949B-CDEB0BA50DEB}">
      <dgm:prSet/>
      <dgm:spPr/>
      <dgm:t>
        <a:bodyPr/>
        <a:lstStyle/>
        <a:p>
          <a:endParaRPr lang="es-ES"/>
        </a:p>
      </dgm:t>
    </dgm:pt>
    <dgm:pt modelId="{B3C2C650-389B-CD4A-BBFF-5B812771E2BA}" type="sibTrans" cxnId="{7905ED77-898A-9841-949B-CDEB0BA50DEB}">
      <dgm:prSet/>
      <dgm:spPr/>
      <dgm:t>
        <a:bodyPr/>
        <a:lstStyle/>
        <a:p>
          <a:endParaRPr lang="es-ES"/>
        </a:p>
      </dgm:t>
    </dgm:pt>
    <dgm:pt modelId="{F0D6601D-C06E-5247-9BE5-BE76D0672C56}">
      <dgm:prSet/>
      <dgm:spPr/>
      <dgm:t>
        <a:bodyPr/>
        <a:lstStyle/>
        <a:p>
          <a:r>
            <a:rPr lang="es-ES" b="1" dirty="0">
              <a:effectLst/>
              <a:latin typeface="Calibri" panose="020F0502020204030204" pitchFamily="34" charset="0"/>
              <a:ea typeface="Calibri" panose="020F0502020204030204" pitchFamily="34" charset="0"/>
              <a:cs typeface="Times New Roman" panose="02020603050405020304" pitchFamily="18" charset="0"/>
            </a:rPr>
            <a:t>visitas a barrios/veredas </a:t>
          </a:r>
          <a:r>
            <a:rPr lang="es-ES" dirty="0">
              <a:effectLst/>
              <a:latin typeface="Calibri" panose="020F0502020204030204" pitchFamily="34" charset="0"/>
              <a:ea typeface="Calibri" panose="020F0502020204030204" pitchFamily="34" charset="0"/>
              <a:cs typeface="Times New Roman" panose="02020603050405020304" pitchFamily="18" charset="0"/>
            </a:rPr>
            <a:t>principales para comprender variables clave relacionadas con la dinámica de la transmisión.</a:t>
          </a:r>
        </a:p>
        <a:p>
          <a:r>
            <a:rPr lang="es-ES" dirty="0">
              <a:effectLst/>
              <a:latin typeface="Calibri" panose="020F0502020204030204" pitchFamily="34" charset="0"/>
              <a:ea typeface="Calibri" panose="020F0502020204030204" pitchFamily="34" charset="0"/>
              <a:cs typeface="Times New Roman" panose="02020603050405020304" pitchFamily="18" charset="0"/>
            </a:rPr>
            <a:t> Barreras de acceso a los servicios las condiciones de vida.</a:t>
          </a:r>
        </a:p>
        <a:p>
          <a:r>
            <a:rPr lang="es-ES" dirty="0">
              <a:effectLst/>
              <a:latin typeface="Calibri" panose="020F0502020204030204" pitchFamily="34" charset="0"/>
              <a:ea typeface="Calibri" panose="020F0502020204030204" pitchFamily="34" charset="0"/>
              <a:cs typeface="Times New Roman" panose="02020603050405020304" pitchFamily="18" charset="0"/>
            </a:rPr>
            <a:t>Dinámicas de la población.  </a:t>
          </a:r>
        </a:p>
      </dgm:t>
    </dgm:pt>
    <dgm:pt modelId="{08E510C7-B32B-B14F-B381-BAF42AA6886E}" type="parTrans" cxnId="{7E77658A-DCB9-9E4E-9EEF-06BCDEDEC8A0}">
      <dgm:prSet/>
      <dgm:spPr/>
      <dgm:t>
        <a:bodyPr/>
        <a:lstStyle/>
        <a:p>
          <a:endParaRPr lang="es-ES"/>
        </a:p>
      </dgm:t>
    </dgm:pt>
    <dgm:pt modelId="{47022243-FF2D-1147-B01A-58486D0C481E}" type="sibTrans" cxnId="{7E77658A-DCB9-9E4E-9EEF-06BCDEDEC8A0}">
      <dgm:prSet/>
      <dgm:spPr/>
      <dgm:t>
        <a:bodyPr/>
        <a:lstStyle/>
        <a:p>
          <a:endParaRPr lang="es-ES"/>
        </a:p>
      </dgm:t>
    </dgm:pt>
    <dgm:pt modelId="{E95440F3-DC1D-9342-9AFD-E8666310397C}" type="pres">
      <dgm:prSet presAssocID="{FFD53231-D335-AD44-A58B-DBB17A4288F7}" presName="Name0" presStyleCnt="0">
        <dgm:presLayoutVars>
          <dgm:dir/>
          <dgm:resizeHandles val="exact"/>
        </dgm:presLayoutVars>
      </dgm:prSet>
      <dgm:spPr/>
    </dgm:pt>
    <dgm:pt modelId="{2503CC8D-FFC3-074D-A585-3A0EE8976673}" type="pres">
      <dgm:prSet presAssocID="{123B6A94-020B-BF4B-8F35-2F84C10909D9}" presName="node" presStyleLbl="node1" presStyleIdx="0" presStyleCnt="3">
        <dgm:presLayoutVars>
          <dgm:bulletEnabled val="1"/>
        </dgm:presLayoutVars>
      </dgm:prSet>
      <dgm:spPr/>
    </dgm:pt>
    <dgm:pt modelId="{A9214B85-C8BE-D345-874F-1495A6053CD2}" type="pres">
      <dgm:prSet presAssocID="{5BE2EDC3-8520-724F-A00E-13B2E9C8D591}" presName="sibTrans" presStyleLbl="sibTrans2D1" presStyleIdx="0" presStyleCnt="2"/>
      <dgm:spPr/>
    </dgm:pt>
    <dgm:pt modelId="{A6492E7E-D21D-9149-8224-C4804F5D262D}" type="pres">
      <dgm:prSet presAssocID="{5BE2EDC3-8520-724F-A00E-13B2E9C8D591}" presName="connectorText" presStyleLbl="sibTrans2D1" presStyleIdx="0" presStyleCnt="2"/>
      <dgm:spPr/>
    </dgm:pt>
    <dgm:pt modelId="{F9DBE878-1646-EE48-86DF-92DDD0711072}" type="pres">
      <dgm:prSet presAssocID="{6DEDFF97-D795-004B-8753-000B549C4741}" presName="node" presStyleLbl="node1" presStyleIdx="1" presStyleCnt="3">
        <dgm:presLayoutVars>
          <dgm:bulletEnabled val="1"/>
        </dgm:presLayoutVars>
      </dgm:prSet>
      <dgm:spPr/>
    </dgm:pt>
    <dgm:pt modelId="{3D657FDC-05C5-FE43-9D0E-4C86E33D1174}" type="pres">
      <dgm:prSet presAssocID="{B3C2C650-389B-CD4A-BBFF-5B812771E2BA}" presName="sibTrans" presStyleLbl="sibTrans2D1" presStyleIdx="1" presStyleCnt="2"/>
      <dgm:spPr/>
    </dgm:pt>
    <dgm:pt modelId="{A76D1330-64A9-5343-8986-A9FEDA063C54}" type="pres">
      <dgm:prSet presAssocID="{B3C2C650-389B-CD4A-BBFF-5B812771E2BA}" presName="connectorText" presStyleLbl="sibTrans2D1" presStyleIdx="1" presStyleCnt="2"/>
      <dgm:spPr/>
    </dgm:pt>
    <dgm:pt modelId="{AC9BF741-8DCB-7F42-8011-6721F9056577}" type="pres">
      <dgm:prSet presAssocID="{F0D6601D-C06E-5247-9BE5-BE76D0672C56}" presName="node" presStyleLbl="node1" presStyleIdx="2" presStyleCnt="3">
        <dgm:presLayoutVars>
          <dgm:bulletEnabled val="1"/>
        </dgm:presLayoutVars>
      </dgm:prSet>
      <dgm:spPr/>
    </dgm:pt>
  </dgm:ptLst>
  <dgm:cxnLst>
    <dgm:cxn modelId="{447E0D2D-AB13-3644-8465-348C33DFAEF4}" srcId="{FFD53231-D335-AD44-A58B-DBB17A4288F7}" destId="{123B6A94-020B-BF4B-8F35-2F84C10909D9}" srcOrd="0" destOrd="0" parTransId="{0A143506-54BB-8E45-8212-3C8CBA011D68}" sibTransId="{5BE2EDC3-8520-724F-A00E-13B2E9C8D591}"/>
    <dgm:cxn modelId="{1D68965B-BFEA-C948-99F7-BAE0067B1B1D}" type="presOf" srcId="{B3C2C650-389B-CD4A-BBFF-5B812771E2BA}" destId="{A76D1330-64A9-5343-8986-A9FEDA063C54}" srcOrd="1" destOrd="0" presId="urn:microsoft.com/office/officeart/2005/8/layout/process1"/>
    <dgm:cxn modelId="{C979616C-6B66-6648-9C11-CA8209C5D8D0}" type="presOf" srcId="{F0D6601D-C06E-5247-9BE5-BE76D0672C56}" destId="{AC9BF741-8DCB-7F42-8011-6721F9056577}" srcOrd="0" destOrd="0" presId="urn:microsoft.com/office/officeart/2005/8/layout/process1"/>
    <dgm:cxn modelId="{7905ED77-898A-9841-949B-CDEB0BA50DEB}" srcId="{FFD53231-D335-AD44-A58B-DBB17A4288F7}" destId="{6DEDFF97-D795-004B-8753-000B549C4741}" srcOrd="1" destOrd="0" parTransId="{E04ABD04-BCB8-1D4D-A3B9-B1788ED68FEF}" sibTransId="{B3C2C650-389B-CD4A-BBFF-5B812771E2BA}"/>
    <dgm:cxn modelId="{7E77658A-DCB9-9E4E-9EEF-06BCDEDEC8A0}" srcId="{FFD53231-D335-AD44-A58B-DBB17A4288F7}" destId="{F0D6601D-C06E-5247-9BE5-BE76D0672C56}" srcOrd="2" destOrd="0" parTransId="{08E510C7-B32B-B14F-B381-BAF42AA6886E}" sibTransId="{47022243-FF2D-1147-B01A-58486D0C481E}"/>
    <dgm:cxn modelId="{5023418F-0776-1542-A685-948AFBE1BE89}" type="presOf" srcId="{B3C2C650-389B-CD4A-BBFF-5B812771E2BA}" destId="{3D657FDC-05C5-FE43-9D0E-4C86E33D1174}" srcOrd="0" destOrd="0" presId="urn:microsoft.com/office/officeart/2005/8/layout/process1"/>
    <dgm:cxn modelId="{A0EEEC99-0DAE-D741-A92E-FBBA3A631317}" type="presOf" srcId="{6DEDFF97-D795-004B-8753-000B549C4741}" destId="{F9DBE878-1646-EE48-86DF-92DDD0711072}" srcOrd="0" destOrd="0" presId="urn:microsoft.com/office/officeart/2005/8/layout/process1"/>
    <dgm:cxn modelId="{ADD9F8A5-76DD-9944-B0FF-7F95C06117BD}" type="presOf" srcId="{5BE2EDC3-8520-724F-A00E-13B2E9C8D591}" destId="{A6492E7E-D21D-9149-8224-C4804F5D262D}" srcOrd="1" destOrd="0" presId="urn:microsoft.com/office/officeart/2005/8/layout/process1"/>
    <dgm:cxn modelId="{B9D411B4-B60B-4A40-8662-A13FBF440FBD}" type="presOf" srcId="{5BE2EDC3-8520-724F-A00E-13B2E9C8D591}" destId="{A9214B85-C8BE-D345-874F-1495A6053CD2}" srcOrd="0" destOrd="0" presId="urn:microsoft.com/office/officeart/2005/8/layout/process1"/>
    <dgm:cxn modelId="{686228DB-8F66-034E-8710-49B604EC496F}" type="presOf" srcId="{123B6A94-020B-BF4B-8F35-2F84C10909D9}" destId="{2503CC8D-FFC3-074D-A585-3A0EE8976673}" srcOrd="0" destOrd="0" presId="urn:microsoft.com/office/officeart/2005/8/layout/process1"/>
    <dgm:cxn modelId="{490D81E7-6ED5-4449-BE8C-6A7B3AE27A37}" type="presOf" srcId="{FFD53231-D335-AD44-A58B-DBB17A4288F7}" destId="{E95440F3-DC1D-9342-9AFD-E8666310397C}" srcOrd="0" destOrd="0" presId="urn:microsoft.com/office/officeart/2005/8/layout/process1"/>
    <dgm:cxn modelId="{D7452D48-E08D-754C-BF75-3055196929AD}" type="presParOf" srcId="{E95440F3-DC1D-9342-9AFD-E8666310397C}" destId="{2503CC8D-FFC3-074D-A585-3A0EE8976673}" srcOrd="0" destOrd="0" presId="urn:microsoft.com/office/officeart/2005/8/layout/process1"/>
    <dgm:cxn modelId="{89971DD7-14C1-6F47-A98D-86B05589A4F9}" type="presParOf" srcId="{E95440F3-DC1D-9342-9AFD-E8666310397C}" destId="{A9214B85-C8BE-D345-874F-1495A6053CD2}" srcOrd="1" destOrd="0" presId="urn:microsoft.com/office/officeart/2005/8/layout/process1"/>
    <dgm:cxn modelId="{E14E9562-E511-0E4D-9AB2-9D2AD2DD6168}" type="presParOf" srcId="{A9214B85-C8BE-D345-874F-1495A6053CD2}" destId="{A6492E7E-D21D-9149-8224-C4804F5D262D}" srcOrd="0" destOrd="0" presId="urn:microsoft.com/office/officeart/2005/8/layout/process1"/>
    <dgm:cxn modelId="{6D5BF3A6-F2CE-254F-8B29-920529969B11}" type="presParOf" srcId="{E95440F3-DC1D-9342-9AFD-E8666310397C}" destId="{F9DBE878-1646-EE48-86DF-92DDD0711072}" srcOrd="2" destOrd="0" presId="urn:microsoft.com/office/officeart/2005/8/layout/process1"/>
    <dgm:cxn modelId="{E7301174-8746-7F45-A2D6-A0CA16230F9A}" type="presParOf" srcId="{E95440F3-DC1D-9342-9AFD-E8666310397C}" destId="{3D657FDC-05C5-FE43-9D0E-4C86E33D1174}" srcOrd="3" destOrd="0" presId="urn:microsoft.com/office/officeart/2005/8/layout/process1"/>
    <dgm:cxn modelId="{69E13293-139D-4445-A132-F9604041D35D}" type="presParOf" srcId="{3D657FDC-05C5-FE43-9D0E-4C86E33D1174}" destId="{A76D1330-64A9-5343-8986-A9FEDA063C54}" srcOrd="0" destOrd="0" presId="urn:microsoft.com/office/officeart/2005/8/layout/process1"/>
    <dgm:cxn modelId="{76A9886E-4E68-9143-ABE1-D8E7C1BBB778}" type="presParOf" srcId="{E95440F3-DC1D-9342-9AFD-E8666310397C}" destId="{AC9BF741-8DCB-7F42-8011-6721F9056577}"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04C43F-BC8D-4421-8337-030EAE6E7FF2}">
      <dsp:nvSpPr>
        <dsp:cNvPr id="0" name=""/>
        <dsp:cNvSpPr/>
      </dsp:nvSpPr>
      <dsp:spPr>
        <a:xfrm>
          <a:off x="293" y="982772"/>
          <a:ext cx="4650117" cy="5470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004B69-C216-4436-80CF-EA92E0953EDF}">
      <dsp:nvSpPr>
        <dsp:cNvPr id="0" name=""/>
        <dsp:cNvSpPr/>
      </dsp:nvSpPr>
      <dsp:spPr>
        <a:xfrm>
          <a:off x="293" y="1188230"/>
          <a:ext cx="341614" cy="34161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4D08F18-F9A9-4C12-8DA6-093E6D6526D0}">
      <dsp:nvSpPr>
        <dsp:cNvPr id="0" name=""/>
        <dsp:cNvSpPr/>
      </dsp:nvSpPr>
      <dsp:spPr>
        <a:xfrm>
          <a:off x="293" y="0"/>
          <a:ext cx="4650117" cy="982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55880" rIns="83820" bIns="55880" numCol="1" spcCol="1270" anchor="ctr" anchorCtr="0">
          <a:noAutofit/>
        </a:bodyPr>
        <a:lstStyle/>
        <a:p>
          <a:pPr marL="0" lvl="0" indent="0" algn="l" defTabSz="1955800">
            <a:lnSpc>
              <a:spcPct val="90000"/>
            </a:lnSpc>
            <a:spcBef>
              <a:spcPct val="0"/>
            </a:spcBef>
            <a:spcAft>
              <a:spcPct val="35000"/>
            </a:spcAft>
            <a:buNone/>
          </a:pPr>
          <a:r>
            <a:rPr lang="es-ES_tradnl" sz="4400" b="1" kern="1200" dirty="0"/>
            <a:t>Receptividad</a:t>
          </a:r>
          <a:endParaRPr lang="es-CO" sz="4400" kern="1200" dirty="0"/>
        </a:p>
      </dsp:txBody>
      <dsp:txXfrm>
        <a:off x="293" y="0"/>
        <a:ext cx="4650117" cy="982772"/>
      </dsp:txXfrm>
    </dsp:sp>
    <dsp:sp modelId="{AF80A1D2-000D-4234-A9DE-9749CC032019}">
      <dsp:nvSpPr>
        <dsp:cNvPr id="0" name=""/>
        <dsp:cNvSpPr/>
      </dsp:nvSpPr>
      <dsp:spPr>
        <a:xfrm>
          <a:off x="293" y="1984523"/>
          <a:ext cx="341606" cy="34160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7C30AB5-D81E-4001-BE27-5B1FE9FA2D6F}">
      <dsp:nvSpPr>
        <dsp:cNvPr id="0" name=""/>
        <dsp:cNvSpPr/>
      </dsp:nvSpPr>
      <dsp:spPr>
        <a:xfrm>
          <a:off x="335705" y="2214387"/>
          <a:ext cx="4324609" cy="796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l" defTabSz="1244600">
            <a:lnSpc>
              <a:spcPct val="90000"/>
            </a:lnSpc>
            <a:spcBef>
              <a:spcPct val="0"/>
            </a:spcBef>
            <a:spcAft>
              <a:spcPct val="35000"/>
            </a:spcAft>
            <a:buNone/>
          </a:pPr>
          <a:r>
            <a:rPr lang="es-ES_tradnl" sz="2800" kern="1200" dirty="0"/>
            <a:t> Se entendida como la habilidad del ecosistema de permitir la transmisión de malaria</a:t>
          </a:r>
          <a:endParaRPr lang="es-CO" sz="2800" kern="1200" dirty="0"/>
        </a:p>
      </dsp:txBody>
      <dsp:txXfrm>
        <a:off x="335705" y="2214387"/>
        <a:ext cx="4324609" cy="796284"/>
      </dsp:txXfrm>
    </dsp:sp>
    <dsp:sp modelId="{1E082E95-1176-4237-BF53-8034719C8A6D}">
      <dsp:nvSpPr>
        <dsp:cNvPr id="0" name=""/>
        <dsp:cNvSpPr/>
      </dsp:nvSpPr>
      <dsp:spPr>
        <a:xfrm>
          <a:off x="4882917" y="982772"/>
          <a:ext cx="4650117" cy="547072"/>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568EE4-AA0D-417D-B8AF-E3A4D1030BE2}">
      <dsp:nvSpPr>
        <dsp:cNvPr id="0" name=""/>
        <dsp:cNvSpPr/>
      </dsp:nvSpPr>
      <dsp:spPr>
        <a:xfrm>
          <a:off x="4882917" y="1188230"/>
          <a:ext cx="341614" cy="341614"/>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BA0CE4-75FA-4E67-B80F-2A9E0A42EBA9}">
      <dsp:nvSpPr>
        <dsp:cNvPr id="0" name=""/>
        <dsp:cNvSpPr/>
      </dsp:nvSpPr>
      <dsp:spPr>
        <a:xfrm>
          <a:off x="4882917" y="0"/>
          <a:ext cx="4650117" cy="9827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45720" rIns="68580" bIns="45720" numCol="1" spcCol="1270" anchor="ctr" anchorCtr="0">
          <a:noAutofit/>
        </a:bodyPr>
        <a:lstStyle/>
        <a:p>
          <a:pPr marL="0" lvl="0" indent="0" algn="l" defTabSz="1600200">
            <a:lnSpc>
              <a:spcPct val="90000"/>
            </a:lnSpc>
            <a:spcBef>
              <a:spcPct val="0"/>
            </a:spcBef>
            <a:spcAft>
              <a:spcPct val="35000"/>
            </a:spcAft>
            <a:buNone/>
          </a:pPr>
          <a:r>
            <a:rPr lang="es-ES_tradnl" sz="3600" b="1" kern="1200" dirty="0"/>
            <a:t>Riesgo de importación</a:t>
          </a:r>
          <a:endParaRPr lang="es-CO" sz="3600" b="1" kern="1200" dirty="0"/>
        </a:p>
      </dsp:txBody>
      <dsp:txXfrm>
        <a:off x="4882917" y="0"/>
        <a:ext cx="4650117" cy="982772"/>
      </dsp:txXfrm>
    </dsp:sp>
    <dsp:sp modelId="{CD326443-85DA-4BD8-A29E-2663D39AEA69}">
      <dsp:nvSpPr>
        <dsp:cNvPr id="0" name=""/>
        <dsp:cNvSpPr/>
      </dsp:nvSpPr>
      <dsp:spPr>
        <a:xfrm>
          <a:off x="4882917" y="1984523"/>
          <a:ext cx="341606" cy="341606"/>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5BD34C1-22EB-4D35-85E2-3089776FA236}">
      <dsp:nvSpPr>
        <dsp:cNvPr id="0" name=""/>
        <dsp:cNvSpPr/>
      </dsp:nvSpPr>
      <dsp:spPr>
        <a:xfrm>
          <a:off x="5208719" y="2249551"/>
          <a:ext cx="4324609" cy="7962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marL="0" lvl="0" indent="0" algn="l" defTabSz="1244600">
            <a:lnSpc>
              <a:spcPct val="90000"/>
            </a:lnSpc>
            <a:spcBef>
              <a:spcPct val="0"/>
            </a:spcBef>
            <a:spcAft>
              <a:spcPct val="35000"/>
            </a:spcAft>
            <a:buNone/>
          </a:pPr>
          <a:r>
            <a:rPr lang="es-ES_tradnl" sz="2800" kern="1200" dirty="0">
              <a:solidFill>
                <a:schemeClr val="tx1"/>
              </a:solidFill>
            </a:rPr>
            <a:t>Se entiende como el riesgo de importación de personas que provienen de zonas con transmisión activa de malaria</a:t>
          </a:r>
          <a:endParaRPr lang="es-CO" sz="2800" kern="1200" dirty="0">
            <a:solidFill>
              <a:schemeClr val="tx1"/>
            </a:solidFill>
          </a:endParaRPr>
        </a:p>
      </dsp:txBody>
      <dsp:txXfrm>
        <a:off x="5208719" y="2249551"/>
        <a:ext cx="4324609" cy="7962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2DF7E0-6709-8C43-9BF6-2D701FEDD738}">
      <dsp:nvSpPr>
        <dsp:cNvPr id="0" name=""/>
        <dsp:cNvSpPr/>
      </dsp:nvSpPr>
      <dsp:spPr>
        <a:xfrm>
          <a:off x="1257664" y="28055"/>
          <a:ext cx="3568269" cy="1074860"/>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rtl="0">
            <a:lnSpc>
              <a:spcPct val="90000"/>
            </a:lnSpc>
            <a:spcBef>
              <a:spcPct val="0"/>
            </a:spcBef>
            <a:spcAft>
              <a:spcPct val="35000"/>
            </a:spcAft>
            <a:buNone/>
          </a:pPr>
          <a:r>
            <a:rPr lang="es-ES" sz="2800" b="1" kern="1200" dirty="0">
              <a:solidFill>
                <a:schemeClr val="accent1">
                  <a:lumMod val="75000"/>
                </a:schemeClr>
              </a:solidFill>
              <a:latin typeface="Poppins"/>
            </a:rPr>
            <a:t>Micro-estratificación </a:t>
          </a:r>
          <a:endParaRPr lang="es-ES" sz="2800" kern="1200" dirty="0">
            <a:solidFill>
              <a:schemeClr val="accent1">
                <a:lumMod val="75000"/>
              </a:schemeClr>
            </a:solidFill>
          </a:endParaRPr>
        </a:p>
      </dsp:txBody>
      <dsp:txXfrm>
        <a:off x="1289146" y="59537"/>
        <a:ext cx="3505305" cy="1011896"/>
      </dsp:txXfrm>
    </dsp:sp>
    <dsp:sp modelId="{449CF67C-2A2A-AC48-90D3-927F0B500060}">
      <dsp:nvSpPr>
        <dsp:cNvPr id="0" name=""/>
        <dsp:cNvSpPr/>
      </dsp:nvSpPr>
      <dsp:spPr>
        <a:xfrm>
          <a:off x="1614491" y="1102916"/>
          <a:ext cx="367775" cy="1602021"/>
        </a:xfrm>
        <a:custGeom>
          <a:avLst/>
          <a:gdLst/>
          <a:ahLst/>
          <a:cxnLst/>
          <a:rect l="0" t="0" r="0" b="0"/>
          <a:pathLst>
            <a:path>
              <a:moveTo>
                <a:pt x="0" y="0"/>
              </a:moveTo>
              <a:lnTo>
                <a:pt x="0" y="1602021"/>
              </a:lnTo>
              <a:lnTo>
                <a:pt x="367775" y="160202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5D0455F-F8E9-8C4C-90A5-92600074F0B3}">
      <dsp:nvSpPr>
        <dsp:cNvPr id="0" name=""/>
        <dsp:cNvSpPr/>
      </dsp:nvSpPr>
      <dsp:spPr>
        <a:xfrm>
          <a:off x="1982267" y="1469831"/>
          <a:ext cx="3525267" cy="2470212"/>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s-ES" sz="1400" kern="1200" dirty="0"/>
            <a:t>1.Identificación de los focos</a:t>
          </a:r>
        </a:p>
        <a:p>
          <a:pPr marL="0" lvl="0" indent="0" algn="just" defTabSz="622300" rtl="0">
            <a:lnSpc>
              <a:spcPct val="90000"/>
            </a:lnSpc>
            <a:spcBef>
              <a:spcPct val="0"/>
            </a:spcBef>
            <a:spcAft>
              <a:spcPct val="35000"/>
            </a:spcAft>
            <a:buNone/>
          </a:pPr>
          <a:r>
            <a:rPr lang="es-ES" sz="1400" kern="1200" dirty="0"/>
            <a:t>2. Análisis de la dinámica de</a:t>
          </a:r>
          <a:r>
            <a:rPr lang="es-ES" sz="1400" kern="1200" dirty="0">
              <a:latin typeface="Calibri Light" panose="020F0302020204030204"/>
            </a:rPr>
            <a:t> </a:t>
          </a:r>
          <a:r>
            <a:rPr lang="es-ES" sz="1400" kern="1200" dirty="0"/>
            <a:t> transmisión</a:t>
          </a:r>
          <a:r>
            <a:rPr lang="es-ES" sz="1400" kern="1200" dirty="0">
              <a:latin typeface="Calibri Light" panose="020F0302020204030204"/>
            </a:rPr>
            <a:t> </a:t>
          </a:r>
          <a:r>
            <a:rPr lang="es-ES" sz="1400" kern="1200" dirty="0"/>
            <a:t> en los focos.</a:t>
          </a:r>
        </a:p>
        <a:p>
          <a:pPr marL="0" lvl="0" indent="0" algn="just" defTabSz="622300" rtl="0">
            <a:lnSpc>
              <a:spcPct val="90000"/>
            </a:lnSpc>
            <a:spcBef>
              <a:spcPct val="0"/>
            </a:spcBef>
            <a:spcAft>
              <a:spcPct val="35000"/>
            </a:spcAft>
            <a:buNone/>
          </a:pPr>
          <a:r>
            <a:rPr lang="es-ES" sz="1400" kern="1200" dirty="0"/>
            <a:t>3. Caracterización</a:t>
          </a:r>
          <a:r>
            <a:rPr lang="es-ES" sz="1400" kern="1200" dirty="0">
              <a:latin typeface="Calibri Light" panose="020F0302020204030204"/>
            </a:rPr>
            <a:t> </a:t>
          </a:r>
          <a:r>
            <a:rPr lang="es-ES" sz="1400" kern="1200" dirty="0"/>
            <a:t> de las micro-redes de atención.</a:t>
          </a:r>
        </a:p>
        <a:p>
          <a:pPr marL="0" lvl="0" indent="0" algn="just" defTabSz="622300" rtl="0">
            <a:lnSpc>
              <a:spcPct val="90000"/>
            </a:lnSpc>
            <a:spcBef>
              <a:spcPct val="0"/>
            </a:spcBef>
            <a:spcAft>
              <a:spcPct val="35000"/>
            </a:spcAft>
            <a:buNone/>
          </a:pPr>
          <a:r>
            <a:rPr lang="es-ES" sz="1400" kern="1200" dirty="0"/>
            <a:t>4. Levantar “hipótesis” sobre la transmisión.</a:t>
          </a:r>
        </a:p>
      </dsp:txBody>
      <dsp:txXfrm>
        <a:off x="2054617" y="1542181"/>
        <a:ext cx="3380567" cy="2325512"/>
      </dsp:txXfrm>
    </dsp:sp>
    <dsp:sp modelId="{2322B0EC-AFA6-D742-9CDC-4C95D364B842}">
      <dsp:nvSpPr>
        <dsp:cNvPr id="0" name=""/>
        <dsp:cNvSpPr/>
      </dsp:nvSpPr>
      <dsp:spPr>
        <a:xfrm>
          <a:off x="1614491" y="1102916"/>
          <a:ext cx="367775" cy="4010232"/>
        </a:xfrm>
        <a:custGeom>
          <a:avLst/>
          <a:gdLst/>
          <a:ahLst/>
          <a:cxnLst/>
          <a:rect l="0" t="0" r="0" b="0"/>
          <a:pathLst>
            <a:path>
              <a:moveTo>
                <a:pt x="0" y="0"/>
              </a:moveTo>
              <a:lnTo>
                <a:pt x="0" y="4010232"/>
              </a:lnTo>
              <a:lnTo>
                <a:pt x="367775" y="4010232"/>
              </a:lnTo>
            </a:path>
          </a:pathLst>
        </a:custGeom>
        <a:noFill/>
        <a:ln w="38100" cap="flat" cmpd="sng" algn="ctr">
          <a:solidFill>
            <a:schemeClr val="tx2">
              <a:lumMod val="40000"/>
              <a:lumOff val="60000"/>
            </a:schemeClr>
          </a:solidFill>
          <a:prstDash val="solid"/>
          <a:miter lim="800000"/>
        </a:ln>
        <a:effectLst/>
      </dsp:spPr>
      <dsp:style>
        <a:lnRef idx="2">
          <a:scrgbClr r="0" g="0" b="0"/>
        </a:lnRef>
        <a:fillRef idx="0">
          <a:scrgbClr r="0" g="0" b="0"/>
        </a:fillRef>
        <a:effectRef idx="0">
          <a:scrgbClr r="0" g="0" b="0"/>
        </a:effectRef>
        <a:fontRef idx="minor"/>
      </dsp:style>
    </dsp:sp>
    <dsp:sp modelId="{677119A8-B405-8D42-A9E5-ED395BFCCD65}">
      <dsp:nvSpPr>
        <dsp:cNvPr id="0" name=""/>
        <dsp:cNvSpPr/>
      </dsp:nvSpPr>
      <dsp:spPr>
        <a:xfrm>
          <a:off x="1982267" y="4331079"/>
          <a:ext cx="3563958" cy="156413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3266964"/>
              <a:satOff val="-13592"/>
              <a:lumOff val="32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rtl="0">
            <a:lnSpc>
              <a:spcPct val="90000"/>
            </a:lnSpc>
            <a:spcBef>
              <a:spcPct val="0"/>
            </a:spcBef>
            <a:spcAft>
              <a:spcPct val="35000"/>
            </a:spcAft>
            <a:buNone/>
          </a:pPr>
          <a:r>
            <a:rPr lang="es-ES" sz="1400" kern="1200"/>
            <a:t>Generar los insumos necesarios para organizar las acciones de diagnóstico tratamiento, investigación (</a:t>
          </a:r>
          <a:r>
            <a:rPr lang="es-ES" sz="1400" kern="1200" err="1"/>
            <a:t>micro-redes</a:t>
          </a:r>
          <a:r>
            <a:rPr lang="es-ES" sz="1400" kern="1200"/>
            <a:t>)</a:t>
          </a:r>
          <a:r>
            <a:rPr lang="es-ES" sz="1400" kern="1200">
              <a:latin typeface="Calibri Light" panose="020F0302020204030204"/>
            </a:rPr>
            <a:t> </a:t>
          </a:r>
          <a:r>
            <a:rPr lang="es-ES" sz="1400" kern="1200"/>
            <a:t> y la respuesta.</a:t>
          </a:r>
        </a:p>
      </dsp:txBody>
      <dsp:txXfrm>
        <a:off x="2028079" y="4376891"/>
        <a:ext cx="3472334" cy="1472514"/>
      </dsp:txXfrm>
    </dsp:sp>
    <dsp:sp modelId="{F45092D8-D48F-C74E-894C-67045B6F33F6}">
      <dsp:nvSpPr>
        <dsp:cNvPr id="0" name=""/>
        <dsp:cNvSpPr/>
      </dsp:nvSpPr>
      <dsp:spPr>
        <a:xfrm>
          <a:off x="6801315" y="37878"/>
          <a:ext cx="3985768" cy="1174714"/>
        </a:xfrm>
        <a:prstGeom prst="roundRect">
          <a:avLst>
            <a:gd name="adj" fmla="val 10000"/>
          </a:avLst>
        </a:prstGeom>
        <a:solidFill>
          <a:schemeClr val="accent4">
            <a:lumMod val="20000"/>
            <a:lumOff val="8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35560" rIns="53340" bIns="35560" numCol="1" spcCol="1270" anchor="ctr" anchorCtr="0">
          <a:noAutofit/>
        </a:bodyPr>
        <a:lstStyle/>
        <a:p>
          <a:pPr marL="0" lvl="0" indent="0" algn="ctr" defTabSz="1244600">
            <a:lnSpc>
              <a:spcPct val="90000"/>
            </a:lnSpc>
            <a:spcBef>
              <a:spcPct val="0"/>
            </a:spcBef>
            <a:spcAft>
              <a:spcPct val="35000"/>
            </a:spcAft>
            <a:buNone/>
          </a:pPr>
          <a:r>
            <a:rPr lang="es-ES" sz="2800" b="1" kern="1200">
              <a:solidFill>
                <a:schemeClr val="accent1">
                  <a:lumMod val="75000"/>
                </a:schemeClr>
              </a:solidFill>
              <a:latin typeface="Poppins"/>
            </a:rPr>
            <a:t>Micro-Planificación</a:t>
          </a:r>
          <a:endParaRPr lang="es-ES" sz="2800" kern="1200">
            <a:solidFill>
              <a:schemeClr val="accent1">
                <a:lumMod val="75000"/>
              </a:schemeClr>
            </a:solidFill>
            <a:latin typeface="Poppins"/>
          </a:endParaRPr>
        </a:p>
      </dsp:txBody>
      <dsp:txXfrm>
        <a:off x="6835721" y="72284"/>
        <a:ext cx="3916956" cy="1105902"/>
      </dsp:txXfrm>
    </dsp:sp>
    <dsp:sp modelId="{68B0A4B3-FD11-D34F-8A25-1E067DF94E41}">
      <dsp:nvSpPr>
        <dsp:cNvPr id="0" name=""/>
        <dsp:cNvSpPr/>
      </dsp:nvSpPr>
      <dsp:spPr>
        <a:xfrm>
          <a:off x="7199892" y="1212593"/>
          <a:ext cx="307781" cy="1644887"/>
        </a:xfrm>
        <a:custGeom>
          <a:avLst/>
          <a:gdLst/>
          <a:ahLst/>
          <a:cxnLst/>
          <a:rect l="0" t="0" r="0" b="0"/>
          <a:pathLst>
            <a:path>
              <a:moveTo>
                <a:pt x="0" y="0"/>
              </a:moveTo>
              <a:lnTo>
                <a:pt x="0" y="1644887"/>
              </a:lnTo>
              <a:lnTo>
                <a:pt x="307781" y="164488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A673F5A-47DB-C944-AE57-A3CA13484EF4}">
      <dsp:nvSpPr>
        <dsp:cNvPr id="0" name=""/>
        <dsp:cNvSpPr/>
      </dsp:nvSpPr>
      <dsp:spPr>
        <a:xfrm>
          <a:off x="7507674" y="1569686"/>
          <a:ext cx="3942705" cy="257558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6533927"/>
              <a:satOff val="-27185"/>
              <a:lumOff val="640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a:lnSpc>
              <a:spcPct val="90000"/>
            </a:lnSpc>
            <a:spcBef>
              <a:spcPct val="0"/>
            </a:spcBef>
            <a:spcAft>
              <a:spcPct val="35000"/>
            </a:spcAft>
            <a:buNone/>
          </a:pPr>
          <a:r>
            <a:rPr lang="es-ES" sz="1400" kern="1200" dirty="0"/>
            <a:t>1. Énfasis en organizar las búsquedas pasivas.</a:t>
          </a:r>
        </a:p>
        <a:p>
          <a:pPr marL="0" lvl="0" indent="0" algn="just" defTabSz="622300">
            <a:lnSpc>
              <a:spcPct val="90000"/>
            </a:lnSpc>
            <a:spcBef>
              <a:spcPct val="0"/>
            </a:spcBef>
            <a:spcAft>
              <a:spcPct val="35000"/>
            </a:spcAft>
            <a:buNone/>
          </a:pPr>
          <a:r>
            <a:rPr lang="es-ES" sz="1400" kern="1200" dirty="0"/>
            <a:t>2. Dirigir orientar y estimular la demanda.</a:t>
          </a:r>
        </a:p>
        <a:p>
          <a:pPr marL="0" lvl="0" indent="0" algn="just" defTabSz="622300" rtl="0">
            <a:lnSpc>
              <a:spcPct val="90000"/>
            </a:lnSpc>
            <a:spcBef>
              <a:spcPct val="0"/>
            </a:spcBef>
            <a:spcAft>
              <a:spcPct val="35000"/>
            </a:spcAft>
            <a:buNone/>
          </a:pPr>
          <a:r>
            <a:rPr lang="es-ES" sz="1400" kern="1200" dirty="0"/>
            <a:t>3. Articulación</a:t>
          </a:r>
          <a:r>
            <a:rPr lang="es-ES" sz="1400" kern="1200" dirty="0">
              <a:latin typeface="Calibri Light" panose="020F0302020204030204"/>
            </a:rPr>
            <a:t> </a:t>
          </a:r>
          <a:r>
            <a:rPr lang="es-ES" sz="1400" kern="1200" dirty="0"/>
            <a:t> en una red de los diferentes actores de la micro red.</a:t>
          </a:r>
        </a:p>
        <a:p>
          <a:pPr marL="0" lvl="0" indent="0" algn="just" defTabSz="622300">
            <a:lnSpc>
              <a:spcPct val="90000"/>
            </a:lnSpc>
            <a:spcBef>
              <a:spcPct val="0"/>
            </a:spcBef>
            <a:spcAft>
              <a:spcPct val="35000"/>
            </a:spcAft>
            <a:buNone/>
          </a:pPr>
          <a:r>
            <a:rPr lang="es-ES" sz="1400" kern="1200" dirty="0"/>
            <a:t>4. Optimizar la búsqueda activa.</a:t>
          </a:r>
        </a:p>
        <a:p>
          <a:pPr marL="0" lvl="0" indent="0" algn="just" defTabSz="622300" rtl="0">
            <a:lnSpc>
              <a:spcPct val="90000"/>
            </a:lnSpc>
            <a:spcBef>
              <a:spcPct val="0"/>
            </a:spcBef>
            <a:spcAft>
              <a:spcPct val="35000"/>
            </a:spcAft>
            <a:buNone/>
          </a:pPr>
          <a:r>
            <a:rPr lang="es-ES" sz="1400" kern="1200" dirty="0"/>
            <a:t>5. Optimizar la medidas de control vectorial de mosquitos adultos.</a:t>
          </a:r>
          <a:r>
            <a:rPr lang="es-ES" sz="1400" kern="1200" dirty="0">
              <a:latin typeface="Calibri Light" panose="020F0302020204030204"/>
            </a:rPr>
            <a:t> </a:t>
          </a:r>
          <a:endParaRPr lang="es-ES" sz="1400" kern="1200" dirty="0"/>
        </a:p>
        <a:p>
          <a:pPr marL="0" lvl="0" indent="0" algn="just" defTabSz="622300" rtl="0">
            <a:lnSpc>
              <a:spcPct val="90000"/>
            </a:lnSpc>
            <a:spcBef>
              <a:spcPct val="0"/>
            </a:spcBef>
            <a:spcAft>
              <a:spcPct val="35000"/>
            </a:spcAft>
            <a:buNone/>
          </a:pPr>
          <a:r>
            <a:rPr lang="es-ES" sz="1400" kern="1200" dirty="0"/>
            <a:t>6.Ejercicio dinámico</a:t>
          </a:r>
          <a:r>
            <a:rPr lang="es-ES" sz="1400" kern="1200" dirty="0">
              <a:latin typeface="Calibri Light" panose="020F0302020204030204"/>
            </a:rPr>
            <a:t> </a:t>
          </a:r>
          <a:r>
            <a:rPr lang="es-ES" sz="1400" kern="1200" dirty="0"/>
            <a:t> con ciclos semanales de análisis y reorganización de acciones.</a:t>
          </a:r>
        </a:p>
        <a:p>
          <a:pPr marL="0" lvl="0" indent="0" algn="just" defTabSz="622300" rtl="0">
            <a:lnSpc>
              <a:spcPct val="90000"/>
            </a:lnSpc>
            <a:spcBef>
              <a:spcPct val="0"/>
            </a:spcBef>
            <a:spcAft>
              <a:spcPct val="35000"/>
            </a:spcAft>
            <a:buNone/>
          </a:pPr>
          <a:r>
            <a:rPr lang="es-ES" sz="1400" kern="1200" dirty="0"/>
            <a:t>7. Modelo local de supervisión.</a:t>
          </a:r>
          <a:r>
            <a:rPr lang="es-ES" sz="1400" kern="1200" dirty="0">
              <a:latin typeface="Calibri Light" panose="020F0302020204030204"/>
            </a:rPr>
            <a:t>  </a:t>
          </a:r>
          <a:endParaRPr lang="es-ES" sz="1400" kern="1200" dirty="0"/>
        </a:p>
      </dsp:txBody>
      <dsp:txXfrm>
        <a:off x="7583110" y="1645122"/>
        <a:ext cx="3791833" cy="2424716"/>
      </dsp:txXfrm>
    </dsp:sp>
    <dsp:sp modelId="{2CE50418-8B86-FB43-99E6-A8EC0E6202EC}">
      <dsp:nvSpPr>
        <dsp:cNvPr id="0" name=""/>
        <dsp:cNvSpPr/>
      </dsp:nvSpPr>
      <dsp:spPr>
        <a:xfrm>
          <a:off x="7199892" y="1212593"/>
          <a:ext cx="404332" cy="4043219"/>
        </a:xfrm>
        <a:custGeom>
          <a:avLst/>
          <a:gdLst/>
          <a:ahLst/>
          <a:cxnLst/>
          <a:rect l="0" t="0" r="0" b="0"/>
          <a:pathLst>
            <a:path>
              <a:moveTo>
                <a:pt x="0" y="0"/>
              </a:moveTo>
              <a:lnTo>
                <a:pt x="0" y="4043219"/>
              </a:lnTo>
              <a:lnTo>
                <a:pt x="404332" y="4043219"/>
              </a:lnTo>
            </a:path>
          </a:pathLst>
        </a:custGeom>
        <a:noFill/>
        <a:ln w="41275" cap="flat" cmpd="sng" algn="ctr">
          <a:solidFill>
            <a:schemeClr val="tx2">
              <a:lumMod val="40000"/>
              <a:lumOff val="60000"/>
            </a:schemeClr>
          </a:solidFill>
          <a:prstDash val="solid"/>
          <a:miter lim="800000"/>
        </a:ln>
        <a:effectLst/>
      </dsp:spPr>
      <dsp:style>
        <a:lnRef idx="2">
          <a:scrgbClr r="0" g="0" b="0"/>
        </a:lnRef>
        <a:fillRef idx="0">
          <a:scrgbClr r="0" g="0" b="0"/>
        </a:fillRef>
        <a:effectRef idx="0">
          <a:scrgbClr r="0" g="0" b="0"/>
        </a:effectRef>
        <a:fontRef idx="minor"/>
      </dsp:style>
    </dsp:sp>
    <dsp:sp modelId="{B2E65B19-AF79-1F4D-8073-3B3072CBEEB8}">
      <dsp:nvSpPr>
        <dsp:cNvPr id="0" name=""/>
        <dsp:cNvSpPr/>
      </dsp:nvSpPr>
      <dsp:spPr>
        <a:xfrm>
          <a:off x="7604225" y="4473744"/>
          <a:ext cx="3834116" cy="1564138"/>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17780" rIns="26670" bIns="17780" numCol="1" spcCol="1270" anchor="ctr" anchorCtr="0">
          <a:noAutofit/>
        </a:bodyPr>
        <a:lstStyle/>
        <a:p>
          <a:pPr marL="0" lvl="0" indent="0" algn="just" defTabSz="622300" rtl="0">
            <a:lnSpc>
              <a:spcPct val="90000"/>
            </a:lnSpc>
            <a:spcBef>
              <a:spcPct val="0"/>
            </a:spcBef>
            <a:spcAft>
              <a:spcPct val="35000"/>
            </a:spcAft>
            <a:buNone/>
          </a:pPr>
          <a:r>
            <a:rPr lang="es-ES" sz="1400" kern="1200"/>
            <a:t>Implementar un modelo local de vigilancia y atención de casos que logre diagnosticar</a:t>
          </a:r>
          <a:r>
            <a:rPr lang="es-ES" sz="1400" kern="1200">
              <a:latin typeface="Calibri Light" panose="020F0302020204030204"/>
            </a:rPr>
            <a:t> </a:t>
          </a:r>
          <a:r>
            <a:rPr lang="es-ES" sz="1400" kern="1200"/>
            <a:t> en menos de 48 horas, tratar el mismo día de diagnóstico, investigar y responder en forma adecuada</a:t>
          </a:r>
          <a:r>
            <a:rPr lang="es-ES" sz="1400" kern="1200">
              <a:latin typeface="Calibri Light" panose="020F0302020204030204"/>
            </a:rPr>
            <a:t>  </a:t>
          </a:r>
          <a:endParaRPr lang="es-ES" sz="1400" kern="1200"/>
        </a:p>
      </dsp:txBody>
      <dsp:txXfrm>
        <a:off x="7650037" y="4519556"/>
        <a:ext cx="3742492" cy="147251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03CC8D-FFC3-074D-A585-3A0EE8976673}">
      <dsp:nvSpPr>
        <dsp:cNvPr id="0" name=""/>
        <dsp:cNvSpPr/>
      </dsp:nvSpPr>
      <dsp:spPr>
        <a:xfrm>
          <a:off x="8906" y="917947"/>
          <a:ext cx="2662185" cy="287016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kern="1200" dirty="0">
              <a:effectLst/>
              <a:latin typeface="Calibri" panose="020F0502020204030204" pitchFamily="34" charset="0"/>
              <a:ea typeface="Calibri" panose="020F0502020204030204" pitchFamily="34" charset="0"/>
              <a:cs typeface="Times New Roman" panose="02020603050405020304" pitchFamily="18" charset="0"/>
            </a:rPr>
            <a:t> Revisión de datos en las Direcciones Territoriales de Salud (DTS) </a:t>
          </a:r>
        </a:p>
        <a:p>
          <a:pPr marL="0" lvl="0" indent="0" algn="ctr" defTabSz="755650">
            <a:lnSpc>
              <a:spcPct val="90000"/>
            </a:lnSpc>
            <a:spcBef>
              <a:spcPct val="0"/>
            </a:spcBef>
            <a:spcAft>
              <a:spcPct val="35000"/>
            </a:spcAft>
            <a:buNone/>
          </a:pPr>
          <a:r>
            <a:rPr lang="es-ES" sz="1700" kern="1200" dirty="0">
              <a:effectLst/>
              <a:latin typeface="Calibri" panose="020F0502020204030204" pitchFamily="34" charset="0"/>
              <a:ea typeface="Calibri" panose="020F0502020204030204" pitchFamily="34" charset="0"/>
              <a:cs typeface="Times New Roman" panose="02020603050405020304" pitchFamily="18" charset="0"/>
            </a:rPr>
            <a:t>Instituciones Prestadoras de Servicios de Salud (IPS)</a:t>
          </a:r>
          <a:endParaRPr lang="es-ES" sz="1700" kern="1200" dirty="0"/>
        </a:p>
      </dsp:txBody>
      <dsp:txXfrm>
        <a:off x="86879" y="995920"/>
        <a:ext cx="2506239" cy="2714222"/>
      </dsp:txXfrm>
    </dsp:sp>
    <dsp:sp modelId="{A9214B85-C8BE-D345-874F-1495A6053CD2}">
      <dsp:nvSpPr>
        <dsp:cNvPr id="0" name=""/>
        <dsp:cNvSpPr/>
      </dsp:nvSpPr>
      <dsp:spPr>
        <a:xfrm>
          <a:off x="2937310" y="2022921"/>
          <a:ext cx="564383" cy="660221"/>
        </a:xfrm>
        <a:prstGeom prst="righ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a:off x="2937310" y="2154965"/>
        <a:ext cx="395068" cy="396133"/>
      </dsp:txXfrm>
    </dsp:sp>
    <dsp:sp modelId="{F9DBE878-1646-EE48-86DF-92DDD0711072}">
      <dsp:nvSpPr>
        <dsp:cNvPr id="0" name=""/>
        <dsp:cNvSpPr/>
      </dsp:nvSpPr>
      <dsp:spPr>
        <a:xfrm>
          <a:off x="3735965" y="917947"/>
          <a:ext cx="2662185" cy="2870168"/>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just" defTabSz="755650">
            <a:lnSpc>
              <a:spcPct val="90000"/>
            </a:lnSpc>
            <a:spcBef>
              <a:spcPct val="0"/>
            </a:spcBef>
            <a:spcAft>
              <a:spcPct val="35000"/>
            </a:spcAft>
            <a:buNone/>
          </a:pPr>
          <a:r>
            <a:rPr lang="es-ES" sz="1700" kern="1200" dirty="0">
              <a:effectLst/>
              <a:latin typeface="Calibri" panose="020F0502020204030204" pitchFamily="34" charset="0"/>
              <a:ea typeface="Calibri" panose="020F0502020204030204" pitchFamily="34" charset="0"/>
              <a:cs typeface="Times New Roman" panose="02020603050405020304" pitchFamily="18" charset="0"/>
            </a:rPr>
            <a:t>Entrevistas a los trabajadores de la salud de las IPS. </a:t>
          </a:r>
        </a:p>
        <a:p>
          <a:pPr marL="0" lvl="0" indent="0" algn="just" defTabSz="755650">
            <a:lnSpc>
              <a:spcPct val="90000"/>
            </a:lnSpc>
            <a:spcBef>
              <a:spcPct val="0"/>
            </a:spcBef>
            <a:spcAft>
              <a:spcPct val="35000"/>
            </a:spcAft>
            <a:buNone/>
          </a:pPr>
          <a:r>
            <a:rPr lang="es-ES" sz="1700" kern="1200" dirty="0">
              <a:effectLst/>
              <a:latin typeface="Calibri" panose="020F0502020204030204" pitchFamily="34" charset="0"/>
              <a:ea typeface="Calibri" panose="020F0502020204030204" pitchFamily="34" charset="0"/>
              <a:cs typeface="Times New Roman" panose="02020603050405020304" pitchFamily="18" charset="0"/>
            </a:rPr>
            <a:t>promotores/colaboradores voluntarios.</a:t>
          </a:r>
        </a:p>
        <a:p>
          <a:pPr marL="0" lvl="0" indent="0" algn="just" defTabSz="755650">
            <a:lnSpc>
              <a:spcPct val="90000"/>
            </a:lnSpc>
            <a:spcBef>
              <a:spcPct val="0"/>
            </a:spcBef>
            <a:spcAft>
              <a:spcPct val="35000"/>
            </a:spcAft>
            <a:buNone/>
          </a:pPr>
          <a:r>
            <a:rPr lang="es-ES" sz="1700" kern="1200" dirty="0">
              <a:effectLst/>
              <a:latin typeface="Calibri" panose="020F0502020204030204" pitchFamily="34" charset="0"/>
              <a:ea typeface="Calibri" panose="020F0502020204030204" pitchFamily="34" charset="0"/>
              <a:cs typeface="Times New Roman" panose="02020603050405020304" pitchFamily="18" charset="0"/>
            </a:rPr>
            <a:t>Gestores comunitarios del riesgo en salud.</a:t>
          </a:r>
        </a:p>
        <a:p>
          <a:pPr marL="0" lvl="0" indent="0" algn="just" defTabSz="755650">
            <a:lnSpc>
              <a:spcPct val="90000"/>
            </a:lnSpc>
            <a:spcBef>
              <a:spcPct val="0"/>
            </a:spcBef>
            <a:spcAft>
              <a:spcPct val="35000"/>
            </a:spcAft>
            <a:buNone/>
          </a:pPr>
          <a:r>
            <a:rPr lang="es-ES" sz="1700" kern="1200" dirty="0">
              <a:effectLst/>
              <a:latin typeface="Calibri" panose="020F0502020204030204" pitchFamily="34" charset="0"/>
              <a:ea typeface="Calibri" panose="020F0502020204030204" pitchFamily="34" charset="0"/>
              <a:cs typeface="Times New Roman" panose="02020603050405020304" pitchFamily="18" charset="0"/>
            </a:rPr>
            <a:t>Pacientes y vecinos de la comunidad,</a:t>
          </a:r>
          <a:endParaRPr lang="es-ES" sz="1700" kern="1200" dirty="0"/>
        </a:p>
      </dsp:txBody>
      <dsp:txXfrm>
        <a:off x="3813938" y="995920"/>
        <a:ext cx="2506239" cy="2714222"/>
      </dsp:txXfrm>
    </dsp:sp>
    <dsp:sp modelId="{3D657FDC-05C5-FE43-9D0E-4C86E33D1174}">
      <dsp:nvSpPr>
        <dsp:cNvPr id="0" name=""/>
        <dsp:cNvSpPr/>
      </dsp:nvSpPr>
      <dsp:spPr>
        <a:xfrm>
          <a:off x="6664369" y="2022921"/>
          <a:ext cx="564383" cy="660221"/>
        </a:xfrm>
        <a:prstGeom prst="rightArrow">
          <a:avLst>
            <a:gd name="adj1" fmla="val 60000"/>
            <a:gd name="adj2" fmla="val 50000"/>
          </a:avLst>
        </a:prstGeom>
        <a:solidFill>
          <a:schemeClr val="accent4">
            <a:hueOff val="9800891"/>
            <a:satOff val="-40777"/>
            <a:lumOff val="960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s-ES" sz="1400" kern="1200"/>
        </a:p>
      </dsp:txBody>
      <dsp:txXfrm>
        <a:off x="6664369" y="2154965"/>
        <a:ext cx="395068" cy="396133"/>
      </dsp:txXfrm>
    </dsp:sp>
    <dsp:sp modelId="{AC9BF741-8DCB-7F42-8011-6721F9056577}">
      <dsp:nvSpPr>
        <dsp:cNvPr id="0" name=""/>
        <dsp:cNvSpPr/>
      </dsp:nvSpPr>
      <dsp:spPr>
        <a:xfrm>
          <a:off x="7463025" y="917947"/>
          <a:ext cx="2662185" cy="2870168"/>
        </a:xfrm>
        <a:prstGeom prst="roundRect">
          <a:avLst>
            <a:gd name="adj" fmla="val 10000"/>
          </a:avLst>
        </a:prstGeom>
        <a:solidFill>
          <a:schemeClr val="accent4">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s-ES" sz="1700" b="1" kern="1200" dirty="0">
              <a:effectLst/>
              <a:latin typeface="Calibri" panose="020F0502020204030204" pitchFamily="34" charset="0"/>
              <a:ea typeface="Calibri" panose="020F0502020204030204" pitchFamily="34" charset="0"/>
              <a:cs typeface="Times New Roman" panose="02020603050405020304" pitchFamily="18" charset="0"/>
            </a:rPr>
            <a:t>visitas a barrios/veredas </a:t>
          </a:r>
          <a:r>
            <a:rPr lang="es-ES" sz="1700" kern="1200" dirty="0">
              <a:effectLst/>
              <a:latin typeface="Calibri" panose="020F0502020204030204" pitchFamily="34" charset="0"/>
              <a:ea typeface="Calibri" panose="020F0502020204030204" pitchFamily="34" charset="0"/>
              <a:cs typeface="Times New Roman" panose="02020603050405020304" pitchFamily="18" charset="0"/>
            </a:rPr>
            <a:t>principales para comprender variables clave relacionadas con la dinámica de la transmisión.</a:t>
          </a:r>
        </a:p>
        <a:p>
          <a:pPr marL="0" lvl="0" indent="0" algn="ctr" defTabSz="755650">
            <a:lnSpc>
              <a:spcPct val="90000"/>
            </a:lnSpc>
            <a:spcBef>
              <a:spcPct val="0"/>
            </a:spcBef>
            <a:spcAft>
              <a:spcPct val="35000"/>
            </a:spcAft>
            <a:buNone/>
          </a:pPr>
          <a:r>
            <a:rPr lang="es-ES" sz="1700" kern="1200" dirty="0">
              <a:effectLst/>
              <a:latin typeface="Calibri" panose="020F0502020204030204" pitchFamily="34" charset="0"/>
              <a:ea typeface="Calibri" panose="020F0502020204030204" pitchFamily="34" charset="0"/>
              <a:cs typeface="Times New Roman" panose="02020603050405020304" pitchFamily="18" charset="0"/>
            </a:rPr>
            <a:t> Barreras de acceso a los servicios las condiciones de vida.</a:t>
          </a:r>
        </a:p>
        <a:p>
          <a:pPr marL="0" lvl="0" indent="0" algn="ctr" defTabSz="755650">
            <a:lnSpc>
              <a:spcPct val="90000"/>
            </a:lnSpc>
            <a:spcBef>
              <a:spcPct val="0"/>
            </a:spcBef>
            <a:spcAft>
              <a:spcPct val="35000"/>
            </a:spcAft>
            <a:buNone/>
          </a:pPr>
          <a:r>
            <a:rPr lang="es-ES" sz="1700" kern="1200" dirty="0">
              <a:effectLst/>
              <a:latin typeface="Calibri" panose="020F0502020204030204" pitchFamily="34" charset="0"/>
              <a:ea typeface="Calibri" panose="020F0502020204030204" pitchFamily="34" charset="0"/>
              <a:cs typeface="Times New Roman" panose="02020603050405020304" pitchFamily="18" charset="0"/>
            </a:rPr>
            <a:t>Dinámicas de la población.  </a:t>
          </a:r>
        </a:p>
      </dsp:txBody>
      <dsp:txXfrm>
        <a:off x="7540998" y="995920"/>
        <a:ext cx="2506239" cy="2714222"/>
      </dsp:txXfrm>
    </dsp:sp>
  </dsp:spTree>
</dsp:drawing>
</file>

<file path=ppt/diagrams/layout1.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0A7799F6-4DBB-436C-91EE-3C1259C7299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6A69F51F-9B7C-4ABB-9F2F-4DD657E315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DD4A4E7-3CF6-4CA0-B3A6-612210556990}" type="datetimeFigureOut">
              <a:rPr lang="es-CO" smtClean="0"/>
              <a:t>4/03/21</a:t>
            </a:fld>
            <a:endParaRPr lang="es-CO"/>
          </a:p>
        </p:txBody>
      </p:sp>
      <p:sp>
        <p:nvSpPr>
          <p:cNvPr id="4" name="Marcador de pie de página 3">
            <a:extLst>
              <a:ext uri="{FF2B5EF4-FFF2-40B4-BE49-F238E27FC236}">
                <a16:creationId xmlns:a16="http://schemas.microsoft.com/office/drawing/2014/main" id="{217D1D4D-FABB-4A9D-9FE9-013294CABB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E8B4B25E-AC15-423E-B64C-D48E158C3B0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AF5AF6B-052F-4B91-A1F3-5134B63A79C5}" type="slidenum">
              <a:rPr lang="es-CO" smtClean="0"/>
              <a:t>‹Nº›</a:t>
            </a:fld>
            <a:endParaRPr lang="es-CO"/>
          </a:p>
        </p:txBody>
      </p:sp>
    </p:spTree>
    <p:extLst>
      <p:ext uri="{BB962C8B-B14F-4D97-AF65-F5344CB8AC3E}">
        <p14:creationId xmlns:p14="http://schemas.microsoft.com/office/powerpoint/2010/main" val="12432274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B1E758-BC2D-410D-B076-7925CB0BB823}" type="datetimeFigureOut">
              <a:rPr lang="es-CO" smtClean="0"/>
              <a:t>4/03/21</a:t>
            </a:fld>
            <a:endParaRPr lang="es-CO"/>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1AF0EA-E79B-4851-8315-0B71524AF50E}" type="slidenum">
              <a:rPr lang="es-CO" smtClean="0"/>
              <a:t>‹Nº›</a:t>
            </a:fld>
            <a:endParaRPr lang="es-CO"/>
          </a:p>
        </p:txBody>
      </p:sp>
    </p:spTree>
    <p:extLst>
      <p:ext uri="{BB962C8B-B14F-4D97-AF65-F5344CB8AC3E}">
        <p14:creationId xmlns:p14="http://schemas.microsoft.com/office/powerpoint/2010/main" val="925886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4C1AF0EA-E79B-4851-8315-0B71524AF50E}" type="slidenum">
              <a:rPr lang="es-CO" smtClean="0"/>
              <a:t>3</a:t>
            </a:fld>
            <a:endParaRPr lang="es-CO"/>
          </a:p>
        </p:txBody>
      </p:sp>
    </p:spTree>
    <p:extLst>
      <p:ext uri="{BB962C8B-B14F-4D97-AF65-F5344CB8AC3E}">
        <p14:creationId xmlns:p14="http://schemas.microsoft.com/office/powerpoint/2010/main" val="36566147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O" dirty="0"/>
              <a:t> </a:t>
            </a:r>
            <a:endParaRPr lang="en-US" dirty="0"/>
          </a:p>
          <a:p>
            <a:r>
              <a:rPr lang="es-CO" dirty="0">
                <a:cs typeface="Calibri"/>
              </a:rPr>
              <a:t>Micro- </a:t>
            </a:r>
            <a:r>
              <a:rPr lang="es-CO" dirty="0"/>
              <a:t>estratificación :</a:t>
            </a:r>
            <a:r>
              <a:rPr lang="es-ES" dirty="0"/>
              <a:t> Tiene como objetivo  generar los insumos necesarios para organizar las acciones de diagnóstico tratamiento, investigación  y la respuesta.</a:t>
            </a:r>
            <a:endParaRPr lang="es-CO" dirty="0">
              <a:cs typeface="Calibri"/>
            </a:endParaRPr>
          </a:p>
          <a:p>
            <a:pPr marL="742950" lvl="1" indent="-285750" algn="just">
              <a:buFont typeface="Arial"/>
              <a:buChar char="•"/>
            </a:pPr>
            <a:r>
              <a:rPr lang="es-ES" dirty="0">
                <a:cs typeface="Calibri"/>
              </a:rPr>
              <a:t> Cuyos elementos fundamentales son : </a:t>
            </a:r>
            <a:endParaRPr lang="en-US" dirty="0"/>
          </a:p>
          <a:p>
            <a:pPr marL="742950" lvl="1" indent="-285750" algn="just">
              <a:buFont typeface="Arial"/>
              <a:buChar char="•"/>
            </a:pPr>
            <a:r>
              <a:rPr lang="es-ES" dirty="0"/>
              <a:t>1. Identificación de los focos</a:t>
            </a:r>
            <a:endParaRPr lang="en-US" dirty="0">
              <a:cs typeface="Calibri"/>
            </a:endParaRPr>
          </a:p>
          <a:p>
            <a:pPr marL="685800" lvl="1" algn="just"/>
            <a:r>
              <a:rPr lang="es-ES" dirty="0"/>
              <a:t>2. Análisis de la dinámica de  transmisión  en los focos.</a:t>
            </a:r>
            <a:endParaRPr lang="en-US" dirty="0"/>
          </a:p>
          <a:p>
            <a:pPr marL="685800" lvl="1" algn="just"/>
            <a:r>
              <a:rPr lang="es-ES" dirty="0"/>
              <a:t>3. Caracterización  de las micro-redes de atención (brechas barreras, necesidades). </a:t>
            </a:r>
            <a:endParaRPr lang="en-US" dirty="0"/>
          </a:p>
          <a:p>
            <a:pPr marL="685800" lvl="1" algn="just"/>
            <a:r>
              <a:rPr lang="es-ES" dirty="0"/>
              <a:t>4. Levantar “hipótesis” sobre la transmisión, el mantenimiento de la transmisión las dinámicas sociales que la determinan y en consecuencia la clave para impactarlas  </a:t>
            </a:r>
            <a:endParaRPr lang="en-US" dirty="0"/>
          </a:p>
          <a:p>
            <a:pPr marL="742950" lvl="1" indent="-285750" algn="just">
              <a:buFont typeface="Arial"/>
              <a:buChar char="•"/>
            </a:pPr>
            <a:r>
              <a:rPr lang="es-ES" dirty="0"/>
              <a:t>Generar los insumos necesarios para organizar las acciones de diagnóstico tratamiento, investigación (micro-redes)  y la respuesta.</a:t>
            </a:r>
            <a:endParaRPr lang="en-US" dirty="0"/>
          </a:p>
          <a:p>
            <a:endParaRPr lang="es-ES" dirty="0">
              <a:cs typeface="Calibri"/>
            </a:endParaRPr>
          </a:p>
          <a:p>
            <a:endParaRPr lang="es-ES" dirty="0">
              <a:cs typeface="Calibri"/>
            </a:endParaRPr>
          </a:p>
          <a:p>
            <a:r>
              <a:rPr lang="es-CO" dirty="0">
                <a:cs typeface="Calibri"/>
              </a:rPr>
              <a:t>Micro- planificacion: </a:t>
            </a:r>
            <a:r>
              <a:rPr lang="es-ES" b="1" dirty="0"/>
              <a:t>Organización de las acciones de diagnóstico, tratamiento, investigación y respuesta  </a:t>
            </a:r>
            <a:endParaRPr lang="es-CO" dirty="0"/>
          </a:p>
          <a:p>
            <a:pPr marL="742950" lvl="1" indent="-285750" algn="just">
              <a:buFont typeface="Arial"/>
              <a:buChar char="•"/>
            </a:pPr>
            <a:r>
              <a:rPr lang="es-ES" b="1" dirty="0">
                <a:cs typeface="Calibri"/>
              </a:rPr>
              <a:t>Los elementos fundamentales son : </a:t>
            </a:r>
            <a:endParaRPr lang="en-US" dirty="0"/>
          </a:p>
          <a:p>
            <a:pPr marL="742950" lvl="1" indent="-285750" algn="just">
              <a:buFont typeface="Arial"/>
              <a:buChar char="•"/>
            </a:pPr>
            <a:r>
              <a:rPr lang="es-ES" dirty="0"/>
              <a:t>Énfasis en organizar las búsquedas pasivas.</a:t>
            </a:r>
            <a:endParaRPr lang="en-US" dirty="0">
              <a:cs typeface="Calibri"/>
            </a:endParaRPr>
          </a:p>
          <a:p>
            <a:pPr marL="685800" lvl="1" algn="just"/>
            <a:r>
              <a:rPr lang="es-ES" dirty="0"/>
              <a:t>2. Dirigir orientar y estimular la demanda.</a:t>
            </a:r>
            <a:endParaRPr lang="en-US" dirty="0"/>
          </a:p>
          <a:p>
            <a:pPr marL="685800" lvl="1" algn="just"/>
            <a:r>
              <a:rPr lang="es-ES" dirty="0"/>
              <a:t>3. Articulación  en una red de los diferentes actores de la micro-red.</a:t>
            </a:r>
            <a:endParaRPr lang="en-US" dirty="0"/>
          </a:p>
          <a:p>
            <a:pPr marL="685800" lvl="1" algn="just"/>
            <a:r>
              <a:rPr lang="es-ES" dirty="0"/>
              <a:t>4. Optimizar la búsqueda activa.</a:t>
            </a:r>
            <a:endParaRPr lang="en-US" dirty="0"/>
          </a:p>
          <a:p>
            <a:pPr marL="685800" lvl="1" algn="just"/>
            <a:r>
              <a:rPr lang="es-ES" dirty="0"/>
              <a:t>5. Optimizar la medidas de control vectorial de mosquitos adultos. </a:t>
            </a:r>
            <a:endParaRPr lang="en-US" dirty="0"/>
          </a:p>
          <a:p>
            <a:pPr marL="685800" lvl="1" algn="just"/>
            <a:r>
              <a:rPr lang="es-ES" dirty="0"/>
              <a:t>6.Ejercicio dinámico  con ciclos semanales de análisis y reorganización de acciones.</a:t>
            </a:r>
            <a:endParaRPr lang="en-US" dirty="0"/>
          </a:p>
          <a:p>
            <a:pPr marL="685800" lvl="1" algn="just"/>
            <a:r>
              <a:rPr lang="es-ES" dirty="0"/>
              <a:t>7. Modelo local de supervisión.  </a:t>
            </a:r>
            <a:endParaRPr lang="en-US" dirty="0"/>
          </a:p>
          <a:p>
            <a:endParaRPr lang="es-ES" sz="1200" b="1" dirty="0">
              <a:cs typeface="Calibri"/>
            </a:endParaRPr>
          </a:p>
          <a:p>
            <a:endParaRPr lang="es-CO" dirty="0">
              <a:cs typeface="Calibri"/>
            </a:endParaRPr>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12</a:t>
            </a:fld>
            <a:endParaRPr lang="es-ES_tradnl"/>
          </a:p>
        </p:txBody>
      </p:sp>
    </p:spTree>
    <p:extLst>
      <p:ext uri="{BB962C8B-B14F-4D97-AF65-F5344CB8AC3E}">
        <p14:creationId xmlns:p14="http://schemas.microsoft.com/office/powerpoint/2010/main" val="311515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dirty="0">
                <a:effectLst/>
                <a:latin typeface="Calibri" panose="020F0502020204030204" pitchFamily="34" charset="0"/>
                <a:ea typeface="Calibri" panose="020F0502020204030204" pitchFamily="34" charset="0"/>
                <a:cs typeface="Times New Roman" panose="02020603050405020304" pitchFamily="18" charset="0"/>
              </a:rPr>
              <a:t>La información necesaria para la micro-estratificación se obtiene de: i) la revisión de datos en las Direcciones Territoriales de Salud (DTS) e Instituciones Prestadoras de Servicios de Salud (IPS), ii) entrevistas a los trabajadores de la salud de las IPS, promotores/colaboradores voluntarios, gestores comunitarios del riesgo en salud, pacientes y vecinos de la comunidad, y iii) visitas a barrios/veredas principales para comprender variables clave relacionadas con la dinámica de la transmisión,  las barreras de acceso a los servicios las condiciones de vida y las dinámicas de la población.  </a:t>
            </a:r>
          </a:p>
          <a:p>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r>
              <a:rPr lang="es-CO" sz="1800" dirty="0">
                <a:effectLst/>
                <a:latin typeface="Calibri" panose="020F0502020204030204" pitchFamily="34" charset="0"/>
                <a:ea typeface="Calibri" panose="020F0502020204030204" pitchFamily="34" charset="0"/>
                <a:cs typeface="Times New Roman" panose="02020603050405020304" pitchFamily="18" charset="0"/>
              </a:rPr>
              <a:t>La micro-estratificación, es un ejercicio de análisis epidemiológico más local (micro) para la identificación de grupos de unidades geográficas contiguas (barrios o veredas) y focos relacionadas epidemiológicamente, que conviene que sean abordadas integralmente, con el objetivo de interrumpir la transmisión en un municipio o distrito a través de las Unidades Operativas de Intervención (UNOPI). El concepto de UNOPI , es un conjunto de unidades geográficas mínimas (barrios o veredas) o focos de malaria cercanos entre sí, que comparten las condiciones eco-epidemiológicas y la dinámica de transmisión de malaria.  </a:t>
            </a:r>
          </a:p>
          <a:p>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a:p>
            <a:r>
              <a:rPr lang="es-CO" sz="1800" dirty="0">
                <a:effectLst/>
                <a:latin typeface="Calibri" panose="020F0502020204030204" pitchFamily="34" charset="0"/>
                <a:ea typeface="Calibri" panose="020F0502020204030204" pitchFamily="34" charset="0"/>
                <a:cs typeface="Times New Roman" panose="02020603050405020304" pitchFamily="18" charset="0"/>
              </a:rPr>
              <a:t>Puede incluir, por tanto, varios focos que están relacionados entre sí por la movilidad de la población.  Un foco estará conformado por uno o más barrios o veredas, mientras que una UNOPI estará conformada por uno o más focos.  En la micro-estratificación se considera el concepto epidemiológico de foco pero se usa el concepto de UNOPI para planificar una operación basada en mejorar el acceso al diagnóstico y tratamiento en el nivel local.  Una vez se ha realizado la micro-estratificación y se ha caracterizado el municipio y las UNOPI que lo conforman, en términos de red de detección, diagnóstico y tratamiento, se planificará la respuesta.  Por lo tanto, el ejercicio de eliminar la malaria de los focos contempla dos componentes: micro-estratificación y micro-planificación </a:t>
            </a:r>
            <a:endParaRPr lang="es-US" dirty="0"/>
          </a:p>
          <a:p>
            <a:endParaRPr lang="es-US" dirty="0"/>
          </a:p>
          <a:p>
            <a:endParaRPr lang="es-US" dirty="0"/>
          </a:p>
          <a:p>
            <a:endParaRPr lang="en-US" dirty="0">
              <a:cs typeface="Calibri"/>
            </a:endParaRPr>
          </a:p>
        </p:txBody>
      </p:sp>
      <p:sp>
        <p:nvSpPr>
          <p:cNvPr id="4" name="Espace réservé du numéro de diapositive 3"/>
          <p:cNvSpPr>
            <a:spLocks noGrp="1"/>
          </p:cNvSpPr>
          <p:nvPr>
            <p:ph type="sldNum" sz="quarter" idx="5"/>
          </p:nvPr>
        </p:nvSpPr>
        <p:spPr/>
        <p:txBody>
          <a:bodyPr/>
          <a:lstStyle/>
          <a:p>
            <a:fld id="{4C1AF0EA-E79B-4851-8315-0B71524AF50E}" type="slidenum">
              <a:rPr lang="es-CO" smtClean="0"/>
              <a:t>13</a:t>
            </a:fld>
            <a:endParaRPr lang="es-CO"/>
          </a:p>
        </p:txBody>
      </p:sp>
    </p:spTree>
    <p:extLst>
      <p:ext uri="{BB962C8B-B14F-4D97-AF65-F5344CB8AC3E}">
        <p14:creationId xmlns:p14="http://schemas.microsoft.com/office/powerpoint/2010/main" val="1763915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noProof="0" dirty="0"/>
          </a:p>
          <a:p>
            <a:r>
              <a:rPr lang="es-ES" sz="1800" noProof="0" dirty="0">
                <a:effectLst/>
                <a:latin typeface="Calibri" panose="020F0502020204030204" pitchFamily="34" charset="0"/>
                <a:cs typeface="Times New Roman" panose="02020603050405020304" pitchFamily="18" charset="0"/>
              </a:rPr>
              <a:t>Este procesos lleva 5 pasos que permite llegar a la identificación de las </a:t>
            </a:r>
            <a:r>
              <a:rPr lang="es-ES" sz="1800" noProof="0" dirty="0" err="1">
                <a:effectLst/>
                <a:latin typeface="Calibri" panose="020F0502020204030204" pitchFamily="34" charset="0"/>
                <a:cs typeface="Times New Roman" panose="02020603050405020304" pitchFamily="18" charset="0"/>
              </a:rPr>
              <a:t>UNOPIs</a:t>
            </a:r>
            <a:r>
              <a:rPr lang="es-ES" sz="1800" noProof="0" dirty="0">
                <a:effectLst/>
                <a:latin typeface="Calibri" panose="020F0502020204030204" pitchFamily="34" charset="0"/>
                <a:cs typeface="Times New Roman" panose="02020603050405020304" pitchFamily="18" charset="0"/>
              </a:rPr>
              <a:t> o micro-áreas</a:t>
            </a:r>
          </a:p>
          <a:p>
            <a:endParaRPr lang="es-ES" sz="1800" noProof="0" dirty="0">
              <a:effectLst/>
              <a:latin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noProof="0" dirty="0">
                <a:effectLst/>
                <a:latin typeface="Calibri" panose="020F0502020204030204" pitchFamily="34" charset="0"/>
                <a:cs typeface="Times New Roman" panose="02020603050405020304" pitchFamily="18" charset="0"/>
              </a:rPr>
              <a:t>Paso 1:  </a:t>
            </a:r>
            <a:r>
              <a:rPr lang="es-ES_tradnl" sz="1200" b="1" dirty="0">
                <a:solidFill>
                  <a:schemeClr val="tx2"/>
                </a:solidFill>
                <a:latin typeface="Arial"/>
                <a:cs typeface="Arial"/>
              </a:rPr>
              <a:t>Conocer la dispersión de casos en el territorio.</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Paso 2: </a:t>
            </a:r>
            <a:r>
              <a:rPr lang="es-ES_tradnl" sz="1200" b="1" dirty="0">
                <a:solidFill>
                  <a:schemeClr val="tx2"/>
                </a:solidFill>
                <a:latin typeface="Arial"/>
                <a:cs typeface="Arial"/>
              </a:rPr>
              <a:t>Entender los factores que afectan (o pueden afectar) la transmisión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Paso 3:</a:t>
            </a:r>
            <a:r>
              <a:rPr lang="es-ES_tradnl" sz="1200" b="1" dirty="0">
                <a:solidFill>
                  <a:schemeClr val="tx2"/>
                </a:solidFill>
                <a:latin typeface="Arial"/>
                <a:cs typeface="Arial"/>
              </a:rPr>
              <a:t>Agrupar las localidades en micro-áreas.</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 paso 4: </a:t>
            </a:r>
            <a:r>
              <a:rPr lang="es-ES_tradnl" sz="1200" b="1" dirty="0">
                <a:solidFill>
                  <a:schemeClr val="tx2"/>
                </a:solidFill>
                <a:latin typeface="Arial"/>
                <a:cs typeface="Arial"/>
              </a:rPr>
              <a:t>Caracterizar las micro-áreas en términos de la organización del DTI-R.</a:t>
            </a:r>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noProof="0" dirty="0"/>
              <a:t>Paso 5: </a:t>
            </a:r>
            <a:r>
              <a:rPr lang="es-ES_tradnl" sz="1200" b="1" dirty="0">
                <a:solidFill>
                  <a:schemeClr val="tx2"/>
                </a:solidFill>
                <a:latin typeface="Arial"/>
                <a:cs typeface="Arial"/>
              </a:rPr>
              <a:t>Establecer una hipótesis de transmisión, su mantenimiento, las dinámicas sociales que la determinan y en consecuencia, las claves para impactarla</a:t>
            </a:r>
            <a:r>
              <a:rPr lang="es-ES_tradnl" sz="1200" b="1" dirty="0">
                <a:latin typeface="Arial"/>
                <a:cs typeface="Arial"/>
              </a:rPr>
              <a:t>. </a:t>
            </a:r>
            <a:endParaRPr lang="es-ES_tradnl" sz="1200" b="1" dirty="0">
              <a:solidFill>
                <a:schemeClr val="tx2"/>
              </a:solidFill>
              <a:latin typeface="Arial"/>
              <a:cs typeface="Arial"/>
            </a:endParaRPr>
          </a:p>
          <a:p>
            <a:endParaRPr lang="es-ES_tradnl" noProof="0" dirty="0"/>
          </a:p>
          <a:p>
            <a:endParaRPr lang="es-ES_tradnl" noProof="0" dirty="0"/>
          </a:p>
          <a:p>
            <a:r>
              <a:rPr lang="es-ES_tradnl" noProof="0" dirty="0"/>
              <a:t>Los primeros </a:t>
            </a:r>
            <a:r>
              <a:rPr lang="es-ES_tradnl" b="1" noProof="0" dirty="0"/>
              <a:t>cuatro pasos </a:t>
            </a:r>
            <a:r>
              <a:rPr lang="es-ES_tradnl" noProof="0" dirty="0"/>
              <a:t>pueden realizarse en oficinas, con las autoridades sanitarias.  El </a:t>
            </a:r>
            <a:r>
              <a:rPr lang="es-ES_tradnl" b="1" noProof="0" dirty="0"/>
              <a:t>quinto paso </a:t>
            </a:r>
            <a:r>
              <a:rPr lang="es-ES_tradnl" noProof="0" dirty="0"/>
              <a:t>tiene </a:t>
            </a:r>
            <a:r>
              <a:rPr lang="es-ES_tradnl" noProof="0" dirty="0">
                <a:solidFill>
                  <a:srgbClr val="FF0000"/>
                </a:solidFill>
              </a:rPr>
              <a:t>lugar en campo, en las localidades.</a:t>
            </a:r>
          </a:p>
          <a:p>
            <a:pPr lvl="0" algn="l"/>
            <a:endParaRPr lang="es-CO" sz="1200" dirty="0"/>
          </a:p>
          <a:p>
            <a:endParaRPr lang="es-ES_tradnl"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14</a:t>
            </a:fld>
            <a:endParaRPr lang="es-ES_tradnl"/>
          </a:p>
        </p:txBody>
      </p:sp>
    </p:spTree>
    <p:extLst>
      <p:ext uri="{BB962C8B-B14F-4D97-AF65-F5344CB8AC3E}">
        <p14:creationId xmlns:p14="http://schemas.microsoft.com/office/powerpoint/2010/main" val="1739091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_tradnl" sz="3200"/>
              <a:t>Una vez realizada la micro-estratificación y caracterizada la micro-área (en términos de la </a:t>
            </a:r>
            <a:r>
              <a:rPr lang="es-ES_tradnl" sz="3200" b="1"/>
              <a:t>red de diagnóstico y tratamiento</a:t>
            </a:r>
            <a:r>
              <a:rPr lang="es-ES_tradnl" sz="3200"/>
              <a:t>), se planificará la respuesta</a:t>
            </a:r>
          </a:p>
          <a:p>
            <a:r>
              <a:rPr lang="es-ES" sz="3200">
                <a:solidFill>
                  <a:srgbClr val="8C2A87"/>
                </a:solidFill>
              </a:rPr>
              <a:t>ESTUDIAR LA MICRO-EPIDEMIOLOGIA</a:t>
            </a:r>
          </a:p>
          <a:p>
            <a:r>
              <a:rPr lang="es-ES" sz="3200">
                <a:solidFill>
                  <a:srgbClr val="8C2A87"/>
                </a:solidFill>
              </a:rPr>
              <a:t>IDENTIFCAR LOS FACILITADORES  LOCALES DE LA TRANSMISION</a:t>
            </a:r>
          </a:p>
          <a:p>
            <a:r>
              <a:rPr lang="es-ES" sz="3200">
                <a:solidFill>
                  <a:srgbClr val="8C2A87"/>
                </a:solidFill>
              </a:rPr>
              <a:t>IDENTIFCAR LAS BARRERAS Y BRECHAS QUE EXISTEN PARA</a:t>
            </a:r>
          </a:p>
          <a:p>
            <a:pPr lvl="1"/>
            <a:r>
              <a:rPr lang="es-ES" sz="3200">
                <a:solidFill>
                  <a:srgbClr val="8C2A87"/>
                </a:solidFill>
              </a:rPr>
              <a:t>DIAGNOSTICAR</a:t>
            </a:r>
          </a:p>
          <a:p>
            <a:pPr lvl="1"/>
            <a:r>
              <a:rPr lang="es-ES" sz="3200">
                <a:solidFill>
                  <a:srgbClr val="8C2A87"/>
                </a:solidFill>
              </a:rPr>
              <a:t>TRATAR</a:t>
            </a:r>
          </a:p>
          <a:p>
            <a:pPr lvl="1"/>
            <a:r>
              <a:rPr lang="es-ES" sz="3200">
                <a:solidFill>
                  <a:srgbClr val="8C2A87"/>
                </a:solidFill>
              </a:rPr>
              <a:t>INVESTIGAR</a:t>
            </a:r>
          </a:p>
          <a:p>
            <a:pPr lvl="1"/>
            <a:r>
              <a:rPr lang="es-ES" sz="3200">
                <a:solidFill>
                  <a:srgbClr val="8C2A87"/>
                </a:solidFill>
              </a:rPr>
              <a:t>RESPONDER</a:t>
            </a:r>
            <a:endParaRPr lang="en-US" sz="3200">
              <a:solidFill>
                <a:srgbClr val="8C2A87"/>
              </a:solidFill>
            </a:endParaRPr>
          </a:p>
          <a:p>
            <a:r>
              <a:rPr lang="es-ES"/>
              <a:t>Es posible que existan dudas para establecer el límite de una micro área o que persistan las dudas sobre dónde ubicar una localidad. En estas situaciones se debe pensar en qué diferencias existirían</a:t>
            </a:r>
            <a:r>
              <a:rPr lang="es-CO"/>
              <a:t> </a:t>
            </a:r>
            <a:r>
              <a:rPr lang="es-ES"/>
              <a:t>en la respuesta o </a:t>
            </a:r>
            <a:r>
              <a:rPr lang="es-ES" err="1"/>
              <a:t>micro-plan</a:t>
            </a:r>
            <a:r>
              <a:rPr lang="es-ES"/>
              <a:t>. Si no hay diferencias, mejor considerar una sola micro- área </a:t>
            </a:r>
            <a:endParaRPr lang="es-ES_tradnl"/>
          </a:p>
          <a:p>
            <a:endParaRPr lang="es-CO"/>
          </a:p>
          <a:p>
            <a:pPr>
              <a:spcBef>
                <a:spcPts val="1200"/>
              </a:spcBef>
            </a:pPr>
            <a:r>
              <a:rPr lang="en-US" sz="1800" b="1" err="1">
                <a:latin typeface="MS PMincho" panose="02020600040205080304" pitchFamily="18" charset="-128"/>
                <a:ea typeface="MS PMincho" panose="02020600040205080304" pitchFamily="18" charset="-128"/>
              </a:rPr>
              <a:t>Ejemplos</a:t>
            </a:r>
            <a:r>
              <a:rPr lang="en-US" sz="1800" b="1">
                <a:latin typeface="MS PMincho" panose="02020600040205080304" pitchFamily="18" charset="-128"/>
                <a:ea typeface="MS PMincho" panose="02020600040205080304" pitchFamily="18" charset="-128"/>
              </a:rPr>
              <a:t> de </a:t>
            </a:r>
            <a:r>
              <a:rPr lang="en-US" sz="1800" b="1" err="1">
                <a:latin typeface="MS PMincho" panose="02020600040205080304" pitchFamily="18" charset="-128"/>
                <a:ea typeface="MS PMincho" panose="02020600040205080304" pitchFamily="18" charset="-128"/>
              </a:rPr>
              <a:t>hipótesis</a:t>
            </a:r>
            <a:r>
              <a:rPr lang="en-US" sz="1800" b="1">
                <a:latin typeface="MS PMincho" panose="02020600040205080304" pitchFamily="18" charset="-128"/>
                <a:ea typeface="MS PMincho" panose="02020600040205080304" pitchFamily="18" charset="-128"/>
              </a:rPr>
              <a:t>: </a:t>
            </a:r>
          </a:p>
          <a:p>
            <a:pPr marL="342900" indent="-342900">
              <a:spcBef>
                <a:spcPts val="1200"/>
              </a:spcBef>
              <a:buAutoNum type="arabicParenBoth"/>
            </a:pPr>
            <a:r>
              <a:rPr lang="es-ES" b="1">
                <a:latin typeface="MS PMincho" panose="02020600040205080304" pitchFamily="18" charset="-128"/>
                <a:ea typeface="MS PMincho" panose="02020600040205080304" pitchFamily="18" charset="-128"/>
              </a:rPr>
              <a:t>gestión de casos ineficaz, aumento de la receptividad,</a:t>
            </a:r>
          </a:p>
          <a:p>
            <a:pPr marL="342900" indent="-342900">
              <a:spcBef>
                <a:spcPts val="1200"/>
              </a:spcBef>
              <a:buAutoNum type="arabicParenBoth"/>
            </a:pPr>
            <a:r>
              <a:rPr lang="es-ES" b="1">
                <a:latin typeface="MS PMincho" panose="02020600040205080304" pitchFamily="18" charset="-128"/>
                <a:ea typeface="MS PMincho" panose="02020600040205080304" pitchFamily="18" charset="-128"/>
              </a:rPr>
              <a:t>aumento de la tasa de importación de parásitos,</a:t>
            </a:r>
          </a:p>
          <a:p>
            <a:pPr marL="342900" indent="-342900">
              <a:spcBef>
                <a:spcPts val="1200"/>
              </a:spcBef>
              <a:buAutoNum type="arabicParenBoth"/>
            </a:pPr>
            <a:r>
              <a:rPr lang="es-ES" b="1">
                <a:latin typeface="MS PMincho" panose="02020600040205080304" pitchFamily="18" charset="-128"/>
                <a:ea typeface="MS PMincho" panose="02020600040205080304" pitchFamily="18" charset="-128"/>
              </a:rPr>
              <a:t>mayor susceptibilidad de la población humana,</a:t>
            </a:r>
          </a:p>
          <a:p>
            <a:pPr marL="342900" indent="-342900">
              <a:spcBef>
                <a:spcPts val="1200"/>
              </a:spcBef>
              <a:buAutoNum type="arabicParenBoth"/>
            </a:pPr>
            <a:r>
              <a:rPr lang="es-ES" b="1">
                <a:latin typeface="MS PMincho" panose="02020600040205080304" pitchFamily="18" charset="-128"/>
                <a:ea typeface="MS PMincho" panose="02020600040205080304" pitchFamily="18" charset="-128"/>
              </a:rPr>
              <a:t>barreras de acceso al diagnóstico y tratamiento</a:t>
            </a:r>
          </a:p>
          <a:p>
            <a:pPr marL="342900" indent="-342900">
              <a:spcBef>
                <a:spcPts val="1200"/>
              </a:spcBef>
              <a:buAutoNum type="arabicParenBoth"/>
            </a:pPr>
            <a:r>
              <a:rPr lang="es-ES" b="1">
                <a:latin typeface="MS PMincho" panose="02020600040205080304" pitchFamily="18" charset="-128"/>
                <a:ea typeface="MS PMincho" panose="02020600040205080304" pitchFamily="18" charset="-128"/>
              </a:rPr>
              <a:t>calidad o cobertura subóptima de las intervenciones de control de vectores,</a:t>
            </a:r>
          </a:p>
          <a:p>
            <a:pPr marL="342900" indent="-342900">
              <a:spcBef>
                <a:spcPts val="1200"/>
              </a:spcBef>
              <a:buAutoNum type="arabicParenBoth"/>
            </a:pPr>
            <a:r>
              <a:rPr lang="es-ES" b="1">
                <a:latin typeface="MS PMincho" panose="02020600040205080304" pitchFamily="18" charset="-128"/>
                <a:ea typeface="MS PMincho" panose="02020600040205080304" pitchFamily="18" charset="-128"/>
              </a:rPr>
              <a:t>eficacia reducida del control de vectores</a:t>
            </a:r>
          </a:p>
          <a:p>
            <a:pPr marL="342900" indent="-342900">
              <a:spcBef>
                <a:spcPts val="1200"/>
              </a:spcBef>
              <a:buAutoNum type="arabicParenBoth"/>
            </a:pPr>
            <a:r>
              <a:rPr lang="es-ES" b="1">
                <a:latin typeface="MS PMincho" panose="02020600040205080304" pitchFamily="18" charset="-128"/>
                <a:ea typeface="MS PMincho" panose="02020600040205080304" pitchFamily="18" charset="-128"/>
              </a:rPr>
              <a:t>eficacia reducida de antipalúdicos.</a:t>
            </a:r>
            <a:endParaRPr lang="en-US" b="1">
              <a:latin typeface="MS PMincho" panose="02020600040205080304" pitchFamily="18" charset="-128"/>
              <a:ea typeface="MS PMincho" panose="02020600040205080304" pitchFamily="18" charset="-128"/>
            </a:endParaRPr>
          </a:p>
          <a:p>
            <a:endParaRPr lang="es-CO"/>
          </a:p>
          <a:p>
            <a:endParaRPr lang="es-CO"/>
          </a:p>
        </p:txBody>
      </p:sp>
      <p:sp>
        <p:nvSpPr>
          <p:cNvPr id="4" name="Marcador de número de diapositiva 3"/>
          <p:cNvSpPr>
            <a:spLocks noGrp="1"/>
          </p:cNvSpPr>
          <p:nvPr>
            <p:ph type="sldNum" sz="quarter" idx="5"/>
          </p:nvPr>
        </p:nvSpPr>
        <p:spPr/>
        <p:txBody>
          <a:bodyPr/>
          <a:lstStyle/>
          <a:p>
            <a:fld id="{4C1AF0EA-E79B-4851-8315-0B71524AF50E}" type="slidenum">
              <a:rPr lang="es-CO" smtClean="0"/>
              <a:t>15</a:t>
            </a:fld>
            <a:endParaRPr lang="es-CO"/>
          </a:p>
        </p:txBody>
      </p:sp>
    </p:spTree>
    <p:extLst>
      <p:ext uri="{BB962C8B-B14F-4D97-AF65-F5344CB8AC3E}">
        <p14:creationId xmlns:p14="http://schemas.microsoft.com/office/powerpoint/2010/main" val="39190224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1"/>
            <a:r>
              <a:rPr lang="es-US">
                <a:solidFill>
                  <a:srgbClr val="FF0000"/>
                </a:solidFill>
              </a:rPr>
              <a:t>La certeza absoluta no siempre es posible, diferenciar dinámicas de transmisión, especialmente en zonas muy endémicas, puede ser difícil. </a:t>
            </a:r>
          </a:p>
          <a:p>
            <a:pPr lvl="1"/>
            <a:r>
              <a:rPr lang="es-ES">
                <a:solidFill>
                  <a:srgbClr val="FF0000"/>
                </a:solidFill>
              </a:rPr>
              <a:t>Es posible que existan dudas para establecer el límite de una micro área o que persistan las dudas sobre dónde ubicar una localidad. En estas situaciones se debe pensar en qué diferencias existirían</a:t>
            </a:r>
            <a:r>
              <a:rPr lang="es-CO">
                <a:solidFill>
                  <a:srgbClr val="FF0000"/>
                </a:solidFill>
                <a:effectLst/>
              </a:rPr>
              <a:t> </a:t>
            </a:r>
            <a:r>
              <a:rPr lang="es-ES">
                <a:solidFill>
                  <a:srgbClr val="FF0000"/>
                </a:solidFill>
              </a:rPr>
              <a:t>en la respuesta o </a:t>
            </a:r>
            <a:r>
              <a:rPr lang="es-ES" err="1">
                <a:solidFill>
                  <a:srgbClr val="FF0000"/>
                </a:solidFill>
              </a:rPr>
              <a:t>micro-plan</a:t>
            </a:r>
            <a:r>
              <a:rPr lang="es-ES">
                <a:solidFill>
                  <a:srgbClr val="FF0000"/>
                </a:solidFill>
              </a:rPr>
              <a:t>. Si no hay diferencias, mejor considerar una sola micro área</a:t>
            </a:r>
            <a:r>
              <a:rPr lang="es-CO">
                <a:solidFill>
                  <a:srgbClr val="FF0000"/>
                </a:solidFill>
                <a:effectLst/>
              </a:rPr>
              <a:t> </a:t>
            </a:r>
          </a:p>
          <a:p>
            <a:pPr lvl="1"/>
            <a:r>
              <a:rPr lang="es-ES">
                <a:solidFill>
                  <a:srgbClr val="FF0000"/>
                </a:solidFill>
              </a:rPr>
              <a:t>Empezar con la información disponible (aunque no perfecta), sin crear más datos o esperar a que estén en un formato estandarizado</a:t>
            </a:r>
            <a:r>
              <a:rPr lang="es-CO">
                <a:solidFill>
                  <a:srgbClr val="FF0000"/>
                </a:solidFill>
                <a:effectLst/>
              </a:rPr>
              <a:t> </a:t>
            </a:r>
          </a:p>
          <a:p>
            <a:endParaRPr lang="es-CO"/>
          </a:p>
        </p:txBody>
      </p:sp>
      <p:sp>
        <p:nvSpPr>
          <p:cNvPr id="4" name="Marcador de número de diapositiva 3"/>
          <p:cNvSpPr>
            <a:spLocks noGrp="1"/>
          </p:cNvSpPr>
          <p:nvPr>
            <p:ph type="sldNum" sz="quarter" idx="5"/>
          </p:nvPr>
        </p:nvSpPr>
        <p:spPr/>
        <p:txBody>
          <a:bodyPr/>
          <a:lstStyle/>
          <a:p>
            <a:fld id="{4C1AF0EA-E79B-4851-8315-0B71524AF50E}" type="slidenum">
              <a:rPr lang="es-CO" smtClean="0"/>
              <a:t>16</a:t>
            </a:fld>
            <a:endParaRPr lang="es-CO"/>
          </a:p>
        </p:txBody>
      </p:sp>
    </p:spTree>
    <p:extLst>
      <p:ext uri="{BB962C8B-B14F-4D97-AF65-F5344CB8AC3E}">
        <p14:creationId xmlns:p14="http://schemas.microsoft.com/office/powerpoint/2010/main" val="3560256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lvl="0" algn="l"/>
            <a:endParaRPr lang="es-CO" sz="1200"/>
          </a:p>
          <a:p>
            <a:r>
              <a:rPr lang="es-US"/>
              <a:t>Una vez definidas y caracterizadas las </a:t>
            </a:r>
            <a:r>
              <a:rPr lang="es-US" err="1"/>
              <a:t>UNOPIs</a:t>
            </a:r>
            <a:r>
              <a:rPr lang="es-US"/>
              <a:t> se realizará la micro-planificación o plan de respuesta para reducir y eliminar la transmisión en los focos</a:t>
            </a:r>
          </a:p>
          <a:p>
            <a:endParaRPr lang="es-US" b="1">
              <a:cs typeface="Calibri"/>
            </a:endParaRPr>
          </a:p>
          <a:p>
            <a:r>
              <a:rPr lang="es-US" b="1"/>
              <a:t>Implementar los procesos de detección–tratamiento-investigación-respuesta y monitorear los resultados</a:t>
            </a:r>
          </a:p>
          <a:p>
            <a:pPr lvl="1"/>
            <a:r>
              <a:rPr lang="es-US"/>
              <a:t>El diagnóstico parasitológico deberá establecerse idealmente en los primeros 2 días del inicio de los síntomas. </a:t>
            </a:r>
          </a:p>
          <a:p>
            <a:pPr lvl="1"/>
            <a:r>
              <a:rPr lang="es-US"/>
              <a:t>El tratamiento deberá iniciarse en el mismo día del diagnóstico. </a:t>
            </a:r>
          </a:p>
          <a:p>
            <a:pPr lvl="1"/>
            <a:r>
              <a:rPr lang="es-US"/>
              <a:t>La investigación de caso con búsqueda reactiva de casos a los primeros 7 días desde el inicio de los síntomas o en los primeros 3 días desde el diagnóstico del caso índice</a:t>
            </a:r>
            <a:endParaRPr lang="en-US"/>
          </a:p>
          <a:p>
            <a:endParaRPr lang="es-ES_tradnl"/>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17</a:t>
            </a:fld>
            <a:endParaRPr lang="es-ES_tradnl"/>
          </a:p>
        </p:txBody>
      </p:sp>
    </p:spTree>
    <p:extLst>
      <p:ext uri="{BB962C8B-B14F-4D97-AF65-F5344CB8AC3E}">
        <p14:creationId xmlns:p14="http://schemas.microsoft.com/office/powerpoint/2010/main" val="3105713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s-US" sz="1800">
                <a:effectLst/>
                <a:latin typeface="Calibri" panose="020F0502020204030204" pitchFamily="34" charset="0"/>
                <a:ea typeface="Calibri" panose="020F0502020204030204" pitchFamily="34" charset="0"/>
                <a:cs typeface="Times New Roman" panose="02020603050405020304" pitchFamily="18" charset="0"/>
              </a:rPr>
              <a:t>Una vez definidas y caracterizadas las UNOPI se realizará la </a:t>
            </a:r>
            <a:r>
              <a:rPr lang="es-US" sz="1800" err="1">
                <a:effectLst/>
                <a:latin typeface="Calibri" panose="020F0502020204030204" pitchFamily="34" charset="0"/>
                <a:ea typeface="Calibri" panose="020F0502020204030204" pitchFamily="34" charset="0"/>
                <a:cs typeface="Times New Roman" panose="02020603050405020304" pitchFamily="18" charset="0"/>
              </a:rPr>
              <a:t>micro-planificación</a:t>
            </a:r>
            <a:r>
              <a:rPr lang="es-US" sz="1800">
                <a:effectLst/>
                <a:latin typeface="Calibri" panose="020F0502020204030204" pitchFamily="34" charset="0"/>
                <a:ea typeface="Calibri" panose="020F0502020204030204" pitchFamily="34" charset="0"/>
                <a:cs typeface="Times New Roman" panose="02020603050405020304" pitchFamily="18" charset="0"/>
              </a:rPr>
              <a:t> o plan de respuesta para reducir y eliminar la transmisión en los focos.  Se espera que una acción sistemática de Detección-Tratamiento-Detección de casos adicionales, complementada con acciones de control vectorial, lleve a que los focos activos se vayan reduciendo en extensión hasta que la transmisión se interrumpa. </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CO">
                <a:solidFill>
                  <a:srgbClr val="FF0000"/>
                </a:solidFill>
              </a:rPr>
              <a:t>Para facilitar la organización de la red de atención y los procesos de vigilancia y evitar fraccionar la respuesta, puede ser útil que, además de los elementos epidemiológicos, se tenga en cuenta que la </a:t>
            </a:r>
            <a:r>
              <a:rPr lang="es-CO" err="1">
                <a:solidFill>
                  <a:srgbClr val="FF0000"/>
                </a:solidFill>
              </a:rPr>
              <a:t>unopi</a:t>
            </a:r>
            <a:r>
              <a:rPr lang="es-CO">
                <a:solidFill>
                  <a:srgbClr val="FF0000"/>
                </a:solidFill>
              </a:rPr>
              <a:t> coincida con el área que le corresponde cubrir a un equipo local de salud.</a:t>
            </a:r>
          </a:p>
          <a:p>
            <a:pPr algn="just"/>
            <a:r>
              <a:rPr lang="es-CO">
                <a:solidFill>
                  <a:srgbClr val="FF0000"/>
                </a:solidFill>
              </a:rPr>
              <a:t>Básicamente para garantizar un buen funcionamiento de una UNOPI se de debe, organizar en cada área donde deben estar ubicados los puestos diagnostico, en que lugares es mas pertinente ubicar puesto de microscopia o de PDR, buscado un persona tenga acceso a diagnóstico y tratamiento desde cualquier localidad de la UNOPI a menos de 2 horas, esta planeación a nivel local es la clave junto con la intervenciones de control vectorial </a:t>
            </a:r>
            <a:endParaRPr lang="en-US">
              <a:solidFill>
                <a:srgbClr val="FF0000"/>
              </a:solidFill>
            </a:endParaRPr>
          </a:p>
          <a:p>
            <a:pPr lvl="1">
              <a:lnSpc>
                <a:spcPct val="90000"/>
              </a:lnSpc>
              <a:spcBef>
                <a:spcPts val="500"/>
              </a:spcBef>
            </a:pPr>
            <a:endParaRPr lang="es-CO">
              <a:cs typeface="Calibri"/>
            </a:endParaRPr>
          </a:p>
        </p:txBody>
      </p:sp>
      <p:sp>
        <p:nvSpPr>
          <p:cNvPr id="4" name="Slide Number Placeholder 3"/>
          <p:cNvSpPr>
            <a:spLocks noGrp="1"/>
          </p:cNvSpPr>
          <p:nvPr>
            <p:ph type="sldNum" sz="quarter" idx="10"/>
          </p:nvPr>
        </p:nvSpPr>
        <p:spPr/>
        <p:txBody>
          <a:bodyPr/>
          <a:lstStyle/>
          <a:p>
            <a:fld id="{85C8C364-C91D-49E8-8854-261EBAB48EC6}" type="slidenum">
              <a:rPr lang="en-IN" smtClean="0"/>
              <a:t>18</a:t>
            </a:fld>
            <a:endParaRPr lang="en-IN"/>
          </a:p>
        </p:txBody>
      </p:sp>
    </p:spTree>
    <p:extLst>
      <p:ext uri="{BB962C8B-B14F-4D97-AF65-F5344CB8AC3E}">
        <p14:creationId xmlns:p14="http://schemas.microsoft.com/office/powerpoint/2010/main" val="27688510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Realizando</a:t>
            </a:r>
            <a:r>
              <a:rPr lang="en-US"/>
              <a:t> </a:t>
            </a:r>
            <a:r>
              <a:rPr lang="en-US" err="1"/>
              <a:t>esta</a:t>
            </a:r>
            <a:r>
              <a:rPr lang="en-US"/>
              <a:t> </a:t>
            </a:r>
            <a:r>
              <a:rPr lang="en-US" err="1"/>
              <a:t>oranizacion</a:t>
            </a:r>
            <a:r>
              <a:rPr lang="en-US"/>
              <a:t> </a:t>
            </a:r>
            <a:r>
              <a:rPr lang="en-US" err="1"/>
              <a:t>foco</a:t>
            </a:r>
            <a:r>
              <a:rPr lang="en-US"/>
              <a:t> por </a:t>
            </a:r>
            <a:r>
              <a:rPr lang="en-US" err="1"/>
              <a:t>foco</a:t>
            </a:r>
            <a:r>
              <a:rPr lang="en-US"/>
              <a:t> </a:t>
            </a:r>
            <a:r>
              <a:rPr lang="en-US" err="1"/>
              <a:t>puede</a:t>
            </a:r>
            <a:r>
              <a:rPr lang="en-US"/>
              <a:t> </a:t>
            </a:r>
            <a:r>
              <a:rPr lang="en-US" err="1"/>
              <a:t>llevar</a:t>
            </a:r>
            <a:r>
              <a:rPr lang="en-US"/>
              <a:t>…</a:t>
            </a:r>
          </a:p>
        </p:txBody>
      </p:sp>
      <p:sp>
        <p:nvSpPr>
          <p:cNvPr id="4" name="Slide Number Placeholder 3"/>
          <p:cNvSpPr>
            <a:spLocks noGrp="1"/>
          </p:cNvSpPr>
          <p:nvPr>
            <p:ph type="sldNum" sz="quarter" idx="10"/>
          </p:nvPr>
        </p:nvSpPr>
        <p:spPr/>
        <p:txBody>
          <a:bodyPr/>
          <a:lstStyle/>
          <a:p>
            <a:fld id="{85C8C364-C91D-49E8-8854-261EBAB48EC6}" type="slidenum">
              <a:rPr lang="en-IN" smtClean="0"/>
              <a:t>19</a:t>
            </a:fld>
            <a:endParaRPr lang="en-IN"/>
          </a:p>
        </p:txBody>
      </p:sp>
    </p:spTree>
    <p:extLst>
      <p:ext uri="{BB962C8B-B14F-4D97-AF65-F5344CB8AC3E}">
        <p14:creationId xmlns:p14="http://schemas.microsoft.com/office/powerpoint/2010/main" val="1396521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Llevara</a:t>
            </a:r>
            <a:r>
              <a:rPr lang="en-US"/>
              <a:t> de </a:t>
            </a:r>
            <a:r>
              <a:rPr lang="en-US" err="1"/>
              <a:t>foco</a:t>
            </a:r>
            <a:r>
              <a:rPr lang="en-US"/>
              <a:t> </a:t>
            </a:r>
            <a:r>
              <a:rPr lang="en-US" err="1"/>
              <a:t>activos</a:t>
            </a:r>
            <a:r>
              <a:rPr lang="en-US"/>
              <a:t> a </a:t>
            </a:r>
            <a:r>
              <a:rPr lang="en-US" err="1"/>
              <a:t>residuales</a:t>
            </a:r>
            <a:r>
              <a:rPr lang="en-US"/>
              <a:t> a focos </a:t>
            </a:r>
            <a:r>
              <a:rPr lang="en-US" err="1"/>
              <a:t>elominados</a:t>
            </a:r>
            <a:r>
              <a:rPr lang="en-US"/>
              <a:t> </a:t>
            </a:r>
          </a:p>
        </p:txBody>
      </p:sp>
      <p:sp>
        <p:nvSpPr>
          <p:cNvPr id="4" name="Slide Number Placeholder 3"/>
          <p:cNvSpPr>
            <a:spLocks noGrp="1"/>
          </p:cNvSpPr>
          <p:nvPr>
            <p:ph type="sldNum" sz="quarter" idx="10"/>
          </p:nvPr>
        </p:nvSpPr>
        <p:spPr/>
        <p:txBody>
          <a:bodyPr/>
          <a:lstStyle/>
          <a:p>
            <a:fld id="{85C8C364-C91D-49E8-8854-261EBAB48EC6}" type="slidenum">
              <a:rPr lang="en-IN" smtClean="0"/>
              <a:t>20</a:t>
            </a:fld>
            <a:endParaRPr lang="en-IN"/>
          </a:p>
        </p:txBody>
      </p:sp>
    </p:spTree>
    <p:extLst>
      <p:ext uri="{BB962C8B-B14F-4D97-AF65-F5344CB8AC3E}">
        <p14:creationId xmlns:p14="http://schemas.microsoft.com/office/powerpoint/2010/main" val="33801335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sz="1800" b="0" i="0" u="none" strike="noStrike" baseline="0" dirty="0">
                <a:latin typeface="CIDFont+F1"/>
              </a:rPr>
              <a:t>La organización de la operación básica de malaria en el nivel más local, es una premisa principal de los cambios para</a:t>
            </a:r>
          </a:p>
          <a:p>
            <a:pPr algn="l"/>
            <a:r>
              <a:rPr lang="es-ES" sz="1800" b="0" i="0" u="none" strike="noStrike" baseline="0" dirty="0">
                <a:latin typeface="CIDFont+F1"/>
              </a:rPr>
              <a:t>transitar de una </a:t>
            </a:r>
            <a:r>
              <a:rPr lang="es-ES" sz="1800" b="0" i="0" u="none" strike="noStrike" baseline="0" dirty="0" err="1">
                <a:latin typeface="CIDFont+F1"/>
              </a:rPr>
              <a:t>estratégia</a:t>
            </a:r>
            <a:r>
              <a:rPr lang="es-ES" sz="1800" b="0" i="0" u="none" strike="noStrike" baseline="0" dirty="0">
                <a:latin typeface="CIDFont+F1"/>
              </a:rPr>
              <a:t> de control hacia la eliminación. A nivel operativo la estrategia de eliminación puede</a:t>
            </a:r>
          </a:p>
          <a:p>
            <a:pPr algn="l"/>
            <a:r>
              <a:rPr lang="es-ES" sz="1800" b="0" i="0" u="none" strike="noStrike" baseline="0" dirty="0">
                <a:latin typeface="CIDFont+F1"/>
              </a:rPr>
              <a:t>presentarse como una intervención dirigida a transformar los focos activos de malaria en focos eliminados.</a:t>
            </a:r>
          </a:p>
          <a:p>
            <a:pPr algn="l"/>
            <a:endParaRPr lang="es-CO" dirty="0"/>
          </a:p>
          <a:p>
            <a:pPr algn="l"/>
            <a:r>
              <a:rPr lang="es-ES" sz="1800" b="0" i="0" u="none" strike="noStrike" baseline="0" dirty="0">
                <a:latin typeface="CIDFont+F1"/>
              </a:rPr>
              <a:t>El modelo de </a:t>
            </a:r>
            <a:r>
              <a:rPr lang="es-ES" sz="1800" b="0" i="0" u="none" strike="noStrike" baseline="0" dirty="0" err="1">
                <a:latin typeface="CIDFont+F1"/>
              </a:rPr>
              <a:t>micro-gestión</a:t>
            </a:r>
            <a:r>
              <a:rPr lang="es-ES" sz="1800" b="0" i="0" u="none" strike="noStrike" baseline="0" dirty="0">
                <a:latin typeface="CIDFont+F1"/>
              </a:rPr>
              <a:t> de la malaria a nivel de focos, sectores operativos o </a:t>
            </a:r>
            <a:r>
              <a:rPr lang="es-ES" sz="1800" b="0" i="0" u="none" strike="noStrike" baseline="0" dirty="0" err="1">
                <a:latin typeface="CIDFont+F1"/>
              </a:rPr>
              <a:t>microáreas</a:t>
            </a:r>
            <a:r>
              <a:rPr lang="es-ES" sz="1800" b="0" i="0" u="none" strike="noStrike" baseline="0" dirty="0">
                <a:latin typeface="CIDFont+F1"/>
              </a:rPr>
              <a:t>, requiere una acción</a:t>
            </a:r>
          </a:p>
          <a:p>
            <a:pPr algn="l"/>
            <a:r>
              <a:rPr lang="es-ES" sz="1800" b="0" i="0" u="none" strike="noStrike" baseline="0" dirty="0">
                <a:latin typeface="CIDFont+F1"/>
              </a:rPr>
              <a:t>permanente de coordinación de la operación, supervisión y apoyo a los equipos locales.</a:t>
            </a:r>
          </a:p>
          <a:p>
            <a:pPr algn="l"/>
            <a:endParaRPr lang="es-ES" sz="1800" b="0" i="0" u="none" strike="noStrike" baseline="0" dirty="0">
              <a:latin typeface="CIDFont+F1"/>
            </a:endParaRPr>
          </a:p>
          <a:p>
            <a:r>
              <a:rPr lang="es-ES" dirty="0"/>
              <a:t>El </a:t>
            </a:r>
            <a:r>
              <a:rPr lang="es-ES" dirty="0" err="1"/>
              <a:t>microplan</a:t>
            </a:r>
            <a:r>
              <a:rPr lang="es-ES" dirty="0"/>
              <a:t> para cada </a:t>
            </a:r>
            <a:r>
              <a:rPr lang="es-ES" dirty="0" err="1"/>
              <a:t>microárea</a:t>
            </a:r>
            <a:r>
              <a:rPr lang="es-ES" dirty="0"/>
              <a:t> es en realidad en el Plan de implementación del DTI-R… Más que un “plan” se trata de la estrategia local o del modelo local para implementar un diagnóstico-tratamiento-intestino y respuesta pronta.</a:t>
            </a:r>
          </a:p>
          <a:p>
            <a:endParaRPr lang="es-ES" dirty="0"/>
          </a:p>
          <a:p>
            <a:pPr algn="l"/>
            <a:r>
              <a:rPr lang="es-ES" sz="1200" b="0" i="0" u="none" strike="noStrike" baseline="0" dirty="0">
                <a:latin typeface="CIDFont+F1"/>
              </a:rPr>
              <a:t>Para caracterizar esta acción de coordinación de la operación de malaria (gestión del foco), conviene diferenciar estas</a:t>
            </a:r>
          </a:p>
          <a:p>
            <a:pPr algn="l"/>
            <a:r>
              <a:rPr lang="es-ES" sz="1200" b="0" i="0" u="none" strike="noStrike" baseline="0" dirty="0">
                <a:latin typeface="CIDFont+F1"/>
              </a:rPr>
              <a:t>acciones de aquellas que constituyen la cascada de procedimientos de atención y respuesta que se desencadenan, en el</a:t>
            </a:r>
          </a:p>
          <a:p>
            <a:pPr algn="l"/>
            <a:r>
              <a:rPr lang="es-ES" sz="1200" b="0" i="0" u="none" strike="noStrike" baseline="0" dirty="0">
                <a:latin typeface="CIDFont+F1"/>
              </a:rPr>
              <a:t>ámbito de la atención individual, ante la sospecha de cada caso de malaria (DTI-R).</a:t>
            </a:r>
          </a:p>
          <a:p>
            <a:pPr algn="l"/>
            <a:endParaRPr lang="es-ES" sz="1200" b="0" i="0" u="none" strike="noStrike" baseline="0" dirty="0">
              <a:latin typeface="CIDFont+F1"/>
            </a:endParaRPr>
          </a:p>
          <a:p>
            <a:pPr algn="l"/>
            <a:r>
              <a:rPr lang="es-ES" sz="1200" b="0" i="0" u="none" strike="noStrike" baseline="0" dirty="0">
                <a:latin typeface="CIDFont+F1"/>
              </a:rPr>
              <a:t>Las acciones aquí denominadas de “gestión del foco”, son esencialmente acciones de coordinación, supervisión, soporte y monitoreo de dicha operación del DTI- R y se pueden agrupar de la siguiente forma:</a:t>
            </a:r>
          </a:p>
          <a:p>
            <a:pPr algn="l"/>
            <a:r>
              <a:rPr lang="es-ES" sz="1200" b="0" i="0" u="none" strike="noStrike" baseline="0" dirty="0">
                <a:latin typeface="CIDFont+F6"/>
              </a:rPr>
              <a:t> </a:t>
            </a:r>
            <a:r>
              <a:rPr lang="es-ES" sz="1200" b="0" i="0" u="none" strike="noStrike" baseline="0" dirty="0">
                <a:latin typeface="CIDFont+F1"/>
              </a:rPr>
              <a:t>Coordinación de la red local de DTI-R en el foco (</a:t>
            </a:r>
            <a:r>
              <a:rPr lang="es-ES" sz="1200" b="0" i="0" u="none" strike="noStrike" baseline="0" dirty="0" err="1">
                <a:latin typeface="CIDFont+F1"/>
              </a:rPr>
              <a:t>microplan</a:t>
            </a:r>
            <a:r>
              <a:rPr lang="es-ES" sz="1200" b="0" i="0" u="none" strike="noStrike" baseline="0" dirty="0">
                <a:latin typeface="CIDFont+F1"/>
              </a:rPr>
              <a:t>): en donde una de las principales </a:t>
            </a:r>
            <a:r>
              <a:rPr lang="es-ES" sz="1800" b="0" i="0" u="none" strike="noStrike" baseline="0" dirty="0">
                <a:latin typeface="CIDFont+F1"/>
              </a:rPr>
              <a:t>actividades es la supervisión de los puntos de detección y diagnóstico y demás unidades de salud de la red, con una periodicidad que puede depende del contexto y las dificultades operativas, pero no debe ser mayor de un mes. Igualmente no se debe olvidar realizar los ajustes a la </a:t>
            </a:r>
            <a:r>
              <a:rPr lang="es-CO" sz="1800" b="0" i="0" u="none" strike="noStrike" baseline="0" dirty="0">
                <a:latin typeface="CIDFont+F1"/>
              </a:rPr>
              <a:t>micro-estratificación y </a:t>
            </a:r>
            <a:r>
              <a:rPr lang="es-CO" sz="1800" b="0" i="0" u="none" strike="noStrike" baseline="0" dirty="0" err="1">
                <a:latin typeface="CIDFont+F1"/>
              </a:rPr>
              <a:t>micro-planificación</a:t>
            </a:r>
            <a:r>
              <a:rPr lang="es-CO" sz="1800" b="0" i="0" u="none" strike="noStrike" baseline="0" dirty="0">
                <a:latin typeface="CIDFont+F1"/>
              </a:rPr>
              <a:t> entendiendo que </a:t>
            </a:r>
            <a:r>
              <a:rPr lang="es-ES" sz="1800" b="0" i="0" u="none" strike="noStrike" baseline="0" dirty="0">
                <a:latin typeface="CIDFont+F1"/>
              </a:rPr>
              <a:t>un ejercicio dinámico sujeto a revisarse con base en los cambios en el comportamiento de la malaria y la dinámica de </a:t>
            </a:r>
            <a:r>
              <a:rPr lang="es-ES" sz="1800" b="0" i="0" u="none" strike="noStrike" baseline="0" dirty="0" err="1">
                <a:latin typeface="CIDFont+F1"/>
              </a:rPr>
              <a:t>transmision</a:t>
            </a:r>
            <a:r>
              <a:rPr lang="es-ES" sz="1800" b="0" i="0" u="none" strike="noStrike" baseline="0" dirty="0">
                <a:latin typeface="CIDFont+F1"/>
              </a:rPr>
              <a:t>.</a:t>
            </a:r>
          </a:p>
          <a:p>
            <a:pPr algn="l"/>
            <a:endParaRPr lang="es-ES" sz="1800" b="0" i="0" u="none" strike="noStrike" baseline="0" dirty="0">
              <a:latin typeface="CIDFont+F1"/>
            </a:endParaRPr>
          </a:p>
          <a:p>
            <a:pPr algn="l"/>
            <a:endParaRPr lang="es-ES" sz="1200" b="0" i="0" u="none" strike="noStrike" baseline="0" dirty="0">
              <a:latin typeface="CIDFont+F1"/>
            </a:endParaRPr>
          </a:p>
          <a:p>
            <a:pPr algn="l"/>
            <a:r>
              <a:rPr lang="es-CO" sz="1200" b="0" i="0" u="none" strike="noStrike" baseline="0" dirty="0">
                <a:latin typeface="CIDFont+F6"/>
              </a:rPr>
              <a:t> </a:t>
            </a:r>
            <a:r>
              <a:rPr lang="es-CO" sz="1200" b="0" i="0" u="none" strike="noStrike" baseline="0" dirty="0">
                <a:latin typeface="CIDFont+F1"/>
              </a:rPr>
              <a:t>Gestión de medicamentos e insumos: </a:t>
            </a:r>
            <a:r>
              <a:rPr lang="es-ES" sz="1800" b="0" i="0" u="none" strike="noStrike" baseline="0" dirty="0">
                <a:latin typeface="CIDFont+F1"/>
              </a:rPr>
              <a:t>Todo punto de diagnóstico debe tener medicamentos disponibles permanentemente, para asegurar que el tratamiento inicie inmediatamente y siempre en primeras 24h desde el diagnostico. Por este motivo el suministro de antimaláricos, pruebas rápidas de diagnóstico y los insumos de microscopía debe ser una prioridad entre las acciones que aquí se promueven como “gestión del foco”.</a:t>
            </a:r>
          </a:p>
          <a:p>
            <a:pPr algn="l"/>
            <a:endParaRPr lang="es-CO" sz="1200" b="0" i="0" u="none" strike="noStrike" baseline="0" dirty="0">
              <a:latin typeface="CIDFont+F1"/>
            </a:endParaRPr>
          </a:p>
          <a:p>
            <a:pPr algn="l"/>
            <a:r>
              <a:rPr lang="es-ES" sz="1200" b="0" i="0" u="none" strike="noStrike" baseline="0" dirty="0">
                <a:latin typeface="CIDFont+F6"/>
              </a:rPr>
              <a:t> </a:t>
            </a:r>
            <a:r>
              <a:rPr lang="es-ES" sz="1200" b="0" i="0" u="none" strike="noStrike" baseline="0" dirty="0">
                <a:latin typeface="CIDFont+F1"/>
              </a:rPr>
              <a:t>Coordinación de acciones con otros niveles (municipio, región) incluyendo el control vectorial: </a:t>
            </a:r>
            <a:r>
              <a:rPr lang="es-ES" sz="1800" b="0" i="0" u="none" strike="noStrike" baseline="0" dirty="0">
                <a:latin typeface="CIDFont+F1"/>
              </a:rPr>
              <a:t>Un aspecto principal en la organización de la operación del DTI-R en los focos, es la necesidad de la gestión con múltiples actores, más allá de los directamente involucrados en la respuesta en malaria. El control vectorial es otro aspecto que requiere gestión con actores las operaciones generalmente dependen de un nivel superior de gestión o son ejecutadas por personal asignado al foco, pero la logística de la operación depende de un nivel </a:t>
            </a:r>
            <a:r>
              <a:rPr lang="es-CO" sz="1800" b="0" i="0" u="none" strike="noStrike" baseline="0" dirty="0">
                <a:latin typeface="CIDFont+F1"/>
              </a:rPr>
              <a:t>superior.</a:t>
            </a:r>
            <a:endParaRPr lang="es-ES" sz="1800" b="0" i="0" u="none" strike="noStrike" baseline="0" dirty="0">
              <a:latin typeface="CIDFont+F1"/>
            </a:endParaRPr>
          </a:p>
          <a:p>
            <a:pPr algn="l"/>
            <a:endParaRPr lang="es-ES" sz="1200" b="0" i="0" u="none" strike="noStrike" baseline="0" dirty="0">
              <a:latin typeface="CIDFont+F1"/>
            </a:endParaRPr>
          </a:p>
          <a:p>
            <a:pPr algn="l"/>
            <a:r>
              <a:rPr lang="es-ES" sz="1200" b="0" i="0" u="none" strike="noStrike" baseline="0" dirty="0">
                <a:latin typeface="CIDFont+F6"/>
              </a:rPr>
              <a:t> </a:t>
            </a:r>
            <a:r>
              <a:rPr lang="es-ES" sz="1200" b="0" i="0" u="none" strike="noStrike" baseline="0" dirty="0">
                <a:latin typeface="CIDFont+F1"/>
              </a:rPr>
              <a:t>Apoyo en el manejo y análisis de datos: </a:t>
            </a:r>
            <a:r>
              <a:rPr lang="es-ES" sz="1800" b="0" i="0" u="none" strike="noStrike" baseline="0" dirty="0">
                <a:latin typeface="CIDFont+F1"/>
              </a:rPr>
              <a:t>El análisis de datos es la inteligencia de la operación de malaria, y una función del equipo local. La operación debe ser analizada a nivel del foco, </a:t>
            </a:r>
            <a:r>
              <a:rPr lang="es-ES" sz="1800" b="0" i="0" u="none" strike="noStrike" baseline="0" dirty="0" err="1">
                <a:latin typeface="CIDFont+F1"/>
              </a:rPr>
              <a:t>microareas</a:t>
            </a:r>
            <a:r>
              <a:rPr lang="es-ES" sz="1800" b="0" i="0" u="none" strike="noStrike" baseline="0" dirty="0">
                <a:latin typeface="CIDFont+F1"/>
              </a:rPr>
              <a:t> o el tipo de sectorización operativa que el modelo haya establecido.</a:t>
            </a:r>
            <a:endParaRPr lang="en-US" dirty="0"/>
          </a:p>
          <a:p>
            <a:pPr algn="l"/>
            <a:endParaRPr lang="es-CO" dirty="0"/>
          </a:p>
        </p:txBody>
      </p:sp>
      <p:sp>
        <p:nvSpPr>
          <p:cNvPr id="4" name="Marcador de número de diapositiva 3"/>
          <p:cNvSpPr>
            <a:spLocks noGrp="1"/>
          </p:cNvSpPr>
          <p:nvPr>
            <p:ph type="sldNum" sz="quarter" idx="5"/>
          </p:nvPr>
        </p:nvSpPr>
        <p:spPr/>
        <p:txBody>
          <a:bodyPr/>
          <a:lstStyle/>
          <a:p>
            <a:fld id="{E4CA705A-C9F8-FA4E-8672-B753276AF98F}" type="slidenum">
              <a:rPr lang="es-ES_tradnl" smtClean="0"/>
              <a:t>21</a:t>
            </a:fld>
            <a:endParaRPr lang="es-ES_tradnl"/>
          </a:p>
        </p:txBody>
      </p:sp>
    </p:spTree>
    <p:extLst>
      <p:ext uri="{BB962C8B-B14F-4D97-AF65-F5344CB8AC3E}">
        <p14:creationId xmlns:p14="http://schemas.microsoft.com/office/powerpoint/2010/main" val="2661502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C645889D-4262-4685-B3DB-D98E57AC9F81}" type="slidenum">
              <a:rPr lang="es-CO" smtClean="0"/>
              <a:t>4</a:t>
            </a:fld>
            <a:endParaRPr lang="es-CO"/>
          </a:p>
        </p:txBody>
      </p:sp>
    </p:spTree>
    <p:extLst>
      <p:ext uri="{BB962C8B-B14F-4D97-AF65-F5344CB8AC3E}">
        <p14:creationId xmlns:p14="http://schemas.microsoft.com/office/powerpoint/2010/main" val="26423806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 sz="1200" b="0" i="0" u="none" strike="noStrike" baseline="0" dirty="0">
                <a:latin typeface="CIDFont+F1"/>
              </a:rPr>
              <a:t>Si bien la eliminación requiere un cambio hacia una estrategia más intensificada de búsqueda y seguimiento de casos</a:t>
            </a:r>
          </a:p>
          <a:p>
            <a:pPr algn="l"/>
            <a:r>
              <a:rPr lang="es-ES" sz="1200" b="0" i="0" u="none" strike="noStrike" baseline="0" dirty="0">
                <a:latin typeface="CIDFont+F1"/>
              </a:rPr>
              <a:t>(DTI-R), con una acción cada vez más depurada de vigilancia; el abordaje propuesto reconoce también la existencia de</a:t>
            </a:r>
          </a:p>
          <a:p>
            <a:pPr algn="l"/>
            <a:r>
              <a:rPr lang="es-ES" sz="1200" b="0" i="0" u="none" strike="noStrike" baseline="0" dirty="0">
                <a:latin typeface="CIDFont+F1"/>
              </a:rPr>
              <a:t>situaciones de mayor transmisión de malaria y alta complejidad operacional, donde es necesario primero asegurar los</a:t>
            </a:r>
          </a:p>
          <a:p>
            <a:pPr algn="l"/>
            <a:r>
              <a:rPr lang="es-ES" sz="1200" b="0" i="0" u="none" strike="noStrike" baseline="0" dirty="0">
                <a:latin typeface="CIDFont+F1"/>
              </a:rPr>
              <a:t>procesos más básicos. En tal sentido se hace necesario enfatizar que el conjunto de acciones a distintos niveles de aplicación según el contexto, buscando que por lo menos se asegure el cumplimiento de las funciones básicas. </a:t>
            </a:r>
          </a:p>
          <a:p>
            <a:pPr algn="l"/>
            <a:endParaRPr lang="es-ES" sz="1800" b="0" i="0" u="none" strike="noStrike" baseline="0" dirty="0">
              <a:latin typeface="CIDFont+F1"/>
            </a:endParaRPr>
          </a:p>
          <a:p>
            <a:pPr algn="l"/>
            <a:r>
              <a:rPr lang="es-ES" sz="1800" b="0" i="0" u="none" strike="noStrike" baseline="0" dirty="0">
                <a:latin typeface="CIDFont+F1"/>
              </a:rPr>
              <a:t>A pesar de las limitaciones que puedan existir, en situaciones con alta </a:t>
            </a:r>
            <a:r>
              <a:rPr lang="es-ES" sz="1800" b="0" i="0" u="none" strike="noStrike" baseline="0" dirty="0" err="1">
                <a:latin typeface="CIDFont+F1"/>
              </a:rPr>
              <a:t>transmision</a:t>
            </a:r>
            <a:r>
              <a:rPr lang="es-ES" sz="1800" b="0" i="0" u="none" strike="noStrike" baseline="0" dirty="0">
                <a:latin typeface="CIDFont+F1"/>
              </a:rPr>
              <a:t> de malaria (o poblaciones dispersas</a:t>
            </a:r>
          </a:p>
          <a:p>
            <a:pPr algn="l"/>
            <a:r>
              <a:rPr lang="es-ES" sz="1800" b="0" i="0" u="none" strike="noStrike" baseline="0" dirty="0">
                <a:latin typeface="CIDFont+F1"/>
              </a:rPr>
              <a:t>con falencias en recurso humano, logística y servicios), la división del territorio, en sectores operativos, algunos</a:t>
            </a:r>
          </a:p>
          <a:p>
            <a:pPr algn="l"/>
            <a:r>
              <a:rPr lang="es-ES" sz="1800" b="0" i="0" u="none" strike="noStrike" baseline="0" dirty="0">
                <a:latin typeface="CIDFont+F1"/>
              </a:rPr>
              <a:t>incluyendo muchos focos maláricos, debe ser siempre considerada. La sectorización es útil para organizar la operación y</a:t>
            </a:r>
          </a:p>
          <a:p>
            <a:pPr algn="l"/>
            <a:r>
              <a:rPr lang="es-ES" sz="1800" b="0" i="0" u="none" strike="noStrike" baseline="0" dirty="0">
                <a:latin typeface="CIDFont+F1"/>
              </a:rPr>
              <a:t>la prioridad debe estar en asegurar la existencia de un personal de campo con asignación a territorios específicos (focos,</a:t>
            </a:r>
          </a:p>
          <a:p>
            <a:pPr algn="l"/>
            <a:r>
              <a:rPr lang="es-ES" sz="1800" b="0" i="0" u="none" strike="noStrike" baseline="0" dirty="0">
                <a:latin typeface="CIDFont+F1"/>
              </a:rPr>
              <a:t>sectores o </a:t>
            </a:r>
            <a:r>
              <a:rPr lang="es-ES" sz="1800" b="0" i="0" u="none" strike="noStrike" baseline="0" dirty="0" err="1">
                <a:latin typeface="CIDFont+F1"/>
              </a:rPr>
              <a:t>micro-areas</a:t>
            </a:r>
            <a:r>
              <a:rPr lang="es-ES" sz="1800" b="0" i="0" u="none" strike="noStrike" baseline="0" dirty="0">
                <a:latin typeface="CIDFont+F1"/>
              </a:rPr>
              <a:t>) y con la logística necesaria para garantizar las siguientes funciones básicas:</a:t>
            </a:r>
          </a:p>
          <a:p>
            <a:pPr algn="l"/>
            <a:endParaRPr lang="es-ES" sz="1800" b="0" i="0" u="none" strike="noStrike" baseline="0" dirty="0">
              <a:latin typeface="CIDFont+F1"/>
            </a:endParaRPr>
          </a:p>
          <a:p>
            <a:pPr algn="l"/>
            <a:r>
              <a:rPr lang="es-ES" sz="1800" b="0" i="0" u="none" strike="noStrike" baseline="0" dirty="0">
                <a:latin typeface="CIDFont+F1"/>
              </a:rPr>
              <a:t>La sectorización es útil para organizar la operación y la prioridad debe estar en asegurar la existencia de un personal de campo con asignación a territorios específicos (focos, sectores o </a:t>
            </a:r>
            <a:r>
              <a:rPr lang="es-ES" sz="1800" b="0" i="0" u="none" strike="noStrike" baseline="0" dirty="0" err="1">
                <a:latin typeface="CIDFont+F1"/>
              </a:rPr>
              <a:t>micro-areas</a:t>
            </a:r>
            <a:r>
              <a:rPr lang="es-ES" sz="1800" b="0" i="0" u="none" strike="noStrike" baseline="0" dirty="0">
                <a:latin typeface="CIDFont+F1"/>
              </a:rPr>
              <a:t>) y con la logística necesaria para garantizar las siguientes funciones básicas:</a:t>
            </a:r>
          </a:p>
          <a:p>
            <a:pPr algn="l"/>
            <a:endParaRPr lang="es-ES" sz="1800" b="0" i="0" u="none" strike="noStrike" baseline="0" dirty="0">
              <a:latin typeface="CIDFont+F1"/>
            </a:endParaRPr>
          </a:p>
          <a:p>
            <a:pPr algn="l"/>
            <a:r>
              <a:rPr lang="es-CO" sz="1800" b="0" i="0" u="none" strike="noStrike" baseline="0" dirty="0">
                <a:latin typeface="CIDFont+F1"/>
              </a:rPr>
              <a:t>1. Suministro de medicamentos, pruebas de diagnóstico rápido e insumos de microscopia a los puestos de detección y diagnóstico</a:t>
            </a:r>
          </a:p>
          <a:p>
            <a:pPr algn="l"/>
            <a:r>
              <a:rPr lang="es-ES" sz="1800" b="0" i="0" u="none" strike="noStrike" baseline="0" dirty="0">
                <a:latin typeface="CIDFont+F1"/>
              </a:rPr>
              <a:t>2.  Red diagnostica : Instalación y supervisión de los puestos de detección y/o diagnóstico </a:t>
            </a:r>
          </a:p>
          <a:p>
            <a:pPr algn="l"/>
            <a:r>
              <a:rPr lang="es-ES" sz="1800" b="0" i="0" u="none" strike="noStrike" baseline="0" dirty="0">
                <a:latin typeface="CIDFont+F1"/>
              </a:rPr>
              <a:t>3.  Análisis: Recolección y manejo de información de los puestos de detección y/o diagnóstico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0" i="0" u="none" strike="noStrike" baseline="0" dirty="0">
                <a:latin typeface="CIDFont+F1"/>
              </a:rPr>
              <a:t>4. </a:t>
            </a:r>
            <a:r>
              <a:rPr lang="da-DK" sz="1800" b="1" cap="all" dirty="0" err="1">
                <a:solidFill>
                  <a:schemeClr val="accent4"/>
                </a:solidFill>
                <a:latin typeface="Arial" panose="020B0604020202020204" pitchFamily="34" charset="0"/>
                <a:cs typeface="Arial" panose="020B0604020202020204" pitchFamily="34" charset="0"/>
              </a:rPr>
              <a:t>Respuesta</a:t>
            </a:r>
            <a:r>
              <a:rPr lang="da-DK" sz="1800" b="1" cap="all" dirty="0">
                <a:solidFill>
                  <a:schemeClr val="accent4"/>
                </a:solidFill>
                <a:latin typeface="Arial" panose="020B0604020202020204" pitchFamily="34" charset="0"/>
                <a:cs typeface="Arial" panose="020B0604020202020204" pitchFamily="34" charset="0"/>
              </a:rPr>
              <a:t> : </a:t>
            </a:r>
            <a:r>
              <a:rPr lang="es-ES" sz="1800" b="0" i="0" u="none" strike="noStrike" baseline="0" dirty="0">
                <a:latin typeface="CIDFont+F1"/>
              </a:rPr>
              <a:t>Apoyo en búsqueda reactiva o búsqueda proactiva</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800" b="0" i="0" u="none" strike="noStrike" baseline="0" dirty="0">
                <a:latin typeface="CIDFont+F1"/>
              </a:rPr>
              <a:t>5. </a:t>
            </a:r>
            <a:r>
              <a:rPr lang="da-DK" sz="1800" b="1" cap="all" dirty="0">
                <a:solidFill>
                  <a:schemeClr val="accent5"/>
                </a:solidFill>
                <a:latin typeface="Arial" panose="020B0604020202020204" pitchFamily="34" charset="0"/>
                <a:cs typeface="Arial" panose="020B0604020202020204" pitchFamily="34" charset="0"/>
              </a:rPr>
              <a:t>Control </a:t>
            </a:r>
            <a:r>
              <a:rPr lang="da-DK" sz="1800" b="1" cap="all" dirty="0" err="1">
                <a:solidFill>
                  <a:schemeClr val="accent5"/>
                </a:solidFill>
                <a:latin typeface="Arial" panose="020B0604020202020204" pitchFamily="34" charset="0"/>
                <a:cs typeface="Arial" panose="020B0604020202020204" pitchFamily="34" charset="0"/>
              </a:rPr>
              <a:t>vectorial</a:t>
            </a:r>
            <a:r>
              <a:rPr lang="da-DK" sz="1800" b="1" i="0" u="none" strike="noStrike" cap="all" baseline="0" dirty="0">
                <a:solidFill>
                  <a:schemeClr val="accent5"/>
                </a:solidFill>
                <a:latin typeface="Arial" panose="020B0604020202020204" pitchFamily="34" charset="0"/>
                <a:cs typeface="Arial" panose="020B0604020202020204" pitchFamily="34" charset="0"/>
              </a:rPr>
              <a:t>: </a:t>
            </a:r>
            <a:r>
              <a:rPr lang="es-ES" sz="1800" b="0" i="0" u="none" strike="noStrike" baseline="0" dirty="0">
                <a:latin typeface="CIDFont+F1"/>
              </a:rPr>
              <a:t>Apoyo a la </a:t>
            </a:r>
            <a:r>
              <a:rPr lang="es-ES" sz="1800" b="0" i="0" u="none" strike="noStrike" baseline="0" dirty="0" err="1">
                <a:latin typeface="CIDFont+F1"/>
              </a:rPr>
              <a:t>planificacion</a:t>
            </a:r>
            <a:r>
              <a:rPr lang="es-ES" sz="1800" b="0" i="0" u="none" strike="noStrike" baseline="0" dirty="0">
                <a:latin typeface="CIDFont+F1"/>
              </a:rPr>
              <a:t>, implementación y supervisión de acciones de control vectorial</a:t>
            </a:r>
            <a:endParaRPr lang="es-CO" dirty="0"/>
          </a:p>
        </p:txBody>
      </p:sp>
      <p:sp>
        <p:nvSpPr>
          <p:cNvPr id="4" name="Marcador de número de diapositiva 3"/>
          <p:cNvSpPr>
            <a:spLocks noGrp="1"/>
          </p:cNvSpPr>
          <p:nvPr>
            <p:ph type="sldNum" sz="quarter" idx="5"/>
          </p:nvPr>
        </p:nvSpPr>
        <p:spPr/>
        <p:txBody>
          <a:bodyPr/>
          <a:lstStyle/>
          <a:p>
            <a:fld id="{4C1AF0EA-E79B-4851-8315-0B71524AF50E}" type="slidenum">
              <a:rPr lang="es-CO" smtClean="0"/>
              <a:t>22</a:t>
            </a:fld>
            <a:endParaRPr lang="es-CO"/>
          </a:p>
        </p:txBody>
      </p:sp>
    </p:spTree>
    <p:extLst>
      <p:ext uri="{BB962C8B-B14F-4D97-AF65-F5344CB8AC3E}">
        <p14:creationId xmlns:p14="http://schemas.microsoft.com/office/powerpoint/2010/main" val="38893695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ES" sz="1200" b="0" i="0" u="none" strike="noStrike" baseline="0" dirty="0">
                <a:latin typeface="CIDFont+F1"/>
              </a:rPr>
              <a:t>El modelo local puede variar desde situaciones, donde debido a la limitada estructura del</a:t>
            </a:r>
          </a:p>
          <a:p>
            <a:pPr algn="l"/>
            <a:r>
              <a:rPr lang="es-ES" sz="1200" b="0" i="0" u="none" strike="noStrike" baseline="0" dirty="0">
                <a:latin typeface="CIDFont+F1"/>
              </a:rPr>
              <a:t>equipo local, las acciones de coordinación son totalmente asumidas por un equipo del nivel superior o por funcionarios</a:t>
            </a:r>
          </a:p>
          <a:p>
            <a:pPr algn="l"/>
            <a:r>
              <a:rPr lang="es-ES" sz="1200" b="0" i="0" u="none" strike="noStrike" baseline="0" dirty="0">
                <a:latin typeface="CIDFont+F1"/>
              </a:rPr>
              <a:t>de la estructura del programa de malaria; hasta situaciones con equipos locales fuertes que asumen las funciones de</a:t>
            </a:r>
          </a:p>
          <a:p>
            <a:pPr algn="l"/>
            <a:r>
              <a:rPr lang="es-ES" sz="1200" b="0" i="0" u="none" strike="noStrike" baseline="0" dirty="0">
                <a:latin typeface="CIDFont+F1"/>
              </a:rPr>
              <a:t>forma integrada a las acciones generales de supervisión y soporte de la red de unidades a su cargo. En el medio,</a:t>
            </a:r>
          </a:p>
          <a:p>
            <a:pPr algn="l"/>
            <a:r>
              <a:rPr lang="es-ES" sz="1200" b="0" i="0" u="none" strike="noStrike" baseline="0" dirty="0">
                <a:latin typeface="CIDFont+F1"/>
              </a:rPr>
              <a:t>modelos mixtos donde el equipo de “gestión” está integrado en parte por el equipo local con apoyo externo (equipo de</a:t>
            </a:r>
          </a:p>
          <a:p>
            <a:pPr algn="l"/>
            <a:r>
              <a:rPr lang="es-ES" sz="1200" b="0" i="0" u="none" strike="noStrike" baseline="0" dirty="0">
                <a:latin typeface="CIDFont+F1"/>
              </a:rPr>
              <a:t>soporte). En general entre más simple el equipo local, más necesario la existencia de un equipo de soporte y supervisión</a:t>
            </a:r>
          </a:p>
          <a:p>
            <a:pPr algn="l"/>
            <a:r>
              <a:rPr lang="es-ES" sz="1200" b="0" i="0" u="none" strike="noStrike" baseline="0" dirty="0">
                <a:latin typeface="CIDFont+F1"/>
              </a:rPr>
              <a:t>de apoyo para la gestión del foco de malaria. </a:t>
            </a:r>
            <a:endParaRPr lang="en-US" dirty="0"/>
          </a:p>
          <a:p>
            <a:endParaRPr lang="es-ES" dirty="0"/>
          </a:p>
          <a:p>
            <a:endParaRPr lang="es-ES" dirty="0"/>
          </a:p>
          <a:p>
            <a:r>
              <a:rPr lang="es-ES" u="sng" dirty="0"/>
              <a:t>Diapositiva que es animada va saliendo y explicando cada tema primero  la tabla segundo el perfil y tercero los equipos como se describe a continuación. </a:t>
            </a:r>
          </a:p>
          <a:p>
            <a:endParaRPr lang="es-ES" dirty="0"/>
          </a:p>
          <a:p>
            <a:r>
              <a:rPr lang="es-ES" dirty="0"/>
              <a:t> Parte 1: </a:t>
            </a:r>
          </a:p>
          <a:p>
            <a:r>
              <a:rPr lang="es-ES" dirty="0"/>
              <a:t>El </a:t>
            </a:r>
            <a:r>
              <a:rPr lang="es-ES" dirty="0" err="1"/>
              <a:t>microplan</a:t>
            </a:r>
            <a:r>
              <a:rPr lang="es-ES" dirty="0"/>
              <a:t> para cada </a:t>
            </a:r>
            <a:r>
              <a:rPr lang="es-ES" dirty="0" err="1"/>
              <a:t>Unopi</a:t>
            </a:r>
            <a:r>
              <a:rPr lang="es-ES" dirty="0"/>
              <a:t> es en realidad en el Plan de implementación del DTI-R lo cual se constituye un modelo local para implementar un diagnóstico-tratamiento- y respuesta pronta.</a:t>
            </a:r>
          </a:p>
          <a:p>
            <a:endParaRPr lang="es-ES" dirty="0"/>
          </a:p>
          <a:p>
            <a:pPr algn="l"/>
            <a:r>
              <a:rPr lang="es-ES" sz="1800" b="0" i="0" u="none" strike="noStrike" baseline="0" dirty="0">
                <a:latin typeface="CIDFont+F1"/>
              </a:rPr>
              <a:t>Para caracterizar esta acción de coordinación de la operación de malaria (gestión del foco), conviene diferenciar estas acciones de aquellas que constituyen la cascada de procedimientos de atención y respuesta que se desencadenan, en el ámbito de la atención individual, ante la sospecha de cada caso de malaria (DTI-R).</a:t>
            </a:r>
          </a:p>
          <a:p>
            <a:pPr algn="l"/>
            <a:endParaRPr lang="es-ES" sz="2800" b="0" i="0" u="none" strike="noStrike" baseline="0" dirty="0">
              <a:latin typeface="CIDFont+F1"/>
            </a:endParaRPr>
          </a:p>
          <a:p>
            <a:pPr algn="l"/>
            <a:r>
              <a:rPr lang="es-CO" sz="1800" dirty="0"/>
              <a:t>Parte 3: </a:t>
            </a:r>
          </a:p>
          <a:p>
            <a:pPr algn="l"/>
            <a:endParaRPr lang="es-CO" sz="1800" dirty="0"/>
          </a:p>
          <a:p>
            <a:r>
              <a:rPr lang="es-CO" sz="1800" dirty="0"/>
              <a:t>Para gestionar de manera adecuada un foco es necesario contar con dos equipos fundamentales para el trabajo en terreno:</a:t>
            </a:r>
          </a:p>
          <a:p>
            <a:endParaRPr lang="es-CO" sz="1800" dirty="0"/>
          </a:p>
          <a:p>
            <a:endParaRPr lang="en-US" sz="1800" dirty="0">
              <a:solidFill>
                <a:schemeClr val="tx1"/>
              </a:solidFill>
            </a:endParaRPr>
          </a:p>
          <a:p>
            <a:pPr marL="228600">
              <a:lnSpc>
                <a:spcPct val="107000"/>
              </a:lnSpc>
            </a:pPr>
            <a:r>
              <a:rPr lang="es-CO"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es-CO" sz="18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Equipo local:  </a:t>
            </a:r>
            <a:r>
              <a:rPr lang="es-CO"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personal de la unidad de salud cabeza de red con funciones de vigilancia epidemiológica o de coordinación de la red local</a:t>
            </a:r>
          </a:p>
          <a:p>
            <a:pPr marL="228600">
              <a:lnSpc>
                <a:spcPct val="107000"/>
              </a:lnSpc>
            </a:pPr>
            <a:endParaRPr lang="en-US" sz="32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pPr>
            <a:r>
              <a:rPr lang="es-CO"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a:t>
            </a:r>
            <a:r>
              <a:rPr lang="es-CO" sz="18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Equipo de soporte:  </a:t>
            </a:r>
            <a:r>
              <a:rPr lang="es-CO" sz="1800" dirty="0">
                <a:solidFill>
                  <a:schemeClr val="tx1"/>
                </a:solidFill>
                <a:latin typeface="Calibri" panose="020F0502020204030204" pitchFamily="34" charset="0"/>
                <a:ea typeface="Calibri" panose="020F0502020204030204" pitchFamily="34" charset="0"/>
                <a:cs typeface="Times New Roman" panose="02020603050405020304" pitchFamily="18" charset="0"/>
              </a:rPr>
              <a:t>equipo multidisciplinario del nivel administrativo correspondiente (municipio, región), o equipo del programa de malaria, o equipo externo de apoyo temporal</a:t>
            </a:r>
          </a:p>
          <a:p>
            <a:pPr marL="228600">
              <a:lnSpc>
                <a:spcPct val="107000"/>
              </a:lnSpc>
            </a:pPr>
            <a:endParaRPr lang="es-CO" sz="180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pPr>
            <a:endParaRPr lang="es-CO" sz="1800" b="1"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pPr>
            <a:r>
              <a:rPr lang="es-CO" sz="1800" b="1" dirty="0">
                <a:solidFill>
                  <a:schemeClr val="tx1"/>
                </a:solidFill>
                <a:latin typeface="Calibri" panose="020F0502020204030204" pitchFamily="34" charset="0"/>
                <a:ea typeface="Calibri" panose="020F0502020204030204" pitchFamily="34" charset="0"/>
                <a:cs typeface="Times New Roman" panose="02020603050405020304" pitchFamily="18" charset="0"/>
              </a:rPr>
              <a:t>Y un Equipo de Gestión:</a:t>
            </a:r>
            <a:r>
              <a:rPr lang="es-ES" sz="1800" b="0" i="0" u="none" strike="noStrike" baseline="0" dirty="0">
                <a:latin typeface="CIDFont+F1"/>
              </a:rPr>
              <a:t>Se constituye de un equipo multidisciplinario (equipo local o equipo del programa de</a:t>
            </a:r>
          </a:p>
          <a:p>
            <a:pPr algn="l"/>
            <a:r>
              <a:rPr lang="es-ES" sz="1800" b="0" i="0" u="none" strike="noStrike" baseline="0" dirty="0">
                <a:latin typeface="CIDFont+F1"/>
              </a:rPr>
              <a:t>vectores) responsable de la coordinación de varios focos dentro de su territorio con funcionarios responsables</a:t>
            </a:r>
          </a:p>
          <a:p>
            <a:pPr algn="l"/>
            <a:r>
              <a:rPr lang="es-ES" sz="1800" b="0" i="0" u="none" strike="noStrike" baseline="0" dirty="0">
                <a:latin typeface="CIDFont+F1"/>
              </a:rPr>
              <a:t>de sectores (focos) específicos para las tareas de supervisión de campo, que participa desde un nivel administrativo de</a:t>
            </a:r>
          </a:p>
          <a:p>
            <a:pPr algn="l"/>
            <a:r>
              <a:rPr lang="es-ES" sz="1800" b="0" i="0" u="none" strike="noStrike" baseline="0" dirty="0">
                <a:latin typeface="CIDFont+F1"/>
              </a:rPr>
              <a:t>salud al que corresponda el foco (municipio, región) que asuma el soporte técnico y administrativo para la</a:t>
            </a:r>
          </a:p>
          <a:p>
            <a:pPr algn="l"/>
            <a:r>
              <a:rPr lang="es-ES" sz="1800" b="0" i="0" u="none" strike="noStrike" baseline="0" dirty="0">
                <a:latin typeface="CIDFont+F1"/>
              </a:rPr>
              <a:t>ejecución del </a:t>
            </a:r>
            <a:r>
              <a:rPr lang="es-ES" sz="1800" b="0" i="0" u="none" strike="noStrike" baseline="0" dirty="0" err="1">
                <a:latin typeface="CIDFont+F1"/>
              </a:rPr>
              <a:t>microplan</a:t>
            </a:r>
            <a:r>
              <a:rPr lang="es-ES" sz="1800" b="0" i="0" u="none" strike="noStrike" baseline="0" dirty="0">
                <a:latin typeface="CIDFont+F1"/>
              </a:rPr>
              <a:t> y la gestión con instancias superiores (región, nacional).</a:t>
            </a:r>
            <a:endParaRPr lang="en-US" sz="1800" dirty="0"/>
          </a:p>
          <a:p>
            <a:pPr marL="228600">
              <a:lnSpc>
                <a:spcPct val="107000"/>
              </a:lnSpc>
            </a:pPr>
            <a:endParaRPr lang="es-ES" sz="1800" b="0" i="0" u="none" strike="noStrike" baseline="0" dirty="0">
              <a:solidFill>
                <a:schemeClr val="tx1"/>
              </a:solidFill>
              <a:latin typeface="CIDFont+F1"/>
              <a:ea typeface="Calibri" panose="020F0502020204030204" pitchFamily="34" charset="0"/>
              <a:cs typeface="Times New Roman" panose="02020603050405020304" pitchFamily="18" charset="0"/>
            </a:endParaRPr>
          </a:p>
          <a:p>
            <a:pPr marL="228600">
              <a:lnSpc>
                <a:spcPct val="107000"/>
              </a:lnSpc>
            </a:pPr>
            <a:endParaRPr lang="es-CO"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marL="228600">
              <a:lnSpc>
                <a:spcPct val="107000"/>
              </a:lnSpc>
            </a:pPr>
            <a:endParaRPr lang="es-CO"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a:p>
            <a:pPr algn="l"/>
            <a:r>
              <a:rPr lang="es-ES" sz="1800" b="0" i="0" u="none" strike="noStrike" baseline="0" dirty="0">
                <a:latin typeface="CIDFont+F1"/>
              </a:rPr>
              <a:t>En endémicas de malaria, donde el equipo local responsable de la implementación del DTI-R en el foco esta</a:t>
            </a:r>
          </a:p>
          <a:p>
            <a:pPr algn="l"/>
            <a:r>
              <a:rPr lang="es-ES" sz="1800" b="0" i="0" u="none" strike="noStrike" baseline="0" dirty="0">
                <a:latin typeface="CIDFont+F1"/>
              </a:rPr>
              <a:t>conformado por unidades muy básicas de salud, puestos de salud solo con personal auxiliar y promotores o</a:t>
            </a:r>
          </a:p>
          <a:p>
            <a:pPr algn="l"/>
            <a:r>
              <a:rPr lang="es-ES" sz="1800" b="0" i="0" u="none" strike="noStrike" baseline="0" dirty="0">
                <a:latin typeface="CIDFont+F1"/>
              </a:rPr>
              <a:t>voluntarios de salud, o unidades de salud con personal profesional temporal o fijo, pero limitaciones para</a:t>
            </a:r>
          </a:p>
          <a:p>
            <a:pPr algn="l"/>
            <a:r>
              <a:rPr lang="es-ES" sz="1800" b="0" i="0" u="none" strike="noStrike" baseline="0" dirty="0">
                <a:latin typeface="CIDFont+F1"/>
              </a:rPr>
              <a:t>acciones extramurales, es indispensable la existencia de un equipo de soporte, de una o</a:t>
            </a:r>
          </a:p>
          <a:p>
            <a:pPr algn="l"/>
            <a:r>
              <a:rPr lang="es-ES" sz="1800" b="0" i="0" u="none" strike="noStrike" baseline="0" dirty="0">
                <a:latin typeface="CIDFont+F1"/>
              </a:rPr>
              <a:t>varias personas, dependiendo de la extensión del área con designación específica y capacidad logística para la</a:t>
            </a:r>
          </a:p>
          <a:p>
            <a:pPr algn="l"/>
            <a:r>
              <a:rPr lang="es-ES" sz="1800" b="0" i="0" u="none" strike="noStrike" baseline="0" dirty="0">
                <a:latin typeface="CIDFont+F1"/>
              </a:rPr>
              <a:t>movilización y supervisión en campo de los puntos de diagnóstico.</a:t>
            </a:r>
          </a:p>
          <a:p>
            <a:pPr algn="l"/>
            <a:endParaRPr lang="es-ES" sz="1800" b="0" i="0" u="none" strike="noStrike" baseline="0" dirty="0">
              <a:latin typeface="CIDFont+F1"/>
            </a:endParaRPr>
          </a:p>
          <a:p>
            <a:pPr algn="l"/>
            <a:r>
              <a:rPr lang="es-ES" sz="1800" b="0" i="0" u="none" strike="noStrike" baseline="0" dirty="0">
                <a:latin typeface="CIDFont+F1"/>
              </a:rPr>
              <a:t>Situaciones donde el foco de malaria hace parte de una micro red de salud liderada por un equipo profesional</a:t>
            </a:r>
          </a:p>
          <a:p>
            <a:pPr algn="l"/>
            <a:r>
              <a:rPr lang="es-ES" sz="1800" b="0" i="0" u="none" strike="noStrike" baseline="0" dirty="0">
                <a:latin typeface="CIDFont+F1"/>
              </a:rPr>
              <a:t>permanente con funciones integrales de vigilancia en salud pública y personal asignado y logística para acciones</a:t>
            </a:r>
          </a:p>
          <a:p>
            <a:pPr algn="l"/>
            <a:r>
              <a:rPr lang="es-ES" sz="1800" b="0" i="0" u="none" strike="noStrike" baseline="0" dirty="0">
                <a:latin typeface="CIDFont+F1"/>
              </a:rPr>
              <a:t>Extramurales, el equipo debe asumir la coordinación de la operación</a:t>
            </a:r>
          </a:p>
          <a:p>
            <a:pPr algn="l"/>
            <a:r>
              <a:rPr lang="es-ES" sz="1800" b="0" i="0" u="none" strike="noStrike" baseline="0" dirty="0">
                <a:latin typeface="CIDFont+F1"/>
              </a:rPr>
              <a:t>local y la mayoría de la acciones y es deseable la existencia de un equipo de soporte</a:t>
            </a:r>
          </a:p>
          <a:p>
            <a:pPr algn="l"/>
            <a:r>
              <a:rPr lang="es-ES" sz="1800" b="0" i="0" u="none" strike="noStrike" baseline="0" dirty="0">
                <a:latin typeface="CIDFont+F1"/>
              </a:rPr>
              <a:t>representado en campo por un funcionario que facilite la coordinación con el nivel superior (municipio, región).</a:t>
            </a:r>
          </a:p>
          <a:p>
            <a:pPr algn="l"/>
            <a:endParaRPr lang="es-ES" sz="1800" b="0" i="0" u="none" strike="noStrike" baseline="0" dirty="0">
              <a:latin typeface="CIDFont+F1"/>
            </a:endParaRPr>
          </a:p>
          <a:p>
            <a:pPr algn="l"/>
            <a:r>
              <a:rPr lang="es-ES" sz="1800" b="0" i="0" u="none" strike="noStrike" baseline="0" dirty="0">
                <a:latin typeface="CIDFont+F1"/>
              </a:rPr>
              <a:t>En condiciones donde persiste la estructura del programa vertical, la figura de los visitadores o inspectores de</a:t>
            </a:r>
          </a:p>
          <a:p>
            <a:pPr algn="l"/>
            <a:r>
              <a:rPr lang="es-ES" sz="1800" b="0" i="0" u="none" strike="noStrike" baseline="0" dirty="0">
                <a:latin typeface="CIDFont+F1"/>
              </a:rPr>
              <a:t>campo, debidamente sectorizados según la distribución de los focos, puede asumir las tareas de supervisión de</a:t>
            </a:r>
          </a:p>
          <a:p>
            <a:pPr algn="l"/>
            <a:r>
              <a:rPr lang="es-ES" sz="1800" b="0" i="0" u="none" strike="noStrike" baseline="0" dirty="0">
                <a:latin typeface="CIDFont+F1"/>
              </a:rPr>
              <a:t>campo, complementadas por la estructura de las bases operativas, en los procesos de gestión, capacitación,</a:t>
            </a:r>
          </a:p>
          <a:p>
            <a:pPr algn="l"/>
            <a:r>
              <a:rPr lang="es-ES" sz="1800" b="0" i="0" u="none" strike="noStrike" baseline="0" dirty="0">
                <a:latin typeface="CIDFont+F1"/>
              </a:rPr>
              <a:t>manejo de insumos e información. Dependiendo el modelo local dichos funcionarios de del programa de</a:t>
            </a:r>
          </a:p>
          <a:p>
            <a:pPr algn="l"/>
            <a:r>
              <a:rPr lang="es-ES" sz="1800" b="0" i="0" u="none" strike="noStrike" baseline="0" dirty="0">
                <a:latin typeface="CIDFont+F1"/>
              </a:rPr>
              <a:t>malaria podrán ser parte del equipo local o del equipo de soporte del nivel superior.</a:t>
            </a:r>
          </a:p>
          <a:p>
            <a:pPr marL="228600">
              <a:lnSpc>
                <a:spcPct val="107000"/>
              </a:lnSpc>
            </a:pPr>
            <a:endParaRPr lang="es-CO" sz="1800" b="0" dirty="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fld id="{85C8C364-C91D-49E8-8854-261EBAB48EC6}" type="slidenum">
              <a:rPr lang="en-IN" smtClean="0"/>
              <a:t>23</a:t>
            </a:fld>
            <a:endParaRPr lang="en-IN"/>
          </a:p>
        </p:txBody>
      </p:sp>
    </p:spTree>
    <p:extLst>
      <p:ext uri="{BB962C8B-B14F-4D97-AF65-F5344CB8AC3E}">
        <p14:creationId xmlns:p14="http://schemas.microsoft.com/office/powerpoint/2010/main" val="12505413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s-CO" sz="1800" b="0" i="0" u="none" strike="noStrike" baseline="0">
                <a:latin typeface="CIDFont+F1"/>
              </a:rPr>
              <a:t>El personal de </a:t>
            </a:r>
            <a:r>
              <a:rPr lang="es-ES" sz="1800" b="0" i="0" u="none" strike="noStrike" baseline="0">
                <a:latin typeface="CIDFont+F1"/>
              </a:rPr>
              <a:t>salud del equipo local (unidad de salud y colaboradores voluntarios) debe desarrollar capacidades de análisis para orientar las acciones. Independiente de la carga de malaria, el personal de la primera línea involucrado en la detección y reporte de casos, debe ser también el principal usuario de la información. Sea cual sea el modelo de gestión local, una persona</a:t>
            </a:r>
          </a:p>
          <a:p>
            <a:pPr algn="l"/>
            <a:r>
              <a:rPr lang="es-ES" sz="1800" b="0" i="0" u="none" strike="noStrike" baseline="0">
                <a:latin typeface="CIDFont+F1"/>
              </a:rPr>
              <a:t>debe asumir la </a:t>
            </a:r>
            <a:r>
              <a:rPr lang="es-ES" sz="1800" b="0" i="0" u="none" strike="noStrike" baseline="0" err="1">
                <a:latin typeface="CIDFont+F1"/>
              </a:rPr>
              <a:t>funcion</a:t>
            </a:r>
            <a:r>
              <a:rPr lang="es-ES" sz="1800" b="0" i="0" u="none" strike="noStrike" baseline="0">
                <a:latin typeface="CIDFont+F1"/>
              </a:rPr>
              <a:t> permanente de coordinación de los procesos de información del respectivo foco, incluyendo rutinas semanales de análisis, la retroalimentación a los puntos de detección y la generación reportes periódicos a los </a:t>
            </a:r>
            <a:r>
              <a:rPr lang="es-CO" sz="1800" b="0" i="0" u="none" strike="noStrike" baseline="0">
                <a:latin typeface="CIDFont+F1"/>
              </a:rPr>
              <a:t>niveles que corresponda.</a:t>
            </a:r>
          </a:p>
          <a:p>
            <a:pPr algn="l"/>
            <a:r>
              <a:rPr lang="es-ES" sz="1800" b="0" i="0" u="none" strike="noStrike" baseline="0">
                <a:latin typeface="CIDFont+F2"/>
              </a:rPr>
              <a:t>Datos </a:t>
            </a:r>
            <a:r>
              <a:rPr lang="es-ES" sz="1800" b="0" i="0" u="none" strike="noStrike" baseline="0">
                <a:latin typeface="CIDFont+F1"/>
              </a:rPr>
              <a:t>mínimos a generar y consolidar a nivel del EGF:</a:t>
            </a:r>
          </a:p>
          <a:p>
            <a:pPr algn="l"/>
            <a:endParaRPr lang="es-ES" sz="1800" b="0" i="0" u="none" strike="noStrike" baseline="0">
              <a:latin typeface="CIDFont+F1"/>
            </a:endParaRPr>
          </a:p>
          <a:p>
            <a:pPr algn="l"/>
            <a:r>
              <a:rPr lang="es-ES" sz="1800" b="0" i="0" u="none" strike="noStrike" baseline="0">
                <a:latin typeface="CIDFont+F1"/>
              </a:rPr>
              <a:t>• </a:t>
            </a:r>
            <a:r>
              <a:rPr lang="es-ES" sz="1800" b="0" i="0" u="none" strike="noStrike" baseline="0">
                <a:latin typeface="CIDFont+F2"/>
              </a:rPr>
              <a:t>Número de casos nuevos por lugar de residenci</a:t>
            </a:r>
            <a:r>
              <a:rPr lang="es-ES" sz="1800" b="0" i="0" u="none" strike="noStrike" baseline="0">
                <a:latin typeface="CIDFont+F1"/>
              </a:rPr>
              <a:t>a, probable lugar de infección, lugar de examen y tipo de unidad notificante </a:t>
            </a:r>
          </a:p>
          <a:p>
            <a:pPr algn="l"/>
            <a:r>
              <a:rPr lang="es-ES" sz="1800" b="0" i="0" u="none" strike="noStrike" baseline="0">
                <a:latin typeface="CIDFont+F1"/>
              </a:rPr>
              <a:t>• Número de muestras examinadas y positividad por localidad y por puesto de diagnóstico (microscopia o PDR).</a:t>
            </a:r>
          </a:p>
          <a:p>
            <a:pPr algn="l"/>
            <a:r>
              <a:rPr lang="es-ES" sz="1800" b="0" i="0" u="none" strike="noStrike" baseline="0">
                <a:latin typeface="CIDFont+F1"/>
              </a:rPr>
              <a:t>• Número de examinados y positividad, para guiar decisiones acerca de donde hay necesidad de </a:t>
            </a:r>
            <a:r>
              <a:rPr lang="es-CO" sz="1800" b="0" i="0" u="none" strike="noStrike" baseline="0">
                <a:latin typeface="CIDFont+F1"/>
              </a:rPr>
              <a:t>aumentar la cobertura de diagnostico</a:t>
            </a:r>
          </a:p>
          <a:p>
            <a:pPr algn="l"/>
            <a:r>
              <a:rPr lang="es-CO" sz="1800" b="0" i="0" u="none" strike="noStrike" baseline="0">
                <a:latin typeface="CIDFont+F1"/>
              </a:rPr>
              <a:t>• Casos por especie .</a:t>
            </a:r>
          </a:p>
          <a:p>
            <a:pPr algn="l"/>
            <a:r>
              <a:rPr lang="es-ES" sz="1800" b="0" i="0" u="none" strike="noStrike" baseline="0">
                <a:latin typeface="CIDFont+F1"/>
              </a:rPr>
              <a:t>• Tiempos entre el inicio de los síntomas, el diagnóstico, el tratamiento e investigación/respuesta.</a:t>
            </a:r>
          </a:p>
          <a:p>
            <a:pPr algn="l"/>
            <a:r>
              <a:rPr lang="es-ES" sz="1800" b="0" i="0" u="none" strike="noStrike" baseline="0">
                <a:latin typeface="CIDFont+F1"/>
              </a:rPr>
              <a:t>• Seguimiento de los pacientes, incluyendo % de pacientes con tratamiento supervisado</a:t>
            </a:r>
          </a:p>
          <a:p>
            <a:pPr algn="l"/>
            <a:r>
              <a:rPr lang="es-ES" sz="1800" b="0" i="0" u="none" strike="noStrike" baseline="0">
                <a:latin typeface="CIDFont+F1"/>
              </a:rPr>
              <a:t>• Casos por edad y grupos especiales (embarazadas)</a:t>
            </a:r>
          </a:p>
          <a:p>
            <a:pPr algn="l"/>
            <a:r>
              <a:rPr lang="es-ES" sz="1800" b="0" i="0" u="none" strike="noStrike" baseline="0">
                <a:latin typeface="CIDFont+F1"/>
              </a:rPr>
              <a:t>• Porcentaje de casos investigados; casos de transmisión local v. casos importados</a:t>
            </a:r>
          </a:p>
          <a:p>
            <a:pPr algn="l"/>
            <a:r>
              <a:rPr lang="es-ES" sz="1800" b="0" i="0" u="none" strike="noStrike" baseline="0">
                <a:latin typeface="CIDFont+F1"/>
              </a:rPr>
              <a:t>• Inventario o catastro de localidades o ampliación de la micro área</a:t>
            </a:r>
          </a:p>
          <a:p>
            <a:pPr algn="l"/>
            <a:r>
              <a:rPr lang="es-ES" sz="1800" b="0" i="0" u="none" strike="noStrike" baseline="0">
                <a:latin typeface="CIDFont+F1"/>
              </a:rPr>
              <a:t>• Cobertura por control vectorial a nivel de localidad.</a:t>
            </a:r>
            <a:endParaRPr lang="en-US"/>
          </a:p>
        </p:txBody>
      </p:sp>
      <p:sp>
        <p:nvSpPr>
          <p:cNvPr id="4" name="Slide Number Placeholder 3"/>
          <p:cNvSpPr>
            <a:spLocks noGrp="1"/>
          </p:cNvSpPr>
          <p:nvPr>
            <p:ph type="sldNum" sz="quarter" idx="5"/>
          </p:nvPr>
        </p:nvSpPr>
        <p:spPr/>
        <p:txBody>
          <a:bodyPr/>
          <a:lstStyle/>
          <a:p>
            <a:fld id="{DB485D0E-6511-AB44-B03E-8E3001D6D9DB}" type="slidenum">
              <a:rPr lang="en-US" altLang="x-none" smtClean="0"/>
              <a:pPr/>
              <a:t>24</a:t>
            </a:fld>
            <a:endParaRPr lang="en-US" altLang="x-none"/>
          </a:p>
        </p:txBody>
      </p:sp>
    </p:spTree>
    <p:extLst>
      <p:ext uri="{BB962C8B-B14F-4D97-AF65-F5344CB8AC3E}">
        <p14:creationId xmlns:p14="http://schemas.microsoft.com/office/powerpoint/2010/main" val="2580998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_tradnl" sz="2800" dirty="0"/>
              <a:t>La estratificación es una herramienta para ayudar a la </a:t>
            </a:r>
            <a:r>
              <a:rPr lang="es-ES_tradnl" sz="2800" b="1" dirty="0"/>
              <a:t>toma de decisiones </a:t>
            </a:r>
            <a:r>
              <a:rPr lang="es-ES_tradnl" sz="2800" dirty="0"/>
              <a:t>y es el primer paso en la </a:t>
            </a:r>
            <a:r>
              <a:rPr lang="es-ES_tradnl" sz="2800" b="1" dirty="0"/>
              <a:t>planificación</a:t>
            </a:r>
            <a:r>
              <a:rPr lang="es-ES_tradnl" sz="2800" dirty="0"/>
              <a:t> de operaciones.</a:t>
            </a:r>
          </a:p>
          <a:p>
            <a:pPr algn="l"/>
            <a:r>
              <a:rPr lang="es-ES_tradnl" sz="2800" dirty="0"/>
              <a:t>Es un </a:t>
            </a:r>
            <a:r>
              <a:rPr lang="es-ES_tradnl" sz="2800" b="1" dirty="0"/>
              <a:t>proceso dinámico </a:t>
            </a:r>
            <a:r>
              <a:rPr lang="es-ES_tradnl" sz="2800" dirty="0"/>
              <a:t>que implica el análisis periódico de información.</a:t>
            </a:r>
            <a:endParaRPr lang="es-ES_tradnl" sz="2800" dirty="0">
              <a:cs typeface="Calibri"/>
            </a:endParaRPr>
          </a:p>
          <a:p>
            <a:r>
              <a:rPr lang="es-ES_tradnl" sz="2800" dirty="0"/>
              <a:t>Está determinada por la </a:t>
            </a:r>
            <a:r>
              <a:rPr lang="es-ES_tradnl" sz="2800" b="1" dirty="0"/>
              <a:t>Receptividad</a:t>
            </a:r>
            <a:r>
              <a:rPr lang="es-ES_tradnl" sz="2800" dirty="0"/>
              <a:t> y el </a:t>
            </a:r>
            <a:r>
              <a:rPr lang="es-ES_tradnl" sz="2800" b="1" dirty="0"/>
              <a:t>riesgo de importación,</a:t>
            </a:r>
            <a:r>
              <a:rPr lang="es-ES_tradnl" sz="2800" dirty="0"/>
              <a:t> </a:t>
            </a:r>
            <a:r>
              <a:rPr lang="es-ES_tradnl" sz="2800" b="1" dirty="0"/>
              <a:t>número absoluto de casos</a:t>
            </a:r>
            <a:r>
              <a:rPr lang="es-ES_tradnl" sz="2800" dirty="0"/>
              <a:t>, tanto en contextos de baja como de alta transmisión.</a:t>
            </a:r>
            <a:endParaRPr lang="es-ES_tradnl" sz="2800" dirty="0">
              <a:cs typeface="Calibri"/>
            </a:endParaRPr>
          </a:p>
          <a:p>
            <a:pPr algn="l"/>
            <a:endParaRPr lang="es-ES_tradnl" sz="2800" dirty="0"/>
          </a:p>
          <a:p>
            <a:pPr algn="l"/>
            <a:r>
              <a:rPr lang="es-ES_tradnl" sz="2800" dirty="0"/>
              <a:t>Debe realizarse, entonces, </a:t>
            </a:r>
            <a:r>
              <a:rPr lang="es-ES_tradnl" sz="2800" b="1" dirty="0"/>
              <a:t>en función de</a:t>
            </a:r>
            <a:r>
              <a:rPr lang="es-ES_tradnl" sz="2800" dirty="0"/>
              <a:t>:</a:t>
            </a:r>
            <a:endParaRPr lang="es-ES_tradnl" sz="2800" dirty="0">
              <a:cs typeface="Calibri"/>
            </a:endParaRPr>
          </a:p>
          <a:p>
            <a:pPr lvl="1" algn="l"/>
            <a:r>
              <a:rPr lang="es-ES_tradnl" sz="2800" dirty="0"/>
              <a:t>Intensidad de la transmisión (número de casos).</a:t>
            </a:r>
            <a:endParaRPr lang="es-ES_tradnl" sz="2800" dirty="0">
              <a:cs typeface="Calibri"/>
            </a:endParaRPr>
          </a:p>
          <a:p>
            <a:pPr lvl="1" algn="l"/>
            <a:r>
              <a:rPr lang="es-ES_tradnl" sz="2800" dirty="0"/>
              <a:t>Riesgo de importación del parásito (Vulnerabilidad).</a:t>
            </a:r>
            <a:endParaRPr lang="es-ES_tradnl" sz="2800" dirty="0">
              <a:cs typeface="Calibri"/>
            </a:endParaRPr>
          </a:p>
          <a:p>
            <a:pPr lvl="1" algn="l"/>
            <a:r>
              <a:rPr lang="es-ES_tradnl" sz="2800" dirty="0"/>
              <a:t>Receptividad.</a:t>
            </a:r>
            <a:endParaRPr lang="es-ES_tradnl" sz="2800" dirty="0">
              <a:cs typeface="Calibri"/>
            </a:endParaRPr>
          </a:p>
          <a:p>
            <a:pPr algn="l"/>
            <a:endParaRPr lang="es-ES_tradnl" sz="2800" dirty="0"/>
          </a:p>
          <a:p>
            <a:pPr algn="l"/>
            <a:r>
              <a:rPr lang="es-ES_tradnl" sz="2800" dirty="0"/>
              <a:t>Incluye los focos, pero </a:t>
            </a:r>
            <a:r>
              <a:rPr lang="es-ES_tradnl" sz="2800" b="1" dirty="0"/>
              <a:t>no se limita a ellos</a:t>
            </a:r>
            <a:r>
              <a:rPr lang="es-ES_tradnl" sz="2800" dirty="0"/>
              <a:t>.</a:t>
            </a:r>
            <a:endParaRPr lang="es-ES_tradnl" sz="2800" dirty="0">
              <a:cs typeface="Calibri"/>
            </a:endParaRPr>
          </a:p>
          <a:p>
            <a:endParaRPr lang="es-CO" dirty="0"/>
          </a:p>
          <a:p>
            <a:r>
              <a:rPr lang="es-CO" dirty="0"/>
              <a:t>Para entender con claridad la estratificaciondel riesgo de malaria debemos tener claridad en dos concepto</a:t>
            </a:r>
          </a:p>
          <a:p>
            <a:pPr lvl="0"/>
            <a:r>
              <a:rPr lang="es-ES_tradnl" b="1" dirty="0"/>
              <a:t>Receptividad</a:t>
            </a:r>
            <a:endParaRPr lang="es-CO" dirty="0"/>
          </a:p>
          <a:p>
            <a:pPr lvl="1"/>
            <a:r>
              <a:rPr lang="es-ES_tradnl" dirty="0"/>
              <a:t> Se entendida como la habilidad del ecosistema de permitir la transmisión de malaria</a:t>
            </a:r>
            <a:endParaRPr lang="es-CO" dirty="0"/>
          </a:p>
          <a:p>
            <a:pPr lvl="0"/>
            <a:r>
              <a:rPr lang="es-ES_tradnl" dirty="0"/>
              <a:t>Riesgo de importación</a:t>
            </a:r>
            <a:endParaRPr lang="es-CO" dirty="0"/>
          </a:p>
          <a:p>
            <a:pPr lvl="1"/>
            <a:r>
              <a:rPr lang="es-ES_tradnl" dirty="0">
                <a:solidFill>
                  <a:schemeClr val="tx1"/>
                </a:solidFill>
              </a:rPr>
              <a:t>Se entiende como el riesgo de importación de personas que provienen de zonas con transmisión activa de malaria</a:t>
            </a:r>
            <a:endParaRPr lang="es-CO" dirty="0">
              <a:solidFill>
                <a:schemeClr val="tx1"/>
              </a:solidFill>
            </a:endParaRPr>
          </a:p>
          <a:p>
            <a:endParaRPr lang="es-CO" dirty="0"/>
          </a:p>
          <a:p>
            <a:endParaRPr lang="es-CO" dirty="0"/>
          </a:p>
          <a:p>
            <a:r>
              <a:rPr lang="es-ES" sz="1800" b="0" i="0" u="none" strike="noStrike" baseline="0" dirty="0">
                <a:solidFill>
                  <a:srgbClr val="000000"/>
                </a:solidFill>
                <a:latin typeface="Arial" panose="020B0604020202020204" pitchFamily="34" charset="0"/>
              </a:rPr>
              <a:t>la asignación del nivel de riesgo que tiene cada municipio frente a malaria se organiza a partir de cinco estratos, </a:t>
            </a:r>
          </a:p>
          <a:p>
            <a:endParaRPr lang="es-CO" dirty="0"/>
          </a:p>
        </p:txBody>
      </p:sp>
      <p:sp>
        <p:nvSpPr>
          <p:cNvPr id="4" name="Marcador de número de diapositiva 3"/>
          <p:cNvSpPr>
            <a:spLocks noGrp="1"/>
          </p:cNvSpPr>
          <p:nvPr>
            <p:ph type="sldNum" sz="quarter" idx="5"/>
          </p:nvPr>
        </p:nvSpPr>
        <p:spPr/>
        <p:txBody>
          <a:bodyPr/>
          <a:lstStyle/>
          <a:p>
            <a:fld id="{4C1AF0EA-E79B-4851-8315-0B71524AF50E}" type="slidenum">
              <a:rPr lang="es-CO" smtClean="0"/>
              <a:t>5</a:t>
            </a:fld>
            <a:endParaRPr lang="es-CO"/>
          </a:p>
        </p:txBody>
      </p:sp>
    </p:spTree>
    <p:extLst>
      <p:ext uri="{BB962C8B-B14F-4D97-AF65-F5344CB8AC3E}">
        <p14:creationId xmlns:p14="http://schemas.microsoft.com/office/powerpoint/2010/main" val="22172563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_tradnl" sz="2800" dirty="0"/>
              <a:t>La estratificación es una herramienta para ayudar a la </a:t>
            </a:r>
            <a:r>
              <a:rPr lang="es-ES_tradnl" sz="2800" b="1" dirty="0"/>
              <a:t>toma de decisiones </a:t>
            </a:r>
            <a:r>
              <a:rPr lang="es-ES_tradnl" sz="2800" dirty="0"/>
              <a:t>y es el primer paso en la </a:t>
            </a:r>
            <a:r>
              <a:rPr lang="es-ES_tradnl" sz="2800" b="1" dirty="0"/>
              <a:t>planificación</a:t>
            </a:r>
            <a:r>
              <a:rPr lang="es-ES_tradnl" sz="2800" dirty="0"/>
              <a:t> de operaciones.</a:t>
            </a:r>
          </a:p>
          <a:p>
            <a:pPr algn="l"/>
            <a:r>
              <a:rPr lang="es-ES_tradnl" sz="2800" dirty="0"/>
              <a:t>Es un </a:t>
            </a:r>
            <a:r>
              <a:rPr lang="es-ES_tradnl" sz="2800" b="1" dirty="0"/>
              <a:t>proceso dinámico </a:t>
            </a:r>
            <a:r>
              <a:rPr lang="es-ES_tradnl" sz="2800" dirty="0"/>
              <a:t>que implica el análisis periódico de información.</a:t>
            </a:r>
            <a:endParaRPr lang="es-ES_tradnl" sz="2800" dirty="0">
              <a:cs typeface="Calibri"/>
            </a:endParaRPr>
          </a:p>
          <a:p>
            <a:r>
              <a:rPr lang="es-ES_tradnl" sz="2800" dirty="0"/>
              <a:t>Está determinada por la </a:t>
            </a:r>
            <a:r>
              <a:rPr lang="es-ES_tradnl" sz="2800" b="1" dirty="0"/>
              <a:t>Receptividad</a:t>
            </a:r>
            <a:r>
              <a:rPr lang="es-ES_tradnl" sz="2800" dirty="0"/>
              <a:t> y el </a:t>
            </a:r>
            <a:r>
              <a:rPr lang="es-ES_tradnl" sz="2800" b="1" dirty="0"/>
              <a:t>riesgo de importación,</a:t>
            </a:r>
            <a:r>
              <a:rPr lang="es-ES_tradnl" sz="2800" dirty="0"/>
              <a:t> </a:t>
            </a:r>
            <a:r>
              <a:rPr lang="es-ES_tradnl" sz="2800" b="1" dirty="0"/>
              <a:t>número absoluto de casos</a:t>
            </a:r>
            <a:r>
              <a:rPr lang="es-ES_tradnl" sz="2800" dirty="0"/>
              <a:t>, tanto en contextos de baja como de alta transmisión.</a:t>
            </a:r>
            <a:endParaRPr lang="es-ES_tradnl" sz="2800" dirty="0">
              <a:cs typeface="Calibri"/>
            </a:endParaRPr>
          </a:p>
          <a:p>
            <a:pPr algn="l"/>
            <a:endParaRPr lang="es-ES_tradnl" sz="2800" dirty="0"/>
          </a:p>
          <a:p>
            <a:pPr algn="l"/>
            <a:r>
              <a:rPr lang="es-ES_tradnl" sz="2800" dirty="0"/>
              <a:t>Debe realizarse, entonces, </a:t>
            </a:r>
            <a:r>
              <a:rPr lang="es-ES_tradnl" sz="2800" b="1" dirty="0"/>
              <a:t>en función de</a:t>
            </a:r>
            <a:r>
              <a:rPr lang="es-ES_tradnl" sz="2800" dirty="0"/>
              <a:t>:</a:t>
            </a:r>
            <a:endParaRPr lang="es-ES_tradnl" sz="2800" dirty="0">
              <a:cs typeface="Calibri"/>
            </a:endParaRPr>
          </a:p>
          <a:p>
            <a:pPr lvl="1" algn="l"/>
            <a:r>
              <a:rPr lang="es-ES_tradnl" sz="2800" dirty="0"/>
              <a:t>Intensidad de la transmisión (número de casos).</a:t>
            </a:r>
            <a:endParaRPr lang="es-ES_tradnl" sz="2800" dirty="0">
              <a:cs typeface="Calibri"/>
            </a:endParaRPr>
          </a:p>
          <a:p>
            <a:pPr lvl="1" algn="l"/>
            <a:r>
              <a:rPr lang="es-ES_tradnl" sz="2800" dirty="0"/>
              <a:t>Riesgo de importación del parásito (Vulnerabilidad).</a:t>
            </a:r>
            <a:endParaRPr lang="es-ES_tradnl" sz="2800" dirty="0">
              <a:cs typeface="Calibri"/>
            </a:endParaRPr>
          </a:p>
          <a:p>
            <a:pPr lvl="1" algn="l"/>
            <a:r>
              <a:rPr lang="es-ES_tradnl" sz="2800" dirty="0"/>
              <a:t>Receptividad.</a:t>
            </a:r>
            <a:endParaRPr lang="es-ES_tradnl" sz="2800" dirty="0">
              <a:cs typeface="Calibri"/>
            </a:endParaRPr>
          </a:p>
          <a:p>
            <a:pPr algn="l"/>
            <a:endParaRPr lang="es-ES_tradnl" sz="2800" dirty="0"/>
          </a:p>
          <a:p>
            <a:pPr algn="l"/>
            <a:r>
              <a:rPr lang="es-ES_tradnl" sz="2800" dirty="0"/>
              <a:t>Incluye los focos, pero </a:t>
            </a:r>
            <a:r>
              <a:rPr lang="es-ES_tradnl" sz="2800" b="1" dirty="0"/>
              <a:t>no se limita a ellos</a:t>
            </a:r>
            <a:r>
              <a:rPr lang="es-ES_tradnl" sz="2800" dirty="0"/>
              <a:t>.</a:t>
            </a:r>
            <a:endParaRPr lang="es-ES_tradnl" sz="2800" dirty="0">
              <a:cs typeface="Calibri"/>
            </a:endParaRPr>
          </a:p>
          <a:p>
            <a:endParaRPr lang="es-CO" dirty="0"/>
          </a:p>
          <a:p>
            <a:r>
              <a:rPr lang="es-CO" dirty="0"/>
              <a:t>Para entender con claridad la estratificaciondel riesgo de malaria debemos tener claridad en dos concepto</a:t>
            </a:r>
          </a:p>
          <a:p>
            <a:pPr lvl="0"/>
            <a:r>
              <a:rPr lang="es-ES_tradnl" b="1" dirty="0"/>
              <a:t>Receptividad</a:t>
            </a:r>
            <a:endParaRPr lang="es-CO" dirty="0"/>
          </a:p>
          <a:p>
            <a:pPr lvl="1"/>
            <a:r>
              <a:rPr lang="es-ES_tradnl" dirty="0"/>
              <a:t> Se entendida como la habilidad del ecosistema de permitir la transmisión de malaria</a:t>
            </a:r>
            <a:endParaRPr lang="es-CO" dirty="0"/>
          </a:p>
          <a:p>
            <a:pPr lvl="0"/>
            <a:r>
              <a:rPr lang="es-ES_tradnl" dirty="0"/>
              <a:t>Riesgo de importación</a:t>
            </a:r>
            <a:endParaRPr lang="es-CO" dirty="0"/>
          </a:p>
          <a:p>
            <a:pPr lvl="1"/>
            <a:r>
              <a:rPr lang="es-ES_tradnl" dirty="0">
                <a:solidFill>
                  <a:schemeClr val="tx1"/>
                </a:solidFill>
              </a:rPr>
              <a:t>Se entiende como el riesgo de importación de personas que provienen de zonas con transmisión activa de malaria</a:t>
            </a:r>
            <a:endParaRPr lang="es-CO" dirty="0">
              <a:solidFill>
                <a:schemeClr val="tx1"/>
              </a:solidFill>
            </a:endParaRPr>
          </a:p>
          <a:p>
            <a:endParaRPr lang="es-CO" dirty="0"/>
          </a:p>
          <a:p>
            <a:endParaRPr lang="es-CO" dirty="0"/>
          </a:p>
          <a:p>
            <a:r>
              <a:rPr lang="es-ES" sz="1800" b="0" i="0" u="none" strike="noStrike" baseline="0" dirty="0">
                <a:solidFill>
                  <a:srgbClr val="000000"/>
                </a:solidFill>
                <a:latin typeface="Arial" panose="020B0604020202020204" pitchFamily="34" charset="0"/>
              </a:rPr>
              <a:t>la asignación del nivel de riesgo que tiene cada municipio frente a malaria se organiza a partir de cinco estratos, </a:t>
            </a:r>
          </a:p>
          <a:p>
            <a:endParaRPr lang="es-CO" dirty="0"/>
          </a:p>
        </p:txBody>
      </p:sp>
      <p:sp>
        <p:nvSpPr>
          <p:cNvPr id="4" name="Marcador de número de diapositiva 3"/>
          <p:cNvSpPr>
            <a:spLocks noGrp="1"/>
          </p:cNvSpPr>
          <p:nvPr>
            <p:ph type="sldNum" sz="quarter" idx="5"/>
          </p:nvPr>
        </p:nvSpPr>
        <p:spPr/>
        <p:txBody>
          <a:bodyPr/>
          <a:lstStyle/>
          <a:p>
            <a:fld id="{4C1AF0EA-E79B-4851-8315-0B71524AF50E}" type="slidenum">
              <a:rPr lang="es-CO" smtClean="0"/>
              <a:t>6</a:t>
            </a:fld>
            <a:endParaRPr lang="es-CO"/>
          </a:p>
        </p:txBody>
      </p:sp>
    </p:spTree>
    <p:extLst>
      <p:ext uri="{BB962C8B-B14F-4D97-AF65-F5344CB8AC3E}">
        <p14:creationId xmlns:p14="http://schemas.microsoft.com/office/powerpoint/2010/main" val="15944123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l"/>
            <a:r>
              <a:rPr lang="es-ES_tradnl" sz="2800" dirty="0"/>
              <a:t>La estratificación es una herramienta para ayudar a la </a:t>
            </a:r>
            <a:r>
              <a:rPr lang="es-ES_tradnl" sz="2800" b="1" dirty="0"/>
              <a:t>toma de decisiones </a:t>
            </a:r>
            <a:r>
              <a:rPr lang="es-ES_tradnl" sz="2800" dirty="0"/>
              <a:t>y es el primer paso en la </a:t>
            </a:r>
            <a:r>
              <a:rPr lang="es-ES_tradnl" sz="2800" b="1" dirty="0"/>
              <a:t>planificación</a:t>
            </a:r>
            <a:r>
              <a:rPr lang="es-ES_tradnl" sz="2800" dirty="0"/>
              <a:t> de operaciones.</a:t>
            </a:r>
          </a:p>
          <a:p>
            <a:pPr algn="l"/>
            <a:r>
              <a:rPr lang="es-ES_tradnl" sz="2800" dirty="0"/>
              <a:t>Es un </a:t>
            </a:r>
            <a:r>
              <a:rPr lang="es-ES_tradnl" sz="2800" b="1" dirty="0"/>
              <a:t>proceso dinámico </a:t>
            </a:r>
            <a:r>
              <a:rPr lang="es-ES_tradnl" sz="2800" dirty="0"/>
              <a:t>que implica el análisis periódico de información.</a:t>
            </a:r>
            <a:endParaRPr lang="es-ES_tradnl" sz="2800" dirty="0">
              <a:cs typeface="Calibri"/>
            </a:endParaRPr>
          </a:p>
          <a:p>
            <a:r>
              <a:rPr lang="es-ES_tradnl" sz="2800" dirty="0"/>
              <a:t>Está determinada por la </a:t>
            </a:r>
            <a:r>
              <a:rPr lang="es-ES_tradnl" sz="2800" b="1" dirty="0"/>
              <a:t>Receptividad</a:t>
            </a:r>
            <a:r>
              <a:rPr lang="es-ES_tradnl" sz="2800" dirty="0"/>
              <a:t> y el </a:t>
            </a:r>
            <a:r>
              <a:rPr lang="es-ES_tradnl" sz="2800" b="1" dirty="0"/>
              <a:t>riesgo de importación,</a:t>
            </a:r>
            <a:r>
              <a:rPr lang="es-ES_tradnl" sz="2800" dirty="0"/>
              <a:t> </a:t>
            </a:r>
            <a:r>
              <a:rPr lang="es-ES_tradnl" sz="2800" b="1" dirty="0"/>
              <a:t>número absoluto de casos</a:t>
            </a:r>
            <a:r>
              <a:rPr lang="es-ES_tradnl" sz="2800" dirty="0"/>
              <a:t>, tanto en contextos de baja como de alta transmisión.</a:t>
            </a:r>
            <a:endParaRPr lang="es-ES_tradnl" sz="2800" dirty="0">
              <a:cs typeface="Calibri"/>
            </a:endParaRPr>
          </a:p>
          <a:p>
            <a:pPr algn="l"/>
            <a:endParaRPr lang="es-ES_tradnl" sz="2800" dirty="0"/>
          </a:p>
          <a:p>
            <a:pPr algn="l"/>
            <a:r>
              <a:rPr lang="es-ES_tradnl" sz="2800" dirty="0"/>
              <a:t>Debe realizarse, entonces, </a:t>
            </a:r>
            <a:r>
              <a:rPr lang="es-ES_tradnl" sz="2800" b="1" dirty="0"/>
              <a:t>en función de</a:t>
            </a:r>
            <a:r>
              <a:rPr lang="es-ES_tradnl" sz="2800" dirty="0"/>
              <a:t>:</a:t>
            </a:r>
            <a:endParaRPr lang="es-ES_tradnl" sz="2800" dirty="0">
              <a:cs typeface="Calibri"/>
            </a:endParaRPr>
          </a:p>
          <a:p>
            <a:pPr lvl="1" algn="l"/>
            <a:r>
              <a:rPr lang="es-ES_tradnl" sz="2800" dirty="0"/>
              <a:t>Intensidad de la transmisión (número de casos).</a:t>
            </a:r>
            <a:endParaRPr lang="es-ES_tradnl" sz="2800" dirty="0">
              <a:cs typeface="Calibri"/>
            </a:endParaRPr>
          </a:p>
          <a:p>
            <a:pPr lvl="1" algn="l"/>
            <a:r>
              <a:rPr lang="es-ES_tradnl" sz="2800" dirty="0"/>
              <a:t>Riesgo de importación del parásito (Vulnerabilidad).</a:t>
            </a:r>
            <a:endParaRPr lang="es-ES_tradnl" sz="2800" dirty="0">
              <a:cs typeface="Calibri"/>
            </a:endParaRPr>
          </a:p>
          <a:p>
            <a:pPr lvl="1" algn="l"/>
            <a:r>
              <a:rPr lang="es-ES_tradnl" sz="2800" dirty="0"/>
              <a:t>Receptividad.</a:t>
            </a:r>
            <a:endParaRPr lang="es-ES_tradnl" sz="2800" dirty="0">
              <a:cs typeface="Calibri"/>
            </a:endParaRPr>
          </a:p>
          <a:p>
            <a:pPr algn="l"/>
            <a:endParaRPr lang="es-ES_tradnl" sz="2800" dirty="0"/>
          </a:p>
          <a:p>
            <a:pPr algn="l"/>
            <a:r>
              <a:rPr lang="es-ES_tradnl" sz="2800" dirty="0"/>
              <a:t>Incluye los focos, pero </a:t>
            </a:r>
            <a:r>
              <a:rPr lang="es-ES_tradnl" sz="2800" b="1" dirty="0"/>
              <a:t>no se limita a ellos</a:t>
            </a:r>
            <a:r>
              <a:rPr lang="es-ES_tradnl" sz="2800" dirty="0"/>
              <a:t>.</a:t>
            </a:r>
            <a:endParaRPr lang="es-ES_tradnl" sz="2800" dirty="0">
              <a:cs typeface="Calibri"/>
            </a:endParaRPr>
          </a:p>
          <a:p>
            <a:endParaRPr lang="es-CO" dirty="0"/>
          </a:p>
          <a:p>
            <a:r>
              <a:rPr lang="es-CO" dirty="0"/>
              <a:t>Para entender con claridad la estratificaciondel riesgo de malaria debemos tener claridad en dos concepto</a:t>
            </a:r>
          </a:p>
          <a:p>
            <a:pPr lvl="0"/>
            <a:r>
              <a:rPr lang="es-ES_tradnl" b="1" dirty="0"/>
              <a:t>Receptividad</a:t>
            </a:r>
            <a:endParaRPr lang="es-CO" dirty="0"/>
          </a:p>
          <a:p>
            <a:pPr lvl="1"/>
            <a:r>
              <a:rPr lang="es-ES_tradnl" dirty="0"/>
              <a:t> Se entendida como la habilidad del ecosistema de permitir la transmisión de malaria</a:t>
            </a:r>
            <a:endParaRPr lang="es-CO" dirty="0"/>
          </a:p>
          <a:p>
            <a:pPr lvl="0"/>
            <a:r>
              <a:rPr lang="es-ES_tradnl" dirty="0"/>
              <a:t>Riesgo de importación</a:t>
            </a:r>
            <a:endParaRPr lang="es-CO" dirty="0"/>
          </a:p>
          <a:p>
            <a:pPr lvl="1"/>
            <a:r>
              <a:rPr lang="es-ES_tradnl" dirty="0">
                <a:solidFill>
                  <a:schemeClr val="tx1"/>
                </a:solidFill>
              </a:rPr>
              <a:t>Se entiende como el riesgo de importación de personas que provienen de zonas con transmisión activa de malaria</a:t>
            </a:r>
            <a:endParaRPr lang="es-CO" dirty="0">
              <a:solidFill>
                <a:schemeClr val="tx1"/>
              </a:solidFill>
            </a:endParaRPr>
          </a:p>
          <a:p>
            <a:endParaRPr lang="es-CO" dirty="0"/>
          </a:p>
          <a:p>
            <a:endParaRPr lang="es-CO" dirty="0"/>
          </a:p>
          <a:p>
            <a:r>
              <a:rPr lang="es-ES" sz="1800" b="0" i="0" u="none" strike="noStrike" baseline="0" dirty="0">
                <a:solidFill>
                  <a:srgbClr val="000000"/>
                </a:solidFill>
                <a:latin typeface="Arial" panose="020B0604020202020204" pitchFamily="34" charset="0"/>
              </a:rPr>
              <a:t>la asignación del nivel de riesgo que tiene cada municipio frente a malaria se organiza a partir de cinco estratos, </a:t>
            </a:r>
          </a:p>
          <a:p>
            <a:endParaRPr lang="es-CO" dirty="0"/>
          </a:p>
        </p:txBody>
      </p:sp>
      <p:sp>
        <p:nvSpPr>
          <p:cNvPr id="4" name="Marcador de número de diapositiva 3"/>
          <p:cNvSpPr>
            <a:spLocks noGrp="1"/>
          </p:cNvSpPr>
          <p:nvPr>
            <p:ph type="sldNum" sz="quarter" idx="5"/>
          </p:nvPr>
        </p:nvSpPr>
        <p:spPr/>
        <p:txBody>
          <a:bodyPr/>
          <a:lstStyle/>
          <a:p>
            <a:fld id="{4C1AF0EA-E79B-4851-8315-0B71524AF50E}" type="slidenum">
              <a:rPr lang="es-CO" smtClean="0"/>
              <a:t>7</a:t>
            </a:fld>
            <a:endParaRPr lang="es-CO"/>
          </a:p>
        </p:txBody>
      </p:sp>
    </p:spTree>
    <p:extLst>
      <p:ext uri="{BB962C8B-B14F-4D97-AF65-F5344CB8AC3E}">
        <p14:creationId xmlns:p14="http://schemas.microsoft.com/office/powerpoint/2010/main" val="11936533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s-CO" sz="1800">
                <a:effectLst/>
                <a:latin typeface="Calibri" panose="020F0502020204030204" pitchFamily="34" charset="0"/>
                <a:ea typeface="Calibri" panose="020F0502020204030204" pitchFamily="34" charset="0"/>
                <a:cs typeface="Times New Roman" panose="02020603050405020304" pitchFamily="18" charset="0"/>
              </a:rPr>
              <a:t>Cuando el ejercicio se realiza desde el nivel nacional, se estratifica primero a nivel de distrito o municipio.  Lo ideal es que la estratificación a nivel de distrito o municipio sea el resultado de un ejercicio previo de estratificación de localidades o sectores dentro de los distritos y municipios.  </a:t>
            </a:r>
            <a:r>
              <a:rPr lang="es-ES_tradnl" sz="1800">
                <a:effectLst/>
                <a:latin typeface="Calibri" panose="020F0502020204030204" pitchFamily="34" charset="0"/>
                <a:ea typeface="Calibri" panose="020F0502020204030204" pitchFamily="34" charset="0"/>
                <a:cs typeface="Times New Roman" panose="02020603050405020304" pitchFamily="18" charset="0"/>
              </a:rPr>
              <a:t>El estrato mas alto es el que prima a la hora de estratificar el municipio entero. Es decir que sin en un municipio existen los estratos 1, 2 y 4, el estrato del municipio entero será el mas alto, en este caso seria el estrato 3.</a:t>
            </a:r>
            <a:endParaRPr lang="es-CO" sz="1800">
              <a:effectLst/>
              <a:latin typeface="Calibri" panose="020F0502020204030204" pitchFamily="34" charset="0"/>
              <a:ea typeface="Calibri" panose="020F0502020204030204" pitchFamily="34" charset="0"/>
              <a:cs typeface="Times New Roman" panose="02020603050405020304" pitchFamily="18" charset="0"/>
            </a:endParaRPr>
          </a:p>
          <a:p>
            <a:pPr algn="just"/>
            <a:r>
              <a:rPr lang="es-CO" sz="1800">
                <a:effectLst/>
                <a:latin typeface="Calibri" panose="020F0502020204030204" pitchFamily="34" charset="0"/>
                <a:ea typeface="Calibri" panose="020F0502020204030204" pitchFamily="34" charset="0"/>
                <a:cs typeface="Times New Roman" panose="02020603050405020304" pitchFamily="18" charset="0"/>
              </a:rPr>
              <a:t> </a:t>
            </a:r>
          </a:p>
          <a:p>
            <a:pPr algn="just"/>
            <a:r>
              <a:rPr lang="es-CO" sz="1800">
                <a:effectLst/>
                <a:latin typeface="Calibri" panose="020F0502020204030204" pitchFamily="34" charset="0"/>
                <a:ea typeface="Calibri" panose="020F0502020204030204" pitchFamily="34" charset="0"/>
                <a:cs typeface="Times New Roman" panose="02020603050405020304" pitchFamily="18" charset="0"/>
              </a:rPr>
              <a:t>El ejercicio puede iniciarse identificando las áreas sin presencia del vector (por encima de 1,500 metros sobre el nivel medio del mar, por ejemplo), complementando esta información con los reportes entomológicos a nivel de distrito o municipio, a fin de establecer los distritos o municipios correspondientes al </a:t>
            </a:r>
            <a:r>
              <a:rPr lang="es-CO" sz="1800" i="1">
                <a:effectLst/>
                <a:latin typeface="Calibri" panose="020F0502020204030204" pitchFamily="34" charset="0"/>
                <a:ea typeface="Calibri" panose="020F0502020204030204" pitchFamily="34" charset="0"/>
                <a:cs typeface="Times New Roman" panose="02020603050405020304" pitchFamily="18" charset="0"/>
              </a:rPr>
              <a:t>Estrato 1</a:t>
            </a:r>
            <a:r>
              <a:rPr lang="es-CO" sz="1800">
                <a:effectLst/>
                <a:latin typeface="Calibri" panose="020F0502020204030204" pitchFamily="34" charset="0"/>
                <a:ea typeface="Calibri" panose="020F0502020204030204" pitchFamily="34" charset="0"/>
                <a:cs typeface="Times New Roman" panose="02020603050405020304" pitchFamily="18" charset="0"/>
              </a:rPr>
              <a:t>.  Posteriormente, se identificarán los distritos o municipios con transmisión activa (con reporte de casos autóctonos en el año anterior: focos activos; o hasta 3 años antes: focos residuales), por medio de las bases de datos de vigilancia, correspondientes al </a:t>
            </a:r>
            <a:r>
              <a:rPr lang="es-CO" sz="1800" i="1">
                <a:effectLst/>
                <a:latin typeface="Calibri" panose="020F0502020204030204" pitchFamily="34" charset="0"/>
                <a:ea typeface="Calibri" panose="020F0502020204030204" pitchFamily="34" charset="0"/>
                <a:cs typeface="Times New Roman" panose="02020603050405020304" pitchFamily="18" charset="0"/>
              </a:rPr>
              <a:t>Estrato 4</a:t>
            </a:r>
            <a:r>
              <a:rPr lang="es-CO" sz="1800">
                <a:effectLst/>
                <a:latin typeface="Calibri" panose="020F0502020204030204" pitchFamily="34" charset="0"/>
                <a:ea typeface="Calibri" panose="020F0502020204030204" pitchFamily="34" charset="0"/>
                <a:cs typeface="Times New Roman" panose="02020603050405020304" pitchFamily="18" charset="0"/>
              </a:rPr>
              <a:t>.  En seguida, se identificarán los municipios que no reportan casos autóctonos hace más de tres años, pero que han reportado casos importados y presentan inmigración desde territorios endémicos, correspondientes al </a:t>
            </a:r>
            <a:r>
              <a:rPr lang="es-CO" sz="1800" i="1">
                <a:effectLst/>
                <a:latin typeface="Calibri" panose="020F0502020204030204" pitchFamily="34" charset="0"/>
                <a:ea typeface="Calibri" panose="020F0502020204030204" pitchFamily="34" charset="0"/>
                <a:cs typeface="Times New Roman" panose="02020603050405020304" pitchFamily="18" charset="0"/>
              </a:rPr>
              <a:t>Estrato 3</a:t>
            </a:r>
            <a:r>
              <a:rPr lang="es-CO" sz="1800">
                <a:effectLst/>
                <a:latin typeface="Calibri" panose="020F0502020204030204" pitchFamily="34" charset="0"/>
                <a:ea typeface="Calibri" panose="020F0502020204030204" pitchFamily="34" charset="0"/>
                <a:cs typeface="Times New Roman" panose="02020603050405020304" pitchFamily="18" charset="0"/>
              </a:rPr>
              <a:t>.  Finalmente, los distritos o municipios restantes corresponderán al </a:t>
            </a:r>
            <a:r>
              <a:rPr lang="es-CO" sz="1800" i="1">
                <a:effectLst/>
                <a:latin typeface="Calibri" panose="020F0502020204030204" pitchFamily="34" charset="0"/>
                <a:ea typeface="Calibri" panose="020F0502020204030204" pitchFamily="34" charset="0"/>
                <a:cs typeface="Times New Roman" panose="02020603050405020304" pitchFamily="18" charset="0"/>
              </a:rPr>
              <a:t>Estrato 2</a:t>
            </a:r>
            <a:r>
              <a:rPr lang="es-CO" sz="1800">
                <a:effectLst/>
                <a:latin typeface="Calibri" panose="020F0502020204030204" pitchFamily="34" charset="0"/>
                <a:ea typeface="Calibri" panose="020F0502020204030204" pitchFamily="34" charset="0"/>
                <a:cs typeface="Times New Roman" panose="02020603050405020304" pitchFamily="18" charset="0"/>
              </a:rPr>
              <a:t>.  Es necesario, no obstante, complementar la información disponible con la caracterización de cada municipio (ver micro-estratificación, </a:t>
            </a:r>
            <a:r>
              <a:rPr lang="es-CO" sz="1800" i="1">
                <a:effectLst/>
                <a:latin typeface="Calibri" panose="020F0502020204030204" pitchFamily="34" charset="0"/>
                <a:ea typeface="Calibri" panose="020F0502020204030204" pitchFamily="34" charset="0"/>
                <a:cs typeface="Times New Roman" panose="02020603050405020304" pitchFamily="18" charset="0"/>
              </a:rPr>
              <a:t>Sección 4</a:t>
            </a:r>
            <a:r>
              <a:rPr lang="es-CO" sz="1800">
                <a:effectLst/>
                <a:latin typeface="Calibri" panose="020F0502020204030204" pitchFamily="34" charset="0"/>
                <a:ea typeface="Calibri" panose="020F0502020204030204" pitchFamily="34" charset="0"/>
                <a:cs typeface="Times New Roman" panose="02020603050405020304" pitchFamily="18" charset="0"/>
              </a:rPr>
              <a:t> del presente manual), a fin de corroborar o ajustar la clasificación.</a:t>
            </a:r>
          </a:p>
          <a:p>
            <a:pPr algn="just"/>
            <a:r>
              <a:rPr lang="es-CO" sz="1800">
                <a:effectLst/>
                <a:latin typeface="Calibri" panose="020F0502020204030204" pitchFamily="34" charset="0"/>
                <a:ea typeface="Calibri" panose="020F0502020204030204" pitchFamily="34" charset="0"/>
                <a:cs typeface="Times New Roman" panose="02020603050405020304" pitchFamily="18" charset="0"/>
              </a:rPr>
              <a:t> </a:t>
            </a:r>
          </a:p>
          <a:p>
            <a:endParaRPr lang="en-US">
              <a:cs typeface="Calibri"/>
            </a:endParaRPr>
          </a:p>
        </p:txBody>
      </p:sp>
      <p:sp>
        <p:nvSpPr>
          <p:cNvPr id="4" name="Espace réservé du numéro de diapositive 3"/>
          <p:cNvSpPr>
            <a:spLocks noGrp="1"/>
          </p:cNvSpPr>
          <p:nvPr>
            <p:ph type="sldNum" sz="quarter" idx="5"/>
          </p:nvPr>
        </p:nvSpPr>
        <p:spPr/>
        <p:txBody>
          <a:bodyPr/>
          <a:lstStyle/>
          <a:p>
            <a:fld id="{E4CA705A-C9F8-FA4E-8672-B753276AF98F}" type="slidenum">
              <a:rPr lang="es-ES_tradnl" smtClean="0"/>
              <a:t>8</a:t>
            </a:fld>
            <a:endParaRPr lang="es-ES_tradnl"/>
          </a:p>
        </p:txBody>
      </p:sp>
    </p:spTree>
    <p:extLst>
      <p:ext uri="{BB962C8B-B14F-4D97-AF65-F5344CB8AC3E}">
        <p14:creationId xmlns:p14="http://schemas.microsoft.com/office/powerpoint/2010/main" val="21147355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es-CO" sz="1800">
                <a:effectLst/>
                <a:latin typeface="Calibri" panose="020F0502020204030204" pitchFamily="34" charset="0"/>
                <a:ea typeface="Calibri" panose="020F0502020204030204" pitchFamily="34" charset="0"/>
                <a:cs typeface="Times New Roman" panose="02020603050405020304" pitchFamily="18" charset="0"/>
              </a:rPr>
              <a:t>La información requerida para estratificar incluye:</a:t>
            </a:r>
          </a:p>
          <a:p>
            <a:pPr marL="342900" lvl="0" indent="-342900" algn="just">
              <a:buFont typeface="+mj-lt"/>
              <a:buAutoNum type="arabicPeriod"/>
            </a:pPr>
            <a:r>
              <a:rPr lang="es-CO" sz="1800" b="1">
                <a:effectLst/>
                <a:latin typeface="Calibri" panose="020F0502020204030204" pitchFamily="34" charset="0"/>
                <a:ea typeface="Calibri" panose="020F0502020204030204" pitchFamily="34" charset="0"/>
                <a:cs typeface="Times New Roman" panose="02020603050405020304" pitchFamily="18" charset="0"/>
              </a:rPr>
              <a:t>Casos autóctonos de malaria de los últimos años</a:t>
            </a:r>
            <a:r>
              <a:rPr lang="es-CO" sz="1800">
                <a:effectLst/>
                <a:latin typeface="Calibri" panose="020F0502020204030204" pitchFamily="34" charset="0"/>
                <a:ea typeface="Calibri" panose="020F0502020204030204" pitchFamily="34" charset="0"/>
                <a:cs typeface="Times New Roman" panose="02020603050405020304" pitchFamily="18" charset="0"/>
              </a:rPr>
              <a:t> por lugar de procedencia (a nivel de localidad), que permitan identificar las zonas históricas y actuales de malaria.  Datos de los últimos 4 años permiten diferenciar las localidades que deben clasificarse en el estrato 4 (focos activos y residuales) o en estrato 3 (focos eliminados).  </a:t>
            </a:r>
          </a:p>
          <a:p>
            <a:pPr marL="342900" lvl="0" indent="-342900" algn="just">
              <a:buFont typeface="+mj-lt"/>
              <a:buAutoNum type="arabicPeriod"/>
            </a:pPr>
            <a:r>
              <a:rPr lang="es-CO" sz="1800" b="1">
                <a:effectLst/>
                <a:latin typeface="Calibri" panose="020F0502020204030204" pitchFamily="34" charset="0"/>
                <a:ea typeface="Calibri" panose="020F0502020204030204" pitchFamily="34" charset="0"/>
                <a:cs typeface="Times New Roman" panose="02020603050405020304" pitchFamily="18" charset="0"/>
              </a:rPr>
              <a:t>Información sobre el riesgo de importación del parásito</a:t>
            </a:r>
            <a:r>
              <a:rPr lang="es-CO" sz="1800">
                <a:effectLst/>
                <a:latin typeface="Calibri" panose="020F0502020204030204" pitchFamily="34" charset="0"/>
                <a:ea typeface="Calibri" panose="020F0502020204030204" pitchFamily="34" charset="0"/>
                <a:cs typeface="Times New Roman" panose="02020603050405020304" pitchFamily="18" charset="0"/>
              </a:rPr>
              <a:t>: casos importados por localidad y conocimiento local de la movilidad de la población desde territorios endémicos. El análisis de los movimientos poblacionales desde países endémicos, entre regiones o municipios al interior del país y entre localidades en el territorio de interés es esencial para orientar la estrategia local de vigilancia dirigida a transformar focos activos en eliminados o consolidar territorios libres de malaria. </a:t>
            </a:r>
          </a:p>
          <a:p>
            <a:pPr marL="342900" lvl="0" indent="-342900" algn="just">
              <a:buFont typeface="+mj-lt"/>
              <a:buAutoNum type="arabicPeriod"/>
            </a:pPr>
            <a:r>
              <a:rPr lang="es-CO" sz="1800" b="1">
                <a:effectLst/>
                <a:latin typeface="Calibri" panose="020F0502020204030204" pitchFamily="34" charset="0"/>
                <a:ea typeface="Calibri" panose="020F0502020204030204" pitchFamily="34" charset="0"/>
                <a:cs typeface="Times New Roman" panose="02020603050405020304" pitchFamily="18" charset="0"/>
              </a:rPr>
              <a:t>Información sobre la receptividad</a:t>
            </a:r>
            <a:r>
              <a:rPr lang="es-CO" sz="1800">
                <a:effectLst/>
                <a:latin typeface="Calibri" panose="020F0502020204030204" pitchFamily="34" charset="0"/>
                <a:ea typeface="Calibri" panose="020F0502020204030204" pitchFamily="34" charset="0"/>
                <a:cs typeface="Times New Roman" panose="02020603050405020304" pitchFamily="18" charset="0"/>
              </a:rPr>
              <a:t>. Si la información entomológica en un territorio es limitada, un indicador proxy de la receptividad puede ser el número de casos autóctonos de los últimos 10 años, considerando que las localidades con transmisión de malaria son generalmente también las localidades más receptivas.  Se puede, de igual forma, considerar zonas con ecología similar a aquellas donde ha habido transmisión. </a:t>
            </a:r>
          </a:p>
          <a:p>
            <a:pPr marL="342900" lvl="0" indent="-342900" algn="just">
              <a:buFont typeface="+mj-lt"/>
              <a:buAutoNum type="arabicPeriod"/>
            </a:pPr>
            <a:r>
              <a:rPr lang="es-CO" sz="1800" b="1">
                <a:effectLst/>
                <a:latin typeface="Calibri" panose="020F0502020204030204" pitchFamily="34" charset="0"/>
                <a:ea typeface="Calibri" panose="020F0502020204030204" pitchFamily="34" charset="0"/>
                <a:cs typeface="Times New Roman" panose="02020603050405020304" pitchFamily="18" charset="0"/>
              </a:rPr>
              <a:t>Listado de las unidades geográficas georreferenciadas</a:t>
            </a:r>
            <a:r>
              <a:rPr lang="es-CO" sz="1800">
                <a:effectLst/>
                <a:latin typeface="Calibri" panose="020F0502020204030204" pitchFamily="34" charset="0"/>
                <a:ea typeface="Calibri" panose="020F0502020204030204" pitchFamily="34" charset="0"/>
                <a:cs typeface="Times New Roman" panose="02020603050405020304" pitchFamily="18" charset="0"/>
              </a:rPr>
              <a:t> (ubicadas en un mapa) a nivel de la cual se realizará la estratificación (por ejemplo: distrito, municipio o unidad geográfica mínima: barrio [contexto urbano]/vereda [contexto rural]). </a:t>
            </a:r>
          </a:p>
          <a:p>
            <a:pPr algn="just"/>
            <a:r>
              <a:rPr lang="es-CO" sz="1800">
                <a:effectLst/>
                <a:latin typeface="Calibri" panose="020F0502020204030204" pitchFamily="34" charset="0"/>
                <a:ea typeface="Calibri" panose="020F0502020204030204" pitchFamily="34" charset="0"/>
                <a:cs typeface="Times New Roman" panose="02020603050405020304" pitchFamily="18" charset="0"/>
              </a:rPr>
              <a:t> </a:t>
            </a:r>
          </a:p>
          <a:p>
            <a:r>
              <a:rPr lang="es-CO" sz="1800">
                <a:effectLst/>
                <a:latin typeface="Calibri" panose="020F0502020204030204" pitchFamily="34" charset="0"/>
                <a:ea typeface="Calibri" panose="020F0502020204030204" pitchFamily="34" charset="0"/>
                <a:cs typeface="Times New Roman" panose="02020603050405020304" pitchFamily="18" charset="0"/>
              </a:rPr>
              <a:t>El objetivo final de la estratificación es clasificar las unidades (distritos, municipios, barrios/veredas) en estratos en función de los datos epidemiológicos, del riesgo de importación del parasito y de la información disponible de receptividad. </a:t>
            </a:r>
            <a:endParaRPr lang="en-US">
              <a:cs typeface="Calibri"/>
            </a:endParaRPr>
          </a:p>
        </p:txBody>
      </p:sp>
      <p:sp>
        <p:nvSpPr>
          <p:cNvPr id="4" name="Espace réservé du numéro de diapositive 3"/>
          <p:cNvSpPr>
            <a:spLocks noGrp="1"/>
          </p:cNvSpPr>
          <p:nvPr>
            <p:ph type="sldNum" sz="quarter" idx="5"/>
          </p:nvPr>
        </p:nvSpPr>
        <p:spPr/>
        <p:txBody>
          <a:bodyPr/>
          <a:lstStyle/>
          <a:p>
            <a:fld id="{E4CA705A-C9F8-FA4E-8672-B753276AF98F}" type="slidenum">
              <a:rPr lang="es-ES_tradnl" smtClean="0"/>
              <a:t>9</a:t>
            </a:fld>
            <a:endParaRPr lang="es-ES_tradnl"/>
          </a:p>
        </p:txBody>
      </p:sp>
    </p:spTree>
    <p:extLst>
      <p:ext uri="{BB962C8B-B14F-4D97-AF65-F5344CB8AC3E}">
        <p14:creationId xmlns:p14="http://schemas.microsoft.com/office/powerpoint/2010/main" val="3886216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baseline="0">
                <a:solidFill>
                  <a:srgbClr val="000000"/>
                </a:solidFill>
                <a:latin typeface="Arial" panose="020B0604020202020204" pitchFamily="34" charset="0"/>
              </a:rPr>
              <a:t>la asignación del nivel de riesgo que tiene cada municipio frente a malaria se organiza a partir de cinco estratos, </a:t>
            </a:r>
            <a:r>
              <a:rPr lang="es-ES_tradnl" sz="1800">
                <a:effectLst/>
                <a:latin typeface="Calibri" panose="020F0502020204030204" pitchFamily="34" charset="0"/>
                <a:ea typeface="Calibri" panose="020F0502020204030204" pitchFamily="34" charset="0"/>
                <a:cs typeface="Times New Roman" panose="02020603050405020304" pitchFamily="18" charset="0"/>
              </a:rPr>
              <a:t>El nivel de receptividad debe ser evaluado/mapeado a partir de la vigilancia entomológica que permita identificar las áreas más receptivas.  La información histórica de malaria puede ser utilizada como un proxy cuando la información entomológica no exista.  El riesgo de importación del parásito debe ser evaluado/mapeado a partir del establecimiento de una vigilancia que identifique poblaciones a riesgo de importar casos y las áreas de mayor riesgo de recibir casos importados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800">
                <a:effectLst/>
                <a:latin typeface="Calibri" panose="020F0502020204030204" pitchFamily="34" charset="0"/>
                <a:ea typeface="Calibri" panose="020F0502020204030204" pitchFamily="34" charset="0"/>
                <a:cs typeface="Times New Roman" panose="02020603050405020304" pitchFamily="18" charset="0"/>
              </a:rPr>
              <a:t>L</a:t>
            </a:r>
            <a:r>
              <a:rPr lang="es-ES_tradnl" sz="1800">
                <a:effectLst/>
                <a:latin typeface="Calibri" panose="020F0502020204030204" pitchFamily="34" charset="0"/>
                <a:ea typeface="Calibri" panose="020F0502020204030204" pitchFamily="34" charset="0"/>
                <a:cs typeface="Times New Roman" panose="02020603050405020304" pitchFamily="18" charset="0"/>
              </a:rPr>
              <a:t>a estratificación debe hacerse en función de: i) la intensidad de la transmisión (número de casos), </a:t>
            </a:r>
            <a:r>
              <a:rPr lang="es-ES_tradnl" sz="1800" err="1">
                <a:effectLst/>
                <a:latin typeface="Calibri" panose="020F0502020204030204" pitchFamily="34" charset="0"/>
                <a:ea typeface="Calibri" panose="020F0502020204030204" pitchFamily="34" charset="0"/>
                <a:cs typeface="Times New Roman" panose="02020603050405020304" pitchFamily="18" charset="0"/>
              </a:rPr>
              <a:t>ii</a:t>
            </a:r>
            <a:r>
              <a:rPr lang="es-ES_tradnl" sz="1800">
                <a:effectLst/>
                <a:latin typeface="Calibri" panose="020F0502020204030204" pitchFamily="34" charset="0"/>
                <a:ea typeface="Calibri" panose="020F0502020204030204" pitchFamily="34" charset="0"/>
                <a:cs typeface="Times New Roman" panose="02020603050405020304" pitchFamily="18" charset="0"/>
              </a:rPr>
              <a:t>) del riesgo de importación del parásito y </a:t>
            </a:r>
            <a:r>
              <a:rPr lang="es-ES_tradnl" sz="1800" err="1">
                <a:effectLst/>
                <a:latin typeface="Calibri" panose="020F0502020204030204" pitchFamily="34" charset="0"/>
                <a:ea typeface="Calibri" panose="020F0502020204030204" pitchFamily="34" charset="0"/>
                <a:cs typeface="Times New Roman" panose="02020603050405020304" pitchFamily="18" charset="0"/>
              </a:rPr>
              <a:t>iii</a:t>
            </a:r>
            <a:r>
              <a:rPr lang="es-ES_tradnl" sz="1800">
                <a:effectLst/>
                <a:latin typeface="Calibri" panose="020F0502020204030204" pitchFamily="34" charset="0"/>
                <a:ea typeface="Calibri" panose="020F0502020204030204" pitchFamily="34" charset="0"/>
                <a:cs typeface="Times New Roman" panose="02020603050405020304" pitchFamily="18" charset="0"/>
              </a:rPr>
              <a:t>) de la receptividad</a:t>
            </a:r>
            <a:r>
              <a:rPr lang="es-ES_tradnl" sz="1800" baseline="30000">
                <a:effectLst/>
                <a:latin typeface="Calibri" panose="020F0502020204030204" pitchFamily="34" charset="0"/>
                <a:ea typeface="Calibri" panose="020F0502020204030204" pitchFamily="34" charset="0"/>
                <a:cs typeface="Times New Roman" panose="02020603050405020304" pitchFamily="18" charset="0"/>
              </a:rPr>
              <a:t>2</a:t>
            </a:r>
            <a:r>
              <a:rPr lang="es-ES_tradnl" sz="1800">
                <a:effectLst/>
                <a:latin typeface="Calibri" panose="020F0502020204030204" pitchFamily="34" charset="0"/>
                <a:ea typeface="Calibri" panose="020F0502020204030204" pitchFamily="34" charset="0"/>
                <a:cs typeface="Times New Roman" panose="02020603050405020304" pitchFamily="18" charset="0"/>
              </a:rPr>
              <a:t> y se aplica a todo el territorio de un país. Por tanto, la</a:t>
            </a:r>
            <a:r>
              <a:rPr lang="es-US" sz="1800">
                <a:effectLst/>
                <a:latin typeface="Calibri" panose="020F0502020204030204" pitchFamily="34" charset="0"/>
                <a:ea typeface="Calibri" panose="020F0502020204030204" pitchFamily="34" charset="0"/>
                <a:cs typeface="Times New Roman" panose="02020603050405020304" pitchFamily="18" charset="0"/>
              </a:rPr>
              <a:t> estratificación incluye los focos, pero no se limita a ellos.  </a:t>
            </a:r>
            <a:r>
              <a:rPr lang="es-CO" sz="1800">
                <a:effectLst/>
                <a:latin typeface="Calibri" panose="020F0502020204030204" pitchFamily="34" charset="0"/>
                <a:ea typeface="Calibri" panose="020F0502020204030204" pitchFamily="34" charset="0"/>
                <a:cs typeface="Times New Roman" panose="02020603050405020304" pitchFamily="18" charset="0"/>
              </a:rPr>
              <a:t>Los estratos propuestos son los siguientes: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_tradnl" sz="18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Symbol" panose="05050102010706020507" pitchFamily="18" charset="2"/>
              <a:buChar char=""/>
            </a:pPr>
            <a:r>
              <a:rPr lang="es-CO" sz="1800" b="1">
                <a:effectLst/>
                <a:latin typeface="Calibri" panose="020F0502020204030204" pitchFamily="34" charset="0"/>
                <a:ea typeface="Calibri" panose="020F0502020204030204" pitchFamily="34" charset="0"/>
                <a:cs typeface="Times New Roman" panose="02020603050405020304" pitchFamily="18" charset="0"/>
              </a:rPr>
              <a:t>Estrato 1</a:t>
            </a:r>
            <a:r>
              <a:rPr lang="es-CO" sz="1800">
                <a:effectLst/>
                <a:latin typeface="Calibri" panose="020F0502020204030204" pitchFamily="34" charset="0"/>
                <a:ea typeface="Calibri" panose="020F0502020204030204" pitchFamily="34" charset="0"/>
                <a:cs typeface="Times New Roman" panose="02020603050405020304" pitchFamily="18" charset="0"/>
              </a:rPr>
              <a:t>: No receptivo.</a:t>
            </a:r>
          </a:p>
          <a:p>
            <a:pPr marL="342900" lvl="0" indent="-342900" algn="just">
              <a:buFont typeface="Symbol" panose="05050102010706020507" pitchFamily="18" charset="2"/>
              <a:buChar char=""/>
            </a:pPr>
            <a:r>
              <a:rPr lang="es-CO" sz="1800" b="1">
                <a:effectLst/>
                <a:latin typeface="Calibri" panose="020F0502020204030204" pitchFamily="34" charset="0"/>
                <a:ea typeface="Calibri" panose="020F0502020204030204" pitchFamily="34" charset="0"/>
                <a:cs typeface="Times New Roman" panose="02020603050405020304" pitchFamily="18" charset="0"/>
              </a:rPr>
              <a:t>Estrato 2</a:t>
            </a:r>
            <a:r>
              <a:rPr lang="es-CO" sz="1800">
                <a:effectLst/>
                <a:latin typeface="Calibri" panose="020F0502020204030204" pitchFamily="34" charset="0"/>
                <a:ea typeface="Calibri" panose="020F0502020204030204" pitchFamily="34" charset="0"/>
                <a:cs typeface="Times New Roman" panose="02020603050405020304" pitchFamily="18" charset="0"/>
              </a:rPr>
              <a:t>: Receptivo, sin casos autóctonos en los </a:t>
            </a:r>
            <a:r>
              <a:rPr lang="es-CO" sz="1800" err="1">
                <a:effectLst/>
                <a:latin typeface="Calibri" panose="020F0502020204030204" pitchFamily="34" charset="0"/>
                <a:ea typeface="Calibri" panose="020F0502020204030204" pitchFamily="34" charset="0"/>
                <a:cs typeface="Times New Roman" panose="02020603050405020304" pitchFamily="18" charset="0"/>
              </a:rPr>
              <a:t>ultimos</a:t>
            </a:r>
            <a:r>
              <a:rPr lang="es-CO" sz="1800">
                <a:effectLst/>
                <a:latin typeface="Calibri" panose="020F0502020204030204" pitchFamily="34" charset="0"/>
                <a:ea typeface="Calibri" panose="020F0502020204030204" pitchFamily="34" charset="0"/>
                <a:cs typeface="Times New Roman" panose="02020603050405020304" pitchFamily="18" charset="0"/>
              </a:rPr>
              <a:t> 10 años y sin riesgo de importación del parasito. Incluye focos eliminados, sin casos importados o sin inmigración desde territorios endémicos.</a:t>
            </a:r>
          </a:p>
          <a:p>
            <a:pPr marL="342900" lvl="0" indent="-342900" algn="just">
              <a:buFont typeface="Symbol" panose="05050102010706020507" pitchFamily="18" charset="2"/>
              <a:buChar char=""/>
            </a:pPr>
            <a:r>
              <a:rPr lang="es-CO" sz="1800" b="1">
                <a:effectLst/>
                <a:latin typeface="Calibri" panose="020F0502020204030204" pitchFamily="34" charset="0"/>
                <a:ea typeface="Calibri" panose="020F0502020204030204" pitchFamily="34" charset="0"/>
                <a:cs typeface="Times New Roman" panose="02020603050405020304" pitchFamily="18" charset="0"/>
              </a:rPr>
              <a:t>Estrato 3</a:t>
            </a:r>
            <a:r>
              <a:rPr lang="es-CO" sz="1800">
                <a:effectLst/>
                <a:latin typeface="Calibri" panose="020F0502020204030204" pitchFamily="34" charset="0"/>
                <a:ea typeface="Calibri" panose="020F0502020204030204" pitchFamily="34" charset="0"/>
                <a:cs typeface="Times New Roman" panose="02020603050405020304" pitchFamily="18" charset="0"/>
              </a:rPr>
              <a:t>: Receptivo, sin casos autóctonos en los </a:t>
            </a:r>
            <a:r>
              <a:rPr lang="es-CO" sz="1800" err="1">
                <a:effectLst/>
                <a:latin typeface="Calibri" panose="020F0502020204030204" pitchFamily="34" charset="0"/>
                <a:ea typeface="Calibri" panose="020F0502020204030204" pitchFamily="34" charset="0"/>
                <a:cs typeface="Times New Roman" panose="02020603050405020304" pitchFamily="18" charset="0"/>
              </a:rPr>
              <a:t>ultimis</a:t>
            </a:r>
            <a:r>
              <a:rPr lang="es-CO" sz="1800">
                <a:effectLst/>
                <a:latin typeface="Calibri" panose="020F0502020204030204" pitchFamily="34" charset="0"/>
                <a:ea typeface="Calibri" panose="020F0502020204030204" pitchFamily="34" charset="0"/>
                <a:cs typeface="Times New Roman" panose="02020603050405020304" pitchFamily="18" charset="0"/>
              </a:rPr>
              <a:t> 3 años, y con riesgo de importación del parásito. Incluye focos eliminados, con casos importados o con inmigración desde territorios endémicos.</a:t>
            </a:r>
          </a:p>
          <a:p>
            <a:pPr marL="342900" lvl="0" indent="-342900" algn="just">
              <a:buFont typeface="Symbol" panose="05050102010706020507" pitchFamily="18" charset="2"/>
              <a:buChar char=""/>
            </a:pPr>
            <a:r>
              <a:rPr lang="es-CO" sz="1800" b="1">
                <a:effectLst/>
                <a:latin typeface="Calibri" panose="020F0502020204030204" pitchFamily="34" charset="0"/>
                <a:ea typeface="Calibri" panose="020F0502020204030204" pitchFamily="34" charset="0"/>
                <a:cs typeface="Times New Roman" panose="02020603050405020304" pitchFamily="18" charset="0"/>
              </a:rPr>
              <a:t>Estrato 4</a:t>
            </a:r>
            <a:r>
              <a:rPr lang="es-CO" sz="1800">
                <a:effectLst/>
                <a:latin typeface="Calibri" panose="020F0502020204030204" pitchFamily="34" charset="0"/>
                <a:ea typeface="Calibri" panose="020F0502020204030204" pitchFamily="34" charset="0"/>
                <a:cs typeface="Times New Roman" panose="02020603050405020304" pitchFamily="18" charset="0"/>
              </a:rPr>
              <a:t>: Receptivo, con casos autóctonos y riesgo de importación. Incluye focos activos y residuales.   El número de casos por unidad de salud por semana es igual o menor a 3.  </a:t>
            </a:r>
          </a:p>
          <a:p>
            <a:pPr marL="342900" lvl="0" indent="-342900" algn="just">
              <a:buFont typeface="Symbol" panose="05050102010706020507" pitchFamily="18" charset="2"/>
              <a:buChar char=""/>
            </a:pPr>
            <a:r>
              <a:rPr lang="es-CO" sz="1800" b="1">
                <a:effectLst/>
                <a:latin typeface="Calibri" panose="020F0502020204030204" pitchFamily="34" charset="0"/>
                <a:ea typeface="Calibri" panose="020F0502020204030204" pitchFamily="34" charset="0"/>
                <a:cs typeface="Times New Roman" panose="02020603050405020304" pitchFamily="18" charset="0"/>
              </a:rPr>
              <a:t>Estrato 5</a:t>
            </a:r>
            <a:r>
              <a:rPr lang="es-CO" sz="1800">
                <a:effectLst/>
                <a:latin typeface="Calibri" panose="020F0502020204030204" pitchFamily="34" charset="0"/>
                <a:ea typeface="Calibri" panose="020F0502020204030204" pitchFamily="34" charset="0"/>
                <a:cs typeface="Times New Roman" panose="02020603050405020304" pitchFamily="18" charset="0"/>
              </a:rPr>
              <a:t>: Receptivo, con casos autóctonos y riesgo de importación. Incluye focos activos y residuales.   El número de casos por unidad de salud por semana es mayor a 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CO"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i="0" u="none" strike="noStrike" baseline="0">
              <a:solidFill>
                <a:srgbClr val="000000"/>
              </a:solidFill>
              <a:latin typeface="Arial" panose="020B0604020202020204" pitchFamily="34" charset="0"/>
            </a:endParaRPr>
          </a:p>
          <a:p>
            <a:endParaRPr lang="es-CO"/>
          </a:p>
        </p:txBody>
      </p:sp>
      <p:sp>
        <p:nvSpPr>
          <p:cNvPr id="4" name="Marcador de número de diapositiva 3"/>
          <p:cNvSpPr>
            <a:spLocks noGrp="1"/>
          </p:cNvSpPr>
          <p:nvPr>
            <p:ph type="sldNum" sz="quarter" idx="5"/>
          </p:nvPr>
        </p:nvSpPr>
        <p:spPr/>
        <p:txBody>
          <a:bodyPr/>
          <a:lstStyle/>
          <a:p>
            <a:fld id="{4C1AF0EA-E79B-4851-8315-0B71524AF50E}" type="slidenum">
              <a:rPr lang="es-CO" smtClean="0"/>
              <a:t>10</a:t>
            </a:fld>
            <a:endParaRPr lang="es-CO"/>
          </a:p>
        </p:txBody>
      </p:sp>
    </p:spTree>
    <p:extLst>
      <p:ext uri="{BB962C8B-B14F-4D97-AF65-F5344CB8AC3E}">
        <p14:creationId xmlns:p14="http://schemas.microsoft.com/office/powerpoint/2010/main" val="2228247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C645889D-4262-4685-B3DB-D98E57AC9F81}" type="slidenum">
              <a:rPr lang="es-CO" smtClean="0"/>
              <a:t>11</a:t>
            </a:fld>
            <a:endParaRPr lang="es-CO"/>
          </a:p>
        </p:txBody>
      </p:sp>
    </p:spTree>
    <p:extLst>
      <p:ext uri="{BB962C8B-B14F-4D97-AF65-F5344CB8AC3E}">
        <p14:creationId xmlns:p14="http://schemas.microsoft.com/office/powerpoint/2010/main" val="36214634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Master" Target="../slideMasters/slideMaster1.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0.png"/><Relationship Id="rId7" Type="http://schemas.openxmlformats.org/officeDocument/2006/relationships/image" Target="../media/image12.png"/><Relationship Id="rId2"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image" Target="../media/image21.sv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49F0C84-E809-49AF-94E9-AB7FC5465975}"/>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28B652B9-1B79-4E24-8A10-6A5A735DF7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0307E737-41F3-47FB-BFDB-49A25A86EDB2}"/>
              </a:ext>
            </a:extLst>
          </p:cNvPr>
          <p:cNvSpPr>
            <a:spLocks noGrp="1"/>
          </p:cNvSpPr>
          <p:nvPr>
            <p:ph type="dt" sz="half" idx="10"/>
          </p:nvPr>
        </p:nvSpPr>
        <p:spPr/>
        <p:txBody>
          <a:bodyPr/>
          <a:lstStyle/>
          <a:p>
            <a:fld id="{888058F9-45D2-4FCC-938E-E950CF0AEF9D}" type="datetimeFigureOut">
              <a:rPr lang="es-CO" smtClean="0"/>
              <a:t>4/03/21</a:t>
            </a:fld>
            <a:endParaRPr lang="es-CO"/>
          </a:p>
        </p:txBody>
      </p:sp>
      <p:sp>
        <p:nvSpPr>
          <p:cNvPr id="5" name="Marcador de pie de página 4">
            <a:extLst>
              <a:ext uri="{FF2B5EF4-FFF2-40B4-BE49-F238E27FC236}">
                <a16:creationId xmlns:a16="http://schemas.microsoft.com/office/drawing/2014/main" id="{E319A42C-90DB-4DB3-8D1B-8FA40EEA929A}"/>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DBB398F5-3E2C-43B6-883F-B9B9620D5D05}"/>
              </a:ext>
            </a:extLst>
          </p:cNvPr>
          <p:cNvSpPr>
            <a:spLocks noGrp="1"/>
          </p:cNvSpPr>
          <p:nvPr>
            <p:ph type="sldNum" sz="quarter" idx="12"/>
          </p:nvPr>
        </p:nvSpPr>
        <p:spPr/>
        <p:txBody>
          <a:bodyPr/>
          <a:lstStyle/>
          <a:p>
            <a:fld id="{44FC21D3-9555-4225-B70F-6DA87C744D58}" type="slidenum">
              <a:rPr lang="es-CO" smtClean="0"/>
              <a:t>‹Nº›</a:t>
            </a:fld>
            <a:endParaRPr lang="es-CO"/>
          </a:p>
        </p:txBody>
      </p:sp>
    </p:spTree>
    <p:extLst>
      <p:ext uri="{BB962C8B-B14F-4D97-AF65-F5344CB8AC3E}">
        <p14:creationId xmlns:p14="http://schemas.microsoft.com/office/powerpoint/2010/main" val="130333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31382F-E2CA-46BD-A633-27A2EFF97CEF}"/>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7CA715D8-DA02-47C6-B287-FE039C8010A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16EFB50D-7252-48F9-9A4C-EC2CA6F105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31D59EA-5593-4532-8B3D-B487689C44CD}"/>
              </a:ext>
            </a:extLst>
          </p:cNvPr>
          <p:cNvSpPr>
            <a:spLocks noGrp="1"/>
          </p:cNvSpPr>
          <p:nvPr>
            <p:ph type="dt" sz="half" idx="10"/>
          </p:nvPr>
        </p:nvSpPr>
        <p:spPr/>
        <p:txBody>
          <a:bodyPr/>
          <a:lstStyle/>
          <a:p>
            <a:fld id="{888058F9-45D2-4FCC-938E-E950CF0AEF9D}" type="datetimeFigureOut">
              <a:rPr lang="es-CO" smtClean="0"/>
              <a:t>4/03/21</a:t>
            </a:fld>
            <a:endParaRPr lang="es-CO"/>
          </a:p>
        </p:txBody>
      </p:sp>
      <p:sp>
        <p:nvSpPr>
          <p:cNvPr id="6" name="Marcador de pie de página 5">
            <a:extLst>
              <a:ext uri="{FF2B5EF4-FFF2-40B4-BE49-F238E27FC236}">
                <a16:creationId xmlns:a16="http://schemas.microsoft.com/office/drawing/2014/main" id="{9DE38109-1D45-4CCB-A36B-7F635163061A}"/>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6DA3C21-2E5C-4A4A-92ED-D4709A214C03}"/>
              </a:ext>
            </a:extLst>
          </p:cNvPr>
          <p:cNvSpPr>
            <a:spLocks noGrp="1"/>
          </p:cNvSpPr>
          <p:nvPr>
            <p:ph type="sldNum" sz="quarter" idx="12"/>
          </p:nvPr>
        </p:nvSpPr>
        <p:spPr/>
        <p:txBody>
          <a:bodyPr/>
          <a:lstStyle/>
          <a:p>
            <a:fld id="{44FC21D3-9555-4225-B70F-6DA87C744D58}" type="slidenum">
              <a:rPr lang="es-CO" smtClean="0"/>
              <a:t>‹Nº›</a:t>
            </a:fld>
            <a:endParaRPr lang="es-CO"/>
          </a:p>
        </p:txBody>
      </p:sp>
    </p:spTree>
    <p:extLst>
      <p:ext uri="{BB962C8B-B14F-4D97-AF65-F5344CB8AC3E}">
        <p14:creationId xmlns:p14="http://schemas.microsoft.com/office/powerpoint/2010/main" val="1545066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25C790-0A1B-4087-A20E-47747991016B}"/>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E3861D0E-88D0-42E4-B5DB-9981DA4048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Marcador de texto 3">
            <a:extLst>
              <a:ext uri="{FF2B5EF4-FFF2-40B4-BE49-F238E27FC236}">
                <a16:creationId xmlns:a16="http://schemas.microsoft.com/office/drawing/2014/main" id="{FD4F0C8F-2A68-4496-A1F3-26D5A125D6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55ACACD-38E5-43D6-92BE-1F7E605484F3}"/>
              </a:ext>
            </a:extLst>
          </p:cNvPr>
          <p:cNvSpPr>
            <a:spLocks noGrp="1"/>
          </p:cNvSpPr>
          <p:nvPr>
            <p:ph type="dt" sz="half" idx="10"/>
          </p:nvPr>
        </p:nvSpPr>
        <p:spPr/>
        <p:txBody>
          <a:bodyPr/>
          <a:lstStyle/>
          <a:p>
            <a:fld id="{888058F9-45D2-4FCC-938E-E950CF0AEF9D}" type="datetimeFigureOut">
              <a:rPr lang="es-CO" smtClean="0"/>
              <a:t>4/03/21</a:t>
            </a:fld>
            <a:endParaRPr lang="es-CO"/>
          </a:p>
        </p:txBody>
      </p:sp>
      <p:sp>
        <p:nvSpPr>
          <p:cNvPr id="6" name="Marcador de pie de página 5">
            <a:extLst>
              <a:ext uri="{FF2B5EF4-FFF2-40B4-BE49-F238E27FC236}">
                <a16:creationId xmlns:a16="http://schemas.microsoft.com/office/drawing/2014/main" id="{6C9F4DB5-A4F4-4EE1-A5AE-60202E03CCC6}"/>
              </a:ext>
            </a:extLst>
          </p:cNvPr>
          <p:cNvSpPr>
            <a:spLocks noGrp="1"/>
          </p:cNvSpPr>
          <p:nvPr>
            <p:ph type="ftr" sz="quarter" idx="11"/>
          </p:nvPr>
        </p:nvSpPr>
        <p:spPr/>
        <p:txBody>
          <a:bodyPr/>
          <a:lstStyle/>
          <a:p>
            <a:endParaRPr lang="es-CO"/>
          </a:p>
        </p:txBody>
      </p:sp>
      <p:sp>
        <p:nvSpPr>
          <p:cNvPr id="7" name="Marcador de número de diapositiva 6">
            <a:extLst>
              <a:ext uri="{FF2B5EF4-FFF2-40B4-BE49-F238E27FC236}">
                <a16:creationId xmlns:a16="http://schemas.microsoft.com/office/drawing/2014/main" id="{51137979-6597-4ADE-A965-3B5BFF39544F}"/>
              </a:ext>
            </a:extLst>
          </p:cNvPr>
          <p:cNvSpPr>
            <a:spLocks noGrp="1"/>
          </p:cNvSpPr>
          <p:nvPr>
            <p:ph type="sldNum" sz="quarter" idx="12"/>
          </p:nvPr>
        </p:nvSpPr>
        <p:spPr/>
        <p:txBody>
          <a:bodyPr/>
          <a:lstStyle/>
          <a:p>
            <a:fld id="{44FC21D3-9555-4225-B70F-6DA87C744D58}" type="slidenum">
              <a:rPr lang="es-CO" smtClean="0"/>
              <a:t>‹Nº›</a:t>
            </a:fld>
            <a:endParaRPr lang="es-CO"/>
          </a:p>
        </p:txBody>
      </p:sp>
    </p:spTree>
    <p:extLst>
      <p:ext uri="{BB962C8B-B14F-4D97-AF65-F5344CB8AC3E}">
        <p14:creationId xmlns:p14="http://schemas.microsoft.com/office/powerpoint/2010/main" val="9407684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E49C32-E8E1-4DD7-A21D-4ED93DCE75E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3CB72510-E4A7-4280-BF48-D625911ACC2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03EB7243-1446-4F60-B00E-0DF3055F35BF}"/>
              </a:ext>
            </a:extLst>
          </p:cNvPr>
          <p:cNvSpPr>
            <a:spLocks noGrp="1"/>
          </p:cNvSpPr>
          <p:nvPr>
            <p:ph type="dt" sz="half" idx="10"/>
          </p:nvPr>
        </p:nvSpPr>
        <p:spPr/>
        <p:txBody>
          <a:bodyPr/>
          <a:lstStyle/>
          <a:p>
            <a:fld id="{888058F9-45D2-4FCC-938E-E950CF0AEF9D}" type="datetimeFigureOut">
              <a:rPr lang="es-CO" smtClean="0"/>
              <a:t>4/03/21</a:t>
            </a:fld>
            <a:endParaRPr lang="es-CO"/>
          </a:p>
        </p:txBody>
      </p:sp>
      <p:sp>
        <p:nvSpPr>
          <p:cNvPr id="5" name="Marcador de pie de página 4">
            <a:extLst>
              <a:ext uri="{FF2B5EF4-FFF2-40B4-BE49-F238E27FC236}">
                <a16:creationId xmlns:a16="http://schemas.microsoft.com/office/drawing/2014/main" id="{270D9E14-F5BC-492B-8789-5156AD2A1DD1}"/>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72ACC216-6DB6-4175-B9A1-5CF09E10EB35}"/>
              </a:ext>
            </a:extLst>
          </p:cNvPr>
          <p:cNvSpPr>
            <a:spLocks noGrp="1"/>
          </p:cNvSpPr>
          <p:nvPr>
            <p:ph type="sldNum" sz="quarter" idx="12"/>
          </p:nvPr>
        </p:nvSpPr>
        <p:spPr/>
        <p:txBody>
          <a:bodyPr/>
          <a:lstStyle/>
          <a:p>
            <a:fld id="{44FC21D3-9555-4225-B70F-6DA87C744D58}" type="slidenum">
              <a:rPr lang="es-CO" smtClean="0"/>
              <a:t>‹Nº›</a:t>
            </a:fld>
            <a:endParaRPr lang="es-CO"/>
          </a:p>
        </p:txBody>
      </p:sp>
    </p:spTree>
    <p:extLst>
      <p:ext uri="{BB962C8B-B14F-4D97-AF65-F5344CB8AC3E}">
        <p14:creationId xmlns:p14="http://schemas.microsoft.com/office/powerpoint/2010/main" val="956114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2158CA6-43D4-4FA8-A839-BADDC1EB43B7}"/>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46B9659B-342C-4F97-9F64-307A18A3F22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90575EB7-5F17-44AB-9070-DFEC0F5CB45C}"/>
              </a:ext>
            </a:extLst>
          </p:cNvPr>
          <p:cNvSpPr>
            <a:spLocks noGrp="1"/>
          </p:cNvSpPr>
          <p:nvPr>
            <p:ph type="dt" sz="half" idx="10"/>
          </p:nvPr>
        </p:nvSpPr>
        <p:spPr/>
        <p:txBody>
          <a:bodyPr/>
          <a:lstStyle/>
          <a:p>
            <a:fld id="{888058F9-45D2-4FCC-938E-E950CF0AEF9D}" type="datetimeFigureOut">
              <a:rPr lang="es-CO" smtClean="0"/>
              <a:t>4/03/21</a:t>
            </a:fld>
            <a:endParaRPr lang="es-CO"/>
          </a:p>
        </p:txBody>
      </p:sp>
      <p:sp>
        <p:nvSpPr>
          <p:cNvPr id="5" name="Marcador de pie de página 4">
            <a:extLst>
              <a:ext uri="{FF2B5EF4-FFF2-40B4-BE49-F238E27FC236}">
                <a16:creationId xmlns:a16="http://schemas.microsoft.com/office/drawing/2014/main" id="{0A357F72-BAFF-4D5A-9683-0841F7BC20B4}"/>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44AE0ACC-C90D-4E6B-B563-22DFB5E4E1A3}"/>
              </a:ext>
            </a:extLst>
          </p:cNvPr>
          <p:cNvSpPr>
            <a:spLocks noGrp="1"/>
          </p:cNvSpPr>
          <p:nvPr>
            <p:ph type="sldNum" sz="quarter" idx="12"/>
          </p:nvPr>
        </p:nvSpPr>
        <p:spPr/>
        <p:txBody>
          <a:bodyPr/>
          <a:lstStyle/>
          <a:p>
            <a:fld id="{44FC21D3-9555-4225-B70F-6DA87C744D58}" type="slidenum">
              <a:rPr lang="es-CO" smtClean="0"/>
              <a:t>‹Nº›</a:t>
            </a:fld>
            <a:endParaRPr lang="es-CO"/>
          </a:p>
        </p:txBody>
      </p:sp>
    </p:spTree>
    <p:extLst>
      <p:ext uri="{BB962C8B-B14F-4D97-AF65-F5344CB8AC3E}">
        <p14:creationId xmlns:p14="http://schemas.microsoft.com/office/powerpoint/2010/main" val="4250096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apacita">
    <p:bg>
      <p:bgPr>
        <a:solidFill>
          <a:schemeClr val="bg1"/>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0CE365-2412-40EC-A1F3-CF3447CAFBD0}"/>
              </a:ext>
            </a:extLst>
          </p:cNvPr>
          <p:cNvSpPr>
            <a:spLocks noGrp="1"/>
          </p:cNvSpPr>
          <p:nvPr>
            <p:ph type="title"/>
          </p:nvPr>
        </p:nvSpPr>
        <p:spPr>
          <a:xfrm>
            <a:off x="838200" y="200256"/>
            <a:ext cx="10515600" cy="1379454"/>
          </a:xfrm>
        </p:spPr>
        <p:txBody>
          <a:bodyPr/>
          <a:lstStyle/>
          <a:p>
            <a:r>
              <a:rPr lang="es-ES"/>
              <a:t>Haga clic para modificar el estilo de título del patrón</a:t>
            </a:r>
            <a:endParaRPr lang="es-CO"/>
          </a:p>
        </p:txBody>
      </p:sp>
      <p:sp>
        <p:nvSpPr>
          <p:cNvPr id="4" name="Marcador de texto 3">
            <a:extLst>
              <a:ext uri="{FF2B5EF4-FFF2-40B4-BE49-F238E27FC236}">
                <a16:creationId xmlns:a16="http://schemas.microsoft.com/office/drawing/2014/main" id="{EE63BDAB-2BFA-454D-A372-B2C86A22BADD}"/>
              </a:ext>
            </a:extLst>
          </p:cNvPr>
          <p:cNvSpPr>
            <a:spLocks noGrp="1"/>
          </p:cNvSpPr>
          <p:nvPr>
            <p:ph type="body" sz="quarter" idx="10"/>
          </p:nvPr>
        </p:nvSpPr>
        <p:spPr>
          <a:xfrm>
            <a:off x="838200" y="1737361"/>
            <a:ext cx="5057775" cy="3896360"/>
          </a:xfrm>
        </p:spPr>
        <p:txBody>
          <a:bodyPr>
            <a:normAutofit/>
          </a:bodyPr>
          <a:lstStyle>
            <a:lvl1pPr>
              <a:defRPr sz="1600"/>
            </a:lvl1pPr>
          </a:lstStyle>
          <a:p>
            <a:pPr lvl="0"/>
            <a:r>
              <a:rPr lang="es-ES"/>
              <a:t>Haga clic para modificar los estilos de texto del patrón</a:t>
            </a:r>
          </a:p>
        </p:txBody>
      </p:sp>
      <p:grpSp>
        <p:nvGrpSpPr>
          <p:cNvPr id="20" name="Grupo 19">
            <a:extLst>
              <a:ext uri="{FF2B5EF4-FFF2-40B4-BE49-F238E27FC236}">
                <a16:creationId xmlns:a16="http://schemas.microsoft.com/office/drawing/2014/main" id="{BC969070-458B-42D7-AA01-A0381C599718}"/>
              </a:ext>
            </a:extLst>
          </p:cNvPr>
          <p:cNvGrpSpPr/>
          <p:nvPr userDrawn="1"/>
        </p:nvGrpSpPr>
        <p:grpSpPr>
          <a:xfrm>
            <a:off x="-1" y="5512721"/>
            <a:ext cx="12255079" cy="1345279"/>
            <a:chOff x="-1" y="3154082"/>
            <a:chExt cx="12255079" cy="1345279"/>
          </a:xfrm>
        </p:grpSpPr>
        <p:sp>
          <p:nvSpPr>
            <p:cNvPr id="7" name="Rectángulo 6">
              <a:extLst>
                <a:ext uri="{FF2B5EF4-FFF2-40B4-BE49-F238E27FC236}">
                  <a16:creationId xmlns:a16="http://schemas.microsoft.com/office/drawing/2014/main" id="{31653096-9640-4770-B96C-9B2E09060DC3}"/>
                </a:ext>
              </a:extLst>
            </p:cNvPr>
            <p:cNvSpPr/>
            <p:nvPr userDrawn="1"/>
          </p:nvSpPr>
          <p:spPr>
            <a:xfrm>
              <a:off x="0" y="4351985"/>
              <a:ext cx="11174730" cy="13992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s-CO"/>
            </a:p>
          </p:txBody>
        </p:sp>
        <p:sp>
          <p:nvSpPr>
            <p:cNvPr id="8" name="Rectángulo 7">
              <a:extLst>
                <a:ext uri="{FF2B5EF4-FFF2-40B4-BE49-F238E27FC236}">
                  <a16:creationId xmlns:a16="http://schemas.microsoft.com/office/drawing/2014/main" id="{4896EFCA-70AC-45A1-9107-9B47E26A2B06}"/>
                </a:ext>
              </a:extLst>
            </p:cNvPr>
            <p:cNvSpPr/>
            <p:nvPr userDrawn="1"/>
          </p:nvSpPr>
          <p:spPr>
            <a:xfrm>
              <a:off x="6081078" y="4337033"/>
              <a:ext cx="1038225" cy="161230"/>
            </a:xfrm>
            <a:prstGeom prst="rect">
              <a:avLst/>
            </a:prstGeom>
            <a:solidFill>
              <a:srgbClr val="F07E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9" name="Rectángulo 8">
              <a:extLst>
                <a:ext uri="{FF2B5EF4-FFF2-40B4-BE49-F238E27FC236}">
                  <a16:creationId xmlns:a16="http://schemas.microsoft.com/office/drawing/2014/main" id="{FFA464BE-AB47-4D90-8738-B42819A02266}"/>
                </a:ext>
              </a:extLst>
            </p:cNvPr>
            <p:cNvSpPr/>
            <p:nvPr userDrawn="1"/>
          </p:nvSpPr>
          <p:spPr>
            <a:xfrm>
              <a:off x="7092633" y="4338131"/>
              <a:ext cx="1011555" cy="161230"/>
            </a:xfrm>
            <a:prstGeom prst="rect">
              <a:avLst/>
            </a:prstGeom>
            <a:solidFill>
              <a:srgbClr val="00C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Rectángulo 9">
              <a:extLst>
                <a:ext uri="{FF2B5EF4-FFF2-40B4-BE49-F238E27FC236}">
                  <a16:creationId xmlns:a16="http://schemas.microsoft.com/office/drawing/2014/main" id="{C42046EB-7B5B-4253-BDF7-7889186C88C8}"/>
                </a:ext>
              </a:extLst>
            </p:cNvPr>
            <p:cNvSpPr/>
            <p:nvPr userDrawn="1"/>
          </p:nvSpPr>
          <p:spPr>
            <a:xfrm>
              <a:off x="8104189" y="4338131"/>
              <a:ext cx="1010064" cy="161230"/>
            </a:xfrm>
            <a:prstGeom prst="rect">
              <a:avLst/>
            </a:prstGeom>
            <a:solidFill>
              <a:srgbClr val="FF01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Rectángulo 10">
              <a:extLst>
                <a:ext uri="{FF2B5EF4-FFF2-40B4-BE49-F238E27FC236}">
                  <a16:creationId xmlns:a16="http://schemas.microsoft.com/office/drawing/2014/main" id="{544E7692-0932-47E9-87B5-6E7C2DD6579A}"/>
                </a:ext>
              </a:extLst>
            </p:cNvPr>
            <p:cNvSpPr/>
            <p:nvPr userDrawn="1"/>
          </p:nvSpPr>
          <p:spPr>
            <a:xfrm>
              <a:off x="9114254" y="4338131"/>
              <a:ext cx="1022251" cy="161230"/>
            </a:xfrm>
            <a:prstGeom prst="rect">
              <a:avLst/>
            </a:prstGeom>
            <a:solidFill>
              <a:srgbClr val="005C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2" name="Rectángulo 11">
              <a:extLst>
                <a:ext uri="{FF2B5EF4-FFF2-40B4-BE49-F238E27FC236}">
                  <a16:creationId xmlns:a16="http://schemas.microsoft.com/office/drawing/2014/main" id="{8A538B76-0616-437A-A678-02D0B7FA7533}"/>
                </a:ext>
              </a:extLst>
            </p:cNvPr>
            <p:cNvSpPr/>
            <p:nvPr userDrawn="1"/>
          </p:nvSpPr>
          <p:spPr>
            <a:xfrm>
              <a:off x="10133750" y="4338131"/>
              <a:ext cx="1022251" cy="161230"/>
            </a:xfrm>
            <a:prstGeom prst="rect">
              <a:avLst/>
            </a:prstGeom>
            <a:solidFill>
              <a:srgbClr val="7AC4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3" name="Rectángulo 12">
              <a:extLst>
                <a:ext uri="{FF2B5EF4-FFF2-40B4-BE49-F238E27FC236}">
                  <a16:creationId xmlns:a16="http://schemas.microsoft.com/office/drawing/2014/main" id="{7581518E-F81E-4FC1-B348-4B3B93289A18}"/>
                </a:ext>
              </a:extLst>
            </p:cNvPr>
            <p:cNvSpPr/>
            <p:nvPr userDrawn="1"/>
          </p:nvSpPr>
          <p:spPr>
            <a:xfrm>
              <a:off x="11153775" y="4338131"/>
              <a:ext cx="1038225" cy="161230"/>
            </a:xfrm>
            <a:prstGeom prst="rect">
              <a:avLst/>
            </a:prstGeom>
            <a:solidFill>
              <a:srgbClr val="A326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4" name="Picture 7" descr="A screenshot of a cell phone&#10;&#10;Description automatically generated">
              <a:extLst>
                <a:ext uri="{FF2B5EF4-FFF2-40B4-BE49-F238E27FC236}">
                  <a16:creationId xmlns:a16="http://schemas.microsoft.com/office/drawing/2014/main" id="{A2AC8598-3C3C-45CA-94FB-994D0F17A8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3511471"/>
              <a:ext cx="3054887" cy="643134"/>
            </a:xfrm>
            <a:prstGeom prst="rect">
              <a:avLst/>
            </a:prstGeom>
          </p:spPr>
        </p:pic>
        <p:pic>
          <p:nvPicPr>
            <p:cNvPr id="15" name="Imagen 14" descr="Imagen que contiene señal&#10;&#10;Descripción generada automáticamente">
              <a:extLst>
                <a:ext uri="{FF2B5EF4-FFF2-40B4-BE49-F238E27FC236}">
                  <a16:creationId xmlns:a16="http://schemas.microsoft.com/office/drawing/2014/main" id="{5980E6A9-C5B3-47CE-BA65-7BF7298819F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880" r="14596" b="54316"/>
            <a:stretch/>
          </p:blipFill>
          <p:spPr>
            <a:xfrm>
              <a:off x="4940657" y="3520467"/>
              <a:ext cx="1810259" cy="631705"/>
            </a:xfrm>
            <a:prstGeom prst="rect">
              <a:avLst/>
            </a:prstGeom>
          </p:spPr>
        </p:pic>
        <p:pic>
          <p:nvPicPr>
            <p:cNvPr id="17" name="Gráfico 16">
              <a:extLst>
                <a:ext uri="{FF2B5EF4-FFF2-40B4-BE49-F238E27FC236}">
                  <a16:creationId xmlns:a16="http://schemas.microsoft.com/office/drawing/2014/main" id="{84D9C3B2-804D-44B3-8681-5387BC4D365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968857" y="3575708"/>
              <a:ext cx="2286154" cy="561512"/>
            </a:xfrm>
            <a:prstGeom prst="rect">
              <a:avLst/>
            </a:prstGeom>
          </p:spPr>
        </p:pic>
        <p:pic>
          <p:nvPicPr>
            <p:cNvPr id="3" name="Imagen 2" descr="Imagen que contiene dibujo, señal&#10;&#10;Descripción generada automáticamente">
              <a:extLst>
                <a:ext uri="{FF2B5EF4-FFF2-40B4-BE49-F238E27FC236}">
                  <a16:creationId xmlns:a16="http://schemas.microsoft.com/office/drawing/2014/main" id="{F52D2E9B-A559-4F11-8A82-C2347A87AA0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044239" y="3154082"/>
              <a:ext cx="1210839" cy="1210839"/>
            </a:xfrm>
            <a:prstGeom prst="rect">
              <a:avLst/>
            </a:prstGeom>
          </p:spPr>
        </p:pic>
      </p:grpSp>
      <p:pic>
        <p:nvPicPr>
          <p:cNvPr id="5" name="Imagen 4">
            <a:extLst>
              <a:ext uri="{FF2B5EF4-FFF2-40B4-BE49-F238E27FC236}">
                <a16:creationId xmlns:a16="http://schemas.microsoft.com/office/drawing/2014/main" id="{5E97AA1B-D1C5-40D5-B3EB-59D6EEEF3CF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272827" y="5879106"/>
            <a:ext cx="1470326" cy="640701"/>
          </a:xfrm>
          <a:prstGeom prst="rect">
            <a:avLst/>
          </a:prstGeom>
        </p:spPr>
      </p:pic>
      <p:pic>
        <p:nvPicPr>
          <p:cNvPr id="6" name="Imagen 5">
            <a:extLst>
              <a:ext uri="{FF2B5EF4-FFF2-40B4-BE49-F238E27FC236}">
                <a16:creationId xmlns:a16="http://schemas.microsoft.com/office/drawing/2014/main" id="{D6BA0ABD-97CC-409F-AE59-574F0C21C517}"/>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64929" t="27243" b="10860"/>
          <a:stretch/>
        </p:blipFill>
        <p:spPr>
          <a:xfrm>
            <a:off x="9305035" y="5847049"/>
            <a:ext cx="1714806" cy="736108"/>
          </a:xfrm>
          <a:prstGeom prst="rect">
            <a:avLst/>
          </a:prstGeom>
        </p:spPr>
      </p:pic>
    </p:spTree>
    <p:extLst>
      <p:ext uri="{BB962C8B-B14F-4D97-AF65-F5344CB8AC3E}">
        <p14:creationId xmlns:p14="http://schemas.microsoft.com/office/powerpoint/2010/main" val="18483076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8_ImagePlacehol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p:cNvSpPr>
            <a:spLocks/>
          </p:cNvSpPr>
          <p:nvPr userDrawn="1"/>
        </p:nvSpPr>
        <p:spPr bwMode="auto">
          <a:xfrm>
            <a:off x="5725696" y="364957"/>
            <a:ext cx="74379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nchor="ctr">
            <a:spAutoFit/>
          </a:bodyPr>
          <a:lstStyle>
            <a:lvl1pPr>
              <a:defRPr sz="3600">
                <a:solidFill>
                  <a:schemeClr val="tx1"/>
                </a:solidFill>
                <a:latin typeface="Lato Light" charset="0"/>
                <a:ea typeface="ＭＳ Ｐゴシック" charset="-128"/>
              </a:defRPr>
            </a:lvl1pPr>
            <a:lvl2pPr marL="742950" indent="-285750">
              <a:defRPr sz="3600">
                <a:solidFill>
                  <a:schemeClr val="tx1"/>
                </a:solidFill>
                <a:latin typeface="Lato Light" charset="0"/>
                <a:ea typeface="ＭＳ Ｐゴシック" charset="-128"/>
              </a:defRPr>
            </a:lvl2pPr>
            <a:lvl3pPr marL="1143000" indent="-228600">
              <a:defRPr sz="3600">
                <a:solidFill>
                  <a:schemeClr val="tx1"/>
                </a:solidFill>
                <a:latin typeface="Lato Light" charset="0"/>
                <a:ea typeface="ＭＳ Ｐゴシック" charset="-128"/>
              </a:defRPr>
            </a:lvl3pPr>
            <a:lvl4pPr marL="1600200" indent="-228600">
              <a:defRPr sz="3600">
                <a:solidFill>
                  <a:schemeClr val="tx1"/>
                </a:solidFill>
                <a:latin typeface="Lato Light" charset="0"/>
                <a:ea typeface="ＭＳ Ｐゴシック" charset="-128"/>
              </a:defRPr>
            </a:lvl4pPr>
            <a:lvl5pPr marL="2057400" indent="-228600">
              <a:defRPr sz="3600">
                <a:solidFill>
                  <a:schemeClr val="tx1"/>
                </a:solidFill>
                <a:latin typeface="Lato Light" charset="0"/>
                <a:ea typeface="ＭＳ Ｐゴシック" charset="-128"/>
              </a:defRPr>
            </a:lvl5pPr>
            <a:lvl6pPr marL="2514600" indent="-228600" defTabSz="1827213" fontAlgn="base">
              <a:spcBef>
                <a:spcPct val="0"/>
              </a:spcBef>
              <a:spcAft>
                <a:spcPct val="0"/>
              </a:spcAft>
              <a:defRPr sz="3600">
                <a:solidFill>
                  <a:schemeClr val="tx1"/>
                </a:solidFill>
                <a:latin typeface="Lato Light" charset="0"/>
                <a:ea typeface="ＭＳ Ｐゴシック" charset="-128"/>
              </a:defRPr>
            </a:lvl6pPr>
            <a:lvl7pPr marL="2971800" indent="-228600" defTabSz="1827213" fontAlgn="base">
              <a:spcBef>
                <a:spcPct val="0"/>
              </a:spcBef>
              <a:spcAft>
                <a:spcPct val="0"/>
              </a:spcAft>
              <a:defRPr sz="3600">
                <a:solidFill>
                  <a:schemeClr val="tx1"/>
                </a:solidFill>
                <a:latin typeface="Lato Light" charset="0"/>
                <a:ea typeface="ＭＳ Ｐゴシック" charset="-128"/>
              </a:defRPr>
            </a:lvl7pPr>
            <a:lvl8pPr marL="3429000" indent="-228600" defTabSz="1827213" fontAlgn="base">
              <a:spcBef>
                <a:spcPct val="0"/>
              </a:spcBef>
              <a:spcAft>
                <a:spcPct val="0"/>
              </a:spcAft>
              <a:defRPr sz="3600">
                <a:solidFill>
                  <a:schemeClr val="tx1"/>
                </a:solidFill>
                <a:latin typeface="Lato Light" charset="0"/>
                <a:ea typeface="ＭＳ Ｐゴシック" charset="-128"/>
              </a:defRPr>
            </a:lvl8pPr>
            <a:lvl9pPr marL="3886200" indent="-228600" defTabSz="1827213" fontAlgn="base">
              <a:spcBef>
                <a:spcPct val="0"/>
              </a:spcBef>
              <a:spcAft>
                <a:spcPct val="0"/>
              </a:spcAft>
              <a:defRPr sz="3600">
                <a:solidFill>
                  <a:schemeClr val="tx1"/>
                </a:solidFill>
                <a:latin typeface="Lato Light" charset="0"/>
                <a:ea typeface="ＭＳ Ｐゴシック" charset="-128"/>
              </a:defRPr>
            </a:lvl9pPr>
          </a:lstStyle>
          <a:p>
            <a:pPr algn="ctr"/>
            <a:r>
              <a:rPr lang="en-US" altLang="x-none" sz="1400" b="1">
                <a:solidFill>
                  <a:srgbClr val="FF671B"/>
                </a:solidFill>
                <a:latin typeface="+mn-lt"/>
                <a:sym typeface="Montserrat-Regular" charset="0"/>
              </a:rPr>
              <a:t>OPS/OMS</a:t>
            </a:r>
          </a:p>
        </p:txBody>
      </p:sp>
      <p:grpSp>
        <p:nvGrpSpPr>
          <p:cNvPr id="4" name="Group 3"/>
          <p:cNvGrpSpPr/>
          <p:nvPr userDrawn="1"/>
        </p:nvGrpSpPr>
        <p:grpSpPr>
          <a:xfrm>
            <a:off x="5897563" y="1470034"/>
            <a:ext cx="400050" cy="95250"/>
            <a:chOff x="1942594" y="2781300"/>
            <a:chExt cx="799891" cy="190500"/>
          </a:xfrm>
          <a:solidFill>
            <a:srgbClr val="FF671B"/>
          </a:solidFill>
        </p:grpSpPr>
        <p:sp>
          <p:nvSpPr>
            <p:cNvPr id="5" name="Oval 3"/>
            <p:cNvSpPr>
              <a:spLocks/>
            </p:cNvSpPr>
            <p:nvPr/>
          </p:nvSpPr>
          <p:spPr bwMode="auto">
            <a:xfrm>
              <a:off x="1942594"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6" name="Oval 4"/>
            <p:cNvSpPr>
              <a:spLocks/>
            </p:cNvSpPr>
            <p:nvPr/>
          </p:nvSpPr>
          <p:spPr bwMode="auto">
            <a:xfrm>
              <a:off x="224731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sp>
          <p:nvSpPr>
            <p:cNvPr id="7" name="Oval 5"/>
            <p:cNvSpPr>
              <a:spLocks/>
            </p:cNvSpPr>
            <p:nvPr/>
          </p:nvSpPr>
          <p:spPr bwMode="auto">
            <a:xfrm>
              <a:off x="2552035" y="2781300"/>
              <a:ext cx="190450" cy="190500"/>
            </a:xfrm>
            <a:prstGeom prst="ellipse">
              <a:avLst/>
            </a:prstGeom>
            <a:grpFill/>
            <a:ln w="25400">
              <a:solidFill>
                <a:schemeClr val="tx1">
                  <a:alpha val="0"/>
                </a:schemeClr>
              </a:solidFill>
              <a:miter lim="800000"/>
              <a:headEnd/>
              <a:tailEnd/>
            </a:ln>
          </p:spPr>
          <p:txBody>
            <a:bodyPr lIns="0" tIns="0" rIns="0" bIns="0"/>
            <a:lstStyle/>
            <a:p>
              <a:pPr defTabSz="914217" fontAlgn="auto">
                <a:spcBef>
                  <a:spcPts val="0"/>
                </a:spcBef>
                <a:spcAft>
                  <a:spcPts val="0"/>
                </a:spcAft>
                <a:defRPr/>
              </a:pPr>
              <a:endParaRPr lang="en-US" sz="1800">
                <a:latin typeface="+mj-lt"/>
                <a:ea typeface="+mn-ea"/>
              </a:endParaRPr>
            </a:p>
          </p:txBody>
        </p:sp>
      </p:grpSp>
      <p:sp>
        <p:nvSpPr>
          <p:cNvPr id="12" name="Text Placeholder 9"/>
          <p:cNvSpPr>
            <a:spLocks noGrp="1"/>
          </p:cNvSpPr>
          <p:nvPr>
            <p:ph type="body" sz="quarter" idx="10" hasCustomPrompt="1"/>
          </p:nvPr>
        </p:nvSpPr>
        <p:spPr>
          <a:xfrm>
            <a:off x="851694" y="655532"/>
            <a:ext cx="10587038" cy="763139"/>
          </a:xfrm>
        </p:spPr>
        <p:txBody>
          <a:bodyPr/>
          <a:lstStyle>
            <a:lvl1pPr marL="0" indent="0" algn="ctr">
              <a:buNone/>
              <a:defRPr sz="4400">
                <a:solidFill>
                  <a:schemeClr val="bg1"/>
                </a:solidFill>
                <a:latin typeface="+mj-lt"/>
              </a:defRPr>
            </a:lvl1pPr>
            <a:lvl2pPr marL="457200" indent="0" algn="ctr">
              <a:buNone/>
              <a:defRPr>
                <a:solidFill>
                  <a:schemeClr val="bg1"/>
                </a:solidFill>
              </a:defRPr>
            </a:lvl2pPr>
            <a:lvl3pPr marL="914399" indent="0" algn="ctr">
              <a:buNone/>
              <a:defRPr>
                <a:solidFill>
                  <a:schemeClr val="bg1"/>
                </a:solidFill>
              </a:defRPr>
            </a:lvl3pPr>
            <a:lvl4pPr marL="1371600" indent="0" algn="ctr">
              <a:buNone/>
              <a:defRPr>
                <a:solidFill>
                  <a:schemeClr val="bg1"/>
                </a:solidFill>
              </a:defRPr>
            </a:lvl4pPr>
            <a:lvl5pPr marL="1828800" indent="0" algn="ctr">
              <a:buNone/>
              <a:defRPr>
                <a:solidFill>
                  <a:schemeClr val="bg1"/>
                </a:solidFill>
              </a:defRPr>
            </a:lvl5pPr>
          </a:lstStyle>
          <a:p>
            <a:pPr lvl="0"/>
            <a:r>
              <a:rPr lang="en-US"/>
              <a:t>CLICK TO EDIT MASTER TEXT STYLES</a:t>
            </a:r>
          </a:p>
        </p:txBody>
      </p:sp>
      <p:pic>
        <p:nvPicPr>
          <p:cNvPr id="9" name="Picture 8"/>
          <p:cNvPicPr>
            <a:picLocks noChangeAspect="1"/>
          </p:cNvPicPr>
          <p:nvPr userDrawn="1"/>
        </p:nvPicPr>
        <p:blipFill>
          <a:blip r:embed="rId3"/>
          <a:stretch>
            <a:fillRect/>
          </a:stretch>
        </p:blipFill>
        <p:spPr>
          <a:xfrm>
            <a:off x="9458650" y="6068291"/>
            <a:ext cx="1819730" cy="379944"/>
          </a:xfrm>
          <a:prstGeom prst="rect">
            <a:avLst/>
          </a:prstGeom>
        </p:spPr>
      </p:pic>
    </p:spTree>
    <p:extLst>
      <p:ext uri="{BB962C8B-B14F-4D97-AF65-F5344CB8AC3E}">
        <p14:creationId xmlns:p14="http://schemas.microsoft.com/office/powerpoint/2010/main" val="3967143574"/>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iapositiva de título 1 1" userDrawn="1">
  <p:cSld name="Diapositiva de título 1 1">
    <p:bg>
      <p:bgPr>
        <a:solidFill>
          <a:srgbClr val="F42F63"/>
        </a:solidFill>
        <a:effectLst/>
      </p:bgPr>
    </p:bg>
    <p:spTree>
      <p:nvGrpSpPr>
        <p:cNvPr id="1" name="Shape 23"/>
        <p:cNvGrpSpPr/>
        <p:nvPr/>
      </p:nvGrpSpPr>
      <p:grpSpPr>
        <a:xfrm>
          <a:off x="0" y="0"/>
          <a:ext cx="0" cy="0"/>
          <a:chOff x="0" y="0"/>
          <a:chExt cx="0" cy="0"/>
        </a:xfrm>
      </p:grpSpPr>
      <p:sp>
        <p:nvSpPr>
          <p:cNvPr id="24" name="Google Shape;24;p4"/>
          <p:cNvSpPr txBox="1"/>
          <p:nvPr/>
        </p:nvSpPr>
        <p:spPr>
          <a:xfrm>
            <a:off x="11115328" y="72861"/>
            <a:ext cx="731600" cy="5248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933" b="0" i="0" u="none" strike="noStrike" cap="none">
                <a:solidFill>
                  <a:srgbClr val="0054BC"/>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933" b="0" i="0" u="none" strike="noStrike" cap="none">
              <a:solidFill>
                <a:srgbClr val="0054BC"/>
              </a:solidFill>
              <a:latin typeface="Work Sans"/>
              <a:ea typeface="Work Sans"/>
              <a:cs typeface="Work Sans"/>
              <a:sym typeface="Work Sans"/>
            </a:endParaRPr>
          </a:p>
        </p:txBody>
      </p:sp>
      <p:sp>
        <p:nvSpPr>
          <p:cNvPr id="25" name="Google Shape;25;p4"/>
          <p:cNvSpPr txBox="1"/>
          <p:nvPr/>
        </p:nvSpPr>
        <p:spPr>
          <a:xfrm>
            <a:off x="11115328" y="-28739"/>
            <a:ext cx="731600" cy="524800"/>
          </a:xfrm>
          <a:prstGeom prst="rect">
            <a:avLst/>
          </a:prstGeom>
          <a:noFill/>
          <a:ln>
            <a:noFill/>
          </a:ln>
        </p:spPr>
        <p:txBody>
          <a:bodyPr spcFirstLastPara="1" wrap="square" lIns="121900" tIns="121900" rIns="121900" bIns="121900" anchor="ctr" anchorCtr="0">
            <a:noAutofit/>
          </a:bodyPr>
          <a:lstStyle/>
          <a:p>
            <a:pPr marL="0" marR="0" lvl="0" indent="0" algn="r" rtl="0">
              <a:lnSpc>
                <a:spcPct val="100000"/>
              </a:lnSpc>
              <a:spcBef>
                <a:spcPts val="0"/>
              </a:spcBef>
              <a:spcAft>
                <a:spcPts val="0"/>
              </a:spcAft>
              <a:buClr>
                <a:srgbClr val="000000"/>
              </a:buClr>
              <a:buSzPts val="700"/>
              <a:buFont typeface="Arial"/>
              <a:buNone/>
            </a:pPr>
            <a:fld id="{00000000-1234-1234-1234-123412341234}" type="slidenum">
              <a:rPr lang="es-CO" sz="933" b="0" i="0" u="none" strike="noStrike" cap="none">
                <a:solidFill>
                  <a:srgbClr val="FFFFFF"/>
                </a:solidFill>
                <a:latin typeface="Work Sans"/>
                <a:ea typeface="Work Sans"/>
                <a:cs typeface="Work Sans"/>
                <a:sym typeface="Work Sans"/>
              </a:rPr>
              <a:pPr marL="0" marR="0" lvl="0" indent="0" algn="r" rtl="0">
                <a:lnSpc>
                  <a:spcPct val="100000"/>
                </a:lnSpc>
                <a:spcBef>
                  <a:spcPts val="0"/>
                </a:spcBef>
                <a:spcAft>
                  <a:spcPts val="0"/>
                </a:spcAft>
                <a:buClr>
                  <a:srgbClr val="000000"/>
                </a:buClr>
                <a:buSzPts val="700"/>
                <a:buFont typeface="Arial"/>
                <a:buNone/>
              </a:pPr>
              <a:t>‹Nº›</a:t>
            </a:fld>
            <a:endParaRPr sz="933" b="0" i="0" u="none" strike="noStrike" cap="none">
              <a:solidFill>
                <a:srgbClr val="FFFFFF"/>
              </a:solidFill>
              <a:latin typeface="Work Sans"/>
              <a:ea typeface="Work Sans"/>
              <a:cs typeface="Work Sans"/>
              <a:sym typeface="Work Sans"/>
            </a:endParaRPr>
          </a:p>
        </p:txBody>
      </p:sp>
      <p:sp>
        <p:nvSpPr>
          <p:cNvPr id="26" name="Google Shape;26;p4"/>
          <p:cNvSpPr/>
          <p:nvPr/>
        </p:nvSpPr>
        <p:spPr>
          <a:xfrm>
            <a:off x="8643756" y="0"/>
            <a:ext cx="35548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pic>
        <p:nvPicPr>
          <p:cNvPr id="2" name="Imagen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80301" y="2817367"/>
            <a:ext cx="5640844" cy="1223267"/>
          </a:xfrm>
          <a:prstGeom prst="rect">
            <a:avLst/>
          </a:prstGeom>
        </p:spPr>
      </p:pic>
      <p:grpSp>
        <p:nvGrpSpPr>
          <p:cNvPr id="12" name="Grupo 11">
            <a:extLst>
              <a:ext uri="{FF2B5EF4-FFF2-40B4-BE49-F238E27FC236}">
                <a16:creationId xmlns:a16="http://schemas.microsoft.com/office/drawing/2014/main" id="{7F9E19BB-C400-482C-AD05-EADE3D28470B}"/>
              </a:ext>
            </a:extLst>
          </p:cNvPr>
          <p:cNvGrpSpPr/>
          <p:nvPr userDrawn="1"/>
        </p:nvGrpSpPr>
        <p:grpSpPr>
          <a:xfrm>
            <a:off x="101468" y="5987365"/>
            <a:ext cx="8100931" cy="823248"/>
            <a:chOff x="101468" y="5974302"/>
            <a:chExt cx="8100931" cy="823248"/>
          </a:xfrm>
        </p:grpSpPr>
        <p:pic>
          <p:nvPicPr>
            <p:cNvPr id="13" name="Graphic 5">
              <a:extLst>
                <a:ext uri="{FF2B5EF4-FFF2-40B4-BE49-F238E27FC236}">
                  <a16:creationId xmlns:a16="http://schemas.microsoft.com/office/drawing/2014/main" id="{BB53F810-5993-4BC0-9B3A-42144618133F}"/>
                </a:ext>
              </a:extLst>
            </p:cNvPr>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1468" y="5974302"/>
              <a:ext cx="1409288" cy="823248"/>
            </a:xfrm>
            <a:prstGeom prst="rect">
              <a:avLst/>
            </a:prstGeom>
          </p:spPr>
        </p:pic>
        <p:pic>
          <p:nvPicPr>
            <p:cNvPr id="15" name="Imagen 14" descr="Imagen que contiene dibujo&#10;&#10;Descripción generada automáticamente">
              <a:extLst>
                <a:ext uri="{FF2B5EF4-FFF2-40B4-BE49-F238E27FC236}">
                  <a16:creationId xmlns:a16="http://schemas.microsoft.com/office/drawing/2014/main" id="{D6306604-5774-4DBC-8B9B-778EC3C292E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88859" y="6018021"/>
              <a:ext cx="1913540" cy="724508"/>
            </a:xfrm>
            <a:prstGeom prst="rect">
              <a:avLst/>
            </a:prstGeom>
          </p:spPr>
        </p:pic>
      </p:grpSp>
      <p:pic>
        <p:nvPicPr>
          <p:cNvPr id="3" name="Imagen 2" descr="Imagen que contiene señal&#10;&#10;Descripción generada automáticamente">
            <a:extLst>
              <a:ext uri="{FF2B5EF4-FFF2-40B4-BE49-F238E27FC236}">
                <a16:creationId xmlns:a16="http://schemas.microsoft.com/office/drawing/2014/main" id="{9B3B74A1-BABB-4137-B333-604ED425D20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t="13880" r="14596" b="54316"/>
          <a:stretch/>
        </p:blipFill>
        <p:spPr>
          <a:xfrm>
            <a:off x="1737986" y="6079143"/>
            <a:ext cx="1810259" cy="631705"/>
          </a:xfrm>
          <a:prstGeom prst="rect">
            <a:avLst/>
          </a:prstGeom>
        </p:spPr>
      </p:pic>
      <p:pic>
        <p:nvPicPr>
          <p:cNvPr id="5" name="Gráfico 4">
            <a:extLst>
              <a:ext uri="{FF2B5EF4-FFF2-40B4-BE49-F238E27FC236}">
                <a16:creationId xmlns:a16="http://schemas.microsoft.com/office/drawing/2014/main" id="{4E7C81C6-7527-42E3-B93A-D339A26717CC}"/>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3775475" y="6052295"/>
            <a:ext cx="2286154" cy="561512"/>
          </a:xfrm>
          <a:prstGeom prst="rect">
            <a:avLst/>
          </a:prstGeom>
        </p:spPr>
      </p:pic>
    </p:spTree>
    <p:extLst>
      <p:ext uri="{BB962C8B-B14F-4D97-AF65-F5344CB8AC3E}">
        <p14:creationId xmlns:p14="http://schemas.microsoft.com/office/powerpoint/2010/main" val="2319494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obierno">
    <p:bg>
      <p:bgPr>
        <a:solidFill>
          <a:srgbClr val="2D6DF3"/>
        </a:solidFill>
        <a:effectLst/>
      </p:bgPr>
    </p:bg>
    <p:spTree>
      <p:nvGrpSpPr>
        <p:cNvPr id="1" name=""/>
        <p:cNvGrpSpPr/>
        <p:nvPr/>
      </p:nvGrpSpPr>
      <p:grpSpPr>
        <a:xfrm>
          <a:off x="0" y="0"/>
          <a:ext cx="0" cy="0"/>
          <a:chOff x="0" y="0"/>
          <a:chExt cx="0" cy="0"/>
        </a:xfrm>
      </p:grpSpPr>
      <p:sp>
        <p:nvSpPr>
          <p:cNvPr id="3" name="Google Shape;14;p2">
            <a:extLst>
              <a:ext uri="{FF2B5EF4-FFF2-40B4-BE49-F238E27FC236}">
                <a16:creationId xmlns:a16="http://schemas.microsoft.com/office/drawing/2014/main" id="{293107A0-4F8A-4FD8-9A8C-E41432C348FF}"/>
              </a:ext>
            </a:extLst>
          </p:cNvPr>
          <p:cNvSpPr/>
          <p:nvPr userDrawn="1"/>
        </p:nvSpPr>
        <p:spPr>
          <a:xfrm>
            <a:off x="8643756" y="0"/>
            <a:ext cx="3554800" cy="6858000"/>
          </a:xfrm>
          <a:prstGeom prst="rect">
            <a:avLst/>
          </a:prstGeom>
          <a:solidFill>
            <a:schemeClr val="accent1"/>
          </a:solidFill>
          <a:ln>
            <a:noFill/>
          </a:ln>
        </p:spPr>
        <p:txBody>
          <a:bodyPr spcFirstLastPara="1" wrap="square" lIns="121900" tIns="60933" rIns="121900" bIns="60933" anchor="ctr" anchorCtr="0">
            <a:noAutofit/>
          </a:bodyPr>
          <a:lstStyle/>
          <a:p>
            <a:pPr marL="0" marR="0" lvl="0" indent="0" algn="ctr" rtl="0">
              <a:lnSpc>
                <a:spcPct val="100000"/>
              </a:lnSpc>
              <a:spcBef>
                <a:spcPts val="0"/>
              </a:spcBef>
              <a:spcAft>
                <a:spcPts val="0"/>
              </a:spcAft>
              <a:buNone/>
            </a:pPr>
            <a:endParaRPr sz="1867" b="0" i="0" u="none" strike="noStrike" cap="none">
              <a:solidFill>
                <a:schemeClr val="lt1"/>
              </a:solidFill>
              <a:latin typeface="Arial"/>
              <a:ea typeface="Arial"/>
              <a:cs typeface="Arial"/>
              <a:sym typeface="Arial"/>
            </a:endParaRPr>
          </a:p>
        </p:txBody>
      </p:sp>
      <p:pic>
        <p:nvPicPr>
          <p:cNvPr id="4" name="Google Shape;16;p2">
            <a:extLst>
              <a:ext uri="{FF2B5EF4-FFF2-40B4-BE49-F238E27FC236}">
                <a16:creationId xmlns:a16="http://schemas.microsoft.com/office/drawing/2014/main" id="{22AB24FA-EFA3-4744-9704-A752234FE659}"/>
              </a:ext>
            </a:extLst>
          </p:cNvPr>
          <p:cNvPicPr preferRelativeResize="0"/>
          <p:nvPr userDrawn="1"/>
        </p:nvPicPr>
        <p:blipFill rotWithShape="1">
          <a:blip r:embed="rId2">
            <a:alphaModFix/>
          </a:blip>
          <a:srcRect/>
          <a:stretch/>
        </p:blipFill>
        <p:spPr>
          <a:xfrm>
            <a:off x="5310438" y="3104560"/>
            <a:ext cx="5281673" cy="1112269"/>
          </a:xfrm>
          <a:prstGeom prst="rect">
            <a:avLst/>
          </a:prstGeom>
          <a:noFill/>
          <a:ln>
            <a:noFill/>
          </a:ln>
        </p:spPr>
      </p:pic>
    </p:spTree>
    <p:extLst>
      <p:ext uri="{BB962C8B-B14F-4D97-AF65-F5344CB8AC3E}">
        <p14:creationId xmlns:p14="http://schemas.microsoft.com/office/powerpoint/2010/main" val="28338381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utl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775D5E98-393A-754A-A6D7-F1CEDC38FA74}"/>
              </a:ext>
            </a:extLst>
          </p:cNvPr>
          <p:cNvGrpSpPr/>
          <p:nvPr userDrawn="1"/>
        </p:nvGrpSpPr>
        <p:grpSpPr>
          <a:xfrm>
            <a:off x="3244541" y="5401733"/>
            <a:ext cx="8930526" cy="1208919"/>
            <a:chOff x="3244541" y="5401733"/>
            <a:chExt cx="8930526" cy="1208919"/>
          </a:xfrm>
        </p:grpSpPr>
        <p:pic>
          <p:nvPicPr>
            <p:cNvPr id="9" name="Imagen 8">
              <a:extLst>
                <a:ext uri="{FF2B5EF4-FFF2-40B4-BE49-F238E27FC236}">
                  <a16:creationId xmlns:a16="http://schemas.microsoft.com/office/drawing/2014/main" id="{9709DFA4-1C08-4723-B861-1B2849E627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3108" y="6007238"/>
              <a:ext cx="2269457" cy="583237"/>
            </a:xfrm>
            <a:prstGeom prst="rect">
              <a:avLst/>
            </a:prstGeom>
          </p:spPr>
        </p:pic>
        <p:pic>
          <p:nvPicPr>
            <p:cNvPr id="10" name="Imagen 9" descr="Texto&#10;&#10;Descripción generada automáticamente">
              <a:extLst>
                <a:ext uri="{FF2B5EF4-FFF2-40B4-BE49-F238E27FC236}">
                  <a16:creationId xmlns:a16="http://schemas.microsoft.com/office/drawing/2014/main" id="{19ABA31F-D6F7-4193-AFBB-EAF40301098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49477" y="5996792"/>
              <a:ext cx="1412674" cy="589125"/>
            </a:xfrm>
            <a:prstGeom prst="rect">
              <a:avLst/>
            </a:prstGeom>
          </p:spPr>
        </p:pic>
        <p:pic>
          <p:nvPicPr>
            <p:cNvPr id="11" name="Imagen 10" descr="Imagen que contiene botella, exterior, firmar, alimentos&#10;&#10;Descripción generada automáticamente">
              <a:extLst>
                <a:ext uri="{FF2B5EF4-FFF2-40B4-BE49-F238E27FC236}">
                  <a16:creationId xmlns:a16="http://schemas.microsoft.com/office/drawing/2014/main" id="{88303E18-F13B-4CBB-AA27-2D161E36278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49966" y="6011796"/>
              <a:ext cx="1398553" cy="583237"/>
            </a:xfrm>
            <a:prstGeom prst="rect">
              <a:avLst/>
            </a:prstGeom>
          </p:spPr>
        </p:pic>
        <p:pic>
          <p:nvPicPr>
            <p:cNvPr id="12" name="Imagen 11" descr="Icono&#10;&#10;Descripción generada automáticamente">
              <a:extLst>
                <a:ext uri="{FF2B5EF4-FFF2-40B4-BE49-F238E27FC236}">
                  <a16:creationId xmlns:a16="http://schemas.microsoft.com/office/drawing/2014/main" id="{781E006B-7640-4CC4-9973-3314C0BB88BF}"/>
                </a:ext>
              </a:extLst>
            </p:cNvPr>
            <p:cNvPicPr>
              <a:picLocks noChangeAspect="1"/>
            </p:cNvPicPr>
            <p:nvPr userDrawn="1"/>
          </p:nvPicPr>
          <p:blipFill>
            <a:blip r:embed="rId6"/>
            <a:stretch>
              <a:fillRect/>
            </a:stretch>
          </p:blipFill>
          <p:spPr>
            <a:xfrm>
              <a:off x="5187297" y="6011798"/>
              <a:ext cx="1561711" cy="529762"/>
            </a:xfrm>
            <a:prstGeom prst="rect">
              <a:avLst/>
            </a:prstGeom>
          </p:spPr>
        </p:pic>
        <p:cxnSp>
          <p:nvCxnSpPr>
            <p:cNvPr id="13" name="Conector recto 12">
              <a:extLst>
                <a:ext uri="{FF2B5EF4-FFF2-40B4-BE49-F238E27FC236}">
                  <a16:creationId xmlns:a16="http://schemas.microsoft.com/office/drawing/2014/main" id="{E7D33FEF-266B-4EA9-918A-75B38441C681}"/>
                </a:ext>
              </a:extLst>
            </p:cNvPr>
            <p:cNvCxnSpPr/>
            <p:nvPr/>
          </p:nvCxnSpPr>
          <p:spPr>
            <a:xfrm>
              <a:off x="5046133" y="5401733"/>
              <a:ext cx="7128934"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4" name="Imagen 13" descr="Un dibujo en blanco y negro&#10;&#10;Descripción generada automáticamente con confianza media">
              <a:extLst>
                <a:ext uri="{FF2B5EF4-FFF2-40B4-BE49-F238E27FC236}">
                  <a16:creationId xmlns:a16="http://schemas.microsoft.com/office/drawing/2014/main" id="{9E154D5E-A0EE-491C-B4FB-9F4BFCF4C898}"/>
                </a:ext>
              </a:extLst>
            </p:cNvPr>
            <p:cNvPicPr>
              <a:picLocks noChangeAspect="1"/>
            </p:cNvPicPr>
            <p:nvPr/>
          </p:nvPicPr>
          <p:blipFill>
            <a:blip r:embed="rId7"/>
            <a:stretch>
              <a:fillRect/>
            </a:stretch>
          </p:blipFill>
          <p:spPr>
            <a:xfrm>
              <a:off x="3244541" y="5932925"/>
              <a:ext cx="1841798" cy="677727"/>
            </a:xfrm>
            <a:prstGeom prst="rect">
              <a:avLst/>
            </a:prstGeom>
          </p:spPr>
        </p:pic>
      </p:grpSp>
      <p:sp>
        <p:nvSpPr>
          <p:cNvPr id="17" name="Rectángulo 16">
            <a:extLst>
              <a:ext uri="{FF2B5EF4-FFF2-40B4-BE49-F238E27FC236}">
                <a16:creationId xmlns:a16="http://schemas.microsoft.com/office/drawing/2014/main" id="{679098EB-558C-4FE5-BB9F-0D850AFC9D89}"/>
              </a:ext>
            </a:extLst>
          </p:cNvPr>
          <p:cNvSpPr/>
          <p:nvPr userDrawn="1"/>
        </p:nvSpPr>
        <p:spPr>
          <a:xfrm>
            <a:off x="5046132" y="3221504"/>
            <a:ext cx="6841067" cy="1969132"/>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8" name="Rectángulo 17">
            <a:extLst>
              <a:ext uri="{FF2B5EF4-FFF2-40B4-BE49-F238E27FC236}">
                <a16:creationId xmlns:a16="http://schemas.microsoft.com/office/drawing/2014/main" id="{6552B4EB-5209-49BD-8D46-42836837A1B4}"/>
              </a:ext>
            </a:extLst>
          </p:cNvPr>
          <p:cNvSpPr/>
          <p:nvPr userDrawn="1"/>
        </p:nvSpPr>
        <p:spPr>
          <a:xfrm>
            <a:off x="4966729" y="3811355"/>
            <a:ext cx="186267" cy="914400"/>
          </a:xfrm>
          <a:prstGeom prst="rect">
            <a:avLst/>
          </a:prstGeom>
          <a:solidFill>
            <a:srgbClr val="E438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Arial" panose="020B0604020202020204" pitchFamily="34" charset="0"/>
            </a:endParaRPr>
          </a:p>
        </p:txBody>
      </p:sp>
      <p:pic>
        <p:nvPicPr>
          <p:cNvPr id="19" name="Google Shape;16;p2">
            <a:extLst>
              <a:ext uri="{FF2B5EF4-FFF2-40B4-BE49-F238E27FC236}">
                <a16:creationId xmlns:a16="http://schemas.microsoft.com/office/drawing/2014/main" id="{5CDBC152-D80A-4A34-90F2-A4B60CBABD87}"/>
              </a:ext>
            </a:extLst>
          </p:cNvPr>
          <p:cNvPicPr preferRelativeResize="0"/>
          <p:nvPr userDrawn="1"/>
        </p:nvPicPr>
        <p:blipFill rotWithShape="1">
          <a:blip r:embed="rId8">
            <a:alphaModFix/>
          </a:blip>
          <a:srcRect/>
          <a:stretch/>
        </p:blipFill>
        <p:spPr>
          <a:xfrm>
            <a:off x="0" y="735559"/>
            <a:ext cx="3216275" cy="677316"/>
          </a:xfrm>
          <a:prstGeom prst="rect">
            <a:avLst/>
          </a:prstGeom>
          <a:noFill/>
          <a:ln>
            <a:noFill/>
          </a:ln>
        </p:spPr>
      </p:pic>
      <p:sp>
        <p:nvSpPr>
          <p:cNvPr id="23" name="Marcador de texto 3">
            <a:extLst>
              <a:ext uri="{FF2B5EF4-FFF2-40B4-BE49-F238E27FC236}">
                <a16:creationId xmlns:a16="http://schemas.microsoft.com/office/drawing/2014/main" id="{2E944AEB-7A52-4E2C-91A9-B206B526FA2E}"/>
              </a:ext>
            </a:extLst>
          </p:cNvPr>
          <p:cNvSpPr>
            <a:spLocks noGrp="1"/>
          </p:cNvSpPr>
          <p:nvPr userDrawn="1">
            <p:ph type="body" sz="half" idx="2"/>
          </p:nvPr>
        </p:nvSpPr>
        <p:spPr>
          <a:xfrm>
            <a:off x="5206363" y="3412938"/>
            <a:ext cx="6458768" cy="914401"/>
          </a:xfrm>
        </p:spPr>
        <p:txBody>
          <a:bodyPr/>
          <a:lstStyle>
            <a:lvl1pPr marL="0" indent="0">
              <a:buNone/>
              <a:defRPr sz="4400" b="1">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24" name="Marcador de texto 3">
            <a:extLst>
              <a:ext uri="{FF2B5EF4-FFF2-40B4-BE49-F238E27FC236}">
                <a16:creationId xmlns:a16="http://schemas.microsoft.com/office/drawing/2014/main" id="{AEFFD712-03C0-4D49-BA3E-A50DEFC90651}"/>
              </a:ext>
            </a:extLst>
          </p:cNvPr>
          <p:cNvSpPr>
            <a:spLocks noGrp="1"/>
          </p:cNvSpPr>
          <p:nvPr userDrawn="1">
            <p:ph type="body" sz="half" idx="10"/>
          </p:nvPr>
        </p:nvSpPr>
        <p:spPr>
          <a:xfrm>
            <a:off x="5206363" y="4413342"/>
            <a:ext cx="6458768" cy="655048"/>
          </a:xfrm>
        </p:spPr>
        <p:txBody>
          <a:bodyPr>
            <a:noAutofit/>
          </a:bodyPr>
          <a:lstStyle>
            <a:lvl1pPr marL="0" indent="0">
              <a:buNone/>
              <a:defRPr sz="3200" b="1">
                <a:solidFill>
                  <a:schemeClr val="bg1"/>
                </a:solidFill>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pic>
        <p:nvPicPr>
          <p:cNvPr id="3" name="Imagen 2">
            <a:extLst>
              <a:ext uri="{FF2B5EF4-FFF2-40B4-BE49-F238E27FC236}">
                <a16:creationId xmlns:a16="http://schemas.microsoft.com/office/drawing/2014/main" id="{020663E9-E0C2-094A-9082-FEB7D3FBB583}"/>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23876" y="761898"/>
            <a:ext cx="1546912" cy="615781"/>
          </a:xfrm>
          <a:prstGeom prst="rect">
            <a:avLst/>
          </a:prstGeom>
        </p:spPr>
      </p:pic>
    </p:spTree>
    <p:extLst>
      <p:ext uri="{BB962C8B-B14F-4D97-AF65-F5344CB8AC3E}">
        <p14:creationId xmlns:p14="http://schemas.microsoft.com/office/powerpoint/2010/main" val="524430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cabezado de secció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73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id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71403415-1898-428B-AF7D-35ADCEF925A2}"/>
              </a:ext>
            </a:extLst>
          </p:cNvPr>
          <p:cNvSpPr txBox="1"/>
          <p:nvPr userDrawn="1"/>
        </p:nvSpPr>
        <p:spPr>
          <a:xfrm>
            <a:off x="1198902" y="655645"/>
            <a:ext cx="10079835" cy="707886"/>
          </a:xfrm>
          <a:prstGeom prst="rect">
            <a:avLst/>
          </a:prstGeom>
          <a:solidFill>
            <a:srgbClr val="12367E"/>
          </a:solidFill>
          <a:ln>
            <a:noFill/>
          </a:ln>
        </p:spPr>
        <p:txBody>
          <a:bodyPr wrap="square" rtlCol="0">
            <a:spAutoFit/>
          </a:bodyPr>
          <a:lstStyle/>
          <a:p>
            <a:endParaRPr lang="es-CO" sz="4000" b="1">
              <a:solidFill>
                <a:schemeClr val="bg1"/>
              </a:solidFill>
              <a:latin typeface="Arial" panose="020B0604020202020204" pitchFamily="34" charset="0"/>
              <a:cs typeface="Arial" panose="020B0604020202020204" pitchFamily="34" charset="0"/>
            </a:endParaRPr>
          </a:p>
        </p:txBody>
      </p:sp>
      <p:cxnSp>
        <p:nvCxnSpPr>
          <p:cNvPr id="10" name="Conector recto 9">
            <a:extLst>
              <a:ext uri="{FF2B5EF4-FFF2-40B4-BE49-F238E27FC236}">
                <a16:creationId xmlns:a16="http://schemas.microsoft.com/office/drawing/2014/main" id="{37C87B4F-CF46-43F5-8167-67CD3937E845}"/>
              </a:ext>
            </a:extLst>
          </p:cNvPr>
          <p:cNvCxnSpPr>
            <a:cxnSpLocks/>
          </p:cNvCxnSpPr>
          <p:nvPr userDrawn="1"/>
        </p:nvCxnSpPr>
        <p:spPr>
          <a:xfrm>
            <a:off x="913263" y="-86759"/>
            <a:ext cx="0" cy="1424492"/>
          </a:xfrm>
          <a:prstGeom prst="line">
            <a:avLst/>
          </a:prstGeom>
          <a:ln w="28575">
            <a:solidFill>
              <a:srgbClr val="12367E"/>
            </a:solidFill>
          </a:ln>
        </p:spPr>
        <p:style>
          <a:lnRef idx="1">
            <a:schemeClr val="accent1"/>
          </a:lnRef>
          <a:fillRef idx="0">
            <a:schemeClr val="accent1"/>
          </a:fillRef>
          <a:effectRef idx="0">
            <a:schemeClr val="accent1"/>
          </a:effectRef>
          <a:fontRef idx="minor">
            <a:schemeClr val="tx1"/>
          </a:fontRef>
        </p:style>
      </p:cxnSp>
      <p:sp>
        <p:nvSpPr>
          <p:cNvPr id="13" name="Título 1">
            <a:extLst>
              <a:ext uri="{FF2B5EF4-FFF2-40B4-BE49-F238E27FC236}">
                <a16:creationId xmlns:a16="http://schemas.microsoft.com/office/drawing/2014/main" id="{B8726A4C-6B50-4E0E-B6C1-26D67644CF0B}"/>
              </a:ext>
            </a:extLst>
          </p:cNvPr>
          <p:cNvSpPr>
            <a:spLocks noGrp="1"/>
          </p:cNvSpPr>
          <p:nvPr>
            <p:ph type="title"/>
          </p:nvPr>
        </p:nvSpPr>
        <p:spPr>
          <a:xfrm>
            <a:off x="1198901" y="655645"/>
            <a:ext cx="9970841" cy="707886"/>
          </a:xfrm>
        </p:spPr>
        <p:txBody>
          <a:bodyPr anchor="b"/>
          <a:lstStyle>
            <a:lvl1pPr>
              <a:defRPr sz="4000" b="1">
                <a:solidFill>
                  <a:schemeClr val="bg1"/>
                </a:solidFill>
              </a:defRPr>
            </a:lvl1pPr>
          </a:lstStyle>
          <a:p>
            <a:r>
              <a:rPr lang="es-ES"/>
              <a:t>Haga clic para modificar el estilo de título del patrón</a:t>
            </a:r>
            <a:endParaRPr lang="es-CO"/>
          </a:p>
        </p:txBody>
      </p:sp>
      <p:sp>
        <p:nvSpPr>
          <p:cNvPr id="14" name="Marcador de texto 3">
            <a:extLst>
              <a:ext uri="{FF2B5EF4-FFF2-40B4-BE49-F238E27FC236}">
                <a16:creationId xmlns:a16="http://schemas.microsoft.com/office/drawing/2014/main" id="{DE8AA457-C592-42F5-BA89-42A246B3EE6F}"/>
              </a:ext>
            </a:extLst>
          </p:cNvPr>
          <p:cNvSpPr>
            <a:spLocks noGrp="1"/>
          </p:cNvSpPr>
          <p:nvPr>
            <p:ph type="body" sz="half" idx="2"/>
          </p:nvPr>
        </p:nvSpPr>
        <p:spPr>
          <a:xfrm>
            <a:off x="1022463" y="1678577"/>
            <a:ext cx="10147074" cy="3811588"/>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2062922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CuadroTexto 14">
            <a:extLst>
              <a:ext uri="{FF2B5EF4-FFF2-40B4-BE49-F238E27FC236}">
                <a16:creationId xmlns:a16="http://schemas.microsoft.com/office/drawing/2014/main" id="{B5388A45-3D24-43BA-A3DA-9DE6C7AC6AE5}"/>
              </a:ext>
            </a:extLst>
          </p:cNvPr>
          <p:cNvSpPr txBox="1"/>
          <p:nvPr userDrawn="1"/>
        </p:nvSpPr>
        <p:spPr>
          <a:xfrm>
            <a:off x="1198903" y="655645"/>
            <a:ext cx="10058956" cy="707886"/>
          </a:xfrm>
          <a:prstGeom prst="rect">
            <a:avLst/>
          </a:prstGeom>
          <a:solidFill>
            <a:srgbClr val="6B9BFF"/>
          </a:solidFill>
          <a:ln>
            <a:noFill/>
          </a:ln>
        </p:spPr>
        <p:txBody>
          <a:bodyPr wrap="square" rtlCol="0">
            <a:spAutoFit/>
          </a:bodyPr>
          <a:lstStyle/>
          <a:p>
            <a:endParaRPr lang="es-CO" sz="4000" b="1">
              <a:solidFill>
                <a:schemeClr val="bg1"/>
              </a:solidFill>
              <a:latin typeface="Arial" panose="020B0604020202020204" pitchFamily="34" charset="0"/>
              <a:cs typeface="Arial" panose="020B0604020202020204" pitchFamily="34" charset="0"/>
            </a:endParaRPr>
          </a:p>
        </p:txBody>
      </p:sp>
      <p:cxnSp>
        <p:nvCxnSpPr>
          <p:cNvPr id="16" name="Conector recto 15">
            <a:extLst>
              <a:ext uri="{FF2B5EF4-FFF2-40B4-BE49-F238E27FC236}">
                <a16:creationId xmlns:a16="http://schemas.microsoft.com/office/drawing/2014/main" id="{551FE99B-CA13-4A7F-8603-88F1DABCA952}"/>
              </a:ext>
            </a:extLst>
          </p:cNvPr>
          <p:cNvCxnSpPr>
            <a:cxnSpLocks/>
          </p:cNvCxnSpPr>
          <p:nvPr userDrawn="1"/>
        </p:nvCxnSpPr>
        <p:spPr>
          <a:xfrm>
            <a:off x="913263" y="-86759"/>
            <a:ext cx="0" cy="1424492"/>
          </a:xfrm>
          <a:prstGeom prst="line">
            <a:avLst/>
          </a:prstGeom>
          <a:ln w="28575">
            <a:solidFill>
              <a:srgbClr val="6B9BFF"/>
            </a:solidFill>
          </a:ln>
        </p:spPr>
        <p:style>
          <a:lnRef idx="1">
            <a:schemeClr val="accent1"/>
          </a:lnRef>
          <a:fillRef idx="0">
            <a:schemeClr val="accent1"/>
          </a:fillRef>
          <a:effectRef idx="0">
            <a:schemeClr val="accent1"/>
          </a:effectRef>
          <a:fontRef idx="minor">
            <a:schemeClr val="tx1"/>
          </a:fontRef>
        </p:style>
      </p:cxnSp>
      <p:sp>
        <p:nvSpPr>
          <p:cNvPr id="29" name="Título 1">
            <a:extLst>
              <a:ext uri="{FF2B5EF4-FFF2-40B4-BE49-F238E27FC236}">
                <a16:creationId xmlns:a16="http://schemas.microsoft.com/office/drawing/2014/main" id="{AE1B94CA-DA28-4D68-A2D9-9CBDCA69B8CA}"/>
              </a:ext>
            </a:extLst>
          </p:cNvPr>
          <p:cNvSpPr>
            <a:spLocks noGrp="1"/>
          </p:cNvSpPr>
          <p:nvPr>
            <p:ph type="title"/>
          </p:nvPr>
        </p:nvSpPr>
        <p:spPr>
          <a:xfrm>
            <a:off x="1198901" y="655645"/>
            <a:ext cx="9970841" cy="707886"/>
          </a:xfrm>
        </p:spPr>
        <p:txBody>
          <a:bodyPr anchor="b"/>
          <a:lstStyle>
            <a:lvl1pPr>
              <a:defRPr sz="4000" b="1">
                <a:solidFill>
                  <a:schemeClr val="bg1"/>
                </a:solidFill>
              </a:defRPr>
            </a:lvl1pPr>
          </a:lstStyle>
          <a:p>
            <a:r>
              <a:rPr lang="es-ES"/>
              <a:t>Haga clic para modificar el estilo de título del patrón</a:t>
            </a:r>
            <a:endParaRPr lang="es-CO"/>
          </a:p>
        </p:txBody>
      </p:sp>
      <p:sp>
        <p:nvSpPr>
          <p:cNvPr id="30" name="Marcador de texto 3">
            <a:extLst>
              <a:ext uri="{FF2B5EF4-FFF2-40B4-BE49-F238E27FC236}">
                <a16:creationId xmlns:a16="http://schemas.microsoft.com/office/drawing/2014/main" id="{9DD1FB4F-54DF-4C13-8CB8-F7E216E9FFDE}"/>
              </a:ext>
            </a:extLst>
          </p:cNvPr>
          <p:cNvSpPr>
            <a:spLocks noGrp="1"/>
          </p:cNvSpPr>
          <p:nvPr>
            <p:ph type="body" sz="half" idx="2"/>
          </p:nvPr>
        </p:nvSpPr>
        <p:spPr>
          <a:xfrm>
            <a:off x="1110784" y="1652451"/>
            <a:ext cx="10147074" cy="3811588"/>
          </a:xfr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Tree>
    <p:extLst>
      <p:ext uri="{BB962C8B-B14F-4D97-AF65-F5344CB8AC3E}">
        <p14:creationId xmlns:p14="http://schemas.microsoft.com/office/powerpoint/2010/main" val="33046869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Dos obje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FF9AD065-F0C5-454A-95D3-F525CA1ACADD}"/>
              </a:ext>
            </a:extLst>
          </p:cNvPr>
          <p:cNvSpPr/>
          <p:nvPr userDrawn="1"/>
        </p:nvSpPr>
        <p:spPr>
          <a:xfrm>
            <a:off x="-1" y="0"/>
            <a:ext cx="12192001" cy="6858000"/>
          </a:xfrm>
          <a:prstGeom prst="rect">
            <a:avLst/>
          </a:prstGeom>
          <a:solidFill>
            <a:srgbClr val="1C38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3474604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sp>
        <p:nvSpPr>
          <p:cNvPr id="12" name="Rectángulo 11">
            <a:extLst>
              <a:ext uri="{FF2B5EF4-FFF2-40B4-BE49-F238E27FC236}">
                <a16:creationId xmlns:a16="http://schemas.microsoft.com/office/drawing/2014/main" id="{2BBCA2F6-DC6D-437B-A0F0-C42B2F738031}"/>
              </a:ext>
            </a:extLst>
          </p:cNvPr>
          <p:cNvSpPr/>
          <p:nvPr userDrawn="1"/>
        </p:nvSpPr>
        <p:spPr>
          <a:xfrm>
            <a:off x="-1" y="0"/>
            <a:ext cx="12192001" cy="6858000"/>
          </a:xfrm>
          <a:prstGeom prst="rect">
            <a:avLst/>
          </a:prstGeom>
          <a:solidFill>
            <a:srgbClr val="6B9B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012615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En blanc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3142D1F8-AAA8-4646-98AA-F20CF357377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63108" y="6007238"/>
            <a:ext cx="2269457" cy="583237"/>
          </a:xfrm>
          <a:prstGeom prst="rect">
            <a:avLst/>
          </a:prstGeom>
        </p:spPr>
      </p:pic>
      <p:pic>
        <p:nvPicPr>
          <p:cNvPr id="8" name="Imagen 7" descr="Texto&#10;&#10;Descripción generada automáticamente">
            <a:extLst>
              <a:ext uri="{FF2B5EF4-FFF2-40B4-BE49-F238E27FC236}">
                <a16:creationId xmlns:a16="http://schemas.microsoft.com/office/drawing/2014/main" id="{61290B06-F250-4801-9346-C4840AE2B11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349477" y="5996792"/>
            <a:ext cx="1412674" cy="589125"/>
          </a:xfrm>
          <a:prstGeom prst="rect">
            <a:avLst/>
          </a:prstGeom>
        </p:spPr>
      </p:pic>
      <p:pic>
        <p:nvPicPr>
          <p:cNvPr id="9" name="Imagen 8" descr="Imagen que contiene botella, exterior, firmar, alimentos&#10;&#10;Descripción generada automáticamente">
            <a:extLst>
              <a:ext uri="{FF2B5EF4-FFF2-40B4-BE49-F238E27FC236}">
                <a16:creationId xmlns:a16="http://schemas.microsoft.com/office/drawing/2014/main" id="{DC60DEDE-5DDD-488E-A32B-12D38DC1D4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849966" y="6011796"/>
            <a:ext cx="1398553" cy="583237"/>
          </a:xfrm>
          <a:prstGeom prst="rect">
            <a:avLst/>
          </a:prstGeom>
        </p:spPr>
      </p:pic>
      <p:pic>
        <p:nvPicPr>
          <p:cNvPr id="10" name="Imagen 9" descr="Icono&#10;&#10;Descripción generada automáticamente">
            <a:extLst>
              <a:ext uri="{FF2B5EF4-FFF2-40B4-BE49-F238E27FC236}">
                <a16:creationId xmlns:a16="http://schemas.microsoft.com/office/drawing/2014/main" id="{2AD186EB-2420-4246-B367-0DA27D6116BB}"/>
              </a:ext>
            </a:extLst>
          </p:cNvPr>
          <p:cNvPicPr>
            <a:picLocks noChangeAspect="1"/>
          </p:cNvPicPr>
          <p:nvPr userDrawn="1"/>
        </p:nvPicPr>
        <p:blipFill>
          <a:blip r:embed="rId6"/>
          <a:stretch>
            <a:fillRect/>
          </a:stretch>
        </p:blipFill>
        <p:spPr>
          <a:xfrm>
            <a:off x="5187297" y="6011798"/>
            <a:ext cx="1561711" cy="529762"/>
          </a:xfrm>
          <a:prstGeom prst="rect">
            <a:avLst/>
          </a:prstGeom>
        </p:spPr>
      </p:pic>
      <p:cxnSp>
        <p:nvCxnSpPr>
          <p:cNvPr id="11" name="Conector recto 10">
            <a:extLst>
              <a:ext uri="{FF2B5EF4-FFF2-40B4-BE49-F238E27FC236}">
                <a16:creationId xmlns:a16="http://schemas.microsoft.com/office/drawing/2014/main" id="{F8533C7F-A98A-450B-934C-817F06CC7D3E}"/>
              </a:ext>
            </a:extLst>
          </p:cNvPr>
          <p:cNvCxnSpPr/>
          <p:nvPr/>
        </p:nvCxnSpPr>
        <p:spPr>
          <a:xfrm>
            <a:off x="5046133" y="5401733"/>
            <a:ext cx="7128934" cy="0"/>
          </a:xfrm>
          <a:prstGeom prst="line">
            <a:avLst/>
          </a:prstGeom>
          <a:ln>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12" name="Imagen 11" descr="Un dibujo en blanco y negro&#10;&#10;Descripción generada automáticamente con confianza media">
            <a:extLst>
              <a:ext uri="{FF2B5EF4-FFF2-40B4-BE49-F238E27FC236}">
                <a16:creationId xmlns:a16="http://schemas.microsoft.com/office/drawing/2014/main" id="{D87245C6-D3D6-4224-9AFB-155AE5892904}"/>
              </a:ext>
            </a:extLst>
          </p:cNvPr>
          <p:cNvPicPr>
            <a:picLocks noChangeAspect="1"/>
          </p:cNvPicPr>
          <p:nvPr/>
        </p:nvPicPr>
        <p:blipFill>
          <a:blip r:embed="rId7"/>
          <a:stretch>
            <a:fillRect/>
          </a:stretch>
        </p:blipFill>
        <p:spPr>
          <a:xfrm>
            <a:off x="3244541" y="5932925"/>
            <a:ext cx="1841798" cy="677727"/>
          </a:xfrm>
          <a:prstGeom prst="rect">
            <a:avLst/>
          </a:prstGeom>
        </p:spPr>
      </p:pic>
      <p:cxnSp>
        <p:nvCxnSpPr>
          <p:cNvPr id="14" name="Conector recto 13">
            <a:extLst>
              <a:ext uri="{FF2B5EF4-FFF2-40B4-BE49-F238E27FC236}">
                <a16:creationId xmlns:a16="http://schemas.microsoft.com/office/drawing/2014/main" id="{CBE2E2DE-772B-4421-88F6-364781396AC9}"/>
              </a:ext>
            </a:extLst>
          </p:cNvPr>
          <p:cNvCxnSpPr/>
          <p:nvPr userDrawn="1"/>
        </p:nvCxnSpPr>
        <p:spPr>
          <a:xfrm>
            <a:off x="694267" y="5647268"/>
            <a:ext cx="10955866"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15" name="Google Shape;16;p2">
            <a:extLst>
              <a:ext uri="{FF2B5EF4-FFF2-40B4-BE49-F238E27FC236}">
                <a16:creationId xmlns:a16="http://schemas.microsoft.com/office/drawing/2014/main" id="{0144C0D6-6E84-45DF-8EE4-5C6907132D7C}"/>
              </a:ext>
            </a:extLst>
          </p:cNvPr>
          <p:cNvPicPr preferRelativeResize="0"/>
          <p:nvPr userDrawn="1"/>
        </p:nvPicPr>
        <p:blipFill rotWithShape="1">
          <a:blip r:embed="rId8">
            <a:alphaModFix/>
          </a:blip>
          <a:srcRect/>
          <a:stretch/>
        </p:blipFill>
        <p:spPr>
          <a:xfrm>
            <a:off x="0" y="735559"/>
            <a:ext cx="3216275" cy="677316"/>
          </a:xfrm>
          <a:prstGeom prst="rect">
            <a:avLst/>
          </a:prstGeom>
          <a:noFill/>
          <a:ln>
            <a:noFill/>
          </a:ln>
        </p:spPr>
      </p:pic>
      <p:pic>
        <p:nvPicPr>
          <p:cNvPr id="13" name="Imagen 12">
            <a:extLst>
              <a:ext uri="{FF2B5EF4-FFF2-40B4-BE49-F238E27FC236}">
                <a16:creationId xmlns:a16="http://schemas.microsoft.com/office/drawing/2014/main" id="{F9189CC2-EF72-6A4D-9226-176AFF375279}"/>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3623876" y="761898"/>
            <a:ext cx="1546912" cy="615781"/>
          </a:xfrm>
          <a:prstGeom prst="rect">
            <a:avLst/>
          </a:prstGeom>
        </p:spPr>
      </p:pic>
    </p:spTree>
    <p:extLst>
      <p:ext uri="{BB962C8B-B14F-4D97-AF65-F5344CB8AC3E}">
        <p14:creationId xmlns:p14="http://schemas.microsoft.com/office/powerpoint/2010/main" val="14267734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F45CBB1C-C55B-41B6-8901-3EF993B3F2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A000B690-300F-4528-A6E4-FAD216DC6D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F3E736E7-EEBB-4C22-B1B8-3A28D5D206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8058F9-45D2-4FCC-938E-E950CF0AEF9D}" type="datetimeFigureOut">
              <a:rPr lang="es-CO" smtClean="0"/>
              <a:t>4/03/21</a:t>
            </a:fld>
            <a:endParaRPr lang="es-CO"/>
          </a:p>
        </p:txBody>
      </p:sp>
      <p:sp>
        <p:nvSpPr>
          <p:cNvPr id="5" name="Marcador de pie de página 4">
            <a:extLst>
              <a:ext uri="{FF2B5EF4-FFF2-40B4-BE49-F238E27FC236}">
                <a16:creationId xmlns:a16="http://schemas.microsoft.com/office/drawing/2014/main" id="{D032FB21-BFF9-424A-94AE-BC13E23CA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O"/>
          </a:p>
        </p:txBody>
      </p:sp>
      <p:sp>
        <p:nvSpPr>
          <p:cNvPr id="6" name="Marcador de número de diapositiva 5">
            <a:extLst>
              <a:ext uri="{FF2B5EF4-FFF2-40B4-BE49-F238E27FC236}">
                <a16:creationId xmlns:a16="http://schemas.microsoft.com/office/drawing/2014/main" id="{F3D37A9F-FC92-41E9-A8C8-BC7D30D1F4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FC21D3-9555-4225-B70F-6DA87C744D58}" type="slidenum">
              <a:rPr lang="es-CO" smtClean="0"/>
              <a:t>‹Nº›</a:t>
            </a:fld>
            <a:endParaRPr lang="es-CO"/>
          </a:p>
        </p:txBody>
      </p:sp>
    </p:spTree>
    <p:extLst>
      <p:ext uri="{BB962C8B-B14F-4D97-AF65-F5344CB8AC3E}">
        <p14:creationId xmlns:p14="http://schemas.microsoft.com/office/powerpoint/2010/main" val="207552682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63" r:id="rId6"/>
    <p:sldLayoutId id="2147483662" r:id="rId7"/>
    <p:sldLayoutId id="2147483653" r:id="rId8"/>
    <p:sldLayoutId id="2147483655" r:id="rId9"/>
    <p:sldLayoutId id="2147483656" r:id="rId10"/>
    <p:sldLayoutId id="2147483657" r:id="rId11"/>
    <p:sldLayoutId id="2147483658" r:id="rId12"/>
    <p:sldLayoutId id="2147483659" r:id="rId13"/>
    <p:sldLayoutId id="2147483664" r:id="rId14"/>
    <p:sldLayoutId id="2147483665" r:id="rId15"/>
    <p:sldLayoutId id="214748366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8.xml"/><Relationship Id="rId16" Type="http://schemas.microsoft.com/office/2007/relationships/hdphoto" Target="../media/hdphoto1.wdp"/><Relationship Id="rId1" Type="http://schemas.openxmlformats.org/officeDocument/2006/relationships/slideLayout" Target="../slideLayouts/slideLayout6.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8.png"/><Relationship Id="rId10" Type="http://schemas.openxmlformats.org/officeDocument/2006/relationships/image" Target="../media/image33.svg"/><Relationship Id="rId4" Type="http://schemas.openxmlformats.org/officeDocument/2006/relationships/image" Target="../media/image27.svg"/><Relationship Id="rId9" Type="http://schemas.openxmlformats.org/officeDocument/2006/relationships/image" Target="../media/image32.png"/><Relationship Id="rId14" Type="http://schemas.openxmlformats.org/officeDocument/2006/relationships/image" Target="../media/image37.sv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0.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xml"/><Relationship Id="rId1" Type="http://schemas.openxmlformats.org/officeDocument/2006/relationships/tags" Target="../tags/tag1.xml"/><Relationship Id="rId5" Type="http://schemas.openxmlformats.org/officeDocument/2006/relationships/image" Target="../media/image41.png"/><Relationship Id="rId4" Type="http://schemas.openxmlformats.org/officeDocument/2006/relationships/image" Target="../media/image4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xml"/><Relationship Id="rId1" Type="http://schemas.openxmlformats.org/officeDocument/2006/relationships/tags" Target="../tags/tag2.xml"/><Relationship Id="rId5" Type="http://schemas.openxmlformats.org/officeDocument/2006/relationships/image" Target="../media/image44.pn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45.png"/><Relationship Id="rId7" Type="http://schemas.openxmlformats.org/officeDocument/2006/relationships/image" Target="../media/image48.png"/><Relationship Id="rId12" Type="http://schemas.openxmlformats.org/officeDocument/2006/relationships/image" Target="../media/image53.sv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47.sv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svg"/><Relationship Id="rId4" Type="http://schemas.microsoft.com/office/2007/relationships/hdphoto" Target="../media/hdphoto2.wdp"/><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55.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01427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F9E48E1-3BE4-4297-95CD-73460993B159}"/>
              </a:ext>
            </a:extLst>
          </p:cNvPr>
          <p:cNvSpPr txBox="1"/>
          <p:nvPr/>
        </p:nvSpPr>
        <p:spPr>
          <a:xfrm>
            <a:off x="1914524" y="1425529"/>
            <a:ext cx="1025474" cy="369332"/>
          </a:xfrm>
          <a:prstGeom prst="rect">
            <a:avLst/>
          </a:prstGeom>
          <a:solidFill>
            <a:schemeClr val="bg1"/>
          </a:solidFill>
        </p:spPr>
        <p:txBody>
          <a:bodyPr wrap="none" rtlCol="0">
            <a:spAutoFit/>
          </a:bodyPr>
          <a:lstStyle/>
          <a:p>
            <a:r>
              <a:rPr lang="es-ES" b="1"/>
              <a:t>Estrato 1</a:t>
            </a:r>
            <a:endParaRPr lang="es-CO" b="1"/>
          </a:p>
        </p:txBody>
      </p:sp>
      <p:sp>
        <p:nvSpPr>
          <p:cNvPr id="5" name="CuadroTexto 4">
            <a:extLst>
              <a:ext uri="{FF2B5EF4-FFF2-40B4-BE49-F238E27FC236}">
                <a16:creationId xmlns:a16="http://schemas.microsoft.com/office/drawing/2014/main" id="{0F202C88-8DF5-42DD-AE37-F004FB4BF295}"/>
              </a:ext>
            </a:extLst>
          </p:cNvPr>
          <p:cNvSpPr txBox="1"/>
          <p:nvPr/>
        </p:nvSpPr>
        <p:spPr>
          <a:xfrm>
            <a:off x="5568975" y="1427671"/>
            <a:ext cx="1025474" cy="369332"/>
          </a:xfrm>
          <a:prstGeom prst="rect">
            <a:avLst/>
          </a:prstGeom>
          <a:solidFill>
            <a:schemeClr val="accent2">
              <a:lumMod val="20000"/>
              <a:lumOff val="80000"/>
            </a:schemeClr>
          </a:solidFill>
        </p:spPr>
        <p:txBody>
          <a:bodyPr wrap="none" rtlCol="0">
            <a:spAutoFit/>
          </a:bodyPr>
          <a:lstStyle/>
          <a:p>
            <a:r>
              <a:rPr lang="es-ES" b="1"/>
              <a:t>Estrato 2</a:t>
            </a:r>
            <a:endParaRPr lang="es-CO" b="1"/>
          </a:p>
        </p:txBody>
      </p:sp>
      <p:sp>
        <p:nvSpPr>
          <p:cNvPr id="6" name="CuadroTexto 5">
            <a:extLst>
              <a:ext uri="{FF2B5EF4-FFF2-40B4-BE49-F238E27FC236}">
                <a16:creationId xmlns:a16="http://schemas.microsoft.com/office/drawing/2014/main" id="{96802968-70B4-42AE-963D-0D4CC9506B01}"/>
              </a:ext>
            </a:extLst>
          </p:cNvPr>
          <p:cNvSpPr txBox="1"/>
          <p:nvPr/>
        </p:nvSpPr>
        <p:spPr>
          <a:xfrm>
            <a:off x="9252002" y="1425529"/>
            <a:ext cx="1025474" cy="369332"/>
          </a:xfrm>
          <a:prstGeom prst="rect">
            <a:avLst/>
          </a:prstGeom>
          <a:solidFill>
            <a:srgbClr val="FFFF00"/>
          </a:solidFill>
        </p:spPr>
        <p:txBody>
          <a:bodyPr wrap="none" rtlCol="0">
            <a:spAutoFit/>
          </a:bodyPr>
          <a:lstStyle/>
          <a:p>
            <a:r>
              <a:rPr lang="es-ES" b="1"/>
              <a:t>Estrato 3</a:t>
            </a:r>
            <a:endParaRPr lang="es-CO" b="1"/>
          </a:p>
        </p:txBody>
      </p:sp>
      <p:pic>
        <p:nvPicPr>
          <p:cNvPr id="8" name="Gráfico 7" descr="Montañas contorno">
            <a:extLst>
              <a:ext uri="{FF2B5EF4-FFF2-40B4-BE49-F238E27FC236}">
                <a16:creationId xmlns:a16="http://schemas.microsoft.com/office/drawing/2014/main" id="{0AC803AE-FA4D-49DF-98D3-C66E07F65A8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0124" y="1794861"/>
            <a:ext cx="914400" cy="707886"/>
          </a:xfrm>
          <a:prstGeom prst="rect">
            <a:avLst/>
          </a:prstGeom>
        </p:spPr>
      </p:pic>
      <p:pic>
        <p:nvPicPr>
          <p:cNvPr id="9" name="Gráfico 8" descr="Montañas contorno">
            <a:extLst>
              <a:ext uri="{FF2B5EF4-FFF2-40B4-BE49-F238E27FC236}">
                <a16:creationId xmlns:a16="http://schemas.microsoft.com/office/drawing/2014/main" id="{767DC0AD-A450-40F0-A9BA-4AFE6D50D79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857412" y="1775216"/>
            <a:ext cx="914400" cy="707886"/>
          </a:xfrm>
          <a:prstGeom prst="rect">
            <a:avLst/>
          </a:prstGeom>
        </p:spPr>
      </p:pic>
      <p:pic>
        <p:nvPicPr>
          <p:cNvPr id="10" name="Gráfico 9" descr="Montañas contorno">
            <a:extLst>
              <a:ext uri="{FF2B5EF4-FFF2-40B4-BE49-F238E27FC236}">
                <a16:creationId xmlns:a16="http://schemas.microsoft.com/office/drawing/2014/main" id="{25C8B748-4AD5-4CC4-867F-D28C1CB73A8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14700" y="1775216"/>
            <a:ext cx="914400" cy="707886"/>
          </a:xfrm>
          <a:prstGeom prst="rect">
            <a:avLst/>
          </a:prstGeom>
        </p:spPr>
      </p:pic>
      <p:pic>
        <p:nvPicPr>
          <p:cNvPr id="12" name="Gráfico 11" descr="Casa contorno">
            <a:extLst>
              <a:ext uri="{FF2B5EF4-FFF2-40B4-BE49-F238E27FC236}">
                <a16:creationId xmlns:a16="http://schemas.microsoft.com/office/drawing/2014/main" id="{54ED57E7-8FB2-47E4-8EE3-99013D7D9D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1735" y="2308234"/>
            <a:ext cx="683747" cy="683747"/>
          </a:xfrm>
          <a:prstGeom prst="rect">
            <a:avLst/>
          </a:prstGeom>
        </p:spPr>
      </p:pic>
      <p:pic>
        <p:nvPicPr>
          <p:cNvPr id="13" name="Gráfico 12" descr="Casa contorno">
            <a:extLst>
              <a:ext uri="{FF2B5EF4-FFF2-40B4-BE49-F238E27FC236}">
                <a16:creationId xmlns:a16="http://schemas.microsoft.com/office/drawing/2014/main" id="{BCA72E3E-281C-4474-883F-8849981965A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00607" y="2308234"/>
            <a:ext cx="683747" cy="683747"/>
          </a:xfrm>
          <a:prstGeom prst="rect">
            <a:avLst/>
          </a:prstGeom>
        </p:spPr>
      </p:pic>
      <p:pic>
        <p:nvPicPr>
          <p:cNvPr id="14" name="Gráfico 13" descr="Casa contorno">
            <a:extLst>
              <a:ext uri="{FF2B5EF4-FFF2-40B4-BE49-F238E27FC236}">
                <a16:creationId xmlns:a16="http://schemas.microsoft.com/office/drawing/2014/main" id="{E3532AEC-5C63-4CD9-A456-22861B85F10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59543" y="2298591"/>
            <a:ext cx="683747" cy="683747"/>
          </a:xfrm>
          <a:prstGeom prst="rect">
            <a:avLst/>
          </a:prstGeom>
        </p:spPr>
      </p:pic>
      <p:pic>
        <p:nvPicPr>
          <p:cNvPr id="16" name="Gráfico 15" descr="Hombre contorno">
            <a:extLst>
              <a:ext uri="{FF2B5EF4-FFF2-40B4-BE49-F238E27FC236}">
                <a16:creationId xmlns:a16="http://schemas.microsoft.com/office/drawing/2014/main" id="{2D761C4F-568A-4E6D-A58D-86F24764348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31923" y="2513358"/>
            <a:ext cx="478623" cy="478623"/>
          </a:xfrm>
          <a:prstGeom prst="rect">
            <a:avLst/>
          </a:prstGeom>
        </p:spPr>
      </p:pic>
      <p:pic>
        <p:nvPicPr>
          <p:cNvPr id="17" name="Gráfico 16" descr="Hombre contorno">
            <a:extLst>
              <a:ext uri="{FF2B5EF4-FFF2-40B4-BE49-F238E27FC236}">
                <a16:creationId xmlns:a16="http://schemas.microsoft.com/office/drawing/2014/main" id="{8D14CB39-D0F2-4110-8587-BB1C81CE182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277735" y="2513358"/>
            <a:ext cx="478623" cy="478623"/>
          </a:xfrm>
          <a:prstGeom prst="rect">
            <a:avLst/>
          </a:prstGeom>
        </p:spPr>
      </p:pic>
      <p:pic>
        <p:nvPicPr>
          <p:cNvPr id="19" name="Gráfico 18" descr="Mujer contorno">
            <a:extLst>
              <a:ext uri="{FF2B5EF4-FFF2-40B4-BE49-F238E27FC236}">
                <a16:creationId xmlns:a16="http://schemas.microsoft.com/office/drawing/2014/main" id="{1667CFB4-A1AB-48FF-A73D-359583CC2FF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479846" y="2513269"/>
            <a:ext cx="478892" cy="478892"/>
          </a:xfrm>
          <a:prstGeom prst="rect">
            <a:avLst/>
          </a:prstGeom>
        </p:spPr>
      </p:pic>
      <p:pic>
        <p:nvPicPr>
          <p:cNvPr id="20" name="Gráfico 19" descr="Casa contorno">
            <a:extLst>
              <a:ext uri="{FF2B5EF4-FFF2-40B4-BE49-F238E27FC236}">
                <a16:creationId xmlns:a16="http://schemas.microsoft.com/office/drawing/2014/main" id="{74A7E25A-03AF-40C4-BB53-901D99C876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25426" y="1968604"/>
            <a:ext cx="683747" cy="683747"/>
          </a:xfrm>
          <a:prstGeom prst="rect">
            <a:avLst/>
          </a:prstGeom>
        </p:spPr>
      </p:pic>
      <p:pic>
        <p:nvPicPr>
          <p:cNvPr id="21" name="Gráfico 20" descr="Casa contorno">
            <a:extLst>
              <a:ext uri="{FF2B5EF4-FFF2-40B4-BE49-F238E27FC236}">
                <a16:creationId xmlns:a16="http://schemas.microsoft.com/office/drawing/2014/main" id="{8EDF3C86-FF44-4DBF-8B2E-AC4A94798D6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83432" y="1959370"/>
            <a:ext cx="683747" cy="683747"/>
          </a:xfrm>
          <a:prstGeom prst="rect">
            <a:avLst/>
          </a:prstGeom>
        </p:spPr>
      </p:pic>
      <p:pic>
        <p:nvPicPr>
          <p:cNvPr id="22" name="Gráfico 21" descr="Casa contorno">
            <a:extLst>
              <a:ext uri="{FF2B5EF4-FFF2-40B4-BE49-F238E27FC236}">
                <a16:creationId xmlns:a16="http://schemas.microsoft.com/office/drawing/2014/main" id="{23E582F4-F512-4FE3-8181-F11F93E3886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50495" y="2423453"/>
            <a:ext cx="683747" cy="683747"/>
          </a:xfrm>
          <a:prstGeom prst="rect">
            <a:avLst/>
          </a:prstGeom>
        </p:spPr>
      </p:pic>
      <p:pic>
        <p:nvPicPr>
          <p:cNvPr id="23" name="Gráfico 22" descr="Hombre contorno">
            <a:extLst>
              <a:ext uri="{FF2B5EF4-FFF2-40B4-BE49-F238E27FC236}">
                <a16:creationId xmlns:a16="http://schemas.microsoft.com/office/drawing/2014/main" id="{14D88C97-0DA0-40F4-BB8B-085DB55E0D7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987523" y="2628577"/>
            <a:ext cx="478623" cy="478623"/>
          </a:xfrm>
          <a:prstGeom prst="rect">
            <a:avLst/>
          </a:prstGeom>
        </p:spPr>
      </p:pic>
      <p:pic>
        <p:nvPicPr>
          <p:cNvPr id="24" name="Gráfico 23" descr="Hombre contorno">
            <a:extLst>
              <a:ext uri="{FF2B5EF4-FFF2-40B4-BE49-F238E27FC236}">
                <a16:creationId xmlns:a16="http://schemas.microsoft.com/office/drawing/2014/main" id="{7D6DE03F-AF3F-4881-B82F-499D9886A79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104767" y="2607161"/>
            <a:ext cx="478623" cy="478623"/>
          </a:xfrm>
          <a:prstGeom prst="rect">
            <a:avLst/>
          </a:prstGeom>
        </p:spPr>
      </p:pic>
      <p:pic>
        <p:nvPicPr>
          <p:cNvPr id="25" name="Gráfico 24" descr="Mujer contorno">
            <a:extLst>
              <a:ext uri="{FF2B5EF4-FFF2-40B4-BE49-F238E27FC236}">
                <a16:creationId xmlns:a16="http://schemas.microsoft.com/office/drawing/2014/main" id="{641B8069-9AAB-4A52-A673-EDF146E2E36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436567" y="2624645"/>
            <a:ext cx="478892" cy="478892"/>
          </a:xfrm>
          <a:prstGeom prst="rect">
            <a:avLst/>
          </a:prstGeom>
        </p:spPr>
      </p:pic>
      <p:pic>
        <p:nvPicPr>
          <p:cNvPr id="27" name="Gráfico 26" descr="Escena de bosque contorno">
            <a:extLst>
              <a:ext uri="{FF2B5EF4-FFF2-40B4-BE49-F238E27FC236}">
                <a16:creationId xmlns:a16="http://schemas.microsoft.com/office/drawing/2014/main" id="{625C629A-A0F6-44B9-A8B3-5FB55A7BFD7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83390" y="1890069"/>
            <a:ext cx="683747" cy="683747"/>
          </a:xfrm>
          <a:prstGeom prst="rect">
            <a:avLst/>
          </a:prstGeom>
        </p:spPr>
      </p:pic>
      <p:pic>
        <p:nvPicPr>
          <p:cNvPr id="28" name="Gráfico 27" descr="Escena de bosque contorno">
            <a:extLst>
              <a:ext uri="{FF2B5EF4-FFF2-40B4-BE49-F238E27FC236}">
                <a16:creationId xmlns:a16="http://schemas.microsoft.com/office/drawing/2014/main" id="{72C05FB2-F55E-4EAB-AE95-8BCC2974C20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377834" y="1956717"/>
            <a:ext cx="683747" cy="683747"/>
          </a:xfrm>
          <a:prstGeom prst="rect">
            <a:avLst/>
          </a:prstGeom>
        </p:spPr>
      </p:pic>
      <p:pic>
        <p:nvPicPr>
          <p:cNvPr id="30" name="Gráfico 29" descr="Mosquito contorno">
            <a:extLst>
              <a:ext uri="{FF2B5EF4-FFF2-40B4-BE49-F238E27FC236}">
                <a16:creationId xmlns:a16="http://schemas.microsoft.com/office/drawing/2014/main" id="{86BF361C-7F9C-4BE2-AE83-363997221E1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121679" y="1856724"/>
            <a:ext cx="218606" cy="218606"/>
          </a:xfrm>
          <a:prstGeom prst="rect">
            <a:avLst/>
          </a:prstGeom>
        </p:spPr>
      </p:pic>
      <p:pic>
        <p:nvPicPr>
          <p:cNvPr id="31" name="Gráfico 30" descr="Mosquito contorno">
            <a:extLst>
              <a:ext uri="{FF2B5EF4-FFF2-40B4-BE49-F238E27FC236}">
                <a16:creationId xmlns:a16="http://schemas.microsoft.com/office/drawing/2014/main" id="{5E595675-7D00-4A82-8DDD-12FDA507C56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279727" y="2053363"/>
            <a:ext cx="218606" cy="218606"/>
          </a:xfrm>
          <a:prstGeom prst="rect">
            <a:avLst/>
          </a:prstGeom>
        </p:spPr>
      </p:pic>
      <p:pic>
        <p:nvPicPr>
          <p:cNvPr id="32" name="Gráfico 31" descr="Casa contorno">
            <a:extLst>
              <a:ext uri="{FF2B5EF4-FFF2-40B4-BE49-F238E27FC236}">
                <a16:creationId xmlns:a16="http://schemas.microsoft.com/office/drawing/2014/main" id="{34DC8B61-A65A-4745-A4CA-88427ACA22B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103693" y="2035011"/>
            <a:ext cx="745578" cy="745578"/>
          </a:xfrm>
          <a:prstGeom prst="rect">
            <a:avLst/>
          </a:prstGeom>
        </p:spPr>
      </p:pic>
      <p:pic>
        <p:nvPicPr>
          <p:cNvPr id="33" name="Gráfico 32" descr="Casa contorno">
            <a:extLst>
              <a:ext uri="{FF2B5EF4-FFF2-40B4-BE49-F238E27FC236}">
                <a16:creationId xmlns:a16="http://schemas.microsoft.com/office/drawing/2014/main" id="{867F7226-9AA8-45F7-AC8E-6BA50ED44A2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112248" y="2463999"/>
            <a:ext cx="501052" cy="501052"/>
          </a:xfrm>
          <a:prstGeom prst="rect">
            <a:avLst/>
          </a:prstGeom>
        </p:spPr>
      </p:pic>
      <p:pic>
        <p:nvPicPr>
          <p:cNvPr id="34" name="Gráfico 33" descr="Casa contorno">
            <a:extLst>
              <a:ext uri="{FF2B5EF4-FFF2-40B4-BE49-F238E27FC236}">
                <a16:creationId xmlns:a16="http://schemas.microsoft.com/office/drawing/2014/main" id="{B17E1477-D0D2-4039-A359-F398F273DB2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621057" y="2396652"/>
            <a:ext cx="486422" cy="486422"/>
          </a:xfrm>
          <a:prstGeom prst="rect">
            <a:avLst/>
          </a:prstGeom>
        </p:spPr>
      </p:pic>
      <p:pic>
        <p:nvPicPr>
          <p:cNvPr id="36" name="Gráfico 35" descr="Hombre contorno">
            <a:extLst>
              <a:ext uri="{FF2B5EF4-FFF2-40B4-BE49-F238E27FC236}">
                <a16:creationId xmlns:a16="http://schemas.microsoft.com/office/drawing/2014/main" id="{75B7CE2A-8B75-4668-87CE-1102496D869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08594" y="2662011"/>
            <a:ext cx="478623" cy="478623"/>
          </a:xfrm>
          <a:prstGeom prst="rect">
            <a:avLst/>
          </a:prstGeom>
        </p:spPr>
      </p:pic>
      <p:pic>
        <p:nvPicPr>
          <p:cNvPr id="37" name="Gráfico 36" descr="Mujer contorno">
            <a:extLst>
              <a:ext uri="{FF2B5EF4-FFF2-40B4-BE49-F238E27FC236}">
                <a16:creationId xmlns:a16="http://schemas.microsoft.com/office/drawing/2014/main" id="{01C40C5C-C137-43CD-9868-AD041B6AC3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640394" y="2679495"/>
            <a:ext cx="478892" cy="478892"/>
          </a:xfrm>
          <a:prstGeom prst="rect">
            <a:avLst/>
          </a:prstGeom>
        </p:spPr>
      </p:pic>
      <p:pic>
        <p:nvPicPr>
          <p:cNvPr id="38" name="Gráfico 37" descr="Escena de bosque contorno">
            <a:extLst>
              <a:ext uri="{FF2B5EF4-FFF2-40B4-BE49-F238E27FC236}">
                <a16:creationId xmlns:a16="http://schemas.microsoft.com/office/drawing/2014/main" id="{81161026-B8F7-4F89-8EE2-0476241C3B1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089008" y="1978264"/>
            <a:ext cx="683747" cy="683747"/>
          </a:xfrm>
          <a:prstGeom prst="rect">
            <a:avLst/>
          </a:prstGeom>
        </p:spPr>
      </p:pic>
      <p:pic>
        <p:nvPicPr>
          <p:cNvPr id="39" name="Gráfico 38" descr="Escena de bosque contorno">
            <a:extLst>
              <a:ext uri="{FF2B5EF4-FFF2-40B4-BE49-F238E27FC236}">
                <a16:creationId xmlns:a16="http://schemas.microsoft.com/office/drawing/2014/main" id="{7164E749-F2A3-4761-BF83-1F3AD0E21C5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845117" y="1818723"/>
            <a:ext cx="768447" cy="768447"/>
          </a:xfrm>
          <a:prstGeom prst="rect">
            <a:avLst/>
          </a:prstGeom>
        </p:spPr>
      </p:pic>
      <p:pic>
        <p:nvPicPr>
          <p:cNvPr id="40" name="Gráfico 39" descr="Mosquito contorno">
            <a:extLst>
              <a:ext uri="{FF2B5EF4-FFF2-40B4-BE49-F238E27FC236}">
                <a16:creationId xmlns:a16="http://schemas.microsoft.com/office/drawing/2014/main" id="{CAD06292-E8D8-4595-9AC0-7AE4976CF62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571069" y="1922090"/>
            <a:ext cx="218606" cy="218606"/>
          </a:xfrm>
          <a:prstGeom prst="rect">
            <a:avLst/>
          </a:prstGeom>
        </p:spPr>
      </p:pic>
      <p:pic>
        <p:nvPicPr>
          <p:cNvPr id="41" name="Gráfico 40" descr="Mosquito contorno">
            <a:extLst>
              <a:ext uri="{FF2B5EF4-FFF2-40B4-BE49-F238E27FC236}">
                <a16:creationId xmlns:a16="http://schemas.microsoft.com/office/drawing/2014/main" id="{FF332A14-61C2-445A-B506-E7DC085F5D9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785345" y="2141558"/>
            <a:ext cx="218606" cy="218606"/>
          </a:xfrm>
          <a:prstGeom prst="rect">
            <a:avLst/>
          </a:prstGeom>
        </p:spPr>
      </p:pic>
      <p:pic>
        <p:nvPicPr>
          <p:cNvPr id="42" name="Gráfico 41" descr="Casa contorno">
            <a:extLst>
              <a:ext uri="{FF2B5EF4-FFF2-40B4-BE49-F238E27FC236}">
                <a16:creationId xmlns:a16="http://schemas.microsoft.com/office/drawing/2014/main" id="{609C5F9F-1693-4EB0-B37C-B1D2EC816C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272139" y="2820226"/>
            <a:ext cx="486422" cy="486422"/>
          </a:xfrm>
          <a:prstGeom prst="rect">
            <a:avLst/>
          </a:prstGeom>
        </p:spPr>
      </p:pic>
      <p:pic>
        <p:nvPicPr>
          <p:cNvPr id="44" name="Imagen 43">
            <a:extLst>
              <a:ext uri="{FF2B5EF4-FFF2-40B4-BE49-F238E27FC236}">
                <a16:creationId xmlns:a16="http://schemas.microsoft.com/office/drawing/2014/main" id="{D915889A-18C8-4A92-90FB-D7A169D8FA87}"/>
              </a:ext>
            </a:extLst>
          </p:cNvPr>
          <p:cNvPicPr>
            <a:picLocks noChangeAspect="1"/>
          </p:cNvPicPr>
          <p:nvPr/>
        </p:nvPicPr>
        <p:blipFill>
          <a:blip r:embed="rId15">
            <a:duotone>
              <a:schemeClr val="accent2">
                <a:shade val="45000"/>
                <a:satMod val="135000"/>
              </a:schemeClr>
              <a:prstClr val="white"/>
            </a:duotone>
            <a:extLst>
              <a:ext uri="{BEBA8EAE-BF5A-486C-A8C5-ECC9F3942E4B}">
                <a14:imgProps xmlns:a14="http://schemas.microsoft.com/office/drawing/2010/main">
                  <a14:imgLayer r:embed="rId16">
                    <a14:imgEffect>
                      <a14:backgroundRemoval t="996" b="97012" l="4783" r="90000">
                        <a14:foregroundMark x1="56522" y1="95020" x2="56957" y2="88446"/>
                        <a14:foregroundMark x1="68913" y1="97012" x2="68913" y2="96813"/>
                        <a14:foregroundMark x1="61739" y1="22908" x2="61739" y2="22908"/>
                        <a14:foregroundMark x1="61739" y1="22908" x2="61739" y2="22908"/>
                        <a14:foregroundMark x1="29783" y1="11554" x2="29783" y2="11554"/>
                        <a14:foregroundMark x1="31739" y1="3785" x2="31739" y2="3785"/>
                        <a14:foregroundMark x1="18478" y1="21116" x2="18478" y2="21116"/>
                        <a14:foregroundMark x1="28261" y1="29482" x2="28261" y2="29482"/>
                        <a14:foregroundMark x1="40000" y1="32271" x2="40000" y2="32271"/>
                        <a14:foregroundMark x1="28478" y1="43227" x2="28478" y2="43227"/>
                        <a14:foregroundMark x1="4783" y1="21116" x2="4783" y2="21116"/>
                        <a14:foregroundMark x1="42826" y1="9761" x2="42826" y2="9761"/>
                        <a14:foregroundMark x1="45435" y1="10956" x2="45435" y2="10956"/>
                        <a14:foregroundMark x1="48043" y1="8964" x2="48043" y2="8964"/>
                        <a14:foregroundMark x1="47391" y1="14143" x2="47391" y2="14143"/>
                        <a14:foregroundMark x1="36957" y1="12948" x2="36957" y2="12948"/>
                        <a14:foregroundMark x1="45217" y1="6972" x2="45217" y2="6972"/>
                        <a14:foregroundMark x1="44348" y1="7769" x2="44348" y2="7769"/>
                        <a14:foregroundMark x1="44348" y1="7171" x2="44348" y2="7171"/>
                        <a14:foregroundMark x1="45652" y1="7171" x2="45652" y2="7171"/>
                        <a14:foregroundMark x1="45000" y1="8167" x2="45000" y2="8167"/>
                        <a14:foregroundMark x1="43261" y1="996" x2="43261" y2="996"/>
                      </a14:backgroundRemoval>
                    </a14:imgEffect>
                  </a14:imgLayer>
                </a14:imgProps>
              </a:ext>
            </a:extLst>
          </a:blip>
          <a:stretch>
            <a:fillRect/>
          </a:stretch>
        </p:blipFill>
        <p:spPr>
          <a:xfrm>
            <a:off x="8747115" y="2833976"/>
            <a:ext cx="580338" cy="538266"/>
          </a:xfrm>
          <a:prstGeom prst="rect">
            <a:avLst/>
          </a:prstGeom>
        </p:spPr>
      </p:pic>
      <p:cxnSp>
        <p:nvCxnSpPr>
          <p:cNvPr id="48" name="Conector: curvado 47">
            <a:extLst>
              <a:ext uri="{FF2B5EF4-FFF2-40B4-BE49-F238E27FC236}">
                <a16:creationId xmlns:a16="http://schemas.microsoft.com/office/drawing/2014/main" id="{9BCF601B-883F-4D05-A9A4-DF5AE8B93942}"/>
              </a:ext>
            </a:extLst>
          </p:cNvPr>
          <p:cNvCxnSpPr>
            <a:cxnSpLocks/>
          </p:cNvCxnSpPr>
          <p:nvPr/>
        </p:nvCxnSpPr>
        <p:spPr>
          <a:xfrm flipV="1">
            <a:off x="9233537" y="2965051"/>
            <a:ext cx="745578" cy="249728"/>
          </a:xfrm>
          <a:prstGeom prst="curvedConnector3">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50" name="Gráfico 49" descr="Casa contorno">
            <a:extLst>
              <a:ext uri="{FF2B5EF4-FFF2-40B4-BE49-F238E27FC236}">
                <a16:creationId xmlns:a16="http://schemas.microsoft.com/office/drawing/2014/main" id="{BB4426A0-2BE4-4F84-B714-BC33EC2ABC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404687" y="2236760"/>
            <a:ext cx="745578" cy="745578"/>
          </a:xfrm>
          <a:prstGeom prst="rect">
            <a:avLst/>
          </a:prstGeom>
        </p:spPr>
      </p:pic>
      <p:pic>
        <p:nvPicPr>
          <p:cNvPr id="51" name="Gráfico 50" descr="Casa contorno">
            <a:extLst>
              <a:ext uri="{FF2B5EF4-FFF2-40B4-BE49-F238E27FC236}">
                <a16:creationId xmlns:a16="http://schemas.microsoft.com/office/drawing/2014/main" id="{F45A942C-3158-4363-83C5-B94C9BBCB4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772870" y="2752669"/>
            <a:ext cx="745578" cy="745578"/>
          </a:xfrm>
          <a:prstGeom prst="rect">
            <a:avLst/>
          </a:prstGeom>
        </p:spPr>
      </p:pic>
      <p:pic>
        <p:nvPicPr>
          <p:cNvPr id="52" name="Gráfico 51" descr="Hombre contorno">
            <a:extLst>
              <a:ext uri="{FF2B5EF4-FFF2-40B4-BE49-F238E27FC236}">
                <a16:creationId xmlns:a16="http://schemas.microsoft.com/office/drawing/2014/main" id="{897FF52D-62B9-4B31-A583-859A905B42E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128347" y="2893619"/>
            <a:ext cx="478623" cy="478623"/>
          </a:xfrm>
          <a:prstGeom prst="rect">
            <a:avLst/>
          </a:prstGeom>
        </p:spPr>
      </p:pic>
      <p:sp>
        <p:nvSpPr>
          <p:cNvPr id="53" name="CuadroTexto 52">
            <a:extLst>
              <a:ext uri="{FF2B5EF4-FFF2-40B4-BE49-F238E27FC236}">
                <a16:creationId xmlns:a16="http://schemas.microsoft.com/office/drawing/2014/main" id="{5684B9EB-3E21-4ACA-A90D-F0C574943401}"/>
              </a:ext>
            </a:extLst>
          </p:cNvPr>
          <p:cNvSpPr txBox="1"/>
          <p:nvPr/>
        </p:nvSpPr>
        <p:spPr>
          <a:xfrm>
            <a:off x="2930553" y="3708284"/>
            <a:ext cx="1025474" cy="369332"/>
          </a:xfrm>
          <a:prstGeom prst="rect">
            <a:avLst/>
          </a:prstGeom>
          <a:solidFill>
            <a:srgbClr val="FFC000"/>
          </a:solidFill>
        </p:spPr>
        <p:txBody>
          <a:bodyPr wrap="none" rtlCol="0">
            <a:spAutoFit/>
          </a:bodyPr>
          <a:lstStyle/>
          <a:p>
            <a:r>
              <a:rPr lang="es-ES" b="1"/>
              <a:t>Estrato 4</a:t>
            </a:r>
            <a:endParaRPr lang="es-CO" b="1"/>
          </a:p>
        </p:txBody>
      </p:sp>
      <p:sp>
        <p:nvSpPr>
          <p:cNvPr id="54" name="CuadroTexto 53">
            <a:extLst>
              <a:ext uri="{FF2B5EF4-FFF2-40B4-BE49-F238E27FC236}">
                <a16:creationId xmlns:a16="http://schemas.microsoft.com/office/drawing/2014/main" id="{9A7DDF34-5894-4D03-8521-6AEBA78213B0}"/>
              </a:ext>
            </a:extLst>
          </p:cNvPr>
          <p:cNvSpPr txBox="1"/>
          <p:nvPr/>
        </p:nvSpPr>
        <p:spPr>
          <a:xfrm>
            <a:off x="7485625" y="3754810"/>
            <a:ext cx="1025474" cy="369332"/>
          </a:xfrm>
          <a:prstGeom prst="rect">
            <a:avLst/>
          </a:prstGeom>
          <a:solidFill>
            <a:srgbClr val="FF0000"/>
          </a:solidFill>
        </p:spPr>
        <p:txBody>
          <a:bodyPr wrap="none" rtlCol="0">
            <a:spAutoFit/>
          </a:bodyPr>
          <a:lstStyle/>
          <a:p>
            <a:r>
              <a:rPr lang="es-ES" b="1"/>
              <a:t>Estrato 5</a:t>
            </a:r>
            <a:endParaRPr lang="es-CO" b="1"/>
          </a:p>
        </p:txBody>
      </p:sp>
      <p:pic>
        <p:nvPicPr>
          <p:cNvPr id="55" name="Gráfico 54" descr="Casa contorno">
            <a:extLst>
              <a:ext uri="{FF2B5EF4-FFF2-40B4-BE49-F238E27FC236}">
                <a16:creationId xmlns:a16="http://schemas.microsoft.com/office/drawing/2014/main" id="{366C2C68-91C4-44A5-8501-CF57116E71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07626" y="4671050"/>
            <a:ext cx="683747" cy="683747"/>
          </a:xfrm>
          <a:prstGeom prst="rect">
            <a:avLst/>
          </a:prstGeom>
        </p:spPr>
      </p:pic>
      <p:pic>
        <p:nvPicPr>
          <p:cNvPr id="56" name="Gráfico 55" descr="Casa contorno">
            <a:extLst>
              <a:ext uri="{FF2B5EF4-FFF2-40B4-BE49-F238E27FC236}">
                <a16:creationId xmlns:a16="http://schemas.microsoft.com/office/drawing/2014/main" id="{BECC385D-418C-4B5F-9485-2698347C0B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65632" y="4661816"/>
            <a:ext cx="683747" cy="683747"/>
          </a:xfrm>
          <a:prstGeom prst="rect">
            <a:avLst/>
          </a:prstGeom>
        </p:spPr>
      </p:pic>
      <p:pic>
        <p:nvPicPr>
          <p:cNvPr id="57" name="Gráfico 56" descr="Casa contorno">
            <a:extLst>
              <a:ext uri="{FF2B5EF4-FFF2-40B4-BE49-F238E27FC236}">
                <a16:creationId xmlns:a16="http://schemas.microsoft.com/office/drawing/2014/main" id="{B78FE74E-8D9F-4737-8CAB-B283FDEF44F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932695" y="5125899"/>
            <a:ext cx="683747" cy="683747"/>
          </a:xfrm>
          <a:prstGeom prst="rect">
            <a:avLst/>
          </a:prstGeom>
        </p:spPr>
      </p:pic>
      <p:pic>
        <p:nvPicPr>
          <p:cNvPr id="58" name="Gráfico 57" descr="Hombre contorno">
            <a:extLst>
              <a:ext uri="{FF2B5EF4-FFF2-40B4-BE49-F238E27FC236}">
                <a16:creationId xmlns:a16="http://schemas.microsoft.com/office/drawing/2014/main" id="{CDA07E96-10A9-4643-9D8B-6000B6F1AC7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86053" y="5336966"/>
            <a:ext cx="478623" cy="478623"/>
          </a:xfrm>
          <a:prstGeom prst="rect">
            <a:avLst/>
          </a:prstGeom>
        </p:spPr>
      </p:pic>
      <p:pic>
        <p:nvPicPr>
          <p:cNvPr id="59" name="Gráfico 58" descr="Hombre contorno">
            <a:extLst>
              <a:ext uri="{FF2B5EF4-FFF2-40B4-BE49-F238E27FC236}">
                <a16:creationId xmlns:a16="http://schemas.microsoft.com/office/drawing/2014/main" id="{C9CEF221-2C1C-4ACC-B120-183EF2B86CA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245135" y="5164927"/>
            <a:ext cx="478623" cy="478623"/>
          </a:xfrm>
          <a:prstGeom prst="rect">
            <a:avLst/>
          </a:prstGeom>
        </p:spPr>
      </p:pic>
      <p:pic>
        <p:nvPicPr>
          <p:cNvPr id="60" name="Gráfico 59" descr="Mujer contorno">
            <a:extLst>
              <a:ext uri="{FF2B5EF4-FFF2-40B4-BE49-F238E27FC236}">
                <a16:creationId xmlns:a16="http://schemas.microsoft.com/office/drawing/2014/main" id="{3778FC62-9E3D-472E-8707-B09C480DD2C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985718" y="5162603"/>
            <a:ext cx="478892" cy="478892"/>
          </a:xfrm>
          <a:prstGeom prst="rect">
            <a:avLst/>
          </a:prstGeom>
        </p:spPr>
      </p:pic>
      <p:pic>
        <p:nvPicPr>
          <p:cNvPr id="61" name="Gráfico 60" descr="Escena de bosque contorno">
            <a:extLst>
              <a:ext uri="{FF2B5EF4-FFF2-40B4-BE49-F238E27FC236}">
                <a16:creationId xmlns:a16="http://schemas.microsoft.com/office/drawing/2014/main" id="{38CBB9E0-FAE4-4899-BE86-AE94B892B0A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065590" y="4592515"/>
            <a:ext cx="683747" cy="683747"/>
          </a:xfrm>
          <a:prstGeom prst="rect">
            <a:avLst/>
          </a:prstGeom>
        </p:spPr>
      </p:pic>
      <p:pic>
        <p:nvPicPr>
          <p:cNvPr id="62" name="Gráfico 61" descr="Escena de bosque contorno">
            <a:extLst>
              <a:ext uri="{FF2B5EF4-FFF2-40B4-BE49-F238E27FC236}">
                <a16:creationId xmlns:a16="http://schemas.microsoft.com/office/drawing/2014/main" id="{490C38D3-E2CE-467D-A5D2-068E7B88726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860034" y="4659163"/>
            <a:ext cx="683747" cy="683747"/>
          </a:xfrm>
          <a:prstGeom prst="rect">
            <a:avLst/>
          </a:prstGeom>
        </p:spPr>
      </p:pic>
      <p:pic>
        <p:nvPicPr>
          <p:cNvPr id="63" name="Gráfico 62" descr="Mosquito contorno">
            <a:extLst>
              <a:ext uri="{FF2B5EF4-FFF2-40B4-BE49-F238E27FC236}">
                <a16:creationId xmlns:a16="http://schemas.microsoft.com/office/drawing/2014/main" id="{9EB9F269-E841-49EF-8F63-D67321CF78D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03879" y="4559170"/>
            <a:ext cx="218606" cy="218606"/>
          </a:xfrm>
          <a:prstGeom prst="rect">
            <a:avLst/>
          </a:prstGeom>
        </p:spPr>
      </p:pic>
      <p:pic>
        <p:nvPicPr>
          <p:cNvPr id="64" name="Gráfico 63" descr="Mosquito contorno">
            <a:extLst>
              <a:ext uri="{FF2B5EF4-FFF2-40B4-BE49-F238E27FC236}">
                <a16:creationId xmlns:a16="http://schemas.microsoft.com/office/drawing/2014/main" id="{2F48D6E0-3765-4012-829F-314B5543B6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761927" y="4755809"/>
            <a:ext cx="218606" cy="218606"/>
          </a:xfrm>
          <a:prstGeom prst="rect">
            <a:avLst/>
          </a:prstGeom>
        </p:spPr>
      </p:pic>
      <p:pic>
        <p:nvPicPr>
          <p:cNvPr id="65" name="Gráfico 64" descr="Mosquito contorno">
            <a:extLst>
              <a:ext uri="{FF2B5EF4-FFF2-40B4-BE49-F238E27FC236}">
                <a16:creationId xmlns:a16="http://schemas.microsoft.com/office/drawing/2014/main" id="{CB84137B-741C-4706-8C7B-0F6D0906546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197663" y="4715782"/>
            <a:ext cx="218606" cy="218606"/>
          </a:xfrm>
          <a:prstGeom prst="rect">
            <a:avLst/>
          </a:prstGeom>
        </p:spPr>
      </p:pic>
      <p:pic>
        <p:nvPicPr>
          <p:cNvPr id="66" name="Gráfico 65" descr="Mosquito contorno">
            <a:extLst>
              <a:ext uri="{FF2B5EF4-FFF2-40B4-BE49-F238E27FC236}">
                <a16:creationId xmlns:a16="http://schemas.microsoft.com/office/drawing/2014/main" id="{125929AE-4C59-4869-A210-61BF540D773F}"/>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56277" y="4472576"/>
            <a:ext cx="218606" cy="218606"/>
          </a:xfrm>
          <a:prstGeom prst="rect">
            <a:avLst/>
          </a:prstGeom>
        </p:spPr>
      </p:pic>
      <p:pic>
        <p:nvPicPr>
          <p:cNvPr id="67" name="Gráfico 66" descr="Mosquito contorno">
            <a:extLst>
              <a:ext uri="{FF2B5EF4-FFF2-40B4-BE49-F238E27FC236}">
                <a16:creationId xmlns:a16="http://schemas.microsoft.com/office/drawing/2014/main" id="{C42AF721-484A-48B4-A647-B0C337EF4E6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809402" y="4726956"/>
            <a:ext cx="218606" cy="218606"/>
          </a:xfrm>
          <a:prstGeom prst="rect">
            <a:avLst/>
          </a:prstGeom>
        </p:spPr>
      </p:pic>
      <p:pic>
        <p:nvPicPr>
          <p:cNvPr id="68" name="Imagen 67">
            <a:extLst>
              <a:ext uri="{FF2B5EF4-FFF2-40B4-BE49-F238E27FC236}">
                <a16:creationId xmlns:a16="http://schemas.microsoft.com/office/drawing/2014/main" id="{9684407B-932A-4447-973F-1B22F0738870}"/>
              </a:ext>
            </a:extLst>
          </p:cNvPr>
          <p:cNvPicPr>
            <a:picLocks noChangeAspect="1"/>
          </p:cNvPicPr>
          <p:nvPr/>
        </p:nvPicPr>
        <p:blipFill>
          <a:blip r:embed="rId15">
            <a:duotone>
              <a:schemeClr val="accent2">
                <a:shade val="45000"/>
                <a:satMod val="135000"/>
              </a:schemeClr>
              <a:prstClr val="white"/>
            </a:duotone>
            <a:extLst>
              <a:ext uri="{BEBA8EAE-BF5A-486C-A8C5-ECC9F3942E4B}">
                <a14:imgProps xmlns:a14="http://schemas.microsoft.com/office/drawing/2010/main">
                  <a14:imgLayer r:embed="rId16">
                    <a14:imgEffect>
                      <a14:backgroundRemoval t="996" b="97012" l="4783" r="90000">
                        <a14:foregroundMark x1="56522" y1="95020" x2="56957" y2="88446"/>
                        <a14:foregroundMark x1="68913" y1="97012" x2="68913" y2="96813"/>
                        <a14:foregroundMark x1="61739" y1="22908" x2="61739" y2="22908"/>
                        <a14:foregroundMark x1="61739" y1="22908" x2="61739" y2="22908"/>
                        <a14:foregroundMark x1="29783" y1="11554" x2="29783" y2="11554"/>
                        <a14:foregroundMark x1="31739" y1="3785" x2="31739" y2="3785"/>
                        <a14:foregroundMark x1="18478" y1="21116" x2="18478" y2="21116"/>
                        <a14:foregroundMark x1="28261" y1="29482" x2="28261" y2="29482"/>
                        <a14:foregroundMark x1="40000" y1="32271" x2="40000" y2="32271"/>
                        <a14:foregroundMark x1="28478" y1="43227" x2="28478" y2="43227"/>
                        <a14:foregroundMark x1="4783" y1="21116" x2="4783" y2="21116"/>
                        <a14:foregroundMark x1="42826" y1="9761" x2="42826" y2="9761"/>
                        <a14:foregroundMark x1="45435" y1="10956" x2="45435" y2="10956"/>
                        <a14:foregroundMark x1="48043" y1="8964" x2="48043" y2="8964"/>
                        <a14:foregroundMark x1="47391" y1="14143" x2="47391" y2="14143"/>
                        <a14:foregroundMark x1="36957" y1="12948" x2="36957" y2="12948"/>
                        <a14:foregroundMark x1="45217" y1="6972" x2="45217" y2="6972"/>
                        <a14:foregroundMark x1="44348" y1="7769" x2="44348" y2="7769"/>
                        <a14:foregroundMark x1="44348" y1="7171" x2="44348" y2="7171"/>
                        <a14:foregroundMark x1="45652" y1="7171" x2="45652" y2="7171"/>
                        <a14:foregroundMark x1="45000" y1="8167" x2="45000" y2="8167"/>
                        <a14:foregroundMark x1="43261" y1="996" x2="43261" y2="996"/>
                      </a14:backgroundRemoval>
                    </a14:imgEffect>
                  </a14:imgLayer>
                </a14:imgProps>
              </a:ext>
            </a:extLst>
          </a:blip>
          <a:stretch>
            <a:fillRect/>
          </a:stretch>
        </p:blipFill>
        <p:spPr>
          <a:xfrm>
            <a:off x="2538377" y="5265288"/>
            <a:ext cx="580338" cy="538266"/>
          </a:xfrm>
          <a:prstGeom prst="rect">
            <a:avLst/>
          </a:prstGeom>
        </p:spPr>
      </p:pic>
      <p:pic>
        <p:nvPicPr>
          <p:cNvPr id="69" name="Imagen 68">
            <a:extLst>
              <a:ext uri="{FF2B5EF4-FFF2-40B4-BE49-F238E27FC236}">
                <a16:creationId xmlns:a16="http://schemas.microsoft.com/office/drawing/2014/main" id="{F2A5CDD3-1569-4977-9363-C7D93424B2D6}"/>
              </a:ext>
            </a:extLst>
          </p:cNvPr>
          <p:cNvPicPr>
            <a:picLocks noChangeAspect="1"/>
          </p:cNvPicPr>
          <p:nvPr/>
        </p:nvPicPr>
        <p:blipFill>
          <a:blip r:embed="rId15">
            <a:duotone>
              <a:schemeClr val="accent2">
                <a:shade val="45000"/>
                <a:satMod val="135000"/>
              </a:schemeClr>
              <a:prstClr val="white"/>
            </a:duotone>
            <a:extLst>
              <a:ext uri="{BEBA8EAE-BF5A-486C-A8C5-ECC9F3942E4B}">
                <a14:imgProps xmlns:a14="http://schemas.microsoft.com/office/drawing/2010/main">
                  <a14:imgLayer r:embed="rId16">
                    <a14:imgEffect>
                      <a14:backgroundRemoval t="996" b="97012" l="4783" r="90000">
                        <a14:foregroundMark x1="56522" y1="95020" x2="56957" y2="88446"/>
                        <a14:foregroundMark x1="68913" y1="97012" x2="68913" y2="96813"/>
                        <a14:foregroundMark x1="61739" y1="22908" x2="61739" y2="22908"/>
                        <a14:foregroundMark x1="61739" y1="22908" x2="61739" y2="22908"/>
                        <a14:foregroundMark x1="29783" y1="11554" x2="29783" y2="11554"/>
                        <a14:foregroundMark x1="31739" y1="3785" x2="31739" y2="3785"/>
                        <a14:foregroundMark x1="18478" y1="21116" x2="18478" y2="21116"/>
                        <a14:foregroundMark x1="28261" y1="29482" x2="28261" y2="29482"/>
                        <a14:foregroundMark x1="40000" y1="32271" x2="40000" y2="32271"/>
                        <a14:foregroundMark x1="28478" y1="43227" x2="28478" y2="43227"/>
                        <a14:foregroundMark x1="4783" y1="21116" x2="4783" y2="21116"/>
                        <a14:foregroundMark x1="42826" y1="9761" x2="42826" y2="9761"/>
                        <a14:foregroundMark x1="45435" y1="10956" x2="45435" y2="10956"/>
                        <a14:foregroundMark x1="48043" y1="8964" x2="48043" y2="8964"/>
                        <a14:foregroundMark x1="47391" y1="14143" x2="47391" y2="14143"/>
                        <a14:foregroundMark x1="36957" y1="12948" x2="36957" y2="12948"/>
                        <a14:foregroundMark x1="45217" y1="6972" x2="45217" y2="6972"/>
                        <a14:foregroundMark x1="44348" y1="7769" x2="44348" y2="7769"/>
                        <a14:foregroundMark x1="44348" y1="7171" x2="44348" y2="7171"/>
                        <a14:foregroundMark x1="45652" y1="7171" x2="45652" y2="7171"/>
                        <a14:foregroundMark x1="45000" y1="8167" x2="45000" y2="8167"/>
                        <a14:foregroundMark x1="43261" y1="996" x2="43261" y2="996"/>
                      </a14:backgroundRemoval>
                    </a14:imgEffect>
                  </a14:imgLayer>
                </a14:imgProps>
              </a:ext>
            </a:extLst>
          </a:blip>
          <a:stretch>
            <a:fillRect/>
          </a:stretch>
        </p:blipFill>
        <p:spPr>
          <a:xfrm>
            <a:off x="3460671" y="5281236"/>
            <a:ext cx="580338" cy="538266"/>
          </a:xfrm>
          <a:prstGeom prst="rect">
            <a:avLst/>
          </a:prstGeom>
        </p:spPr>
      </p:pic>
      <p:pic>
        <p:nvPicPr>
          <p:cNvPr id="70" name="Gráfico 69" descr="Casa contorno">
            <a:extLst>
              <a:ext uri="{FF2B5EF4-FFF2-40B4-BE49-F238E27FC236}">
                <a16:creationId xmlns:a16="http://schemas.microsoft.com/office/drawing/2014/main" id="{69CC9778-3529-4809-AD74-2F1EBF2AC87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01878" y="4607228"/>
            <a:ext cx="683747" cy="683747"/>
          </a:xfrm>
          <a:prstGeom prst="rect">
            <a:avLst/>
          </a:prstGeom>
        </p:spPr>
      </p:pic>
      <p:pic>
        <p:nvPicPr>
          <p:cNvPr id="71" name="Gráfico 70" descr="Casa contorno">
            <a:extLst>
              <a:ext uri="{FF2B5EF4-FFF2-40B4-BE49-F238E27FC236}">
                <a16:creationId xmlns:a16="http://schemas.microsoft.com/office/drawing/2014/main" id="{231AE060-8BDD-4843-98B2-23045BBC830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59884" y="4597994"/>
            <a:ext cx="683747" cy="683747"/>
          </a:xfrm>
          <a:prstGeom prst="rect">
            <a:avLst/>
          </a:prstGeom>
        </p:spPr>
      </p:pic>
      <p:pic>
        <p:nvPicPr>
          <p:cNvPr id="72" name="Gráfico 71" descr="Casa contorno">
            <a:extLst>
              <a:ext uri="{FF2B5EF4-FFF2-40B4-BE49-F238E27FC236}">
                <a16:creationId xmlns:a16="http://schemas.microsoft.com/office/drawing/2014/main" id="{FFC62335-4F54-4B78-9D45-7D234ECAEB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26947" y="5062077"/>
            <a:ext cx="683747" cy="683747"/>
          </a:xfrm>
          <a:prstGeom prst="rect">
            <a:avLst/>
          </a:prstGeom>
        </p:spPr>
      </p:pic>
      <p:pic>
        <p:nvPicPr>
          <p:cNvPr id="73" name="Gráfico 72" descr="Hombre contorno">
            <a:extLst>
              <a:ext uri="{FF2B5EF4-FFF2-40B4-BE49-F238E27FC236}">
                <a16:creationId xmlns:a16="http://schemas.microsoft.com/office/drawing/2014/main" id="{41E2B3A4-3591-4585-8CB7-F53CC7AC84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445913" y="5217761"/>
            <a:ext cx="478623" cy="478623"/>
          </a:xfrm>
          <a:prstGeom prst="rect">
            <a:avLst/>
          </a:prstGeom>
        </p:spPr>
      </p:pic>
      <p:pic>
        <p:nvPicPr>
          <p:cNvPr id="74" name="Gráfico 73" descr="Hombre contorno">
            <a:extLst>
              <a:ext uri="{FF2B5EF4-FFF2-40B4-BE49-F238E27FC236}">
                <a16:creationId xmlns:a16="http://schemas.microsoft.com/office/drawing/2014/main" id="{F4732F35-1230-4E8D-AB9F-368A16AFFB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881219" y="5245785"/>
            <a:ext cx="478623" cy="478623"/>
          </a:xfrm>
          <a:prstGeom prst="rect">
            <a:avLst/>
          </a:prstGeom>
        </p:spPr>
      </p:pic>
      <p:pic>
        <p:nvPicPr>
          <p:cNvPr id="76" name="Gráfico 75" descr="Escena de bosque contorno">
            <a:extLst>
              <a:ext uri="{FF2B5EF4-FFF2-40B4-BE49-F238E27FC236}">
                <a16:creationId xmlns:a16="http://schemas.microsoft.com/office/drawing/2014/main" id="{CDBA4273-07CE-4B1E-BA3B-B3E206BE34D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8359842" y="4528693"/>
            <a:ext cx="683747" cy="683747"/>
          </a:xfrm>
          <a:prstGeom prst="rect">
            <a:avLst/>
          </a:prstGeom>
        </p:spPr>
      </p:pic>
      <p:pic>
        <p:nvPicPr>
          <p:cNvPr id="77" name="Gráfico 76" descr="Escena de bosque contorno">
            <a:extLst>
              <a:ext uri="{FF2B5EF4-FFF2-40B4-BE49-F238E27FC236}">
                <a16:creationId xmlns:a16="http://schemas.microsoft.com/office/drawing/2014/main" id="{190D4A38-A692-4975-B02F-F7A2FA8655A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54286" y="4595341"/>
            <a:ext cx="683747" cy="683747"/>
          </a:xfrm>
          <a:prstGeom prst="rect">
            <a:avLst/>
          </a:prstGeom>
        </p:spPr>
      </p:pic>
      <p:pic>
        <p:nvPicPr>
          <p:cNvPr id="78" name="Gráfico 77" descr="Mosquito contorno">
            <a:extLst>
              <a:ext uri="{FF2B5EF4-FFF2-40B4-BE49-F238E27FC236}">
                <a16:creationId xmlns:a16="http://schemas.microsoft.com/office/drawing/2014/main" id="{A0247598-A065-42A5-85A0-98FA3099D51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898131" y="4495348"/>
            <a:ext cx="218606" cy="218606"/>
          </a:xfrm>
          <a:prstGeom prst="rect">
            <a:avLst/>
          </a:prstGeom>
        </p:spPr>
      </p:pic>
      <p:pic>
        <p:nvPicPr>
          <p:cNvPr id="79" name="Gráfico 78" descr="Mosquito contorno">
            <a:extLst>
              <a:ext uri="{FF2B5EF4-FFF2-40B4-BE49-F238E27FC236}">
                <a16:creationId xmlns:a16="http://schemas.microsoft.com/office/drawing/2014/main" id="{6BD377A1-D81F-434F-B154-C2DEDE78837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9056179" y="4691987"/>
            <a:ext cx="218606" cy="218606"/>
          </a:xfrm>
          <a:prstGeom prst="rect">
            <a:avLst/>
          </a:prstGeom>
        </p:spPr>
      </p:pic>
      <p:pic>
        <p:nvPicPr>
          <p:cNvPr id="80" name="Gráfico 79" descr="Mosquito contorno">
            <a:extLst>
              <a:ext uri="{FF2B5EF4-FFF2-40B4-BE49-F238E27FC236}">
                <a16:creationId xmlns:a16="http://schemas.microsoft.com/office/drawing/2014/main" id="{C929B1F1-5987-4C7E-8CCF-0E16799C214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491915" y="4651960"/>
            <a:ext cx="218606" cy="218606"/>
          </a:xfrm>
          <a:prstGeom prst="rect">
            <a:avLst/>
          </a:prstGeom>
        </p:spPr>
      </p:pic>
      <p:pic>
        <p:nvPicPr>
          <p:cNvPr id="81" name="Gráfico 80" descr="Mosquito contorno">
            <a:extLst>
              <a:ext uri="{FF2B5EF4-FFF2-40B4-BE49-F238E27FC236}">
                <a16:creationId xmlns:a16="http://schemas.microsoft.com/office/drawing/2014/main" id="{F1D6CE55-05A4-452A-99E2-530D82642B6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250529" y="4408754"/>
            <a:ext cx="218606" cy="218606"/>
          </a:xfrm>
          <a:prstGeom prst="rect">
            <a:avLst/>
          </a:prstGeom>
        </p:spPr>
      </p:pic>
      <p:pic>
        <p:nvPicPr>
          <p:cNvPr id="82" name="Gráfico 81" descr="Mosquito contorno">
            <a:extLst>
              <a:ext uri="{FF2B5EF4-FFF2-40B4-BE49-F238E27FC236}">
                <a16:creationId xmlns:a16="http://schemas.microsoft.com/office/drawing/2014/main" id="{45503DD1-D178-4B48-A19F-CF8D5779B79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6103654" y="4663134"/>
            <a:ext cx="218606" cy="218606"/>
          </a:xfrm>
          <a:prstGeom prst="rect">
            <a:avLst/>
          </a:prstGeom>
        </p:spPr>
      </p:pic>
      <p:pic>
        <p:nvPicPr>
          <p:cNvPr id="83" name="Imagen 82">
            <a:extLst>
              <a:ext uri="{FF2B5EF4-FFF2-40B4-BE49-F238E27FC236}">
                <a16:creationId xmlns:a16="http://schemas.microsoft.com/office/drawing/2014/main" id="{E50776BC-ACA0-4200-9E5E-99AACDEE40B6}"/>
              </a:ext>
            </a:extLst>
          </p:cNvPr>
          <p:cNvPicPr>
            <a:picLocks noChangeAspect="1"/>
          </p:cNvPicPr>
          <p:nvPr/>
        </p:nvPicPr>
        <p:blipFill>
          <a:blip r:embed="rId15">
            <a:duotone>
              <a:schemeClr val="accent2">
                <a:shade val="45000"/>
                <a:satMod val="135000"/>
              </a:schemeClr>
              <a:prstClr val="white"/>
            </a:duotone>
            <a:extLst>
              <a:ext uri="{BEBA8EAE-BF5A-486C-A8C5-ECC9F3942E4B}">
                <a14:imgProps xmlns:a14="http://schemas.microsoft.com/office/drawing/2010/main">
                  <a14:imgLayer r:embed="rId16">
                    <a14:imgEffect>
                      <a14:backgroundRemoval t="996" b="97012" l="4783" r="90000">
                        <a14:foregroundMark x1="56522" y1="95020" x2="56957" y2="88446"/>
                        <a14:foregroundMark x1="68913" y1="97012" x2="68913" y2="96813"/>
                        <a14:foregroundMark x1="61739" y1="22908" x2="61739" y2="22908"/>
                        <a14:foregroundMark x1="61739" y1="22908" x2="61739" y2="22908"/>
                        <a14:foregroundMark x1="29783" y1="11554" x2="29783" y2="11554"/>
                        <a14:foregroundMark x1="31739" y1="3785" x2="31739" y2="3785"/>
                        <a14:foregroundMark x1="18478" y1="21116" x2="18478" y2="21116"/>
                        <a14:foregroundMark x1="28261" y1="29482" x2="28261" y2="29482"/>
                        <a14:foregroundMark x1="40000" y1="32271" x2="40000" y2="32271"/>
                        <a14:foregroundMark x1="28478" y1="43227" x2="28478" y2="43227"/>
                        <a14:foregroundMark x1="4783" y1="21116" x2="4783" y2="21116"/>
                        <a14:foregroundMark x1="42826" y1="9761" x2="42826" y2="9761"/>
                        <a14:foregroundMark x1="45435" y1="10956" x2="45435" y2="10956"/>
                        <a14:foregroundMark x1="48043" y1="8964" x2="48043" y2="8964"/>
                        <a14:foregroundMark x1="47391" y1="14143" x2="47391" y2="14143"/>
                        <a14:foregroundMark x1="36957" y1="12948" x2="36957" y2="12948"/>
                        <a14:foregroundMark x1="45217" y1="6972" x2="45217" y2="6972"/>
                        <a14:foregroundMark x1="44348" y1="7769" x2="44348" y2="7769"/>
                        <a14:foregroundMark x1="44348" y1="7171" x2="44348" y2="7171"/>
                        <a14:foregroundMark x1="45652" y1="7171" x2="45652" y2="7171"/>
                        <a14:foregroundMark x1="45000" y1="8167" x2="45000" y2="8167"/>
                        <a14:foregroundMark x1="43261" y1="996" x2="43261" y2="996"/>
                      </a14:backgroundRemoval>
                    </a14:imgEffect>
                  </a14:imgLayer>
                </a14:imgProps>
              </a:ext>
            </a:extLst>
          </a:blip>
          <a:stretch>
            <a:fillRect/>
          </a:stretch>
        </p:blipFill>
        <p:spPr>
          <a:xfrm>
            <a:off x="6202589" y="5243323"/>
            <a:ext cx="580338" cy="538266"/>
          </a:xfrm>
          <a:prstGeom prst="rect">
            <a:avLst/>
          </a:prstGeom>
        </p:spPr>
      </p:pic>
      <p:pic>
        <p:nvPicPr>
          <p:cNvPr id="84" name="Imagen 83">
            <a:extLst>
              <a:ext uri="{FF2B5EF4-FFF2-40B4-BE49-F238E27FC236}">
                <a16:creationId xmlns:a16="http://schemas.microsoft.com/office/drawing/2014/main" id="{88AE9BED-0114-48EA-A279-6224E60E79B8}"/>
              </a:ext>
            </a:extLst>
          </p:cNvPr>
          <p:cNvPicPr>
            <a:picLocks noChangeAspect="1"/>
          </p:cNvPicPr>
          <p:nvPr/>
        </p:nvPicPr>
        <p:blipFill>
          <a:blip r:embed="rId15">
            <a:duotone>
              <a:schemeClr val="accent2">
                <a:shade val="45000"/>
                <a:satMod val="135000"/>
              </a:schemeClr>
              <a:prstClr val="white"/>
            </a:duotone>
            <a:extLst>
              <a:ext uri="{BEBA8EAE-BF5A-486C-A8C5-ECC9F3942E4B}">
                <a14:imgProps xmlns:a14="http://schemas.microsoft.com/office/drawing/2010/main">
                  <a14:imgLayer r:embed="rId16">
                    <a14:imgEffect>
                      <a14:backgroundRemoval t="996" b="97012" l="4783" r="90000">
                        <a14:foregroundMark x1="56522" y1="95020" x2="56957" y2="88446"/>
                        <a14:foregroundMark x1="68913" y1="97012" x2="68913" y2="96813"/>
                        <a14:foregroundMark x1="61739" y1="22908" x2="61739" y2="22908"/>
                        <a14:foregroundMark x1="61739" y1="22908" x2="61739" y2="22908"/>
                        <a14:foregroundMark x1="29783" y1="11554" x2="29783" y2="11554"/>
                        <a14:foregroundMark x1="31739" y1="3785" x2="31739" y2="3785"/>
                        <a14:foregroundMark x1="18478" y1="21116" x2="18478" y2="21116"/>
                        <a14:foregroundMark x1="28261" y1="29482" x2="28261" y2="29482"/>
                        <a14:foregroundMark x1="40000" y1="32271" x2="40000" y2="32271"/>
                        <a14:foregroundMark x1="28478" y1="43227" x2="28478" y2="43227"/>
                        <a14:foregroundMark x1="4783" y1="21116" x2="4783" y2="21116"/>
                        <a14:foregroundMark x1="42826" y1="9761" x2="42826" y2="9761"/>
                        <a14:foregroundMark x1="45435" y1="10956" x2="45435" y2="10956"/>
                        <a14:foregroundMark x1="48043" y1="8964" x2="48043" y2="8964"/>
                        <a14:foregroundMark x1="47391" y1="14143" x2="47391" y2="14143"/>
                        <a14:foregroundMark x1="36957" y1="12948" x2="36957" y2="12948"/>
                        <a14:foregroundMark x1="45217" y1="6972" x2="45217" y2="6972"/>
                        <a14:foregroundMark x1="44348" y1="7769" x2="44348" y2="7769"/>
                        <a14:foregroundMark x1="44348" y1="7171" x2="44348" y2="7171"/>
                        <a14:foregroundMark x1="45652" y1="7171" x2="45652" y2="7171"/>
                        <a14:foregroundMark x1="45000" y1="8167" x2="45000" y2="8167"/>
                        <a14:foregroundMark x1="43261" y1="996" x2="43261" y2="996"/>
                      </a14:backgroundRemoval>
                    </a14:imgEffect>
                  </a14:imgLayer>
                </a14:imgProps>
              </a:ext>
            </a:extLst>
          </a:blip>
          <a:stretch>
            <a:fillRect/>
          </a:stretch>
        </p:blipFill>
        <p:spPr>
          <a:xfrm>
            <a:off x="8905661" y="5166919"/>
            <a:ext cx="580338" cy="538266"/>
          </a:xfrm>
          <a:prstGeom prst="rect">
            <a:avLst/>
          </a:prstGeom>
        </p:spPr>
      </p:pic>
      <p:pic>
        <p:nvPicPr>
          <p:cNvPr id="85" name="Gráfico 84" descr="Casa contorno">
            <a:extLst>
              <a:ext uri="{FF2B5EF4-FFF2-40B4-BE49-F238E27FC236}">
                <a16:creationId xmlns:a16="http://schemas.microsoft.com/office/drawing/2014/main" id="{E54092DF-5710-4296-A0C5-58EFE9A9CF5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227537" y="4559576"/>
            <a:ext cx="683747" cy="683747"/>
          </a:xfrm>
          <a:prstGeom prst="rect">
            <a:avLst/>
          </a:prstGeom>
        </p:spPr>
      </p:pic>
      <p:pic>
        <p:nvPicPr>
          <p:cNvPr id="86" name="Imagen 85">
            <a:extLst>
              <a:ext uri="{FF2B5EF4-FFF2-40B4-BE49-F238E27FC236}">
                <a16:creationId xmlns:a16="http://schemas.microsoft.com/office/drawing/2014/main" id="{675681C5-47DE-488C-988A-904215C3DA08}"/>
              </a:ext>
            </a:extLst>
          </p:cNvPr>
          <p:cNvPicPr>
            <a:picLocks noChangeAspect="1"/>
          </p:cNvPicPr>
          <p:nvPr/>
        </p:nvPicPr>
        <p:blipFill>
          <a:blip r:embed="rId15">
            <a:duotone>
              <a:schemeClr val="accent2">
                <a:shade val="45000"/>
                <a:satMod val="135000"/>
              </a:schemeClr>
              <a:prstClr val="white"/>
            </a:duotone>
            <a:extLst>
              <a:ext uri="{BEBA8EAE-BF5A-486C-A8C5-ECC9F3942E4B}">
                <a14:imgProps xmlns:a14="http://schemas.microsoft.com/office/drawing/2010/main">
                  <a14:imgLayer r:embed="rId16">
                    <a14:imgEffect>
                      <a14:backgroundRemoval t="996" b="97012" l="4783" r="90000">
                        <a14:foregroundMark x1="56522" y1="95020" x2="56957" y2="88446"/>
                        <a14:foregroundMark x1="68913" y1="97012" x2="68913" y2="96813"/>
                        <a14:foregroundMark x1="61739" y1="22908" x2="61739" y2="22908"/>
                        <a14:foregroundMark x1="61739" y1="22908" x2="61739" y2="22908"/>
                        <a14:foregroundMark x1="29783" y1="11554" x2="29783" y2="11554"/>
                        <a14:foregroundMark x1="31739" y1="3785" x2="31739" y2="3785"/>
                        <a14:foregroundMark x1="18478" y1="21116" x2="18478" y2="21116"/>
                        <a14:foregroundMark x1="28261" y1="29482" x2="28261" y2="29482"/>
                        <a14:foregroundMark x1="40000" y1="32271" x2="40000" y2="32271"/>
                        <a14:foregroundMark x1="28478" y1="43227" x2="28478" y2="43227"/>
                        <a14:foregroundMark x1="4783" y1="21116" x2="4783" y2="21116"/>
                        <a14:foregroundMark x1="42826" y1="9761" x2="42826" y2="9761"/>
                        <a14:foregroundMark x1="45435" y1="10956" x2="45435" y2="10956"/>
                        <a14:foregroundMark x1="48043" y1="8964" x2="48043" y2="8964"/>
                        <a14:foregroundMark x1="47391" y1="14143" x2="47391" y2="14143"/>
                        <a14:foregroundMark x1="36957" y1="12948" x2="36957" y2="12948"/>
                        <a14:foregroundMark x1="45217" y1="6972" x2="45217" y2="6972"/>
                        <a14:foregroundMark x1="44348" y1="7769" x2="44348" y2="7769"/>
                        <a14:foregroundMark x1="44348" y1="7171" x2="44348" y2="7171"/>
                        <a14:foregroundMark x1="45652" y1="7171" x2="45652" y2="7171"/>
                        <a14:foregroundMark x1="45000" y1="8167" x2="45000" y2="8167"/>
                        <a14:foregroundMark x1="43261" y1="996" x2="43261" y2="996"/>
                      </a14:backgroundRemoval>
                    </a14:imgEffect>
                  </a14:imgLayer>
                </a14:imgProps>
              </a:ext>
            </a:extLst>
          </a:blip>
          <a:stretch>
            <a:fillRect/>
          </a:stretch>
        </p:blipFill>
        <p:spPr>
          <a:xfrm>
            <a:off x="9758910" y="5009955"/>
            <a:ext cx="580338" cy="538266"/>
          </a:xfrm>
          <a:prstGeom prst="rect">
            <a:avLst/>
          </a:prstGeom>
        </p:spPr>
      </p:pic>
      <p:pic>
        <p:nvPicPr>
          <p:cNvPr id="87" name="Imagen 86">
            <a:extLst>
              <a:ext uri="{FF2B5EF4-FFF2-40B4-BE49-F238E27FC236}">
                <a16:creationId xmlns:a16="http://schemas.microsoft.com/office/drawing/2014/main" id="{D76DA9BF-314B-4B26-834E-ECC379AAE89C}"/>
              </a:ext>
            </a:extLst>
          </p:cNvPr>
          <p:cNvPicPr>
            <a:picLocks noChangeAspect="1"/>
          </p:cNvPicPr>
          <p:nvPr/>
        </p:nvPicPr>
        <p:blipFill>
          <a:blip r:embed="rId15">
            <a:duotone>
              <a:schemeClr val="accent2">
                <a:shade val="45000"/>
                <a:satMod val="135000"/>
              </a:schemeClr>
              <a:prstClr val="white"/>
            </a:duotone>
            <a:extLst>
              <a:ext uri="{BEBA8EAE-BF5A-486C-A8C5-ECC9F3942E4B}">
                <a14:imgProps xmlns:a14="http://schemas.microsoft.com/office/drawing/2010/main">
                  <a14:imgLayer r:embed="rId16">
                    <a14:imgEffect>
                      <a14:backgroundRemoval t="996" b="97012" l="4783" r="90000">
                        <a14:foregroundMark x1="56522" y1="95020" x2="56957" y2="88446"/>
                        <a14:foregroundMark x1="68913" y1="97012" x2="68913" y2="96813"/>
                        <a14:foregroundMark x1="61739" y1="22908" x2="61739" y2="22908"/>
                        <a14:foregroundMark x1="61739" y1="22908" x2="61739" y2="22908"/>
                        <a14:foregroundMark x1="29783" y1="11554" x2="29783" y2="11554"/>
                        <a14:foregroundMark x1="31739" y1="3785" x2="31739" y2="3785"/>
                        <a14:foregroundMark x1="18478" y1="21116" x2="18478" y2="21116"/>
                        <a14:foregroundMark x1="28261" y1="29482" x2="28261" y2="29482"/>
                        <a14:foregroundMark x1="40000" y1="32271" x2="40000" y2="32271"/>
                        <a14:foregroundMark x1="28478" y1="43227" x2="28478" y2="43227"/>
                        <a14:foregroundMark x1="4783" y1="21116" x2="4783" y2="21116"/>
                        <a14:foregroundMark x1="42826" y1="9761" x2="42826" y2="9761"/>
                        <a14:foregroundMark x1="45435" y1="10956" x2="45435" y2="10956"/>
                        <a14:foregroundMark x1="48043" y1="8964" x2="48043" y2="8964"/>
                        <a14:foregroundMark x1="47391" y1="14143" x2="47391" y2="14143"/>
                        <a14:foregroundMark x1="36957" y1="12948" x2="36957" y2="12948"/>
                        <a14:foregroundMark x1="45217" y1="6972" x2="45217" y2="6972"/>
                        <a14:foregroundMark x1="44348" y1="7769" x2="44348" y2="7769"/>
                        <a14:foregroundMark x1="44348" y1="7171" x2="44348" y2="7171"/>
                        <a14:foregroundMark x1="45652" y1="7171" x2="45652" y2="7171"/>
                        <a14:foregroundMark x1="45000" y1="8167" x2="45000" y2="8167"/>
                        <a14:foregroundMark x1="43261" y1="996" x2="43261" y2="996"/>
                      </a14:backgroundRemoval>
                    </a14:imgEffect>
                  </a14:imgLayer>
                </a14:imgProps>
              </a:ext>
            </a:extLst>
          </a:blip>
          <a:stretch>
            <a:fillRect/>
          </a:stretch>
        </p:blipFill>
        <p:spPr>
          <a:xfrm>
            <a:off x="8334202" y="5186142"/>
            <a:ext cx="580338" cy="538266"/>
          </a:xfrm>
          <a:prstGeom prst="rect">
            <a:avLst/>
          </a:prstGeom>
        </p:spPr>
      </p:pic>
      <p:pic>
        <p:nvPicPr>
          <p:cNvPr id="88" name="Imagen 87">
            <a:extLst>
              <a:ext uri="{FF2B5EF4-FFF2-40B4-BE49-F238E27FC236}">
                <a16:creationId xmlns:a16="http://schemas.microsoft.com/office/drawing/2014/main" id="{E89228DD-2D04-4104-95A4-855CD4B310A6}"/>
              </a:ext>
            </a:extLst>
          </p:cNvPr>
          <p:cNvPicPr>
            <a:picLocks noChangeAspect="1"/>
          </p:cNvPicPr>
          <p:nvPr/>
        </p:nvPicPr>
        <p:blipFill>
          <a:blip r:embed="rId15">
            <a:duotone>
              <a:schemeClr val="accent2">
                <a:shade val="45000"/>
                <a:satMod val="135000"/>
              </a:schemeClr>
              <a:prstClr val="white"/>
            </a:duotone>
            <a:extLst>
              <a:ext uri="{BEBA8EAE-BF5A-486C-A8C5-ECC9F3942E4B}">
                <a14:imgProps xmlns:a14="http://schemas.microsoft.com/office/drawing/2010/main">
                  <a14:imgLayer r:embed="rId16">
                    <a14:imgEffect>
                      <a14:backgroundRemoval t="996" b="97012" l="4783" r="90000">
                        <a14:foregroundMark x1="56522" y1="95020" x2="56957" y2="88446"/>
                        <a14:foregroundMark x1="68913" y1="97012" x2="68913" y2="96813"/>
                        <a14:foregroundMark x1="61739" y1="22908" x2="61739" y2="22908"/>
                        <a14:foregroundMark x1="61739" y1="22908" x2="61739" y2="22908"/>
                        <a14:foregroundMark x1="29783" y1="11554" x2="29783" y2="11554"/>
                        <a14:foregroundMark x1="31739" y1="3785" x2="31739" y2="3785"/>
                        <a14:foregroundMark x1="18478" y1="21116" x2="18478" y2="21116"/>
                        <a14:foregroundMark x1="28261" y1="29482" x2="28261" y2="29482"/>
                        <a14:foregroundMark x1="40000" y1="32271" x2="40000" y2="32271"/>
                        <a14:foregroundMark x1="28478" y1="43227" x2="28478" y2="43227"/>
                        <a14:foregroundMark x1="4783" y1="21116" x2="4783" y2="21116"/>
                        <a14:foregroundMark x1="42826" y1="9761" x2="42826" y2="9761"/>
                        <a14:foregroundMark x1="45435" y1="10956" x2="45435" y2="10956"/>
                        <a14:foregroundMark x1="48043" y1="8964" x2="48043" y2="8964"/>
                        <a14:foregroundMark x1="47391" y1="14143" x2="47391" y2="14143"/>
                        <a14:foregroundMark x1="36957" y1="12948" x2="36957" y2="12948"/>
                        <a14:foregroundMark x1="45217" y1="6972" x2="45217" y2="6972"/>
                        <a14:foregroundMark x1="44348" y1="7769" x2="44348" y2="7769"/>
                        <a14:foregroundMark x1="44348" y1="7171" x2="44348" y2="7171"/>
                        <a14:foregroundMark x1="45652" y1="7171" x2="45652" y2="7171"/>
                        <a14:foregroundMark x1="45000" y1="8167" x2="45000" y2="8167"/>
                        <a14:foregroundMark x1="43261" y1="996" x2="43261" y2="996"/>
                      </a14:backgroundRemoval>
                    </a14:imgEffect>
                  </a14:imgLayer>
                </a14:imgProps>
              </a:ext>
            </a:extLst>
          </a:blip>
          <a:stretch>
            <a:fillRect/>
          </a:stretch>
        </p:blipFill>
        <p:spPr>
          <a:xfrm>
            <a:off x="6737313" y="5257232"/>
            <a:ext cx="580338" cy="538266"/>
          </a:xfrm>
          <a:prstGeom prst="rect">
            <a:avLst/>
          </a:prstGeom>
        </p:spPr>
      </p:pic>
      <p:pic>
        <p:nvPicPr>
          <p:cNvPr id="89" name="Gráfico 88" descr="Mosquito contorno">
            <a:extLst>
              <a:ext uri="{FF2B5EF4-FFF2-40B4-BE49-F238E27FC236}">
                <a16:creationId xmlns:a16="http://schemas.microsoft.com/office/drawing/2014/main" id="{4B20FCD5-4CD2-4DC8-BA8B-11BEB17092F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872925" y="2373799"/>
            <a:ext cx="218606" cy="218606"/>
          </a:xfrm>
          <a:prstGeom prst="rect">
            <a:avLst/>
          </a:prstGeom>
        </p:spPr>
      </p:pic>
      <p:pic>
        <p:nvPicPr>
          <p:cNvPr id="90" name="Gráfico 89" descr="Mosquito contorno">
            <a:extLst>
              <a:ext uri="{FF2B5EF4-FFF2-40B4-BE49-F238E27FC236}">
                <a16:creationId xmlns:a16="http://schemas.microsoft.com/office/drawing/2014/main" id="{CFC8F0F8-1A88-4102-9E1F-3E84401F35A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965587" y="2141558"/>
            <a:ext cx="218606" cy="218606"/>
          </a:xfrm>
          <a:prstGeom prst="rect">
            <a:avLst/>
          </a:prstGeom>
        </p:spPr>
      </p:pic>
      <p:sp>
        <p:nvSpPr>
          <p:cNvPr id="93" name="Título 4">
            <a:extLst>
              <a:ext uri="{FF2B5EF4-FFF2-40B4-BE49-F238E27FC236}">
                <a16:creationId xmlns:a16="http://schemas.microsoft.com/office/drawing/2014/main" id="{BCCB7923-BB77-4C2E-BAB7-77469C64FDC6}"/>
              </a:ext>
            </a:extLst>
          </p:cNvPr>
          <p:cNvSpPr txBox="1">
            <a:spLocks noGrp="1"/>
          </p:cNvSpPr>
          <p:nvPr>
            <p:ph type="title"/>
          </p:nvPr>
        </p:nvSpPr>
        <p:spPr>
          <a:xfrm>
            <a:off x="1198563" y="655638"/>
            <a:ext cx="9971087" cy="57513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a:solidFill>
                  <a:schemeClr val="bg1"/>
                </a:solidFill>
                <a:latin typeface="+mj-lt"/>
                <a:ea typeface="+mj-ea"/>
                <a:cs typeface="+mj-cs"/>
              </a:defRPr>
            </a:lvl1pPr>
          </a:lstStyle>
          <a:p>
            <a:r>
              <a:rPr lang="es" sz="2400" dirty="0">
                <a:latin typeface="Arial" panose="020B0604020202020204" pitchFamily="34" charset="0"/>
                <a:cs typeface="Arial" panose="020B0604020202020204" pitchFamily="34" charset="0"/>
              </a:rPr>
              <a:t>Estratificación de riesgo para malaria</a:t>
            </a:r>
            <a:endParaRPr lang="fr-F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6989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98BB88AA-89D0-4A0A-A1A0-C0C83A9D4DAF}"/>
              </a:ext>
            </a:extLst>
          </p:cNvPr>
          <p:cNvSpPr txBox="1"/>
          <p:nvPr/>
        </p:nvSpPr>
        <p:spPr>
          <a:xfrm>
            <a:off x="757770" y="2321004"/>
            <a:ext cx="2751665" cy="2215991"/>
          </a:xfrm>
          <a:prstGeom prst="rect">
            <a:avLst/>
          </a:prstGeom>
          <a:noFill/>
        </p:spPr>
        <p:txBody>
          <a:bodyPr wrap="square" rtlCol="0">
            <a:spAutoFit/>
          </a:bodyPr>
          <a:lstStyle/>
          <a:p>
            <a:pPr algn="ctr"/>
            <a:r>
              <a:rPr lang="es-CO" sz="4800" b="1" dirty="0">
                <a:solidFill>
                  <a:schemeClr val="bg1"/>
                </a:solidFill>
                <a:latin typeface="Arial" panose="020B0604020202020204" pitchFamily="34" charset="0"/>
                <a:cs typeface="Arial" panose="020B0604020202020204" pitchFamily="34" charset="0"/>
              </a:rPr>
              <a:t>Unidad</a:t>
            </a:r>
            <a:r>
              <a:rPr lang="es-CO" sz="6600" b="1" dirty="0">
                <a:solidFill>
                  <a:schemeClr val="bg1"/>
                </a:solidFill>
                <a:latin typeface="Arial" panose="020B0604020202020204" pitchFamily="34" charset="0"/>
                <a:cs typeface="Arial" panose="020B0604020202020204" pitchFamily="34" charset="0"/>
              </a:rPr>
              <a:t> </a:t>
            </a:r>
            <a:r>
              <a:rPr lang="es-CO" sz="7200" b="1" dirty="0">
                <a:solidFill>
                  <a:schemeClr val="bg1"/>
                </a:solidFill>
                <a:latin typeface="Arial" panose="020B0604020202020204" pitchFamily="34" charset="0"/>
                <a:cs typeface="Arial" panose="020B0604020202020204" pitchFamily="34" charset="0"/>
              </a:rPr>
              <a:t>04</a:t>
            </a:r>
            <a:endParaRPr lang="es-CO" sz="6600" b="1" dirty="0">
              <a:solidFill>
                <a:schemeClr val="bg1"/>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042A4D71-2E9B-41FC-AF8C-2078E2DA96D7}"/>
              </a:ext>
            </a:extLst>
          </p:cNvPr>
          <p:cNvSpPr txBox="1"/>
          <p:nvPr/>
        </p:nvSpPr>
        <p:spPr>
          <a:xfrm>
            <a:off x="3802835" y="3428999"/>
            <a:ext cx="7896793" cy="1015663"/>
          </a:xfrm>
          <a:prstGeom prst="rect">
            <a:avLst/>
          </a:prstGeom>
          <a:noFill/>
          <a:ln>
            <a:noFill/>
          </a:ln>
        </p:spPr>
        <p:txBody>
          <a:bodyPr wrap="square" rtlCol="0">
            <a:spAutoFit/>
          </a:bodyPr>
          <a:lstStyle/>
          <a:p>
            <a:pPr algn="just"/>
            <a:r>
              <a:rPr lang="es-ES_tradnl" sz="3000" dirty="0">
                <a:solidFill>
                  <a:schemeClr val="bg1"/>
                </a:solidFill>
                <a:latin typeface="Arial" panose="020B0604020202020204" pitchFamily="34" charset="0"/>
                <a:ea typeface="+mn-lt"/>
                <a:cs typeface="Arial" panose="020B0604020202020204" pitchFamily="34" charset="0"/>
              </a:rPr>
              <a:t>Micro-estratificación y </a:t>
            </a:r>
          </a:p>
          <a:p>
            <a:pPr algn="just"/>
            <a:r>
              <a:rPr lang="es-ES_tradnl" sz="3000" dirty="0">
                <a:solidFill>
                  <a:schemeClr val="bg1"/>
                </a:solidFill>
                <a:latin typeface="Arial" panose="020B0604020202020204" pitchFamily="34" charset="0"/>
                <a:ea typeface="+mn-lt"/>
                <a:cs typeface="Arial" panose="020B0604020202020204" pitchFamily="34" charset="0"/>
              </a:rPr>
              <a:t>micro-planificación de la malaria.</a:t>
            </a:r>
          </a:p>
        </p:txBody>
      </p:sp>
      <p:cxnSp>
        <p:nvCxnSpPr>
          <p:cNvPr id="9" name="Conector recto 8">
            <a:extLst>
              <a:ext uri="{FF2B5EF4-FFF2-40B4-BE49-F238E27FC236}">
                <a16:creationId xmlns:a16="http://schemas.microsoft.com/office/drawing/2014/main" id="{34507CA3-D954-4BDB-83F3-EBBAC08A5BE1}"/>
              </a:ext>
            </a:extLst>
          </p:cNvPr>
          <p:cNvCxnSpPr>
            <a:cxnSpLocks/>
          </p:cNvCxnSpPr>
          <p:nvPr/>
        </p:nvCxnSpPr>
        <p:spPr>
          <a:xfrm>
            <a:off x="3695700" y="-152398"/>
            <a:ext cx="0" cy="42917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8348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a 10">
            <a:extLst>
              <a:ext uri="{FF2B5EF4-FFF2-40B4-BE49-F238E27FC236}">
                <a16:creationId xmlns:a16="http://schemas.microsoft.com/office/drawing/2014/main" id="{50F48ED3-41C4-6542-A65A-30DEDA34B0C4}"/>
              </a:ext>
            </a:extLst>
          </p:cNvPr>
          <p:cNvGraphicFramePr/>
          <p:nvPr>
            <p:extLst>
              <p:ext uri="{D42A27DB-BD31-4B8C-83A1-F6EECF244321}">
                <p14:modId xmlns:p14="http://schemas.microsoft.com/office/powerpoint/2010/main" val="3592978393"/>
              </p:ext>
            </p:extLst>
          </p:nvPr>
        </p:nvGraphicFramePr>
        <p:xfrm>
          <a:off x="170410" y="172820"/>
          <a:ext cx="11627425" cy="61043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CuadroTexto 11">
            <a:extLst>
              <a:ext uri="{FF2B5EF4-FFF2-40B4-BE49-F238E27FC236}">
                <a16:creationId xmlns:a16="http://schemas.microsoft.com/office/drawing/2014/main" id="{4D3474F2-8260-F84C-AB9B-D14C77602CC6}"/>
              </a:ext>
            </a:extLst>
          </p:cNvPr>
          <p:cNvSpPr txBox="1"/>
          <p:nvPr/>
        </p:nvSpPr>
        <p:spPr>
          <a:xfrm rot="16200000">
            <a:off x="225973" y="2351261"/>
            <a:ext cx="1607669" cy="400110"/>
          </a:xfrm>
          <a:prstGeom prst="rect">
            <a:avLst/>
          </a:prstGeom>
          <a:solidFill>
            <a:schemeClr val="accent6">
              <a:lumMod val="40000"/>
              <a:lumOff val="60000"/>
            </a:schemeClr>
          </a:solidFill>
        </p:spPr>
        <p:txBody>
          <a:bodyPr wrap="square" rtlCol="0">
            <a:spAutoFit/>
          </a:bodyPr>
          <a:lstStyle/>
          <a:p>
            <a:pPr algn="ctr"/>
            <a:r>
              <a:rPr lang="es-ES_tradnl" sz="2000"/>
              <a:t>ELEMENTOS </a:t>
            </a:r>
          </a:p>
        </p:txBody>
      </p:sp>
      <p:sp>
        <p:nvSpPr>
          <p:cNvPr id="13" name="CuadroTexto 12">
            <a:extLst>
              <a:ext uri="{FF2B5EF4-FFF2-40B4-BE49-F238E27FC236}">
                <a16:creationId xmlns:a16="http://schemas.microsoft.com/office/drawing/2014/main" id="{C48806ED-AF9D-264D-918E-415DEB1D7B40}"/>
              </a:ext>
            </a:extLst>
          </p:cNvPr>
          <p:cNvSpPr txBox="1"/>
          <p:nvPr/>
        </p:nvSpPr>
        <p:spPr>
          <a:xfrm rot="16200000" flipH="1">
            <a:off x="284548" y="4666046"/>
            <a:ext cx="1607668" cy="400110"/>
          </a:xfrm>
          <a:prstGeom prst="rect">
            <a:avLst/>
          </a:prstGeom>
          <a:solidFill>
            <a:schemeClr val="accent6">
              <a:lumMod val="40000"/>
              <a:lumOff val="60000"/>
            </a:schemeClr>
          </a:solidFill>
        </p:spPr>
        <p:txBody>
          <a:bodyPr wrap="square" rtlCol="0">
            <a:spAutoFit/>
          </a:bodyPr>
          <a:lstStyle/>
          <a:p>
            <a:pPr algn="ctr"/>
            <a:r>
              <a:rPr lang="es-ES_tradnl" sz="2000"/>
              <a:t>OBJETIVOS </a:t>
            </a:r>
          </a:p>
        </p:txBody>
      </p:sp>
    </p:spTree>
    <p:extLst>
      <p:ext uri="{BB962C8B-B14F-4D97-AF65-F5344CB8AC3E}">
        <p14:creationId xmlns:p14="http://schemas.microsoft.com/office/powerpoint/2010/main" val="1936420873"/>
      </p:ext>
    </p:extLst>
  </p:cSld>
  <p:clrMapOvr>
    <a:masterClrMapping/>
  </p:clrMapOvr>
  <p:transition spd="slow" advTm="36668"/>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a:extLst>
              <a:ext uri="{FF2B5EF4-FFF2-40B4-BE49-F238E27FC236}">
                <a16:creationId xmlns:a16="http://schemas.microsoft.com/office/drawing/2014/main" id="{CF4378DE-6BD1-413D-B2D8-C232267B1747}"/>
              </a:ext>
            </a:extLst>
          </p:cNvPr>
          <p:cNvSpPr>
            <a:spLocks noGrp="1"/>
          </p:cNvSpPr>
          <p:nvPr>
            <p:ph type="title"/>
          </p:nvPr>
        </p:nvSpPr>
        <p:spPr/>
        <p:txBody>
          <a:bodyPr anchor="ctr">
            <a:normAutofit/>
          </a:bodyPr>
          <a:lstStyle/>
          <a:p>
            <a:r>
              <a:rPr lang="es-ES" sz="2800" b="1" dirty="0">
                <a:latin typeface="Arial" panose="020B0604020202020204" pitchFamily="34" charset="0"/>
                <a:cs typeface="Arial" panose="020B0604020202020204" pitchFamily="34" charset="0"/>
              </a:rPr>
              <a:t>Micro-estratificación</a:t>
            </a:r>
            <a:endParaRPr lang="es-CO" sz="2800" dirty="0">
              <a:latin typeface="Arial" panose="020B0604020202020204" pitchFamily="34" charset="0"/>
              <a:cs typeface="Arial" panose="020B0604020202020204" pitchFamily="34" charset="0"/>
            </a:endParaRPr>
          </a:p>
        </p:txBody>
      </p:sp>
      <p:graphicFrame>
        <p:nvGraphicFramePr>
          <p:cNvPr id="12" name="Diagrama 11">
            <a:extLst>
              <a:ext uri="{FF2B5EF4-FFF2-40B4-BE49-F238E27FC236}">
                <a16:creationId xmlns:a16="http://schemas.microsoft.com/office/drawing/2014/main" id="{EB53482B-5F68-A149-B608-68898AE177B2}"/>
              </a:ext>
            </a:extLst>
          </p:cNvPr>
          <p:cNvGraphicFramePr/>
          <p:nvPr>
            <p:extLst>
              <p:ext uri="{D42A27DB-BD31-4B8C-83A1-F6EECF244321}">
                <p14:modId xmlns:p14="http://schemas.microsoft.com/office/powerpoint/2010/main" val="3643295763"/>
              </p:ext>
            </p:extLst>
          </p:nvPr>
        </p:nvGraphicFramePr>
        <p:xfrm>
          <a:off x="1043035" y="1828800"/>
          <a:ext cx="10134117" cy="47060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Freeform 7">
            <a:extLst>
              <a:ext uri="{FF2B5EF4-FFF2-40B4-BE49-F238E27FC236}">
                <a16:creationId xmlns:a16="http://schemas.microsoft.com/office/drawing/2014/main" id="{F4F2E73B-ECAC-BA43-99DB-D170F0436868}"/>
              </a:ext>
            </a:extLst>
          </p:cNvPr>
          <p:cNvSpPr>
            <a:spLocks noChangeArrowheads="1"/>
          </p:cNvSpPr>
          <p:nvPr/>
        </p:nvSpPr>
        <p:spPr bwMode="auto">
          <a:xfrm>
            <a:off x="953274" y="2019319"/>
            <a:ext cx="1304336" cy="1143134"/>
          </a:xfrm>
          <a:custGeom>
            <a:avLst/>
            <a:gdLst>
              <a:gd name="T0" fmla="*/ 1220 w 1221"/>
              <a:gd name="T1" fmla="*/ 610 h 1222"/>
              <a:gd name="T2" fmla="*/ 1220 w 1221"/>
              <a:gd name="T3" fmla="*/ 610 h 1222"/>
              <a:gd name="T4" fmla="*/ 611 w 1221"/>
              <a:gd name="T5" fmla="*/ 0 h 1222"/>
              <a:gd name="T6" fmla="*/ 611 w 1221"/>
              <a:gd name="T7" fmla="*/ 0 h 1222"/>
              <a:gd name="T8" fmla="*/ 0 w 1221"/>
              <a:gd name="T9" fmla="*/ 610 h 1222"/>
              <a:gd name="T10" fmla="*/ 0 w 1221"/>
              <a:gd name="T11" fmla="*/ 610 h 1222"/>
              <a:gd name="T12" fmla="*/ 611 w 1221"/>
              <a:gd name="T13" fmla="*/ 1221 h 1222"/>
              <a:gd name="T14" fmla="*/ 611 w 1221"/>
              <a:gd name="T15" fmla="*/ 1221 h 1222"/>
              <a:gd name="T16" fmla="*/ 1220 w 1221"/>
              <a:gd name="T17" fmla="*/ 610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1" h="1222">
                <a:moveTo>
                  <a:pt x="1220" y="610"/>
                </a:moveTo>
                <a:lnTo>
                  <a:pt x="1220" y="610"/>
                </a:lnTo>
                <a:cubicBezTo>
                  <a:pt x="1220" y="273"/>
                  <a:pt x="947" y="0"/>
                  <a:pt x="611" y="0"/>
                </a:cubicBezTo>
                <a:lnTo>
                  <a:pt x="611" y="0"/>
                </a:lnTo>
                <a:cubicBezTo>
                  <a:pt x="274" y="0"/>
                  <a:pt x="0" y="273"/>
                  <a:pt x="0" y="610"/>
                </a:cubicBezTo>
                <a:lnTo>
                  <a:pt x="0" y="610"/>
                </a:lnTo>
                <a:cubicBezTo>
                  <a:pt x="0" y="947"/>
                  <a:pt x="274" y="1221"/>
                  <a:pt x="611" y="1221"/>
                </a:cubicBezTo>
                <a:lnTo>
                  <a:pt x="611" y="1221"/>
                </a:lnTo>
                <a:cubicBezTo>
                  <a:pt x="947" y="1221"/>
                  <a:pt x="1220" y="947"/>
                  <a:pt x="1220" y="610"/>
                </a:cubicBezTo>
              </a:path>
            </a:pathLst>
          </a:custGeom>
          <a:solidFill>
            <a:srgbClr val="CD4F3F"/>
          </a:solidFill>
          <a:ln>
            <a:noFill/>
          </a:ln>
          <a:effectLst/>
        </p:spPr>
        <p:txBody>
          <a:bodyPr wrap="none" anchor="ctr"/>
          <a:lstStyle/>
          <a:p>
            <a:pPr algn="ctr"/>
            <a:r>
              <a:rPr lang="es-ES_tradnl" sz="6532" dirty="0">
                <a:solidFill>
                  <a:schemeClr val="bg1"/>
                </a:solidFill>
              </a:rPr>
              <a:t>1</a:t>
            </a:r>
          </a:p>
        </p:txBody>
      </p:sp>
      <p:sp>
        <p:nvSpPr>
          <p:cNvPr id="22" name="Freeform 7">
            <a:extLst>
              <a:ext uri="{FF2B5EF4-FFF2-40B4-BE49-F238E27FC236}">
                <a16:creationId xmlns:a16="http://schemas.microsoft.com/office/drawing/2014/main" id="{EA0DB2EE-EA43-794E-8075-A2C12BBA5827}"/>
              </a:ext>
            </a:extLst>
          </p:cNvPr>
          <p:cNvSpPr>
            <a:spLocks noChangeArrowheads="1"/>
          </p:cNvSpPr>
          <p:nvPr/>
        </p:nvSpPr>
        <p:spPr bwMode="auto">
          <a:xfrm>
            <a:off x="5413045" y="1669425"/>
            <a:ext cx="1304336" cy="1143134"/>
          </a:xfrm>
          <a:custGeom>
            <a:avLst/>
            <a:gdLst>
              <a:gd name="T0" fmla="*/ 1220 w 1221"/>
              <a:gd name="T1" fmla="*/ 610 h 1222"/>
              <a:gd name="T2" fmla="*/ 1220 w 1221"/>
              <a:gd name="T3" fmla="*/ 610 h 1222"/>
              <a:gd name="T4" fmla="*/ 611 w 1221"/>
              <a:gd name="T5" fmla="*/ 0 h 1222"/>
              <a:gd name="T6" fmla="*/ 611 w 1221"/>
              <a:gd name="T7" fmla="*/ 0 h 1222"/>
              <a:gd name="T8" fmla="*/ 0 w 1221"/>
              <a:gd name="T9" fmla="*/ 610 h 1222"/>
              <a:gd name="T10" fmla="*/ 0 w 1221"/>
              <a:gd name="T11" fmla="*/ 610 h 1222"/>
              <a:gd name="T12" fmla="*/ 611 w 1221"/>
              <a:gd name="T13" fmla="*/ 1221 h 1222"/>
              <a:gd name="T14" fmla="*/ 611 w 1221"/>
              <a:gd name="T15" fmla="*/ 1221 h 1222"/>
              <a:gd name="T16" fmla="*/ 1220 w 1221"/>
              <a:gd name="T17" fmla="*/ 610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1" h="1222">
                <a:moveTo>
                  <a:pt x="1220" y="610"/>
                </a:moveTo>
                <a:lnTo>
                  <a:pt x="1220" y="610"/>
                </a:lnTo>
                <a:cubicBezTo>
                  <a:pt x="1220" y="273"/>
                  <a:pt x="947" y="0"/>
                  <a:pt x="611" y="0"/>
                </a:cubicBezTo>
                <a:lnTo>
                  <a:pt x="611" y="0"/>
                </a:lnTo>
                <a:cubicBezTo>
                  <a:pt x="274" y="0"/>
                  <a:pt x="0" y="273"/>
                  <a:pt x="0" y="610"/>
                </a:cubicBezTo>
                <a:lnTo>
                  <a:pt x="0" y="610"/>
                </a:lnTo>
                <a:cubicBezTo>
                  <a:pt x="0" y="947"/>
                  <a:pt x="274" y="1221"/>
                  <a:pt x="611" y="1221"/>
                </a:cubicBezTo>
                <a:lnTo>
                  <a:pt x="611" y="1221"/>
                </a:lnTo>
                <a:cubicBezTo>
                  <a:pt x="947" y="1221"/>
                  <a:pt x="1220" y="947"/>
                  <a:pt x="1220" y="610"/>
                </a:cubicBezTo>
              </a:path>
            </a:pathLst>
          </a:custGeom>
          <a:solidFill>
            <a:srgbClr val="CD4F3F"/>
          </a:solidFill>
          <a:ln>
            <a:noFill/>
          </a:ln>
          <a:effectLst/>
        </p:spPr>
        <p:txBody>
          <a:bodyPr wrap="none" anchor="ctr"/>
          <a:lstStyle/>
          <a:p>
            <a:pPr algn="ctr"/>
            <a:r>
              <a:rPr lang="es-ES_tradnl" sz="6532" dirty="0">
                <a:solidFill>
                  <a:schemeClr val="bg1"/>
                </a:solidFill>
              </a:rPr>
              <a:t>2</a:t>
            </a:r>
          </a:p>
        </p:txBody>
      </p:sp>
      <p:sp>
        <p:nvSpPr>
          <p:cNvPr id="23" name="Freeform 7">
            <a:extLst>
              <a:ext uri="{FF2B5EF4-FFF2-40B4-BE49-F238E27FC236}">
                <a16:creationId xmlns:a16="http://schemas.microsoft.com/office/drawing/2014/main" id="{EBC1A7AD-3417-B748-89B3-EDA2D2EC7AC7}"/>
              </a:ext>
            </a:extLst>
          </p:cNvPr>
          <p:cNvSpPr>
            <a:spLocks noChangeArrowheads="1"/>
          </p:cNvSpPr>
          <p:nvPr/>
        </p:nvSpPr>
        <p:spPr bwMode="auto">
          <a:xfrm>
            <a:off x="9783055" y="1638271"/>
            <a:ext cx="1304336" cy="1143134"/>
          </a:xfrm>
          <a:custGeom>
            <a:avLst/>
            <a:gdLst>
              <a:gd name="T0" fmla="*/ 1220 w 1221"/>
              <a:gd name="T1" fmla="*/ 610 h 1222"/>
              <a:gd name="T2" fmla="*/ 1220 w 1221"/>
              <a:gd name="T3" fmla="*/ 610 h 1222"/>
              <a:gd name="T4" fmla="*/ 611 w 1221"/>
              <a:gd name="T5" fmla="*/ 0 h 1222"/>
              <a:gd name="T6" fmla="*/ 611 w 1221"/>
              <a:gd name="T7" fmla="*/ 0 h 1222"/>
              <a:gd name="T8" fmla="*/ 0 w 1221"/>
              <a:gd name="T9" fmla="*/ 610 h 1222"/>
              <a:gd name="T10" fmla="*/ 0 w 1221"/>
              <a:gd name="T11" fmla="*/ 610 h 1222"/>
              <a:gd name="T12" fmla="*/ 611 w 1221"/>
              <a:gd name="T13" fmla="*/ 1221 h 1222"/>
              <a:gd name="T14" fmla="*/ 611 w 1221"/>
              <a:gd name="T15" fmla="*/ 1221 h 1222"/>
              <a:gd name="T16" fmla="*/ 1220 w 1221"/>
              <a:gd name="T17" fmla="*/ 610 h 1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21" h="1222">
                <a:moveTo>
                  <a:pt x="1220" y="610"/>
                </a:moveTo>
                <a:lnTo>
                  <a:pt x="1220" y="610"/>
                </a:lnTo>
                <a:cubicBezTo>
                  <a:pt x="1220" y="273"/>
                  <a:pt x="947" y="0"/>
                  <a:pt x="611" y="0"/>
                </a:cubicBezTo>
                <a:lnTo>
                  <a:pt x="611" y="0"/>
                </a:lnTo>
                <a:cubicBezTo>
                  <a:pt x="274" y="0"/>
                  <a:pt x="0" y="273"/>
                  <a:pt x="0" y="610"/>
                </a:cubicBezTo>
                <a:lnTo>
                  <a:pt x="0" y="610"/>
                </a:lnTo>
                <a:cubicBezTo>
                  <a:pt x="0" y="947"/>
                  <a:pt x="274" y="1221"/>
                  <a:pt x="611" y="1221"/>
                </a:cubicBezTo>
                <a:lnTo>
                  <a:pt x="611" y="1221"/>
                </a:lnTo>
                <a:cubicBezTo>
                  <a:pt x="947" y="1221"/>
                  <a:pt x="1220" y="947"/>
                  <a:pt x="1220" y="610"/>
                </a:cubicBezTo>
              </a:path>
            </a:pathLst>
          </a:custGeom>
          <a:solidFill>
            <a:srgbClr val="CD4F3F"/>
          </a:solidFill>
          <a:ln>
            <a:noFill/>
          </a:ln>
          <a:effectLst/>
        </p:spPr>
        <p:txBody>
          <a:bodyPr wrap="none" anchor="ctr"/>
          <a:lstStyle/>
          <a:p>
            <a:pPr algn="ctr"/>
            <a:r>
              <a:rPr lang="es-ES_tradnl" sz="6532" dirty="0">
                <a:solidFill>
                  <a:schemeClr val="bg1"/>
                </a:solidFill>
              </a:rPr>
              <a:t>3</a:t>
            </a:r>
          </a:p>
        </p:txBody>
      </p:sp>
    </p:spTree>
    <p:extLst>
      <p:ext uri="{BB962C8B-B14F-4D97-AF65-F5344CB8AC3E}">
        <p14:creationId xmlns:p14="http://schemas.microsoft.com/office/powerpoint/2010/main" val="23674014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31">
            <a:extLst>
              <a:ext uri="{FF2B5EF4-FFF2-40B4-BE49-F238E27FC236}">
                <a16:creationId xmlns:a16="http://schemas.microsoft.com/office/drawing/2014/main" id="{8497C1DB-1E5C-2142-8B82-C46E5CDA0356}"/>
              </a:ext>
            </a:extLst>
          </p:cNvPr>
          <p:cNvSpPr txBox="1"/>
          <p:nvPr/>
        </p:nvSpPr>
        <p:spPr>
          <a:xfrm>
            <a:off x="8208707" y="2375711"/>
            <a:ext cx="2250404" cy="738664"/>
          </a:xfrm>
          <a:prstGeom prst="rect">
            <a:avLst/>
          </a:prstGeom>
          <a:noFill/>
        </p:spPr>
        <p:txBody>
          <a:bodyPr wrap="square" lIns="91440" tIns="45720" rIns="91440" bIns="45720" rtlCol="0" anchor="b" anchorCtr="0">
            <a:spAutoFit/>
          </a:bodyPr>
          <a:lstStyle/>
          <a:p>
            <a:pPr algn="ctr"/>
            <a:r>
              <a:rPr lang="es-ES_tradnl" sz="1400" b="1" dirty="0">
                <a:solidFill>
                  <a:schemeClr val="tx2"/>
                </a:solidFill>
                <a:latin typeface="Arial"/>
                <a:cs typeface="Arial"/>
              </a:rPr>
              <a:t>Establecer una hipótesis de transmisión.</a:t>
            </a:r>
          </a:p>
        </p:txBody>
      </p:sp>
      <p:grpSp>
        <p:nvGrpSpPr>
          <p:cNvPr id="16" name="Groupe 15">
            <a:extLst>
              <a:ext uri="{FF2B5EF4-FFF2-40B4-BE49-F238E27FC236}">
                <a16:creationId xmlns:a16="http://schemas.microsoft.com/office/drawing/2014/main" id="{F161FF05-6B14-4F99-9658-B660C1E4AD7E}"/>
              </a:ext>
            </a:extLst>
          </p:cNvPr>
          <p:cNvGrpSpPr/>
          <p:nvPr/>
        </p:nvGrpSpPr>
        <p:grpSpPr>
          <a:xfrm>
            <a:off x="272716" y="2109572"/>
            <a:ext cx="11486147" cy="3990327"/>
            <a:chOff x="158703" y="1491346"/>
            <a:chExt cx="10936016" cy="3875308"/>
          </a:xfrm>
        </p:grpSpPr>
        <p:sp>
          <p:nvSpPr>
            <p:cNvPr id="21" name="TextBox 31">
              <a:extLst>
                <a:ext uri="{FF2B5EF4-FFF2-40B4-BE49-F238E27FC236}">
                  <a16:creationId xmlns:a16="http://schemas.microsoft.com/office/drawing/2014/main" id="{D1705CA2-C2F4-D74C-B104-431DD0A125F5}"/>
                </a:ext>
              </a:extLst>
            </p:cNvPr>
            <p:cNvSpPr txBox="1"/>
            <p:nvPr/>
          </p:nvSpPr>
          <p:spPr>
            <a:xfrm>
              <a:off x="158703" y="1942933"/>
              <a:ext cx="1841672" cy="717372"/>
            </a:xfrm>
            <a:prstGeom prst="rect">
              <a:avLst/>
            </a:prstGeom>
            <a:noFill/>
          </p:spPr>
          <p:txBody>
            <a:bodyPr wrap="square" lIns="91440" tIns="45720" rIns="91440" bIns="45720" rtlCol="0" anchor="b" anchorCtr="0">
              <a:spAutoFit/>
            </a:bodyPr>
            <a:lstStyle/>
            <a:p>
              <a:pPr algn="ctr"/>
              <a:r>
                <a:rPr lang="es-ES_tradnl" sz="1400" b="1">
                  <a:solidFill>
                    <a:schemeClr val="tx2"/>
                  </a:solidFill>
                  <a:latin typeface="Arial"/>
                  <a:cs typeface="Arial"/>
                </a:rPr>
                <a:t>Conocer la dispersión de casos en el territorio.</a:t>
              </a:r>
            </a:p>
          </p:txBody>
        </p:sp>
        <p:cxnSp>
          <p:nvCxnSpPr>
            <p:cNvPr id="4" name="Straight Connector 45">
              <a:extLst>
                <a:ext uri="{FF2B5EF4-FFF2-40B4-BE49-F238E27FC236}">
                  <a16:creationId xmlns:a16="http://schemas.microsoft.com/office/drawing/2014/main" id="{983A5D30-979C-8F40-9D00-60F928303E8E}"/>
                </a:ext>
              </a:extLst>
            </p:cNvPr>
            <p:cNvCxnSpPr>
              <a:cxnSpLocks/>
            </p:cNvCxnSpPr>
            <p:nvPr/>
          </p:nvCxnSpPr>
          <p:spPr>
            <a:xfrm>
              <a:off x="3057052" y="2673184"/>
              <a:ext cx="1456764" cy="1145330"/>
            </a:xfrm>
            <a:prstGeom prst="line">
              <a:avLst/>
            </a:prstGeom>
            <a:ln w="1524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7">
              <a:extLst>
                <a:ext uri="{FF2B5EF4-FFF2-40B4-BE49-F238E27FC236}">
                  <a16:creationId xmlns:a16="http://schemas.microsoft.com/office/drawing/2014/main" id="{08B891D8-67DD-564A-8BA3-5F4777DB6337}"/>
                </a:ext>
              </a:extLst>
            </p:cNvPr>
            <p:cNvCxnSpPr>
              <a:cxnSpLocks/>
            </p:cNvCxnSpPr>
            <p:nvPr/>
          </p:nvCxnSpPr>
          <p:spPr>
            <a:xfrm>
              <a:off x="6981259" y="2673184"/>
              <a:ext cx="1456764" cy="1145330"/>
            </a:xfrm>
            <a:prstGeom prst="line">
              <a:avLst/>
            </a:prstGeom>
            <a:ln w="1524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48">
              <a:extLst>
                <a:ext uri="{FF2B5EF4-FFF2-40B4-BE49-F238E27FC236}">
                  <a16:creationId xmlns:a16="http://schemas.microsoft.com/office/drawing/2014/main" id="{DAEE24B8-3EA5-384A-91AC-DDB6877A5784}"/>
                </a:ext>
              </a:extLst>
            </p:cNvPr>
            <p:cNvCxnSpPr>
              <a:cxnSpLocks/>
            </p:cNvCxnSpPr>
            <p:nvPr/>
          </p:nvCxnSpPr>
          <p:spPr>
            <a:xfrm flipH="1">
              <a:off x="5004074" y="3039486"/>
              <a:ext cx="1483188" cy="1150279"/>
            </a:xfrm>
            <a:prstGeom prst="line">
              <a:avLst/>
            </a:prstGeom>
            <a:ln w="1524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53">
              <a:extLst>
                <a:ext uri="{FF2B5EF4-FFF2-40B4-BE49-F238E27FC236}">
                  <a16:creationId xmlns:a16="http://schemas.microsoft.com/office/drawing/2014/main" id="{E5638EA1-A9F3-8848-95BB-6030FCCD4A65}"/>
                </a:ext>
              </a:extLst>
            </p:cNvPr>
            <p:cNvCxnSpPr>
              <a:cxnSpLocks/>
            </p:cNvCxnSpPr>
            <p:nvPr/>
          </p:nvCxnSpPr>
          <p:spPr>
            <a:xfrm flipH="1">
              <a:off x="8913551" y="3039486"/>
              <a:ext cx="1483188" cy="1150279"/>
            </a:xfrm>
            <a:prstGeom prst="line">
              <a:avLst/>
            </a:prstGeom>
            <a:ln w="152400" cap="rnd">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Freeform 10">
              <a:extLst>
                <a:ext uri="{FF2B5EF4-FFF2-40B4-BE49-F238E27FC236}">
                  <a16:creationId xmlns:a16="http://schemas.microsoft.com/office/drawing/2014/main" id="{340822CB-F5A5-C24E-8033-9DFC626116BE}"/>
                </a:ext>
              </a:extLst>
            </p:cNvPr>
            <p:cNvSpPr>
              <a:spLocks noChangeArrowheads="1"/>
            </p:cNvSpPr>
            <p:nvPr/>
          </p:nvSpPr>
          <p:spPr bwMode="auto">
            <a:xfrm>
              <a:off x="8141535" y="3818514"/>
              <a:ext cx="1015704" cy="1548140"/>
            </a:xfrm>
            <a:custGeom>
              <a:avLst/>
              <a:gdLst>
                <a:gd name="T0" fmla="*/ 908 w 1689"/>
                <a:gd name="T1" fmla="*/ 0 h 2701"/>
                <a:gd name="T2" fmla="*/ 0 w 1689"/>
                <a:gd name="T3" fmla="*/ 0 h 2701"/>
                <a:gd name="T4" fmla="*/ 779 w 1689"/>
                <a:gd name="T5" fmla="*/ 1351 h 2701"/>
                <a:gd name="T6" fmla="*/ 0 w 1689"/>
                <a:gd name="T7" fmla="*/ 2700 h 2701"/>
                <a:gd name="T8" fmla="*/ 908 w 1689"/>
                <a:gd name="T9" fmla="*/ 2700 h 2701"/>
                <a:gd name="T10" fmla="*/ 1688 w 1689"/>
                <a:gd name="T11" fmla="*/ 1351 h 2701"/>
                <a:gd name="T12" fmla="*/ 908 w 1689"/>
                <a:gd name="T13" fmla="*/ 0 h 2701"/>
              </a:gdLst>
              <a:ahLst/>
              <a:cxnLst>
                <a:cxn ang="0">
                  <a:pos x="T0" y="T1"/>
                </a:cxn>
                <a:cxn ang="0">
                  <a:pos x="T2" y="T3"/>
                </a:cxn>
                <a:cxn ang="0">
                  <a:pos x="T4" y="T5"/>
                </a:cxn>
                <a:cxn ang="0">
                  <a:pos x="T6" y="T7"/>
                </a:cxn>
                <a:cxn ang="0">
                  <a:pos x="T8" y="T9"/>
                </a:cxn>
                <a:cxn ang="0">
                  <a:pos x="T10" y="T11"/>
                </a:cxn>
                <a:cxn ang="0">
                  <a:pos x="T12" y="T13"/>
                </a:cxn>
              </a:cxnLst>
              <a:rect l="0" t="0" r="r" b="b"/>
              <a:pathLst>
                <a:path w="1689" h="2701">
                  <a:moveTo>
                    <a:pt x="908" y="0"/>
                  </a:moveTo>
                  <a:lnTo>
                    <a:pt x="0" y="0"/>
                  </a:lnTo>
                  <a:lnTo>
                    <a:pt x="779" y="1351"/>
                  </a:lnTo>
                  <a:lnTo>
                    <a:pt x="0" y="2700"/>
                  </a:lnTo>
                  <a:lnTo>
                    <a:pt x="908" y="2700"/>
                  </a:lnTo>
                  <a:lnTo>
                    <a:pt x="1688" y="1351"/>
                  </a:lnTo>
                  <a:lnTo>
                    <a:pt x="908" y="0"/>
                  </a:lnTo>
                </a:path>
              </a:pathLst>
            </a:custGeom>
            <a:solidFill>
              <a:schemeClr val="accent4"/>
            </a:solidFill>
            <a:ln>
              <a:noFill/>
            </a:ln>
            <a:effectLst/>
          </p:spPr>
          <p:txBody>
            <a:bodyPr wrap="none" anchor="ctr"/>
            <a:lstStyle/>
            <a:p>
              <a:endParaRPr lang="es-ES_tradnl" sz="3266"/>
            </a:p>
          </p:txBody>
        </p:sp>
        <p:sp>
          <p:nvSpPr>
            <p:cNvPr id="9" name="Freeform 11">
              <a:extLst>
                <a:ext uri="{FF2B5EF4-FFF2-40B4-BE49-F238E27FC236}">
                  <a16:creationId xmlns:a16="http://schemas.microsoft.com/office/drawing/2014/main" id="{0DFA2608-7A2E-924A-B58C-0C0775A98556}"/>
                </a:ext>
              </a:extLst>
            </p:cNvPr>
            <p:cNvSpPr>
              <a:spLocks noChangeArrowheads="1"/>
            </p:cNvSpPr>
            <p:nvPr/>
          </p:nvSpPr>
          <p:spPr bwMode="auto">
            <a:xfrm>
              <a:off x="7982416" y="4189765"/>
              <a:ext cx="965315" cy="795536"/>
            </a:xfrm>
            <a:custGeom>
              <a:avLst/>
              <a:gdLst>
                <a:gd name="T0" fmla="*/ 1204 w 1607"/>
                <a:gd name="T1" fmla="*/ 0 h 1390"/>
                <a:gd name="T2" fmla="*/ 402 w 1607"/>
                <a:gd name="T3" fmla="*/ 0 h 1390"/>
                <a:gd name="T4" fmla="*/ 0 w 1607"/>
                <a:gd name="T5" fmla="*/ 695 h 1390"/>
                <a:gd name="T6" fmla="*/ 402 w 1607"/>
                <a:gd name="T7" fmla="*/ 1389 h 1390"/>
                <a:gd name="T8" fmla="*/ 1204 w 1607"/>
                <a:gd name="T9" fmla="*/ 1389 h 1390"/>
                <a:gd name="T10" fmla="*/ 1606 w 1607"/>
                <a:gd name="T11" fmla="*/ 695 h 1390"/>
                <a:gd name="T12" fmla="*/ 1204 w 1607"/>
                <a:gd name="T13" fmla="*/ 0 h 1390"/>
              </a:gdLst>
              <a:ahLst/>
              <a:cxnLst>
                <a:cxn ang="0">
                  <a:pos x="T0" y="T1"/>
                </a:cxn>
                <a:cxn ang="0">
                  <a:pos x="T2" y="T3"/>
                </a:cxn>
                <a:cxn ang="0">
                  <a:pos x="T4" y="T5"/>
                </a:cxn>
                <a:cxn ang="0">
                  <a:pos x="T6" y="T7"/>
                </a:cxn>
                <a:cxn ang="0">
                  <a:pos x="T8" y="T9"/>
                </a:cxn>
                <a:cxn ang="0">
                  <a:pos x="T10" y="T11"/>
                </a:cxn>
                <a:cxn ang="0">
                  <a:pos x="T12" y="T13"/>
                </a:cxn>
              </a:cxnLst>
              <a:rect l="0" t="0" r="r" b="b"/>
              <a:pathLst>
                <a:path w="1607" h="1390">
                  <a:moveTo>
                    <a:pt x="1204" y="0"/>
                  </a:moveTo>
                  <a:lnTo>
                    <a:pt x="402" y="0"/>
                  </a:lnTo>
                  <a:lnTo>
                    <a:pt x="0" y="695"/>
                  </a:lnTo>
                  <a:lnTo>
                    <a:pt x="402" y="1389"/>
                  </a:lnTo>
                  <a:lnTo>
                    <a:pt x="1204" y="1389"/>
                  </a:lnTo>
                  <a:lnTo>
                    <a:pt x="1606" y="695"/>
                  </a:lnTo>
                  <a:lnTo>
                    <a:pt x="1204" y="0"/>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3266"/>
            </a:p>
          </p:txBody>
        </p:sp>
        <p:sp>
          <p:nvSpPr>
            <p:cNvPr id="10" name="Freeform 12">
              <a:extLst>
                <a:ext uri="{FF2B5EF4-FFF2-40B4-BE49-F238E27FC236}">
                  <a16:creationId xmlns:a16="http://schemas.microsoft.com/office/drawing/2014/main" id="{724861DE-2029-2842-8DEA-80141B9625DD}"/>
                </a:ext>
              </a:extLst>
            </p:cNvPr>
            <p:cNvSpPr>
              <a:spLocks noChangeArrowheads="1"/>
            </p:cNvSpPr>
            <p:nvPr/>
          </p:nvSpPr>
          <p:spPr bwMode="auto">
            <a:xfrm>
              <a:off x="8030152" y="4227647"/>
              <a:ext cx="872497" cy="719772"/>
            </a:xfrm>
            <a:custGeom>
              <a:avLst/>
              <a:gdLst>
                <a:gd name="T0" fmla="*/ 1067 w 1453"/>
                <a:gd name="T1" fmla="*/ 1219 h 1257"/>
                <a:gd name="T2" fmla="*/ 385 w 1453"/>
                <a:gd name="T3" fmla="*/ 1219 h 1257"/>
                <a:gd name="T4" fmla="*/ 43 w 1453"/>
                <a:gd name="T5" fmla="*/ 629 h 1257"/>
                <a:gd name="T6" fmla="*/ 385 w 1453"/>
                <a:gd name="T7" fmla="*/ 38 h 1257"/>
                <a:gd name="T8" fmla="*/ 1067 w 1453"/>
                <a:gd name="T9" fmla="*/ 38 h 1257"/>
                <a:gd name="T10" fmla="*/ 1409 w 1453"/>
                <a:gd name="T11" fmla="*/ 629 h 1257"/>
                <a:gd name="T12" fmla="*/ 1067 w 1453"/>
                <a:gd name="T13" fmla="*/ 1219 h 1257"/>
                <a:gd name="T14" fmla="*/ 1089 w 1453"/>
                <a:gd name="T15" fmla="*/ 0 h 1257"/>
                <a:gd name="T16" fmla="*/ 363 w 1453"/>
                <a:gd name="T17" fmla="*/ 0 h 1257"/>
                <a:gd name="T18" fmla="*/ 0 w 1453"/>
                <a:gd name="T19" fmla="*/ 629 h 1257"/>
                <a:gd name="T20" fmla="*/ 363 w 1453"/>
                <a:gd name="T21" fmla="*/ 1256 h 1257"/>
                <a:gd name="T22" fmla="*/ 1089 w 1453"/>
                <a:gd name="T23" fmla="*/ 1256 h 1257"/>
                <a:gd name="T24" fmla="*/ 1452 w 1453"/>
                <a:gd name="T25" fmla="*/ 629 h 1257"/>
                <a:gd name="T26" fmla="*/ 1089 w 1453"/>
                <a:gd name="T27"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53" h="1257">
                  <a:moveTo>
                    <a:pt x="1067" y="1219"/>
                  </a:moveTo>
                  <a:lnTo>
                    <a:pt x="385" y="1219"/>
                  </a:lnTo>
                  <a:lnTo>
                    <a:pt x="43" y="629"/>
                  </a:lnTo>
                  <a:lnTo>
                    <a:pt x="385" y="38"/>
                  </a:lnTo>
                  <a:lnTo>
                    <a:pt x="1067" y="38"/>
                  </a:lnTo>
                  <a:lnTo>
                    <a:pt x="1409" y="629"/>
                  </a:lnTo>
                  <a:lnTo>
                    <a:pt x="1067" y="1219"/>
                  </a:lnTo>
                  <a:close/>
                  <a:moveTo>
                    <a:pt x="1089" y="0"/>
                  </a:moveTo>
                  <a:lnTo>
                    <a:pt x="363" y="0"/>
                  </a:lnTo>
                  <a:lnTo>
                    <a:pt x="0" y="629"/>
                  </a:lnTo>
                  <a:lnTo>
                    <a:pt x="363" y="1256"/>
                  </a:lnTo>
                  <a:lnTo>
                    <a:pt x="1089" y="1256"/>
                  </a:lnTo>
                  <a:lnTo>
                    <a:pt x="1452" y="629"/>
                  </a:lnTo>
                  <a:lnTo>
                    <a:pt x="1089" y="0"/>
                  </a:lnTo>
                  <a:close/>
                </a:path>
              </a:pathLst>
            </a:custGeom>
            <a:solidFill>
              <a:schemeClr val="accent4"/>
            </a:solidFill>
            <a:ln>
              <a:noFill/>
            </a:ln>
            <a:effectLst/>
          </p:spPr>
          <p:txBody>
            <a:bodyPr wrap="none" anchor="ctr"/>
            <a:lstStyle/>
            <a:p>
              <a:endParaRPr lang="es-ES_tradnl" sz="3266"/>
            </a:p>
          </p:txBody>
        </p:sp>
        <p:sp>
          <p:nvSpPr>
            <p:cNvPr id="13" name="Freeform 4">
              <a:extLst>
                <a:ext uri="{FF2B5EF4-FFF2-40B4-BE49-F238E27FC236}">
                  <a16:creationId xmlns:a16="http://schemas.microsoft.com/office/drawing/2014/main" id="{51ABCE23-3A97-F74E-9D84-41067C428245}"/>
                </a:ext>
              </a:extLst>
            </p:cNvPr>
            <p:cNvSpPr>
              <a:spLocks noChangeArrowheads="1"/>
            </p:cNvSpPr>
            <p:nvPr/>
          </p:nvSpPr>
          <p:spPr bwMode="auto">
            <a:xfrm>
              <a:off x="4211006" y="3818514"/>
              <a:ext cx="1015702" cy="1548140"/>
            </a:xfrm>
            <a:custGeom>
              <a:avLst/>
              <a:gdLst>
                <a:gd name="T0" fmla="*/ 907 w 1688"/>
                <a:gd name="T1" fmla="*/ 0 h 2701"/>
                <a:gd name="T2" fmla="*/ 0 w 1688"/>
                <a:gd name="T3" fmla="*/ 0 h 2701"/>
                <a:gd name="T4" fmla="*/ 780 w 1688"/>
                <a:gd name="T5" fmla="*/ 1351 h 2701"/>
                <a:gd name="T6" fmla="*/ 0 w 1688"/>
                <a:gd name="T7" fmla="*/ 2700 h 2701"/>
                <a:gd name="T8" fmla="*/ 907 w 1688"/>
                <a:gd name="T9" fmla="*/ 2700 h 2701"/>
                <a:gd name="T10" fmla="*/ 1687 w 1688"/>
                <a:gd name="T11" fmla="*/ 1351 h 2701"/>
                <a:gd name="T12" fmla="*/ 907 w 1688"/>
                <a:gd name="T13" fmla="*/ 0 h 2701"/>
              </a:gdLst>
              <a:ahLst/>
              <a:cxnLst>
                <a:cxn ang="0">
                  <a:pos x="T0" y="T1"/>
                </a:cxn>
                <a:cxn ang="0">
                  <a:pos x="T2" y="T3"/>
                </a:cxn>
                <a:cxn ang="0">
                  <a:pos x="T4" y="T5"/>
                </a:cxn>
                <a:cxn ang="0">
                  <a:pos x="T6" y="T7"/>
                </a:cxn>
                <a:cxn ang="0">
                  <a:pos x="T8" y="T9"/>
                </a:cxn>
                <a:cxn ang="0">
                  <a:pos x="T10" y="T11"/>
                </a:cxn>
                <a:cxn ang="0">
                  <a:pos x="T12" y="T13"/>
                </a:cxn>
              </a:cxnLst>
              <a:rect l="0" t="0" r="r" b="b"/>
              <a:pathLst>
                <a:path w="1688" h="2701">
                  <a:moveTo>
                    <a:pt x="907" y="0"/>
                  </a:moveTo>
                  <a:lnTo>
                    <a:pt x="0" y="0"/>
                  </a:lnTo>
                  <a:lnTo>
                    <a:pt x="780" y="1351"/>
                  </a:lnTo>
                  <a:lnTo>
                    <a:pt x="0" y="2700"/>
                  </a:lnTo>
                  <a:lnTo>
                    <a:pt x="907" y="2700"/>
                  </a:lnTo>
                  <a:lnTo>
                    <a:pt x="1687" y="1351"/>
                  </a:lnTo>
                  <a:lnTo>
                    <a:pt x="907" y="0"/>
                  </a:lnTo>
                </a:path>
              </a:pathLst>
            </a:custGeom>
            <a:solidFill>
              <a:schemeClr val="accent2"/>
            </a:solidFill>
            <a:ln>
              <a:noFill/>
            </a:ln>
            <a:effectLst/>
          </p:spPr>
          <p:txBody>
            <a:bodyPr wrap="none" anchor="ctr"/>
            <a:lstStyle/>
            <a:p>
              <a:endParaRPr lang="es-ES_tradnl" sz="3266"/>
            </a:p>
          </p:txBody>
        </p:sp>
        <p:sp>
          <p:nvSpPr>
            <p:cNvPr id="14" name="Freeform 5">
              <a:extLst>
                <a:ext uri="{FF2B5EF4-FFF2-40B4-BE49-F238E27FC236}">
                  <a16:creationId xmlns:a16="http://schemas.microsoft.com/office/drawing/2014/main" id="{83F83B61-4697-2443-A556-B7548B93F700}"/>
                </a:ext>
              </a:extLst>
            </p:cNvPr>
            <p:cNvSpPr>
              <a:spLocks noChangeArrowheads="1"/>
            </p:cNvSpPr>
            <p:nvPr/>
          </p:nvSpPr>
          <p:spPr bwMode="auto">
            <a:xfrm>
              <a:off x="4051888" y="4189765"/>
              <a:ext cx="965315" cy="795536"/>
            </a:xfrm>
            <a:custGeom>
              <a:avLst/>
              <a:gdLst>
                <a:gd name="T0" fmla="*/ 1204 w 1606"/>
                <a:gd name="T1" fmla="*/ 0 h 1390"/>
                <a:gd name="T2" fmla="*/ 402 w 1606"/>
                <a:gd name="T3" fmla="*/ 0 h 1390"/>
                <a:gd name="T4" fmla="*/ 0 w 1606"/>
                <a:gd name="T5" fmla="*/ 695 h 1390"/>
                <a:gd name="T6" fmla="*/ 402 w 1606"/>
                <a:gd name="T7" fmla="*/ 1389 h 1390"/>
                <a:gd name="T8" fmla="*/ 1204 w 1606"/>
                <a:gd name="T9" fmla="*/ 1389 h 1390"/>
                <a:gd name="T10" fmla="*/ 1605 w 1606"/>
                <a:gd name="T11" fmla="*/ 695 h 1390"/>
                <a:gd name="T12" fmla="*/ 1204 w 1606"/>
                <a:gd name="T13" fmla="*/ 0 h 1390"/>
              </a:gdLst>
              <a:ahLst/>
              <a:cxnLst>
                <a:cxn ang="0">
                  <a:pos x="T0" y="T1"/>
                </a:cxn>
                <a:cxn ang="0">
                  <a:pos x="T2" y="T3"/>
                </a:cxn>
                <a:cxn ang="0">
                  <a:pos x="T4" y="T5"/>
                </a:cxn>
                <a:cxn ang="0">
                  <a:pos x="T6" y="T7"/>
                </a:cxn>
                <a:cxn ang="0">
                  <a:pos x="T8" y="T9"/>
                </a:cxn>
                <a:cxn ang="0">
                  <a:pos x="T10" y="T11"/>
                </a:cxn>
                <a:cxn ang="0">
                  <a:pos x="T12" y="T13"/>
                </a:cxn>
              </a:cxnLst>
              <a:rect l="0" t="0" r="r" b="b"/>
              <a:pathLst>
                <a:path w="1606" h="1390">
                  <a:moveTo>
                    <a:pt x="1204" y="0"/>
                  </a:moveTo>
                  <a:lnTo>
                    <a:pt x="402" y="0"/>
                  </a:lnTo>
                  <a:lnTo>
                    <a:pt x="0" y="695"/>
                  </a:lnTo>
                  <a:lnTo>
                    <a:pt x="402" y="1389"/>
                  </a:lnTo>
                  <a:lnTo>
                    <a:pt x="1204" y="1389"/>
                  </a:lnTo>
                  <a:lnTo>
                    <a:pt x="1605" y="695"/>
                  </a:lnTo>
                  <a:lnTo>
                    <a:pt x="1204" y="0"/>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3266"/>
            </a:p>
          </p:txBody>
        </p:sp>
        <p:sp>
          <p:nvSpPr>
            <p:cNvPr id="15" name="Freeform 6">
              <a:extLst>
                <a:ext uri="{FF2B5EF4-FFF2-40B4-BE49-F238E27FC236}">
                  <a16:creationId xmlns:a16="http://schemas.microsoft.com/office/drawing/2014/main" id="{693C4835-FA5D-2B45-85ED-715FBB8C89C7}"/>
                </a:ext>
              </a:extLst>
            </p:cNvPr>
            <p:cNvSpPr>
              <a:spLocks noChangeArrowheads="1"/>
            </p:cNvSpPr>
            <p:nvPr/>
          </p:nvSpPr>
          <p:spPr bwMode="auto">
            <a:xfrm>
              <a:off x="4099624" y="4227647"/>
              <a:ext cx="872497" cy="719772"/>
            </a:xfrm>
            <a:custGeom>
              <a:avLst/>
              <a:gdLst>
                <a:gd name="T0" fmla="*/ 1068 w 1453"/>
                <a:gd name="T1" fmla="*/ 1219 h 1257"/>
                <a:gd name="T2" fmla="*/ 385 w 1453"/>
                <a:gd name="T3" fmla="*/ 1219 h 1257"/>
                <a:gd name="T4" fmla="*/ 43 w 1453"/>
                <a:gd name="T5" fmla="*/ 629 h 1257"/>
                <a:gd name="T6" fmla="*/ 385 w 1453"/>
                <a:gd name="T7" fmla="*/ 38 h 1257"/>
                <a:gd name="T8" fmla="*/ 1068 w 1453"/>
                <a:gd name="T9" fmla="*/ 38 h 1257"/>
                <a:gd name="T10" fmla="*/ 1409 w 1453"/>
                <a:gd name="T11" fmla="*/ 629 h 1257"/>
                <a:gd name="T12" fmla="*/ 1068 w 1453"/>
                <a:gd name="T13" fmla="*/ 1219 h 1257"/>
                <a:gd name="T14" fmla="*/ 1089 w 1453"/>
                <a:gd name="T15" fmla="*/ 0 h 1257"/>
                <a:gd name="T16" fmla="*/ 363 w 1453"/>
                <a:gd name="T17" fmla="*/ 0 h 1257"/>
                <a:gd name="T18" fmla="*/ 0 w 1453"/>
                <a:gd name="T19" fmla="*/ 629 h 1257"/>
                <a:gd name="T20" fmla="*/ 363 w 1453"/>
                <a:gd name="T21" fmla="*/ 1256 h 1257"/>
                <a:gd name="T22" fmla="*/ 1089 w 1453"/>
                <a:gd name="T23" fmla="*/ 1256 h 1257"/>
                <a:gd name="T24" fmla="*/ 1452 w 1453"/>
                <a:gd name="T25" fmla="*/ 629 h 1257"/>
                <a:gd name="T26" fmla="*/ 1089 w 1453"/>
                <a:gd name="T27"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53" h="1257">
                  <a:moveTo>
                    <a:pt x="1068" y="1219"/>
                  </a:moveTo>
                  <a:lnTo>
                    <a:pt x="385" y="1219"/>
                  </a:lnTo>
                  <a:lnTo>
                    <a:pt x="43" y="629"/>
                  </a:lnTo>
                  <a:lnTo>
                    <a:pt x="385" y="38"/>
                  </a:lnTo>
                  <a:lnTo>
                    <a:pt x="1068" y="38"/>
                  </a:lnTo>
                  <a:lnTo>
                    <a:pt x="1409" y="629"/>
                  </a:lnTo>
                  <a:lnTo>
                    <a:pt x="1068" y="1219"/>
                  </a:lnTo>
                  <a:close/>
                  <a:moveTo>
                    <a:pt x="1089" y="0"/>
                  </a:moveTo>
                  <a:lnTo>
                    <a:pt x="363" y="0"/>
                  </a:lnTo>
                  <a:lnTo>
                    <a:pt x="0" y="629"/>
                  </a:lnTo>
                  <a:lnTo>
                    <a:pt x="363" y="1256"/>
                  </a:lnTo>
                  <a:lnTo>
                    <a:pt x="1089" y="1256"/>
                  </a:lnTo>
                  <a:lnTo>
                    <a:pt x="1452" y="629"/>
                  </a:lnTo>
                  <a:lnTo>
                    <a:pt x="1089" y="0"/>
                  </a:lnTo>
                  <a:close/>
                </a:path>
              </a:pathLst>
            </a:custGeom>
            <a:solidFill>
              <a:schemeClr val="accent2"/>
            </a:solidFill>
            <a:ln>
              <a:noFill/>
            </a:ln>
            <a:effectLst/>
          </p:spPr>
          <p:txBody>
            <a:bodyPr wrap="none" anchor="ctr"/>
            <a:lstStyle/>
            <a:p>
              <a:endParaRPr lang="es-ES_tradnl" sz="3266"/>
            </a:p>
          </p:txBody>
        </p:sp>
        <p:sp>
          <p:nvSpPr>
            <p:cNvPr id="18" name="Freeform 1">
              <a:extLst>
                <a:ext uri="{FF2B5EF4-FFF2-40B4-BE49-F238E27FC236}">
                  <a16:creationId xmlns:a16="http://schemas.microsoft.com/office/drawing/2014/main" id="{2CAAF3E7-85CE-F34A-AD75-E65B961D656A}"/>
                </a:ext>
              </a:extLst>
            </p:cNvPr>
            <p:cNvSpPr>
              <a:spLocks noChangeArrowheads="1"/>
            </p:cNvSpPr>
            <p:nvPr/>
          </p:nvSpPr>
          <p:spPr bwMode="auto">
            <a:xfrm>
              <a:off x="2276182" y="1491346"/>
              <a:ext cx="1015702" cy="1548140"/>
            </a:xfrm>
            <a:custGeom>
              <a:avLst/>
              <a:gdLst>
                <a:gd name="T0" fmla="*/ 908 w 1689"/>
                <a:gd name="T1" fmla="*/ 0 h 2701"/>
                <a:gd name="T2" fmla="*/ 0 w 1689"/>
                <a:gd name="T3" fmla="*/ 0 h 2701"/>
                <a:gd name="T4" fmla="*/ 780 w 1689"/>
                <a:gd name="T5" fmla="*/ 1351 h 2701"/>
                <a:gd name="T6" fmla="*/ 0 w 1689"/>
                <a:gd name="T7" fmla="*/ 2700 h 2701"/>
                <a:gd name="T8" fmla="*/ 908 w 1689"/>
                <a:gd name="T9" fmla="*/ 2700 h 2701"/>
                <a:gd name="T10" fmla="*/ 1688 w 1689"/>
                <a:gd name="T11" fmla="*/ 1351 h 2701"/>
                <a:gd name="T12" fmla="*/ 908 w 1689"/>
                <a:gd name="T13" fmla="*/ 0 h 2701"/>
              </a:gdLst>
              <a:ahLst/>
              <a:cxnLst>
                <a:cxn ang="0">
                  <a:pos x="T0" y="T1"/>
                </a:cxn>
                <a:cxn ang="0">
                  <a:pos x="T2" y="T3"/>
                </a:cxn>
                <a:cxn ang="0">
                  <a:pos x="T4" y="T5"/>
                </a:cxn>
                <a:cxn ang="0">
                  <a:pos x="T6" y="T7"/>
                </a:cxn>
                <a:cxn ang="0">
                  <a:pos x="T8" y="T9"/>
                </a:cxn>
                <a:cxn ang="0">
                  <a:pos x="T10" y="T11"/>
                </a:cxn>
                <a:cxn ang="0">
                  <a:pos x="T12" y="T13"/>
                </a:cxn>
              </a:cxnLst>
              <a:rect l="0" t="0" r="r" b="b"/>
              <a:pathLst>
                <a:path w="1689" h="2701">
                  <a:moveTo>
                    <a:pt x="908" y="0"/>
                  </a:moveTo>
                  <a:lnTo>
                    <a:pt x="0" y="0"/>
                  </a:lnTo>
                  <a:lnTo>
                    <a:pt x="780" y="1351"/>
                  </a:lnTo>
                  <a:lnTo>
                    <a:pt x="0" y="2700"/>
                  </a:lnTo>
                  <a:lnTo>
                    <a:pt x="908" y="2700"/>
                  </a:lnTo>
                  <a:lnTo>
                    <a:pt x="1688" y="1351"/>
                  </a:lnTo>
                  <a:lnTo>
                    <a:pt x="908" y="0"/>
                  </a:lnTo>
                </a:path>
              </a:pathLst>
            </a:custGeom>
            <a:solidFill>
              <a:schemeClr val="accent1"/>
            </a:solidFill>
            <a:ln>
              <a:noFill/>
            </a:ln>
            <a:effectLst/>
          </p:spPr>
          <p:txBody>
            <a:bodyPr wrap="none" anchor="ctr"/>
            <a:lstStyle/>
            <a:p>
              <a:endParaRPr lang="es-ES_tradnl" sz="3266"/>
            </a:p>
          </p:txBody>
        </p:sp>
        <p:sp>
          <p:nvSpPr>
            <p:cNvPr id="19" name="Freeform 2">
              <a:extLst>
                <a:ext uri="{FF2B5EF4-FFF2-40B4-BE49-F238E27FC236}">
                  <a16:creationId xmlns:a16="http://schemas.microsoft.com/office/drawing/2014/main" id="{8650C09C-A06B-1046-B787-C8B7A0C2A3EC}"/>
                </a:ext>
              </a:extLst>
            </p:cNvPr>
            <p:cNvSpPr>
              <a:spLocks noChangeArrowheads="1"/>
            </p:cNvSpPr>
            <p:nvPr/>
          </p:nvSpPr>
          <p:spPr bwMode="auto">
            <a:xfrm>
              <a:off x="2117064" y="1862597"/>
              <a:ext cx="965315" cy="795536"/>
            </a:xfrm>
            <a:custGeom>
              <a:avLst/>
              <a:gdLst>
                <a:gd name="T0" fmla="*/ 1203 w 1606"/>
                <a:gd name="T1" fmla="*/ 0 h 1390"/>
                <a:gd name="T2" fmla="*/ 401 w 1606"/>
                <a:gd name="T3" fmla="*/ 0 h 1390"/>
                <a:gd name="T4" fmla="*/ 0 w 1606"/>
                <a:gd name="T5" fmla="*/ 695 h 1390"/>
                <a:gd name="T6" fmla="*/ 401 w 1606"/>
                <a:gd name="T7" fmla="*/ 1389 h 1390"/>
                <a:gd name="T8" fmla="*/ 1203 w 1606"/>
                <a:gd name="T9" fmla="*/ 1389 h 1390"/>
                <a:gd name="T10" fmla="*/ 1605 w 1606"/>
                <a:gd name="T11" fmla="*/ 695 h 1390"/>
                <a:gd name="T12" fmla="*/ 1203 w 1606"/>
                <a:gd name="T13" fmla="*/ 0 h 1390"/>
              </a:gdLst>
              <a:ahLst/>
              <a:cxnLst>
                <a:cxn ang="0">
                  <a:pos x="T0" y="T1"/>
                </a:cxn>
                <a:cxn ang="0">
                  <a:pos x="T2" y="T3"/>
                </a:cxn>
                <a:cxn ang="0">
                  <a:pos x="T4" y="T5"/>
                </a:cxn>
                <a:cxn ang="0">
                  <a:pos x="T6" y="T7"/>
                </a:cxn>
                <a:cxn ang="0">
                  <a:pos x="T8" y="T9"/>
                </a:cxn>
                <a:cxn ang="0">
                  <a:pos x="T10" y="T11"/>
                </a:cxn>
                <a:cxn ang="0">
                  <a:pos x="T12" y="T13"/>
                </a:cxn>
              </a:cxnLst>
              <a:rect l="0" t="0" r="r" b="b"/>
              <a:pathLst>
                <a:path w="1606" h="1390">
                  <a:moveTo>
                    <a:pt x="1203" y="0"/>
                  </a:moveTo>
                  <a:lnTo>
                    <a:pt x="401" y="0"/>
                  </a:lnTo>
                  <a:lnTo>
                    <a:pt x="0" y="695"/>
                  </a:lnTo>
                  <a:lnTo>
                    <a:pt x="401" y="1389"/>
                  </a:lnTo>
                  <a:lnTo>
                    <a:pt x="1203" y="1389"/>
                  </a:lnTo>
                  <a:lnTo>
                    <a:pt x="1605" y="695"/>
                  </a:lnTo>
                  <a:lnTo>
                    <a:pt x="1203" y="0"/>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3266"/>
            </a:p>
          </p:txBody>
        </p:sp>
        <p:sp>
          <p:nvSpPr>
            <p:cNvPr id="20" name="Freeform 3">
              <a:extLst>
                <a:ext uri="{FF2B5EF4-FFF2-40B4-BE49-F238E27FC236}">
                  <a16:creationId xmlns:a16="http://schemas.microsoft.com/office/drawing/2014/main" id="{C20C5946-BA38-444D-A483-85D1816A2CE0}"/>
                </a:ext>
              </a:extLst>
            </p:cNvPr>
            <p:cNvSpPr>
              <a:spLocks noChangeArrowheads="1"/>
            </p:cNvSpPr>
            <p:nvPr/>
          </p:nvSpPr>
          <p:spPr bwMode="auto">
            <a:xfrm>
              <a:off x="2162147" y="1900479"/>
              <a:ext cx="872497" cy="719772"/>
            </a:xfrm>
            <a:custGeom>
              <a:avLst/>
              <a:gdLst>
                <a:gd name="T0" fmla="*/ 1067 w 1453"/>
                <a:gd name="T1" fmla="*/ 1219 h 1257"/>
                <a:gd name="T2" fmla="*/ 385 w 1453"/>
                <a:gd name="T3" fmla="*/ 1219 h 1257"/>
                <a:gd name="T4" fmla="*/ 44 w 1453"/>
                <a:gd name="T5" fmla="*/ 629 h 1257"/>
                <a:gd name="T6" fmla="*/ 385 w 1453"/>
                <a:gd name="T7" fmla="*/ 38 h 1257"/>
                <a:gd name="T8" fmla="*/ 1067 w 1453"/>
                <a:gd name="T9" fmla="*/ 38 h 1257"/>
                <a:gd name="T10" fmla="*/ 1409 w 1453"/>
                <a:gd name="T11" fmla="*/ 629 h 1257"/>
                <a:gd name="T12" fmla="*/ 1067 w 1453"/>
                <a:gd name="T13" fmla="*/ 1219 h 1257"/>
                <a:gd name="T14" fmla="*/ 1089 w 1453"/>
                <a:gd name="T15" fmla="*/ 0 h 1257"/>
                <a:gd name="T16" fmla="*/ 363 w 1453"/>
                <a:gd name="T17" fmla="*/ 0 h 1257"/>
                <a:gd name="T18" fmla="*/ 0 w 1453"/>
                <a:gd name="T19" fmla="*/ 629 h 1257"/>
                <a:gd name="T20" fmla="*/ 363 w 1453"/>
                <a:gd name="T21" fmla="*/ 1256 h 1257"/>
                <a:gd name="T22" fmla="*/ 1089 w 1453"/>
                <a:gd name="T23" fmla="*/ 1256 h 1257"/>
                <a:gd name="T24" fmla="*/ 1452 w 1453"/>
                <a:gd name="T25" fmla="*/ 629 h 1257"/>
                <a:gd name="T26" fmla="*/ 1089 w 1453"/>
                <a:gd name="T27"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53" h="1257">
                  <a:moveTo>
                    <a:pt x="1067" y="1219"/>
                  </a:moveTo>
                  <a:lnTo>
                    <a:pt x="385" y="1219"/>
                  </a:lnTo>
                  <a:lnTo>
                    <a:pt x="44" y="629"/>
                  </a:lnTo>
                  <a:lnTo>
                    <a:pt x="385" y="38"/>
                  </a:lnTo>
                  <a:lnTo>
                    <a:pt x="1067" y="38"/>
                  </a:lnTo>
                  <a:lnTo>
                    <a:pt x="1409" y="629"/>
                  </a:lnTo>
                  <a:lnTo>
                    <a:pt x="1067" y="1219"/>
                  </a:lnTo>
                  <a:close/>
                  <a:moveTo>
                    <a:pt x="1089" y="0"/>
                  </a:moveTo>
                  <a:lnTo>
                    <a:pt x="363" y="0"/>
                  </a:lnTo>
                  <a:lnTo>
                    <a:pt x="0" y="629"/>
                  </a:lnTo>
                  <a:lnTo>
                    <a:pt x="363" y="1256"/>
                  </a:lnTo>
                  <a:lnTo>
                    <a:pt x="1089" y="1256"/>
                  </a:lnTo>
                  <a:lnTo>
                    <a:pt x="1452" y="629"/>
                  </a:lnTo>
                  <a:lnTo>
                    <a:pt x="1089" y="0"/>
                  </a:lnTo>
                  <a:close/>
                </a:path>
              </a:pathLst>
            </a:custGeom>
            <a:solidFill>
              <a:schemeClr val="accent1"/>
            </a:solidFill>
            <a:ln>
              <a:noFill/>
            </a:ln>
            <a:effectLst/>
          </p:spPr>
          <p:txBody>
            <a:bodyPr wrap="none" anchor="ctr"/>
            <a:lstStyle/>
            <a:p>
              <a:endParaRPr lang="es-ES_tradnl" sz="3266"/>
            </a:p>
          </p:txBody>
        </p:sp>
        <p:sp>
          <p:nvSpPr>
            <p:cNvPr id="22" name="Freeform 7">
              <a:extLst>
                <a:ext uri="{FF2B5EF4-FFF2-40B4-BE49-F238E27FC236}">
                  <a16:creationId xmlns:a16="http://schemas.microsoft.com/office/drawing/2014/main" id="{B04FB79E-2337-F648-8E22-0710AA23CDD2}"/>
                </a:ext>
              </a:extLst>
            </p:cNvPr>
            <p:cNvSpPr>
              <a:spLocks noChangeArrowheads="1"/>
            </p:cNvSpPr>
            <p:nvPr/>
          </p:nvSpPr>
          <p:spPr bwMode="auto">
            <a:xfrm>
              <a:off x="6193567" y="1491346"/>
              <a:ext cx="1015704" cy="1548140"/>
            </a:xfrm>
            <a:custGeom>
              <a:avLst/>
              <a:gdLst>
                <a:gd name="T0" fmla="*/ 908 w 1688"/>
                <a:gd name="T1" fmla="*/ 0 h 2701"/>
                <a:gd name="T2" fmla="*/ 0 w 1688"/>
                <a:gd name="T3" fmla="*/ 0 h 2701"/>
                <a:gd name="T4" fmla="*/ 780 w 1688"/>
                <a:gd name="T5" fmla="*/ 1351 h 2701"/>
                <a:gd name="T6" fmla="*/ 0 w 1688"/>
                <a:gd name="T7" fmla="*/ 2700 h 2701"/>
                <a:gd name="T8" fmla="*/ 908 w 1688"/>
                <a:gd name="T9" fmla="*/ 2700 h 2701"/>
                <a:gd name="T10" fmla="*/ 1687 w 1688"/>
                <a:gd name="T11" fmla="*/ 1351 h 2701"/>
                <a:gd name="T12" fmla="*/ 908 w 1688"/>
                <a:gd name="T13" fmla="*/ 0 h 2701"/>
              </a:gdLst>
              <a:ahLst/>
              <a:cxnLst>
                <a:cxn ang="0">
                  <a:pos x="T0" y="T1"/>
                </a:cxn>
                <a:cxn ang="0">
                  <a:pos x="T2" y="T3"/>
                </a:cxn>
                <a:cxn ang="0">
                  <a:pos x="T4" y="T5"/>
                </a:cxn>
                <a:cxn ang="0">
                  <a:pos x="T6" y="T7"/>
                </a:cxn>
                <a:cxn ang="0">
                  <a:pos x="T8" y="T9"/>
                </a:cxn>
                <a:cxn ang="0">
                  <a:pos x="T10" y="T11"/>
                </a:cxn>
                <a:cxn ang="0">
                  <a:pos x="T12" y="T13"/>
                </a:cxn>
              </a:cxnLst>
              <a:rect l="0" t="0" r="r" b="b"/>
              <a:pathLst>
                <a:path w="1688" h="2701">
                  <a:moveTo>
                    <a:pt x="908" y="0"/>
                  </a:moveTo>
                  <a:lnTo>
                    <a:pt x="0" y="0"/>
                  </a:lnTo>
                  <a:lnTo>
                    <a:pt x="780" y="1351"/>
                  </a:lnTo>
                  <a:lnTo>
                    <a:pt x="0" y="2700"/>
                  </a:lnTo>
                  <a:lnTo>
                    <a:pt x="908" y="2700"/>
                  </a:lnTo>
                  <a:lnTo>
                    <a:pt x="1687" y="1351"/>
                  </a:lnTo>
                  <a:lnTo>
                    <a:pt x="908" y="0"/>
                  </a:lnTo>
                </a:path>
              </a:pathLst>
            </a:custGeom>
            <a:solidFill>
              <a:schemeClr val="accent3"/>
            </a:solidFill>
            <a:ln>
              <a:noFill/>
            </a:ln>
            <a:effectLst/>
          </p:spPr>
          <p:txBody>
            <a:bodyPr wrap="none" anchor="ctr"/>
            <a:lstStyle/>
            <a:p>
              <a:endParaRPr lang="es-ES_tradnl" sz="3266"/>
            </a:p>
          </p:txBody>
        </p:sp>
        <p:sp>
          <p:nvSpPr>
            <p:cNvPr id="23" name="Freeform 8">
              <a:extLst>
                <a:ext uri="{FF2B5EF4-FFF2-40B4-BE49-F238E27FC236}">
                  <a16:creationId xmlns:a16="http://schemas.microsoft.com/office/drawing/2014/main" id="{48564A61-6961-A94F-AB2A-1D31A4FC0294}"/>
                </a:ext>
              </a:extLst>
            </p:cNvPr>
            <p:cNvSpPr>
              <a:spLocks noChangeArrowheads="1"/>
            </p:cNvSpPr>
            <p:nvPr/>
          </p:nvSpPr>
          <p:spPr bwMode="auto">
            <a:xfrm>
              <a:off x="6034447" y="1862597"/>
              <a:ext cx="965315" cy="795536"/>
            </a:xfrm>
            <a:custGeom>
              <a:avLst/>
              <a:gdLst>
                <a:gd name="T0" fmla="*/ 1203 w 1605"/>
                <a:gd name="T1" fmla="*/ 0 h 1390"/>
                <a:gd name="T2" fmla="*/ 401 w 1605"/>
                <a:gd name="T3" fmla="*/ 0 h 1390"/>
                <a:gd name="T4" fmla="*/ 0 w 1605"/>
                <a:gd name="T5" fmla="*/ 695 h 1390"/>
                <a:gd name="T6" fmla="*/ 401 w 1605"/>
                <a:gd name="T7" fmla="*/ 1389 h 1390"/>
                <a:gd name="T8" fmla="*/ 1203 w 1605"/>
                <a:gd name="T9" fmla="*/ 1389 h 1390"/>
                <a:gd name="T10" fmla="*/ 1604 w 1605"/>
                <a:gd name="T11" fmla="*/ 695 h 1390"/>
                <a:gd name="T12" fmla="*/ 1203 w 1605"/>
                <a:gd name="T13" fmla="*/ 0 h 1390"/>
              </a:gdLst>
              <a:ahLst/>
              <a:cxnLst>
                <a:cxn ang="0">
                  <a:pos x="T0" y="T1"/>
                </a:cxn>
                <a:cxn ang="0">
                  <a:pos x="T2" y="T3"/>
                </a:cxn>
                <a:cxn ang="0">
                  <a:pos x="T4" y="T5"/>
                </a:cxn>
                <a:cxn ang="0">
                  <a:pos x="T6" y="T7"/>
                </a:cxn>
                <a:cxn ang="0">
                  <a:pos x="T8" y="T9"/>
                </a:cxn>
                <a:cxn ang="0">
                  <a:pos x="T10" y="T11"/>
                </a:cxn>
                <a:cxn ang="0">
                  <a:pos x="T12" y="T13"/>
                </a:cxn>
              </a:cxnLst>
              <a:rect l="0" t="0" r="r" b="b"/>
              <a:pathLst>
                <a:path w="1605" h="1390">
                  <a:moveTo>
                    <a:pt x="1203" y="0"/>
                  </a:moveTo>
                  <a:lnTo>
                    <a:pt x="401" y="0"/>
                  </a:lnTo>
                  <a:lnTo>
                    <a:pt x="0" y="695"/>
                  </a:lnTo>
                  <a:lnTo>
                    <a:pt x="401" y="1389"/>
                  </a:lnTo>
                  <a:lnTo>
                    <a:pt x="1203" y="1389"/>
                  </a:lnTo>
                  <a:lnTo>
                    <a:pt x="1604" y="695"/>
                  </a:lnTo>
                  <a:lnTo>
                    <a:pt x="1203" y="0"/>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3266"/>
            </a:p>
          </p:txBody>
        </p:sp>
        <p:sp>
          <p:nvSpPr>
            <p:cNvPr id="24" name="Freeform 9">
              <a:extLst>
                <a:ext uri="{FF2B5EF4-FFF2-40B4-BE49-F238E27FC236}">
                  <a16:creationId xmlns:a16="http://schemas.microsoft.com/office/drawing/2014/main" id="{B29F901D-ADAC-2A47-8EA6-4C54B5D13DB4}"/>
                </a:ext>
              </a:extLst>
            </p:cNvPr>
            <p:cNvSpPr>
              <a:spLocks noChangeArrowheads="1"/>
            </p:cNvSpPr>
            <p:nvPr/>
          </p:nvSpPr>
          <p:spPr bwMode="auto">
            <a:xfrm>
              <a:off x="6079532" y="1900479"/>
              <a:ext cx="872497" cy="719772"/>
            </a:xfrm>
            <a:custGeom>
              <a:avLst/>
              <a:gdLst>
                <a:gd name="T0" fmla="*/ 1067 w 1453"/>
                <a:gd name="T1" fmla="*/ 1219 h 1257"/>
                <a:gd name="T2" fmla="*/ 385 w 1453"/>
                <a:gd name="T3" fmla="*/ 1219 h 1257"/>
                <a:gd name="T4" fmla="*/ 43 w 1453"/>
                <a:gd name="T5" fmla="*/ 629 h 1257"/>
                <a:gd name="T6" fmla="*/ 385 w 1453"/>
                <a:gd name="T7" fmla="*/ 38 h 1257"/>
                <a:gd name="T8" fmla="*/ 1067 w 1453"/>
                <a:gd name="T9" fmla="*/ 38 h 1257"/>
                <a:gd name="T10" fmla="*/ 1408 w 1453"/>
                <a:gd name="T11" fmla="*/ 629 h 1257"/>
                <a:gd name="T12" fmla="*/ 1067 w 1453"/>
                <a:gd name="T13" fmla="*/ 1219 h 1257"/>
                <a:gd name="T14" fmla="*/ 1089 w 1453"/>
                <a:gd name="T15" fmla="*/ 0 h 1257"/>
                <a:gd name="T16" fmla="*/ 363 w 1453"/>
                <a:gd name="T17" fmla="*/ 0 h 1257"/>
                <a:gd name="T18" fmla="*/ 0 w 1453"/>
                <a:gd name="T19" fmla="*/ 629 h 1257"/>
                <a:gd name="T20" fmla="*/ 363 w 1453"/>
                <a:gd name="T21" fmla="*/ 1256 h 1257"/>
                <a:gd name="T22" fmla="*/ 1089 w 1453"/>
                <a:gd name="T23" fmla="*/ 1256 h 1257"/>
                <a:gd name="T24" fmla="*/ 1452 w 1453"/>
                <a:gd name="T25" fmla="*/ 629 h 1257"/>
                <a:gd name="T26" fmla="*/ 1089 w 1453"/>
                <a:gd name="T27"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53" h="1257">
                  <a:moveTo>
                    <a:pt x="1067" y="1219"/>
                  </a:moveTo>
                  <a:lnTo>
                    <a:pt x="385" y="1219"/>
                  </a:lnTo>
                  <a:lnTo>
                    <a:pt x="43" y="629"/>
                  </a:lnTo>
                  <a:lnTo>
                    <a:pt x="385" y="38"/>
                  </a:lnTo>
                  <a:lnTo>
                    <a:pt x="1067" y="38"/>
                  </a:lnTo>
                  <a:lnTo>
                    <a:pt x="1408" y="629"/>
                  </a:lnTo>
                  <a:lnTo>
                    <a:pt x="1067" y="1219"/>
                  </a:lnTo>
                  <a:close/>
                  <a:moveTo>
                    <a:pt x="1089" y="0"/>
                  </a:moveTo>
                  <a:lnTo>
                    <a:pt x="363" y="0"/>
                  </a:lnTo>
                  <a:lnTo>
                    <a:pt x="0" y="629"/>
                  </a:lnTo>
                  <a:lnTo>
                    <a:pt x="363" y="1256"/>
                  </a:lnTo>
                  <a:lnTo>
                    <a:pt x="1089" y="1256"/>
                  </a:lnTo>
                  <a:lnTo>
                    <a:pt x="1452" y="629"/>
                  </a:lnTo>
                  <a:lnTo>
                    <a:pt x="1089" y="0"/>
                  </a:lnTo>
                  <a:close/>
                </a:path>
              </a:pathLst>
            </a:custGeom>
            <a:solidFill>
              <a:schemeClr val="accent3"/>
            </a:solidFill>
            <a:ln>
              <a:noFill/>
            </a:ln>
            <a:effectLst/>
          </p:spPr>
          <p:txBody>
            <a:bodyPr wrap="none" anchor="ctr"/>
            <a:lstStyle/>
            <a:p>
              <a:endParaRPr lang="es-ES_tradnl" sz="3266"/>
            </a:p>
          </p:txBody>
        </p:sp>
        <p:sp>
          <p:nvSpPr>
            <p:cNvPr id="27" name="Freeform 10">
              <a:extLst>
                <a:ext uri="{FF2B5EF4-FFF2-40B4-BE49-F238E27FC236}">
                  <a16:creationId xmlns:a16="http://schemas.microsoft.com/office/drawing/2014/main" id="{4CC4BBC2-C77E-FD42-87DC-F20BCB4D424B}"/>
                </a:ext>
              </a:extLst>
            </p:cNvPr>
            <p:cNvSpPr>
              <a:spLocks noChangeArrowheads="1"/>
            </p:cNvSpPr>
            <p:nvPr/>
          </p:nvSpPr>
          <p:spPr bwMode="auto">
            <a:xfrm>
              <a:off x="10079015" y="1491346"/>
              <a:ext cx="1015704" cy="1548140"/>
            </a:xfrm>
            <a:custGeom>
              <a:avLst/>
              <a:gdLst>
                <a:gd name="T0" fmla="*/ 908 w 1689"/>
                <a:gd name="T1" fmla="*/ 0 h 2701"/>
                <a:gd name="T2" fmla="*/ 0 w 1689"/>
                <a:gd name="T3" fmla="*/ 0 h 2701"/>
                <a:gd name="T4" fmla="*/ 779 w 1689"/>
                <a:gd name="T5" fmla="*/ 1351 h 2701"/>
                <a:gd name="T6" fmla="*/ 0 w 1689"/>
                <a:gd name="T7" fmla="*/ 2700 h 2701"/>
                <a:gd name="T8" fmla="*/ 908 w 1689"/>
                <a:gd name="T9" fmla="*/ 2700 h 2701"/>
                <a:gd name="T10" fmla="*/ 1688 w 1689"/>
                <a:gd name="T11" fmla="*/ 1351 h 2701"/>
                <a:gd name="T12" fmla="*/ 908 w 1689"/>
                <a:gd name="T13" fmla="*/ 0 h 2701"/>
              </a:gdLst>
              <a:ahLst/>
              <a:cxnLst>
                <a:cxn ang="0">
                  <a:pos x="T0" y="T1"/>
                </a:cxn>
                <a:cxn ang="0">
                  <a:pos x="T2" y="T3"/>
                </a:cxn>
                <a:cxn ang="0">
                  <a:pos x="T4" y="T5"/>
                </a:cxn>
                <a:cxn ang="0">
                  <a:pos x="T6" y="T7"/>
                </a:cxn>
                <a:cxn ang="0">
                  <a:pos x="T8" y="T9"/>
                </a:cxn>
                <a:cxn ang="0">
                  <a:pos x="T10" y="T11"/>
                </a:cxn>
                <a:cxn ang="0">
                  <a:pos x="T12" y="T13"/>
                </a:cxn>
              </a:cxnLst>
              <a:rect l="0" t="0" r="r" b="b"/>
              <a:pathLst>
                <a:path w="1689" h="2701">
                  <a:moveTo>
                    <a:pt x="908" y="0"/>
                  </a:moveTo>
                  <a:lnTo>
                    <a:pt x="0" y="0"/>
                  </a:lnTo>
                  <a:lnTo>
                    <a:pt x="779" y="1351"/>
                  </a:lnTo>
                  <a:lnTo>
                    <a:pt x="0" y="2700"/>
                  </a:lnTo>
                  <a:lnTo>
                    <a:pt x="908" y="2700"/>
                  </a:lnTo>
                  <a:lnTo>
                    <a:pt x="1688" y="1351"/>
                  </a:lnTo>
                  <a:lnTo>
                    <a:pt x="908" y="0"/>
                  </a:lnTo>
                </a:path>
              </a:pathLst>
            </a:custGeom>
            <a:solidFill>
              <a:schemeClr val="accent6">
                <a:lumMod val="75000"/>
              </a:schemeClr>
            </a:solidFill>
            <a:ln>
              <a:noFill/>
            </a:ln>
            <a:effectLst/>
          </p:spPr>
          <p:txBody>
            <a:bodyPr wrap="none" anchor="ctr"/>
            <a:lstStyle/>
            <a:p>
              <a:endParaRPr lang="es-ES_tradnl" sz="3266"/>
            </a:p>
          </p:txBody>
        </p:sp>
        <p:sp>
          <p:nvSpPr>
            <p:cNvPr id="28" name="Freeform 11">
              <a:extLst>
                <a:ext uri="{FF2B5EF4-FFF2-40B4-BE49-F238E27FC236}">
                  <a16:creationId xmlns:a16="http://schemas.microsoft.com/office/drawing/2014/main" id="{F7C0398C-8804-CC4C-9967-06B23AF22578}"/>
                </a:ext>
              </a:extLst>
            </p:cNvPr>
            <p:cNvSpPr>
              <a:spLocks noChangeArrowheads="1"/>
            </p:cNvSpPr>
            <p:nvPr/>
          </p:nvSpPr>
          <p:spPr bwMode="auto">
            <a:xfrm>
              <a:off x="9967632" y="1862597"/>
              <a:ext cx="965315" cy="795536"/>
            </a:xfrm>
            <a:custGeom>
              <a:avLst/>
              <a:gdLst>
                <a:gd name="T0" fmla="*/ 1204 w 1607"/>
                <a:gd name="T1" fmla="*/ 0 h 1390"/>
                <a:gd name="T2" fmla="*/ 402 w 1607"/>
                <a:gd name="T3" fmla="*/ 0 h 1390"/>
                <a:gd name="T4" fmla="*/ 0 w 1607"/>
                <a:gd name="T5" fmla="*/ 695 h 1390"/>
                <a:gd name="T6" fmla="*/ 402 w 1607"/>
                <a:gd name="T7" fmla="*/ 1389 h 1390"/>
                <a:gd name="T8" fmla="*/ 1204 w 1607"/>
                <a:gd name="T9" fmla="*/ 1389 h 1390"/>
                <a:gd name="T10" fmla="*/ 1606 w 1607"/>
                <a:gd name="T11" fmla="*/ 695 h 1390"/>
                <a:gd name="T12" fmla="*/ 1204 w 1607"/>
                <a:gd name="T13" fmla="*/ 0 h 1390"/>
              </a:gdLst>
              <a:ahLst/>
              <a:cxnLst>
                <a:cxn ang="0">
                  <a:pos x="T0" y="T1"/>
                </a:cxn>
                <a:cxn ang="0">
                  <a:pos x="T2" y="T3"/>
                </a:cxn>
                <a:cxn ang="0">
                  <a:pos x="T4" y="T5"/>
                </a:cxn>
                <a:cxn ang="0">
                  <a:pos x="T6" y="T7"/>
                </a:cxn>
                <a:cxn ang="0">
                  <a:pos x="T8" y="T9"/>
                </a:cxn>
                <a:cxn ang="0">
                  <a:pos x="T10" y="T11"/>
                </a:cxn>
                <a:cxn ang="0">
                  <a:pos x="T12" y="T13"/>
                </a:cxn>
              </a:cxnLst>
              <a:rect l="0" t="0" r="r" b="b"/>
              <a:pathLst>
                <a:path w="1607" h="1390">
                  <a:moveTo>
                    <a:pt x="1204" y="0"/>
                  </a:moveTo>
                  <a:lnTo>
                    <a:pt x="402" y="0"/>
                  </a:lnTo>
                  <a:lnTo>
                    <a:pt x="0" y="695"/>
                  </a:lnTo>
                  <a:lnTo>
                    <a:pt x="402" y="1389"/>
                  </a:lnTo>
                  <a:lnTo>
                    <a:pt x="1204" y="1389"/>
                  </a:lnTo>
                  <a:lnTo>
                    <a:pt x="1606" y="695"/>
                  </a:lnTo>
                  <a:lnTo>
                    <a:pt x="1204" y="0"/>
                  </a:lnTo>
                </a:path>
              </a:pathLst>
            </a:custGeom>
            <a:solidFill>
              <a:schemeClr val="bg1"/>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ES_tradnl" sz="3266"/>
            </a:p>
          </p:txBody>
        </p:sp>
        <p:sp>
          <p:nvSpPr>
            <p:cNvPr id="29" name="Freeform 12">
              <a:extLst>
                <a:ext uri="{FF2B5EF4-FFF2-40B4-BE49-F238E27FC236}">
                  <a16:creationId xmlns:a16="http://schemas.microsoft.com/office/drawing/2014/main" id="{4DDD1E0D-219B-0643-966A-1E18A4E2AE40}"/>
                </a:ext>
              </a:extLst>
            </p:cNvPr>
            <p:cNvSpPr>
              <a:spLocks noChangeArrowheads="1"/>
            </p:cNvSpPr>
            <p:nvPr/>
          </p:nvSpPr>
          <p:spPr bwMode="auto">
            <a:xfrm>
              <a:off x="9967632" y="1900479"/>
              <a:ext cx="872497" cy="719772"/>
            </a:xfrm>
            <a:custGeom>
              <a:avLst/>
              <a:gdLst>
                <a:gd name="T0" fmla="*/ 1067 w 1453"/>
                <a:gd name="T1" fmla="*/ 1219 h 1257"/>
                <a:gd name="T2" fmla="*/ 385 w 1453"/>
                <a:gd name="T3" fmla="*/ 1219 h 1257"/>
                <a:gd name="T4" fmla="*/ 43 w 1453"/>
                <a:gd name="T5" fmla="*/ 629 h 1257"/>
                <a:gd name="T6" fmla="*/ 385 w 1453"/>
                <a:gd name="T7" fmla="*/ 38 h 1257"/>
                <a:gd name="T8" fmla="*/ 1067 w 1453"/>
                <a:gd name="T9" fmla="*/ 38 h 1257"/>
                <a:gd name="T10" fmla="*/ 1409 w 1453"/>
                <a:gd name="T11" fmla="*/ 629 h 1257"/>
                <a:gd name="T12" fmla="*/ 1067 w 1453"/>
                <a:gd name="T13" fmla="*/ 1219 h 1257"/>
                <a:gd name="T14" fmla="*/ 1089 w 1453"/>
                <a:gd name="T15" fmla="*/ 0 h 1257"/>
                <a:gd name="T16" fmla="*/ 363 w 1453"/>
                <a:gd name="T17" fmla="*/ 0 h 1257"/>
                <a:gd name="T18" fmla="*/ 0 w 1453"/>
                <a:gd name="T19" fmla="*/ 629 h 1257"/>
                <a:gd name="T20" fmla="*/ 363 w 1453"/>
                <a:gd name="T21" fmla="*/ 1256 h 1257"/>
                <a:gd name="T22" fmla="*/ 1089 w 1453"/>
                <a:gd name="T23" fmla="*/ 1256 h 1257"/>
                <a:gd name="T24" fmla="*/ 1452 w 1453"/>
                <a:gd name="T25" fmla="*/ 629 h 1257"/>
                <a:gd name="T26" fmla="*/ 1089 w 1453"/>
                <a:gd name="T27" fmla="*/ 0 h 12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53" h="1257">
                  <a:moveTo>
                    <a:pt x="1067" y="1219"/>
                  </a:moveTo>
                  <a:lnTo>
                    <a:pt x="385" y="1219"/>
                  </a:lnTo>
                  <a:lnTo>
                    <a:pt x="43" y="629"/>
                  </a:lnTo>
                  <a:lnTo>
                    <a:pt x="385" y="38"/>
                  </a:lnTo>
                  <a:lnTo>
                    <a:pt x="1067" y="38"/>
                  </a:lnTo>
                  <a:lnTo>
                    <a:pt x="1409" y="629"/>
                  </a:lnTo>
                  <a:lnTo>
                    <a:pt x="1067" y="1219"/>
                  </a:lnTo>
                  <a:close/>
                  <a:moveTo>
                    <a:pt x="1089" y="0"/>
                  </a:moveTo>
                  <a:lnTo>
                    <a:pt x="363" y="0"/>
                  </a:lnTo>
                  <a:lnTo>
                    <a:pt x="0" y="629"/>
                  </a:lnTo>
                  <a:lnTo>
                    <a:pt x="363" y="1256"/>
                  </a:lnTo>
                  <a:lnTo>
                    <a:pt x="1089" y="1256"/>
                  </a:lnTo>
                  <a:lnTo>
                    <a:pt x="1452" y="629"/>
                  </a:lnTo>
                  <a:lnTo>
                    <a:pt x="1089" y="0"/>
                  </a:lnTo>
                  <a:close/>
                </a:path>
              </a:pathLst>
            </a:custGeom>
            <a:solidFill>
              <a:schemeClr val="accent5"/>
            </a:solidFill>
            <a:ln>
              <a:noFill/>
            </a:ln>
            <a:effectLst/>
          </p:spPr>
          <p:txBody>
            <a:bodyPr wrap="none" anchor="ctr"/>
            <a:lstStyle/>
            <a:p>
              <a:endParaRPr lang="es-ES_tradnl" sz="3266"/>
            </a:p>
          </p:txBody>
        </p:sp>
        <p:sp>
          <p:nvSpPr>
            <p:cNvPr id="32" name="TextBox 54">
              <a:extLst>
                <a:ext uri="{FF2B5EF4-FFF2-40B4-BE49-F238E27FC236}">
                  <a16:creationId xmlns:a16="http://schemas.microsoft.com/office/drawing/2014/main" id="{574FDAC7-1FFF-6C4E-B5BB-6C7A9B033035}"/>
                </a:ext>
              </a:extLst>
            </p:cNvPr>
            <p:cNvSpPr txBox="1"/>
            <p:nvPr/>
          </p:nvSpPr>
          <p:spPr>
            <a:xfrm>
              <a:off x="2231204" y="2106476"/>
              <a:ext cx="623569" cy="307777"/>
            </a:xfrm>
            <a:prstGeom prst="rect">
              <a:avLst/>
            </a:prstGeom>
            <a:noFill/>
          </p:spPr>
          <p:txBody>
            <a:bodyPr wrap="none" lIns="45720" rIns="45720" rtlCol="0" anchor="ctr" anchorCtr="0">
              <a:spAutoFit/>
            </a:bodyPr>
            <a:lstStyle/>
            <a:p>
              <a:pPr algn="ctr"/>
              <a:r>
                <a:rPr lang="es-ES_tradnl" sz="1400" b="1"/>
                <a:t>PASO 1</a:t>
              </a:r>
              <a:endParaRPr lang="es-ES_tradnl" sz="1400" b="1">
                <a:solidFill>
                  <a:schemeClr val="tx2"/>
                </a:solidFill>
                <a:latin typeface="Poppins SemiBold" pitchFamily="2" charset="77"/>
                <a:ea typeface="League Spartan" charset="0"/>
                <a:cs typeface="Poppins SemiBold" pitchFamily="2" charset="77"/>
              </a:endParaRPr>
            </a:p>
          </p:txBody>
        </p:sp>
        <p:sp>
          <p:nvSpPr>
            <p:cNvPr id="37" name="TextBox 54">
              <a:extLst>
                <a:ext uri="{FF2B5EF4-FFF2-40B4-BE49-F238E27FC236}">
                  <a16:creationId xmlns:a16="http://schemas.microsoft.com/office/drawing/2014/main" id="{EB12D4CA-6653-8240-8775-B3E9052F9F8B}"/>
                </a:ext>
              </a:extLst>
            </p:cNvPr>
            <p:cNvSpPr txBox="1"/>
            <p:nvPr/>
          </p:nvSpPr>
          <p:spPr>
            <a:xfrm>
              <a:off x="4192676" y="4433644"/>
              <a:ext cx="703719" cy="307777"/>
            </a:xfrm>
            <a:prstGeom prst="rect">
              <a:avLst/>
            </a:prstGeom>
            <a:noFill/>
          </p:spPr>
          <p:txBody>
            <a:bodyPr wrap="none" lIns="45720" rIns="45720" rtlCol="0" anchor="ctr" anchorCtr="0">
              <a:spAutoFit/>
            </a:bodyPr>
            <a:lstStyle/>
            <a:p>
              <a:pPr algn="ctr"/>
              <a:r>
                <a:rPr lang="es-ES_tradnl" sz="1400" b="1"/>
                <a:t>PASO 2  </a:t>
              </a:r>
              <a:endParaRPr lang="es-ES_tradnl" sz="1400" b="1">
                <a:solidFill>
                  <a:schemeClr val="tx2"/>
                </a:solidFill>
                <a:latin typeface="Poppins SemiBold" pitchFamily="2" charset="77"/>
                <a:ea typeface="League Spartan" charset="0"/>
                <a:cs typeface="Poppins SemiBold" pitchFamily="2" charset="77"/>
              </a:endParaRPr>
            </a:p>
          </p:txBody>
        </p:sp>
        <p:sp>
          <p:nvSpPr>
            <p:cNvPr id="38" name="TextBox 54">
              <a:extLst>
                <a:ext uri="{FF2B5EF4-FFF2-40B4-BE49-F238E27FC236}">
                  <a16:creationId xmlns:a16="http://schemas.microsoft.com/office/drawing/2014/main" id="{36A8FE5D-759F-0744-934A-8B7E8579AC87}"/>
                </a:ext>
              </a:extLst>
            </p:cNvPr>
            <p:cNvSpPr txBox="1"/>
            <p:nvPr/>
          </p:nvSpPr>
          <p:spPr>
            <a:xfrm>
              <a:off x="6214372" y="2090062"/>
              <a:ext cx="623569" cy="307777"/>
            </a:xfrm>
            <a:prstGeom prst="rect">
              <a:avLst/>
            </a:prstGeom>
            <a:noFill/>
          </p:spPr>
          <p:txBody>
            <a:bodyPr wrap="none" lIns="45720" rIns="45720" rtlCol="0" anchor="ctr" anchorCtr="0">
              <a:spAutoFit/>
            </a:bodyPr>
            <a:lstStyle/>
            <a:p>
              <a:pPr algn="ctr"/>
              <a:r>
                <a:rPr lang="es-ES_tradnl" sz="1400" b="1"/>
                <a:t>PASO 3</a:t>
              </a:r>
              <a:endParaRPr lang="es-ES_tradnl" sz="1400" b="1">
                <a:solidFill>
                  <a:schemeClr val="tx2"/>
                </a:solidFill>
                <a:latin typeface="Poppins SemiBold" pitchFamily="2" charset="77"/>
                <a:ea typeface="League Spartan" charset="0"/>
                <a:cs typeface="Poppins SemiBold" pitchFamily="2" charset="77"/>
              </a:endParaRPr>
            </a:p>
          </p:txBody>
        </p:sp>
        <p:sp>
          <p:nvSpPr>
            <p:cNvPr id="39" name="TextBox 54">
              <a:extLst>
                <a:ext uri="{FF2B5EF4-FFF2-40B4-BE49-F238E27FC236}">
                  <a16:creationId xmlns:a16="http://schemas.microsoft.com/office/drawing/2014/main" id="{E8631272-781B-394A-A3C7-24633EB1FCBE}"/>
                </a:ext>
              </a:extLst>
            </p:cNvPr>
            <p:cNvSpPr txBox="1"/>
            <p:nvPr/>
          </p:nvSpPr>
          <p:spPr>
            <a:xfrm>
              <a:off x="8162340" y="4433644"/>
              <a:ext cx="623569" cy="307777"/>
            </a:xfrm>
            <a:prstGeom prst="rect">
              <a:avLst/>
            </a:prstGeom>
            <a:noFill/>
          </p:spPr>
          <p:txBody>
            <a:bodyPr wrap="none" lIns="45720" rIns="45720" rtlCol="0" anchor="ctr" anchorCtr="0">
              <a:spAutoFit/>
            </a:bodyPr>
            <a:lstStyle/>
            <a:p>
              <a:pPr algn="ctr"/>
              <a:r>
                <a:rPr lang="es-ES_tradnl" sz="1400" b="1"/>
                <a:t>PASO 4</a:t>
              </a:r>
              <a:endParaRPr lang="es-ES_tradnl" sz="1400" b="1">
                <a:solidFill>
                  <a:schemeClr val="tx2"/>
                </a:solidFill>
                <a:latin typeface="Poppins SemiBold" pitchFamily="2" charset="77"/>
                <a:ea typeface="League Spartan" charset="0"/>
                <a:cs typeface="Poppins SemiBold" pitchFamily="2" charset="77"/>
              </a:endParaRPr>
            </a:p>
          </p:txBody>
        </p:sp>
        <p:sp>
          <p:nvSpPr>
            <p:cNvPr id="40" name="TextBox 54">
              <a:extLst>
                <a:ext uri="{FF2B5EF4-FFF2-40B4-BE49-F238E27FC236}">
                  <a16:creationId xmlns:a16="http://schemas.microsoft.com/office/drawing/2014/main" id="{EC2E559E-5DB4-F64D-ACEE-4D706931E0AE}"/>
                </a:ext>
              </a:extLst>
            </p:cNvPr>
            <p:cNvSpPr txBox="1"/>
            <p:nvPr/>
          </p:nvSpPr>
          <p:spPr>
            <a:xfrm>
              <a:off x="10082987" y="2106475"/>
              <a:ext cx="623569" cy="307777"/>
            </a:xfrm>
            <a:prstGeom prst="rect">
              <a:avLst/>
            </a:prstGeom>
            <a:noFill/>
          </p:spPr>
          <p:txBody>
            <a:bodyPr wrap="none" lIns="45720" rIns="45720" rtlCol="0" anchor="ctr" anchorCtr="0">
              <a:spAutoFit/>
            </a:bodyPr>
            <a:lstStyle/>
            <a:p>
              <a:pPr algn="ctr"/>
              <a:r>
                <a:rPr lang="es-ES_tradnl" sz="1400" b="1"/>
                <a:t>PASO 5</a:t>
              </a:r>
              <a:endParaRPr lang="es-ES_tradnl" sz="1400" b="1">
                <a:solidFill>
                  <a:schemeClr val="tx2"/>
                </a:solidFill>
                <a:latin typeface="Poppins SemiBold" pitchFamily="2" charset="77"/>
                <a:ea typeface="League Spartan" charset="0"/>
                <a:cs typeface="Poppins SemiBold" pitchFamily="2" charset="77"/>
              </a:endParaRPr>
            </a:p>
          </p:txBody>
        </p:sp>
        <p:sp>
          <p:nvSpPr>
            <p:cNvPr id="43" name="TextBox 31">
              <a:extLst>
                <a:ext uri="{FF2B5EF4-FFF2-40B4-BE49-F238E27FC236}">
                  <a16:creationId xmlns:a16="http://schemas.microsoft.com/office/drawing/2014/main" id="{2B7F80C5-75ED-6546-A070-4FACCA5381C7}"/>
                </a:ext>
              </a:extLst>
            </p:cNvPr>
            <p:cNvSpPr txBox="1"/>
            <p:nvPr/>
          </p:nvSpPr>
          <p:spPr>
            <a:xfrm>
              <a:off x="3359682" y="1852406"/>
              <a:ext cx="2815615" cy="508138"/>
            </a:xfrm>
            <a:prstGeom prst="rect">
              <a:avLst/>
            </a:prstGeom>
            <a:noFill/>
          </p:spPr>
          <p:txBody>
            <a:bodyPr wrap="square" lIns="91440" tIns="45720" rIns="91440" bIns="45720" rtlCol="0" anchor="b" anchorCtr="0">
              <a:spAutoFit/>
            </a:bodyPr>
            <a:lstStyle/>
            <a:p>
              <a:pPr lvl="1" algn="ctr"/>
              <a:r>
                <a:rPr lang="es-ES_tradnl" sz="1400" b="1" dirty="0">
                  <a:solidFill>
                    <a:schemeClr val="tx2"/>
                  </a:solidFill>
                  <a:latin typeface="Arial"/>
                  <a:cs typeface="Arial"/>
                </a:rPr>
                <a:t>Agrupar las localidades en micro-áreas.</a:t>
              </a:r>
            </a:p>
          </p:txBody>
        </p:sp>
        <p:sp>
          <p:nvSpPr>
            <p:cNvPr id="45" name="TextBox 31">
              <a:extLst>
                <a:ext uri="{FF2B5EF4-FFF2-40B4-BE49-F238E27FC236}">
                  <a16:creationId xmlns:a16="http://schemas.microsoft.com/office/drawing/2014/main" id="{34513FFE-6ED6-4E45-9B94-F74F872B5A17}"/>
                </a:ext>
              </a:extLst>
            </p:cNvPr>
            <p:cNvSpPr txBox="1"/>
            <p:nvPr/>
          </p:nvSpPr>
          <p:spPr>
            <a:xfrm>
              <a:off x="1032712" y="4379502"/>
              <a:ext cx="2910713" cy="508138"/>
            </a:xfrm>
            <a:prstGeom prst="rect">
              <a:avLst/>
            </a:prstGeom>
            <a:noFill/>
          </p:spPr>
          <p:txBody>
            <a:bodyPr wrap="square" lIns="91440" tIns="45720" rIns="91440" bIns="45720" rtlCol="0" anchor="b" anchorCtr="0">
              <a:spAutoFit/>
            </a:bodyPr>
            <a:lstStyle/>
            <a:p>
              <a:pPr algn="ctr"/>
              <a:r>
                <a:rPr lang="es-ES_tradnl" sz="1400" b="1" dirty="0">
                  <a:solidFill>
                    <a:schemeClr val="tx2"/>
                  </a:solidFill>
                  <a:latin typeface="Arial"/>
                  <a:cs typeface="Arial"/>
                </a:rPr>
                <a:t>Entender los factores que afectan (o pueden afectar) la transmisión</a:t>
              </a:r>
            </a:p>
          </p:txBody>
        </p:sp>
        <p:sp>
          <p:nvSpPr>
            <p:cNvPr id="46" name="TextBox 31">
              <a:extLst>
                <a:ext uri="{FF2B5EF4-FFF2-40B4-BE49-F238E27FC236}">
                  <a16:creationId xmlns:a16="http://schemas.microsoft.com/office/drawing/2014/main" id="{2148F550-B0AD-B948-9479-08FB2D94CA7C}"/>
                </a:ext>
              </a:extLst>
            </p:cNvPr>
            <p:cNvSpPr txBox="1"/>
            <p:nvPr/>
          </p:nvSpPr>
          <p:spPr>
            <a:xfrm>
              <a:off x="5540758" y="4379502"/>
              <a:ext cx="2520193" cy="717372"/>
            </a:xfrm>
            <a:prstGeom prst="rect">
              <a:avLst/>
            </a:prstGeom>
            <a:noFill/>
          </p:spPr>
          <p:txBody>
            <a:bodyPr wrap="square" lIns="91440" tIns="45720" rIns="91440" bIns="45720" rtlCol="0" anchor="b" anchorCtr="0">
              <a:spAutoFit/>
            </a:bodyPr>
            <a:lstStyle/>
            <a:p>
              <a:pPr algn="ctr"/>
              <a:r>
                <a:rPr lang="es-ES_tradnl" sz="1400" b="1" dirty="0">
                  <a:solidFill>
                    <a:schemeClr val="tx2"/>
                  </a:solidFill>
                  <a:latin typeface="Arial"/>
                  <a:cs typeface="Arial"/>
                </a:rPr>
                <a:t>Caracterizar las micro-áreas en términos de la organización del DTI-R.</a:t>
              </a:r>
            </a:p>
          </p:txBody>
        </p:sp>
      </p:grpSp>
      <p:sp>
        <p:nvSpPr>
          <p:cNvPr id="2" name="Título 1">
            <a:extLst>
              <a:ext uri="{FF2B5EF4-FFF2-40B4-BE49-F238E27FC236}">
                <a16:creationId xmlns:a16="http://schemas.microsoft.com/office/drawing/2014/main" id="{3F18052A-102B-46CE-906E-B3790121206E}"/>
              </a:ext>
            </a:extLst>
          </p:cNvPr>
          <p:cNvSpPr>
            <a:spLocks noGrp="1"/>
          </p:cNvSpPr>
          <p:nvPr>
            <p:ph type="title"/>
          </p:nvPr>
        </p:nvSpPr>
        <p:spPr>
          <a:xfrm>
            <a:off x="1198901" y="851595"/>
            <a:ext cx="9970841" cy="707886"/>
          </a:xfrm>
        </p:spPr>
        <p:txBody>
          <a:bodyPr vert="horz" lIns="91440" tIns="45720" rIns="91440" bIns="45720" rtlCol="0" anchor="ctr">
            <a:noAutofit/>
          </a:bodyPr>
          <a:lstStyle/>
          <a:p>
            <a:r>
              <a:rPr lang="es-ES" sz="2000" dirty="0">
                <a:latin typeface="Arial"/>
                <a:ea typeface="+mj-lt"/>
                <a:cs typeface="+mj-lt"/>
              </a:rPr>
              <a:t>Pasos para la identificación y caracterización de las UNOPIS de malaria</a:t>
            </a:r>
            <a:r>
              <a:rPr lang="es-ES" sz="2000" b="0" dirty="0">
                <a:latin typeface="Arial"/>
                <a:ea typeface="+mj-lt"/>
                <a:cs typeface="+mj-lt"/>
              </a:rPr>
              <a:t>. </a:t>
            </a:r>
            <a:endParaRPr lang="es-CO" sz="2000" b="0" dirty="0">
              <a:latin typeface="Arial"/>
              <a:ea typeface="+mj-lt"/>
              <a:cs typeface="+mj-lt"/>
            </a:endParaRPr>
          </a:p>
          <a:p>
            <a:endParaRPr lang="es-CO" sz="2000" dirty="0">
              <a:latin typeface="Arial"/>
              <a:cs typeface="Calibri Light"/>
            </a:endParaRPr>
          </a:p>
        </p:txBody>
      </p:sp>
    </p:spTree>
    <p:extLst>
      <p:ext uri="{BB962C8B-B14F-4D97-AF65-F5344CB8AC3E}">
        <p14:creationId xmlns:p14="http://schemas.microsoft.com/office/powerpoint/2010/main" val="150173448"/>
      </p:ext>
    </p:extLst>
  </p:cSld>
  <p:clrMapOvr>
    <a:masterClrMapping/>
  </p:clrMapOvr>
  <p:transition spd="slow" advTm="36668"/>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968FFC-05F0-41E8-B1E9-E31BF037763A}"/>
              </a:ext>
            </a:extLst>
          </p:cNvPr>
          <p:cNvPicPr>
            <a:picLocks noChangeAspect="1"/>
          </p:cNvPicPr>
          <p:nvPr/>
        </p:nvPicPr>
        <p:blipFill>
          <a:blip r:embed="rId3">
            <a:alphaModFix amt="34000"/>
          </a:blip>
          <a:stretch>
            <a:fillRect/>
          </a:stretch>
        </p:blipFill>
        <p:spPr>
          <a:xfrm>
            <a:off x="566449" y="773962"/>
            <a:ext cx="11059102" cy="5310076"/>
          </a:xfrm>
          <a:prstGeom prst="rect">
            <a:avLst/>
          </a:prstGeom>
          <a:effectLst>
            <a:reflection endPos="0" dist="50800" dir="5400000" sy="-100000" algn="bl" rotWithShape="0"/>
          </a:effectLst>
        </p:spPr>
      </p:pic>
      <p:sp>
        <p:nvSpPr>
          <p:cNvPr id="16" name="Rectangle 5">
            <a:extLst>
              <a:ext uri="{FF2B5EF4-FFF2-40B4-BE49-F238E27FC236}">
                <a16:creationId xmlns:a16="http://schemas.microsoft.com/office/drawing/2014/main" id="{8E543774-EB43-4763-8C93-9E98E3244AA5}"/>
              </a:ext>
            </a:extLst>
          </p:cNvPr>
          <p:cNvSpPr/>
          <p:nvPr/>
        </p:nvSpPr>
        <p:spPr>
          <a:xfrm>
            <a:off x="3276600" y="923123"/>
            <a:ext cx="4963886" cy="400110"/>
          </a:xfrm>
          <a:prstGeom prst="rect">
            <a:avLst/>
          </a:prstGeom>
          <a:solidFill>
            <a:schemeClr val="bg1">
              <a:lumMod val="95000"/>
              <a:alpha val="87000"/>
            </a:schemeClr>
          </a:solidFill>
        </p:spPr>
        <p:txBody>
          <a:bodyPr wrap="square" lIns="91440" tIns="45720" rIns="91440" bIns="45720" anchor="t">
            <a:spAutoFit/>
          </a:bodyPr>
          <a:lstStyle/>
          <a:p>
            <a:pPr lvl="1"/>
            <a:r>
              <a:rPr lang="es-ES_tradnl" sz="2000" b="1" dirty="0">
                <a:solidFill>
                  <a:schemeClr val="accent1">
                    <a:lumMod val="75000"/>
                  </a:schemeClr>
                </a:solidFill>
              </a:rPr>
              <a:t>1. Análisis de la micro-</a:t>
            </a:r>
            <a:r>
              <a:rPr lang="es-419" sz="2000" b="1" dirty="0">
                <a:solidFill>
                  <a:schemeClr val="accent1">
                    <a:lumMod val="75000"/>
                  </a:schemeClr>
                </a:solidFill>
              </a:rPr>
              <a:t>epidemiología</a:t>
            </a:r>
            <a:endParaRPr lang="es-419" sz="2000" b="1" dirty="0">
              <a:solidFill>
                <a:schemeClr val="accent1">
                  <a:lumMod val="75000"/>
                </a:schemeClr>
              </a:solidFill>
              <a:cs typeface="Calibri"/>
            </a:endParaRPr>
          </a:p>
        </p:txBody>
      </p:sp>
      <p:sp>
        <p:nvSpPr>
          <p:cNvPr id="17" name="TextBox 6">
            <a:extLst>
              <a:ext uri="{FF2B5EF4-FFF2-40B4-BE49-F238E27FC236}">
                <a16:creationId xmlns:a16="http://schemas.microsoft.com/office/drawing/2014/main" id="{23F6126D-8193-434B-995B-BCBB8B8C8D1E}"/>
              </a:ext>
            </a:extLst>
          </p:cNvPr>
          <p:cNvSpPr txBox="1"/>
          <p:nvPr/>
        </p:nvSpPr>
        <p:spPr>
          <a:xfrm>
            <a:off x="8618726" y="4220091"/>
            <a:ext cx="3191200" cy="1631216"/>
          </a:xfrm>
          <a:prstGeom prst="rect">
            <a:avLst/>
          </a:prstGeom>
          <a:solidFill>
            <a:schemeClr val="bg1">
              <a:lumMod val="95000"/>
              <a:alpha val="78000"/>
            </a:schemeClr>
          </a:solidFill>
        </p:spPr>
        <p:txBody>
          <a:bodyPr wrap="square" rtlCol="0">
            <a:spAutoFit/>
          </a:bodyPr>
          <a:lstStyle/>
          <a:p>
            <a:r>
              <a:rPr lang="es-ES_tradnl" sz="2000" b="1">
                <a:solidFill>
                  <a:schemeClr val="accent1">
                    <a:lumMod val="75000"/>
                  </a:schemeClr>
                </a:solidFill>
              </a:rPr>
              <a:t>3. Identificar las brechas en:</a:t>
            </a:r>
          </a:p>
          <a:p>
            <a:pPr marL="800100" lvl="1" indent="-342900">
              <a:buFont typeface="Arial" panose="020B0604020202020204" pitchFamily="34" charset="0"/>
              <a:buChar char="•"/>
            </a:pPr>
            <a:r>
              <a:rPr lang="es-ES_tradnl" sz="2000" b="1">
                <a:solidFill>
                  <a:schemeClr val="accent1">
                    <a:lumMod val="75000"/>
                  </a:schemeClr>
                </a:solidFill>
              </a:rPr>
              <a:t>Diagnóstico</a:t>
            </a:r>
          </a:p>
          <a:p>
            <a:pPr marL="800100" lvl="1" indent="-342900">
              <a:buFont typeface="Arial" panose="020B0604020202020204" pitchFamily="34" charset="0"/>
              <a:buChar char="•"/>
            </a:pPr>
            <a:r>
              <a:rPr lang="es-ES_tradnl" sz="2000" b="1">
                <a:solidFill>
                  <a:schemeClr val="accent1">
                    <a:lumMod val="75000"/>
                  </a:schemeClr>
                </a:solidFill>
              </a:rPr>
              <a:t>Tratamiento</a:t>
            </a:r>
          </a:p>
          <a:p>
            <a:pPr marL="800100" lvl="1" indent="-342900">
              <a:buFont typeface="Arial" panose="020B0604020202020204" pitchFamily="34" charset="0"/>
              <a:buChar char="•"/>
            </a:pPr>
            <a:r>
              <a:rPr lang="es-ES_tradnl" sz="2000" b="1">
                <a:solidFill>
                  <a:schemeClr val="accent1">
                    <a:lumMod val="75000"/>
                  </a:schemeClr>
                </a:solidFill>
              </a:rPr>
              <a:t>Investigación</a:t>
            </a:r>
          </a:p>
          <a:p>
            <a:pPr marL="800100" lvl="1" indent="-342900">
              <a:buFont typeface="Arial" panose="020B0604020202020204" pitchFamily="34" charset="0"/>
              <a:buChar char="•"/>
            </a:pPr>
            <a:r>
              <a:rPr lang="es-ES_tradnl" sz="2000" b="1">
                <a:solidFill>
                  <a:schemeClr val="accent1">
                    <a:lumMod val="75000"/>
                  </a:schemeClr>
                </a:solidFill>
              </a:rPr>
              <a:t>Respuesta</a:t>
            </a:r>
          </a:p>
        </p:txBody>
      </p:sp>
      <p:sp>
        <p:nvSpPr>
          <p:cNvPr id="18" name="Rectangle 7">
            <a:extLst>
              <a:ext uri="{FF2B5EF4-FFF2-40B4-BE49-F238E27FC236}">
                <a16:creationId xmlns:a16="http://schemas.microsoft.com/office/drawing/2014/main" id="{BA820A6B-CBFE-4277-80D9-87A7CBEC9D5E}"/>
              </a:ext>
            </a:extLst>
          </p:cNvPr>
          <p:cNvSpPr/>
          <p:nvPr/>
        </p:nvSpPr>
        <p:spPr>
          <a:xfrm>
            <a:off x="196626" y="5143421"/>
            <a:ext cx="2895599" cy="707886"/>
          </a:xfrm>
          <a:prstGeom prst="rect">
            <a:avLst/>
          </a:prstGeom>
          <a:solidFill>
            <a:schemeClr val="bg1">
              <a:lumMod val="95000"/>
              <a:alpha val="87000"/>
            </a:schemeClr>
          </a:solidFill>
        </p:spPr>
        <p:txBody>
          <a:bodyPr wrap="square">
            <a:spAutoFit/>
          </a:bodyPr>
          <a:lstStyle/>
          <a:p>
            <a:pPr marL="0" lvl="1"/>
            <a:r>
              <a:rPr lang="es-ES_tradnl" sz="2000" b="1">
                <a:solidFill>
                  <a:schemeClr val="accent1">
                    <a:lumMod val="75000"/>
                  </a:schemeClr>
                </a:solidFill>
              </a:rPr>
              <a:t>2. Identificar los factores sociales (dinámicas)</a:t>
            </a:r>
            <a:endParaRPr lang="es-ES_tradnl" sz="2000" b="1">
              <a:solidFill>
                <a:srgbClr val="FF0000"/>
              </a:solidFill>
            </a:endParaRPr>
          </a:p>
        </p:txBody>
      </p:sp>
      <p:sp>
        <p:nvSpPr>
          <p:cNvPr id="22" name="Isosceles Triangle 8">
            <a:extLst>
              <a:ext uri="{FF2B5EF4-FFF2-40B4-BE49-F238E27FC236}">
                <a16:creationId xmlns:a16="http://schemas.microsoft.com/office/drawing/2014/main" id="{A76FB7D8-A1CF-4094-9BD5-6DC9CEA0ABEC}"/>
              </a:ext>
            </a:extLst>
          </p:cNvPr>
          <p:cNvSpPr/>
          <p:nvPr/>
        </p:nvSpPr>
        <p:spPr>
          <a:xfrm>
            <a:off x="3276600" y="1472394"/>
            <a:ext cx="5177972" cy="3711605"/>
          </a:xfrm>
          <a:prstGeom prst="triangle">
            <a:avLst>
              <a:gd name="adj" fmla="val 50205"/>
            </a:avLst>
          </a:prstGeom>
          <a:solidFill>
            <a:schemeClr val="bg1">
              <a:lumMod val="85000"/>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23" name="TextBox 10">
            <a:extLst>
              <a:ext uri="{FF2B5EF4-FFF2-40B4-BE49-F238E27FC236}">
                <a16:creationId xmlns:a16="http://schemas.microsoft.com/office/drawing/2014/main" id="{957507B7-C4CB-4886-AB62-D24A760CEA3C}"/>
              </a:ext>
            </a:extLst>
          </p:cNvPr>
          <p:cNvSpPr txBox="1"/>
          <p:nvPr/>
        </p:nvSpPr>
        <p:spPr>
          <a:xfrm>
            <a:off x="4383245" y="3758426"/>
            <a:ext cx="2964681" cy="461665"/>
          </a:xfrm>
          <a:prstGeom prst="rect">
            <a:avLst/>
          </a:prstGeom>
          <a:solidFill>
            <a:schemeClr val="accent4">
              <a:alpha val="78000"/>
            </a:schemeClr>
          </a:solidFill>
        </p:spPr>
        <p:txBody>
          <a:bodyPr wrap="square" rtlCol="0">
            <a:spAutoFit/>
          </a:bodyPr>
          <a:lstStyle/>
          <a:p>
            <a:pPr algn="ctr"/>
            <a:r>
              <a:rPr lang="es-ES_tradnl" sz="2400" b="1">
                <a:solidFill>
                  <a:schemeClr val="accent1">
                    <a:lumMod val="75000"/>
                  </a:schemeClr>
                </a:solidFill>
              </a:rPr>
              <a:t>4. Generar hipótesis</a:t>
            </a:r>
          </a:p>
        </p:txBody>
      </p:sp>
    </p:spTree>
    <p:extLst>
      <p:ext uri="{BB962C8B-B14F-4D97-AF65-F5344CB8AC3E}">
        <p14:creationId xmlns:p14="http://schemas.microsoft.com/office/powerpoint/2010/main" val="4436778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B968FFC-05F0-41E8-B1E9-E31BF037763A}"/>
              </a:ext>
            </a:extLst>
          </p:cNvPr>
          <p:cNvPicPr>
            <a:picLocks noChangeAspect="1"/>
          </p:cNvPicPr>
          <p:nvPr/>
        </p:nvPicPr>
        <p:blipFill>
          <a:blip r:embed="rId3">
            <a:alphaModFix amt="34000"/>
          </a:blip>
          <a:stretch>
            <a:fillRect/>
          </a:stretch>
        </p:blipFill>
        <p:spPr>
          <a:xfrm>
            <a:off x="566449" y="773962"/>
            <a:ext cx="11059102" cy="5310076"/>
          </a:xfrm>
          <a:prstGeom prst="rect">
            <a:avLst/>
          </a:prstGeom>
          <a:effectLst>
            <a:reflection endPos="0" dist="50800" dir="5400000" sy="-100000" algn="bl" rotWithShape="0"/>
          </a:effectLst>
        </p:spPr>
      </p:pic>
      <p:sp>
        <p:nvSpPr>
          <p:cNvPr id="8" name="Isosceles Triangle 8">
            <a:extLst>
              <a:ext uri="{FF2B5EF4-FFF2-40B4-BE49-F238E27FC236}">
                <a16:creationId xmlns:a16="http://schemas.microsoft.com/office/drawing/2014/main" id="{C0F6AC7F-50B0-4291-9AD9-CB3D535D80C7}"/>
              </a:ext>
            </a:extLst>
          </p:cNvPr>
          <p:cNvSpPr/>
          <p:nvPr/>
        </p:nvSpPr>
        <p:spPr>
          <a:xfrm>
            <a:off x="3276600" y="1472394"/>
            <a:ext cx="5177972" cy="3711605"/>
          </a:xfrm>
          <a:prstGeom prst="triangle">
            <a:avLst>
              <a:gd name="adj" fmla="val 50205"/>
            </a:avLst>
          </a:prstGeom>
          <a:solidFill>
            <a:schemeClr val="bg1">
              <a:lumMod val="85000"/>
              <a:alpha val="4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pic>
        <p:nvPicPr>
          <p:cNvPr id="9" name="Imagen 8">
            <a:extLst>
              <a:ext uri="{FF2B5EF4-FFF2-40B4-BE49-F238E27FC236}">
                <a16:creationId xmlns:a16="http://schemas.microsoft.com/office/drawing/2014/main" id="{B7E77BC2-4FEE-40D9-9C2F-FAEA528DB2F5}"/>
              </a:ext>
            </a:extLst>
          </p:cNvPr>
          <p:cNvPicPr>
            <a:picLocks noChangeAspect="1"/>
          </p:cNvPicPr>
          <p:nvPr/>
        </p:nvPicPr>
        <p:blipFill>
          <a:blip r:embed="rId4"/>
          <a:stretch>
            <a:fillRect/>
          </a:stretch>
        </p:blipFill>
        <p:spPr>
          <a:xfrm>
            <a:off x="3628976" y="2231103"/>
            <a:ext cx="4611510" cy="2194186"/>
          </a:xfrm>
          <a:prstGeom prst="rect">
            <a:avLst/>
          </a:prstGeom>
        </p:spPr>
      </p:pic>
      <p:sp>
        <p:nvSpPr>
          <p:cNvPr id="10" name="Rectangle 5">
            <a:extLst>
              <a:ext uri="{FF2B5EF4-FFF2-40B4-BE49-F238E27FC236}">
                <a16:creationId xmlns:a16="http://schemas.microsoft.com/office/drawing/2014/main" id="{72F1A178-8772-4373-BF0E-384F62EC3BBD}"/>
              </a:ext>
            </a:extLst>
          </p:cNvPr>
          <p:cNvSpPr/>
          <p:nvPr/>
        </p:nvSpPr>
        <p:spPr>
          <a:xfrm>
            <a:off x="3276600" y="923123"/>
            <a:ext cx="4963886" cy="400110"/>
          </a:xfrm>
          <a:prstGeom prst="rect">
            <a:avLst/>
          </a:prstGeom>
          <a:solidFill>
            <a:schemeClr val="bg1">
              <a:lumMod val="95000"/>
              <a:alpha val="87000"/>
            </a:schemeClr>
          </a:solidFill>
        </p:spPr>
        <p:txBody>
          <a:bodyPr wrap="square" lIns="91440" tIns="45720" rIns="91440" bIns="45720" anchor="t">
            <a:spAutoFit/>
          </a:bodyPr>
          <a:lstStyle/>
          <a:p>
            <a:pPr lvl="1"/>
            <a:r>
              <a:rPr lang="es-ES_tradnl" sz="2000" b="1" dirty="0">
                <a:solidFill>
                  <a:schemeClr val="accent1">
                    <a:lumMod val="75000"/>
                  </a:schemeClr>
                </a:solidFill>
              </a:rPr>
              <a:t>1. Análisis de la micro-</a:t>
            </a:r>
            <a:r>
              <a:rPr lang="es-419" sz="2000" b="1" dirty="0">
                <a:solidFill>
                  <a:schemeClr val="accent1">
                    <a:lumMod val="75000"/>
                  </a:schemeClr>
                </a:solidFill>
              </a:rPr>
              <a:t>epidemiología</a:t>
            </a:r>
            <a:endParaRPr lang="es-419" sz="2000" b="1" dirty="0">
              <a:solidFill>
                <a:schemeClr val="accent1">
                  <a:lumMod val="75000"/>
                </a:schemeClr>
              </a:solidFill>
              <a:cs typeface="Calibri"/>
            </a:endParaRPr>
          </a:p>
        </p:txBody>
      </p:sp>
      <p:sp>
        <p:nvSpPr>
          <p:cNvPr id="11" name="TextBox 6">
            <a:extLst>
              <a:ext uri="{FF2B5EF4-FFF2-40B4-BE49-F238E27FC236}">
                <a16:creationId xmlns:a16="http://schemas.microsoft.com/office/drawing/2014/main" id="{D1491E52-3D60-4DB0-A585-FB399951B783}"/>
              </a:ext>
            </a:extLst>
          </p:cNvPr>
          <p:cNvSpPr txBox="1"/>
          <p:nvPr/>
        </p:nvSpPr>
        <p:spPr>
          <a:xfrm>
            <a:off x="8618726" y="4220091"/>
            <a:ext cx="3191200" cy="1631216"/>
          </a:xfrm>
          <a:prstGeom prst="rect">
            <a:avLst/>
          </a:prstGeom>
          <a:solidFill>
            <a:schemeClr val="bg1">
              <a:lumMod val="95000"/>
              <a:alpha val="78000"/>
            </a:schemeClr>
          </a:solidFill>
        </p:spPr>
        <p:txBody>
          <a:bodyPr wrap="square" rtlCol="0">
            <a:spAutoFit/>
          </a:bodyPr>
          <a:lstStyle/>
          <a:p>
            <a:r>
              <a:rPr lang="es-ES_tradnl" sz="2000" b="1">
                <a:solidFill>
                  <a:schemeClr val="accent1">
                    <a:lumMod val="75000"/>
                  </a:schemeClr>
                </a:solidFill>
              </a:rPr>
              <a:t>3. Identificar las brechas en:</a:t>
            </a:r>
          </a:p>
          <a:p>
            <a:pPr marL="800100" lvl="1" indent="-342900">
              <a:buFont typeface="Arial" panose="020B0604020202020204" pitchFamily="34" charset="0"/>
              <a:buChar char="•"/>
            </a:pPr>
            <a:r>
              <a:rPr lang="es-ES_tradnl" sz="2000" b="1">
                <a:solidFill>
                  <a:schemeClr val="accent1">
                    <a:lumMod val="75000"/>
                  </a:schemeClr>
                </a:solidFill>
              </a:rPr>
              <a:t>Diagnóstico</a:t>
            </a:r>
          </a:p>
          <a:p>
            <a:pPr marL="800100" lvl="1" indent="-342900">
              <a:buFont typeface="Arial" panose="020B0604020202020204" pitchFamily="34" charset="0"/>
              <a:buChar char="•"/>
            </a:pPr>
            <a:r>
              <a:rPr lang="es-ES_tradnl" sz="2000" b="1">
                <a:solidFill>
                  <a:schemeClr val="accent1">
                    <a:lumMod val="75000"/>
                  </a:schemeClr>
                </a:solidFill>
              </a:rPr>
              <a:t>Tratamiento</a:t>
            </a:r>
          </a:p>
          <a:p>
            <a:pPr marL="800100" lvl="1" indent="-342900">
              <a:buFont typeface="Arial" panose="020B0604020202020204" pitchFamily="34" charset="0"/>
              <a:buChar char="•"/>
            </a:pPr>
            <a:r>
              <a:rPr lang="es-ES_tradnl" sz="2000" b="1">
                <a:solidFill>
                  <a:schemeClr val="accent1">
                    <a:lumMod val="75000"/>
                  </a:schemeClr>
                </a:solidFill>
              </a:rPr>
              <a:t>Investigación</a:t>
            </a:r>
          </a:p>
          <a:p>
            <a:pPr marL="800100" lvl="1" indent="-342900">
              <a:buFont typeface="Arial" panose="020B0604020202020204" pitchFamily="34" charset="0"/>
              <a:buChar char="•"/>
            </a:pPr>
            <a:r>
              <a:rPr lang="es-ES_tradnl" sz="2000" b="1">
                <a:solidFill>
                  <a:schemeClr val="accent1">
                    <a:lumMod val="75000"/>
                  </a:schemeClr>
                </a:solidFill>
              </a:rPr>
              <a:t>Respuesta</a:t>
            </a:r>
          </a:p>
        </p:txBody>
      </p:sp>
      <p:sp>
        <p:nvSpPr>
          <p:cNvPr id="12" name="Rectangle 7">
            <a:extLst>
              <a:ext uri="{FF2B5EF4-FFF2-40B4-BE49-F238E27FC236}">
                <a16:creationId xmlns:a16="http://schemas.microsoft.com/office/drawing/2014/main" id="{B19EE20A-9706-4CC3-BC25-2A6F4CD8C58B}"/>
              </a:ext>
            </a:extLst>
          </p:cNvPr>
          <p:cNvSpPr/>
          <p:nvPr/>
        </p:nvSpPr>
        <p:spPr>
          <a:xfrm>
            <a:off x="196626" y="5143421"/>
            <a:ext cx="2895599" cy="707886"/>
          </a:xfrm>
          <a:prstGeom prst="rect">
            <a:avLst/>
          </a:prstGeom>
          <a:solidFill>
            <a:schemeClr val="bg1">
              <a:lumMod val="95000"/>
              <a:alpha val="87000"/>
            </a:schemeClr>
          </a:solidFill>
        </p:spPr>
        <p:txBody>
          <a:bodyPr wrap="square">
            <a:spAutoFit/>
          </a:bodyPr>
          <a:lstStyle/>
          <a:p>
            <a:pPr marL="0" lvl="1"/>
            <a:r>
              <a:rPr lang="es-ES_tradnl" sz="2000" b="1">
                <a:solidFill>
                  <a:schemeClr val="accent1">
                    <a:lumMod val="75000"/>
                  </a:schemeClr>
                </a:solidFill>
              </a:rPr>
              <a:t>2. Identificar los factores sociales (dinámicas)</a:t>
            </a:r>
            <a:endParaRPr lang="es-ES_tradnl" sz="2000" b="1">
              <a:solidFill>
                <a:srgbClr val="FF0000"/>
              </a:solidFill>
            </a:endParaRPr>
          </a:p>
        </p:txBody>
      </p:sp>
    </p:spTree>
    <p:extLst>
      <p:ext uri="{BB962C8B-B14F-4D97-AF65-F5344CB8AC3E}">
        <p14:creationId xmlns:p14="http://schemas.microsoft.com/office/powerpoint/2010/main" val="3957570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lecha derecha 10">
            <a:extLst>
              <a:ext uri="{FF2B5EF4-FFF2-40B4-BE49-F238E27FC236}">
                <a16:creationId xmlns:a16="http://schemas.microsoft.com/office/drawing/2014/main" id="{3118C866-5459-BD42-ABE5-517B36F9FAB2}"/>
              </a:ext>
            </a:extLst>
          </p:cNvPr>
          <p:cNvSpPr/>
          <p:nvPr/>
        </p:nvSpPr>
        <p:spPr>
          <a:xfrm>
            <a:off x="5389944" y="3862667"/>
            <a:ext cx="1412111" cy="949124"/>
          </a:xfrm>
          <a:prstGeom prst="rightArrow">
            <a:avLst/>
          </a:prstGeom>
          <a:solidFill>
            <a:srgbClr val="FF30D6"/>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36" name="TextBox 22">
            <a:extLst>
              <a:ext uri="{FF2B5EF4-FFF2-40B4-BE49-F238E27FC236}">
                <a16:creationId xmlns:a16="http://schemas.microsoft.com/office/drawing/2014/main" id="{3D69ED61-77E2-4941-AE12-F746AB951213}"/>
              </a:ext>
            </a:extLst>
          </p:cNvPr>
          <p:cNvSpPr txBox="1"/>
          <p:nvPr/>
        </p:nvSpPr>
        <p:spPr>
          <a:xfrm>
            <a:off x="533673" y="1883998"/>
            <a:ext cx="4561646" cy="338554"/>
          </a:xfrm>
          <a:prstGeom prst="rect">
            <a:avLst/>
          </a:prstGeom>
          <a:noFill/>
        </p:spPr>
        <p:txBody>
          <a:bodyPr wrap="square" rtlCol="0">
            <a:spAutoFit/>
          </a:bodyPr>
          <a:lstStyle/>
          <a:p>
            <a:pPr algn="ctr"/>
            <a:r>
              <a:rPr lang="es-ES_tradnl" sz="1600" b="1" dirty="0"/>
              <a:t>Micro-estratificación / caracterización de focos</a:t>
            </a:r>
          </a:p>
        </p:txBody>
      </p:sp>
      <p:sp>
        <p:nvSpPr>
          <p:cNvPr id="42" name="TextBox 24">
            <a:extLst>
              <a:ext uri="{FF2B5EF4-FFF2-40B4-BE49-F238E27FC236}">
                <a16:creationId xmlns:a16="http://schemas.microsoft.com/office/drawing/2014/main" id="{FBF2EC37-C775-DD47-B408-134034C6342B}"/>
              </a:ext>
            </a:extLst>
          </p:cNvPr>
          <p:cNvSpPr txBox="1"/>
          <p:nvPr/>
        </p:nvSpPr>
        <p:spPr>
          <a:xfrm>
            <a:off x="7391346" y="1683943"/>
            <a:ext cx="4005160" cy="400110"/>
          </a:xfrm>
          <a:prstGeom prst="rect">
            <a:avLst/>
          </a:prstGeom>
          <a:noFill/>
        </p:spPr>
        <p:txBody>
          <a:bodyPr wrap="square" rtlCol="0">
            <a:spAutoFit/>
          </a:bodyPr>
          <a:lstStyle/>
          <a:p>
            <a:pPr algn="ctr"/>
            <a:r>
              <a:rPr lang="es-ES_tradnl" sz="2000" b="1" dirty="0"/>
              <a:t>Micro-planificación</a:t>
            </a:r>
          </a:p>
        </p:txBody>
      </p:sp>
      <p:sp>
        <p:nvSpPr>
          <p:cNvPr id="4" name="Título 3">
            <a:extLst>
              <a:ext uri="{FF2B5EF4-FFF2-40B4-BE49-F238E27FC236}">
                <a16:creationId xmlns:a16="http://schemas.microsoft.com/office/drawing/2014/main" id="{78B803D6-D95C-41E7-8047-7FB1B4732A47}"/>
              </a:ext>
            </a:extLst>
          </p:cNvPr>
          <p:cNvSpPr>
            <a:spLocks noGrp="1"/>
          </p:cNvSpPr>
          <p:nvPr>
            <p:ph type="title"/>
          </p:nvPr>
        </p:nvSpPr>
        <p:spPr/>
        <p:txBody>
          <a:bodyPr anchor="ctr">
            <a:normAutofit/>
          </a:bodyPr>
          <a:lstStyle/>
          <a:p>
            <a:r>
              <a:rPr lang="es-ES_tradnl" sz="2800" b="1" dirty="0">
                <a:latin typeface="Arial" panose="020B0604020202020204" pitchFamily="34" charset="0"/>
                <a:cs typeface="Arial" panose="020B0604020202020204" pitchFamily="34" charset="0"/>
              </a:rPr>
              <a:t>Objetivo operativo: Organizar el DTI-R en el foco</a:t>
            </a:r>
            <a:endParaRPr lang="es-CO" sz="2800" dirty="0">
              <a:latin typeface="Arial" panose="020B0604020202020204" pitchFamily="34" charset="0"/>
              <a:cs typeface="Arial" panose="020B0604020202020204" pitchFamily="34" charset="0"/>
            </a:endParaRPr>
          </a:p>
        </p:txBody>
      </p:sp>
      <p:pic>
        <p:nvPicPr>
          <p:cNvPr id="7" name="Imagen 6">
            <a:extLst>
              <a:ext uri="{FF2B5EF4-FFF2-40B4-BE49-F238E27FC236}">
                <a16:creationId xmlns:a16="http://schemas.microsoft.com/office/drawing/2014/main" id="{A8E8D1E7-073B-4E48-B23C-6E3E287BDC2D}"/>
              </a:ext>
            </a:extLst>
          </p:cNvPr>
          <p:cNvPicPr>
            <a:picLocks noChangeAspect="1"/>
          </p:cNvPicPr>
          <p:nvPr/>
        </p:nvPicPr>
        <p:blipFill>
          <a:blip r:embed="rId3">
            <a:alphaModFix/>
          </a:blip>
          <a:stretch>
            <a:fillRect/>
          </a:stretch>
        </p:blipFill>
        <p:spPr>
          <a:xfrm>
            <a:off x="533673" y="2919664"/>
            <a:ext cx="4689982" cy="2369610"/>
          </a:xfrm>
          <a:prstGeom prst="rect">
            <a:avLst/>
          </a:prstGeom>
          <a:effectLst>
            <a:reflection endPos="0" dist="50800" dir="5400000" sy="-100000" algn="bl" rotWithShape="0"/>
          </a:effectLst>
        </p:spPr>
      </p:pic>
      <p:pic>
        <p:nvPicPr>
          <p:cNvPr id="8" name="Imagen 7">
            <a:extLst>
              <a:ext uri="{FF2B5EF4-FFF2-40B4-BE49-F238E27FC236}">
                <a16:creationId xmlns:a16="http://schemas.microsoft.com/office/drawing/2014/main" id="{4C06F76C-E175-4885-9EE8-978FA76C9D94}"/>
              </a:ext>
            </a:extLst>
          </p:cNvPr>
          <p:cNvPicPr>
            <a:picLocks noChangeAspect="1"/>
          </p:cNvPicPr>
          <p:nvPr/>
        </p:nvPicPr>
        <p:blipFill>
          <a:blip r:embed="rId4"/>
          <a:stretch>
            <a:fillRect/>
          </a:stretch>
        </p:blipFill>
        <p:spPr>
          <a:xfrm>
            <a:off x="6884408" y="2692348"/>
            <a:ext cx="5019037" cy="2713813"/>
          </a:xfrm>
          <a:prstGeom prst="rect">
            <a:avLst/>
          </a:prstGeom>
        </p:spPr>
      </p:pic>
    </p:spTree>
    <p:extLst>
      <p:ext uri="{BB962C8B-B14F-4D97-AF65-F5344CB8AC3E}">
        <p14:creationId xmlns:p14="http://schemas.microsoft.com/office/powerpoint/2010/main" val="2180082598"/>
      </p:ext>
    </p:extLst>
  </p:cSld>
  <p:clrMapOvr>
    <a:masterClrMapping/>
  </p:clrMapOvr>
  <p:transition spd="slow" advTm="36668"/>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4" descr="Imagen que contiene texto, mapa&#10;&#10;Descripción generada automáticamente">
            <a:extLst>
              <a:ext uri="{FF2B5EF4-FFF2-40B4-BE49-F238E27FC236}">
                <a16:creationId xmlns:a16="http://schemas.microsoft.com/office/drawing/2014/main" id="{B149BE65-D6CF-4EB2-8583-5BBEC7A749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279" t="2264" r="2380" b="2264"/>
          <a:stretch>
            <a:fillRect/>
          </a:stretch>
        </p:blipFill>
        <p:spPr bwMode="auto">
          <a:xfrm>
            <a:off x="1867896" y="1585150"/>
            <a:ext cx="8915636" cy="488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a:extLst>
              <a:ext uri="{FF2B5EF4-FFF2-40B4-BE49-F238E27FC236}">
                <a16:creationId xmlns:a16="http://schemas.microsoft.com/office/drawing/2014/main" id="{51890567-BCB9-4163-8442-037F3132AAE2}"/>
              </a:ext>
            </a:extLst>
          </p:cNvPr>
          <p:cNvSpPr>
            <a:spLocks noGrp="1"/>
          </p:cNvSpPr>
          <p:nvPr>
            <p:ph type="title"/>
          </p:nvPr>
        </p:nvSpPr>
        <p:spPr/>
        <p:txBody>
          <a:bodyPr anchor="ctr">
            <a:normAutofit/>
          </a:bodyPr>
          <a:lstStyle/>
          <a:p>
            <a:r>
              <a:rPr lang="es-ES_tradnl" sz="2400" b="1" dirty="0">
                <a:latin typeface="Arial" panose="020B0604020202020204" pitchFamily="34" charset="0"/>
                <a:cs typeface="Arial" panose="020B0604020202020204" pitchFamily="34" charset="0"/>
              </a:rPr>
              <a:t>Objetivo operativo: Organizar el DTI-R en la UNOPI</a:t>
            </a:r>
            <a:endParaRPr lang="es-CO" sz="2400" dirty="0">
              <a:latin typeface="Arial" panose="020B0604020202020204" pitchFamily="34" charset="0"/>
              <a:cs typeface="Arial" panose="020B0604020202020204" pitchFamily="34" charset="0"/>
            </a:endParaRPr>
          </a:p>
        </p:txBody>
      </p:sp>
      <p:sp>
        <p:nvSpPr>
          <p:cNvPr id="5" name="Oval 4"/>
          <p:cNvSpPr/>
          <p:nvPr/>
        </p:nvSpPr>
        <p:spPr>
          <a:xfrm rot="9500133">
            <a:off x="6209479" y="5018587"/>
            <a:ext cx="1934699" cy="815716"/>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s-ES_tradnl" sz="3200" b="1"/>
              <a:t>1</a:t>
            </a:r>
          </a:p>
        </p:txBody>
      </p:sp>
      <p:sp>
        <p:nvSpPr>
          <p:cNvPr id="13" name="Rectangle 12"/>
          <p:cNvSpPr/>
          <p:nvPr/>
        </p:nvSpPr>
        <p:spPr>
          <a:xfrm>
            <a:off x="8275340" y="3075241"/>
            <a:ext cx="1447800" cy="5334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solidFill>
                  <a:srgbClr val="FF0000"/>
                </a:solidFill>
              </a:rPr>
              <a:t>Microscopía</a:t>
            </a:r>
          </a:p>
        </p:txBody>
      </p:sp>
      <p:cxnSp>
        <p:nvCxnSpPr>
          <p:cNvPr id="15" name="Straight Arrow Connector 14"/>
          <p:cNvCxnSpPr>
            <a:cxnSpLocks/>
            <a:endCxn id="13" idx="2"/>
          </p:cNvCxnSpPr>
          <p:nvPr/>
        </p:nvCxnSpPr>
        <p:spPr>
          <a:xfrm flipV="1">
            <a:off x="7243564" y="3608641"/>
            <a:ext cx="1755676" cy="14425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9504751" y="5214248"/>
            <a:ext cx="1782122" cy="899905"/>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solidFill>
                  <a:schemeClr val="tx1"/>
                </a:solidFill>
              </a:rPr>
              <a:t>Puesto de salud con PDR</a:t>
            </a:r>
          </a:p>
        </p:txBody>
      </p:sp>
      <p:cxnSp>
        <p:nvCxnSpPr>
          <p:cNvPr id="29" name="Straight Arrow Connector 28"/>
          <p:cNvCxnSpPr>
            <a:cxnSpLocks/>
            <a:stCxn id="5" idx="3"/>
            <a:endCxn id="13" idx="2"/>
          </p:cNvCxnSpPr>
          <p:nvPr/>
        </p:nvCxnSpPr>
        <p:spPr>
          <a:xfrm flipV="1">
            <a:off x="7706062" y="3608641"/>
            <a:ext cx="1293178" cy="129725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a:endCxn id="28" idx="1"/>
          </p:cNvCxnSpPr>
          <p:nvPr/>
        </p:nvCxnSpPr>
        <p:spPr>
          <a:xfrm>
            <a:off x="6851616" y="5560333"/>
            <a:ext cx="2653135" cy="1038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5996544" y="2400300"/>
            <a:ext cx="2052336" cy="5334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_tradnl" b="1">
                <a:solidFill>
                  <a:schemeClr val="tx1"/>
                </a:solidFill>
              </a:rPr>
              <a:t>Promotor con </a:t>
            </a:r>
            <a:r>
              <a:rPr lang="es-ES_tradnl" b="1">
                <a:solidFill>
                  <a:srgbClr val="FF0000"/>
                </a:solidFill>
              </a:rPr>
              <a:t>PDR</a:t>
            </a:r>
          </a:p>
        </p:txBody>
      </p:sp>
      <p:cxnSp>
        <p:nvCxnSpPr>
          <p:cNvPr id="39" name="Straight Arrow Connector 38"/>
          <p:cNvCxnSpPr>
            <a:cxnSpLocks/>
            <a:endCxn id="37" idx="2"/>
          </p:cNvCxnSpPr>
          <p:nvPr/>
        </p:nvCxnSpPr>
        <p:spPr>
          <a:xfrm flipV="1">
            <a:off x="6630339" y="2933700"/>
            <a:ext cx="392373" cy="22805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222028" y="4720437"/>
            <a:ext cx="3749648" cy="1378200"/>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b="1">
                <a:solidFill>
                  <a:schemeClr val="tx1"/>
                </a:solidFill>
              </a:rPr>
              <a:t>Gestión de la UNOPI</a:t>
            </a:r>
          </a:p>
          <a:p>
            <a:pPr marL="285750" indent="-285750">
              <a:buFont typeface="Arial" panose="020B0604020202020204" pitchFamily="34" charset="0"/>
              <a:buChar char="•"/>
            </a:pPr>
            <a:r>
              <a:rPr lang="es-ES_tradnl" b="1">
                <a:solidFill>
                  <a:schemeClr val="tx1"/>
                </a:solidFill>
              </a:rPr>
              <a:t>Supervisión</a:t>
            </a:r>
          </a:p>
          <a:p>
            <a:pPr marL="285750" indent="-285750">
              <a:buFont typeface="Arial" panose="020B0604020202020204" pitchFamily="34" charset="0"/>
              <a:buChar char="•"/>
            </a:pPr>
            <a:r>
              <a:rPr lang="es-ES_tradnl" b="1">
                <a:solidFill>
                  <a:schemeClr val="tx1"/>
                </a:solidFill>
              </a:rPr>
              <a:t>Distribución de medicamentos</a:t>
            </a:r>
          </a:p>
          <a:p>
            <a:pPr marL="285750" indent="-285750">
              <a:buFont typeface="Arial" panose="020B0604020202020204" pitchFamily="34" charset="0"/>
              <a:buChar char="•"/>
            </a:pPr>
            <a:r>
              <a:rPr lang="es-ES_tradnl" b="1">
                <a:solidFill>
                  <a:schemeClr val="tx1"/>
                </a:solidFill>
              </a:rPr>
              <a:t>Manejo de información</a:t>
            </a:r>
          </a:p>
        </p:txBody>
      </p:sp>
      <p:sp>
        <p:nvSpPr>
          <p:cNvPr id="20" name="Rectangle 19">
            <a:extLst>
              <a:ext uri="{FF2B5EF4-FFF2-40B4-BE49-F238E27FC236}">
                <a16:creationId xmlns:a16="http://schemas.microsoft.com/office/drawing/2014/main" id="{DA33AA9C-463A-4AFA-9826-D5D926DEAA7A}"/>
              </a:ext>
            </a:extLst>
          </p:cNvPr>
          <p:cNvSpPr/>
          <p:nvPr/>
        </p:nvSpPr>
        <p:spPr>
          <a:xfrm>
            <a:off x="727234" y="1585150"/>
            <a:ext cx="3872842" cy="978581"/>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_tradnl" sz="1600" b="1" dirty="0">
                <a:solidFill>
                  <a:schemeClr val="tx1"/>
                </a:solidFill>
              </a:rPr>
              <a:t>Búsqueda pasiva: quién?</a:t>
            </a:r>
          </a:p>
          <a:p>
            <a:r>
              <a:rPr lang="es-ES_tradnl" sz="1600" b="1" dirty="0">
                <a:solidFill>
                  <a:schemeClr val="tx1"/>
                </a:solidFill>
              </a:rPr>
              <a:t>Búsqueda reactiva: quién?</a:t>
            </a:r>
          </a:p>
          <a:p>
            <a:r>
              <a:rPr lang="es-ES_tradnl" sz="1600" b="1" dirty="0">
                <a:solidFill>
                  <a:schemeClr val="tx1"/>
                </a:solidFill>
              </a:rPr>
              <a:t>Búsqueda proactiva: quién?</a:t>
            </a:r>
          </a:p>
          <a:p>
            <a:r>
              <a:rPr lang="es-ES_tradnl" sz="1600" b="1" dirty="0">
                <a:solidFill>
                  <a:schemeClr val="tx1"/>
                </a:solidFill>
              </a:rPr>
              <a:t>Diagnóstico: quién?</a:t>
            </a:r>
          </a:p>
        </p:txBody>
      </p:sp>
      <p:pic>
        <p:nvPicPr>
          <p:cNvPr id="8" name="Audio 7">
            <a:hlinkClick r:id="" action="ppaction://media"/>
            <a:extLst>
              <a:ext uri="{FF2B5EF4-FFF2-40B4-BE49-F238E27FC236}">
                <a16:creationId xmlns:a16="http://schemas.microsoft.com/office/drawing/2014/main" id="{8D4DB9FA-21C1-455C-A39E-7D48E05B1D2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109200" y="6299200"/>
            <a:ext cx="406400" cy="406400"/>
          </a:xfrm>
          <a:prstGeom prst="rect">
            <a:avLst/>
          </a:prstGeom>
        </p:spPr>
      </p:pic>
      <p:pic>
        <p:nvPicPr>
          <p:cNvPr id="21" name="Imagen 20">
            <a:extLst>
              <a:ext uri="{FF2B5EF4-FFF2-40B4-BE49-F238E27FC236}">
                <a16:creationId xmlns:a16="http://schemas.microsoft.com/office/drawing/2014/main" id="{4C0D0565-AA22-D240-86F3-9F0E842F476A}"/>
              </a:ext>
            </a:extLst>
          </p:cNvPr>
          <p:cNvPicPr>
            <a:picLocks noChangeAspect="1"/>
          </p:cNvPicPr>
          <p:nvPr/>
        </p:nvPicPr>
        <p:blipFill>
          <a:blip r:embed="rId7"/>
          <a:stretch>
            <a:fillRect/>
          </a:stretch>
        </p:blipFill>
        <p:spPr>
          <a:xfrm>
            <a:off x="1908198" y="2821170"/>
            <a:ext cx="3593966" cy="1681162"/>
          </a:xfrm>
          <a:prstGeom prst="rect">
            <a:avLst/>
          </a:prstGeom>
        </p:spPr>
      </p:pic>
    </p:spTree>
    <p:extLst>
      <p:ext uri="{BB962C8B-B14F-4D97-AF65-F5344CB8AC3E}">
        <p14:creationId xmlns:p14="http://schemas.microsoft.com/office/powerpoint/2010/main" val="2275714885"/>
      </p:ext>
    </p:extLst>
  </p:cSld>
  <p:clrMapOvr>
    <a:masterClrMapping/>
  </p:clrMapOvr>
  <p:transition spd="slow" advTm="734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4" descr="Imagen que contiene texto, mapa&#10;&#10;Descripción generada automáticamente">
            <a:extLst>
              <a:ext uri="{FF2B5EF4-FFF2-40B4-BE49-F238E27FC236}">
                <a16:creationId xmlns:a16="http://schemas.microsoft.com/office/drawing/2014/main" id="{B357F84E-F52E-437E-8A49-D48777B241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79" t="2264" r="2380" b="2264"/>
          <a:stretch>
            <a:fillRect/>
          </a:stretch>
        </p:blipFill>
        <p:spPr bwMode="auto">
          <a:xfrm>
            <a:off x="102660" y="-148908"/>
            <a:ext cx="11861138" cy="649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rot="20238070">
            <a:off x="5109736" y="3573491"/>
            <a:ext cx="2623170" cy="815716"/>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a:solidFill>
                  <a:schemeClr val="tx1"/>
                </a:solidFill>
              </a:rPr>
              <a:t>1</a:t>
            </a:r>
          </a:p>
        </p:txBody>
      </p:sp>
      <p:sp>
        <p:nvSpPr>
          <p:cNvPr id="6" name="Oval 5"/>
          <p:cNvSpPr/>
          <p:nvPr/>
        </p:nvSpPr>
        <p:spPr>
          <a:xfrm rot="20534214">
            <a:off x="4791670" y="5572456"/>
            <a:ext cx="2093130" cy="651202"/>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solidFill>
                  <a:schemeClr val="tx1"/>
                </a:solidFill>
              </a:rPr>
              <a:t>2</a:t>
            </a:r>
          </a:p>
        </p:txBody>
      </p:sp>
      <p:sp>
        <p:nvSpPr>
          <p:cNvPr id="7" name="Oval 6"/>
          <p:cNvSpPr/>
          <p:nvPr/>
        </p:nvSpPr>
        <p:spPr>
          <a:xfrm rot="20534214">
            <a:off x="6568577" y="4512587"/>
            <a:ext cx="1709890" cy="980462"/>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a:solidFill>
                  <a:schemeClr val="tx1"/>
                </a:solidFill>
              </a:rPr>
              <a:t>3</a:t>
            </a:r>
          </a:p>
        </p:txBody>
      </p:sp>
      <p:sp>
        <p:nvSpPr>
          <p:cNvPr id="8" name="Oval 7"/>
          <p:cNvSpPr/>
          <p:nvPr/>
        </p:nvSpPr>
        <p:spPr>
          <a:xfrm rot="20605634">
            <a:off x="1823015" y="3840923"/>
            <a:ext cx="1647674" cy="2188242"/>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solidFill>
                  <a:schemeClr val="tx1"/>
                </a:solidFill>
              </a:rPr>
              <a:t>5</a:t>
            </a:r>
            <a:endParaRPr lang="en-US" b="1">
              <a:solidFill>
                <a:schemeClr val="tx1"/>
              </a:solidFill>
            </a:endParaRPr>
          </a:p>
        </p:txBody>
      </p:sp>
      <p:sp>
        <p:nvSpPr>
          <p:cNvPr id="11" name="Oval 10"/>
          <p:cNvSpPr/>
          <p:nvPr/>
        </p:nvSpPr>
        <p:spPr>
          <a:xfrm rot="509362">
            <a:off x="4644067" y="4782422"/>
            <a:ext cx="1089865" cy="578754"/>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a:solidFill>
                  <a:schemeClr val="tx1"/>
                </a:solidFill>
              </a:rPr>
              <a:t>4</a:t>
            </a:r>
          </a:p>
        </p:txBody>
      </p:sp>
      <p:sp>
        <p:nvSpPr>
          <p:cNvPr id="12" name="Oval 11"/>
          <p:cNvSpPr/>
          <p:nvPr/>
        </p:nvSpPr>
        <p:spPr>
          <a:xfrm rot="20605634">
            <a:off x="3583693" y="1140981"/>
            <a:ext cx="843407" cy="788781"/>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solidFill>
                  <a:schemeClr val="tx1"/>
                </a:solidFill>
              </a:rPr>
              <a:t>6</a:t>
            </a:r>
            <a:endParaRPr lang="en-US" b="1">
              <a:solidFill>
                <a:schemeClr val="tx1"/>
              </a:solidFill>
            </a:endParaRPr>
          </a:p>
        </p:txBody>
      </p:sp>
      <p:pic>
        <p:nvPicPr>
          <p:cNvPr id="23" name="Imagen 22">
            <a:extLst>
              <a:ext uri="{FF2B5EF4-FFF2-40B4-BE49-F238E27FC236}">
                <a16:creationId xmlns:a16="http://schemas.microsoft.com/office/drawing/2014/main" id="{3A61F840-289D-4441-8383-889E2187A67A}"/>
              </a:ext>
            </a:extLst>
          </p:cNvPr>
          <p:cNvPicPr>
            <a:picLocks noChangeAspect="1"/>
          </p:cNvPicPr>
          <p:nvPr/>
        </p:nvPicPr>
        <p:blipFill>
          <a:blip r:embed="rId5"/>
          <a:stretch>
            <a:fillRect/>
          </a:stretch>
        </p:blipFill>
        <p:spPr>
          <a:xfrm>
            <a:off x="4474622" y="734516"/>
            <a:ext cx="1119149" cy="605128"/>
          </a:xfrm>
          <a:prstGeom prst="rect">
            <a:avLst/>
          </a:prstGeom>
        </p:spPr>
      </p:pic>
      <p:pic>
        <p:nvPicPr>
          <p:cNvPr id="24" name="Imagen 23">
            <a:extLst>
              <a:ext uri="{FF2B5EF4-FFF2-40B4-BE49-F238E27FC236}">
                <a16:creationId xmlns:a16="http://schemas.microsoft.com/office/drawing/2014/main" id="{352A398E-562B-4EEF-887A-E2C02777804A}"/>
              </a:ext>
            </a:extLst>
          </p:cNvPr>
          <p:cNvPicPr>
            <a:picLocks noChangeAspect="1"/>
          </p:cNvPicPr>
          <p:nvPr/>
        </p:nvPicPr>
        <p:blipFill>
          <a:blip r:embed="rId5"/>
          <a:stretch>
            <a:fillRect/>
          </a:stretch>
        </p:blipFill>
        <p:spPr>
          <a:xfrm>
            <a:off x="2659869" y="3270819"/>
            <a:ext cx="1119149" cy="605128"/>
          </a:xfrm>
          <a:prstGeom prst="rect">
            <a:avLst/>
          </a:prstGeom>
        </p:spPr>
      </p:pic>
      <p:pic>
        <p:nvPicPr>
          <p:cNvPr id="25" name="Imagen 24">
            <a:extLst>
              <a:ext uri="{FF2B5EF4-FFF2-40B4-BE49-F238E27FC236}">
                <a16:creationId xmlns:a16="http://schemas.microsoft.com/office/drawing/2014/main" id="{DABDFC79-4037-4F7F-BD5E-6D2C24368D94}"/>
              </a:ext>
            </a:extLst>
          </p:cNvPr>
          <p:cNvPicPr>
            <a:picLocks noChangeAspect="1"/>
          </p:cNvPicPr>
          <p:nvPr/>
        </p:nvPicPr>
        <p:blipFill>
          <a:blip r:embed="rId5"/>
          <a:stretch>
            <a:fillRect/>
          </a:stretch>
        </p:blipFill>
        <p:spPr>
          <a:xfrm>
            <a:off x="5278660" y="2903038"/>
            <a:ext cx="1119149" cy="605128"/>
          </a:xfrm>
          <a:prstGeom prst="rect">
            <a:avLst/>
          </a:prstGeom>
        </p:spPr>
      </p:pic>
      <p:pic>
        <p:nvPicPr>
          <p:cNvPr id="26" name="Imagen 25">
            <a:extLst>
              <a:ext uri="{FF2B5EF4-FFF2-40B4-BE49-F238E27FC236}">
                <a16:creationId xmlns:a16="http://schemas.microsoft.com/office/drawing/2014/main" id="{A3A856B6-6D07-47E1-BC26-5008FE1E62D0}"/>
              </a:ext>
            </a:extLst>
          </p:cNvPr>
          <p:cNvPicPr>
            <a:picLocks noChangeAspect="1"/>
          </p:cNvPicPr>
          <p:nvPr/>
        </p:nvPicPr>
        <p:blipFill>
          <a:blip r:embed="rId5"/>
          <a:stretch>
            <a:fillRect/>
          </a:stretch>
        </p:blipFill>
        <p:spPr>
          <a:xfrm>
            <a:off x="8372435" y="4942472"/>
            <a:ext cx="1119149" cy="605128"/>
          </a:xfrm>
          <a:prstGeom prst="rect">
            <a:avLst/>
          </a:prstGeom>
        </p:spPr>
      </p:pic>
      <p:pic>
        <p:nvPicPr>
          <p:cNvPr id="27" name="Imagen 26">
            <a:extLst>
              <a:ext uri="{FF2B5EF4-FFF2-40B4-BE49-F238E27FC236}">
                <a16:creationId xmlns:a16="http://schemas.microsoft.com/office/drawing/2014/main" id="{3DB5DA01-AE0F-4DF8-81A4-3F4B413EE360}"/>
              </a:ext>
            </a:extLst>
          </p:cNvPr>
          <p:cNvPicPr>
            <a:picLocks noChangeAspect="1"/>
          </p:cNvPicPr>
          <p:nvPr/>
        </p:nvPicPr>
        <p:blipFill>
          <a:blip r:embed="rId5"/>
          <a:stretch>
            <a:fillRect/>
          </a:stretch>
        </p:blipFill>
        <p:spPr>
          <a:xfrm>
            <a:off x="6669557" y="5720275"/>
            <a:ext cx="1119149" cy="605128"/>
          </a:xfrm>
          <a:prstGeom prst="rect">
            <a:avLst/>
          </a:prstGeom>
        </p:spPr>
      </p:pic>
      <p:pic>
        <p:nvPicPr>
          <p:cNvPr id="34" name="Imagen 33">
            <a:extLst>
              <a:ext uri="{FF2B5EF4-FFF2-40B4-BE49-F238E27FC236}">
                <a16:creationId xmlns:a16="http://schemas.microsoft.com/office/drawing/2014/main" id="{5C138599-7778-4EDF-A32C-55E1E2DFE12D}"/>
              </a:ext>
            </a:extLst>
          </p:cNvPr>
          <p:cNvPicPr>
            <a:picLocks noChangeAspect="1"/>
          </p:cNvPicPr>
          <p:nvPr/>
        </p:nvPicPr>
        <p:blipFill>
          <a:blip r:embed="rId5"/>
          <a:stretch>
            <a:fillRect/>
          </a:stretch>
        </p:blipFill>
        <p:spPr>
          <a:xfrm>
            <a:off x="3841666" y="5303333"/>
            <a:ext cx="1119149" cy="605128"/>
          </a:xfrm>
          <a:prstGeom prst="rect">
            <a:avLst/>
          </a:prstGeom>
        </p:spPr>
      </p:pic>
    </p:spTree>
    <p:custDataLst>
      <p:tags r:id="rId1"/>
    </p:custDataLst>
    <p:extLst>
      <p:ext uri="{BB962C8B-B14F-4D97-AF65-F5344CB8AC3E}">
        <p14:creationId xmlns:p14="http://schemas.microsoft.com/office/powerpoint/2010/main" val="886383148"/>
      </p:ext>
    </p:extLst>
  </p:cSld>
  <p:clrMapOvr>
    <a:masterClrMapping/>
  </p:clrMapOvr>
  <p:transition spd="slow" advTm="7803"/>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8F6AAF1-E83E-4F42-8481-BA94BC0E7A12}"/>
              </a:ext>
            </a:extLst>
          </p:cNvPr>
          <p:cNvSpPr txBox="1"/>
          <p:nvPr/>
        </p:nvSpPr>
        <p:spPr>
          <a:xfrm>
            <a:off x="5306354" y="3585174"/>
            <a:ext cx="5926667" cy="1384995"/>
          </a:xfrm>
          <a:prstGeom prst="rect">
            <a:avLst/>
          </a:prstGeom>
          <a:noFill/>
        </p:spPr>
        <p:txBody>
          <a:bodyPr wrap="square" rtlCol="0">
            <a:spAutoFit/>
          </a:bodyPr>
          <a:lstStyle/>
          <a:p>
            <a:r>
              <a:rPr lang="es-ES" sz="2800" b="1">
                <a:solidFill>
                  <a:schemeClr val="bg1"/>
                </a:solidFill>
                <a:latin typeface="Arial" panose="020B0604020202020204" pitchFamily="34" charset="0"/>
                <a:cs typeface="Arial" panose="020B0604020202020204" pitchFamily="34" charset="0"/>
              </a:rPr>
              <a:t>Curso Conceptos Básicos de la Estrategia de Eliminación de la Malaria</a:t>
            </a:r>
            <a:endParaRPr lang="es-CO" sz="60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0859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4" descr="Imagen que contiene texto, mapa&#10;&#10;Descripción generada automáticamente">
            <a:extLst>
              <a:ext uri="{FF2B5EF4-FFF2-40B4-BE49-F238E27FC236}">
                <a16:creationId xmlns:a16="http://schemas.microsoft.com/office/drawing/2014/main" id="{B357F84E-F52E-437E-8A49-D48777B241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279" t="2264" r="2380" b="2264"/>
          <a:stretch>
            <a:fillRect/>
          </a:stretch>
        </p:blipFill>
        <p:spPr bwMode="auto">
          <a:xfrm>
            <a:off x="102660" y="-148908"/>
            <a:ext cx="11861138" cy="6495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rot="20238070">
            <a:off x="5109736" y="3573491"/>
            <a:ext cx="2623170" cy="815716"/>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a:solidFill>
                  <a:schemeClr val="tx1"/>
                </a:solidFill>
              </a:rPr>
              <a:t>1</a:t>
            </a:r>
          </a:p>
        </p:txBody>
      </p:sp>
      <p:sp>
        <p:nvSpPr>
          <p:cNvPr id="6" name="Oval 5"/>
          <p:cNvSpPr/>
          <p:nvPr/>
        </p:nvSpPr>
        <p:spPr>
          <a:xfrm rot="20534214">
            <a:off x="4791670" y="5572456"/>
            <a:ext cx="2093130" cy="651202"/>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solidFill>
                  <a:schemeClr val="tx1"/>
                </a:solidFill>
              </a:rPr>
              <a:t>2</a:t>
            </a:r>
          </a:p>
        </p:txBody>
      </p:sp>
      <p:sp>
        <p:nvSpPr>
          <p:cNvPr id="7" name="Oval 6"/>
          <p:cNvSpPr/>
          <p:nvPr/>
        </p:nvSpPr>
        <p:spPr>
          <a:xfrm rot="20534214">
            <a:off x="6568577" y="4512587"/>
            <a:ext cx="1709890" cy="980462"/>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a:solidFill>
                  <a:schemeClr val="tx1"/>
                </a:solidFill>
              </a:rPr>
              <a:t>3</a:t>
            </a:r>
          </a:p>
        </p:txBody>
      </p:sp>
      <p:sp>
        <p:nvSpPr>
          <p:cNvPr id="8" name="Oval 7"/>
          <p:cNvSpPr/>
          <p:nvPr/>
        </p:nvSpPr>
        <p:spPr>
          <a:xfrm rot="20605634">
            <a:off x="1823015" y="3840923"/>
            <a:ext cx="1647674" cy="2188242"/>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solidFill>
                  <a:schemeClr val="tx1"/>
                </a:solidFill>
              </a:rPr>
              <a:t>5</a:t>
            </a:r>
            <a:endParaRPr lang="en-US" b="1">
              <a:solidFill>
                <a:schemeClr val="tx1"/>
              </a:solidFill>
            </a:endParaRPr>
          </a:p>
        </p:txBody>
      </p:sp>
      <p:sp>
        <p:nvSpPr>
          <p:cNvPr id="11" name="Oval 10"/>
          <p:cNvSpPr/>
          <p:nvPr/>
        </p:nvSpPr>
        <p:spPr>
          <a:xfrm rot="509362">
            <a:off x="4644067" y="4782422"/>
            <a:ext cx="1089865" cy="578754"/>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b="1">
                <a:solidFill>
                  <a:schemeClr val="tx1"/>
                </a:solidFill>
              </a:rPr>
              <a:t>4</a:t>
            </a:r>
          </a:p>
        </p:txBody>
      </p:sp>
      <p:sp>
        <p:nvSpPr>
          <p:cNvPr id="12" name="Oval 11"/>
          <p:cNvSpPr/>
          <p:nvPr/>
        </p:nvSpPr>
        <p:spPr>
          <a:xfrm rot="20605634">
            <a:off x="3583693" y="1140981"/>
            <a:ext cx="843407" cy="788781"/>
          </a:xfrm>
          <a:prstGeom prst="ellipse">
            <a:avLst/>
          </a:prstGeom>
          <a:noFill/>
          <a:ln w="5715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a:solidFill>
                  <a:schemeClr val="tx1"/>
                </a:solidFill>
              </a:rPr>
              <a:t>6</a:t>
            </a:r>
            <a:endParaRPr lang="en-US" b="1">
              <a:solidFill>
                <a:schemeClr val="tx1"/>
              </a:solidFill>
            </a:endParaRPr>
          </a:p>
        </p:txBody>
      </p:sp>
      <p:pic>
        <p:nvPicPr>
          <p:cNvPr id="15" name="Imagen 14">
            <a:extLst>
              <a:ext uri="{FF2B5EF4-FFF2-40B4-BE49-F238E27FC236}">
                <a16:creationId xmlns:a16="http://schemas.microsoft.com/office/drawing/2014/main" id="{E6EC1F4D-3FDD-4BA7-B3C4-51A02E1F7072}"/>
              </a:ext>
            </a:extLst>
          </p:cNvPr>
          <p:cNvPicPr>
            <a:picLocks noChangeAspect="1"/>
          </p:cNvPicPr>
          <p:nvPr/>
        </p:nvPicPr>
        <p:blipFill>
          <a:blip r:embed="rId5"/>
          <a:stretch>
            <a:fillRect/>
          </a:stretch>
        </p:blipFill>
        <p:spPr>
          <a:xfrm>
            <a:off x="4607318" y="1419548"/>
            <a:ext cx="1344728" cy="556210"/>
          </a:xfrm>
          <a:prstGeom prst="rect">
            <a:avLst/>
          </a:prstGeom>
        </p:spPr>
      </p:pic>
      <p:pic>
        <p:nvPicPr>
          <p:cNvPr id="16" name="Imagen 15">
            <a:extLst>
              <a:ext uri="{FF2B5EF4-FFF2-40B4-BE49-F238E27FC236}">
                <a16:creationId xmlns:a16="http://schemas.microsoft.com/office/drawing/2014/main" id="{113A7A5D-3482-4575-B1A1-DE7FB71E3A75}"/>
              </a:ext>
            </a:extLst>
          </p:cNvPr>
          <p:cNvPicPr>
            <a:picLocks noChangeAspect="1"/>
          </p:cNvPicPr>
          <p:nvPr/>
        </p:nvPicPr>
        <p:blipFill>
          <a:blip r:embed="rId5"/>
          <a:stretch>
            <a:fillRect/>
          </a:stretch>
        </p:blipFill>
        <p:spPr>
          <a:xfrm>
            <a:off x="2850435" y="3447621"/>
            <a:ext cx="1344728" cy="556210"/>
          </a:xfrm>
          <a:prstGeom prst="rect">
            <a:avLst/>
          </a:prstGeom>
        </p:spPr>
      </p:pic>
      <p:pic>
        <p:nvPicPr>
          <p:cNvPr id="17" name="Imagen 16">
            <a:extLst>
              <a:ext uri="{FF2B5EF4-FFF2-40B4-BE49-F238E27FC236}">
                <a16:creationId xmlns:a16="http://schemas.microsoft.com/office/drawing/2014/main" id="{F910D63F-7BD4-4B5A-BBB6-6715BF370927}"/>
              </a:ext>
            </a:extLst>
          </p:cNvPr>
          <p:cNvPicPr>
            <a:picLocks noChangeAspect="1"/>
          </p:cNvPicPr>
          <p:nvPr/>
        </p:nvPicPr>
        <p:blipFill>
          <a:blip r:embed="rId5"/>
          <a:stretch>
            <a:fillRect/>
          </a:stretch>
        </p:blipFill>
        <p:spPr>
          <a:xfrm>
            <a:off x="5279682" y="2849859"/>
            <a:ext cx="1344728" cy="556210"/>
          </a:xfrm>
          <a:prstGeom prst="rect">
            <a:avLst/>
          </a:prstGeom>
        </p:spPr>
      </p:pic>
      <p:pic>
        <p:nvPicPr>
          <p:cNvPr id="18" name="Imagen 17">
            <a:extLst>
              <a:ext uri="{FF2B5EF4-FFF2-40B4-BE49-F238E27FC236}">
                <a16:creationId xmlns:a16="http://schemas.microsoft.com/office/drawing/2014/main" id="{B9902714-52F3-4A83-BBA2-014E3685441D}"/>
              </a:ext>
            </a:extLst>
          </p:cNvPr>
          <p:cNvPicPr>
            <a:picLocks noChangeAspect="1"/>
          </p:cNvPicPr>
          <p:nvPr/>
        </p:nvPicPr>
        <p:blipFill>
          <a:blip r:embed="rId5"/>
          <a:stretch>
            <a:fillRect/>
          </a:stretch>
        </p:blipFill>
        <p:spPr>
          <a:xfrm>
            <a:off x="3662018" y="5456740"/>
            <a:ext cx="1344728" cy="556210"/>
          </a:xfrm>
          <a:prstGeom prst="rect">
            <a:avLst/>
          </a:prstGeom>
        </p:spPr>
      </p:pic>
      <p:pic>
        <p:nvPicPr>
          <p:cNvPr id="19" name="Imagen 18">
            <a:extLst>
              <a:ext uri="{FF2B5EF4-FFF2-40B4-BE49-F238E27FC236}">
                <a16:creationId xmlns:a16="http://schemas.microsoft.com/office/drawing/2014/main" id="{617B9DD7-AD4E-47DD-8434-6F9060593419}"/>
              </a:ext>
            </a:extLst>
          </p:cNvPr>
          <p:cNvPicPr>
            <a:picLocks noChangeAspect="1"/>
          </p:cNvPicPr>
          <p:nvPr/>
        </p:nvPicPr>
        <p:blipFill>
          <a:blip r:embed="rId5"/>
          <a:stretch>
            <a:fillRect/>
          </a:stretch>
        </p:blipFill>
        <p:spPr>
          <a:xfrm>
            <a:off x="8531524" y="4585636"/>
            <a:ext cx="1344728" cy="556210"/>
          </a:xfrm>
          <a:prstGeom prst="rect">
            <a:avLst/>
          </a:prstGeom>
        </p:spPr>
      </p:pic>
      <p:pic>
        <p:nvPicPr>
          <p:cNvPr id="20" name="Imagen 19">
            <a:extLst>
              <a:ext uri="{FF2B5EF4-FFF2-40B4-BE49-F238E27FC236}">
                <a16:creationId xmlns:a16="http://schemas.microsoft.com/office/drawing/2014/main" id="{10BA52A3-A578-4749-9EAE-B77BC475142A}"/>
              </a:ext>
            </a:extLst>
          </p:cNvPr>
          <p:cNvPicPr>
            <a:picLocks noChangeAspect="1"/>
          </p:cNvPicPr>
          <p:nvPr/>
        </p:nvPicPr>
        <p:blipFill>
          <a:blip r:embed="rId5"/>
          <a:stretch>
            <a:fillRect/>
          </a:stretch>
        </p:blipFill>
        <p:spPr>
          <a:xfrm>
            <a:off x="6751158" y="5749043"/>
            <a:ext cx="1344728" cy="556210"/>
          </a:xfrm>
          <a:prstGeom prst="rect">
            <a:avLst/>
          </a:prstGeom>
        </p:spPr>
      </p:pic>
    </p:spTree>
    <p:custDataLst>
      <p:tags r:id="rId1"/>
    </p:custDataLst>
    <p:extLst>
      <p:ext uri="{BB962C8B-B14F-4D97-AF65-F5344CB8AC3E}">
        <p14:creationId xmlns:p14="http://schemas.microsoft.com/office/powerpoint/2010/main" val="794077490"/>
      </p:ext>
    </p:extLst>
  </p:cSld>
  <p:clrMapOvr>
    <a:masterClrMapping/>
  </p:clrMapOvr>
  <p:transition spd="slow" advTm="7803"/>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F4E7E368-28CB-4547-922F-BE1CEF4ECBD1}"/>
              </a:ext>
            </a:extLst>
          </p:cNvPr>
          <p:cNvSpPr>
            <a:spLocks noGrp="1"/>
          </p:cNvSpPr>
          <p:nvPr>
            <p:ph type="title"/>
          </p:nvPr>
        </p:nvSpPr>
        <p:spPr/>
        <p:txBody>
          <a:bodyPr anchor="ctr">
            <a:normAutofit/>
          </a:bodyPr>
          <a:lstStyle/>
          <a:p>
            <a:r>
              <a:rPr lang="es-CO" sz="3600" dirty="0">
                <a:latin typeface="Arial" panose="020B0604020202020204" pitchFamily="34" charset="0"/>
                <a:cs typeface="Arial" panose="020B0604020202020204" pitchFamily="34" charset="0"/>
              </a:rPr>
              <a:t>Gestión de Focos</a:t>
            </a:r>
          </a:p>
        </p:txBody>
      </p:sp>
      <p:sp>
        <p:nvSpPr>
          <p:cNvPr id="2" name="Slide Number Placeholder 1">
            <a:extLst>
              <a:ext uri="{FF2B5EF4-FFF2-40B4-BE49-F238E27FC236}">
                <a16:creationId xmlns:a16="http://schemas.microsoft.com/office/drawing/2014/main" id="{C125FB81-9247-40BF-BE2F-9DFD21EF1652}"/>
              </a:ext>
            </a:extLst>
          </p:cNvPr>
          <p:cNvSpPr>
            <a:spLocks noGrp="1"/>
          </p:cNvSpPr>
          <p:nvPr>
            <p:ph type="sldNum" sz="quarter" idx="4294967295"/>
          </p:nvPr>
        </p:nvSpPr>
        <p:spPr>
          <a:xfrm>
            <a:off x="0" y="6265863"/>
            <a:ext cx="469900" cy="365125"/>
          </a:xfrm>
          <a:prstGeom prst="rect">
            <a:avLst/>
          </a:prstGeom>
        </p:spPr>
        <p:txBody>
          <a:bodyPr vert="horz" lIns="91440" tIns="45720" rIns="91440" bIns="45720" rtlCol="0" anchor="ctr"/>
          <a:lstStyle>
            <a:defPPr>
              <a:defRPr lang="en-US"/>
            </a:defPPr>
            <a:lvl1pPr algn="r" defTabSz="913607" rtl="0" fontAlgn="base">
              <a:spcBef>
                <a:spcPct val="0"/>
              </a:spcBef>
              <a:spcAft>
                <a:spcPct val="0"/>
              </a:spcAft>
              <a:defRPr sz="1200" kern="1200">
                <a:solidFill>
                  <a:schemeClr val="tx1">
                    <a:tint val="75000"/>
                  </a:schemeClr>
                </a:solidFill>
                <a:latin typeface="Lato Light" charset="0"/>
                <a:ea typeface="ＭＳ Ｐゴシック" charset="-128"/>
                <a:cs typeface="+mn-cs"/>
              </a:defRPr>
            </a:lvl1pPr>
            <a:lvl2pPr marL="456407" indent="-227807" algn="l" defTabSz="913607" rtl="0" fontAlgn="base">
              <a:spcBef>
                <a:spcPct val="0"/>
              </a:spcBef>
              <a:spcAft>
                <a:spcPct val="0"/>
              </a:spcAft>
              <a:defRPr sz="1800" kern="1200">
                <a:solidFill>
                  <a:schemeClr val="tx1"/>
                </a:solidFill>
                <a:latin typeface="Lato Light" charset="0"/>
                <a:ea typeface="ＭＳ Ｐゴシック" charset="-128"/>
                <a:cs typeface="+mn-cs"/>
              </a:defRPr>
            </a:lvl2pPr>
            <a:lvl3pPr marL="913607" indent="-456407" algn="l" defTabSz="913607" rtl="0" fontAlgn="base">
              <a:spcBef>
                <a:spcPct val="0"/>
              </a:spcBef>
              <a:spcAft>
                <a:spcPct val="0"/>
              </a:spcAft>
              <a:defRPr sz="1800" kern="1200">
                <a:solidFill>
                  <a:schemeClr val="tx1"/>
                </a:solidFill>
                <a:latin typeface="Lato Light" charset="0"/>
                <a:ea typeface="ＭＳ Ｐゴシック" charset="-128"/>
                <a:cs typeface="+mn-cs"/>
              </a:defRPr>
            </a:lvl3pPr>
            <a:lvl4pPr marL="1370807" indent="-685007" algn="l" defTabSz="913607" rtl="0" fontAlgn="base">
              <a:spcBef>
                <a:spcPct val="0"/>
              </a:spcBef>
              <a:spcAft>
                <a:spcPct val="0"/>
              </a:spcAft>
              <a:defRPr sz="1800" kern="1200">
                <a:solidFill>
                  <a:schemeClr val="tx1"/>
                </a:solidFill>
                <a:latin typeface="Lato Light" charset="0"/>
                <a:ea typeface="ＭＳ Ｐゴシック" charset="-128"/>
                <a:cs typeface="+mn-cs"/>
              </a:defRPr>
            </a:lvl4pPr>
            <a:lvl5pPr marL="1828007" indent="-913607" algn="l" defTabSz="913607" rtl="0" fontAlgn="base">
              <a:spcBef>
                <a:spcPct val="0"/>
              </a:spcBef>
              <a:spcAft>
                <a:spcPct val="0"/>
              </a:spcAft>
              <a:defRPr sz="1800" kern="1200">
                <a:solidFill>
                  <a:schemeClr val="tx1"/>
                </a:solidFill>
                <a:latin typeface="Lato Light" charset="0"/>
                <a:ea typeface="ＭＳ Ｐゴシック" charset="-128"/>
                <a:cs typeface="+mn-cs"/>
              </a:defRPr>
            </a:lvl5pPr>
            <a:lvl6pPr marL="1143000" algn="l" defTabSz="457200" rtl="0" eaLnBrk="1" latinLnBrk="0" hangingPunct="1">
              <a:defRPr sz="1800" kern="1200">
                <a:solidFill>
                  <a:schemeClr val="tx1"/>
                </a:solidFill>
                <a:latin typeface="Lato Light" charset="0"/>
                <a:ea typeface="ＭＳ Ｐゴシック" charset="-128"/>
                <a:cs typeface="+mn-cs"/>
              </a:defRPr>
            </a:lvl6pPr>
            <a:lvl7pPr marL="1371600" algn="l" defTabSz="457200" rtl="0" eaLnBrk="1" latinLnBrk="0" hangingPunct="1">
              <a:defRPr sz="1800" kern="1200">
                <a:solidFill>
                  <a:schemeClr val="tx1"/>
                </a:solidFill>
                <a:latin typeface="Lato Light" charset="0"/>
                <a:ea typeface="ＭＳ Ｐゴシック" charset="-128"/>
                <a:cs typeface="+mn-cs"/>
              </a:defRPr>
            </a:lvl7pPr>
            <a:lvl8pPr marL="1600200" algn="l" defTabSz="457200" rtl="0" eaLnBrk="1" latinLnBrk="0" hangingPunct="1">
              <a:defRPr sz="1800" kern="1200">
                <a:solidFill>
                  <a:schemeClr val="tx1"/>
                </a:solidFill>
                <a:latin typeface="Lato Light" charset="0"/>
                <a:ea typeface="ＭＳ Ｐゴシック" charset="-128"/>
                <a:cs typeface="+mn-cs"/>
              </a:defRPr>
            </a:lvl8pPr>
            <a:lvl9pPr marL="1828800" algn="l" defTabSz="457200" rtl="0" eaLnBrk="1" latinLnBrk="0" hangingPunct="1">
              <a:defRPr sz="1800" kern="1200">
                <a:solidFill>
                  <a:schemeClr val="tx1"/>
                </a:solidFill>
                <a:latin typeface="Lato Light" charset="0"/>
                <a:ea typeface="ＭＳ Ｐゴシック" charset="-128"/>
                <a:cs typeface="+mn-cs"/>
              </a:defRPr>
            </a:lvl9pPr>
          </a:lstStyle>
          <a:p>
            <a:fld id="{9763D5E1-D8F5-4F00-A381-D556923092B8}" type="slidenum">
              <a:rPr lang="en-US" smtClean="0">
                <a:solidFill>
                  <a:prstClr val="black">
                    <a:tint val="75000"/>
                  </a:prstClr>
                </a:solidFill>
              </a:rPr>
              <a:pPr/>
              <a:t>21</a:t>
            </a:fld>
            <a:endParaRPr lang="en-US">
              <a:solidFill>
                <a:prstClr val="black">
                  <a:tint val="75000"/>
                </a:prstClr>
              </a:solidFill>
            </a:endParaRPr>
          </a:p>
        </p:txBody>
      </p:sp>
      <p:grpSp>
        <p:nvGrpSpPr>
          <p:cNvPr id="25" name="Grupo 24">
            <a:extLst>
              <a:ext uri="{FF2B5EF4-FFF2-40B4-BE49-F238E27FC236}">
                <a16:creationId xmlns:a16="http://schemas.microsoft.com/office/drawing/2014/main" id="{F28F78A1-BCB3-4FEA-A6A0-B122C41FD120}"/>
              </a:ext>
            </a:extLst>
          </p:cNvPr>
          <p:cNvGrpSpPr/>
          <p:nvPr/>
        </p:nvGrpSpPr>
        <p:grpSpPr>
          <a:xfrm>
            <a:off x="4825172" y="1443963"/>
            <a:ext cx="3293188" cy="5114925"/>
            <a:chOff x="4933659" y="1197843"/>
            <a:chExt cx="3293188" cy="5114925"/>
          </a:xfrm>
        </p:grpSpPr>
        <p:pic>
          <p:nvPicPr>
            <p:cNvPr id="24" name="Imagen 23">
              <a:extLst>
                <a:ext uri="{FF2B5EF4-FFF2-40B4-BE49-F238E27FC236}">
                  <a16:creationId xmlns:a16="http://schemas.microsoft.com/office/drawing/2014/main" id="{8551380C-145B-49B5-8F52-2873642326F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097" b="99628" l="5822" r="91096">
                          <a14:foregroundMark x1="28767" y1="7821" x2="28767" y2="7821"/>
                          <a14:foregroundMark x1="7534" y1="50838" x2="7534" y2="50838"/>
                          <a14:foregroundMark x1="91096" y1="34451" x2="91096" y2="34451"/>
                          <a14:foregroundMark x1="91438" y1="65177" x2="91438" y2="65177"/>
                          <a14:foregroundMark x1="22945" y1="92737" x2="22945" y2="92737"/>
                          <a14:foregroundMark x1="24658" y1="96276" x2="24658" y2="96276"/>
                          <a14:foregroundMark x1="6164" y1="87896" x2="6164" y2="87896"/>
                          <a14:foregroundMark x1="29110" y1="4283" x2="29110" y2="4283"/>
                          <a14:foregroundMark x1="24658" y1="99628" x2="24658" y2="99628"/>
                        </a14:backgroundRemoval>
                      </a14:imgEffect>
                    </a14:imgLayer>
                  </a14:imgProps>
                </a:ext>
              </a:extLst>
            </a:blip>
            <a:stretch>
              <a:fillRect/>
            </a:stretch>
          </p:blipFill>
          <p:spPr>
            <a:xfrm>
              <a:off x="5282557" y="1197843"/>
              <a:ext cx="2944290" cy="5114925"/>
            </a:xfrm>
            <a:prstGeom prst="rect">
              <a:avLst/>
            </a:prstGeom>
          </p:spPr>
        </p:pic>
        <p:grpSp>
          <p:nvGrpSpPr>
            <p:cNvPr id="9" name="Grupo 8">
              <a:extLst>
                <a:ext uri="{FF2B5EF4-FFF2-40B4-BE49-F238E27FC236}">
                  <a16:creationId xmlns:a16="http://schemas.microsoft.com/office/drawing/2014/main" id="{ABDEB6E6-9F57-4B47-B9DA-07ED8AC43C63}"/>
                </a:ext>
              </a:extLst>
            </p:cNvPr>
            <p:cNvGrpSpPr/>
            <p:nvPr/>
          </p:nvGrpSpPr>
          <p:grpSpPr>
            <a:xfrm>
              <a:off x="4933659" y="1410022"/>
              <a:ext cx="3075994" cy="4818721"/>
              <a:chOff x="3507348" y="2282425"/>
              <a:chExt cx="2653542" cy="3953205"/>
            </a:xfrm>
          </p:grpSpPr>
          <p:sp>
            <p:nvSpPr>
              <p:cNvPr id="11" name="Circle">
                <a:extLst>
                  <a:ext uri="{FF2B5EF4-FFF2-40B4-BE49-F238E27FC236}">
                    <a16:creationId xmlns:a16="http://schemas.microsoft.com/office/drawing/2014/main" id="{DFAF7C09-6ED6-4D23-B7CA-2331EE4B7159}"/>
                  </a:ext>
                </a:extLst>
              </p:cNvPr>
              <p:cNvSpPr/>
              <p:nvPr/>
            </p:nvSpPr>
            <p:spPr>
              <a:xfrm>
                <a:off x="3507348" y="3669326"/>
                <a:ext cx="1261884" cy="1230711"/>
              </a:xfrm>
              <a:prstGeom prst="ellipse">
                <a:avLst/>
              </a:prstGeom>
              <a:solidFill>
                <a:schemeClr val="bg1">
                  <a:lumMod val="50000"/>
                </a:schemeClr>
              </a:solidFill>
              <a:ln w="12700">
                <a:miter lim="400000"/>
              </a:ln>
              <a:effectLst>
                <a:innerShdw dist="38100" dir="2700000">
                  <a:prstClr val="black">
                    <a:alpha val="15000"/>
                  </a:prstClr>
                </a:innerShdw>
              </a:effectLst>
            </p:spPr>
            <p:txBody>
              <a:bodyPr lIns="28575" tIns="28575" rIns="28575" bIns="28575" anchor="ctr"/>
              <a:lstStyle/>
              <a:p>
                <a:pPr algn="ctr">
                  <a:defRPr sz="3000">
                    <a:solidFill>
                      <a:srgbClr val="FFFFFF"/>
                    </a:solidFill>
                  </a:defRPr>
                </a:pPr>
                <a:endParaRPr sz="1600" dirty="0"/>
              </a:p>
            </p:txBody>
          </p:sp>
          <p:sp>
            <p:nvSpPr>
              <p:cNvPr id="12" name="Circle">
                <a:extLst>
                  <a:ext uri="{FF2B5EF4-FFF2-40B4-BE49-F238E27FC236}">
                    <a16:creationId xmlns:a16="http://schemas.microsoft.com/office/drawing/2014/main" id="{61E4DE6E-89EA-4C9B-9AB6-2E2A0BC14FCA}"/>
                  </a:ext>
                </a:extLst>
              </p:cNvPr>
              <p:cNvSpPr/>
              <p:nvPr/>
            </p:nvSpPr>
            <p:spPr>
              <a:xfrm rot="2143746">
                <a:off x="4093757" y="2282425"/>
                <a:ext cx="900220" cy="900220"/>
              </a:xfrm>
              <a:prstGeom prst="ellipse">
                <a:avLst/>
              </a:prstGeom>
              <a:solidFill>
                <a:schemeClr val="accent4"/>
              </a:solidFill>
              <a:ln w="12700">
                <a:miter lim="400000"/>
              </a:ln>
              <a:effectLst>
                <a:innerShdw dist="38100" dir="2700000">
                  <a:prstClr val="black">
                    <a:alpha val="15000"/>
                  </a:prstClr>
                </a:innerShdw>
              </a:effectLst>
            </p:spPr>
            <p:txBody>
              <a:bodyPr lIns="28575" tIns="28575" rIns="28575" bIns="28575" anchor="ctr"/>
              <a:lstStyle/>
              <a:p>
                <a:pPr>
                  <a:defRPr sz="3000">
                    <a:solidFill>
                      <a:srgbClr val="FFFFFF"/>
                    </a:solidFill>
                  </a:defRPr>
                </a:pPr>
                <a:endParaRPr sz="2250"/>
              </a:p>
            </p:txBody>
          </p:sp>
          <p:sp>
            <p:nvSpPr>
              <p:cNvPr id="13" name="Circle">
                <a:extLst>
                  <a:ext uri="{FF2B5EF4-FFF2-40B4-BE49-F238E27FC236}">
                    <a16:creationId xmlns:a16="http://schemas.microsoft.com/office/drawing/2014/main" id="{0F64F801-BB70-40CA-925B-039EF02AF479}"/>
                  </a:ext>
                </a:extLst>
              </p:cNvPr>
              <p:cNvSpPr/>
              <p:nvPr/>
            </p:nvSpPr>
            <p:spPr>
              <a:xfrm rot="2143746">
                <a:off x="5208250" y="3068243"/>
                <a:ext cx="900220" cy="900220"/>
              </a:xfrm>
              <a:prstGeom prst="ellipse">
                <a:avLst/>
              </a:prstGeom>
              <a:solidFill>
                <a:schemeClr val="accent1"/>
              </a:solidFill>
              <a:ln w="12700">
                <a:miter lim="400000"/>
              </a:ln>
              <a:effectLst>
                <a:innerShdw dist="38100" dir="2700000">
                  <a:prstClr val="black">
                    <a:alpha val="15000"/>
                  </a:prstClr>
                </a:innerShdw>
              </a:effectLst>
            </p:spPr>
            <p:txBody>
              <a:bodyPr lIns="28575" tIns="28575" rIns="28575" bIns="28575" anchor="ctr"/>
              <a:lstStyle/>
              <a:p>
                <a:pPr>
                  <a:defRPr sz="3000">
                    <a:solidFill>
                      <a:srgbClr val="FFFFFF"/>
                    </a:solidFill>
                  </a:defRPr>
                </a:pPr>
                <a:endParaRPr sz="2250"/>
              </a:p>
            </p:txBody>
          </p:sp>
          <p:sp>
            <p:nvSpPr>
              <p:cNvPr id="14" name="Circle">
                <a:extLst>
                  <a:ext uri="{FF2B5EF4-FFF2-40B4-BE49-F238E27FC236}">
                    <a16:creationId xmlns:a16="http://schemas.microsoft.com/office/drawing/2014/main" id="{CF273C72-E692-4A6D-AC54-8FEEA55C1086}"/>
                  </a:ext>
                </a:extLst>
              </p:cNvPr>
              <p:cNvSpPr/>
              <p:nvPr/>
            </p:nvSpPr>
            <p:spPr>
              <a:xfrm rot="2143746">
                <a:off x="5260670" y="4398620"/>
                <a:ext cx="900220" cy="900220"/>
              </a:xfrm>
              <a:prstGeom prst="ellipse">
                <a:avLst/>
              </a:prstGeom>
              <a:solidFill>
                <a:schemeClr val="accent2"/>
              </a:solidFill>
              <a:ln w="12700">
                <a:miter lim="400000"/>
              </a:ln>
              <a:effectLst>
                <a:innerShdw dist="38100" dir="2700000">
                  <a:prstClr val="black">
                    <a:alpha val="15000"/>
                  </a:prstClr>
                </a:innerShdw>
              </a:effectLst>
            </p:spPr>
            <p:txBody>
              <a:bodyPr lIns="28575" tIns="28575" rIns="28575" bIns="28575" anchor="ctr"/>
              <a:lstStyle/>
              <a:p>
                <a:pPr>
                  <a:defRPr sz="3000">
                    <a:solidFill>
                      <a:srgbClr val="FFFFFF"/>
                    </a:solidFill>
                  </a:defRPr>
                </a:pPr>
                <a:endParaRPr sz="2250"/>
              </a:p>
            </p:txBody>
          </p:sp>
          <p:sp>
            <p:nvSpPr>
              <p:cNvPr id="15" name="Circle">
                <a:extLst>
                  <a:ext uri="{FF2B5EF4-FFF2-40B4-BE49-F238E27FC236}">
                    <a16:creationId xmlns:a16="http://schemas.microsoft.com/office/drawing/2014/main" id="{1C68CA6B-4300-490D-9280-D55437C902AC}"/>
                  </a:ext>
                </a:extLst>
              </p:cNvPr>
              <p:cNvSpPr/>
              <p:nvPr/>
            </p:nvSpPr>
            <p:spPr>
              <a:xfrm rot="2143746">
                <a:off x="4006762" y="5335410"/>
                <a:ext cx="900220" cy="900220"/>
              </a:xfrm>
              <a:prstGeom prst="ellipse">
                <a:avLst/>
              </a:prstGeom>
              <a:solidFill>
                <a:schemeClr val="tx2"/>
              </a:solidFill>
              <a:ln w="12700">
                <a:miter lim="400000"/>
              </a:ln>
              <a:effectLst>
                <a:innerShdw dist="38100" dir="2700000">
                  <a:prstClr val="black">
                    <a:alpha val="15000"/>
                  </a:prstClr>
                </a:innerShdw>
              </a:effectLst>
            </p:spPr>
            <p:txBody>
              <a:bodyPr lIns="28575" tIns="28575" rIns="28575" bIns="28575" anchor="ctr"/>
              <a:lstStyle/>
              <a:p>
                <a:pPr>
                  <a:defRPr sz="3000">
                    <a:solidFill>
                      <a:srgbClr val="FFFFFF"/>
                    </a:solidFill>
                  </a:defRPr>
                </a:pPr>
                <a:endParaRPr sz="2250"/>
              </a:p>
            </p:txBody>
          </p:sp>
          <p:pic>
            <p:nvPicPr>
              <p:cNvPr id="16" name="Graphic 3" descr="Handshake">
                <a:extLst>
                  <a:ext uri="{FF2B5EF4-FFF2-40B4-BE49-F238E27FC236}">
                    <a16:creationId xmlns:a16="http://schemas.microsoft.com/office/drawing/2014/main" id="{16BB0043-6D56-4DDC-9178-E7FAB92F9D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95283" y="2443653"/>
                <a:ext cx="646331" cy="646331"/>
              </a:xfrm>
              <a:prstGeom prst="rect">
                <a:avLst/>
              </a:prstGeom>
            </p:spPr>
          </p:pic>
          <p:pic>
            <p:nvPicPr>
              <p:cNvPr id="17" name="Graphic 5" descr="Crawl">
                <a:extLst>
                  <a:ext uri="{FF2B5EF4-FFF2-40B4-BE49-F238E27FC236}">
                    <a16:creationId xmlns:a16="http://schemas.microsoft.com/office/drawing/2014/main" id="{9084EE82-AF3E-4FC1-B9CC-4AD34E207B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239801">
                <a:off x="5400289" y="4525564"/>
                <a:ext cx="646331" cy="646331"/>
              </a:xfrm>
              <a:prstGeom prst="rect">
                <a:avLst/>
              </a:prstGeom>
            </p:spPr>
          </p:pic>
          <p:pic>
            <p:nvPicPr>
              <p:cNvPr id="18" name="Graphic 49" descr="Footprints">
                <a:extLst>
                  <a:ext uri="{FF2B5EF4-FFF2-40B4-BE49-F238E27FC236}">
                    <a16:creationId xmlns:a16="http://schemas.microsoft.com/office/drawing/2014/main" id="{6BFB7FD7-AB91-46D8-9360-5799DC7F9AE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rot="2143746">
                <a:off x="4121515" y="5479299"/>
                <a:ext cx="646331" cy="646331"/>
              </a:xfrm>
              <a:prstGeom prst="rect">
                <a:avLst/>
              </a:prstGeom>
            </p:spPr>
          </p:pic>
        </p:grpSp>
      </p:grpSp>
      <p:sp>
        <p:nvSpPr>
          <p:cNvPr id="22" name="CuadroTexto 21">
            <a:extLst>
              <a:ext uri="{FF2B5EF4-FFF2-40B4-BE49-F238E27FC236}">
                <a16:creationId xmlns:a16="http://schemas.microsoft.com/office/drawing/2014/main" id="{D32EC11A-B00F-4E10-B041-3332EFBC2F2B}"/>
              </a:ext>
            </a:extLst>
          </p:cNvPr>
          <p:cNvSpPr txBox="1"/>
          <p:nvPr/>
        </p:nvSpPr>
        <p:spPr>
          <a:xfrm>
            <a:off x="1074522" y="1722200"/>
            <a:ext cx="3624984" cy="4401205"/>
          </a:xfrm>
          <a:prstGeom prst="rect">
            <a:avLst/>
          </a:prstGeom>
          <a:noFill/>
        </p:spPr>
        <p:txBody>
          <a:bodyPr wrap="square" lIns="91440" tIns="45720" rIns="91440" bIns="45720" anchor="t">
            <a:spAutoFit/>
          </a:bodyPr>
          <a:lstStyle/>
          <a:p>
            <a:pPr algn="ctr"/>
            <a:r>
              <a:rPr lang="es-CO" sz="2800" dirty="0">
                <a:latin typeface="Arial" panose="020B0604020202020204" pitchFamily="34" charset="0"/>
                <a:ea typeface="Calibri" panose="020F0502020204030204" pitchFamily="34" charset="0"/>
                <a:cs typeface="Arial" panose="020B0604020202020204" pitchFamily="34" charset="0"/>
              </a:rPr>
              <a:t>Se refiere al conjunto de acciones dirigidas a coordinar, supervisar y apoyar la eliminación de malaria en las unidades más básicas de la operación  </a:t>
            </a:r>
          </a:p>
          <a:p>
            <a:pPr algn="ctr"/>
            <a:r>
              <a:rPr lang="es-CO" sz="2800" dirty="0">
                <a:latin typeface="Arial"/>
                <a:ea typeface="Calibri" panose="020F0502020204030204" pitchFamily="34" charset="0"/>
                <a:cs typeface="Arial"/>
              </a:rPr>
              <a:t>(focos)</a:t>
            </a:r>
            <a:endParaRPr lang="es-CO" sz="2800" dirty="0">
              <a:latin typeface="Arial"/>
              <a:cs typeface="Arial"/>
            </a:endParaRPr>
          </a:p>
        </p:txBody>
      </p:sp>
      <p:sp>
        <p:nvSpPr>
          <p:cNvPr id="26" name="CuadroTexto 25">
            <a:extLst>
              <a:ext uri="{FF2B5EF4-FFF2-40B4-BE49-F238E27FC236}">
                <a16:creationId xmlns:a16="http://schemas.microsoft.com/office/drawing/2014/main" id="{595AEF25-E52F-42EF-A350-4D0FBC0679EF}"/>
              </a:ext>
            </a:extLst>
          </p:cNvPr>
          <p:cNvSpPr txBox="1"/>
          <p:nvPr/>
        </p:nvSpPr>
        <p:spPr>
          <a:xfrm>
            <a:off x="4796866" y="3834614"/>
            <a:ext cx="1500732" cy="523220"/>
          </a:xfrm>
          <a:prstGeom prst="rect">
            <a:avLst/>
          </a:prstGeom>
          <a:noFill/>
        </p:spPr>
        <p:txBody>
          <a:bodyPr wrap="none" rtlCol="0">
            <a:spAutoFit/>
          </a:bodyPr>
          <a:lstStyle/>
          <a:p>
            <a:r>
              <a:rPr lang="es-CO" sz="2800" b="1" dirty="0">
                <a:solidFill>
                  <a:schemeClr val="bg1"/>
                </a:solidFill>
              </a:rPr>
              <a:t>Acciones</a:t>
            </a:r>
          </a:p>
        </p:txBody>
      </p:sp>
      <p:sp>
        <p:nvSpPr>
          <p:cNvPr id="28" name="CuadroTexto 27">
            <a:extLst>
              <a:ext uri="{FF2B5EF4-FFF2-40B4-BE49-F238E27FC236}">
                <a16:creationId xmlns:a16="http://schemas.microsoft.com/office/drawing/2014/main" id="{DBBCFB67-1BEC-41E4-BE8D-8261FD4D799B}"/>
              </a:ext>
            </a:extLst>
          </p:cNvPr>
          <p:cNvSpPr txBox="1"/>
          <p:nvPr/>
        </p:nvSpPr>
        <p:spPr>
          <a:xfrm>
            <a:off x="7318632" y="1520490"/>
            <a:ext cx="3970905" cy="707886"/>
          </a:xfrm>
          <a:prstGeom prst="rect">
            <a:avLst/>
          </a:prstGeom>
          <a:noFill/>
        </p:spPr>
        <p:txBody>
          <a:bodyPr wrap="square">
            <a:spAutoFit/>
          </a:bodyPr>
          <a:lstStyle/>
          <a:p>
            <a:pPr algn="l"/>
            <a:r>
              <a:rPr lang="es-ES" sz="2000" b="0" i="0" u="none" strike="noStrike" baseline="0" dirty="0">
                <a:latin typeface="Arial" panose="020B0604020202020204" pitchFamily="34" charset="0"/>
                <a:cs typeface="Arial" panose="020B0604020202020204" pitchFamily="34" charset="0"/>
              </a:rPr>
              <a:t>Coordinación de la red local de DTI-R en el foco (</a:t>
            </a:r>
            <a:r>
              <a:rPr lang="es-ES" sz="2000" b="0" i="0" u="none" strike="noStrike" baseline="0" dirty="0" err="1">
                <a:latin typeface="Arial" panose="020B0604020202020204" pitchFamily="34" charset="0"/>
                <a:cs typeface="Arial" panose="020B0604020202020204" pitchFamily="34" charset="0"/>
              </a:rPr>
              <a:t>microplan</a:t>
            </a:r>
            <a:r>
              <a:rPr lang="es-ES" sz="2000" b="0" i="0" u="none" strike="noStrike" baseline="0" dirty="0">
                <a:latin typeface="Arial" panose="020B0604020202020204" pitchFamily="34" charset="0"/>
                <a:cs typeface="Arial" panose="020B0604020202020204" pitchFamily="34" charset="0"/>
              </a:rPr>
              <a:t>)</a:t>
            </a:r>
          </a:p>
        </p:txBody>
      </p:sp>
      <p:sp>
        <p:nvSpPr>
          <p:cNvPr id="30" name="CuadroTexto 29">
            <a:extLst>
              <a:ext uri="{FF2B5EF4-FFF2-40B4-BE49-F238E27FC236}">
                <a16:creationId xmlns:a16="http://schemas.microsoft.com/office/drawing/2014/main" id="{BB66CD84-AF5E-423C-A57F-EF3938545DA4}"/>
              </a:ext>
            </a:extLst>
          </p:cNvPr>
          <p:cNvSpPr txBox="1"/>
          <p:nvPr/>
        </p:nvSpPr>
        <p:spPr>
          <a:xfrm>
            <a:off x="8205727" y="2745408"/>
            <a:ext cx="3466869" cy="1015663"/>
          </a:xfrm>
          <a:prstGeom prst="rect">
            <a:avLst/>
          </a:prstGeom>
          <a:noFill/>
        </p:spPr>
        <p:txBody>
          <a:bodyPr wrap="square">
            <a:spAutoFit/>
          </a:bodyPr>
          <a:lstStyle/>
          <a:p>
            <a:pPr algn="l"/>
            <a:r>
              <a:rPr lang="es-CO" sz="2000" b="0" i="0" u="none" strike="noStrike" baseline="0" dirty="0">
                <a:latin typeface="Arial" panose="020B0604020202020204" pitchFamily="34" charset="0"/>
                <a:cs typeface="Arial" panose="020B0604020202020204" pitchFamily="34" charset="0"/>
              </a:rPr>
              <a:t>Gestión de medicamentos e insumos</a:t>
            </a:r>
          </a:p>
          <a:p>
            <a:pPr algn="l"/>
            <a:endParaRPr lang="en-US" sz="2000" dirty="0">
              <a:latin typeface="Arial" panose="020B0604020202020204" pitchFamily="34" charset="0"/>
              <a:cs typeface="Arial" panose="020B0604020202020204" pitchFamily="34" charset="0"/>
            </a:endParaRPr>
          </a:p>
        </p:txBody>
      </p:sp>
      <p:sp>
        <p:nvSpPr>
          <p:cNvPr id="32" name="CuadroTexto 31">
            <a:extLst>
              <a:ext uri="{FF2B5EF4-FFF2-40B4-BE49-F238E27FC236}">
                <a16:creationId xmlns:a16="http://schemas.microsoft.com/office/drawing/2014/main" id="{BA845B9F-E8A5-4D60-8E96-24E9AA288743}"/>
              </a:ext>
            </a:extLst>
          </p:cNvPr>
          <p:cNvSpPr txBox="1"/>
          <p:nvPr/>
        </p:nvSpPr>
        <p:spPr>
          <a:xfrm>
            <a:off x="8148862" y="4315245"/>
            <a:ext cx="3970905" cy="1323439"/>
          </a:xfrm>
          <a:prstGeom prst="rect">
            <a:avLst/>
          </a:prstGeom>
          <a:noFill/>
        </p:spPr>
        <p:txBody>
          <a:bodyPr wrap="square">
            <a:spAutoFit/>
          </a:bodyPr>
          <a:lstStyle/>
          <a:p>
            <a:pPr algn="l"/>
            <a:r>
              <a:rPr lang="es-ES" sz="2000" b="0" i="0" u="none" strike="noStrike" baseline="0" dirty="0">
                <a:latin typeface="Arial" panose="020B0604020202020204" pitchFamily="34" charset="0"/>
                <a:cs typeface="Arial" panose="020B0604020202020204" pitchFamily="34" charset="0"/>
              </a:rPr>
              <a:t>Coordinación de acciones con otros niveles (municipio, región) incluyendo el control vectorial</a:t>
            </a:r>
          </a:p>
          <a:p>
            <a:pPr algn="l"/>
            <a:endParaRPr lang="en-US" sz="2000" dirty="0">
              <a:latin typeface="Arial" panose="020B0604020202020204" pitchFamily="34" charset="0"/>
              <a:cs typeface="Arial" panose="020B0604020202020204" pitchFamily="34" charset="0"/>
            </a:endParaRPr>
          </a:p>
        </p:txBody>
      </p:sp>
      <p:sp>
        <p:nvSpPr>
          <p:cNvPr id="34" name="CuadroTexto 33">
            <a:extLst>
              <a:ext uri="{FF2B5EF4-FFF2-40B4-BE49-F238E27FC236}">
                <a16:creationId xmlns:a16="http://schemas.microsoft.com/office/drawing/2014/main" id="{3F9D02B6-2A67-4977-ACE6-E72045F9878A}"/>
              </a:ext>
            </a:extLst>
          </p:cNvPr>
          <p:cNvSpPr txBox="1"/>
          <p:nvPr/>
        </p:nvSpPr>
        <p:spPr>
          <a:xfrm>
            <a:off x="6646215" y="5923350"/>
            <a:ext cx="5194490" cy="400110"/>
          </a:xfrm>
          <a:prstGeom prst="rect">
            <a:avLst/>
          </a:prstGeom>
          <a:noFill/>
        </p:spPr>
        <p:txBody>
          <a:bodyPr wrap="square">
            <a:spAutoFit/>
          </a:bodyPr>
          <a:lstStyle/>
          <a:p>
            <a:r>
              <a:rPr lang="es-ES" sz="2000" b="0" i="0" u="none" strike="noStrike" baseline="0" dirty="0">
                <a:latin typeface="Arial" panose="020B0604020202020204" pitchFamily="34" charset="0"/>
                <a:cs typeface="Arial" panose="020B0604020202020204" pitchFamily="34" charset="0"/>
              </a:rPr>
              <a:t>Apoyo en el manejo y análisis de datos</a:t>
            </a:r>
            <a:endParaRPr lang="es-CO" sz="2000" dirty="0">
              <a:latin typeface="Arial" panose="020B0604020202020204" pitchFamily="34" charset="0"/>
              <a:cs typeface="Arial" panose="020B0604020202020204" pitchFamily="34" charset="0"/>
            </a:endParaRPr>
          </a:p>
        </p:txBody>
      </p:sp>
      <p:pic>
        <p:nvPicPr>
          <p:cNvPr id="35" name="Graphic 47" descr="Stopwatch">
            <a:extLst>
              <a:ext uri="{FF2B5EF4-FFF2-40B4-BE49-F238E27FC236}">
                <a16:creationId xmlns:a16="http://schemas.microsoft.com/office/drawing/2014/main" id="{8233690C-5236-421B-88A7-3638288868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896331" y="2702788"/>
            <a:ext cx="847648" cy="847648"/>
          </a:xfrm>
          <a:prstGeom prst="rect">
            <a:avLst/>
          </a:prstGeom>
        </p:spPr>
      </p:pic>
    </p:spTree>
    <p:extLst>
      <p:ext uri="{BB962C8B-B14F-4D97-AF65-F5344CB8AC3E}">
        <p14:creationId xmlns:p14="http://schemas.microsoft.com/office/powerpoint/2010/main" val="308922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P spid="30" grpId="0"/>
      <p:bldP spid="32" grpId="0"/>
      <p:bldP spid="3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DE8B50-89C1-4FDB-AB23-2A691BB57FE5}"/>
              </a:ext>
            </a:extLst>
          </p:cNvPr>
          <p:cNvSpPr>
            <a:spLocks noGrp="1"/>
          </p:cNvSpPr>
          <p:nvPr>
            <p:ph type="title"/>
          </p:nvPr>
        </p:nvSpPr>
        <p:spPr/>
        <p:txBody>
          <a:bodyPr anchor="ctr">
            <a:normAutofit/>
          </a:bodyPr>
          <a:lstStyle/>
          <a:p>
            <a:r>
              <a:rPr lang="es-ES" sz="3200" dirty="0">
                <a:latin typeface="Arial" panose="020B0604020202020204" pitchFamily="34" charset="0"/>
                <a:cs typeface="Arial" panose="020B0604020202020204" pitchFamily="34" charset="0"/>
              </a:rPr>
              <a:t>Prioridades. Asegurando la gestión básica</a:t>
            </a:r>
            <a:endParaRPr lang="es-CO" sz="3200" dirty="0">
              <a:latin typeface="Arial" panose="020B0604020202020204" pitchFamily="34" charset="0"/>
              <a:cs typeface="Arial" panose="020B0604020202020204" pitchFamily="34" charset="0"/>
            </a:endParaRPr>
          </a:p>
        </p:txBody>
      </p:sp>
      <p:sp>
        <p:nvSpPr>
          <p:cNvPr id="45" name="Freeform: Shape 64">
            <a:extLst>
              <a:ext uri="{FF2B5EF4-FFF2-40B4-BE49-F238E27FC236}">
                <a16:creationId xmlns:a16="http://schemas.microsoft.com/office/drawing/2014/main" id="{A1308177-F02B-46C7-92ED-AF49BF8AE0A6}"/>
              </a:ext>
            </a:extLst>
          </p:cNvPr>
          <p:cNvSpPr>
            <a:spLocks/>
          </p:cNvSpPr>
          <p:nvPr/>
        </p:nvSpPr>
        <p:spPr bwMode="auto">
          <a:xfrm flipH="1">
            <a:off x="2622754" y="2024972"/>
            <a:ext cx="7045121" cy="4612636"/>
          </a:xfrm>
          <a:custGeom>
            <a:avLst/>
            <a:gdLst>
              <a:gd name="connsiteX0" fmla="*/ 6179391 w 7045121"/>
              <a:gd name="connsiteY0" fmla="*/ 4215649 h 4625336"/>
              <a:gd name="connsiteX1" fmla="*/ 6179391 w 7045121"/>
              <a:gd name="connsiteY1" fmla="*/ 4215841 h 4625336"/>
              <a:gd name="connsiteX2" fmla="*/ 6095552 w 7045121"/>
              <a:gd name="connsiteY2" fmla="*/ 4284949 h 4625336"/>
              <a:gd name="connsiteX3" fmla="*/ 428110 w 7045121"/>
              <a:gd name="connsiteY3" fmla="*/ 0 h 4625336"/>
              <a:gd name="connsiteX4" fmla="*/ 0 w 7045121"/>
              <a:gd name="connsiteY4" fmla="*/ 1172478 h 4625336"/>
              <a:gd name="connsiteX5" fmla="*/ 98425 w 7045121"/>
              <a:gd name="connsiteY5" fmla="*/ 1223278 h 4625336"/>
              <a:gd name="connsiteX6" fmla="*/ 204745 w 7045121"/>
              <a:gd name="connsiteY6" fmla="*/ 1136726 h 4625336"/>
              <a:gd name="connsiteX7" fmla="*/ 204745 w 7045121"/>
              <a:gd name="connsiteY7" fmla="*/ 1605859 h 4625336"/>
              <a:gd name="connsiteX8" fmla="*/ 204745 w 7045121"/>
              <a:gd name="connsiteY8" fmla="*/ 1605860 h 4625336"/>
              <a:gd name="connsiteX9" fmla="*/ 204746 w 7045121"/>
              <a:gd name="connsiteY9" fmla="*/ 1605859 h 4625336"/>
              <a:gd name="connsiteX10" fmla="*/ 1383577 w 7045121"/>
              <a:gd name="connsiteY10" fmla="*/ 1756652 h 4625336"/>
              <a:gd name="connsiteX11" fmla="*/ 1472447 w 7045121"/>
              <a:gd name="connsiteY11" fmla="*/ 1682885 h 4625336"/>
              <a:gd name="connsiteX12" fmla="*/ 1472447 w 7045121"/>
              <a:gd name="connsiteY12" fmla="*/ 1682886 h 4625336"/>
              <a:gd name="connsiteX13" fmla="*/ 1383577 w 7045121"/>
              <a:gd name="connsiteY13" fmla="*/ 1756653 h 4625336"/>
              <a:gd name="connsiteX14" fmla="*/ 1383577 w 7045121"/>
              <a:gd name="connsiteY14" fmla="*/ 2240866 h 4625336"/>
              <a:gd name="connsiteX15" fmla="*/ 1481476 w 7045121"/>
              <a:gd name="connsiteY15" fmla="*/ 2161177 h 4625336"/>
              <a:gd name="connsiteX16" fmla="*/ 1383579 w 7045121"/>
              <a:gd name="connsiteY16" fmla="*/ 2240865 h 4625336"/>
              <a:gd name="connsiteX17" fmla="*/ 2562409 w 7045121"/>
              <a:gd name="connsiteY17" fmla="*/ 2391658 h 4625336"/>
              <a:gd name="connsiteX18" fmla="*/ 2562409 w 7045121"/>
              <a:gd name="connsiteY18" fmla="*/ 2875870 h 4625336"/>
              <a:gd name="connsiteX19" fmla="*/ 2562410 w 7045121"/>
              <a:gd name="connsiteY19" fmla="*/ 2879220 h 4625336"/>
              <a:gd name="connsiteX20" fmla="*/ 3737888 w 7045121"/>
              <a:gd name="connsiteY20" fmla="*/ 3030013 h 4625336"/>
              <a:gd name="connsiteX21" fmla="*/ 3826759 w 7045121"/>
              <a:gd name="connsiteY21" fmla="*/ 2956704 h 4625336"/>
              <a:gd name="connsiteX22" fmla="*/ 3826759 w 7045121"/>
              <a:gd name="connsiteY22" fmla="*/ 2956706 h 4625336"/>
              <a:gd name="connsiteX23" fmla="*/ 3737889 w 7045121"/>
              <a:gd name="connsiteY23" fmla="*/ 3030014 h 4625336"/>
              <a:gd name="connsiteX24" fmla="*/ 3737889 w 7045121"/>
              <a:gd name="connsiteY24" fmla="*/ 3507526 h 4625336"/>
              <a:gd name="connsiteX25" fmla="*/ 3737889 w 7045121"/>
              <a:gd name="connsiteY25" fmla="*/ 3510876 h 4625336"/>
              <a:gd name="connsiteX26" fmla="*/ 3741445 w 7045121"/>
              <a:gd name="connsiteY26" fmla="*/ 3507981 h 4625336"/>
              <a:gd name="connsiteX27" fmla="*/ 4916719 w 7045121"/>
              <a:gd name="connsiteY27" fmla="*/ 3658319 h 4625336"/>
              <a:gd name="connsiteX28" fmla="*/ 4916719 w 7045121"/>
              <a:gd name="connsiteY28" fmla="*/ 4137506 h 4625336"/>
              <a:gd name="connsiteX29" fmla="*/ 4920271 w 7045121"/>
              <a:gd name="connsiteY29" fmla="*/ 4134610 h 4625336"/>
              <a:gd name="connsiteX30" fmla="*/ 6090521 w 7045121"/>
              <a:gd name="connsiteY30" fmla="*/ 4284306 h 4625336"/>
              <a:gd name="connsiteX31" fmla="*/ 6089650 w 7045121"/>
              <a:gd name="connsiteY31" fmla="*/ 4531628 h 4625336"/>
              <a:gd name="connsiteX32" fmla="*/ 6089886 w 7045121"/>
              <a:gd name="connsiteY32" fmla="*/ 4576193 h 4625336"/>
              <a:gd name="connsiteX33" fmla="*/ 6181844 w 7045121"/>
              <a:gd name="connsiteY33" fmla="*/ 4625336 h 4625336"/>
              <a:gd name="connsiteX34" fmla="*/ 6188075 w 7045121"/>
              <a:gd name="connsiteY34" fmla="*/ 4620528 h 4625336"/>
              <a:gd name="connsiteX35" fmla="*/ 6955781 w 7045121"/>
              <a:gd name="connsiteY35" fmla="*/ 3947572 h 4625336"/>
              <a:gd name="connsiteX36" fmla="*/ 6955786 w 7045121"/>
              <a:gd name="connsiteY36" fmla="*/ 3943576 h 4625336"/>
              <a:gd name="connsiteX37" fmla="*/ 7044651 w 7045121"/>
              <a:gd name="connsiteY37" fmla="*/ 3866729 h 4625336"/>
              <a:gd name="connsiteX38" fmla="*/ 7045121 w 7045121"/>
              <a:gd name="connsiteY38" fmla="*/ 3494630 h 4625336"/>
              <a:gd name="connsiteX39" fmla="*/ 6947985 w 7045121"/>
              <a:gd name="connsiteY39" fmla="*/ 3574700 h 4625336"/>
              <a:gd name="connsiteX40" fmla="*/ 6946161 w 7045121"/>
              <a:gd name="connsiteY40" fmla="*/ 3574460 h 4625336"/>
              <a:gd name="connsiteX41" fmla="*/ 7042740 w 7045121"/>
              <a:gd name="connsiteY41" fmla="*/ 3494629 h 4625336"/>
              <a:gd name="connsiteX42" fmla="*/ 5874203 w 7045121"/>
              <a:gd name="connsiteY42" fmla="*/ 3341236 h 4625336"/>
              <a:gd name="connsiteX43" fmla="*/ 5870774 w 7045121"/>
              <a:gd name="connsiteY43" fmla="*/ 3344046 h 4625336"/>
              <a:gd name="connsiteX44" fmla="*/ 5865818 w 7045121"/>
              <a:gd name="connsiteY44" fmla="*/ 2862049 h 4625336"/>
              <a:gd name="connsiteX45" fmla="*/ 5865820 w 7045121"/>
              <a:gd name="connsiteY45" fmla="*/ 2862048 h 4625336"/>
              <a:gd name="connsiteX46" fmla="*/ 4695372 w 7045121"/>
              <a:gd name="connsiteY46" fmla="*/ 2714606 h 4625336"/>
              <a:gd name="connsiteX47" fmla="*/ 4695315 w 7045121"/>
              <a:gd name="connsiteY47" fmla="*/ 2714652 h 4625336"/>
              <a:gd name="connsiteX48" fmla="*/ 4692019 w 7045121"/>
              <a:gd name="connsiteY48" fmla="*/ 2235419 h 4625336"/>
              <a:gd name="connsiteX49" fmla="*/ 4595222 w 7045121"/>
              <a:gd name="connsiteY49" fmla="*/ 2315267 h 4625336"/>
              <a:gd name="connsiteX50" fmla="*/ 4595220 w 7045121"/>
              <a:gd name="connsiteY50" fmla="*/ 2315267 h 4625336"/>
              <a:gd name="connsiteX51" fmla="*/ 4692018 w 7045121"/>
              <a:gd name="connsiteY51" fmla="*/ 2235418 h 4625336"/>
              <a:gd name="connsiteX52" fmla="*/ 3516539 w 7045121"/>
              <a:gd name="connsiteY52" fmla="*/ 2087976 h 4625336"/>
              <a:gd name="connsiteX53" fmla="*/ 3513185 w 7045121"/>
              <a:gd name="connsiteY53" fmla="*/ 1600415 h 4625336"/>
              <a:gd name="connsiteX54" fmla="*/ 3513187 w 7045121"/>
              <a:gd name="connsiteY54" fmla="*/ 1600414 h 4625336"/>
              <a:gd name="connsiteX55" fmla="*/ 3513185 w 7045121"/>
              <a:gd name="connsiteY55" fmla="*/ 1600413 h 4625336"/>
              <a:gd name="connsiteX56" fmla="*/ 3513184 w 7045121"/>
              <a:gd name="connsiteY56" fmla="*/ 1600413 h 4625336"/>
              <a:gd name="connsiteX57" fmla="*/ 2341062 w 7045121"/>
              <a:gd name="connsiteY57" fmla="*/ 1452972 h 4625336"/>
              <a:gd name="connsiteX58" fmla="*/ 2252077 w 7045121"/>
              <a:gd name="connsiteY58" fmla="*/ 1525406 h 4625336"/>
              <a:gd name="connsiteX59" fmla="*/ 2341061 w 7045121"/>
              <a:gd name="connsiteY59" fmla="*/ 1452972 h 4625336"/>
              <a:gd name="connsiteX60" fmla="*/ 2334353 w 7045121"/>
              <a:gd name="connsiteY60" fmla="*/ 960382 h 4625336"/>
              <a:gd name="connsiteX61" fmla="*/ 2238070 w 7045121"/>
              <a:gd name="connsiteY61" fmla="*/ 1040302 h 4625336"/>
              <a:gd name="connsiteX62" fmla="*/ 2238069 w 7045121"/>
              <a:gd name="connsiteY62" fmla="*/ 1040302 h 4625336"/>
              <a:gd name="connsiteX63" fmla="*/ 2334353 w 7045121"/>
              <a:gd name="connsiteY63" fmla="*/ 960381 h 4625336"/>
              <a:gd name="connsiteX64" fmla="*/ 1162228 w 7045121"/>
              <a:gd name="connsiteY64" fmla="*/ 814615 h 4625336"/>
              <a:gd name="connsiteX65" fmla="*/ 1133653 w 7045121"/>
              <a:gd name="connsiteY65" fmla="*/ 341986 h 4625336"/>
              <a:gd name="connsiteX66" fmla="*/ 1274578 w 7045121"/>
              <a:gd name="connsiteY66" fmla="*/ 270085 h 4625336"/>
              <a:gd name="connsiteX0" fmla="*/ 6179391 w 7045121"/>
              <a:gd name="connsiteY0" fmla="*/ 4215649 h 4625336"/>
              <a:gd name="connsiteX1" fmla="*/ 6179391 w 7045121"/>
              <a:gd name="connsiteY1" fmla="*/ 4215841 h 4625336"/>
              <a:gd name="connsiteX2" fmla="*/ 6095552 w 7045121"/>
              <a:gd name="connsiteY2" fmla="*/ 4284949 h 4625336"/>
              <a:gd name="connsiteX3" fmla="*/ 6179391 w 7045121"/>
              <a:gd name="connsiteY3" fmla="*/ 4215649 h 4625336"/>
              <a:gd name="connsiteX4" fmla="*/ 428110 w 7045121"/>
              <a:gd name="connsiteY4" fmla="*/ 0 h 4625336"/>
              <a:gd name="connsiteX5" fmla="*/ 0 w 7045121"/>
              <a:gd name="connsiteY5" fmla="*/ 1172478 h 4625336"/>
              <a:gd name="connsiteX6" fmla="*/ 98425 w 7045121"/>
              <a:gd name="connsiteY6" fmla="*/ 1223278 h 4625336"/>
              <a:gd name="connsiteX7" fmla="*/ 204745 w 7045121"/>
              <a:gd name="connsiteY7" fmla="*/ 1136726 h 4625336"/>
              <a:gd name="connsiteX8" fmla="*/ 204745 w 7045121"/>
              <a:gd name="connsiteY8" fmla="*/ 1605859 h 4625336"/>
              <a:gd name="connsiteX9" fmla="*/ 204745 w 7045121"/>
              <a:gd name="connsiteY9" fmla="*/ 1605860 h 4625336"/>
              <a:gd name="connsiteX10" fmla="*/ 204746 w 7045121"/>
              <a:gd name="connsiteY10" fmla="*/ 1605859 h 4625336"/>
              <a:gd name="connsiteX11" fmla="*/ 1383577 w 7045121"/>
              <a:gd name="connsiteY11" fmla="*/ 1756652 h 4625336"/>
              <a:gd name="connsiteX12" fmla="*/ 1472447 w 7045121"/>
              <a:gd name="connsiteY12" fmla="*/ 1682885 h 4625336"/>
              <a:gd name="connsiteX13" fmla="*/ 1472447 w 7045121"/>
              <a:gd name="connsiteY13" fmla="*/ 1682886 h 4625336"/>
              <a:gd name="connsiteX14" fmla="*/ 1383577 w 7045121"/>
              <a:gd name="connsiteY14" fmla="*/ 1756653 h 4625336"/>
              <a:gd name="connsiteX15" fmla="*/ 1383577 w 7045121"/>
              <a:gd name="connsiteY15" fmla="*/ 2240866 h 4625336"/>
              <a:gd name="connsiteX16" fmla="*/ 1481476 w 7045121"/>
              <a:gd name="connsiteY16" fmla="*/ 2161177 h 4625336"/>
              <a:gd name="connsiteX17" fmla="*/ 1383579 w 7045121"/>
              <a:gd name="connsiteY17" fmla="*/ 2240865 h 4625336"/>
              <a:gd name="connsiteX18" fmla="*/ 2562409 w 7045121"/>
              <a:gd name="connsiteY18" fmla="*/ 2391658 h 4625336"/>
              <a:gd name="connsiteX19" fmla="*/ 2562409 w 7045121"/>
              <a:gd name="connsiteY19" fmla="*/ 2875870 h 4625336"/>
              <a:gd name="connsiteX20" fmla="*/ 2562410 w 7045121"/>
              <a:gd name="connsiteY20" fmla="*/ 2879220 h 4625336"/>
              <a:gd name="connsiteX21" fmla="*/ 3737888 w 7045121"/>
              <a:gd name="connsiteY21" fmla="*/ 3030013 h 4625336"/>
              <a:gd name="connsiteX22" fmla="*/ 3826759 w 7045121"/>
              <a:gd name="connsiteY22" fmla="*/ 2956704 h 4625336"/>
              <a:gd name="connsiteX23" fmla="*/ 3826759 w 7045121"/>
              <a:gd name="connsiteY23" fmla="*/ 2956706 h 4625336"/>
              <a:gd name="connsiteX24" fmla="*/ 3737889 w 7045121"/>
              <a:gd name="connsiteY24" fmla="*/ 3030014 h 4625336"/>
              <a:gd name="connsiteX25" fmla="*/ 3737889 w 7045121"/>
              <a:gd name="connsiteY25" fmla="*/ 3507526 h 4625336"/>
              <a:gd name="connsiteX26" fmla="*/ 3737889 w 7045121"/>
              <a:gd name="connsiteY26" fmla="*/ 3510876 h 4625336"/>
              <a:gd name="connsiteX27" fmla="*/ 3741445 w 7045121"/>
              <a:gd name="connsiteY27" fmla="*/ 3507981 h 4625336"/>
              <a:gd name="connsiteX28" fmla="*/ 4916719 w 7045121"/>
              <a:gd name="connsiteY28" fmla="*/ 3658319 h 4625336"/>
              <a:gd name="connsiteX29" fmla="*/ 4916719 w 7045121"/>
              <a:gd name="connsiteY29" fmla="*/ 4137506 h 4625336"/>
              <a:gd name="connsiteX30" fmla="*/ 4920271 w 7045121"/>
              <a:gd name="connsiteY30" fmla="*/ 4134610 h 4625336"/>
              <a:gd name="connsiteX31" fmla="*/ 6090521 w 7045121"/>
              <a:gd name="connsiteY31" fmla="*/ 4284306 h 4625336"/>
              <a:gd name="connsiteX32" fmla="*/ 6089650 w 7045121"/>
              <a:gd name="connsiteY32" fmla="*/ 4531628 h 4625336"/>
              <a:gd name="connsiteX33" fmla="*/ 6089886 w 7045121"/>
              <a:gd name="connsiteY33" fmla="*/ 4576193 h 4625336"/>
              <a:gd name="connsiteX34" fmla="*/ 6181844 w 7045121"/>
              <a:gd name="connsiteY34" fmla="*/ 4625336 h 4625336"/>
              <a:gd name="connsiteX35" fmla="*/ 6184900 w 7045121"/>
              <a:gd name="connsiteY35" fmla="*/ 4598303 h 4625336"/>
              <a:gd name="connsiteX36" fmla="*/ 6955781 w 7045121"/>
              <a:gd name="connsiteY36" fmla="*/ 3947572 h 4625336"/>
              <a:gd name="connsiteX37" fmla="*/ 6955786 w 7045121"/>
              <a:gd name="connsiteY37" fmla="*/ 3943576 h 4625336"/>
              <a:gd name="connsiteX38" fmla="*/ 7044651 w 7045121"/>
              <a:gd name="connsiteY38" fmla="*/ 3866729 h 4625336"/>
              <a:gd name="connsiteX39" fmla="*/ 7045121 w 7045121"/>
              <a:gd name="connsiteY39" fmla="*/ 3494630 h 4625336"/>
              <a:gd name="connsiteX40" fmla="*/ 6947985 w 7045121"/>
              <a:gd name="connsiteY40" fmla="*/ 3574700 h 4625336"/>
              <a:gd name="connsiteX41" fmla="*/ 6946161 w 7045121"/>
              <a:gd name="connsiteY41" fmla="*/ 3574460 h 4625336"/>
              <a:gd name="connsiteX42" fmla="*/ 7042740 w 7045121"/>
              <a:gd name="connsiteY42" fmla="*/ 3494629 h 4625336"/>
              <a:gd name="connsiteX43" fmla="*/ 5874203 w 7045121"/>
              <a:gd name="connsiteY43" fmla="*/ 3341236 h 4625336"/>
              <a:gd name="connsiteX44" fmla="*/ 5870774 w 7045121"/>
              <a:gd name="connsiteY44" fmla="*/ 3344046 h 4625336"/>
              <a:gd name="connsiteX45" fmla="*/ 5865818 w 7045121"/>
              <a:gd name="connsiteY45" fmla="*/ 2862049 h 4625336"/>
              <a:gd name="connsiteX46" fmla="*/ 5865820 w 7045121"/>
              <a:gd name="connsiteY46" fmla="*/ 2862048 h 4625336"/>
              <a:gd name="connsiteX47" fmla="*/ 4695372 w 7045121"/>
              <a:gd name="connsiteY47" fmla="*/ 2714606 h 4625336"/>
              <a:gd name="connsiteX48" fmla="*/ 4695315 w 7045121"/>
              <a:gd name="connsiteY48" fmla="*/ 2714652 h 4625336"/>
              <a:gd name="connsiteX49" fmla="*/ 4692019 w 7045121"/>
              <a:gd name="connsiteY49" fmla="*/ 2235419 h 4625336"/>
              <a:gd name="connsiteX50" fmla="*/ 4595222 w 7045121"/>
              <a:gd name="connsiteY50" fmla="*/ 2315267 h 4625336"/>
              <a:gd name="connsiteX51" fmla="*/ 4595220 w 7045121"/>
              <a:gd name="connsiteY51" fmla="*/ 2315267 h 4625336"/>
              <a:gd name="connsiteX52" fmla="*/ 4692018 w 7045121"/>
              <a:gd name="connsiteY52" fmla="*/ 2235418 h 4625336"/>
              <a:gd name="connsiteX53" fmla="*/ 3516539 w 7045121"/>
              <a:gd name="connsiteY53" fmla="*/ 2087976 h 4625336"/>
              <a:gd name="connsiteX54" fmla="*/ 3513185 w 7045121"/>
              <a:gd name="connsiteY54" fmla="*/ 1600415 h 4625336"/>
              <a:gd name="connsiteX55" fmla="*/ 3513187 w 7045121"/>
              <a:gd name="connsiteY55" fmla="*/ 1600414 h 4625336"/>
              <a:gd name="connsiteX56" fmla="*/ 3513185 w 7045121"/>
              <a:gd name="connsiteY56" fmla="*/ 1600413 h 4625336"/>
              <a:gd name="connsiteX57" fmla="*/ 3513184 w 7045121"/>
              <a:gd name="connsiteY57" fmla="*/ 1600413 h 4625336"/>
              <a:gd name="connsiteX58" fmla="*/ 2341062 w 7045121"/>
              <a:gd name="connsiteY58" fmla="*/ 1452972 h 4625336"/>
              <a:gd name="connsiteX59" fmla="*/ 2252077 w 7045121"/>
              <a:gd name="connsiteY59" fmla="*/ 1525406 h 4625336"/>
              <a:gd name="connsiteX60" fmla="*/ 2341061 w 7045121"/>
              <a:gd name="connsiteY60" fmla="*/ 1452972 h 4625336"/>
              <a:gd name="connsiteX61" fmla="*/ 2334353 w 7045121"/>
              <a:gd name="connsiteY61" fmla="*/ 960382 h 4625336"/>
              <a:gd name="connsiteX62" fmla="*/ 2238070 w 7045121"/>
              <a:gd name="connsiteY62" fmla="*/ 1040302 h 4625336"/>
              <a:gd name="connsiteX63" fmla="*/ 2238069 w 7045121"/>
              <a:gd name="connsiteY63" fmla="*/ 1040302 h 4625336"/>
              <a:gd name="connsiteX64" fmla="*/ 2334353 w 7045121"/>
              <a:gd name="connsiteY64" fmla="*/ 960381 h 4625336"/>
              <a:gd name="connsiteX65" fmla="*/ 1162228 w 7045121"/>
              <a:gd name="connsiteY65" fmla="*/ 814615 h 4625336"/>
              <a:gd name="connsiteX66" fmla="*/ 1133653 w 7045121"/>
              <a:gd name="connsiteY66" fmla="*/ 341986 h 4625336"/>
              <a:gd name="connsiteX67" fmla="*/ 1274578 w 7045121"/>
              <a:gd name="connsiteY67" fmla="*/ 270085 h 4625336"/>
              <a:gd name="connsiteX68" fmla="*/ 428110 w 7045121"/>
              <a:gd name="connsiteY68" fmla="*/ 0 h 4625336"/>
              <a:gd name="connsiteX0" fmla="*/ 6179391 w 7045121"/>
              <a:gd name="connsiteY0" fmla="*/ 4215649 h 4612636"/>
              <a:gd name="connsiteX1" fmla="*/ 6179391 w 7045121"/>
              <a:gd name="connsiteY1" fmla="*/ 4215841 h 4612636"/>
              <a:gd name="connsiteX2" fmla="*/ 6095552 w 7045121"/>
              <a:gd name="connsiteY2" fmla="*/ 4284949 h 4612636"/>
              <a:gd name="connsiteX3" fmla="*/ 6179391 w 7045121"/>
              <a:gd name="connsiteY3" fmla="*/ 4215649 h 4612636"/>
              <a:gd name="connsiteX4" fmla="*/ 428110 w 7045121"/>
              <a:gd name="connsiteY4" fmla="*/ 0 h 4612636"/>
              <a:gd name="connsiteX5" fmla="*/ 0 w 7045121"/>
              <a:gd name="connsiteY5" fmla="*/ 1172478 h 4612636"/>
              <a:gd name="connsiteX6" fmla="*/ 98425 w 7045121"/>
              <a:gd name="connsiteY6" fmla="*/ 1223278 h 4612636"/>
              <a:gd name="connsiteX7" fmla="*/ 204745 w 7045121"/>
              <a:gd name="connsiteY7" fmla="*/ 1136726 h 4612636"/>
              <a:gd name="connsiteX8" fmla="*/ 204745 w 7045121"/>
              <a:gd name="connsiteY8" fmla="*/ 1605859 h 4612636"/>
              <a:gd name="connsiteX9" fmla="*/ 204745 w 7045121"/>
              <a:gd name="connsiteY9" fmla="*/ 1605860 h 4612636"/>
              <a:gd name="connsiteX10" fmla="*/ 204746 w 7045121"/>
              <a:gd name="connsiteY10" fmla="*/ 1605859 h 4612636"/>
              <a:gd name="connsiteX11" fmla="*/ 1383577 w 7045121"/>
              <a:gd name="connsiteY11" fmla="*/ 1756652 h 4612636"/>
              <a:gd name="connsiteX12" fmla="*/ 1472447 w 7045121"/>
              <a:gd name="connsiteY12" fmla="*/ 1682885 h 4612636"/>
              <a:gd name="connsiteX13" fmla="*/ 1472447 w 7045121"/>
              <a:gd name="connsiteY13" fmla="*/ 1682886 h 4612636"/>
              <a:gd name="connsiteX14" fmla="*/ 1383577 w 7045121"/>
              <a:gd name="connsiteY14" fmla="*/ 1756653 h 4612636"/>
              <a:gd name="connsiteX15" fmla="*/ 1383577 w 7045121"/>
              <a:gd name="connsiteY15" fmla="*/ 2240866 h 4612636"/>
              <a:gd name="connsiteX16" fmla="*/ 1481476 w 7045121"/>
              <a:gd name="connsiteY16" fmla="*/ 2161177 h 4612636"/>
              <a:gd name="connsiteX17" fmla="*/ 1383579 w 7045121"/>
              <a:gd name="connsiteY17" fmla="*/ 2240865 h 4612636"/>
              <a:gd name="connsiteX18" fmla="*/ 2562409 w 7045121"/>
              <a:gd name="connsiteY18" fmla="*/ 2391658 h 4612636"/>
              <a:gd name="connsiteX19" fmla="*/ 2562409 w 7045121"/>
              <a:gd name="connsiteY19" fmla="*/ 2875870 h 4612636"/>
              <a:gd name="connsiteX20" fmla="*/ 2562410 w 7045121"/>
              <a:gd name="connsiteY20" fmla="*/ 2879220 h 4612636"/>
              <a:gd name="connsiteX21" fmla="*/ 3737888 w 7045121"/>
              <a:gd name="connsiteY21" fmla="*/ 3030013 h 4612636"/>
              <a:gd name="connsiteX22" fmla="*/ 3826759 w 7045121"/>
              <a:gd name="connsiteY22" fmla="*/ 2956704 h 4612636"/>
              <a:gd name="connsiteX23" fmla="*/ 3826759 w 7045121"/>
              <a:gd name="connsiteY23" fmla="*/ 2956706 h 4612636"/>
              <a:gd name="connsiteX24" fmla="*/ 3737889 w 7045121"/>
              <a:gd name="connsiteY24" fmla="*/ 3030014 h 4612636"/>
              <a:gd name="connsiteX25" fmla="*/ 3737889 w 7045121"/>
              <a:gd name="connsiteY25" fmla="*/ 3507526 h 4612636"/>
              <a:gd name="connsiteX26" fmla="*/ 3737889 w 7045121"/>
              <a:gd name="connsiteY26" fmla="*/ 3510876 h 4612636"/>
              <a:gd name="connsiteX27" fmla="*/ 3741445 w 7045121"/>
              <a:gd name="connsiteY27" fmla="*/ 3507981 h 4612636"/>
              <a:gd name="connsiteX28" fmla="*/ 4916719 w 7045121"/>
              <a:gd name="connsiteY28" fmla="*/ 3658319 h 4612636"/>
              <a:gd name="connsiteX29" fmla="*/ 4916719 w 7045121"/>
              <a:gd name="connsiteY29" fmla="*/ 4137506 h 4612636"/>
              <a:gd name="connsiteX30" fmla="*/ 4920271 w 7045121"/>
              <a:gd name="connsiteY30" fmla="*/ 4134610 h 4612636"/>
              <a:gd name="connsiteX31" fmla="*/ 6090521 w 7045121"/>
              <a:gd name="connsiteY31" fmla="*/ 4284306 h 4612636"/>
              <a:gd name="connsiteX32" fmla="*/ 6089650 w 7045121"/>
              <a:gd name="connsiteY32" fmla="*/ 4531628 h 4612636"/>
              <a:gd name="connsiteX33" fmla="*/ 6089886 w 7045121"/>
              <a:gd name="connsiteY33" fmla="*/ 4576193 h 4612636"/>
              <a:gd name="connsiteX34" fmla="*/ 6181844 w 7045121"/>
              <a:gd name="connsiteY34" fmla="*/ 4612636 h 4612636"/>
              <a:gd name="connsiteX35" fmla="*/ 6184900 w 7045121"/>
              <a:gd name="connsiteY35" fmla="*/ 4598303 h 4612636"/>
              <a:gd name="connsiteX36" fmla="*/ 6955781 w 7045121"/>
              <a:gd name="connsiteY36" fmla="*/ 3947572 h 4612636"/>
              <a:gd name="connsiteX37" fmla="*/ 6955786 w 7045121"/>
              <a:gd name="connsiteY37" fmla="*/ 3943576 h 4612636"/>
              <a:gd name="connsiteX38" fmla="*/ 7044651 w 7045121"/>
              <a:gd name="connsiteY38" fmla="*/ 3866729 h 4612636"/>
              <a:gd name="connsiteX39" fmla="*/ 7045121 w 7045121"/>
              <a:gd name="connsiteY39" fmla="*/ 3494630 h 4612636"/>
              <a:gd name="connsiteX40" fmla="*/ 6947985 w 7045121"/>
              <a:gd name="connsiteY40" fmla="*/ 3574700 h 4612636"/>
              <a:gd name="connsiteX41" fmla="*/ 6946161 w 7045121"/>
              <a:gd name="connsiteY41" fmla="*/ 3574460 h 4612636"/>
              <a:gd name="connsiteX42" fmla="*/ 7042740 w 7045121"/>
              <a:gd name="connsiteY42" fmla="*/ 3494629 h 4612636"/>
              <a:gd name="connsiteX43" fmla="*/ 5874203 w 7045121"/>
              <a:gd name="connsiteY43" fmla="*/ 3341236 h 4612636"/>
              <a:gd name="connsiteX44" fmla="*/ 5870774 w 7045121"/>
              <a:gd name="connsiteY44" fmla="*/ 3344046 h 4612636"/>
              <a:gd name="connsiteX45" fmla="*/ 5865818 w 7045121"/>
              <a:gd name="connsiteY45" fmla="*/ 2862049 h 4612636"/>
              <a:gd name="connsiteX46" fmla="*/ 5865820 w 7045121"/>
              <a:gd name="connsiteY46" fmla="*/ 2862048 h 4612636"/>
              <a:gd name="connsiteX47" fmla="*/ 4695372 w 7045121"/>
              <a:gd name="connsiteY47" fmla="*/ 2714606 h 4612636"/>
              <a:gd name="connsiteX48" fmla="*/ 4695315 w 7045121"/>
              <a:gd name="connsiteY48" fmla="*/ 2714652 h 4612636"/>
              <a:gd name="connsiteX49" fmla="*/ 4692019 w 7045121"/>
              <a:gd name="connsiteY49" fmla="*/ 2235419 h 4612636"/>
              <a:gd name="connsiteX50" fmla="*/ 4595222 w 7045121"/>
              <a:gd name="connsiteY50" fmla="*/ 2315267 h 4612636"/>
              <a:gd name="connsiteX51" fmla="*/ 4595220 w 7045121"/>
              <a:gd name="connsiteY51" fmla="*/ 2315267 h 4612636"/>
              <a:gd name="connsiteX52" fmla="*/ 4692018 w 7045121"/>
              <a:gd name="connsiteY52" fmla="*/ 2235418 h 4612636"/>
              <a:gd name="connsiteX53" fmla="*/ 3516539 w 7045121"/>
              <a:gd name="connsiteY53" fmla="*/ 2087976 h 4612636"/>
              <a:gd name="connsiteX54" fmla="*/ 3513185 w 7045121"/>
              <a:gd name="connsiteY54" fmla="*/ 1600415 h 4612636"/>
              <a:gd name="connsiteX55" fmla="*/ 3513187 w 7045121"/>
              <a:gd name="connsiteY55" fmla="*/ 1600414 h 4612636"/>
              <a:gd name="connsiteX56" fmla="*/ 3513185 w 7045121"/>
              <a:gd name="connsiteY56" fmla="*/ 1600413 h 4612636"/>
              <a:gd name="connsiteX57" fmla="*/ 3513184 w 7045121"/>
              <a:gd name="connsiteY57" fmla="*/ 1600413 h 4612636"/>
              <a:gd name="connsiteX58" fmla="*/ 2341062 w 7045121"/>
              <a:gd name="connsiteY58" fmla="*/ 1452972 h 4612636"/>
              <a:gd name="connsiteX59" fmla="*/ 2252077 w 7045121"/>
              <a:gd name="connsiteY59" fmla="*/ 1525406 h 4612636"/>
              <a:gd name="connsiteX60" fmla="*/ 2341061 w 7045121"/>
              <a:gd name="connsiteY60" fmla="*/ 1452972 h 4612636"/>
              <a:gd name="connsiteX61" fmla="*/ 2334353 w 7045121"/>
              <a:gd name="connsiteY61" fmla="*/ 960382 h 4612636"/>
              <a:gd name="connsiteX62" fmla="*/ 2238070 w 7045121"/>
              <a:gd name="connsiteY62" fmla="*/ 1040302 h 4612636"/>
              <a:gd name="connsiteX63" fmla="*/ 2238069 w 7045121"/>
              <a:gd name="connsiteY63" fmla="*/ 1040302 h 4612636"/>
              <a:gd name="connsiteX64" fmla="*/ 2334353 w 7045121"/>
              <a:gd name="connsiteY64" fmla="*/ 960381 h 4612636"/>
              <a:gd name="connsiteX65" fmla="*/ 1162228 w 7045121"/>
              <a:gd name="connsiteY65" fmla="*/ 814615 h 4612636"/>
              <a:gd name="connsiteX66" fmla="*/ 1133653 w 7045121"/>
              <a:gd name="connsiteY66" fmla="*/ 341986 h 4612636"/>
              <a:gd name="connsiteX67" fmla="*/ 1274578 w 7045121"/>
              <a:gd name="connsiteY67" fmla="*/ 270085 h 4612636"/>
              <a:gd name="connsiteX68" fmla="*/ 428110 w 7045121"/>
              <a:gd name="connsiteY68" fmla="*/ 0 h 4612636"/>
              <a:gd name="connsiteX0" fmla="*/ 6179391 w 7045121"/>
              <a:gd name="connsiteY0" fmla="*/ 4215649 h 4612636"/>
              <a:gd name="connsiteX1" fmla="*/ 6179391 w 7045121"/>
              <a:gd name="connsiteY1" fmla="*/ 4215841 h 4612636"/>
              <a:gd name="connsiteX2" fmla="*/ 6095552 w 7045121"/>
              <a:gd name="connsiteY2" fmla="*/ 4284949 h 4612636"/>
              <a:gd name="connsiteX3" fmla="*/ 6179391 w 7045121"/>
              <a:gd name="connsiteY3" fmla="*/ 4215649 h 4612636"/>
              <a:gd name="connsiteX4" fmla="*/ 428110 w 7045121"/>
              <a:gd name="connsiteY4" fmla="*/ 0 h 4612636"/>
              <a:gd name="connsiteX5" fmla="*/ 0 w 7045121"/>
              <a:gd name="connsiteY5" fmla="*/ 1172478 h 4612636"/>
              <a:gd name="connsiteX6" fmla="*/ 98425 w 7045121"/>
              <a:gd name="connsiteY6" fmla="*/ 1223278 h 4612636"/>
              <a:gd name="connsiteX7" fmla="*/ 204745 w 7045121"/>
              <a:gd name="connsiteY7" fmla="*/ 1136726 h 4612636"/>
              <a:gd name="connsiteX8" fmla="*/ 204745 w 7045121"/>
              <a:gd name="connsiteY8" fmla="*/ 1605859 h 4612636"/>
              <a:gd name="connsiteX9" fmla="*/ 204745 w 7045121"/>
              <a:gd name="connsiteY9" fmla="*/ 1605860 h 4612636"/>
              <a:gd name="connsiteX10" fmla="*/ 204746 w 7045121"/>
              <a:gd name="connsiteY10" fmla="*/ 1605859 h 4612636"/>
              <a:gd name="connsiteX11" fmla="*/ 1383577 w 7045121"/>
              <a:gd name="connsiteY11" fmla="*/ 1756652 h 4612636"/>
              <a:gd name="connsiteX12" fmla="*/ 1472447 w 7045121"/>
              <a:gd name="connsiteY12" fmla="*/ 1682885 h 4612636"/>
              <a:gd name="connsiteX13" fmla="*/ 1472447 w 7045121"/>
              <a:gd name="connsiteY13" fmla="*/ 1682886 h 4612636"/>
              <a:gd name="connsiteX14" fmla="*/ 1383577 w 7045121"/>
              <a:gd name="connsiteY14" fmla="*/ 1756653 h 4612636"/>
              <a:gd name="connsiteX15" fmla="*/ 1383577 w 7045121"/>
              <a:gd name="connsiteY15" fmla="*/ 2240866 h 4612636"/>
              <a:gd name="connsiteX16" fmla="*/ 1481476 w 7045121"/>
              <a:gd name="connsiteY16" fmla="*/ 2161177 h 4612636"/>
              <a:gd name="connsiteX17" fmla="*/ 1383579 w 7045121"/>
              <a:gd name="connsiteY17" fmla="*/ 2240865 h 4612636"/>
              <a:gd name="connsiteX18" fmla="*/ 2562409 w 7045121"/>
              <a:gd name="connsiteY18" fmla="*/ 2391658 h 4612636"/>
              <a:gd name="connsiteX19" fmla="*/ 2562409 w 7045121"/>
              <a:gd name="connsiteY19" fmla="*/ 2875870 h 4612636"/>
              <a:gd name="connsiteX20" fmla="*/ 2562410 w 7045121"/>
              <a:gd name="connsiteY20" fmla="*/ 2879220 h 4612636"/>
              <a:gd name="connsiteX21" fmla="*/ 3737888 w 7045121"/>
              <a:gd name="connsiteY21" fmla="*/ 3030013 h 4612636"/>
              <a:gd name="connsiteX22" fmla="*/ 3826759 w 7045121"/>
              <a:gd name="connsiteY22" fmla="*/ 2956704 h 4612636"/>
              <a:gd name="connsiteX23" fmla="*/ 3826759 w 7045121"/>
              <a:gd name="connsiteY23" fmla="*/ 2956706 h 4612636"/>
              <a:gd name="connsiteX24" fmla="*/ 3737889 w 7045121"/>
              <a:gd name="connsiteY24" fmla="*/ 3030014 h 4612636"/>
              <a:gd name="connsiteX25" fmla="*/ 3737889 w 7045121"/>
              <a:gd name="connsiteY25" fmla="*/ 3507526 h 4612636"/>
              <a:gd name="connsiteX26" fmla="*/ 3737889 w 7045121"/>
              <a:gd name="connsiteY26" fmla="*/ 3510876 h 4612636"/>
              <a:gd name="connsiteX27" fmla="*/ 3741445 w 7045121"/>
              <a:gd name="connsiteY27" fmla="*/ 3507981 h 4612636"/>
              <a:gd name="connsiteX28" fmla="*/ 4916719 w 7045121"/>
              <a:gd name="connsiteY28" fmla="*/ 3658319 h 4612636"/>
              <a:gd name="connsiteX29" fmla="*/ 4916719 w 7045121"/>
              <a:gd name="connsiteY29" fmla="*/ 4137506 h 4612636"/>
              <a:gd name="connsiteX30" fmla="*/ 4920271 w 7045121"/>
              <a:gd name="connsiteY30" fmla="*/ 4134610 h 4612636"/>
              <a:gd name="connsiteX31" fmla="*/ 6090521 w 7045121"/>
              <a:gd name="connsiteY31" fmla="*/ 4284306 h 4612636"/>
              <a:gd name="connsiteX32" fmla="*/ 6089650 w 7045121"/>
              <a:gd name="connsiteY32" fmla="*/ 4531628 h 4612636"/>
              <a:gd name="connsiteX33" fmla="*/ 6089886 w 7045121"/>
              <a:gd name="connsiteY33" fmla="*/ 4588099 h 4612636"/>
              <a:gd name="connsiteX34" fmla="*/ 6181844 w 7045121"/>
              <a:gd name="connsiteY34" fmla="*/ 4612636 h 4612636"/>
              <a:gd name="connsiteX35" fmla="*/ 6184900 w 7045121"/>
              <a:gd name="connsiteY35" fmla="*/ 4598303 h 4612636"/>
              <a:gd name="connsiteX36" fmla="*/ 6955781 w 7045121"/>
              <a:gd name="connsiteY36" fmla="*/ 3947572 h 4612636"/>
              <a:gd name="connsiteX37" fmla="*/ 6955786 w 7045121"/>
              <a:gd name="connsiteY37" fmla="*/ 3943576 h 4612636"/>
              <a:gd name="connsiteX38" fmla="*/ 7044651 w 7045121"/>
              <a:gd name="connsiteY38" fmla="*/ 3866729 h 4612636"/>
              <a:gd name="connsiteX39" fmla="*/ 7045121 w 7045121"/>
              <a:gd name="connsiteY39" fmla="*/ 3494630 h 4612636"/>
              <a:gd name="connsiteX40" fmla="*/ 6947985 w 7045121"/>
              <a:gd name="connsiteY40" fmla="*/ 3574700 h 4612636"/>
              <a:gd name="connsiteX41" fmla="*/ 6946161 w 7045121"/>
              <a:gd name="connsiteY41" fmla="*/ 3574460 h 4612636"/>
              <a:gd name="connsiteX42" fmla="*/ 7042740 w 7045121"/>
              <a:gd name="connsiteY42" fmla="*/ 3494629 h 4612636"/>
              <a:gd name="connsiteX43" fmla="*/ 5874203 w 7045121"/>
              <a:gd name="connsiteY43" fmla="*/ 3341236 h 4612636"/>
              <a:gd name="connsiteX44" fmla="*/ 5870774 w 7045121"/>
              <a:gd name="connsiteY44" fmla="*/ 3344046 h 4612636"/>
              <a:gd name="connsiteX45" fmla="*/ 5865818 w 7045121"/>
              <a:gd name="connsiteY45" fmla="*/ 2862049 h 4612636"/>
              <a:gd name="connsiteX46" fmla="*/ 5865820 w 7045121"/>
              <a:gd name="connsiteY46" fmla="*/ 2862048 h 4612636"/>
              <a:gd name="connsiteX47" fmla="*/ 4695372 w 7045121"/>
              <a:gd name="connsiteY47" fmla="*/ 2714606 h 4612636"/>
              <a:gd name="connsiteX48" fmla="*/ 4695315 w 7045121"/>
              <a:gd name="connsiteY48" fmla="*/ 2714652 h 4612636"/>
              <a:gd name="connsiteX49" fmla="*/ 4692019 w 7045121"/>
              <a:gd name="connsiteY49" fmla="*/ 2235419 h 4612636"/>
              <a:gd name="connsiteX50" fmla="*/ 4595222 w 7045121"/>
              <a:gd name="connsiteY50" fmla="*/ 2315267 h 4612636"/>
              <a:gd name="connsiteX51" fmla="*/ 4595220 w 7045121"/>
              <a:gd name="connsiteY51" fmla="*/ 2315267 h 4612636"/>
              <a:gd name="connsiteX52" fmla="*/ 4692018 w 7045121"/>
              <a:gd name="connsiteY52" fmla="*/ 2235418 h 4612636"/>
              <a:gd name="connsiteX53" fmla="*/ 3516539 w 7045121"/>
              <a:gd name="connsiteY53" fmla="*/ 2087976 h 4612636"/>
              <a:gd name="connsiteX54" fmla="*/ 3513185 w 7045121"/>
              <a:gd name="connsiteY54" fmla="*/ 1600415 h 4612636"/>
              <a:gd name="connsiteX55" fmla="*/ 3513187 w 7045121"/>
              <a:gd name="connsiteY55" fmla="*/ 1600414 h 4612636"/>
              <a:gd name="connsiteX56" fmla="*/ 3513185 w 7045121"/>
              <a:gd name="connsiteY56" fmla="*/ 1600413 h 4612636"/>
              <a:gd name="connsiteX57" fmla="*/ 3513184 w 7045121"/>
              <a:gd name="connsiteY57" fmla="*/ 1600413 h 4612636"/>
              <a:gd name="connsiteX58" fmla="*/ 2341062 w 7045121"/>
              <a:gd name="connsiteY58" fmla="*/ 1452972 h 4612636"/>
              <a:gd name="connsiteX59" fmla="*/ 2252077 w 7045121"/>
              <a:gd name="connsiteY59" fmla="*/ 1525406 h 4612636"/>
              <a:gd name="connsiteX60" fmla="*/ 2341061 w 7045121"/>
              <a:gd name="connsiteY60" fmla="*/ 1452972 h 4612636"/>
              <a:gd name="connsiteX61" fmla="*/ 2334353 w 7045121"/>
              <a:gd name="connsiteY61" fmla="*/ 960382 h 4612636"/>
              <a:gd name="connsiteX62" fmla="*/ 2238070 w 7045121"/>
              <a:gd name="connsiteY62" fmla="*/ 1040302 h 4612636"/>
              <a:gd name="connsiteX63" fmla="*/ 2238069 w 7045121"/>
              <a:gd name="connsiteY63" fmla="*/ 1040302 h 4612636"/>
              <a:gd name="connsiteX64" fmla="*/ 2334353 w 7045121"/>
              <a:gd name="connsiteY64" fmla="*/ 960381 h 4612636"/>
              <a:gd name="connsiteX65" fmla="*/ 1162228 w 7045121"/>
              <a:gd name="connsiteY65" fmla="*/ 814615 h 4612636"/>
              <a:gd name="connsiteX66" fmla="*/ 1133653 w 7045121"/>
              <a:gd name="connsiteY66" fmla="*/ 341986 h 4612636"/>
              <a:gd name="connsiteX67" fmla="*/ 1274578 w 7045121"/>
              <a:gd name="connsiteY67" fmla="*/ 270085 h 4612636"/>
              <a:gd name="connsiteX68" fmla="*/ 428110 w 7045121"/>
              <a:gd name="connsiteY68" fmla="*/ 0 h 4612636"/>
              <a:gd name="connsiteX0" fmla="*/ 6179391 w 7045121"/>
              <a:gd name="connsiteY0" fmla="*/ 4215649 h 4612636"/>
              <a:gd name="connsiteX1" fmla="*/ 6179391 w 7045121"/>
              <a:gd name="connsiteY1" fmla="*/ 4215841 h 4612636"/>
              <a:gd name="connsiteX2" fmla="*/ 6095552 w 7045121"/>
              <a:gd name="connsiteY2" fmla="*/ 4284949 h 4612636"/>
              <a:gd name="connsiteX3" fmla="*/ 6179391 w 7045121"/>
              <a:gd name="connsiteY3" fmla="*/ 4215649 h 4612636"/>
              <a:gd name="connsiteX4" fmla="*/ 428110 w 7045121"/>
              <a:gd name="connsiteY4" fmla="*/ 0 h 4612636"/>
              <a:gd name="connsiteX5" fmla="*/ 0 w 7045121"/>
              <a:gd name="connsiteY5" fmla="*/ 1172478 h 4612636"/>
              <a:gd name="connsiteX6" fmla="*/ 98425 w 7045121"/>
              <a:gd name="connsiteY6" fmla="*/ 1223278 h 4612636"/>
              <a:gd name="connsiteX7" fmla="*/ 204745 w 7045121"/>
              <a:gd name="connsiteY7" fmla="*/ 1136726 h 4612636"/>
              <a:gd name="connsiteX8" fmla="*/ 204745 w 7045121"/>
              <a:gd name="connsiteY8" fmla="*/ 1605859 h 4612636"/>
              <a:gd name="connsiteX9" fmla="*/ 204745 w 7045121"/>
              <a:gd name="connsiteY9" fmla="*/ 1605860 h 4612636"/>
              <a:gd name="connsiteX10" fmla="*/ 204746 w 7045121"/>
              <a:gd name="connsiteY10" fmla="*/ 1605859 h 4612636"/>
              <a:gd name="connsiteX11" fmla="*/ 1383577 w 7045121"/>
              <a:gd name="connsiteY11" fmla="*/ 1756652 h 4612636"/>
              <a:gd name="connsiteX12" fmla="*/ 1472447 w 7045121"/>
              <a:gd name="connsiteY12" fmla="*/ 1682885 h 4612636"/>
              <a:gd name="connsiteX13" fmla="*/ 1472447 w 7045121"/>
              <a:gd name="connsiteY13" fmla="*/ 1682886 h 4612636"/>
              <a:gd name="connsiteX14" fmla="*/ 1383577 w 7045121"/>
              <a:gd name="connsiteY14" fmla="*/ 1756653 h 4612636"/>
              <a:gd name="connsiteX15" fmla="*/ 1383577 w 7045121"/>
              <a:gd name="connsiteY15" fmla="*/ 2240866 h 4612636"/>
              <a:gd name="connsiteX16" fmla="*/ 1481476 w 7045121"/>
              <a:gd name="connsiteY16" fmla="*/ 2161177 h 4612636"/>
              <a:gd name="connsiteX17" fmla="*/ 1383579 w 7045121"/>
              <a:gd name="connsiteY17" fmla="*/ 2240865 h 4612636"/>
              <a:gd name="connsiteX18" fmla="*/ 2562409 w 7045121"/>
              <a:gd name="connsiteY18" fmla="*/ 2391658 h 4612636"/>
              <a:gd name="connsiteX19" fmla="*/ 2562409 w 7045121"/>
              <a:gd name="connsiteY19" fmla="*/ 2875870 h 4612636"/>
              <a:gd name="connsiteX20" fmla="*/ 2562410 w 7045121"/>
              <a:gd name="connsiteY20" fmla="*/ 2879220 h 4612636"/>
              <a:gd name="connsiteX21" fmla="*/ 3737888 w 7045121"/>
              <a:gd name="connsiteY21" fmla="*/ 3030013 h 4612636"/>
              <a:gd name="connsiteX22" fmla="*/ 3826759 w 7045121"/>
              <a:gd name="connsiteY22" fmla="*/ 2956704 h 4612636"/>
              <a:gd name="connsiteX23" fmla="*/ 3826759 w 7045121"/>
              <a:gd name="connsiteY23" fmla="*/ 2956706 h 4612636"/>
              <a:gd name="connsiteX24" fmla="*/ 3737889 w 7045121"/>
              <a:gd name="connsiteY24" fmla="*/ 3030014 h 4612636"/>
              <a:gd name="connsiteX25" fmla="*/ 3737889 w 7045121"/>
              <a:gd name="connsiteY25" fmla="*/ 3507526 h 4612636"/>
              <a:gd name="connsiteX26" fmla="*/ 3737889 w 7045121"/>
              <a:gd name="connsiteY26" fmla="*/ 3510876 h 4612636"/>
              <a:gd name="connsiteX27" fmla="*/ 3741445 w 7045121"/>
              <a:gd name="connsiteY27" fmla="*/ 3507981 h 4612636"/>
              <a:gd name="connsiteX28" fmla="*/ 4916719 w 7045121"/>
              <a:gd name="connsiteY28" fmla="*/ 3658319 h 4612636"/>
              <a:gd name="connsiteX29" fmla="*/ 4916719 w 7045121"/>
              <a:gd name="connsiteY29" fmla="*/ 4137506 h 4612636"/>
              <a:gd name="connsiteX30" fmla="*/ 4920271 w 7045121"/>
              <a:gd name="connsiteY30" fmla="*/ 4134610 h 4612636"/>
              <a:gd name="connsiteX31" fmla="*/ 6090521 w 7045121"/>
              <a:gd name="connsiteY31" fmla="*/ 4284306 h 4612636"/>
              <a:gd name="connsiteX32" fmla="*/ 6089650 w 7045121"/>
              <a:gd name="connsiteY32" fmla="*/ 4531628 h 4612636"/>
              <a:gd name="connsiteX33" fmla="*/ 6089886 w 7045121"/>
              <a:gd name="connsiteY33" fmla="*/ 4597624 h 4612636"/>
              <a:gd name="connsiteX34" fmla="*/ 6181844 w 7045121"/>
              <a:gd name="connsiteY34" fmla="*/ 4612636 h 4612636"/>
              <a:gd name="connsiteX35" fmla="*/ 6184900 w 7045121"/>
              <a:gd name="connsiteY35" fmla="*/ 4598303 h 4612636"/>
              <a:gd name="connsiteX36" fmla="*/ 6955781 w 7045121"/>
              <a:gd name="connsiteY36" fmla="*/ 3947572 h 4612636"/>
              <a:gd name="connsiteX37" fmla="*/ 6955786 w 7045121"/>
              <a:gd name="connsiteY37" fmla="*/ 3943576 h 4612636"/>
              <a:gd name="connsiteX38" fmla="*/ 7044651 w 7045121"/>
              <a:gd name="connsiteY38" fmla="*/ 3866729 h 4612636"/>
              <a:gd name="connsiteX39" fmla="*/ 7045121 w 7045121"/>
              <a:gd name="connsiteY39" fmla="*/ 3494630 h 4612636"/>
              <a:gd name="connsiteX40" fmla="*/ 6947985 w 7045121"/>
              <a:gd name="connsiteY40" fmla="*/ 3574700 h 4612636"/>
              <a:gd name="connsiteX41" fmla="*/ 6946161 w 7045121"/>
              <a:gd name="connsiteY41" fmla="*/ 3574460 h 4612636"/>
              <a:gd name="connsiteX42" fmla="*/ 7042740 w 7045121"/>
              <a:gd name="connsiteY42" fmla="*/ 3494629 h 4612636"/>
              <a:gd name="connsiteX43" fmla="*/ 5874203 w 7045121"/>
              <a:gd name="connsiteY43" fmla="*/ 3341236 h 4612636"/>
              <a:gd name="connsiteX44" fmla="*/ 5870774 w 7045121"/>
              <a:gd name="connsiteY44" fmla="*/ 3344046 h 4612636"/>
              <a:gd name="connsiteX45" fmla="*/ 5865818 w 7045121"/>
              <a:gd name="connsiteY45" fmla="*/ 2862049 h 4612636"/>
              <a:gd name="connsiteX46" fmla="*/ 5865820 w 7045121"/>
              <a:gd name="connsiteY46" fmla="*/ 2862048 h 4612636"/>
              <a:gd name="connsiteX47" fmla="*/ 4695372 w 7045121"/>
              <a:gd name="connsiteY47" fmla="*/ 2714606 h 4612636"/>
              <a:gd name="connsiteX48" fmla="*/ 4695315 w 7045121"/>
              <a:gd name="connsiteY48" fmla="*/ 2714652 h 4612636"/>
              <a:gd name="connsiteX49" fmla="*/ 4692019 w 7045121"/>
              <a:gd name="connsiteY49" fmla="*/ 2235419 h 4612636"/>
              <a:gd name="connsiteX50" fmla="*/ 4595222 w 7045121"/>
              <a:gd name="connsiteY50" fmla="*/ 2315267 h 4612636"/>
              <a:gd name="connsiteX51" fmla="*/ 4595220 w 7045121"/>
              <a:gd name="connsiteY51" fmla="*/ 2315267 h 4612636"/>
              <a:gd name="connsiteX52" fmla="*/ 4692018 w 7045121"/>
              <a:gd name="connsiteY52" fmla="*/ 2235418 h 4612636"/>
              <a:gd name="connsiteX53" fmla="*/ 3516539 w 7045121"/>
              <a:gd name="connsiteY53" fmla="*/ 2087976 h 4612636"/>
              <a:gd name="connsiteX54" fmla="*/ 3513185 w 7045121"/>
              <a:gd name="connsiteY54" fmla="*/ 1600415 h 4612636"/>
              <a:gd name="connsiteX55" fmla="*/ 3513187 w 7045121"/>
              <a:gd name="connsiteY55" fmla="*/ 1600414 h 4612636"/>
              <a:gd name="connsiteX56" fmla="*/ 3513185 w 7045121"/>
              <a:gd name="connsiteY56" fmla="*/ 1600413 h 4612636"/>
              <a:gd name="connsiteX57" fmla="*/ 3513184 w 7045121"/>
              <a:gd name="connsiteY57" fmla="*/ 1600413 h 4612636"/>
              <a:gd name="connsiteX58" fmla="*/ 2341062 w 7045121"/>
              <a:gd name="connsiteY58" fmla="*/ 1452972 h 4612636"/>
              <a:gd name="connsiteX59" fmla="*/ 2252077 w 7045121"/>
              <a:gd name="connsiteY59" fmla="*/ 1525406 h 4612636"/>
              <a:gd name="connsiteX60" fmla="*/ 2341061 w 7045121"/>
              <a:gd name="connsiteY60" fmla="*/ 1452972 h 4612636"/>
              <a:gd name="connsiteX61" fmla="*/ 2334353 w 7045121"/>
              <a:gd name="connsiteY61" fmla="*/ 960382 h 4612636"/>
              <a:gd name="connsiteX62" fmla="*/ 2238070 w 7045121"/>
              <a:gd name="connsiteY62" fmla="*/ 1040302 h 4612636"/>
              <a:gd name="connsiteX63" fmla="*/ 2238069 w 7045121"/>
              <a:gd name="connsiteY63" fmla="*/ 1040302 h 4612636"/>
              <a:gd name="connsiteX64" fmla="*/ 2334353 w 7045121"/>
              <a:gd name="connsiteY64" fmla="*/ 960381 h 4612636"/>
              <a:gd name="connsiteX65" fmla="*/ 1162228 w 7045121"/>
              <a:gd name="connsiteY65" fmla="*/ 814615 h 4612636"/>
              <a:gd name="connsiteX66" fmla="*/ 1133653 w 7045121"/>
              <a:gd name="connsiteY66" fmla="*/ 341986 h 4612636"/>
              <a:gd name="connsiteX67" fmla="*/ 1274578 w 7045121"/>
              <a:gd name="connsiteY67" fmla="*/ 270085 h 4612636"/>
              <a:gd name="connsiteX68" fmla="*/ 428110 w 7045121"/>
              <a:gd name="connsiteY68" fmla="*/ 0 h 4612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7045121" h="4612636">
                <a:moveTo>
                  <a:pt x="6179391" y="4215649"/>
                </a:moveTo>
                <a:lnTo>
                  <a:pt x="6179391" y="4215841"/>
                </a:lnTo>
                <a:lnTo>
                  <a:pt x="6095552" y="4284949"/>
                </a:lnTo>
                <a:lnTo>
                  <a:pt x="6179391" y="4215649"/>
                </a:lnTo>
                <a:close/>
                <a:moveTo>
                  <a:pt x="428110" y="0"/>
                </a:moveTo>
                <a:lnTo>
                  <a:pt x="0" y="1172478"/>
                </a:lnTo>
                <a:lnTo>
                  <a:pt x="98425" y="1223278"/>
                </a:lnTo>
                <a:lnTo>
                  <a:pt x="204745" y="1136726"/>
                </a:lnTo>
                <a:lnTo>
                  <a:pt x="204745" y="1605859"/>
                </a:lnTo>
                <a:lnTo>
                  <a:pt x="204745" y="1605860"/>
                </a:lnTo>
                <a:lnTo>
                  <a:pt x="204746" y="1605859"/>
                </a:lnTo>
                <a:lnTo>
                  <a:pt x="1383577" y="1756652"/>
                </a:lnTo>
                <a:lnTo>
                  <a:pt x="1472447" y="1682885"/>
                </a:lnTo>
                <a:lnTo>
                  <a:pt x="1472447" y="1682886"/>
                </a:lnTo>
                <a:lnTo>
                  <a:pt x="1383577" y="1756653"/>
                </a:lnTo>
                <a:lnTo>
                  <a:pt x="1383577" y="2240866"/>
                </a:lnTo>
                <a:lnTo>
                  <a:pt x="1481476" y="2161177"/>
                </a:lnTo>
                <a:lnTo>
                  <a:pt x="1383579" y="2240865"/>
                </a:lnTo>
                <a:lnTo>
                  <a:pt x="2562409" y="2391658"/>
                </a:lnTo>
                <a:lnTo>
                  <a:pt x="2562409" y="2875870"/>
                </a:lnTo>
                <a:cubicBezTo>
                  <a:pt x="2562409" y="2876987"/>
                  <a:pt x="2562410" y="2878103"/>
                  <a:pt x="2562410" y="2879220"/>
                </a:cubicBezTo>
                <a:lnTo>
                  <a:pt x="3737888" y="3030013"/>
                </a:lnTo>
                <a:lnTo>
                  <a:pt x="3826759" y="2956704"/>
                </a:lnTo>
                <a:lnTo>
                  <a:pt x="3826759" y="2956706"/>
                </a:lnTo>
                <a:lnTo>
                  <a:pt x="3737889" y="3030014"/>
                </a:lnTo>
                <a:lnTo>
                  <a:pt x="3737889" y="3507526"/>
                </a:lnTo>
                <a:lnTo>
                  <a:pt x="3737889" y="3510876"/>
                </a:lnTo>
                <a:lnTo>
                  <a:pt x="3741445" y="3507981"/>
                </a:lnTo>
                <a:lnTo>
                  <a:pt x="4916719" y="3658319"/>
                </a:lnTo>
                <a:lnTo>
                  <a:pt x="4916719" y="4137506"/>
                </a:lnTo>
                <a:lnTo>
                  <a:pt x="4920271" y="4134610"/>
                </a:lnTo>
                <a:lnTo>
                  <a:pt x="6090521" y="4284306"/>
                </a:lnTo>
                <a:cubicBezTo>
                  <a:pt x="6090231" y="4366747"/>
                  <a:pt x="6089940" y="4449187"/>
                  <a:pt x="6089650" y="4531628"/>
                </a:cubicBezTo>
                <a:cubicBezTo>
                  <a:pt x="6089729" y="4546483"/>
                  <a:pt x="6089807" y="4582769"/>
                  <a:pt x="6089886" y="4597624"/>
                </a:cubicBezTo>
                <a:lnTo>
                  <a:pt x="6181844" y="4612636"/>
                </a:lnTo>
                <a:lnTo>
                  <a:pt x="6184900" y="4598303"/>
                </a:lnTo>
                <a:cubicBezTo>
                  <a:pt x="6440802" y="4373984"/>
                  <a:pt x="6699879" y="4171891"/>
                  <a:pt x="6955781" y="3947572"/>
                </a:cubicBezTo>
                <a:cubicBezTo>
                  <a:pt x="6955783" y="3946240"/>
                  <a:pt x="6955784" y="3944908"/>
                  <a:pt x="6955786" y="3943576"/>
                </a:cubicBezTo>
                <a:lnTo>
                  <a:pt x="7044651" y="3866729"/>
                </a:lnTo>
                <a:cubicBezTo>
                  <a:pt x="7044808" y="3727615"/>
                  <a:pt x="7044964" y="3633744"/>
                  <a:pt x="7045121" y="3494630"/>
                </a:cubicBezTo>
                <a:lnTo>
                  <a:pt x="6947985" y="3574700"/>
                </a:lnTo>
                <a:lnTo>
                  <a:pt x="6946161" y="3574460"/>
                </a:lnTo>
                <a:lnTo>
                  <a:pt x="7042740" y="3494629"/>
                </a:lnTo>
                <a:lnTo>
                  <a:pt x="5874203" y="3341236"/>
                </a:lnTo>
                <a:lnTo>
                  <a:pt x="5870774" y="3344046"/>
                </a:lnTo>
                <a:lnTo>
                  <a:pt x="5865818" y="2862049"/>
                </a:lnTo>
                <a:cubicBezTo>
                  <a:pt x="5865819" y="2862049"/>
                  <a:pt x="5865819" y="2862048"/>
                  <a:pt x="5865820" y="2862048"/>
                </a:cubicBezTo>
                <a:lnTo>
                  <a:pt x="4695372" y="2714606"/>
                </a:lnTo>
                <a:cubicBezTo>
                  <a:pt x="4695353" y="2714621"/>
                  <a:pt x="4695334" y="2714637"/>
                  <a:pt x="4695315" y="2714652"/>
                </a:cubicBezTo>
                <a:cubicBezTo>
                  <a:pt x="4694216" y="2554908"/>
                  <a:pt x="4693118" y="2395163"/>
                  <a:pt x="4692019" y="2235419"/>
                </a:cubicBezTo>
                <a:lnTo>
                  <a:pt x="4595222" y="2315267"/>
                </a:lnTo>
                <a:lnTo>
                  <a:pt x="4595220" y="2315267"/>
                </a:lnTo>
                <a:lnTo>
                  <a:pt x="4692018" y="2235418"/>
                </a:lnTo>
                <a:lnTo>
                  <a:pt x="3516539" y="2087976"/>
                </a:lnTo>
                <a:lnTo>
                  <a:pt x="3513185" y="1600415"/>
                </a:lnTo>
                <a:cubicBezTo>
                  <a:pt x="3513186" y="1600415"/>
                  <a:pt x="3513186" y="1600414"/>
                  <a:pt x="3513187" y="1600414"/>
                </a:cubicBezTo>
                <a:cubicBezTo>
                  <a:pt x="3513186" y="1600414"/>
                  <a:pt x="3513186" y="1600413"/>
                  <a:pt x="3513185" y="1600413"/>
                </a:cubicBezTo>
                <a:lnTo>
                  <a:pt x="3513184" y="1600413"/>
                </a:lnTo>
                <a:lnTo>
                  <a:pt x="2341062" y="1452972"/>
                </a:lnTo>
                <a:lnTo>
                  <a:pt x="2252077" y="1525406"/>
                </a:lnTo>
                <a:lnTo>
                  <a:pt x="2341061" y="1452972"/>
                </a:lnTo>
                <a:lnTo>
                  <a:pt x="2334353" y="960382"/>
                </a:lnTo>
                <a:lnTo>
                  <a:pt x="2238070" y="1040302"/>
                </a:lnTo>
                <a:lnTo>
                  <a:pt x="2238069" y="1040302"/>
                </a:lnTo>
                <a:lnTo>
                  <a:pt x="2334353" y="960381"/>
                </a:lnTo>
                <a:lnTo>
                  <a:pt x="1162228" y="814615"/>
                </a:lnTo>
                <a:lnTo>
                  <a:pt x="1133653" y="341986"/>
                </a:lnTo>
                <a:lnTo>
                  <a:pt x="1274578" y="270085"/>
                </a:lnTo>
                <a:lnTo>
                  <a:pt x="428110" y="0"/>
                </a:lnTo>
                <a:close/>
              </a:path>
            </a:pathLst>
          </a:custGeom>
          <a:solidFill>
            <a:schemeClr val="tx1">
              <a:lumMod val="60000"/>
              <a:lumOff val="40000"/>
              <a:alpha val="58000"/>
            </a:schemeClr>
          </a:solidFill>
          <a:ln>
            <a:noFill/>
          </a:ln>
          <a:effectLst/>
        </p:spPr>
        <p:txBody>
          <a:bodyPr vert="horz" wrap="square" lIns="91440" tIns="45720" rIns="91440" bIns="45720" numCol="1" anchor="t" anchorCtr="0" compatLnSpc="1">
            <a:prstTxWarp prst="textNoShape">
              <a:avLst/>
            </a:prstTxWarp>
            <a:noAutofit/>
          </a:bodyPr>
          <a:lstStyle/>
          <a:p>
            <a:endParaRPr lang="en-US" baseline="-25000"/>
          </a:p>
        </p:txBody>
      </p:sp>
      <p:sp>
        <p:nvSpPr>
          <p:cNvPr id="46" name="Freeform: Shape 77">
            <a:extLst>
              <a:ext uri="{FF2B5EF4-FFF2-40B4-BE49-F238E27FC236}">
                <a16:creationId xmlns:a16="http://schemas.microsoft.com/office/drawing/2014/main" id="{54DC3FC2-D2AE-40E7-852B-D4312FBB7373}"/>
              </a:ext>
            </a:extLst>
          </p:cNvPr>
          <p:cNvSpPr>
            <a:spLocks/>
          </p:cNvSpPr>
          <p:nvPr/>
        </p:nvSpPr>
        <p:spPr bwMode="auto">
          <a:xfrm flipH="1">
            <a:off x="7326814" y="2052114"/>
            <a:ext cx="2241962" cy="2132882"/>
          </a:xfrm>
          <a:custGeom>
            <a:avLst/>
            <a:gdLst>
              <a:gd name="connsiteX0" fmla="*/ 2235255 w 2241962"/>
              <a:gd name="connsiteY0" fmla="*/ 933241 h 2132882"/>
              <a:gd name="connsiteX1" fmla="*/ 1373348 w 2241962"/>
              <a:gd name="connsiteY1" fmla="*/ 1648670 h 2132882"/>
              <a:gd name="connsiteX2" fmla="*/ 1373348 w 2241962"/>
              <a:gd name="connsiteY2" fmla="*/ 2132882 h 2132882"/>
              <a:gd name="connsiteX3" fmla="*/ 2241962 w 2241962"/>
              <a:gd name="connsiteY3" fmla="*/ 1425831 h 2132882"/>
              <a:gd name="connsiteX4" fmla="*/ 424246 w 2241962"/>
              <a:gd name="connsiteY4" fmla="*/ 0 h 2132882"/>
              <a:gd name="connsiteX5" fmla="*/ 0 w 2241962"/>
              <a:gd name="connsiteY5" fmla="*/ 1196290 h 2132882"/>
              <a:gd name="connsiteX6" fmla="*/ 194516 w 2241962"/>
              <a:gd name="connsiteY6" fmla="*/ 1028743 h 2132882"/>
              <a:gd name="connsiteX7" fmla="*/ 194516 w 2241962"/>
              <a:gd name="connsiteY7" fmla="*/ 1497875 h 2132882"/>
              <a:gd name="connsiteX8" fmla="*/ 194516 w 2241962"/>
              <a:gd name="connsiteY8" fmla="*/ 1497876 h 2132882"/>
              <a:gd name="connsiteX9" fmla="*/ 194517 w 2241962"/>
              <a:gd name="connsiteY9" fmla="*/ 1497875 h 2132882"/>
              <a:gd name="connsiteX10" fmla="*/ 1373348 w 2241962"/>
              <a:gd name="connsiteY10" fmla="*/ 1648668 h 2132882"/>
              <a:gd name="connsiteX11" fmla="*/ 2235254 w 2241962"/>
              <a:gd name="connsiteY11" fmla="*/ 933241 h 2132882"/>
              <a:gd name="connsiteX12" fmla="*/ 1063129 w 2241962"/>
              <a:gd name="connsiteY12" fmla="*/ 787474 h 2132882"/>
              <a:gd name="connsiteX13" fmla="*/ 1063129 w 2241962"/>
              <a:gd name="connsiteY13" fmla="*/ 321692 h 2132882"/>
              <a:gd name="connsiteX14" fmla="*/ 1175479 w 2241962"/>
              <a:gd name="connsiteY14" fmla="*/ 242944 h 213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241962" h="2132882">
                <a:moveTo>
                  <a:pt x="2235255" y="933241"/>
                </a:moveTo>
                <a:lnTo>
                  <a:pt x="1373348" y="1648670"/>
                </a:lnTo>
                <a:lnTo>
                  <a:pt x="1373348" y="2132882"/>
                </a:lnTo>
                <a:lnTo>
                  <a:pt x="2241962" y="1425831"/>
                </a:lnTo>
                <a:close/>
                <a:moveTo>
                  <a:pt x="424246" y="0"/>
                </a:moveTo>
                <a:lnTo>
                  <a:pt x="0" y="1196290"/>
                </a:lnTo>
                <a:lnTo>
                  <a:pt x="194516" y="1028743"/>
                </a:lnTo>
                <a:lnTo>
                  <a:pt x="194516" y="1497875"/>
                </a:lnTo>
                <a:lnTo>
                  <a:pt x="194516" y="1497876"/>
                </a:lnTo>
                <a:lnTo>
                  <a:pt x="194517" y="1497875"/>
                </a:lnTo>
                <a:lnTo>
                  <a:pt x="1373348" y="1648668"/>
                </a:lnTo>
                <a:lnTo>
                  <a:pt x="2235254" y="933241"/>
                </a:lnTo>
                <a:lnTo>
                  <a:pt x="1063129" y="787474"/>
                </a:lnTo>
                <a:lnTo>
                  <a:pt x="1063129" y="321692"/>
                </a:lnTo>
                <a:lnTo>
                  <a:pt x="1175479" y="242944"/>
                </a:lnTo>
                <a:close/>
              </a:path>
            </a:pathLst>
          </a:custGeom>
          <a:solidFill>
            <a:schemeClr val="accent5">
              <a:lumMod val="75000"/>
            </a:schemeClr>
          </a:solidFill>
          <a:ln>
            <a:noFill/>
          </a:ln>
          <a:effectLst/>
        </p:spPr>
        <p:txBody>
          <a:bodyPr vert="horz" wrap="square" lIns="91440" tIns="45720" rIns="91440" bIns="45720" numCol="1" anchor="t" anchorCtr="0" compatLnSpc="1">
            <a:prstTxWarp prst="textNoShape">
              <a:avLst/>
            </a:prstTxWarp>
            <a:noAutofit/>
          </a:bodyPr>
          <a:lstStyle/>
          <a:p>
            <a:endParaRPr lang="en-US" baseline="-25000"/>
          </a:p>
        </p:txBody>
      </p:sp>
      <p:sp>
        <p:nvSpPr>
          <p:cNvPr id="47" name="Freeform 12">
            <a:extLst>
              <a:ext uri="{FF2B5EF4-FFF2-40B4-BE49-F238E27FC236}">
                <a16:creationId xmlns:a16="http://schemas.microsoft.com/office/drawing/2014/main" id="{D5FDACD1-A235-4AA1-BDC9-7C86FE057092}"/>
              </a:ext>
            </a:extLst>
          </p:cNvPr>
          <p:cNvSpPr>
            <a:spLocks/>
          </p:cNvSpPr>
          <p:nvPr/>
        </p:nvSpPr>
        <p:spPr bwMode="auto">
          <a:xfrm flipH="1">
            <a:off x="7333522" y="2839588"/>
            <a:ext cx="2040738" cy="861194"/>
          </a:xfrm>
          <a:custGeom>
            <a:avLst/>
            <a:gdLst>
              <a:gd name="T0" fmla="*/ 518 w 1217"/>
              <a:gd name="T1" fmla="*/ 0 h 514"/>
              <a:gd name="T2" fmla="*/ 1217 w 1217"/>
              <a:gd name="T3" fmla="*/ 87 h 514"/>
              <a:gd name="T4" fmla="*/ 703 w 1217"/>
              <a:gd name="T5" fmla="*/ 514 h 514"/>
              <a:gd name="T6" fmla="*/ 0 w 1217"/>
              <a:gd name="T7" fmla="*/ 424 h 514"/>
              <a:gd name="T8" fmla="*/ 518 w 1217"/>
              <a:gd name="T9" fmla="*/ 0 h 514"/>
              <a:gd name="T10" fmla="*/ 518 w 1217"/>
              <a:gd name="T11" fmla="*/ 0 h 514"/>
              <a:gd name="T12" fmla="*/ 518 w 1217"/>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1217" h="514">
                <a:moveTo>
                  <a:pt x="518" y="0"/>
                </a:moveTo>
                <a:lnTo>
                  <a:pt x="1217" y="87"/>
                </a:lnTo>
                <a:lnTo>
                  <a:pt x="703" y="514"/>
                </a:lnTo>
                <a:lnTo>
                  <a:pt x="0" y="424"/>
                </a:lnTo>
                <a:lnTo>
                  <a:pt x="518" y="0"/>
                </a:lnTo>
                <a:lnTo>
                  <a:pt x="518" y="0"/>
                </a:lnTo>
                <a:lnTo>
                  <a:pt x="518" y="0"/>
                </a:lnTo>
                <a:close/>
              </a:path>
            </a:pathLst>
          </a:custGeom>
          <a:solidFill>
            <a:schemeClr val="accent5"/>
          </a:solidFill>
          <a:ln>
            <a:noFill/>
          </a:ln>
          <a:effectLst/>
        </p:spPr>
        <p:txBody>
          <a:bodyPr vert="horz" wrap="square" lIns="91440" tIns="45720" rIns="91440" bIns="45720" numCol="1" anchor="t" anchorCtr="0" compatLnSpc="1">
            <a:prstTxWarp prst="textNoShape">
              <a:avLst/>
            </a:prstTxWarp>
          </a:bodyPr>
          <a:lstStyle/>
          <a:p>
            <a:endParaRPr lang="en-US" baseline="-25000"/>
          </a:p>
        </p:txBody>
      </p:sp>
      <p:sp>
        <p:nvSpPr>
          <p:cNvPr id="48" name="Freeform 14">
            <a:extLst>
              <a:ext uri="{FF2B5EF4-FFF2-40B4-BE49-F238E27FC236}">
                <a16:creationId xmlns:a16="http://schemas.microsoft.com/office/drawing/2014/main" id="{0376FAA2-959D-4DFD-99F7-2692ACD9D023}"/>
              </a:ext>
            </a:extLst>
          </p:cNvPr>
          <p:cNvSpPr>
            <a:spLocks/>
          </p:cNvSpPr>
          <p:nvPr/>
        </p:nvSpPr>
        <p:spPr bwMode="auto">
          <a:xfrm flipH="1">
            <a:off x="4975857" y="4112949"/>
            <a:ext cx="2040738" cy="861194"/>
          </a:xfrm>
          <a:custGeom>
            <a:avLst/>
            <a:gdLst>
              <a:gd name="T0" fmla="*/ 516 w 1217"/>
              <a:gd name="T1" fmla="*/ 0 h 514"/>
              <a:gd name="T2" fmla="*/ 1217 w 1217"/>
              <a:gd name="T3" fmla="*/ 88 h 514"/>
              <a:gd name="T4" fmla="*/ 701 w 1217"/>
              <a:gd name="T5" fmla="*/ 514 h 514"/>
              <a:gd name="T6" fmla="*/ 0 w 1217"/>
              <a:gd name="T7" fmla="*/ 424 h 514"/>
              <a:gd name="T8" fmla="*/ 516 w 1217"/>
              <a:gd name="T9" fmla="*/ 0 h 514"/>
              <a:gd name="T10" fmla="*/ 516 w 1217"/>
              <a:gd name="T11" fmla="*/ 0 h 514"/>
              <a:gd name="T12" fmla="*/ 516 w 1217"/>
              <a:gd name="T13" fmla="*/ 0 h 514"/>
            </a:gdLst>
            <a:ahLst/>
            <a:cxnLst>
              <a:cxn ang="0">
                <a:pos x="T0" y="T1"/>
              </a:cxn>
              <a:cxn ang="0">
                <a:pos x="T2" y="T3"/>
              </a:cxn>
              <a:cxn ang="0">
                <a:pos x="T4" y="T5"/>
              </a:cxn>
              <a:cxn ang="0">
                <a:pos x="T6" y="T7"/>
              </a:cxn>
              <a:cxn ang="0">
                <a:pos x="T8" y="T9"/>
              </a:cxn>
              <a:cxn ang="0">
                <a:pos x="T10" y="T11"/>
              </a:cxn>
              <a:cxn ang="0">
                <a:pos x="T12" y="T13"/>
              </a:cxn>
            </a:cxnLst>
            <a:rect l="0" t="0" r="r" b="b"/>
            <a:pathLst>
              <a:path w="1217" h="514">
                <a:moveTo>
                  <a:pt x="516" y="0"/>
                </a:moveTo>
                <a:lnTo>
                  <a:pt x="1217" y="88"/>
                </a:lnTo>
                <a:lnTo>
                  <a:pt x="701" y="514"/>
                </a:lnTo>
                <a:lnTo>
                  <a:pt x="0" y="424"/>
                </a:lnTo>
                <a:lnTo>
                  <a:pt x="516" y="0"/>
                </a:lnTo>
                <a:lnTo>
                  <a:pt x="516" y="0"/>
                </a:lnTo>
                <a:lnTo>
                  <a:pt x="516" y="0"/>
                </a:lnTo>
                <a:close/>
              </a:path>
            </a:pathLst>
          </a:custGeom>
          <a:solidFill>
            <a:srgbClr val="00B050"/>
          </a:solidFill>
          <a:ln>
            <a:noFill/>
          </a:ln>
          <a:effectLst/>
        </p:spPr>
        <p:txBody>
          <a:bodyPr vert="horz" wrap="square" lIns="91440" tIns="45720" rIns="91440" bIns="45720" numCol="1" anchor="t" anchorCtr="0" compatLnSpc="1">
            <a:prstTxWarp prst="textNoShape">
              <a:avLst/>
            </a:prstTxWarp>
          </a:bodyPr>
          <a:lstStyle/>
          <a:p>
            <a:endParaRPr lang="en-US" baseline="-25000"/>
          </a:p>
        </p:txBody>
      </p:sp>
      <p:sp>
        <p:nvSpPr>
          <p:cNvPr id="49" name="Freeform 15">
            <a:extLst>
              <a:ext uri="{FF2B5EF4-FFF2-40B4-BE49-F238E27FC236}">
                <a16:creationId xmlns:a16="http://schemas.microsoft.com/office/drawing/2014/main" id="{FCB80C1A-0ADA-44B0-9313-B0B3912AEE52}"/>
              </a:ext>
            </a:extLst>
          </p:cNvPr>
          <p:cNvSpPr>
            <a:spLocks/>
          </p:cNvSpPr>
          <p:nvPr/>
        </p:nvSpPr>
        <p:spPr bwMode="auto">
          <a:xfrm flipH="1">
            <a:off x="4972502" y="4260392"/>
            <a:ext cx="868614" cy="1194614"/>
          </a:xfrm>
          <a:custGeom>
            <a:avLst/>
            <a:gdLst>
              <a:gd name="T0" fmla="*/ 516 w 518"/>
              <a:gd name="T1" fmla="*/ 0 h 713"/>
              <a:gd name="T2" fmla="*/ 0 w 518"/>
              <a:gd name="T3" fmla="*/ 426 h 713"/>
              <a:gd name="T4" fmla="*/ 0 w 518"/>
              <a:gd name="T5" fmla="*/ 713 h 713"/>
              <a:gd name="T6" fmla="*/ 518 w 518"/>
              <a:gd name="T7" fmla="*/ 291 h 713"/>
              <a:gd name="T8" fmla="*/ 516 w 518"/>
              <a:gd name="T9" fmla="*/ 0 h 713"/>
              <a:gd name="T10" fmla="*/ 516 w 518"/>
              <a:gd name="T11" fmla="*/ 0 h 713"/>
              <a:gd name="T12" fmla="*/ 516 w 518"/>
              <a:gd name="T13" fmla="*/ 0 h 713"/>
            </a:gdLst>
            <a:ahLst/>
            <a:cxnLst>
              <a:cxn ang="0">
                <a:pos x="T0" y="T1"/>
              </a:cxn>
              <a:cxn ang="0">
                <a:pos x="T2" y="T3"/>
              </a:cxn>
              <a:cxn ang="0">
                <a:pos x="T4" y="T5"/>
              </a:cxn>
              <a:cxn ang="0">
                <a:pos x="T6" y="T7"/>
              </a:cxn>
              <a:cxn ang="0">
                <a:pos x="T8" y="T9"/>
              </a:cxn>
              <a:cxn ang="0">
                <a:pos x="T10" y="T11"/>
              </a:cxn>
              <a:cxn ang="0">
                <a:pos x="T12" y="T13"/>
              </a:cxn>
            </a:cxnLst>
            <a:rect l="0" t="0" r="r" b="b"/>
            <a:pathLst>
              <a:path w="518" h="713">
                <a:moveTo>
                  <a:pt x="516" y="0"/>
                </a:moveTo>
                <a:lnTo>
                  <a:pt x="0" y="426"/>
                </a:lnTo>
                <a:lnTo>
                  <a:pt x="0" y="713"/>
                </a:lnTo>
                <a:lnTo>
                  <a:pt x="518" y="291"/>
                </a:lnTo>
                <a:lnTo>
                  <a:pt x="516" y="0"/>
                </a:lnTo>
                <a:lnTo>
                  <a:pt x="516" y="0"/>
                </a:lnTo>
                <a:lnTo>
                  <a:pt x="516" y="0"/>
                </a:lnTo>
                <a:close/>
              </a:path>
            </a:pathLst>
          </a:custGeom>
          <a:solidFill>
            <a:schemeClr val="accent6">
              <a:lumMod val="75000"/>
            </a:schemeClr>
          </a:solidFill>
          <a:ln>
            <a:noFill/>
          </a:ln>
          <a:effectLst/>
        </p:spPr>
        <p:txBody>
          <a:bodyPr vert="horz" wrap="square" lIns="91440" tIns="45720" rIns="91440" bIns="45720" numCol="1" anchor="t" anchorCtr="0" compatLnSpc="1">
            <a:prstTxWarp prst="textNoShape">
              <a:avLst/>
            </a:prstTxWarp>
          </a:bodyPr>
          <a:lstStyle/>
          <a:p>
            <a:endParaRPr lang="en-US" baseline="-25000"/>
          </a:p>
        </p:txBody>
      </p:sp>
      <p:sp>
        <p:nvSpPr>
          <p:cNvPr id="50" name="Freeform 16">
            <a:extLst>
              <a:ext uri="{FF2B5EF4-FFF2-40B4-BE49-F238E27FC236}">
                <a16:creationId xmlns:a16="http://schemas.microsoft.com/office/drawing/2014/main" id="{2FDFB41C-6CEC-473A-B98F-E2F1F4CA237A}"/>
              </a:ext>
            </a:extLst>
          </p:cNvPr>
          <p:cNvSpPr>
            <a:spLocks/>
          </p:cNvSpPr>
          <p:nvPr/>
        </p:nvSpPr>
        <p:spPr bwMode="auto">
          <a:xfrm flipH="1">
            <a:off x="3802055" y="4739579"/>
            <a:ext cx="2039061" cy="862870"/>
          </a:xfrm>
          <a:custGeom>
            <a:avLst/>
            <a:gdLst>
              <a:gd name="T0" fmla="*/ 518 w 1216"/>
              <a:gd name="T1" fmla="*/ 0 h 515"/>
              <a:gd name="T2" fmla="*/ 1216 w 1216"/>
              <a:gd name="T3" fmla="*/ 88 h 515"/>
              <a:gd name="T4" fmla="*/ 703 w 1216"/>
              <a:gd name="T5" fmla="*/ 515 h 515"/>
              <a:gd name="T6" fmla="*/ 0 w 1216"/>
              <a:gd name="T7" fmla="*/ 425 h 515"/>
              <a:gd name="T8" fmla="*/ 518 w 1216"/>
              <a:gd name="T9" fmla="*/ 0 h 515"/>
              <a:gd name="T10" fmla="*/ 518 w 1216"/>
              <a:gd name="T11" fmla="*/ 0 h 515"/>
              <a:gd name="T12" fmla="*/ 518 w 1216"/>
              <a:gd name="T13" fmla="*/ 0 h 515"/>
            </a:gdLst>
            <a:ahLst/>
            <a:cxnLst>
              <a:cxn ang="0">
                <a:pos x="T0" y="T1"/>
              </a:cxn>
              <a:cxn ang="0">
                <a:pos x="T2" y="T3"/>
              </a:cxn>
              <a:cxn ang="0">
                <a:pos x="T4" y="T5"/>
              </a:cxn>
              <a:cxn ang="0">
                <a:pos x="T6" y="T7"/>
              </a:cxn>
              <a:cxn ang="0">
                <a:pos x="T8" y="T9"/>
              </a:cxn>
              <a:cxn ang="0">
                <a:pos x="T10" y="T11"/>
              </a:cxn>
              <a:cxn ang="0">
                <a:pos x="T12" y="T13"/>
              </a:cxn>
            </a:cxnLst>
            <a:rect l="0" t="0" r="r" b="b"/>
            <a:pathLst>
              <a:path w="1216" h="515">
                <a:moveTo>
                  <a:pt x="518" y="0"/>
                </a:moveTo>
                <a:lnTo>
                  <a:pt x="1216" y="88"/>
                </a:lnTo>
                <a:lnTo>
                  <a:pt x="703" y="515"/>
                </a:lnTo>
                <a:lnTo>
                  <a:pt x="0" y="425"/>
                </a:lnTo>
                <a:lnTo>
                  <a:pt x="518" y="0"/>
                </a:lnTo>
                <a:lnTo>
                  <a:pt x="518" y="0"/>
                </a:lnTo>
                <a:lnTo>
                  <a:pt x="518" y="0"/>
                </a:lnTo>
                <a:close/>
              </a:path>
            </a:pathLst>
          </a:custGeom>
          <a:solidFill>
            <a:schemeClr val="accent2"/>
          </a:solidFill>
          <a:ln>
            <a:noFill/>
          </a:ln>
          <a:effectLst/>
        </p:spPr>
        <p:txBody>
          <a:bodyPr vert="horz" wrap="square" lIns="91440" tIns="45720" rIns="91440" bIns="45720" numCol="1" anchor="t" anchorCtr="0" compatLnSpc="1">
            <a:prstTxWarp prst="textNoShape">
              <a:avLst/>
            </a:prstTxWarp>
          </a:bodyPr>
          <a:lstStyle/>
          <a:p>
            <a:endParaRPr lang="en-US" baseline="-25000"/>
          </a:p>
        </p:txBody>
      </p:sp>
      <p:sp>
        <p:nvSpPr>
          <p:cNvPr id="51" name="Freeform 17">
            <a:extLst>
              <a:ext uri="{FF2B5EF4-FFF2-40B4-BE49-F238E27FC236}">
                <a16:creationId xmlns:a16="http://schemas.microsoft.com/office/drawing/2014/main" id="{97FA6537-CC9E-4FDA-80BB-37CB33992363}"/>
              </a:ext>
            </a:extLst>
          </p:cNvPr>
          <p:cNvSpPr>
            <a:spLocks/>
          </p:cNvSpPr>
          <p:nvPr/>
        </p:nvSpPr>
        <p:spPr bwMode="auto">
          <a:xfrm flipH="1">
            <a:off x="3797026" y="4887022"/>
            <a:ext cx="865260" cy="1194614"/>
          </a:xfrm>
          <a:custGeom>
            <a:avLst/>
            <a:gdLst>
              <a:gd name="T0" fmla="*/ 513 w 516"/>
              <a:gd name="T1" fmla="*/ 0 h 713"/>
              <a:gd name="T2" fmla="*/ 0 w 516"/>
              <a:gd name="T3" fmla="*/ 424 h 713"/>
              <a:gd name="T4" fmla="*/ 0 w 516"/>
              <a:gd name="T5" fmla="*/ 713 h 713"/>
              <a:gd name="T6" fmla="*/ 516 w 516"/>
              <a:gd name="T7" fmla="*/ 292 h 713"/>
              <a:gd name="T8" fmla="*/ 513 w 516"/>
              <a:gd name="T9" fmla="*/ 0 h 713"/>
              <a:gd name="T10" fmla="*/ 513 w 516"/>
              <a:gd name="T11" fmla="*/ 0 h 713"/>
              <a:gd name="T12" fmla="*/ 513 w 516"/>
              <a:gd name="T13" fmla="*/ 0 h 713"/>
            </a:gdLst>
            <a:ahLst/>
            <a:cxnLst>
              <a:cxn ang="0">
                <a:pos x="T0" y="T1"/>
              </a:cxn>
              <a:cxn ang="0">
                <a:pos x="T2" y="T3"/>
              </a:cxn>
              <a:cxn ang="0">
                <a:pos x="T4" y="T5"/>
              </a:cxn>
              <a:cxn ang="0">
                <a:pos x="T6" y="T7"/>
              </a:cxn>
              <a:cxn ang="0">
                <a:pos x="T8" y="T9"/>
              </a:cxn>
              <a:cxn ang="0">
                <a:pos x="T10" y="T11"/>
              </a:cxn>
              <a:cxn ang="0">
                <a:pos x="T12" y="T13"/>
              </a:cxn>
            </a:cxnLst>
            <a:rect l="0" t="0" r="r" b="b"/>
            <a:pathLst>
              <a:path w="516" h="713">
                <a:moveTo>
                  <a:pt x="513" y="0"/>
                </a:moveTo>
                <a:lnTo>
                  <a:pt x="0" y="424"/>
                </a:lnTo>
                <a:lnTo>
                  <a:pt x="0" y="713"/>
                </a:lnTo>
                <a:lnTo>
                  <a:pt x="516" y="292"/>
                </a:lnTo>
                <a:lnTo>
                  <a:pt x="513" y="0"/>
                </a:lnTo>
                <a:lnTo>
                  <a:pt x="513" y="0"/>
                </a:lnTo>
                <a:lnTo>
                  <a:pt x="513" y="0"/>
                </a:lnTo>
                <a:close/>
              </a:path>
            </a:pathLst>
          </a:custGeom>
          <a:solidFill>
            <a:schemeClr val="accent2">
              <a:lumMod val="75000"/>
            </a:schemeClr>
          </a:solidFill>
          <a:ln>
            <a:noFill/>
          </a:ln>
          <a:effectLst/>
        </p:spPr>
        <p:txBody>
          <a:bodyPr vert="horz" wrap="square" lIns="91440" tIns="45720" rIns="91440" bIns="45720" numCol="1" anchor="t" anchorCtr="0" compatLnSpc="1">
            <a:prstTxWarp prst="textNoShape">
              <a:avLst/>
            </a:prstTxWarp>
          </a:bodyPr>
          <a:lstStyle/>
          <a:p>
            <a:endParaRPr lang="en-US" baseline="-25000"/>
          </a:p>
        </p:txBody>
      </p:sp>
      <p:sp>
        <p:nvSpPr>
          <p:cNvPr id="52" name="Freeform 18">
            <a:extLst>
              <a:ext uri="{FF2B5EF4-FFF2-40B4-BE49-F238E27FC236}">
                <a16:creationId xmlns:a16="http://schemas.microsoft.com/office/drawing/2014/main" id="{0925A84C-EAC3-4855-AEE4-F9E2BDAB5B76}"/>
              </a:ext>
            </a:extLst>
          </p:cNvPr>
          <p:cNvSpPr>
            <a:spLocks/>
          </p:cNvSpPr>
          <p:nvPr/>
        </p:nvSpPr>
        <p:spPr bwMode="auto">
          <a:xfrm flipH="1">
            <a:off x="6154688" y="3477945"/>
            <a:ext cx="2040738" cy="857843"/>
          </a:xfrm>
          <a:custGeom>
            <a:avLst/>
            <a:gdLst>
              <a:gd name="T0" fmla="*/ 518 w 1217"/>
              <a:gd name="T1" fmla="*/ 0 h 512"/>
              <a:gd name="T2" fmla="*/ 1217 w 1217"/>
              <a:gd name="T3" fmla="*/ 88 h 512"/>
              <a:gd name="T4" fmla="*/ 703 w 1217"/>
              <a:gd name="T5" fmla="*/ 512 h 512"/>
              <a:gd name="T6" fmla="*/ 0 w 1217"/>
              <a:gd name="T7" fmla="*/ 422 h 512"/>
              <a:gd name="T8" fmla="*/ 518 w 1217"/>
              <a:gd name="T9" fmla="*/ 0 h 512"/>
              <a:gd name="T10" fmla="*/ 518 w 1217"/>
              <a:gd name="T11" fmla="*/ 0 h 512"/>
              <a:gd name="T12" fmla="*/ 518 w 1217"/>
              <a:gd name="T13" fmla="*/ 0 h 512"/>
            </a:gdLst>
            <a:ahLst/>
            <a:cxnLst>
              <a:cxn ang="0">
                <a:pos x="T0" y="T1"/>
              </a:cxn>
              <a:cxn ang="0">
                <a:pos x="T2" y="T3"/>
              </a:cxn>
              <a:cxn ang="0">
                <a:pos x="T4" y="T5"/>
              </a:cxn>
              <a:cxn ang="0">
                <a:pos x="T6" y="T7"/>
              </a:cxn>
              <a:cxn ang="0">
                <a:pos x="T8" y="T9"/>
              </a:cxn>
              <a:cxn ang="0">
                <a:pos x="T10" y="T11"/>
              </a:cxn>
              <a:cxn ang="0">
                <a:pos x="T12" y="T13"/>
              </a:cxn>
            </a:cxnLst>
            <a:rect l="0" t="0" r="r" b="b"/>
            <a:pathLst>
              <a:path w="1217" h="512">
                <a:moveTo>
                  <a:pt x="518" y="0"/>
                </a:moveTo>
                <a:lnTo>
                  <a:pt x="1217" y="88"/>
                </a:lnTo>
                <a:lnTo>
                  <a:pt x="703" y="512"/>
                </a:lnTo>
                <a:lnTo>
                  <a:pt x="0" y="422"/>
                </a:lnTo>
                <a:lnTo>
                  <a:pt x="518" y="0"/>
                </a:lnTo>
                <a:lnTo>
                  <a:pt x="518" y="0"/>
                </a:lnTo>
                <a:lnTo>
                  <a:pt x="518" y="0"/>
                </a:lnTo>
                <a:close/>
              </a:path>
            </a:pathLst>
          </a:custGeom>
          <a:solidFill>
            <a:schemeClr val="accent4"/>
          </a:solidFill>
          <a:ln>
            <a:noFill/>
          </a:ln>
          <a:effectLst/>
        </p:spPr>
        <p:txBody>
          <a:bodyPr vert="horz" wrap="square" lIns="91440" tIns="45720" rIns="91440" bIns="45720" numCol="1" anchor="t" anchorCtr="0" compatLnSpc="1">
            <a:prstTxWarp prst="textNoShape">
              <a:avLst/>
            </a:prstTxWarp>
          </a:bodyPr>
          <a:lstStyle/>
          <a:p>
            <a:endParaRPr lang="en-US" baseline="-25000"/>
          </a:p>
        </p:txBody>
      </p:sp>
      <p:sp>
        <p:nvSpPr>
          <p:cNvPr id="53" name="Freeform 19">
            <a:extLst>
              <a:ext uri="{FF2B5EF4-FFF2-40B4-BE49-F238E27FC236}">
                <a16:creationId xmlns:a16="http://schemas.microsoft.com/office/drawing/2014/main" id="{317A90E0-62C9-422E-9334-56EFFCE47607}"/>
              </a:ext>
            </a:extLst>
          </p:cNvPr>
          <p:cNvSpPr>
            <a:spLocks/>
          </p:cNvSpPr>
          <p:nvPr/>
        </p:nvSpPr>
        <p:spPr bwMode="auto">
          <a:xfrm flipH="1">
            <a:off x="6151336" y="3625386"/>
            <a:ext cx="865260" cy="1194614"/>
          </a:xfrm>
          <a:custGeom>
            <a:avLst/>
            <a:gdLst>
              <a:gd name="T0" fmla="*/ 514 w 516"/>
              <a:gd name="T1" fmla="*/ 0 h 713"/>
              <a:gd name="T2" fmla="*/ 0 w 516"/>
              <a:gd name="T3" fmla="*/ 424 h 713"/>
              <a:gd name="T4" fmla="*/ 0 w 516"/>
              <a:gd name="T5" fmla="*/ 713 h 713"/>
              <a:gd name="T6" fmla="*/ 516 w 516"/>
              <a:gd name="T7" fmla="*/ 291 h 713"/>
              <a:gd name="T8" fmla="*/ 514 w 516"/>
              <a:gd name="T9" fmla="*/ 0 h 713"/>
              <a:gd name="T10" fmla="*/ 514 w 516"/>
              <a:gd name="T11" fmla="*/ 0 h 713"/>
              <a:gd name="T12" fmla="*/ 514 w 516"/>
              <a:gd name="T13" fmla="*/ 0 h 713"/>
            </a:gdLst>
            <a:ahLst/>
            <a:cxnLst>
              <a:cxn ang="0">
                <a:pos x="T0" y="T1"/>
              </a:cxn>
              <a:cxn ang="0">
                <a:pos x="T2" y="T3"/>
              </a:cxn>
              <a:cxn ang="0">
                <a:pos x="T4" y="T5"/>
              </a:cxn>
              <a:cxn ang="0">
                <a:pos x="T6" y="T7"/>
              </a:cxn>
              <a:cxn ang="0">
                <a:pos x="T8" y="T9"/>
              </a:cxn>
              <a:cxn ang="0">
                <a:pos x="T10" y="T11"/>
              </a:cxn>
              <a:cxn ang="0">
                <a:pos x="T12" y="T13"/>
              </a:cxn>
            </a:cxnLst>
            <a:rect l="0" t="0" r="r" b="b"/>
            <a:pathLst>
              <a:path w="516" h="713">
                <a:moveTo>
                  <a:pt x="514" y="0"/>
                </a:moveTo>
                <a:lnTo>
                  <a:pt x="0" y="424"/>
                </a:lnTo>
                <a:lnTo>
                  <a:pt x="0" y="713"/>
                </a:lnTo>
                <a:lnTo>
                  <a:pt x="516" y="291"/>
                </a:lnTo>
                <a:lnTo>
                  <a:pt x="514" y="0"/>
                </a:lnTo>
                <a:lnTo>
                  <a:pt x="514" y="0"/>
                </a:lnTo>
                <a:lnTo>
                  <a:pt x="514" y="0"/>
                </a:lnTo>
                <a:close/>
              </a:path>
            </a:pathLst>
          </a:custGeom>
          <a:solidFill>
            <a:schemeClr val="accent4">
              <a:lumMod val="75000"/>
            </a:schemeClr>
          </a:solidFill>
          <a:ln>
            <a:noFill/>
          </a:ln>
          <a:effectLst/>
        </p:spPr>
        <p:txBody>
          <a:bodyPr vert="horz" wrap="square" lIns="91440" tIns="45720" rIns="91440" bIns="45720" numCol="1" anchor="t" anchorCtr="0" compatLnSpc="1">
            <a:prstTxWarp prst="textNoShape">
              <a:avLst/>
            </a:prstTxWarp>
          </a:bodyPr>
          <a:lstStyle/>
          <a:p>
            <a:endParaRPr lang="en-US" baseline="-25000"/>
          </a:p>
        </p:txBody>
      </p:sp>
      <p:sp>
        <p:nvSpPr>
          <p:cNvPr id="54" name="Freeform: Shape 66">
            <a:extLst>
              <a:ext uri="{FF2B5EF4-FFF2-40B4-BE49-F238E27FC236}">
                <a16:creationId xmlns:a16="http://schemas.microsoft.com/office/drawing/2014/main" id="{72B5F004-8858-4A9D-817B-D0EB41F257FA}"/>
              </a:ext>
            </a:extLst>
          </p:cNvPr>
          <p:cNvSpPr>
            <a:spLocks/>
          </p:cNvSpPr>
          <p:nvPr/>
        </p:nvSpPr>
        <p:spPr bwMode="auto">
          <a:xfrm flipH="1">
            <a:off x="2622754" y="5366209"/>
            <a:ext cx="2039531" cy="1273730"/>
          </a:xfrm>
          <a:custGeom>
            <a:avLst/>
            <a:gdLst>
              <a:gd name="connsiteX0" fmla="*/ 1374597 w 2039531"/>
              <a:gd name="connsiteY0" fmla="*/ 701053 h 1273730"/>
              <a:gd name="connsiteX1" fmla="*/ 1374597 w 2039531"/>
              <a:gd name="connsiteY1" fmla="*/ 701501 h 1273730"/>
              <a:gd name="connsiteX2" fmla="*/ 1178832 w 2039531"/>
              <a:gd name="connsiteY2" fmla="*/ 862870 h 1273730"/>
              <a:gd name="connsiteX3" fmla="*/ 868613 w 2039531"/>
              <a:gd name="connsiteY3" fmla="*/ 0 h 1273730"/>
              <a:gd name="connsiteX4" fmla="*/ 0 w 2039531"/>
              <a:gd name="connsiteY4" fmla="*/ 712077 h 1273730"/>
              <a:gd name="connsiteX5" fmla="*/ 1173801 w 2039531"/>
              <a:gd name="connsiteY5" fmla="*/ 862227 h 1273730"/>
              <a:gd name="connsiteX6" fmla="*/ 1173801 w 2039531"/>
              <a:gd name="connsiteY6" fmla="*/ 1273730 h 1273730"/>
              <a:gd name="connsiteX7" fmla="*/ 2039061 w 2039531"/>
              <a:gd name="connsiteY7" fmla="*/ 525493 h 1273730"/>
              <a:gd name="connsiteX8" fmla="*/ 2039531 w 2039531"/>
              <a:gd name="connsiteY8" fmla="*/ 153394 h 1273730"/>
              <a:gd name="connsiteX9" fmla="*/ 1662629 w 2039531"/>
              <a:gd name="connsiteY9" fmla="*/ 464075 h 1273730"/>
              <a:gd name="connsiteX10" fmla="*/ 1662629 w 2039531"/>
              <a:gd name="connsiteY10" fmla="*/ 462969 h 1273730"/>
              <a:gd name="connsiteX11" fmla="*/ 2037150 w 2039531"/>
              <a:gd name="connsiteY11" fmla="*/ 153393 h 1273730"/>
              <a:gd name="connsiteX0" fmla="*/ 1374597 w 2039531"/>
              <a:gd name="connsiteY0" fmla="*/ 701053 h 1273730"/>
              <a:gd name="connsiteX1" fmla="*/ 1374597 w 2039531"/>
              <a:gd name="connsiteY1" fmla="*/ 701501 h 1273730"/>
              <a:gd name="connsiteX2" fmla="*/ 1178832 w 2039531"/>
              <a:gd name="connsiteY2" fmla="*/ 862870 h 1273730"/>
              <a:gd name="connsiteX3" fmla="*/ 1374597 w 2039531"/>
              <a:gd name="connsiteY3" fmla="*/ 701053 h 1273730"/>
              <a:gd name="connsiteX4" fmla="*/ 868613 w 2039531"/>
              <a:gd name="connsiteY4" fmla="*/ 0 h 1273730"/>
              <a:gd name="connsiteX5" fmla="*/ 0 w 2039531"/>
              <a:gd name="connsiteY5" fmla="*/ 712077 h 1273730"/>
              <a:gd name="connsiteX6" fmla="*/ 1173801 w 2039531"/>
              <a:gd name="connsiteY6" fmla="*/ 862227 h 1273730"/>
              <a:gd name="connsiteX7" fmla="*/ 1173801 w 2039531"/>
              <a:gd name="connsiteY7" fmla="*/ 1273730 h 1273730"/>
              <a:gd name="connsiteX8" fmla="*/ 2039061 w 2039531"/>
              <a:gd name="connsiteY8" fmla="*/ 525493 h 1273730"/>
              <a:gd name="connsiteX9" fmla="*/ 2039531 w 2039531"/>
              <a:gd name="connsiteY9" fmla="*/ 153394 h 1273730"/>
              <a:gd name="connsiteX10" fmla="*/ 1662629 w 2039531"/>
              <a:gd name="connsiteY10" fmla="*/ 464075 h 1273730"/>
              <a:gd name="connsiteX11" fmla="*/ 2037150 w 2039531"/>
              <a:gd name="connsiteY11" fmla="*/ 153393 h 1273730"/>
              <a:gd name="connsiteX12" fmla="*/ 868613 w 2039531"/>
              <a:gd name="connsiteY12" fmla="*/ 0 h 1273730"/>
              <a:gd name="connsiteX0" fmla="*/ 1374597 w 2039531"/>
              <a:gd name="connsiteY0" fmla="*/ 701053 h 1273730"/>
              <a:gd name="connsiteX1" fmla="*/ 1374597 w 2039531"/>
              <a:gd name="connsiteY1" fmla="*/ 701501 h 1273730"/>
              <a:gd name="connsiteX2" fmla="*/ 1178832 w 2039531"/>
              <a:gd name="connsiteY2" fmla="*/ 862870 h 1273730"/>
              <a:gd name="connsiteX3" fmla="*/ 1374597 w 2039531"/>
              <a:gd name="connsiteY3" fmla="*/ 701053 h 1273730"/>
              <a:gd name="connsiteX4" fmla="*/ 868613 w 2039531"/>
              <a:gd name="connsiteY4" fmla="*/ 0 h 1273730"/>
              <a:gd name="connsiteX5" fmla="*/ 0 w 2039531"/>
              <a:gd name="connsiteY5" fmla="*/ 712077 h 1273730"/>
              <a:gd name="connsiteX6" fmla="*/ 1173801 w 2039531"/>
              <a:gd name="connsiteY6" fmla="*/ 862227 h 1273730"/>
              <a:gd name="connsiteX7" fmla="*/ 1173801 w 2039531"/>
              <a:gd name="connsiteY7" fmla="*/ 1273730 h 1273730"/>
              <a:gd name="connsiteX8" fmla="*/ 2039061 w 2039531"/>
              <a:gd name="connsiteY8" fmla="*/ 525493 h 1273730"/>
              <a:gd name="connsiteX9" fmla="*/ 2039531 w 2039531"/>
              <a:gd name="connsiteY9" fmla="*/ 153394 h 1273730"/>
              <a:gd name="connsiteX10" fmla="*/ 2037150 w 2039531"/>
              <a:gd name="connsiteY10" fmla="*/ 153393 h 1273730"/>
              <a:gd name="connsiteX11" fmla="*/ 868613 w 2039531"/>
              <a:gd name="connsiteY11" fmla="*/ 0 h 1273730"/>
              <a:gd name="connsiteX0" fmla="*/ 1178832 w 2039531"/>
              <a:gd name="connsiteY0" fmla="*/ 862870 h 1273730"/>
              <a:gd name="connsiteX1" fmla="*/ 1374597 w 2039531"/>
              <a:gd name="connsiteY1" fmla="*/ 701501 h 1273730"/>
              <a:gd name="connsiteX2" fmla="*/ 1178832 w 2039531"/>
              <a:gd name="connsiteY2" fmla="*/ 862870 h 1273730"/>
              <a:gd name="connsiteX3" fmla="*/ 868613 w 2039531"/>
              <a:gd name="connsiteY3" fmla="*/ 0 h 1273730"/>
              <a:gd name="connsiteX4" fmla="*/ 0 w 2039531"/>
              <a:gd name="connsiteY4" fmla="*/ 712077 h 1273730"/>
              <a:gd name="connsiteX5" fmla="*/ 1173801 w 2039531"/>
              <a:gd name="connsiteY5" fmla="*/ 862227 h 1273730"/>
              <a:gd name="connsiteX6" fmla="*/ 1173801 w 2039531"/>
              <a:gd name="connsiteY6" fmla="*/ 1273730 h 1273730"/>
              <a:gd name="connsiteX7" fmla="*/ 2039061 w 2039531"/>
              <a:gd name="connsiteY7" fmla="*/ 525493 h 1273730"/>
              <a:gd name="connsiteX8" fmla="*/ 2039531 w 2039531"/>
              <a:gd name="connsiteY8" fmla="*/ 153394 h 1273730"/>
              <a:gd name="connsiteX9" fmla="*/ 2037150 w 2039531"/>
              <a:gd name="connsiteY9" fmla="*/ 153393 h 1273730"/>
              <a:gd name="connsiteX10" fmla="*/ 868613 w 2039531"/>
              <a:gd name="connsiteY10" fmla="*/ 0 h 1273730"/>
              <a:gd name="connsiteX0" fmla="*/ 868613 w 2039531"/>
              <a:gd name="connsiteY0" fmla="*/ 0 h 1273730"/>
              <a:gd name="connsiteX1" fmla="*/ 0 w 2039531"/>
              <a:gd name="connsiteY1" fmla="*/ 712077 h 1273730"/>
              <a:gd name="connsiteX2" fmla="*/ 1173801 w 2039531"/>
              <a:gd name="connsiteY2" fmla="*/ 862227 h 1273730"/>
              <a:gd name="connsiteX3" fmla="*/ 1173801 w 2039531"/>
              <a:gd name="connsiteY3" fmla="*/ 1273730 h 1273730"/>
              <a:gd name="connsiteX4" fmla="*/ 2039061 w 2039531"/>
              <a:gd name="connsiteY4" fmla="*/ 525493 h 1273730"/>
              <a:gd name="connsiteX5" fmla="*/ 2039531 w 2039531"/>
              <a:gd name="connsiteY5" fmla="*/ 153394 h 1273730"/>
              <a:gd name="connsiteX6" fmla="*/ 2037150 w 2039531"/>
              <a:gd name="connsiteY6" fmla="*/ 153393 h 1273730"/>
              <a:gd name="connsiteX7" fmla="*/ 868613 w 2039531"/>
              <a:gd name="connsiteY7" fmla="*/ 0 h 127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9531" h="1273730">
                <a:moveTo>
                  <a:pt x="868613" y="0"/>
                </a:moveTo>
                <a:lnTo>
                  <a:pt x="0" y="712077"/>
                </a:lnTo>
                <a:lnTo>
                  <a:pt x="1173801" y="862227"/>
                </a:lnTo>
                <a:lnTo>
                  <a:pt x="1173801" y="1273730"/>
                </a:lnTo>
                <a:lnTo>
                  <a:pt x="2039061" y="525493"/>
                </a:lnTo>
                <a:cubicBezTo>
                  <a:pt x="2039218" y="386379"/>
                  <a:pt x="2039374" y="292508"/>
                  <a:pt x="2039531" y="153394"/>
                </a:cubicBezTo>
                <a:lnTo>
                  <a:pt x="2037150" y="153393"/>
                </a:lnTo>
                <a:lnTo>
                  <a:pt x="868613" y="0"/>
                </a:lnTo>
                <a:close/>
              </a:path>
            </a:pathLst>
          </a:custGeom>
          <a:solidFill>
            <a:schemeClr val="accent1">
              <a:lumMod val="75000"/>
            </a:schemeClr>
          </a:solidFill>
          <a:ln>
            <a:noFill/>
          </a:ln>
          <a:effectLst/>
        </p:spPr>
        <p:txBody>
          <a:bodyPr vert="horz" wrap="square" lIns="91440" tIns="45720" rIns="91440" bIns="45720" numCol="1" anchor="t" anchorCtr="0" compatLnSpc="1">
            <a:prstTxWarp prst="textNoShape">
              <a:avLst/>
            </a:prstTxWarp>
            <a:noAutofit/>
          </a:bodyPr>
          <a:lstStyle/>
          <a:p>
            <a:endParaRPr lang="en-US" baseline="-25000"/>
          </a:p>
        </p:txBody>
      </p:sp>
      <p:sp>
        <p:nvSpPr>
          <p:cNvPr id="56" name="Freeform: Shape 67">
            <a:extLst>
              <a:ext uri="{FF2B5EF4-FFF2-40B4-BE49-F238E27FC236}">
                <a16:creationId xmlns:a16="http://schemas.microsoft.com/office/drawing/2014/main" id="{74EC13B4-752F-4068-89AF-3BBF91BC3647}"/>
              </a:ext>
            </a:extLst>
          </p:cNvPr>
          <p:cNvSpPr>
            <a:spLocks/>
          </p:cNvSpPr>
          <p:nvPr/>
        </p:nvSpPr>
        <p:spPr bwMode="auto">
          <a:xfrm flipH="1">
            <a:off x="2625135" y="5366209"/>
            <a:ext cx="2037150" cy="862870"/>
          </a:xfrm>
          <a:custGeom>
            <a:avLst/>
            <a:gdLst>
              <a:gd name="connsiteX0" fmla="*/ 868613 w 2034769"/>
              <a:gd name="connsiteY0" fmla="*/ 0 h 862870"/>
              <a:gd name="connsiteX1" fmla="*/ 0 w 2034769"/>
              <a:gd name="connsiteY1" fmla="*/ 712077 h 862870"/>
              <a:gd name="connsiteX2" fmla="*/ 1173801 w 2034769"/>
              <a:gd name="connsiteY2" fmla="*/ 862227 h 862870"/>
              <a:gd name="connsiteX3" fmla="*/ 1178832 w 2034769"/>
              <a:gd name="connsiteY3" fmla="*/ 862870 h 862870"/>
              <a:gd name="connsiteX4" fmla="*/ 2034769 w 2034769"/>
              <a:gd name="connsiteY4" fmla="*/ 151012 h 862870"/>
              <a:gd name="connsiteX5" fmla="*/ 2034727 w 2034769"/>
              <a:gd name="connsiteY5" fmla="*/ 146896 h 862870"/>
              <a:gd name="connsiteX6" fmla="*/ 1962910 w 2034769"/>
              <a:gd name="connsiteY6" fmla="*/ 137849 h 862870"/>
              <a:gd name="connsiteX0" fmla="*/ 868613 w 2034769"/>
              <a:gd name="connsiteY0" fmla="*/ 0 h 862870"/>
              <a:gd name="connsiteX1" fmla="*/ 0 w 2034769"/>
              <a:gd name="connsiteY1" fmla="*/ 712077 h 862870"/>
              <a:gd name="connsiteX2" fmla="*/ 1173801 w 2034769"/>
              <a:gd name="connsiteY2" fmla="*/ 862227 h 862870"/>
              <a:gd name="connsiteX3" fmla="*/ 1178832 w 2034769"/>
              <a:gd name="connsiteY3" fmla="*/ 862870 h 862870"/>
              <a:gd name="connsiteX4" fmla="*/ 2034769 w 2034769"/>
              <a:gd name="connsiteY4" fmla="*/ 151012 h 862870"/>
              <a:gd name="connsiteX5" fmla="*/ 2034727 w 2034769"/>
              <a:gd name="connsiteY5" fmla="*/ 146896 h 862870"/>
              <a:gd name="connsiteX6" fmla="*/ 868613 w 2034769"/>
              <a:gd name="connsiteY6" fmla="*/ 0 h 862870"/>
              <a:gd name="connsiteX0" fmla="*/ 868613 w 2034769"/>
              <a:gd name="connsiteY0" fmla="*/ 0 h 862870"/>
              <a:gd name="connsiteX1" fmla="*/ 0 w 2034769"/>
              <a:gd name="connsiteY1" fmla="*/ 712077 h 862870"/>
              <a:gd name="connsiteX2" fmla="*/ 1173801 w 2034769"/>
              <a:gd name="connsiteY2" fmla="*/ 862227 h 862870"/>
              <a:gd name="connsiteX3" fmla="*/ 1178832 w 2034769"/>
              <a:gd name="connsiteY3" fmla="*/ 862870 h 862870"/>
              <a:gd name="connsiteX4" fmla="*/ 2034769 w 2034769"/>
              <a:gd name="connsiteY4" fmla="*/ 151012 h 862870"/>
              <a:gd name="connsiteX5" fmla="*/ 868613 w 2034769"/>
              <a:gd name="connsiteY5" fmla="*/ 0 h 862870"/>
              <a:gd name="connsiteX0" fmla="*/ 868613 w 2037150"/>
              <a:gd name="connsiteY0" fmla="*/ 0 h 862870"/>
              <a:gd name="connsiteX1" fmla="*/ 0 w 2037150"/>
              <a:gd name="connsiteY1" fmla="*/ 712077 h 862870"/>
              <a:gd name="connsiteX2" fmla="*/ 1173801 w 2037150"/>
              <a:gd name="connsiteY2" fmla="*/ 862227 h 862870"/>
              <a:gd name="connsiteX3" fmla="*/ 1178832 w 2037150"/>
              <a:gd name="connsiteY3" fmla="*/ 862870 h 862870"/>
              <a:gd name="connsiteX4" fmla="*/ 2037150 w 2037150"/>
              <a:gd name="connsiteY4" fmla="*/ 151012 h 862870"/>
              <a:gd name="connsiteX5" fmla="*/ 868613 w 2037150"/>
              <a:gd name="connsiteY5" fmla="*/ 0 h 862870"/>
              <a:gd name="connsiteX0" fmla="*/ 868613 w 2034769"/>
              <a:gd name="connsiteY0" fmla="*/ 0 h 862870"/>
              <a:gd name="connsiteX1" fmla="*/ 0 w 2034769"/>
              <a:gd name="connsiteY1" fmla="*/ 712077 h 862870"/>
              <a:gd name="connsiteX2" fmla="*/ 1173801 w 2034769"/>
              <a:gd name="connsiteY2" fmla="*/ 862227 h 862870"/>
              <a:gd name="connsiteX3" fmla="*/ 1178832 w 2034769"/>
              <a:gd name="connsiteY3" fmla="*/ 862870 h 862870"/>
              <a:gd name="connsiteX4" fmla="*/ 2034769 w 2034769"/>
              <a:gd name="connsiteY4" fmla="*/ 155774 h 862870"/>
              <a:gd name="connsiteX5" fmla="*/ 868613 w 2034769"/>
              <a:gd name="connsiteY5" fmla="*/ 0 h 862870"/>
              <a:gd name="connsiteX0" fmla="*/ 868613 w 2034769"/>
              <a:gd name="connsiteY0" fmla="*/ 0 h 862870"/>
              <a:gd name="connsiteX1" fmla="*/ 0 w 2034769"/>
              <a:gd name="connsiteY1" fmla="*/ 712077 h 862870"/>
              <a:gd name="connsiteX2" fmla="*/ 1173801 w 2034769"/>
              <a:gd name="connsiteY2" fmla="*/ 862227 h 862870"/>
              <a:gd name="connsiteX3" fmla="*/ 1178832 w 2034769"/>
              <a:gd name="connsiteY3" fmla="*/ 862870 h 862870"/>
              <a:gd name="connsiteX4" fmla="*/ 2034769 w 2034769"/>
              <a:gd name="connsiteY4" fmla="*/ 153393 h 862870"/>
              <a:gd name="connsiteX5" fmla="*/ 868613 w 2034769"/>
              <a:gd name="connsiteY5" fmla="*/ 0 h 862870"/>
              <a:gd name="connsiteX0" fmla="*/ 868613 w 2037150"/>
              <a:gd name="connsiteY0" fmla="*/ 0 h 862870"/>
              <a:gd name="connsiteX1" fmla="*/ 0 w 2037150"/>
              <a:gd name="connsiteY1" fmla="*/ 712077 h 862870"/>
              <a:gd name="connsiteX2" fmla="*/ 1173801 w 2037150"/>
              <a:gd name="connsiteY2" fmla="*/ 862227 h 862870"/>
              <a:gd name="connsiteX3" fmla="*/ 1178832 w 2037150"/>
              <a:gd name="connsiteY3" fmla="*/ 862870 h 862870"/>
              <a:gd name="connsiteX4" fmla="*/ 2037150 w 2037150"/>
              <a:gd name="connsiteY4" fmla="*/ 153393 h 862870"/>
              <a:gd name="connsiteX5" fmla="*/ 868613 w 2037150"/>
              <a:gd name="connsiteY5" fmla="*/ 0 h 862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7150" h="862870">
                <a:moveTo>
                  <a:pt x="868613" y="0"/>
                </a:moveTo>
                <a:lnTo>
                  <a:pt x="0" y="712077"/>
                </a:lnTo>
                <a:lnTo>
                  <a:pt x="1173801" y="862227"/>
                </a:lnTo>
                <a:lnTo>
                  <a:pt x="1178832" y="862870"/>
                </a:lnTo>
                <a:lnTo>
                  <a:pt x="2037150" y="153393"/>
                </a:lnTo>
                <a:lnTo>
                  <a:pt x="868613" y="0"/>
                </a:lnTo>
                <a:close/>
              </a:path>
            </a:pathLst>
          </a:custGeom>
          <a:solidFill>
            <a:schemeClr val="accent1"/>
          </a:solidFill>
          <a:ln>
            <a:noFill/>
          </a:ln>
          <a:effectLst/>
        </p:spPr>
        <p:txBody>
          <a:bodyPr vert="horz" wrap="square" lIns="91440" tIns="45720" rIns="91440" bIns="45720" numCol="1" anchor="t" anchorCtr="0" compatLnSpc="1">
            <a:prstTxWarp prst="textNoShape">
              <a:avLst/>
            </a:prstTxWarp>
            <a:noAutofit/>
          </a:bodyPr>
          <a:lstStyle/>
          <a:p>
            <a:endParaRPr lang="en-US" baseline="-25000"/>
          </a:p>
        </p:txBody>
      </p:sp>
      <p:sp>
        <p:nvSpPr>
          <p:cNvPr id="57" name="TextBox 9">
            <a:extLst>
              <a:ext uri="{FF2B5EF4-FFF2-40B4-BE49-F238E27FC236}">
                <a16:creationId xmlns:a16="http://schemas.microsoft.com/office/drawing/2014/main" id="{DC29A3BC-F398-4DD0-8297-7C92DD1A70C3}"/>
              </a:ext>
            </a:extLst>
          </p:cNvPr>
          <p:cNvSpPr txBox="1"/>
          <p:nvPr/>
        </p:nvSpPr>
        <p:spPr>
          <a:xfrm>
            <a:off x="3081508" y="5171014"/>
            <a:ext cx="1120820" cy="1200329"/>
          </a:xfrm>
          <a:prstGeom prst="rect">
            <a:avLst/>
          </a:prstGeom>
          <a:noFill/>
          <a:ln>
            <a:noFill/>
          </a:ln>
          <a:scene3d>
            <a:camera prst="isometricOffAxis1Left">
              <a:rot lat="20100000" lon="4145612" rev="16578664"/>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defRPr lang="fr-FR"/>
            </a:defPPr>
            <a:lvl1pPr algn="ctr">
              <a:defRPr sz="7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8000"/>
              <a:t>01</a:t>
            </a:r>
          </a:p>
        </p:txBody>
      </p:sp>
      <p:sp>
        <p:nvSpPr>
          <p:cNvPr id="58" name="TextBox 70">
            <a:extLst>
              <a:ext uri="{FF2B5EF4-FFF2-40B4-BE49-F238E27FC236}">
                <a16:creationId xmlns:a16="http://schemas.microsoft.com/office/drawing/2014/main" id="{DCC92A02-1607-4244-A735-96092772C686}"/>
              </a:ext>
            </a:extLst>
          </p:cNvPr>
          <p:cNvSpPr txBox="1"/>
          <p:nvPr/>
        </p:nvSpPr>
        <p:spPr>
          <a:xfrm>
            <a:off x="4218556" y="4538669"/>
            <a:ext cx="1120820" cy="1200329"/>
          </a:xfrm>
          <a:prstGeom prst="rect">
            <a:avLst/>
          </a:prstGeom>
          <a:noFill/>
          <a:ln>
            <a:noFill/>
          </a:ln>
          <a:scene3d>
            <a:camera prst="isometricOffAxis1Left">
              <a:rot lat="20100000" lon="4145612" rev="16578664"/>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defRPr lang="fr-FR"/>
            </a:defPPr>
            <a:lvl1pPr algn="ctr">
              <a:defRPr sz="7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8000"/>
              <a:t>02</a:t>
            </a:r>
          </a:p>
        </p:txBody>
      </p:sp>
      <p:sp>
        <p:nvSpPr>
          <p:cNvPr id="59" name="TextBox 71">
            <a:extLst>
              <a:ext uri="{FF2B5EF4-FFF2-40B4-BE49-F238E27FC236}">
                <a16:creationId xmlns:a16="http://schemas.microsoft.com/office/drawing/2014/main" id="{355D833C-CDC7-4390-8436-06A14EDE829A}"/>
              </a:ext>
            </a:extLst>
          </p:cNvPr>
          <p:cNvSpPr txBox="1"/>
          <p:nvPr/>
        </p:nvSpPr>
        <p:spPr>
          <a:xfrm>
            <a:off x="5445095" y="3943381"/>
            <a:ext cx="1120820" cy="1200329"/>
          </a:xfrm>
          <a:prstGeom prst="rect">
            <a:avLst/>
          </a:prstGeom>
          <a:noFill/>
          <a:ln>
            <a:noFill/>
          </a:ln>
          <a:scene3d>
            <a:camera prst="isometricOffAxis1Left">
              <a:rot lat="20100000" lon="4145612" rev="16578664"/>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defRPr lang="fr-FR"/>
            </a:defPPr>
            <a:lvl1pPr algn="ctr">
              <a:defRPr sz="7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8000" dirty="0"/>
              <a:t>03</a:t>
            </a:r>
          </a:p>
        </p:txBody>
      </p:sp>
      <p:sp>
        <p:nvSpPr>
          <p:cNvPr id="60" name="TextBox 72">
            <a:extLst>
              <a:ext uri="{FF2B5EF4-FFF2-40B4-BE49-F238E27FC236}">
                <a16:creationId xmlns:a16="http://schemas.microsoft.com/office/drawing/2014/main" id="{3F13F7B9-C78C-4F25-ABDC-8BF446F20A6A}"/>
              </a:ext>
            </a:extLst>
          </p:cNvPr>
          <p:cNvSpPr txBox="1"/>
          <p:nvPr/>
        </p:nvSpPr>
        <p:spPr>
          <a:xfrm>
            <a:off x="6602993" y="3306701"/>
            <a:ext cx="1120820" cy="1200329"/>
          </a:xfrm>
          <a:prstGeom prst="rect">
            <a:avLst/>
          </a:prstGeom>
          <a:noFill/>
          <a:ln>
            <a:noFill/>
          </a:ln>
          <a:scene3d>
            <a:camera prst="isometricOffAxis1Left">
              <a:rot lat="20100000" lon="4145612" rev="16578664"/>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defRPr lang="fr-FR"/>
            </a:defPPr>
            <a:lvl1pPr algn="ctr">
              <a:defRPr sz="7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8000"/>
              <a:t>04</a:t>
            </a:r>
          </a:p>
        </p:txBody>
      </p:sp>
      <p:sp>
        <p:nvSpPr>
          <p:cNvPr id="61" name="TextBox 73">
            <a:extLst>
              <a:ext uri="{FF2B5EF4-FFF2-40B4-BE49-F238E27FC236}">
                <a16:creationId xmlns:a16="http://schemas.microsoft.com/office/drawing/2014/main" id="{44C2BBAC-742C-44E1-B431-98EEBF3CFFCF}"/>
              </a:ext>
            </a:extLst>
          </p:cNvPr>
          <p:cNvSpPr txBox="1"/>
          <p:nvPr/>
        </p:nvSpPr>
        <p:spPr>
          <a:xfrm>
            <a:off x="7798068" y="2658681"/>
            <a:ext cx="1120820" cy="1200329"/>
          </a:xfrm>
          <a:prstGeom prst="rect">
            <a:avLst/>
          </a:prstGeom>
          <a:noFill/>
          <a:ln>
            <a:noFill/>
          </a:ln>
          <a:scene3d>
            <a:camera prst="isometricOffAxis1Left">
              <a:rot lat="20100000" lon="4145612" rev="16578664"/>
            </a:camera>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defRPr lang="fr-FR"/>
            </a:defPPr>
            <a:lvl1pPr algn="ctr">
              <a:defRPr sz="7200" b="1">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8000"/>
              <a:t>05</a:t>
            </a:r>
          </a:p>
        </p:txBody>
      </p:sp>
      <p:sp>
        <p:nvSpPr>
          <p:cNvPr id="63" name="Rectangle 20">
            <a:extLst>
              <a:ext uri="{FF2B5EF4-FFF2-40B4-BE49-F238E27FC236}">
                <a16:creationId xmlns:a16="http://schemas.microsoft.com/office/drawing/2014/main" id="{95C886C0-AD70-4A45-81DB-94F041F1317A}"/>
              </a:ext>
            </a:extLst>
          </p:cNvPr>
          <p:cNvSpPr/>
          <p:nvPr/>
        </p:nvSpPr>
        <p:spPr>
          <a:xfrm>
            <a:off x="64483" y="4054876"/>
            <a:ext cx="2911036" cy="369332"/>
          </a:xfrm>
          <a:prstGeom prst="rect">
            <a:avLst/>
          </a:prstGeom>
        </p:spPr>
        <p:txBody>
          <a:bodyPr wrap="square" anchor="b">
            <a:spAutoFit/>
          </a:bodyPr>
          <a:lstStyle/>
          <a:p>
            <a:pPr algn="ctr"/>
            <a:r>
              <a:rPr lang="da-DK" b="1" cap="all" dirty="0" err="1">
                <a:solidFill>
                  <a:schemeClr val="accent1"/>
                </a:solidFill>
                <a:latin typeface="Arial" panose="020B0604020202020204" pitchFamily="34" charset="0"/>
                <a:cs typeface="Arial" panose="020B0604020202020204" pitchFamily="34" charset="0"/>
              </a:rPr>
              <a:t>sUMINISTROS</a:t>
            </a:r>
            <a:endParaRPr lang="en-US" b="1" cap="all" dirty="0">
              <a:solidFill>
                <a:schemeClr val="accent1"/>
              </a:solidFill>
              <a:latin typeface="Arial" panose="020B0604020202020204" pitchFamily="34" charset="0"/>
              <a:cs typeface="Arial" panose="020B0604020202020204" pitchFamily="34" charset="0"/>
            </a:endParaRPr>
          </a:p>
        </p:txBody>
      </p:sp>
      <p:sp>
        <p:nvSpPr>
          <p:cNvPr id="66" name="Rectangle 22">
            <a:extLst>
              <a:ext uri="{FF2B5EF4-FFF2-40B4-BE49-F238E27FC236}">
                <a16:creationId xmlns:a16="http://schemas.microsoft.com/office/drawing/2014/main" id="{D8602B3F-5221-4509-A99F-7B2C3DD08BB0}"/>
              </a:ext>
            </a:extLst>
          </p:cNvPr>
          <p:cNvSpPr/>
          <p:nvPr/>
        </p:nvSpPr>
        <p:spPr>
          <a:xfrm>
            <a:off x="2955491" y="2625385"/>
            <a:ext cx="2640737" cy="800219"/>
          </a:xfrm>
          <a:prstGeom prst="rect">
            <a:avLst/>
          </a:prstGeom>
        </p:spPr>
        <p:txBody>
          <a:bodyPr wrap="square" anchor="b">
            <a:spAutoFit/>
          </a:bodyPr>
          <a:lstStyle/>
          <a:p>
            <a:pPr algn="ctr"/>
            <a:r>
              <a:rPr lang="da-DK" b="1" cap="all" dirty="0">
                <a:solidFill>
                  <a:srgbClr val="00B050"/>
                </a:solidFill>
                <a:latin typeface="Arial" panose="020B0604020202020204" pitchFamily="34" charset="0"/>
                <a:cs typeface="Arial" panose="020B0604020202020204" pitchFamily="34" charset="0"/>
              </a:rPr>
              <a:t>Analisis </a:t>
            </a:r>
          </a:p>
          <a:p>
            <a:pPr algn="r"/>
            <a:r>
              <a:rPr lang="da-DK" sz="1400" b="1" cap="all" dirty="0">
                <a:solidFill>
                  <a:srgbClr val="00B050"/>
                </a:solidFill>
                <a:latin typeface="Arial" panose="020B0604020202020204" pitchFamily="34" charset="0"/>
                <a:cs typeface="Arial" panose="020B0604020202020204" pitchFamily="34" charset="0"/>
              </a:rPr>
              <a:t> </a:t>
            </a:r>
          </a:p>
          <a:p>
            <a:pPr algn="r"/>
            <a:endParaRPr lang="en-US" sz="1400" b="1" cap="all" dirty="0">
              <a:solidFill>
                <a:srgbClr val="00B050"/>
              </a:solidFill>
              <a:latin typeface="Arial" panose="020B0604020202020204" pitchFamily="34" charset="0"/>
              <a:cs typeface="Arial" panose="020B0604020202020204" pitchFamily="34" charset="0"/>
            </a:endParaRPr>
          </a:p>
        </p:txBody>
      </p:sp>
      <p:sp>
        <p:nvSpPr>
          <p:cNvPr id="69" name="Rectangle 24">
            <a:extLst>
              <a:ext uri="{FF2B5EF4-FFF2-40B4-BE49-F238E27FC236}">
                <a16:creationId xmlns:a16="http://schemas.microsoft.com/office/drawing/2014/main" id="{BA6D388A-316C-4C52-8FE0-2E441881D816}"/>
              </a:ext>
            </a:extLst>
          </p:cNvPr>
          <p:cNvSpPr/>
          <p:nvPr/>
        </p:nvSpPr>
        <p:spPr>
          <a:xfrm>
            <a:off x="4787036" y="1531046"/>
            <a:ext cx="3494902" cy="646331"/>
          </a:xfrm>
          <a:prstGeom prst="rect">
            <a:avLst/>
          </a:prstGeom>
        </p:spPr>
        <p:txBody>
          <a:bodyPr wrap="square" anchor="b">
            <a:spAutoFit/>
          </a:bodyPr>
          <a:lstStyle/>
          <a:p>
            <a:pPr algn="ctr"/>
            <a:r>
              <a:rPr lang="da-DK" b="1" cap="all" dirty="0">
                <a:solidFill>
                  <a:schemeClr val="accent5"/>
                </a:solidFill>
                <a:latin typeface="Arial" panose="020B0604020202020204" pitchFamily="34" charset="0"/>
                <a:cs typeface="Arial" panose="020B0604020202020204" pitchFamily="34" charset="0"/>
              </a:rPr>
              <a:t>Control vectorial</a:t>
            </a:r>
          </a:p>
          <a:p>
            <a:pPr algn="ctr"/>
            <a:endParaRPr lang="en-US" b="1" cap="all" dirty="0">
              <a:solidFill>
                <a:schemeClr val="accent5"/>
              </a:solidFill>
              <a:latin typeface="Arial" panose="020B0604020202020204" pitchFamily="34" charset="0"/>
              <a:cs typeface="Arial" panose="020B0604020202020204" pitchFamily="34" charset="0"/>
            </a:endParaRPr>
          </a:p>
        </p:txBody>
      </p:sp>
      <p:grpSp>
        <p:nvGrpSpPr>
          <p:cNvPr id="71" name="Group 8">
            <a:extLst>
              <a:ext uri="{FF2B5EF4-FFF2-40B4-BE49-F238E27FC236}">
                <a16:creationId xmlns:a16="http://schemas.microsoft.com/office/drawing/2014/main" id="{A80BDBAB-2A63-40E6-962B-CFB9C6C47540}"/>
              </a:ext>
            </a:extLst>
          </p:cNvPr>
          <p:cNvGrpSpPr/>
          <p:nvPr/>
        </p:nvGrpSpPr>
        <p:grpSpPr>
          <a:xfrm>
            <a:off x="5396915" y="6166086"/>
            <a:ext cx="3200295" cy="689032"/>
            <a:chOff x="5662934" y="5278441"/>
            <a:chExt cx="3697043" cy="1160653"/>
          </a:xfrm>
        </p:grpSpPr>
        <p:sp>
          <p:nvSpPr>
            <p:cNvPr id="72" name="Rectangle 27">
              <a:extLst>
                <a:ext uri="{FF2B5EF4-FFF2-40B4-BE49-F238E27FC236}">
                  <a16:creationId xmlns:a16="http://schemas.microsoft.com/office/drawing/2014/main" id="{634F1B1A-54DE-4F2C-87DC-73B6C70D42E9}"/>
                </a:ext>
              </a:extLst>
            </p:cNvPr>
            <p:cNvSpPr/>
            <p:nvPr/>
          </p:nvSpPr>
          <p:spPr>
            <a:xfrm>
              <a:off x="5662934" y="5278441"/>
              <a:ext cx="3697043" cy="1088725"/>
            </a:xfrm>
            <a:prstGeom prst="rect">
              <a:avLst/>
            </a:prstGeom>
          </p:spPr>
          <p:txBody>
            <a:bodyPr wrap="square" anchor="b">
              <a:spAutoFit/>
            </a:bodyPr>
            <a:lstStyle/>
            <a:p>
              <a:pPr algn="ctr"/>
              <a:r>
                <a:rPr lang="es-ES" b="1" cap="all" dirty="0">
                  <a:solidFill>
                    <a:schemeClr val="accent2"/>
                  </a:solidFill>
                  <a:latin typeface="Arial" panose="020B0604020202020204" pitchFamily="34" charset="0"/>
                  <a:cs typeface="Arial" panose="020B0604020202020204" pitchFamily="34" charset="0"/>
                </a:rPr>
                <a:t>Red diagnostica</a:t>
              </a:r>
            </a:p>
            <a:p>
              <a:pPr algn="ctr"/>
              <a:r>
                <a:rPr lang="es-ES" b="1" cap="all" dirty="0">
                  <a:solidFill>
                    <a:schemeClr val="accent2"/>
                  </a:solidFill>
                  <a:latin typeface="Arial" panose="020B0604020202020204" pitchFamily="34" charset="0"/>
                  <a:cs typeface="Arial" panose="020B0604020202020204" pitchFamily="34" charset="0"/>
                </a:rPr>
                <a:t> </a:t>
              </a:r>
              <a:endParaRPr lang="en-US" sz="1400" b="1" cap="all" dirty="0">
                <a:solidFill>
                  <a:schemeClr val="accent2"/>
                </a:solidFill>
                <a:latin typeface="Arial" panose="020B0604020202020204" pitchFamily="34" charset="0"/>
                <a:cs typeface="Arial" panose="020B0604020202020204" pitchFamily="34" charset="0"/>
              </a:endParaRPr>
            </a:p>
          </p:txBody>
        </p:sp>
        <p:sp>
          <p:nvSpPr>
            <p:cNvPr id="73" name="Rectangle 34">
              <a:extLst>
                <a:ext uri="{FF2B5EF4-FFF2-40B4-BE49-F238E27FC236}">
                  <a16:creationId xmlns:a16="http://schemas.microsoft.com/office/drawing/2014/main" id="{FB41B1C9-B62A-4019-B1E8-E0EA27808ADB}"/>
                </a:ext>
              </a:extLst>
            </p:cNvPr>
            <p:cNvSpPr/>
            <p:nvPr/>
          </p:nvSpPr>
          <p:spPr>
            <a:xfrm>
              <a:off x="5718592" y="5923138"/>
              <a:ext cx="2640737" cy="515956"/>
            </a:xfrm>
            <a:prstGeom prst="rect">
              <a:avLst/>
            </a:prstGeom>
          </p:spPr>
          <p:txBody>
            <a:bodyPr wrap="square">
              <a:spAutoFit/>
            </a:bodyPr>
            <a:lstStyle/>
            <a:p>
              <a:pPr algn="ctr">
                <a:lnSpc>
                  <a:spcPts val="1800"/>
                </a:lnSpc>
              </a:pPr>
              <a:endParaRPr lang="en-US" sz="1200" dirty="0">
                <a:solidFill>
                  <a:schemeClr val="bg1">
                    <a:lumMod val="50000"/>
                  </a:schemeClr>
                </a:solidFill>
                <a:latin typeface="Arial" panose="020B0604020202020204" pitchFamily="34" charset="0"/>
                <a:cs typeface="Arial" panose="020B0604020202020204" pitchFamily="34" charset="0"/>
              </a:endParaRPr>
            </a:p>
          </p:txBody>
        </p:sp>
      </p:grpSp>
      <p:sp>
        <p:nvSpPr>
          <p:cNvPr id="75" name="Rectangle 35">
            <a:extLst>
              <a:ext uri="{FF2B5EF4-FFF2-40B4-BE49-F238E27FC236}">
                <a16:creationId xmlns:a16="http://schemas.microsoft.com/office/drawing/2014/main" id="{626A563C-30FC-4916-A2DA-8F65BE7BA8CC}"/>
              </a:ext>
            </a:extLst>
          </p:cNvPr>
          <p:cNvSpPr/>
          <p:nvPr/>
        </p:nvSpPr>
        <p:spPr>
          <a:xfrm>
            <a:off x="8147064" y="4628672"/>
            <a:ext cx="2640737" cy="707886"/>
          </a:xfrm>
          <a:prstGeom prst="rect">
            <a:avLst/>
          </a:prstGeom>
        </p:spPr>
        <p:txBody>
          <a:bodyPr wrap="square" anchor="b">
            <a:spAutoFit/>
          </a:bodyPr>
          <a:lstStyle/>
          <a:p>
            <a:pPr algn="ctr"/>
            <a:r>
              <a:rPr lang="da-DK" sz="2000" b="1" cap="all" dirty="0">
                <a:solidFill>
                  <a:schemeClr val="accent4"/>
                </a:solidFill>
                <a:latin typeface="Arial" panose="020B0604020202020204" pitchFamily="34" charset="0"/>
                <a:cs typeface="Arial" panose="020B0604020202020204" pitchFamily="34" charset="0"/>
              </a:rPr>
              <a:t>Respuesta </a:t>
            </a:r>
          </a:p>
          <a:p>
            <a:pPr algn="ctr"/>
            <a:endParaRPr lang="en-US" sz="2000" b="1" cap="all" dirty="0">
              <a:solidFill>
                <a:schemeClr val="accent4"/>
              </a:solidFill>
              <a:latin typeface="Arial" panose="020B0604020202020204" pitchFamily="34" charset="0"/>
              <a:cs typeface="Arial" panose="020B0604020202020204" pitchFamily="34" charset="0"/>
            </a:endParaRPr>
          </a:p>
        </p:txBody>
      </p:sp>
      <p:sp>
        <p:nvSpPr>
          <p:cNvPr id="77" name="Oval 10">
            <a:extLst>
              <a:ext uri="{FF2B5EF4-FFF2-40B4-BE49-F238E27FC236}">
                <a16:creationId xmlns:a16="http://schemas.microsoft.com/office/drawing/2014/main" id="{2F57610E-3351-4C5D-9DFE-E45DFF20E216}"/>
              </a:ext>
            </a:extLst>
          </p:cNvPr>
          <p:cNvSpPr/>
          <p:nvPr/>
        </p:nvSpPr>
        <p:spPr>
          <a:xfrm>
            <a:off x="3042004" y="4087519"/>
            <a:ext cx="211342" cy="21134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37">
            <a:extLst>
              <a:ext uri="{FF2B5EF4-FFF2-40B4-BE49-F238E27FC236}">
                <a16:creationId xmlns:a16="http://schemas.microsoft.com/office/drawing/2014/main" id="{1C77055C-2AC7-4597-A13B-21AA56B2A0F6}"/>
              </a:ext>
            </a:extLst>
          </p:cNvPr>
          <p:cNvSpPr/>
          <p:nvPr/>
        </p:nvSpPr>
        <p:spPr>
          <a:xfrm>
            <a:off x="5525640" y="2857028"/>
            <a:ext cx="211342" cy="21134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38">
            <a:extLst>
              <a:ext uri="{FF2B5EF4-FFF2-40B4-BE49-F238E27FC236}">
                <a16:creationId xmlns:a16="http://schemas.microsoft.com/office/drawing/2014/main" id="{E8969F02-69AC-4021-8CAC-BAF01DDA7266}"/>
              </a:ext>
            </a:extLst>
          </p:cNvPr>
          <p:cNvSpPr/>
          <p:nvPr/>
        </p:nvSpPr>
        <p:spPr>
          <a:xfrm>
            <a:off x="8047546" y="1603497"/>
            <a:ext cx="211342" cy="21134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39">
            <a:extLst>
              <a:ext uri="{FF2B5EF4-FFF2-40B4-BE49-F238E27FC236}">
                <a16:creationId xmlns:a16="http://schemas.microsoft.com/office/drawing/2014/main" id="{44254532-2B70-42C9-885C-471D2DB345AF}"/>
              </a:ext>
            </a:extLst>
          </p:cNvPr>
          <p:cNvSpPr/>
          <p:nvPr/>
        </p:nvSpPr>
        <p:spPr>
          <a:xfrm>
            <a:off x="7772950" y="4577321"/>
            <a:ext cx="211342" cy="21134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40">
            <a:extLst>
              <a:ext uri="{FF2B5EF4-FFF2-40B4-BE49-F238E27FC236}">
                <a16:creationId xmlns:a16="http://schemas.microsoft.com/office/drawing/2014/main" id="{66BF72C7-4BF5-4A85-A7DF-CCB9058F9F3A}"/>
              </a:ext>
            </a:extLst>
          </p:cNvPr>
          <p:cNvSpPr/>
          <p:nvPr/>
        </p:nvSpPr>
        <p:spPr>
          <a:xfrm>
            <a:off x="5499621" y="5796981"/>
            <a:ext cx="211342" cy="2113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 name="Straight Arrow Connector 12">
            <a:extLst>
              <a:ext uri="{FF2B5EF4-FFF2-40B4-BE49-F238E27FC236}">
                <a16:creationId xmlns:a16="http://schemas.microsoft.com/office/drawing/2014/main" id="{02765832-82D5-4DA7-8889-D8D17BF3D30D}"/>
              </a:ext>
            </a:extLst>
          </p:cNvPr>
          <p:cNvCxnSpPr>
            <a:cxnSpLocks/>
            <a:stCxn id="77" idx="4"/>
          </p:cNvCxnSpPr>
          <p:nvPr/>
        </p:nvCxnSpPr>
        <p:spPr>
          <a:xfrm>
            <a:off x="3147675" y="4298861"/>
            <a:ext cx="0" cy="94962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42">
            <a:extLst>
              <a:ext uri="{FF2B5EF4-FFF2-40B4-BE49-F238E27FC236}">
                <a16:creationId xmlns:a16="http://schemas.microsoft.com/office/drawing/2014/main" id="{713643DC-A124-4E6D-AC7F-A4A6E9519EE4}"/>
              </a:ext>
            </a:extLst>
          </p:cNvPr>
          <p:cNvCxnSpPr>
            <a:cxnSpLocks/>
          </p:cNvCxnSpPr>
          <p:nvPr/>
        </p:nvCxnSpPr>
        <p:spPr>
          <a:xfrm>
            <a:off x="5631311" y="3068370"/>
            <a:ext cx="0" cy="999808"/>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44">
            <a:extLst>
              <a:ext uri="{FF2B5EF4-FFF2-40B4-BE49-F238E27FC236}">
                <a16:creationId xmlns:a16="http://schemas.microsoft.com/office/drawing/2014/main" id="{9A93B54A-B2AB-4749-A283-1996C2CDF74C}"/>
              </a:ext>
            </a:extLst>
          </p:cNvPr>
          <p:cNvCxnSpPr>
            <a:cxnSpLocks/>
          </p:cNvCxnSpPr>
          <p:nvPr/>
        </p:nvCxnSpPr>
        <p:spPr>
          <a:xfrm>
            <a:off x="8153217" y="1814839"/>
            <a:ext cx="0" cy="843842"/>
          </a:xfrm>
          <a:prstGeom prst="straightConnector1">
            <a:avLst/>
          </a:prstGeom>
          <a:ln>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6110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a:extLst>
              <a:ext uri="{FF2B5EF4-FFF2-40B4-BE49-F238E27FC236}">
                <a16:creationId xmlns:a16="http://schemas.microsoft.com/office/drawing/2014/main" id="{29956DA3-A61E-4DB0-AB9F-4F914D8053FA}"/>
              </a:ext>
            </a:extLst>
          </p:cNvPr>
          <p:cNvPicPr>
            <a:picLocks noChangeAspect="1"/>
          </p:cNvPicPr>
          <p:nvPr/>
        </p:nvPicPr>
        <p:blipFill>
          <a:blip r:embed="rId3">
            <a:alphaModFix amt="34000"/>
          </a:blip>
          <a:stretch>
            <a:fillRect/>
          </a:stretch>
        </p:blipFill>
        <p:spPr>
          <a:xfrm>
            <a:off x="2047648" y="944966"/>
            <a:ext cx="11241238" cy="5709614"/>
          </a:xfrm>
          <a:prstGeom prst="rect">
            <a:avLst/>
          </a:prstGeom>
          <a:effectLst>
            <a:reflection endPos="0" dist="50800" dir="5400000" sy="-100000" algn="bl" rotWithShape="0"/>
          </a:effectLst>
        </p:spPr>
      </p:pic>
      <p:graphicFrame>
        <p:nvGraphicFramePr>
          <p:cNvPr id="3" name="Table 2"/>
          <p:cNvGraphicFramePr>
            <a:graphicFrameLocks noGrp="1"/>
          </p:cNvGraphicFramePr>
          <p:nvPr>
            <p:extLst>
              <p:ext uri="{D42A27DB-BD31-4B8C-83A1-F6EECF244321}">
                <p14:modId xmlns:p14="http://schemas.microsoft.com/office/powerpoint/2010/main" val="2824544507"/>
              </p:ext>
            </p:extLst>
          </p:nvPr>
        </p:nvGraphicFramePr>
        <p:xfrm>
          <a:off x="1051691" y="1095068"/>
          <a:ext cx="5651532" cy="5303520"/>
        </p:xfrm>
        <a:graphic>
          <a:graphicData uri="http://schemas.openxmlformats.org/drawingml/2006/table">
            <a:tbl>
              <a:tblPr firstRow="1" bandRow="1">
                <a:tableStyleId>{93296810-A885-4BE3-A3E7-6D5BEEA58F35}</a:tableStyleId>
              </a:tblPr>
              <a:tblGrid>
                <a:gridCol w="1598644">
                  <a:extLst>
                    <a:ext uri="{9D8B030D-6E8A-4147-A177-3AD203B41FA5}">
                      <a16:colId xmlns:a16="http://schemas.microsoft.com/office/drawing/2014/main" val="20000"/>
                    </a:ext>
                  </a:extLst>
                </a:gridCol>
                <a:gridCol w="4052888">
                  <a:extLst>
                    <a:ext uri="{9D8B030D-6E8A-4147-A177-3AD203B41FA5}">
                      <a16:colId xmlns:a16="http://schemas.microsoft.com/office/drawing/2014/main" val="20001"/>
                    </a:ext>
                  </a:extLst>
                </a:gridCol>
              </a:tblGrid>
              <a:tr h="0">
                <a:tc>
                  <a:txBody>
                    <a:bodyPr/>
                    <a:lstStyle/>
                    <a:p>
                      <a:pPr algn="ctr"/>
                      <a:r>
                        <a:rPr lang="es-ES_tradnl" sz="1800" noProof="0"/>
                        <a:t>Elemento</a:t>
                      </a:r>
                    </a:p>
                  </a:txBody>
                  <a:tcPr/>
                </a:tc>
                <a:tc>
                  <a:txBody>
                    <a:bodyPr/>
                    <a:lstStyle/>
                    <a:p>
                      <a:pPr algn="ctr"/>
                      <a:r>
                        <a:rPr lang="es-ES_tradnl" sz="1800" noProof="0"/>
                        <a:t>Acciones básicas</a:t>
                      </a:r>
                    </a:p>
                  </a:txBody>
                  <a:tcPr/>
                </a:tc>
                <a:extLst>
                  <a:ext uri="{0D108BD9-81ED-4DB2-BD59-A6C34878D82A}">
                    <a16:rowId xmlns:a16="http://schemas.microsoft.com/office/drawing/2014/main" val="10000"/>
                  </a:ext>
                </a:extLst>
              </a:tr>
              <a:tr h="0">
                <a:tc>
                  <a:txBody>
                    <a:bodyPr/>
                    <a:lstStyle/>
                    <a:p>
                      <a:pPr algn="ctr"/>
                      <a:r>
                        <a:rPr lang="es-ES_tradnl" sz="1600" noProof="0"/>
                        <a:t>Detección</a:t>
                      </a:r>
                    </a:p>
                  </a:txBody>
                  <a:tcPr anchor="ctr"/>
                </a:tc>
                <a:tc>
                  <a:txBody>
                    <a:bodyPr/>
                    <a:lstStyle/>
                    <a:p>
                      <a:r>
                        <a:rPr lang="es-ES_tradnl" sz="1600" noProof="0"/>
                        <a:t>Sospecha en unidades de salud</a:t>
                      </a:r>
                    </a:p>
                    <a:p>
                      <a:r>
                        <a:rPr lang="es-ES_tradnl" sz="1600" noProof="0"/>
                        <a:t>Detección pasiva por puesto </a:t>
                      </a:r>
                      <a:r>
                        <a:rPr lang="es-ES_tradnl" sz="1600" noProof="0" err="1"/>
                        <a:t>diagnosticos</a:t>
                      </a:r>
                      <a:endParaRPr lang="es-ES_tradnl" sz="1600" noProof="0"/>
                    </a:p>
                    <a:p>
                      <a:r>
                        <a:rPr lang="es-ES_tradnl" sz="1600" noProof="0"/>
                        <a:t>Detección </a:t>
                      </a:r>
                      <a:r>
                        <a:rPr lang="es-ES_tradnl" sz="1600" noProof="0" err="1"/>
                        <a:t>proactive</a:t>
                      </a:r>
                      <a:r>
                        <a:rPr lang="es-ES_tradnl" sz="1600" noProof="0"/>
                        <a:t> gestores</a:t>
                      </a:r>
                    </a:p>
                  </a:txBody>
                  <a:tcPr/>
                </a:tc>
                <a:extLst>
                  <a:ext uri="{0D108BD9-81ED-4DB2-BD59-A6C34878D82A}">
                    <a16:rowId xmlns:a16="http://schemas.microsoft.com/office/drawing/2014/main" val="10001"/>
                  </a:ext>
                </a:extLst>
              </a:tr>
              <a:tr h="0">
                <a:tc>
                  <a:txBody>
                    <a:bodyPr/>
                    <a:lstStyle/>
                    <a:p>
                      <a:pPr algn="ctr"/>
                      <a:r>
                        <a:rPr lang="es-ES_tradnl" sz="1600" noProof="0" dirty="0"/>
                        <a:t>Diagnóstico</a:t>
                      </a:r>
                    </a:p>
                  </a:txBody>
                  <a:tcPr anchor="ctr"/>
                </a:tc>
                <a:tc>
                  <a:txBody>
                    <a:bodyPr/>
                    <a:lstStyle/>
                    <a:p>
                      <a:r>
                        <a:rPr lang="es-ES_tradnl" sz="1600" noProof="0" dirty="0"/>
                        <a:t>Diagnóstico con PRD</a:t>
                      </a:r>
                    </a:p>
                    <a:p>
                      <a:pPr marL="285750" indent="-285750">
                        <a:buFont typeface="Arial" panose="020B0604020202020204" pitchFamily="34" charset="0"/>
                        <a:buChar char="•"/>
                      </a:pPr>
                      <a:r>
                        <a:rPr lang="es-ES_tradnl" sz="1600" noProof="0" dirty="0"/>
                        <a:t>Puestos </a:t>
                      </a:r>
                      <a:r>
                        <a:rPr lang="es-ES_tradnl" sz="1600" noProof="0" dirty="0" err="1"/>
                        <a:t>diagniticos</a:t>
                      </a:r>
                      <a:endParaRPr lang="es-ES_tradnl" sz="1600" noProof="0" dirty="0"/>
                    </a:p>
                    <a:p>
                      <a:pPr marL="285750" indent="-285750">
                        <a:buFont typeface="Arial" panose="020B0604020202020204" pitchFamily="34" charset="0"/>
                        <a:buChar char="•"/>
                      </a:pPr>
                      <a:r>
                        <a:rPr lang="es-ES_tradnl" sz="1600" noProof="0" dirty="0"/>
                        <a:t>Prestadores de servicios de salud</a:t>
                      </a:r>
                    </a:p>
                    <a:p>
                      <a:r>
                        <a:rPr lang="es-ES_tradnl" sz="1600" baseline="0" noProof="0" dirty="0"/>
                        <a:t>Diagnóstico por </a:t>
                      </a:r>
                      <a:r>
                        <a:rPr lang="es-ES_tradnl" sz="1600" baseline="0" noProof="0" dirty="0" err="1"/>
                        <a:t>microcopía</a:t>
                      </a:r>
                      <a:endParaRPr lang="es-ES_tradnl" sz="1600" baseline="0" noProof="0" dirty="0"/>
                    </a:p>
                  </a:txBody>
                  <a:tcPr/>
                </a:tc>
                <a:extLst>
                  <a:ext uri="{0D108BD9-81ED-4DB2-BD59-A6C34878D82A}">
                    <a16:rowId xmlns:a16="http://schemas.microsoft.com/office/drawing/2014/main" val="10002"/>
                  </a:ext>
                </a:extLst>
              </a:tr>
              <a:tr h="0">
                <a:tc>
                  <a:txBody>
                    <a:bodyPr/>
                    <a:lstStyle/>
                    <a:p>
                      <a:pPr algn="ctr"/>
                      <a:r>
                        <a:rPr lang="es-ES_tradnl" sz="1600" noProof="0"/>
                        <a:t>Tratamiento</a:t>
                      </a:r>
                    </a:p>
                  </a:txBody>
                  <a:tcPr anchor="ctr"/>
                </a:tc>
                <a:tc>
                  <a:txBody>
                    <a:bodyPr/>
                    <a:lstStyle/>
                    <a:p>
                      <a:r>
                        <a:rPr lang="es-ES_tradnl" sz="1600" baseline="0" noProof="0" dirty="0"/>
                        <a:t>Prescripción y consejo</a:t>
                      </a:r>
                    </a:p>
                    <a:p>
                      <a:r>
                        <a:rPr lang="es-ES_tradnl" sz="1600" baseline="0" noProof="0" dirty="0"/>
                        <a:t>Seguimiento</a:t>
                      </a:r>
                    </a:p>
                    <a:p>
                      <a:r>
                        <a:rPr lang="es-ES_tradnl" sz="1600" baseline="0" noProof="0" dirty="0"/>
                        <a:t>Manejo inventarios</a:t>
                      </a:r>
                    </a:p>
                    <a:p>
                      <a:r>
                        <a:rPr lang="es-ES_tradnl" sz="1600" baseline="0" noProof="0" dirty="0"/>
                        <a:t>Supervisión directa</a:t>
                      </a:r>
                      <a:endParaRPr lang="es-ES_tradnl" sz="1600" noProof="0" dirty="0"/>
                    </a:p>
                  </a:txBody>
                  <a:tcPr/>
                </a:tc>
                <a:extLst>
                  <a:ext uri="{0D108BD9-81ED-4DB2-BD59-A6C34878D82A}">
                    <a16:rowId xmlns:a16="http://schemas.microsoft.com/office/drawing/2014/main" val="10003"/>
                  </a:ext>
                </a:extLst>
              </a:tr>
              <a:tr h="0">
                <a:tc>
                  <a:txBody>
                    <a:bodyPr/>
                    <a:lstStyle/>
                    <a:p>
                      <a:pPr algn="ctr"/>
                      <a:r>
                        <a:rPr lang="es-ES_tradnl" sz="1600" noProof="0"/>
                        <a:t>Investigación y</a:t>
                      </a:r>
                    </a:p>
                    <a:p>
                      <a:pPr algn="ctr"/>
                      <a:r>
                        <a:rPr lang="es-ES_tradnl" sz="1600" noProof="0"/>
                        <a:t>Respuesta</a:t>
                      </a:r>
                    </a:p>
                  </a:txBody>
                  <a:tcPr anchor="ctr"/>
                </a:tc>
                <a:tc>
                  <a:txBody>
                    <a:bodyPr/>
                    <a:lstStyle/>
                    <a:p>
                      <a:r>
                        <a:rPr lang="es-ES_tradnl" sz="1600" noProof="0"/>
                        <a:t>Búsqueda reactiva de casos</a:t>
                      </a:r>
                    </a:p>
                    <a:p>
                      <a:r>
                        <a:rPr lang="es-ES_tradnl" sz="1600" noProof="0"/>
                        <a:t>Investigación de casos</a:t>
                      </a:r>
                    </a:p>
                  </a:txBody>
                  <a:tcPr/>
                </a:tc>
                <a:extLst>
                  <a:ext uri="{0D108BD9-81ED-4DB2-BD59-A6C34878D82A}">
                    <a16:rowId xmlns:a16="http://schemas.microsoft.com/office/drawing/2014/main" val="10004"/>
                  </a:ext>
                </a:extLst>
              </a:tr>
              <a:tr h="0">
                <a:tc>
                  <a:txBody>
                    <a:bodyPr/>
                    <a:lstStyle/>
                    <a:p>
                      <a:pPr algn="ctr"/>
                      <a:r>
                        <a:rPr lang="es-ES_tradnl" sz="1600" baseline="0" noProof="0"/>
                        <a:t>Control vectorial</a:t>
                      </a:r>
                      <a:endParaRPr lang="es-ES_tradnl" sz="1600" noProof="0"/>
                    </a:p>
                  </a:txBody>
                  <a:tcPr anchor="ctr"/>
                </a:tc>
                <a:tc>
                  <a:txBody>
                    <a:bodyPr/>
                    <a:lstStyle/>
                    <a:p>
                      <a:r>
                        <a:rPr lang="es-ES_tradnl" sz="1600" noProof="0"/>
                        <a:t>Distribución de MTILD</a:t>
                      </a:r>
                    </a:p>
                    <a:p>
                      <a:r>
                        <a:rPr lang="es-ES_tradnl" sz="1600" noProof="0"/>
                        <a:t>RRI</a:t>
                      </a:r>
                    </a:p>
                    <a:p>
                      <a:r>
                        <a:rPr lang="es-ES_tradnl" sz="1600" noProof="0"/>
                        <a:t>Control larvario</a:t>
                      </a:r>
                    </a:p>
                  </a:txBody>
                  <a:tcPr/>
                </a:tc>
                <a:extLst>
                  <a:ext uri="{0D108BD9-81ED-4DB2-BD59-A6C34878D82A}">
                    <a16:rowId xmlns:a16="http://schemas.microsoft.com/office/drawing/2014/main" val="10005"/>
                  </a:ext>
                </a:extLst>
              </a:tr>
              <a:tr h="0">
                <a:tc>
                  <a:txBody>
                    <a:bodyPr/>
                    <a:lstStyle/>
                    <a:p>
                      <a:pPr algn="ctr"/>
                      <a:r>
                        <a:rPr lang="es-ES_tradnl" sz="1600" noProof="0"/>
                        <a:t>Manejo de información</a:t>
                      </a:r>
                    </a:p>
                  </a:txBody>
                  <a:tcPr anchor="ctr"/>
                </a:tc>
                <a:tc>
                  <a:txBody>
                    <a:bodyPr/>
                    <a:lstStyle/>
                    <a:p>
                      <a:r>
                        <a:rPr lang="es-ES_tradnl" sz="1600" noProof="0" dirty="0"/>
                        <a:t>Registro, reporte, análisis, uso</a:t>
                      </a:r>
                    </a:p>
                  </a:txBody>
                  <a:tcPr/>
                </a:tc>
                <a:extLst>
                  <a:ext uri="{0D108BD9-81ED-4DB2-BD59-A6C34878D82A}">
                    <a16:rowId xmlns:a16="http://schemas.microsoft.com/office/drawing/2014/main" val="1017265852"/>
                  </a:ext>
                </a:extLst>
              </a:tr>
            </a:tbl>
          </a:graphicData>
        </a:graphic>
      </p:graphicFrame>
      <p:cxnSp>
        <p:nvCxnSpPr>
          <p:cNvPr id="29" name="Straight Arrow Connector 28"/>
          <p:cNvCxnSpPr/>
          <p:nvPr/>
        </p:nvCxnSpPr>
        <p:spPr>
          <a:xfrm flipH="1">
            <a:off x="8550440" y="4169290"/>
            <a:ext cx="914400" cy="999739"/>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flipH="1" flipV="1">
            <a:off x="7636040" y="1768640"/>
            <a:ext cx="143642" cy="15621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075410" y="374424"/>
            <a:ext cx="5627813" cy="400110"/>
          </a:xfrm>
          <a:prstGeom prst="rect">
            <a:avLst/>
          </a:prstGeom>
          <a:solidFill>
            <a:srgbClr val="00B0F0"/>
          </a:solidFill>
        </p:spPr>
        <p:txBody>
          <a:bodyPr wrap="square" rtlCol="0">
            <a:spAutoFit/>
          </a:bodyPr>
          <a:lstStyle/>
          <a:p>
            <a:pPr algn="ctr"/>
            <a:r>
              <a:rPr lang="es-ES_tradnl" sz="2000" b="1">
                <a:solidFill>
                  <a:schemeClr val="bg1"/>
                </a:solidFill>
              </a:rPr>
              <a:t>DTI-R -  Microplan</a:t>
            </a:r>
          </a:p>
        </p:txBody>
      </p:sp>
      <p:sp>
        <p:nvSpPr>
          <p:cNvPr id="17" name="TextBox 16"/>
          <p:cNvSpPr txBox="1"/>
          <p:nvPr/>
        </p:nvSpPr>
        <p:spPr>
          <a:xfrm>
            <a:off x="7180481" y="390483"/>
            <a:ext cx="3082181" cy="400110"/>
          </a:xfrm>
          <a:prstGeom prst="rect">
            <a:avLst/>
          </a:prstGeom>
          <a:solidFill>
            <a:srgbClr val="00B0F0"/>
          </a:solidFill>
        </p:spPr>
        <p:txBody>
          <a:bodyPr wrap="square" rtlCol="0">
            <a:spAutoFit/>
          </a:bodyPr>
          <a:lstStyle/>
          <a:p>
            <a:pPr algn="ctr"/>
            <a:r>
              <a:rPr lang="es-ES_tradnl" sz="2000" b="1" dirty="0">
                <a:solidFill>
                  <a:schemeClr val="bg1"/>
                </a:solidFill>
              </a:rPr>
              <a:t>Gestión del foco</a:t>
            </a:r>
          </a:p>
        </p:txBody>
      </p:sp>
      <p:graphicFrame>
        <p:nvGraphicFramePr>
          <p:cNvPr id="22" name="Table 21"/>
          <p:cNvGraphicFramePr>
            <a:graphicFrameLocks noGrp="1"/>
          </p:cNvGraphicFramePr>
          <p:nvPr>
            <p:extLst>
              <p:ext uri="{D42A27DB-BD31-4B8C-83A1-F6EECF244321}">
                <p14:modId xmlns:p14="http://schemas.microsoft.com/office/powerpoint/2010/main" val="2163453321"/>
              </p:ext>
            </p:extLst>
          </p:nvPr>
        </p:nvGraphicFramePr>
        <p:xfrm>
          <a:off x="7180482" y="1095068"/>
          <a:ext cx="3082181" cy="5303519"/>
        </p:xfrm>
        <a:graphic>
          <a:graphicData uri="http://schemas.openxmlformats.org/drawingml/2006/table">
            <a:tbl>
              <a:tblPr firstRow="1" bandRow="1">
                <a:tableStyleId>{93296810-A885-4BE3-A3E7-6D5BEEA58F35}</a:tableStyleId>
              </a:tblPr>
              <a:tblGrid>
                <a:gridCol w="3082181">
                  <a:extLst>
                    <a:ext uri="{9D8B030D-6E8A-4147-A177-3AD203B41FA5}">
                      <a16:colId xmlns:a16="http://schemas.microsoft.com/office/drawing/2014/main" val="20000"/>
                    </a:ext>
                  </a:extLst>
                </a:gridCol>
              </a:tblGrid>
              <a:tr h="374062">
                <a:tc>
                  <a:txBody>
                    <a:bodyPr/>
                    <a:lstStyle/>
                    <a:p>
                      <a:r>
                        <a:rPr lang="es-ES_tradnl" noProof="0" dirty="0"/>
                        <a:t>Acciones de gestión</a:t>
                      </a:r>
                    </a:p>
                  </a:txBody>
                  <a:tcPr/>
                </a:tc>
                <a:extLst>
                  <a:ext uri="{0D108BD9-81ED-4DB2-BD59-A6C34878D82A}">
                    <a16:rowId xmlns:a16="http://schemas.microsoft.com/office/drawing/2014/main" val="10000"/>
                  </a:ext>
                </a:extLst>
              </a:tr>
              <a:tr h="705682">
                <a:tc>
                  <a:txBody>
                    <a:bodyPr/>
                    <a:lstStyle/>
                    <a:p>
                      <a:pPr algn="ctr"/>
                      <a:r>
                        <a:rPr lang="es-ES_tradnl" noProof="0"/>
                        <a:t>Supervisión</a:t>
                      </a:r>
                    </a:p>
                  </a:txBody>
                  <a:tcPr anchor="ctr"/>
                </a:tc>
                <a:extLst>
                  <a:ext uri="{0D108BD9-81ED-4DB2-BD59-A6C34878D82A}">
                    <a16:rowId xmlns:a16="http://schemas.microsoft.com/office/drawing/2014/main" val="10001"/>
                  </a:ext>
                </a:extLst>
              </a:tr>
              <a:tr h="1105580">
                <a:tc>
                  <a:txBody>
                    <a:bodyPr/>
                    <a:lstStyle/>
                    <a:p>
                      <a:pPr algn="ctr"/>
                      <a:r>
                        <a:rPr lang="es-ES_tradnl" noProof="0" dirty="0"/>
                        <a:t>Capacitación</a:t>
                      </a:r>
                    </a:p>
                  </a:txBody>
                  <a:tcPr anchor="ctr"/>
                </a:tc>
                <a:extLst>
                  <a:ext uri="{0D108BD9-81ED-4DB2-BD59-A6C34878D82A}">
                    <a16:rowId xmlns:a16="http://schemas.microsoft.com/office/drawing/2014/main" val="10002"/>
                  </a:ext>
                </a:extLst>
              </a:tr>
              <a:tr h="1181827">
                <a:tc>
                  <a:txBody>
                    <a:bodyPr/>
                    <a:lstStyle/>
                    <a:p>
                      <a:pPr algn="ctr"/>
                      <a:r>
                        <a:rPr lang="es-ES_tradnl" noProof="0" dirty="0"/>
                        <a:t>Suministro</a:t>
                      </a:r>
                    </a:p>
                  </a:txBody>
                  <a:tcPr anchor="ctr"/>
                </a:tc>
                <a:extLst>
                  <a:ext uri="{0D108BD9-81ED-4DB2-BD59-A6C34878D82A}">
                    <a16:rowId xmlns:a16="http://schemas.microsoft.com/office/drawing/2014/main" val="10003"/>
                  </a:ext>
                </a:extLst>
              </a:tr>
              <a:tr h="609975">
                <a:tc>
                  <a:txBody>
                    <a:bodyPr/>
                    <a:lstStyle/>
                    <a:p>
                      <a:pPr algn="ctr"/>
                      <a:r>
                        <a:rPr lang="es-ES_tradnl" noProof="0"/>
                        <a:t>Control de calidad</a:t>
                      </a:r>
                    </a:p>
                  </a:txBody>
                  <a:tcPr anchor="ctr"/>
                </a:tc>
                <a:extLst>
                  <a:ext uri="{0D108BD9-81ED-4DB2-BD59-A6C34878D82A}">
                    <a16:rowId xmlns:a16="http://schemas.microsoft.com/office/drawing/2014/main" val="10004"/>
                  </a:ext>
                </a:extLst>
              </a:tr>
              <a:tr h="897780">
                <a:tc>
                  <a:txBody>
                    <a:bodyPr/>
                    <a:lstStyle/>
                    <a:p>
                      <a:pPr algn="ctr"/>
                      <a:r>
                        <a:rPr lang="es-ES_tradnl" noProof="0"/>
                        <a:t>Análisis</a:t>
                      </a:r>
                    </a:p>
                  </a:txBody>
                  <a:tcPr anchor="ctr"/>
                </a:tc>
                <a:extLst>
                  <a:ext uri="{0D108BD9-81ED-4DB2-BD59-A6C34878D82A}">
                    <a16:rowId xmlns:a16="http://schemas.microsoft.com/office/drawing/2014/main" val="10005"/>
                  </a:ext>
                </a:extLst>
              </a:tr>
              <a:tr h="428613">
                <a:tc>
                  <a:txBody>
                    <a:bodyPr/>
                    <a:lstStyle/>
                    <a:p>
                      <a:pPr algn="ctr"/>
                      <a:r>
                        <a:rPr lang="es-ES_tradnl" noProof="0" dirty="0"/>
                        <a:t>Coordinación</a:t>
                      </a:r>
                    </a:p>
                  </a:txBody>
                  <a:tcPr anchor="ctr"/>
                </a:tc>
                <a:extLst>
                  <a:ext uri="{0D108BD9-81ED-4DB2-BD59-A6C34878D82A}">
                    <a16:rowId xmlns:a16="http://schemas.microsoft.com/office/drawing/2014/main" val="10006"/>
                  </a:ext>
                </a:extLst>
              </a:tr>
            </a:tbl>
          </a:graphicData>
        </a:graphic>
      </p:graphicFrame>
      <p:sp>
        <p:nvSpPr>
          <p:cNvPr id="12" name="Oval 34">
            <a:extLst>
              <a:ext uri="{FF2B5EF4-FFF2-40B4-BE49-F238E27FC236}">
                <a16:creationId xmlns:a16="http://schemas.microsoft.com/office/drawing/2014/main" id="{F94AC963-0C3D-E442-8C6D-66C8A8E9C7F3}"/>
              </a:ext>
            </a:extLst>
          </p:cNvPr>
          <p:cNvSpPr/>
          <p:nvPr/>
        </p:nvSpPr>
        <p:spPr>
          <a:xfrm>
            <a:off x="9650383" y="3648973"/>
            <a:ext cx="1561588" cy="51701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latin typeface="Arial" panose="020B0604020202020204" pitchFamily="34" charset="0"/>
                <a:cs typeface="Arial" panose="020B0604020202020204" pitchFamily="34" charset="0"/>
              </a:rPr>
              <a:t>Farmacia</a:t>
            </a:r>
            <a:endParaRPr lang="en-US" sz="1200" dirty="0">
              <a:latin typeface="Arial" panose="020B0604020202020204" pitchFamily="34" charset="0"/>
              <a:cs typeface="Arial" panose="020B0604020202020204" pitchFamily="34" charset="0"/>
            </a:endParaRPr>
          </a:p>
        </p:txBody>
      </p:sp>
      <p:sp>
        <p:nvSpPr>
          <p:cNvPr id="26" name="Oval 44">
            <a:extLst>
              <a:ext uri="{FF2B5EF4-FFF2-40B4-BE49-F238E27FC236}">
                <a16:creationId xmlns:a16="http://schemas.microsoft.com/office/drawing/2014/main" id="{91D3F751-DEE0-5948-81E9-A927F12C6B8A}"/>
              </a:ext>
            </a:extLst>
          </p:cNvPr>
          <p:cNvSpPr/>
          <p:nvPr/>
        </p:nvSpPr>
        <p:spPr>
          <a:xfrm>
            <a:off x="393590" y="1278732"/>
            <a:ext cx="7894414" cy="5790602"/>
          </a:xfrm>
          <a:prstGeom prst="ellipse">
            <a:avLst/>
          </a:prstGeom>
          <a:solidFill>
            <a:srgbClr val="00B0F0">
              <a:alpha val="25000"/>
            </a:srgbClr>
          </a:solidFill>
          <a:ln w="38100">
            <a:solidFill>
              <a:srgbClr val="165AB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10">
            <a:extLst>
              <a:ext uri="{FF2B5EF4-FFF2-40B4-BE49-F238E27FC236}">
                <a16:creationId xmlns:a16="http://schemas.microsoft.com/office/drawing/2014/main" id="{8E23EA4F-7D22-9642-97DA-974FF119564B}"/>
              </a:ext>
            </a:extLst>
          </p:cNvPr>
          <p:cNvSpPr/>
          <p:nvPr/>
        </p:nvSpPr>
        <p:spPr>
          <a:xfrm>
            <a:off x="8882960" y="1140351"/>
            <a:ext cx="3276272" cy="5514229"/>
          </a:xfrm>
          <a:prstGeom prst="ellipse">
            <a:avLst/>
          </a:prstGeom>
          <a:solidFill>
            <a:schemeClr val="accent2">
              <a:lumMod val="20000"/>
              <a:lumOff val="80000"/>
              <a:alpha val="33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42">
            <a:extLst>
              <a:ext uri="{FF2B5EF4-FFF2-40B4-BE49-F238E27FC236}">
                <a16:creationId xmlns:a16="http://schemas.microsoft.com/office/drawing/2014/main" id="{0617EA86-6CC2-0048-8100-DB3885FA08BD}"/>
              </a:ext>
            </a:extLst>
          </p:cNvPr>
          <p:cNvSpPr txBox="1"/>
          <p:nvPr/>
        </p:nvSpPr>
        <p:spPr>
          <a:xfrm>
            <a:off x="9785673" y="961597"/>
            <a:ext cx="2169607" cy="646331"/>
          </a:xfrm>
          <a:prstGeom prst="rect">
            <a:avLst/>
          </a:prstGeom>
          <a:solidFill>
            <a:schemeClr val="bg1">
              <a:lumMod val="85000"/>
            </a:schemeClr>
          </a:solidFill>
          <a:ln>
            <a:solidFill>
              <a:srgbClr val="165AB6"/>
            </a:solidFill>
          </a:ln>
        </p:spPr>
        <p:txBody>
          <a:bodyPr wrap="square" rtlCol="0">
            <a:spAutoFit/>
          </a:bodyPr>
          <a:lstStyle/>
          <a:p>
            <a:pPr algn="ctr"/>
            <a:r>
              <a:rPr lang="es-CO" b="1">
                <a:solidFill>
                  <a:srgbClr val="FF0000"/>
                </a:solidFill>
              </a:rPr>
              <a:t>EQUIPO DE SOPORTE</a:t>
            </a:r>
            <a:endParaRPr lang="en-US" b="1">
              <a:solidFill>
                <a:srgbClr val="FF0000"/>
              </a:solidFill>
            </a:endParaRPr>
          </a:p>
        </p:txBody>
      </p:sp>
      <p:sp>
        <p:nvSpPr>
          <p:cNvPr id="27" name="TextBox 41">
            <a:extLst>
              <a:ext uri="{FF2B5EF4-FFF2-40B4-BE49-F238E27FC236}">
                <a16:creationId xmlns:a16="http://schemas.microsoft.com/office/drawing/2014/main" id="{5E163458-803D-D44E-9156-DE868A5DE324}"/>
              </a:ext>
            </a:extLst>
          </p:cNvPr>
          <p:cNvSpPr txBox="1"/>
          <p:nvPr/>
        </p:nvSpPr>
        <p:spPr>
          <a:xfrm>
            <a:off x="409554" y="1549655"/>
            <a:ext cx="2265638" cy="374597"/>
          </a:xfrm>
          <a:prstGeom prst="rect">
            <a:avLst/>
          </a:prstGeom>
          <a:solidFill>
            <a:schemeClr val="bg1">
              <a:lumMod val="85000"/>
            </a:schemeClr>
          </a:solidFill>
          <a:ln>
            <a:solidFill>
              <a:srgbClr val="165AB6"/>
            </a:solidFill>
          </a:ln>
        </p:spPr>
        <p:txBody>
          <a:bodyPr wrap="square" rtlCol="0">
            <a:spAutoFit/>
          </a:bodyPr>
          <a:lstStyle>
            <a:defPPr>
              <a:defRPr lang="es-CO"/>
            </a:defPPr>
            <a:lvl1pPr algn="ctr">
              <a:defRPr b="1"/>
            </a:lvl1pPr>
          </a:lstStyle>
          <a:p>
            <a:r>
              <a:rPr lang="es-CO">
                <a:solidFill>
                  <a:srgbClr val="FF0000"/>
                </a:solidFill>
              </a:rPr>
              <a:t>EQUIPO LOCAL</a:t>
            </a:r>
            <a:endParaRPr lang="en-US">
              <a:solidFill>
                <a:srgbClr val="FF0000"/>
              </a:solidFill>
            </a:endParaRPr>
          </a:p>
        </p:txBody>
      </p:sp>
      <p:sp>
        <p:nvSpPr>
          <p:cNvPr id="31" name="Oval 9">
            <a:extLst>
              <a:ext uri="{FF2B5EF4-FFF2-40B4-BE49-F238E27FC236}">
                <a16:creationId xmlns:a16="http://schemas.microsoft.com/office/drawing/2014/main" id="{613ADA7A-6263-F64F-8ED9-93D0922E661A}"/>
              </a:ext>
            </a:extLst>
          </p:cNvPr>
          <p:cNvSpPr/>
          <p:nvPr/>
        </p:nvSpPr>
        <p:spPr>
          <a:xfrm>
            <a:off x="5619750" y="1051434"/>
            <a:ext cx="6579784" cy="5692062"/>
          </a:xfrm>
          <a:prstGeom prst="ellipse">
            <a:avLst/>
          </a:prstGeom>
          <a:solidFill>
            <a:srgbClr val="00B050">
              <a:alpha val="23137"/>
            </a:srgb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42">
            <a:extLst>
              <a:ext uri="{FF2B5EF4-FFF2-40B4-BE49-F238E27FC236}">
                <a16:creationId xmlns:a16="http://schemas.microsoft.com/office/drawing/2014/main" id="{D81443F9-FD99-2846-94A7-5F68C4ABE392}"/>
              </a:ext>
            </a:extLst>
          </p:cNvPr>
          <p:cNvSpPr txBox="1"/>
          <p:nvPr/>
        </p:nvSpPr>
        <p:spPr>
          <a:xfrm>
            <a:off x="6188481" y="1528432"/>
            <a:ext cx="2169607" cy="369332"/>
          </a:xfrm>
          <a:prstGeom prst="rect">
            <a:avLst/>
          </a:prstGeom>
          <a:solidFill>
            <a:schemeClr val="bg1">
              <a:lumMod val="85000"/>
            </a:schemeClr>
          </a:solidFill>
          <a:ln>
            <a:solidFill>
              <a:srgbClr val="165AB6"/>
            </a:solidFill>
          </a:ln>
        </p:spPr>
        <p:txBody>
          <a:bodyPr wrap="square" rtlCol="0">
            <a:spAutoFit/>
          </a:bodyPr>
          <a:lstStyle/>
          <a:p>
            <a:pPr algn="ctr"/>
            <a:r>
              <a:rPr lang="es-CO" b="1">
                <a:solidFill>
                  <a:srgbClr val="FF0000"/>
                </a:solidFill>
              </a:rPr>
              <a:t>EQUIPO DE GESTIÓN </a:t>
            </a:r>
            <a:endParaRPr lang="en-US" b="1">
              <a:solidFill>
                <a:srgbClr val="FF0000"/>
              </a:solidFill>
            </a:endParaRPr>
          </a:p>
        </p:txBody>
      </p:sp>
      <p:sp>
        <p:nvSpPr>
          <p:cNvPr id="34" name="Oval 34">
            <a:extLst>
              <a:ext uri="{FF2B5EF4-FFF2-40B4-BE49-F238E27FC236}">
                <a16:creationId xmlns:a16="http://schemas.microsoft.com/office/drawing/2014/main" id="{C8168B3F-28ED-4C17-9E61-5968FC04F142}"/>
              </a:ext>
            </a:extLst>
          </p:cNvPr>
          <p:cNvSpPr/>
          <p:nvPr/>
        </p:nvSpPr>
        <p:spPr>
          <a:xfrm>
            <a:off x="9655515" y="4495161"/>
            <a:ext cx="1561588" cy="51701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latin typeface="Arial" panose="020B0604020202020204" pitchFamily="34" charset="0"/>
                <a:cs typeface="Arial" panose="020B0604020202020204" pitchFamily="34" charset="0"/>
              </a:rPr>
              <a:t>Control vectorial</a:t>
            </a:r>
            <a:endParaRPr lang="en-US" sz="1200" dirty="0">
              <a:latin typeface="Arial" panose="020B0604020202020204" pitchFamily="34" charset="0"/>
              <a:cs typeface="Arial" panose="020B0604020202020204" pitchFamily="34" charset="0"/>
            </a:endParaRPr>
          </a:p>
        </p:txBody>
      </p:sp>
      <p:sp>
        <p:nvSpPr>
          <p:cNvPr id="35" name="Oval 34">
            <a:extLst>
              <a:ext uri="{FF2B5EF4-FFF2-40B4-BE49-F238E27FC236}">
                <a16:creationId xmlns:a16="http://schemas.microsoft.com/office/drawing/2014/main" id="{F818E693-4AF4-4308-A079-FB9E8E3DCE86}"/>
              </a:ext>
            </a:extLst>
          </p:cNvPr>
          <p:cNvSpPr/>
          <p:nvPr/>
        </p:nvSpPr>
        <p:spPr>
          <a:xfrm>
            <a:off x="9649829" y="5277666"/>
            <a:ext cx="1561588" cy="51701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latin typeface="Arial" panose="020B0604020202020204" pitchFamily="34" charset="0"/>
                <a:cs typeface="Arial" panose="020B0604020202020204" pitchFamily="34" charset="0"/>
              </a:rPr>
              <a:t>Entomólogo </a:t>
            </a:r>
            <a:endParaRPr lang="en-US" sz="1200" dirty="0">
              <a:latin typeface="Arial" panose="020B0604020202020204" pitchFamily="34" charset="0"/>
              <a:cs typeface="Arial" panose="020B0604020202020204" pitchFamily="34" charset="0"/>
            </a:endParaRPr>
          </a:p>
        </p:txBody>
      </p:sp>
      <p:sp>
        <p:nvSpPr>
          <p:cNvPr id="36" name="Oval 34">
            <a:extLst>
              <a:ext uri="{FF2B5EF4-FFF2-40B4-BE49-F238E27FC236}">
                <a16:creationId xmlns:a16="http://schemas.microsoft.com/office/drawing/2014/main" id="{EC8307CC-EBB9-4622-A0F6-7BA3BB6EADE7}"/>
              </a:ext>
            </a:extLst>
          </p:cNvPr>
          <p:cNvSpPr/>
          <p:nvPr/>
        </p:nvSpPr>
        <p:spPr>
          <a:xfrm>
            <a:off x="9649829" y="5960034"/>
            <a:ext cx="1561588" cy="51701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latin typeface="Arial" panose="020B0604020202020204" pitchFamily="34" charset="0"/>
                <a:cs typeface="Arial" panose="020B0604020202020204" pitchFamily="34" charset="0"/>
              </a:rPr>
              <a:t>Epidemiólogo </a:t>
            </a:r>
          </a:p>
        </p:txBody>
      </p:sp>
      <p:sp>
        <p:nvSpPr>
          <p:cNvPr id="37" name="Oval 34">
            <a:extLst>
              <a:ext uri="{FF2B5EF4-FFF2-40B4-BE49-F238E27FC236}">
                <a16:creationId xmlns:a16="http://schemas.microsoft.com/office/drawing/2014/main" id="{198F4E88-4760-452E-9571-07C8CCF3B1F4}"/>
              </a:ext>
            </a:extLst>
          </p:cNvPr>
          <p:cNvSpPr/>
          <p:nvPr/>
        </p:nvSpPr>
        <p:spPr>
          <a:xfrm>
            <a:off x="9649829" y="2561684"/>
            <a:ext cx="1561588" cy="51701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latin typeface="Arial" panose="020B0604020202020204" pitchFamily="34" charset="0"/>
                <a:cs typeface="Arial" panose="020B0604020202020204" pitchFamily="34" charset="0"/>
              </a:rPr>
              <a:t>Red de laboratorios </a:t>
            </a:r>
            <a:endParaRPr lang="en-US" sz="1200" dirty="0">
              <a:latin typeface="Arial" panose="020B0604020202020204" pitchFamily="34" charset="0"/>
              <a:cs typeface="Arial" panose="020B0604020202020204" pitchFamily="34" charset="0"/>
            </a:endParaRPr>
          </a:p>
        </p:txBody>
      </p:sp>
      <p:sp>
        <p:nvSpPr>
          <p:cNvPr id="38" name="Oval 34">
            <a:extLst>
              <a:ext uri="{FF2B5EF4-FFF2-40B4-BE49-F238E27FC236}">
                <a16:creationId xmlns:a16="http://schemas.microsoft.com/office/drawing/2014/main" id="{F688768A-69EB-4E64-A454-BB37DCCD3C94}"/>
              </a:ext>
            </a:extLst>
          </p:cNvPr>
          <p:cNvSpPr/>
          <p:nvPr/>
        </p:nvSpPr>
        <p:spPr>
          <a:xfrm>
            <a:off x="9649829" y="1665746"/>
            <a:ext cx="1561588" cy="517012"/>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200" dirty="0">
                <a:latin typeface="Arial" panose="020B0604020202020204" pitchFamily="34" charset="0"/>
                <a:cs typeface="Arial" panose="020B0604020202020204" pitchFamily="34" charset="0"/>
              </a:rPr>
              <a:t>Atención primaria </a:t>
            </a:r>
          </a:p>
        </p:txBody>
      </p:sp>
      <p:sp>
        <p:nvSpPr>
          <p:cNvPr id="40" name="Oval 1">
            <a:extLst>
              <a:ext uri="{FF2B5EF4-FFF2-40B4-BE49-F238E27FC236}">
                <a16:creationId xmlns:a16="http://schemas.microsoft.com/office/drawing/2014/main" id="{A151C38F-D1F7-4819-AE0A-6B1AB4BF0A2C}"/>
              </a:ext>
            </a:extLst>
          </p:cNvPr>
          <p:cNvSpPr/>
          <p:nvPr/>
        </p:nvSpPr>
        <p:spPr>
          <a:xfrm>
            <a:off x="2718744" y="1528432"/>
            <a:ext cx="1802684" cy="524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Microscopistas</a:t>
            </a:r>
            <a:endParaRPr lang="en-US" sz="1400" dirty="0"/>
          </a:p>
        </p:txBody>
      </p:sp>
      <p:sp>
        <p:nvSpPr>
          <p:cNvPr id="41" name="Oval 19">
            <a:extLst>
              <a:ext uri="{FF2B5EF4-FFF2-40B4-BE49-F238E27FC236}">
                <a16:creationId xmlns:a16="http://schemas.microsoft.com/office/drawing/2014/main" id="{38251EA3-335C-4C9E-9146-E64CB1B35891}"/>
              </a:ext>
            </a:extLst>
          </p:cNvPr>
          <p:cNvSpPr/>
          <p:nvPr/>
        </p:nvSpPr>
        <p:spPr>
          <a:xfrm>
            <a:off x="2718743" y="2594295"/>
            <a:ext cx="1802685" cy="524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Gestores comunitarios</a:t>
            </a:r>
            <a:endParaRPr lang="en-US" sz="1400" dirty="0"/>
          </a:p>
        </p:txBody>
      </p:sp>
      <p:sp>
        <p:nvSpPr>
          <p:cNvPr id="42" name="Oval 22">
            <a:extLst>
              <a:ext uri="{FF2B5EF4-FFF2-40B4-BE49-F238E27FC236}">
                <a16:creationId xmlns:a16="http://schemas.microsoft.com/office/drawing/2014/main" id="{D64632CE-7B2A-48E3-B3E6-609AF002B6EA}"/>
              </a:ext>
            </a:extLst>
          </p:cNvPr>
          <p:cNvSpPr/>
          <p:nvPr/>
        </p:nvSpPr>
        <p:spPr>
          <a:xfrm>
            <a:off x="2727160" y="3838821"/>
            <a:ext cx="1802684" cy="524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a:t>Médicos</a:t>
            </a:r>
            <a:endParaRPr lang="en-US" sz="1400"/>
          </a:p>
        </p:txBody>
      </p:sp>
      <p:sp>
        <p:nvSpPr>
          <p:cNvPr id="43" name="Oval 23">
            <a:extLst>
              <a:ext uri="{FF2B5EF4-FFF2-40B4-BE49-F238E27FC236}">
                <a16:creationId xmlns:a16="http://schemas.microsoft.com/office/drawing/2014/main" id="{C7F316E0-DB0A-4118-AACB-DD7A1651E764}"/>
              </a:ext>
            </a:extLst>
          </p:cNvPr>
          <p:cNvSpPr/>
          <p:nvPr/>
        </p:nvSpPr>
        <p:spPr>
          <a:xfrm>
            <a:off x="3663214" y="3228044"/>
            <a:ext cx="1802684" cy="524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Auxiliares de enfermería</a:t>
            </a:r>
            <a:endParaRPr lang="en-US" sz="1400" dirty="0"/>
          </a:p>
        </p:txBody>
      </p:sp>
      <p:sp>
        <p:nvSpPr>
          <p:cNvPr id="44" name="Oval 24">
            <a:extLst>
              <a:ext uri="{FF2B5EF4-FFF2-40B4-BE49-F238E27FC236}">
                <a16:creationId xmlns:a16="http://schemas.microsoft.com/office/drawing/2014/main" id="{8C10414B-DD5E-4BFF-9E0F-42E2F2A42BC3}"/>
              </a:ext>
            </a:extLst>
          </p:cNvPr>
          <p:cNvSpPr/>
          <p:nvPr/>
        </p:nvSpPr>
        <p:spPr>
          <a:xfrm>
            <a:off x="2713594" y="5702690"/>
            <a:ext cx="1802683" cy="524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a:t>Estadístico</a:t>
            </a:r>
            <a:endParaRPr lang="en-US" sz="1400"/>
          </a:p>
        </p:txBody>
      </p:sp>
      <p:sp>
        <p:nvSpPr>
          <p:cNvPr id="45" name="Oval 25">
            <a:extLst>
              <a:ext uri="{FF2B5EF4-FFF2-40B4-BE49-F238E27FC236}">
                <a16:creationId xmlns:a16="http://schemas.microsoft.com/office/drawing/2014/main" id="{5DB470E3-C312-45D7-9A3A-F42C7988728C}"/>
              </a:ext>
            </a:extLst>
          </p:cNvPr>
          <p:cNvSpPr/>
          <p:nvPr/>
        </p:nvSpPr>
        <p:spPr>
          <a:xfrm>
            <a:off x="6046624" y="5138843"/>
            <a:ext cx="1702013" cy="641685"/>
          </a:xfrm>
          <a:prstGeom prst="ellipse">
            <a:avLst/>
          </a:prstGeom>
          <a:gradFill flip="none" rotWithShape="1">
            <a:gsLst>
              <a:gs pos="0">
                <a:srgbClr val="00B050"/>
              </a:gs>
              <a:gs pos="80000">
                <a:schemeClr val="accent1">
                  <a:lumMod val="45000"/>
                  <a:lumOff val="55000"/>
                </a:schemeClr>
              </a:gs>
              <a:gs pos="92000">
                <a:schemeClr val="accent1">
                  <a:lumMod val="45000"/>
                  <a:lumOff val="55000"/>
                </a:schemeClr>
              </a:gs>
              <a:gs pos="100000">
                <a:srgbClr val="0070C0"/>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Enfermera</a:t>
            </a:r>
            <a:endParaRPr lang="en-US" sz="1400" dirty="0"/>
          </a:p>
        </p:txBody>
      </p:sp>
      <p:sp>
        <p:nvSpPr>
          <p:cNvPr id="46" name="Oval 26">
            <a:extLst>
              <a:ext uri="{FF2B5EF4-FFF2-40B4-BE49-F238E27FC236}">
                <a16:creationId xmlns:a16="http://schemas.microsoft.com/office/drawing/2014/main" id="{FEFEC1FA-2FAF-4BC8-A217-B9017BCD7E4C}"/>
              </a:ext>
            </a:extLst>
          </p:cNvPr>
          <p:cNvSpPr/>
          <p:nvPr/>
        </p:nvSpPr>
        <p:spPr>
          <a:xfrm>
            <a:off x="4286144" y="2000955"/>
            <a:ext cx="1802684" cy="5249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Promotores</a:t>
            </a:r>
            <a:endParaRPr lang="en-US" sz="1400" dirty="0"/>
          </a:p>
        </p:txBody>
      </p:sp>
      <p:sp>
        <p:nvSpPr>
          <p:cNvPr id="47" name="Oval 39">
            <a:extLst>
              <a:ext uri="{FF2B5EF4-FFF2-40B4-BE49-F238E27FC236}">
                <a16:creationId xmlns:a16="http://schemas.microsoft.com/office/drawing/2014/main" id="{CA260448-0873-4294-95D9-43881D747E40}"/>
              </a:ext>
            </a:extLst>
          </p:cNvPr>
          <p:cNvSpPr/>
          <p:nvPr/>
        </p:nvSpPr>
        <p:spPr>
          <a:xfrm>
            <a:off x="3482843" y="4995679"/>
            <a:ext cx="1802685" cy="524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Técnicos vectores</a:t>
            </a:r>
            <a:endParaRPr lang="en-US" sz="1400" dirty="0"/>
          </a:p>
        </p:txBody>
      </p:sp>
      <p:sp>
        <p:nvSpPr>
          <p:cNvPr id="56" name="Oval 25">
            <a:extLst>
              <a:ext uri="{FF2B5EF4-FFF2-40B4-BE49-F238E27FC236}">
                <a16:creationId xmlns:a16="http://schemas.microsoft.com/office/drawing/2014/main" id="{92807A82-D47B-467A-8359-53C410DA513A}"/>
              </a:ext>
            </a:extLst>
          </p:cNvPr>
          <p:cNvSpPr/>
          <p:nvPr/>
        </p:nvSpPr>
        <p:spPr>
          <a:xfrm>
            <a:off x="6030098" y="4326271"/>
            <a:ext cx="1702013" cy="641685"/>
          </a:xfrm>
          <a:prstGeom prst="ellipse">
            <a:avLst/>
          </a:prstGeom>
          <a:gradFill flip="none" rotWithShape="1">
            <a:gsLst>
              <a:gs pos="0">
                <a:srgbClr val="00B050"/>
              </a:gs>
              <a:gs pos="80000">
                <a:schemeClr val="accent1">
                  <a:lumMod val="45000"/>
                  <a:lumOff val="55000"/>
                </a:schemeClr>
              </a:gs>
              <a:gs pos="92000">
                <a:schemeClr val="accent1">
                  <a:lumMod val="45000"/>
                  <a:lumOff val="55000"/>
                </a:schemeClr>
              </a:gs>
              <a:gs pos="100000">
                <a:srgbClr val="0070C0"/>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Médico de programa</a:t>
            </a:r>
            <a:endParaRPr lang="en-US" sz="1400" dirty="0"/>
          </a:p>
        </p:txBody>
      </p:sp>
      <p:sp>
        <p:nvSpPr>
          <p:cNvPr id="57" name="Oval 25">
            <a:extLst>
              <a:ext uri="{FF2B5EF4-FFF2-40B4-BE49-F238E27FC236}">
                <a16:creationId xmlns:a16="http://schemas.microsoft.com/office/drawing/2014/main" id="{B98C774C-50CA-4042-B55D-196F9C80138C}"/>
              </a:ext>
            </a:extLst>
          </p:cNvPr>
          <p:cNvSpPr/>
          <p:nvPr/>
        </p:nvSpPr>
        <p:spPr>
          <a:xfrm>
            <a:off x="6000307" y="3532348"/>
            <a:ext cx="1702013" cy="641685"/>
          </a:xfrm>
          <a:prstGeom prst="ellipse">
            <a:avLst/>
          </a:prstGeom>
          <a:gradFill flip="none" rotWithShape="1">
            <a:gsLst>
              <a:gs pos="0">
                <a:srgbClr val="00B050"/>
              </a:gs>
              <a:gs pos="80000">
                <a:schemeClr val="accent1">
                  <a:lumMod val="45000"/>
                  <a:lumOff val="55000"/>
                </a:schemeClr>
              </a:gs>
              <a:gs pos="92000">
                <a:schemeClr val="accent1">
                  <a:lumMod val="45000"/>
                  <a:lumOff val="55000"/>
                </a:schemeClr>
              </a:gs>
              <a:gs pos="100000">
                <a:srgbClr val="0070C0"/>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1400" dirty="0"/>
              <a:t>Gestores de UNOPI</a:t>
            </a:r>
          </a:p>
        </p:txBody>
      </p:sp>
    </p:spTree>
    <p:extLst>
      <p:ext uri="{BB962C8B-B14F-4D97-AF65-F5344CB8AC3E}">
        <p14:creationId xmlns:p14="http://schemas.microsoft.com/office/powerpoint/2010/main" val="338568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2" grpId="0" animBg="1"/>
      <p:bldP spid="26" grpId="0" animBg="1"/>
      <p:bldP spid="28" grpId="0" animBg="1"/>
      <p:bldP spid="30" grpId="0" animBg="1"/>
      <p:bldP spid="27" grpId="0" animBg="1"/>
      <p:bldP spid="31" grpId="0" animBg="1"/>
      <p:bldP spid="33" grpId="0" animBg="1"/>
      <p:bldP spid="34" grpId="0" animBg="1"/>
      <p:bldP spid="35" grpId="0" animBg="1"/>
      <p:bldP spid="36" grpId="0" animBg="1"/>
      <p:bldP spid="37" grpId="0" animBg="1"/>
      <p:bldP spid="38" grpId="0" animBg="1"/>
      <p:bldP spid="40" grpId="0" animBg="1"/>
      <p:bldP spid="41" grpId="0" animBg="1"/>
      <p:bldP spid="42" grpId="0" animBg="1"/>
      <p:bldP spid="43" grpId="0" animBg="1"/>
      <p:bldP spid="44" grpId="0" animBg="1"/>
      <p:bldP spid="45" grpId="0" animBg="1"/>
      <p:bldP spid="46" grpId="0" animBg="1"/>
      <p:bldP spid="47" grpId="0" animBg="1"/>
      <p:bldP spid="56" grpId="0" animBg="1"/>
      <p:bldP spid="5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58934493-3428-40E2-876F-F240126AE5B3}"/>
              </a:ext>
            </a:extLst>
          </p:cNvPr>
          <p:cNvPicPr>
            <a:picLocks noChangeAspect="1"/>
          </p:cNvPicPr>
          <p:nvPr/>
        </p:nvPicPr>
        <p:blipFill>
          <a:blip r:embed="rId3"/>
          <a:stretch>
            <a:fillRect/>
          </a:stretch>
        </p:blipFill>
        <p:spPr>
          <a:xfrm>
            <a:off x="509305" y="324804"/>
            <a:ext cx="11173390" cy="6434522"/>
          </a:xfrm>
          <a:prstGeom prst="rect">
            <a:avLst/>
          </a:prstGeom>
        </p:spPr>
      </p:pic>
      <p:sp>
        <p:nvSpPr>
          <p:cNvPr id="2" name="Slide Number Placeholder 1">
            <a:extLst>
              <a:ext uri="{FF2B5EF4-FFF2-40B4-BE49-F238E27FC236}">
                <a16:creationId xmlns:a16="http://schemas.microsoft.com/office/drawing/2014/main" id="{39D9F729-0EB6-49D9-B9A0-244612B3CE04}"/>
              </a:ext>
            </a:extLst>
          </p:cNvPr>
          <p:cNvSpPr>
            <a:spLocks noGrp="1"/>
          </p:cNvSpPr>
          <p:nvPr>
            <p:ph type="sldNum" sz="quarter" idx="4294967295"/>
          </p:nvPr>
        </p:nvSpPr>
        <p:spPr>
          <a:xfrm>
            <a:off x="0" y="6265863"/>
            <a:ext cx="469900" cy="365125"/>
          </a:xfrm>
          <a:prstGeom prst="rect">
            <a:avLst/>
          </a:prstGeom>
        </p:spPr>
        <p:txBody>
          <a:bodyPr vert="horz" lIns="91440" tIns="45720" rIns="91440" bIns="45720" rtlCol="0" anchor="ctr"/>
          <a:lstStyle>
            <a:defPPr>
              <a:defRPr lang="en-US"/>
            </a:defPPr>
            <a:lvl1pPr algn="r" defTabSz="913607" rtl="0" fontAlgn="base">
              <a:spcBef>
                <a:spcPct val="0"/>
              </a:spcBef>
              <a:spcAft>
                <a:spcPct val="0"/>
              </a:spcAft>
              <a:defRPr sz="1200" kern="1200">
                <a:solidFill>
                  <a:schemeClr val="tx1">
                    <a:tint val="75000"/>
                  </a:schemeClr>
                </a:solidFill>
                <a:latin typeface="Lato Light" charset="0"/>
                <a:ea typeface="ＭＳ Ｐゴシック" charset="-128"/>
                <a:cs typeface="+mn-cs"/>
              </a:defRPr>
            </a:lvl1pPr>
            <a:lvl2pPr marL="456407" indent="-227807" algn="l" defTabSz="913607" rtl="0" fontAlgn="base">
              <a:spcBef>
                <a:spcPct val="0"/>
              </a:spcBef>
              <a:spcAft>
                <a:spcPct val="0"/>
              </a:spcAft>
              <a:defRPr sz="1800" kern="1200">
                <a:solidFill>
                  <a:schemeClr val="tx1"/>
                </a:solidFill>
                <a:latin typeface="Lato Light" charset="0"/>
                <a:ea typeface="ＭＳ Ｐゴシック" charset="-128"/>
                <a:cs typeface="+mn-cs"/>
              </a:defRPr>
            </a:lvl2pPr>
            <a:lvl3pPr marL="913607" indent="-456407" algn="l" defTabSz="913607" rtl="0" fontAlgn="base">
              <a:spcBef>
                <a:spcPct val="0"/>
              </a:spcBef>
              <a:spcAft>
                <a:spcPct val="0"/>
              </a:spcAft>
              <a:defRPr sz="1800" kern="1200">
                <a:solidFill>
                  <a:schemeClr val="tx1"/>
                </a:solidFill>
                <a:latin typeface="Lato Light" charset="0"/>
                <a:ea typeface="ＭＳ Ｐゴシック" charset="-128"/>
                <a:cs typeface="+mn-cs"/>
              </a:defRPr>
            </a:lvl3pPr>
            <a:lvl4pPr marL="1370807" indent="-685007" algn="l" defTabSz="913607" rtl="0" fontAlgn="base">
              <a:spcBef>
                <a:spcPct val="0"/>
              </a:spcBef>
              <a:spcAft>
                <a:spcPct val="0"/>
              </a:spcAft>
              <a:defRPr sz="1800" kern="1200">
                <a:solidFill>
                  <a:schemeClr val="tx1"/>
                </a:solidFill>
                <a:latin typeface="Lato Light" charset="0"/>
                <a:ea typeface="ＭＳ Ｐゴシック" charset="-128"/>
                <a:cs typeface="+mn-cs"/>
              </a:defRPr>
            </a:lvl4pPr>
            <a:lvl5pPr marL="1828007" indent="-913607" algn="l" defTabSz="913607" rtl="0" fontAlgn="base">
              <a:spcBef>
                <a:spcPct val="0"/>
              </a:spcBef>
              <a:spcAft>
                <a:spcPct val="0"/>
              </a:spcAft>
              <a:defRPr sz="1800" kern="1200">
                <a:solidFill>
                  <a:schemeClr val="tx1"/>
                </a:solidFill>
                <a:latin typeface="Lato Light" charset="0"/>
                <a:ea typeface="ＭＳ Ｐゴシック" charset="-128"/>
                <a:cs typeface="+mn-cs"/>
              </a:defRPr>
            </a:lvl5pPr>
            <a:lvl6pPr marL="1143000" algn="l" defTabSz="457200" rtl="0" eaLnBrk="1" latinLnBrk="0" hangingPunct="1">
              <a:defRPr sz="1800" kern="1200">
                <a:solidFill>
                  <a:schemeClr val="tx1"/>
                </a:solidFill>
                <a:latin typeface="Lato Light" charset="0"/>
                <a:ea typeface="ＭＳ Ｐゴシック" charset="-128"/>
                <a:cs typeface="+mn-cs"/>
              </a:defRPr>
            </a:lvl6pPr>
            <a:lvl7pPr marL="1371600" algn="l" defTabSz="457200" rtl="0" eaLnBrk="1" latinLnBrk="0" hangingPunct="1">
              <a:defRPr sz="1800" kern="1200">
                <a:solidFill>
                  <a:schemeClr val="tx1"/>
                </a:solidFill>
                <a:latin typeface="Lato Light" charset="0"/>
                <a:ea typeface="ＭＳ Ｐゴシック" charset="-128"/>
                <a:cs typeface="+mn-cs"/>
              </a:defRPr>
            </a:lvl7pPr>
            <a:lvl8pPr marL="1600200" algn="l" defTabSz="457200" rtl="0" eaLnBrk="1" latinLnBrk="0" hangingPunct="1">
              <a:defRPr sz="1800" kern="1200">
                <a:solidFill>
                  <a:schemeClr val="tx1"/>
                </a:solidFill>
                <a:latin typeface="Lato Light" charset="0"/>
                <a:ea typeface="ＭＳ Ｐゴシック" charset="-128"/>
                <a:cs typeface="+mn-cs"/>
              </a:defRPr>
            </a:lvl8pPr>
            <a:lvl9pPr marL="1828800" algn="l" defTabSz="457200" rtl="0" eaLnBrk="1" latinLnBrk="0" hangingPunct="1">
              <a:defRPr sz="1800" kern="1200">
                <a:solidFill>
                  <a:schemeClr val="tx1"/>
                </a:solidFill>
                <a:latin typeface="Lato Light" charset="0"/>
                <a:ea typeface="ＭＳ Ｐゴシック" charset="-128"/>
                <a:cs typeface="+mn-cs"/>
              </a:defRPr>
            </a:lvl9pPr>
          </a:lstStyle>
          <a:p>
            <a:fld id="{9763D5E1-D8F5-4F00-A381-D556923092B8}" type="slidenum">
              <a:rPr lang="en-US" smtClean="0">
                <a:solidFill>
                  <a:prstClr val="black">
                    <a:tint val="75000"/>
                  </a:prstClr>
                </a:solidFill>
              </a:rPr>
              <a:pPr/>
              <a:t>24</a:t>
            </a:fld>
            <a:endParaRPr lang="en-US">
              <a:solidFill>
                <a:prstClr val="black">
                  <a:tint val="75000"/>
                </a:prstClr>
              </a:solidFill>
            </a:endParaRPr>
          </a:p>
        </p:txBody>
      </p:sp>
      <p:pic>
        <p:nvPicPr>
          <p:cNvPr id="4" name="Content Placeholder 3">
            <a:extLst>
              <a:ext uri="{FF2B5EF4-FFF2-40B4-BE49-F238E27FC236}">
                <a16:creationId xmlns:a16="http://schemas.microsoft.com/office/drawing/2014/main" id="{E2F9FB77-EC0F-47A9-B7E4-8AF0928E2A54}"/>
              </a:ext>
            </a:extLst>
          </p:cNvPr>
          <p:cNvPicPr>
            <a:picLocks noChangeAspect="1"/>
          </p:cNvPicPr>
          <p:nvPr/>
        </p:nvPicPr>
        <p:blipFill rotWithShape="1">
          <a:blip r:embed="rId4"/>
          <a:srcRect b="60834"/>
          <a:stretch/>
        </p:blipFill>
        <p:spPr>
          <a:xfrm>
            <a:off x="509305" y="3961252"/>
            <a:ext cx="8644934" cy="2487173"/>
          </a:xfrm>
          <a:prstGeom prst="rect">
            <a:avLst/>
          </a:prstGeom>
          <a:solidFill>
            <a:schemeClr val="bg1"/>
          </a:solidFill>
          <a:ln>
            <a:solidFill>
              <a:schemeClr val="tx1"/>
            </a:solidFill>
          </a:ln>
        </p:spPr>
      </p:pic>
      <p:sp>
        <p:nvSpPr>
          <p:cNvPr id="5" name="Rectangle 4">
            <a:extLst>
              <a:ext uri="{FF2B5EF4-FFF2-40B4-BE49-F238E27FC236}">
                <a16:creationId xmlns:a16="http://schemas.microsoft.com/office/drawing/2014/main" id="{BCDB5138-45FF-49D4-833A-7687C2D398F5}"/>
              </a:ext>
            </a:extLst>
          </p:cNvPr>
          <p:cNvSpPr/>
          <p:nvPr/>
        </p:nvSpPr>
        <p:spPr>
          <a:xfrm>
            <a:off x="710227" y="324803"/>
            <a:ext cx="6221186" cy="3170099"/>
          </a:xfrm>
          <a:prstGeom prst="rect">
            <a:avLst/>
          </a:prstGeom>
          <a:solidFill>
            <a:schemeClr val="bg1">
              <a:alpha val="74000"/>
            </a:schemeClr>
          </a:solidFill>
        </p:spPr>
        <p:txBody>
          <a:bodyPr wrap="square">
            <a:spAutoFit/>
          </a:bodyPr>
          <a:lstStyle/>
          <a:p>
            <a:pPr>
              <a:spcBef>
                <a:spcPts val="600"/>
              </a:spcBef>
              <a:spcAft>
                <a:spcPts val="1200"/>
              </a:spcAft>
            </a:pPr>
            <a:r>
              <a:rPr lang="es-ES" sz="2000" dirty="0"/>
              <a:t>Capacidades de análisis para orientar las acciones.</a:t>
            </a:r>
          </a:p>
          <a:p>
            <a:pPr marL="342900" indent="-342900">
              <a:spcBef>
                <a:spcPts val="600"/>
              </a:spcBef>
              <a:spcAft>
                <a:spcPts val="1200"/>
              </a:spcAft>
              <a:buFont typeface="Arial" panose="020B0604020202020204" pitchFamily="34" charset="0"/>
              <a:buChar char="•"/>
            </a:pPr>
            <a:r>
              <a:rPr lang="es-ES" sz="2000" dirty="0"/>
              <a:t>Número de casos nuevos por lugar de residencia probable lugar de infección.</a:t>
            </a:r>
          </a:p>
          <a:p>
            <a:pPr marL="342900" indent="-342900">
              <a:spcBef>
                <a:spcPts val="600"/>
              </a:spcBef>
              <a:spcAft>
                <a:spcPts val="1200"/>
              </a:spcAft>
              <a:buFont typeface="Arial" panose="020B0604020202020204" pitchFamily="34" charset="0"/>
              <a:buChar char="•"/>
            </a:pPr>
            <a:r>
              <a:rPr lang="es-ES" sz="2000" dirty="0"/>
              <a:t>Número de muestras examinadas porcentaje de positividad.</a:t>
            </a:r>
          </a:p>
          <a:p>
            <a:pPr marL="342900" indent="-342900">
              <a:spcBef>
                <a:spcPts val="600"/>
              </a:spcBef>
              <a:spcAft>
                <a:spcPts val="1200"/>
              </a:spcAft>
              <a:buFont typeface="Arial" panose="020B0604020202020204" pitchFamily="34" charset="0"/>
              <a:buChar char="•"/>
            </a:pPr>
            <a:r>
              <a:rPr lang="es-ES" sz="2000" dirty="0"/>
              <a:t>Seguimiento de los pacientes </a:t>
            </a:r>
          </a:p>
          <a:p>
            <a:pPr marL="342900" indent="-342900">
              <a:spcBef>
                <a:spcPts val="600"/>
              </a:spcBef>
              <a:spcAft>
                <a:spcPts val="1200"/>
              </a:spcAft>
              <a:buFont typeface="Arial" panose="020B0604020202020204" pitchFamily="34" charset="0"/>
              <a:buChar char="•"/>
            </a:pPr>
            <a:r>
              <a:rPr lang="es-ES" sz="2000" dirty="0"/>
              <a:t>Cobertura de control vectorial </a:t>
            </a:r>
          </a:p>
        </p:txBody>
      </p:sp>
      <p:sp>
        <p:nvSpPr>
          <p:cNvPr id="3" name="CuadroTexto 2">
            <a:extLst>
              <a:ext uri="{FF2B5EF4-FFF2-40B4-BE49-F238E27FC236}">
                <a16:creationId xmlns:a16="http://schemas.microsoft.com/office/drawing/2014/main" id="{A3A91FC5-1757-2C43-B6E4-EC87974BCC2A}"/>
              </a:ext>
            </a:extLst>
          </p:cNvPr>
          <p:cNvSpPr txBox="1"/>
          <p:nvPr/>
        </p:nvSpPr>
        <p:spPr>
          <a:xfrm>
            <a:off x="509305" y="3650352"/>
            <a:ext cx="3063659" cy="369332"/>
          </a:xfrm>
          <a:prstGeom prst="rect">
            <a:avLst/>
          </a:prstGeom>
          <a:solidFill>
            <a:schemeClr val="accent2">
              <a:lumMod val="75000"/>
            </a:schemeClr>
          </a:solidFill>
        </p:spPr>
        <p:txBody>
          <a:bodyPr wrap="none" rtlCol="0">
            <a:spAutoFit/>
          </a:bodyPr>
          <a:lstStyle/>
          <a:p>
            <a:r>
              <a:rPr lang="es-ES_tradnl" b="1" dirty="0"/>
              <a:t>Rutinas semanales de análisis </a:t>
            </a:r>
          </a:p>
        </p:txBody>
      </p:sp>
    </p:spTree>
    <p:extLst>
      <p:ext uri="{BB962C8B-B14F-4D97-AF65-F5344CB8AC3E}">
        <p14:creationId xmlns:p14="http://schemas.microsoft.com/office/powerpoint/2010/main" val="2896125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D12120C2-1395-4693-9E6D-4B853AA2CE58}"/>
              </a:ext>
            </a:extLst>
          </p:cNvPr>
          <p:cNvSpPr txBox="1"/>
          <p:nvPr/>
        </p:nvSpPr>
        <p:spPr>
          <a:xfrm>
            <a:off x="3208866" y="3017080"/>
            <a:ext cx="5926667" cy="769441"/>
          </a:xfrm>
          <a:prstGeom prst="rect">
            <a:avLst/>
          </a:prstGeom>
          <a:noFill/>
        </p:spPr>
        <p:txBody>
          <a:bodyPr wrap="square" rtlCol="0">
            <a:spAutoFit/>
          </a:bodyPr>
          <a:lstStyle/>
          <a:p>
            <a:pPr algn="ctr"/>
            <a:r>
              <a:rPr lang="es-CO" sz="4400" b="1">
                <a:solidFill>
                  <a:schemeClr val="bg1"/>
                </a:solidFill>
                <a:latin typeface="Arial" panose="020B0604020202020204" pitchFamily="34" charset="0"/>
                <a:cs typeface="Arial" panose="020B0604020202020204" pitchFamily="34" charset="0"/>
              </a:rPr>
              <a:t>¡GRACIAS!</a:t>
            </a:r>
          </a:p>
        </p:txBody>
      </p:sp>
    </p:spTree>
    <p:extLst>
      <p:ext uri="{BB962C8B-B14F-4D97-AF65-F5344CB8AC3E}">
        <p14:creationId xmlns:p14="http://schemas.microsoft.com/office/powerpoint/2010/main" val="35758046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68F6AAF1-E83E-4F42-8481-BA94BC0E7A12}"/>
              </a:ext>
            </a:extLst>
          </p:cNvPr>
          <p:cNvSpPr txBox="1"/>
          <p:nvPr/>
        </p:nvSpPr>
        <p:spPr>
          <a:xfrm>
            <a:off x="480204" y="1659453"/>
            <a:ext cx="11231591" cy="1077218"/>
          </a:xfrm>
          <a:prstGeom prst="rect">
            <a:avLst/>
          </a:prstGeom>
          <a:noFill/>
        </p:spPr>
        <p:txBody>
          <a:bodyPr wrap="square" rtlCol="0">
            <a:spAutoFit/>
          </a:bodyPr>
          <a:lstStyle/>
          <a:p>
            <a:pPr algn="ctr"/>
            <a:r>
              <a:rPr lang="es-CO" sz="3000" b="1" dirty="0">
                <a:solidFill>
                  <a:schemeClr val="bg1"/>
                </a:solidFill>
                <a:latin typeface="Arial" panose="020B0604020202020204" pitchFamily="34" charset="0"/>
                <a:cs typeface="Arial" panose="020B0604020202020204" pitchFamily="34" charset="0"/>
              </a:rPr>
              <a:t>Modulo 4 : </a:t>
            </a:r>
            <a:r>
              <a:rPr lang="es-ES_tradnl" sz="3200" dirty="0">
                <a:solidFill>
                  <a:schemeClr val="bg1"/>
                </a:solidFill>
                <a:latin typeface="Arial"/>
                <a:cs typeface="Arial"/>
              </a:rPr>
              <a:t>Estrategias e Intervenciones para la Eliminación de la Malaria.</a:t>
            </a:r>
            <a:endParaRPr lang="es-ES_tradnl" sz="2000" dirty="0">
              <a:solidFill>
                <a:schemeClr val="bg1"/>
              </a:solidFill>
            </a:endParaRPr>
          </a:p>
        </p:txBody>
      </p:sp>
      <p:sp>
        <p:nvSpPr>
          <p:cNvPr id="3" name="CuadroTexto 2">
            <a:extLst>
              <a:ext uri="{FF2B5EF4-FFF2-40B4-BE49-F238E27FC236}">
                <a16:creationId xmlns:a16="http://schemas.microsoft.com/office/drawing/2014/main" id="{E4F189BB-582B-184F-8252-90FD8663272A}"/>
              </a:ext>
            </a:extLst>
          </p:cNvPr>
          <p:cNvSpPr txBox="1"/>
          <p:nvPr/>
        </p:nvSpPr>
        <p:spPr>
          <a:xfrm>
            <a:off x="5549566" y="3659664"/>
            <a:ext cx="5958071" cy="1354217"/>
          </a:xfrm>
          <a:prstGeom prst="rect">
            <a:avLst/>
          </a:prstGeom>
          <a:noFill/>
        </p:spPr>
        <p:txBody>
          <a:bodyPr wrap="square" rtlCol="0">
            <a:spAutoFit/>
          </a:bodyPr>
          <a:lstStyle/>
          <a:p>
            <a:pPr algn="just"/>
            <a:r>
              <a:rPr lang="es-CO" b="1" dirty="0">
                <a:solidFill>
                  <a:schemeClr val="bg1"/>
                </a:solidFill>
                <a:latin typeface="Arial" panose="020B0604020202020204" pitchFamily="34" charset="0"/>
                <a:cs typeface="Arial" panose="020B0604020202020204" pitchFamily="34" charset="0"/>
              </a:rPr>
              <a:t>Resultado de Aprendizaje </a:t>
            </a:r>
          </a:p>
          <a:p>
            <a:pPr algn="just"/>
            <a:endParaRPr lang="es-CO" sz="1600" dirty="0">
              <a:solidFill>
                <a:schemeClr val="bg1"/>
              </a:solidFill>
              <a:latin typeface="Arial" panose="020B0604020202020204" pitchFamily="34" charset="0"/>
              <a:cs typeface="Arial" panose="020B0604020202020204" pitchFamily="34" charset="0"/>
            </a:endParaRPr>
          </a:p>
          <a:p>
            <a:pPr algn="just">
              <a:lnSpc>
                <a:spcPct val="100000"/>
              </a:lnSpc>
              <a:spcBef>
                <a:spcPts val="0"/>
              </a:spcBef>
            </a:pPr>
            <a:r>
              <a:rPr lang="es-ES" sz="1600" dirty="0">
                <a:solidFill>
                  <a:schemeClr val="bg1"/>
                </a:solidFill>
                <a:latin typeface="Arial"/>
                <a:cs typeface="Arial"/>
              </a:rPr>
              <a:t>Determinar las medidas de implementación de la estrategia DTI-R, de acuerdo a los lineamientos nacionales e internacionales para la eliminación de la malaria</a:t>
            </a:r>
            <a:r>
              <a:rPr lang="es-CO" sz="1600" dirty="0">
                <a:solidFill>
                  <a:schemeClr val="bg1"/>
                </a:solidFill>
                <a:latin typeface="Arial"/>
                <a:cs typeface="Arial"/>
              </a:rPr>
              <a:t> </a:t>
            </a:r>
            <a:endParaRPr lang="es-ES" sz="1600" dirty="0">
              <a:solidFill>
                <a:schemeClr val="bg1"/>
              </a:solidFill>
              <a:latin typeface="Arial"/>
              <a:cs typeface="Arial"/>
            </a:endParaRPr>
          </a:p>
        </p:txBody>
      </p:sp>
    </p:spTree>
    <p:extLst>
      <p:ext uri="{BB962C8B-B14F-4D97-AF65-F5344CB8AC3E}">
        <p14:creationId xmlns:p14="http://schemas.microsoft.com/office/powerpoint/2010/main" val="19587413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98BB88AA-89D0-4A0A-A1A0-C0C83A9D4DAF}"/>
              </a:ext>
            </a:extLst>
          </p:cNvPr>
          <p:cNvSpPr txBox="1"/>
          <p:nvPr/>
        </p:nvSpPr>
        <p:spPr>
          <a:xfrm>
            <a:off x="757770" y="2321004"/>
            <a:ext cx="2751665" cy="2215991"/>
          </a:xfrm>
          <a:prstGeom prst="rect">
            <a:avLst/>
          </a:prstGeom>
          <a:noFill/>
        </p:spPr>
        <p:txBody>
          <a:bodyPr wrap="square" rtlCol="0">
            <a:spAutoFit/>
          </a:bodyPr>
          <a:lstStyle/>
          <a:p>
            <a:pPr algn="ctr"/>
            <a:r>
              <a:rPr lang="es-CO" sz="4800" b="1" dirty="0">
                <a:solidFill>
                  <a:schemeClr val="bg1"/>
                </a:solidFill>
                <a:latin typeface="Arial" panose="020B0604020202020204" pitchFamily="34" charset="0"/>
                <a:cs typeface="Arial" panose="020B0604020202020204" pitchFamily="34" charset="0"/>
              </a:rPr>
              <a:t>Unidad</a:t>
            </a:r>
            <a:r>
              <a:rPr lang="es-CO" sz="6600" b="1" dirty="0">
                <a:solidFill>
                  <a:schemeClr val="bg1"/>
                </a:solidFill>
                <a:latin typeface="Arial" panose="020B0604020202020204" pitchFamily="34" charset="0"/>
                <a:cs typeface="Arial" panose="020B0604020202020204" pitchFamily="34" charset="0"/>
              </a:rPr>
              <a:t> </a:t>
            </a:r>
            <a:r>
              <a:rPr lang="es-CO" sz="7200" b="1" dirty="0">
                <a:solidFill>
                  <a:schemeClr val="bg1"/>
                </a:solidFill>
                <a:latin typeface="Arial" panose="020B0604020202020204" pitchFamily="34" charset="0"/>
                <a:cs typeface="Arial" panose="020B0604020202020204" pitchFamily="34" charset="0"/>
              </a:rPr>
              <a:t>03</a:t>
            </a:r>
            <a:endParaRPr lang="es-CO" sz="6600" b="1" dirty="0">
              <a:solidFill>
                <a:schemeClr val="bg1"/>
              </a:solidFill>
              <a:latin typeface="Arial" panose="020B0604020202020204" pitchFamily="34" charset="0"/>
              <a:cs typeface="Arial" panose="020B0604020202020204" pitchFamily="34" charset="0"/>
            </a:endParaRPr>
          </a:p>
        </p:txBody>
      </p:sp>
      <p:sp>
        <p:nvSpPr>
          <p:cNvPr id="8" name="CuadroTexto 7">
            <a:extLst>
              <a:ext uri="{FF2B5EF4-FFF2-40B4-BE49-F238E27FC236}">
                <a16:creationId xmlns:a16="http://schemas.microsoft.com/office/drawing/2014/main" id="{042A4D71-2E9B-41FC-AF8C-2078E2DA96D7}"/>
              </a:ext>
            </a:extLst>
          </p:cNvPr>
          <p:cNvSpPr txBox="1"/>
          <p:nvPr/>
        </p:nvSpPr>
        <p:spPr>
          <a:xfrm>
            <a:off x="3802835" y="3428999"/>
            <a:ext cx="7645013" cy="553998"/>
          </a:xfrm>
          <a:prstGeom prst="rect">
            <a:avLst/>
          </a:prstGeom>
          <a:noFill/>
          <a:ln>
            <a:noFill/>
          </a:ln>
        </p:spPr>
        <p:txBody>
          <a:bodyPr wrap="square" rtlCol="0">
            <a:spAutoFit/>
          </a:bodyPr>
          <a:lstStyle/>
          <a:p>
            <a:r>
              <a:rPr lang="es-CO" sz="3000" dirty="0">
                <a:solidFill>
                  <a:schemeClr val="bg1"/>
                </a:solidFill>
                <a:latin typeface="Arial"/>
                <a:ea typeface="+mn-lt"/>
                <a:cs typeface="+mn-lt"/>
              </a:rPr>
              <a:t>Estratificación del riesgo de malaria</a:t>
            </a:r>
          </a:p>
        </p:txBody>
      </p:sp>
      <p:cxnSp>
        <p:nvCxnSpPr>
          <p:cNvPr id="9" name="Conector recto 8">
            <a:extLst>
              <a:ext uri="{FF2B5EF4-FFF2-40B4-BE49-F238E27FC236}">
                <a16:creationId xmlns:a16="http://schemas.microsoft.com/office/drawing/2014/main" id="{34507CA3-D954-4BDB-83F3-EBBAC08A5BE1}"/>
              </a:ext>
            </a:extLst>
          </p:cNvPr>
          <p:cNvCxnSpPr>
            <a:cxnSpLocks/>
          </p:cNvCxnSpPr>
          <p:nvPr/>
        </p:nvCxnSpPr>
        <p:spPr>
          <a:xfrm>
            <a:off x="3695700" y="-152398"/>
            <a:ext cx="0" cy="42917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68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9FD012-F545-43B9-B720-079A8D1349CC}"/>
              </a:ext>
            </a:extLst>
          </p:cNvPr>
          <p:cNvSpPr>
            <a:spLocks noGrp="1"/>
          </p:cNvSpPr>
          <p:nvPr>
            <p:ph type="title"/>
          </p:nvPr>
        </p:nvSpPr>
        <p:spPr>
          <a:xfrm>
            <a:off x="1158654" y="667026"/>
            <a:ext cx="9970841" cy="707886"/>
          </a:xfrm>
        </p:spPr>
        <p:txBody>
          <a:bodyPr anchor="ctr">
            <a:normAutofit/>
          </a:bodyPr>
          <a:lstStyle/>
          <a:p>
            <a:r>
              <a:rPr lang="es" sz="3200" dirty="0">
                <a:latin typeface="Arial" panose="020B0604020202020204" pitchFamily="34" charset="0"/>
                <a:cs typeface="Arial" panose="020B0604020202020204" pitchFamily="34" charset="0"/>
              </a:rPr>
              <a:t>Estratificación de riesgo para malaria</a:t>
            </a:r>
            <a:endParaRPr lang="es-CO" sz="3200"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A1E9301C-78F5-4A88-869D-33372DA3AE39}"/>
              </a:ext>
            </a:extLst>
          </p:cNvPr>
          <p:cNvSpPr txBox="1"/>
          <p:nvPr/>
        </p:nvSpPr>
        <p:spPr>
          <a:xfrm>
            <a:off x="1841705" y="1705000"/>
            <a:ext cx="8604738" cy="1384995"/>
          </a:xfrm>
          <a:prstGeom prst="rect">
            <a:avLst/>
          </a:prstGeom>
          <a:noFill/>
        </p:spPr>
        <p:txBody>
          <a:bodyPr wrap="square">
            <a:spAutoFit/>
          </a:bodyPr>
          <a:lstStyle/>
          <a:p>
            <a:pPr algn="just"/>
            <a:r>
              <a:rPr lang="es-ES_tradnl" sz="2800" dirty="0">
                <a:latin typeface="Arial" panose="020B0604020202020204" pitchFamily="34" charset="0"/>
                <a:cs typeface="Arial" panose="020B0604020202020204" pitchFamily="34" charset="0"/>
              </a:rPr>
              <a:t>La estratificación es una herramienta para ayudar a la </a:t>
            </a:r>
            <a:r>
              <a:rPr lang="es-ES_tradnl" sz="2800" b="1" dirty="0">
                <a:latin typeface="Arial" panose="020B0604020202020204" pitchFamily="34" charset="0"/>
                <a:cs typeface="Arial" panose="020B0604020202020204" pitchFamily="34" charset="0"/>
              </a:rPr>
              <a:t>toma de decisiones </a:t>
            </a:r>
            <a:r>
              <a:rPr lang="es-ES_tradnl" sz="2800" dirty="0">
                <a:latin typeface="Arial" panose="020B0604020202020204" pitchFamily="34" charset="0"/>
                <a:cs typeface="Arial" panose="020B0604020202020204" pitchFamily="34" charset="0"/>
              </a:rPr>
              <a:t>y es el primer paso en la </a:t>
            </a:r>
            <a:r>
              <a:rPr lang="es-ES_tradnl" sz="2800" b="1" dirty="0">
                <a:latin typeface="Arial" panose="020B0604020202020204" pitchFamily="34" charset="0"/>
                <a:cs typeface="Arial" panose="020B0604020202020204" pitchFamily="34" charset="0"/>
              </a:rPr>
              <a:t>planificación</a:t>
            </a:r>
            <a:r>
              <a:rPr lang="es-ES_tradnl" sz="2800" dirty="0">
                <a:latin typeface="Arial" panose="020B0604020202020204" pitchFamily="34" charset="0"/>
                <a:cs typeface="Arial" panose="020B0604020202020204" pitchFamily="34" charset="0"/>
              </a:rPr>
              <a:t> de operaciones.</a:t>
            </a:r>
          </a:p>
        </p:txBody>
      </p:sp>
      <p:sp>
        <p:nvSpPr>
          <p:cNvPr id="73" name="Freeform 1">
            <a:extLst>
              <a:ext uri="{FF2B5EF4-FFF2-40B4-BE49-F238E27FC236}">
                <a16:creationId xmlns:a16="http://schemas.microsoft.com/office/drawing/2014/main" id="{767C006C-C247-254C-83E9-4BD8AE7A8967}"/>
              </a:ext>
            </a:extLst>
          </p:cNvPr>
          <p:cNvSpPr>
            <a:spLocks noChangeArrowheads="1"/>
          </p:cNvSpPr>
          <p:nvPr/>
        </p:nvSpPr>
        <p:spPr bwMode="auto">
          <a:xfrm>
            <a:off x="2839502" y="2895612"/>
            <a:ext cx="6253801" cy="2854996"/>
          </a:xfrm>
          <a:custGeom>
            <a:avLst/>
            <a:gdLst>
              <a:gd name="T0" fmla="*/ 115189 w 16635"/>
              <a:gd name="T1" fmla="*/ 2631801 h 7594"/>
              <a:gd name="T2" fmla="*/ 62274 w 16635"/>
              <a:gd name="T3" fmla="*/ 2578524 h 7594"/>
              <a:gd name="T4" fmla="*/ 115189 w 16635"/>
              <a:gd name="T5" fmla="*/ 2525248 h 7594"/>
              <a:gd name="T6" fmla="*/ 168465 w 16635"/>
              <a:gd name="T7" fmla="*/ 2578524 h 7594"/>
              <a:gd name="T8" fmla="*/ 115189 w 16635"/>
              <a:gd name="T9" fmla="*/ 2631801 h 7594"/>
              <a:gd name="T10" fmla="*/ 5987690 w 16635"/>
              <a:gd name="T11" fmla="*/ 0 h 7594"/>
              <a:gd name="T12" fmla="*/ 5692517 w 16635"/>
              <a:gd name="T13" fmla="*/ 247665 h 7594"/>
              <a:gd name="T14" fmla="*/ 5821385 w 16635"/>
              <a:gd name="T15" fmla="*/ 257024 h 7594"/>
              <a:gd name="T16" fmla="*/ 4283247 w 16635"/>
              <a:gd name="T17" fmla="*/ 1861448 h 7594"/>
              <a:gd name="T18" fmla="*/ 2427977 w 16635"/>
              <a:gd name="T19" fmla="*/ 2531727 h 7594"/>
              <a:gd name="T20" fmla="*/ 230019 w 16635"/>
              <a:gd name="T21" fmla="*/ 2566285 h 7594"/>
              <a:gd name="T22" fmla="*/ 115189 w 16635"/>
              <a:gd name="T23" fmla="*/ 2463331 h 7594"/>
              <a:gd name="T24" fmla="*/ 0 w 16635"/>
              <a:gd name="T25" fmla="*/ 2578524 h 7594"/>
              <a:gd name="T26" fmla="*/ 115189 w 16635"/>
              <a:gd name="T27" fmla="*/ 2693717 h 7594"/>
              <a:gd name="T28" fmla="*/ 219580 w 16635"/>
              <a:gd name="T29" fmla="*/ 2627481 h 7594"/>
              <a:gd name="T30" fmla="*/ 1208409 w 16635"/>
              <a:gd name="T31" fmla="*/ 2695877 h 7594"/>
              <a:gd name="T32" fmla="*/ 2436976 w 16635"/>
              <a:gd name="T33" fmla="*/ 2593283 h 7594"/>
              <a:gd name="T34" fmla="*/ 4314564 w 16635"/>
              <a:gd name="T35" fmla="*/ 1915444 h 7594"/>
              <a:gd name="T36" fmla="*/ 5876460 w 16635"/>
              <a:gd name="T37" fmla="*/ 285103 h 7594"/>
              <a:gd name="T38" fmla="*/ 5959253 w 16635"/>
              <a:gd name="T39" fmla="*/ 384097 h 7594"/>
              <a:gd name="T40" fmla="*/ 5987690 w 16635"/>
              <a:gd name="T41" fmla="*/ 0 h 759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635" h="7594">
                <a:moveTo>
                  <a:pt x="320" y="7311"/>
                </a:moveTo>
                <a:cubicBezTo>
                  <a:pt x="239" y="7311"/>
                  <a:pt x="173" y="7245"/>
                  <a:pt x="173" y="7163"/>
                </a:cubicBezTo>
                <a:cubicBezTo>
                  <a:pt x="173" y="7082"/>
                  <a:pt x="239" y="7015"/>
                  <a:pt x="320" y="7015"/>
                </a:cubicBezTo>
                <a:cubicBezTo>
                  <a:pt x="402" y="7015"/>
                  <a:pt x="468" y="7082"/>
                  <a:pt x="468" y="7163"/>
                </a:cubicBezTo>
                <a:cubicBezTo>
                  <a:pt x="468" y="7245"/>
                  <a:pt x="402" y="7311"/>
                  <a:pt x="320" y="7311"/>
                </a:cubicBezTo>
                <a:close/>
                <a:moveTo>
                  <a:pt x="16634" y="0"/>
                </a:moveTo>
                <a:lnTo>
                  <a:pt x="15814" y="688"/>
                </a:lnTo>
                <a:lnTo>
                  <a:pt x="16172" y="714"/>
                </a:lnTo>
                <a:cubicBezTo>
                  <a:pt x="15138" y="2580"/>
                  <a:pt x="13702" y="4079"/>
                  <a:pt x="11899" y="5171"/>
                </a:cubicBezTo>
                <a:cubicBezTo>
                  <a:pt x="10416" y="6069"/>
                  <a:pt x="8683" y="6695"/>
                  <a:pt x="6745" y="7033"/>
                </a:cubicBezTo>
                <a:cubicBezTo>
                  <a:pt x="3522" y="7593"/>
                  <a:pt x="795" y="7155"/>
                  <a:pt x="639" y="7129"/>
                </a:cubicBezTo>
                <a:cubicBezTo>
                  <a:pt x="622" y="6968"/>
                  <a:pt x="485" y="6843"/>
                  <a:pt x="320" y="6843"/>
                </a:cubicBezTo>
                <a:cubicBezTo>
                  <a:pt x="144" y="6843"/>
                  <a:pt x="0" y="6986"/>
                  <a:pt x="0" y="7163"/>
                </a:cubicBezTo>
                <a:cubicBezTo>
                  <a:pt x="0" y="7340"/>
                  <a:pt x="144" y="7483"/>
                  <a:pt x="320" y="7483"/>
                </a:cubicBezTo>
                <a:cubicBezTo>
                  <a:pt x="448" y="7483"/>
                  <a:pt x="559" y="7408"/>
                  <a:pt x="610" y="7299"/>
                </a:cubicBezTo>
                <a:cubicBezTo>
                  <a:pt x="716" y="7317"/>
                  <a:pt x="1791" y="7489"/>
                  <a:pt x="3357" y="7489"/>
                </a:cubicBezTo>
                <a:cubicBezTo>
                  <a:pt x="4341" y="7489"/>
                  <a:pt x="5518" y="7421"/>
                  <a:pt x="6770" y="7204"/>
                </a:cubicBezTo>
                <a:cubicBezTo>
                  <a:pt x="8729" y="6863"/>
                  <a:pt x="10483" y="6230"/>
                  <a:pt x="11986" y="5321"/>
                </a:cubicBezTo>
                <a:cubicBezTo>
                  <a:pt x="13818" y="4212"/>
                  <a:pt x="15277" y="2689"/>
                  <a:pt x="16325" y="792"/>
                </a:cubicBezTo>
                <a:lnTo>
                  <a:pt x="16555" y="1067"/>
                </a:lnTo>
                <a:lnTo>
                  <a:pt x="16634" y="0"/>
                </a:lnTo>
                <a:close/>
              </a:path>
            </a:pathLst>
          </a:custGeom>
          <a:solidFill>
            <a:schemeClr val="accent1">
              <a:lumMod val="60000"/>
              <a:lumOff val="40000"/>
            </a:schemeClr>
          </a:solidFill>
          <a:ln>
            <a:noFill/>
          </a:ln>
          <a:effectLst/>
        </p:spPr>
        <p:txBody>
          <a:bodyPr wrap="none" anchor="ctr"/>
          <a:lstStyle/>
          <a:p>
            <a:endParaRPr lang="en-US" sz="900"/>
          </a:p>
        </p:txBody>
      </p:sp>
      <p:sp>
        <p:nvSpPr>
          <p:cNvPr id="74" name="Freeform 2">
            <a:extLst>
              <a:ext uri="{FF2B5EF4-FFF2-40B4-BE49-F238E27FC236}">
                <a16:creationId xmlns:a16="http://schemas.microsoft.com/office/drawing/2014/main" id="{0AD16953-8B2D-3C45-A56F-2A254958E72D}"/>
              </a:ext>
            </a:extLst>
          </p:cNvPr>
          <p:cNvSpPr>
            <a:spLocks noChangeArrowheads="1"/>
          </p:cNvSpPr>
          <p:nvPr/>
        </p:nvSpPr>
        <p:spPr bwMode="auto">
          <a:xfrm rot="813462">
            <a:off x="5824663" y="4531197"/>
            <a:ext cx="1477209" cy="1477209"/>
          </a:xfrm>
          <a:custGeom>
            <a:avLst/>
            <a:gdLst>
              <a:gd name="T0" fmla="*/ 108371 w 2381"/>
              <a:gd name="T1" fmla="*/ 231864 h 2381"/>
              <a:gd name="T2" fmla="*/ 624666 w 2381"/>
              <a:gd name="T3" fmla="*/ 108731 h 2381"/>
              <a:gd name="T4" fmla="*/ 748159 w 2381"/>
              <a:gd name="T5" fmla="*/ 624666 h 2381"/>
              <a:gd name="T6" fmla="*/ 231864 w 2381"/>
              <a:gd name="T7" fmla="*/ 748159 h 2381"/>
              <a:gd name="T8" fmla="*/ 108371 w 2381"/>
              <a:gd name="T9" fmla="*/ 231864 h 238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1" h="2381">
                <a:moveTo>
                  <a:pt x="301" y="644"/>
                </a:moveTo>
                <a:cubicBezTo>
                  <a:pt x="603" y="154"/>
                  <a:pt x="1245" y="0"/>
                  <a:pt x="1735" y="302"/>
                </a:cubicBezTo>
                <a:cubicBezTo>
                  <a:pt x="2226" y="603"/>
                  <a:pt x="2380" y="1245"/>
                  <a:pt x="2078" y="1735"/>
                </a:cubicBezTo>
                <a:cubicBezTo>
                  <a:pt x="1777" y="2227"/>
                  <a:pt x="1135" y="2380"/>
                  <a:pt x="644" y="2078"/>
                </a:cubicBezTo>
                <a:cubicBezTo>
                  <a:pt x="154" y="1777"/>
                  <a:pt x="0" y="1135"/>
                  <a:pt x="301" y="644"/>
                </a:cubicBezTo>
              </a:path>
            </a:pathLst>
          </a:custGeom>
          <a:solidFill>
            <a:schemeClr val="accent1">
              <a:lumMod val="75000"/>
            </a:schemeClr>
          </a:solidFill>
          <a:ln>
            <a:noFill/>
          </a:ln>
          <a:effectLst/>
        </p:spPr>
        <p:txBody>
          <a:bodyPr wrap="none" anchor="ctr"/>
          <a:lstStyle/>
          <a:p>
            <a:endParaRPr lang="en-US" sz="900"/>
          </a:p>
        </p:txBody>
      </p:sp>
      <p:sp>
        <p:nvSpPr>
          <p:cNvPr id="75" name="Freeform 3">
            <a:extLst>
              <a:ext uri="{FF2B5EF4-FFF2-40B4-BE49-F238E27FC236}">
                <a16:creationId xmlns:a16="http://schemas.microsoft.com/office/drawing/2014/main" id="{928E6F1C-2B4F-964D-A33B-370D6A15AA5D}"/>
              </a:ext>
            </a:extLst>
          </p:cNvPr>
          <p:cNvSpPr>
            <a:spLocks noChangeArrowheads="1"/>
          </p:cNvSpPr>
          <p:nvPr/>
        </p:nvSpPr>
        <p:spPr bwMode="auto">
          <a:xfrm rot="813462">
            <a:off x="5955969" y="4662506"/>
            <a:ext cx="1214595" cy="1214594"/>
          </a:xfrm>
          <a:custGeom>
            <a:avLst/>
            <a:gdLst>
              <a:gd name="T0" fmla="*/ 89367 w 1956"/>
              <a:gd name="T1" fmla="*/ 190987 h 1956"/>
              <a:gd name="T2" fmla="*/ 513863 w 1956"/>
              <a:gd name="T3" fmla="*/ 89367 h 1956"/>
              <a:gd name="T4" fmla="*/ 615122 w 1956"/>
              <a:gd name="T5" fmla="*/ 513863 h 1956"/>
              <a:gd name="T6" fmla="*/ 190627 w 1956"/>
              <a:gd name="T7" fmla="*/ 615483 h 1956"/>
              <a:gd name="T8" fmla="*/ 89367 w 1956"/>
              <a:gd name="T9" fmla="*/ 190987 h 19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56" h="1956">
                <a:moveTo>
                  <a:pt x="248" y="530"/>
                </a:moveTo>
                <a:cubicBezTo>
                  <a:pt x="495" y="127"/>
                  <a:pt x="1023" y="0"/>
                  <a:pt x="1426" y="248"/>
                </a:cubicBezTo>
                <a:cubicBezTo>
                  <a:pt x="1829" y="496"/>
                  <a:pt x="1955" y="1023"/>
                  <a:pt x="1707" y="1426"/>
                </a:cubicBezTo>
                <a:cubicBezTo>
                  <a:pt x="1460" y="1830"/>
                  <a:pt x="932" y="1955"/>
                  <a:pt x="529" y="1708"/>
                </a:cubicBezTo>
                <a:cubicBezTo>
                  <a:pt x="126" y="1460"/>
                  <a:pt x="0" y="933"/>
                  <a:pt x="248" y="530"/>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sp>
        <p:nvSpPr>
          <p:cNvPr id="76" name="Freeform 4">
            <a:extLst>
              <a:ext uri="{FF2B5EF4-FFF2-40B4-BE49-F238E27FC236}">
                <a16:creationId xmlns:a16="http://schemas.microsoft.com/office/drawing/2014/main" id="{6E18C3E2-27DF-4047-A732-8D838E0C60D9}"/>
              </a:ext>
            </a:extLst>
          </p:cNvPr>
          <p:cNvSpPr>
            <a:spLocks noChangeArrowheads="1"/>
          </p:cNvSpPr>
          <p:nvPr/>
        </p:nvSpPr>
        <p:spPr bwMode="auto">
          <a:xfrm rot="813462">
            <a:off x="6145660" y="4539668"/>
            <a:ext cx="172340" cy="183283"/>
          </a:xfrm>
          <a:custGeom>
            <a:avLst/>
            <a:gdLst>
              <a:gd name="T0" fmla="*/ 10146 w 276"/>
              <a:gd name="T1" fmla="*/ 1803 h 295"/>
              <a:gd name="T2" fmla="*/ 99650 w 276"/>
              <a:gd name="T3" fmla="*/ 33892 h 295"/>
              <a:gd name="T4" fmla="*/ 63776 w 276"/>
              <a:gd name="T5" fmla="*/ 60572 h 295"/>
              <a:gd name="T6" fmla="*/ 18118 w 276"/>
              <a:gd name="T7" fmla="*/ 106001 h 295"/>
              <a:gd name="T8" fmla="*/ 1087 w 276"/>
              <a:gd name="T9" fmla="*/ 9374 h 295"/>
              <a:gd name="T10" fmla="*/ 10146 w 276"/>
              <a:gd name="T11" fmla="*/ 1803 h 29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76" h="295">
                <a:moveTo>
                  <a:pt x="28" y="5"/>
                </a:moveTo>
                <a:lnTo>
                  <a:pt x="275" y="94"/>
                </a:lnTo>
                <a:cubicBezTo>
                  <a:pt x="241" y="116"/>
                  <a:pt x="208" y="141"/>
                  <a:pt x="176" y="168"/>
                </a:cubicBezTo>
                <a:cubicBezTo>
                  <a:pt x="130" y="207"/>
                  <a:pt x="88" y="249"/>
                  <a:pt x="50" y="294"/>
                </a:cubicBezTo>
                <a:lnTo>
                  <a:pt x="3" y="26"/>
                </a:lnTo>
                <a:cubicBezTo>
                  <a:pt x="0" y="12"/>
                  <a:pt x="14" y="0"/>
                  <a:pt x="28" y="5"/>
                </a:cubicBezTo>
              </a:path>
            </a:pathLst>
          </a:custGeom>
          <a:solidFill>
            <a:schemeClr val="accent1">
              <a:lumMod val="75000"/>
            </a:schemeClr>
          </a:solidFill>
          <a:ln>
            <a:noFill/>
          </a:ln>
          <a:effectLst/>
        </p:spPr>
        <p:txBody>
          <a:bodyPr wrap="none" anchor="ctr"/>
          <a:lstStyle/>
          <a:p>
            <a:endParaRPr lang="en-US" sz="900"/>
          </a:p>
        </p:txBody>
      </p:sp>
      <p:sp>
        <p:nvSpPr>
          <p:cNvPr id="77" name="Freeform 8">
            <a:extLst>
              <a:ext uri="{FF2B5EF4-FFF2-40B4-BE49-F238E27FC236}">
                <a16:creationId xmlns:a16="http://schemas.microsoft.com/office/drawing/2014/main" id="{AD9DB1C6-B40E-F947-97A7-971A181295BC}"/>
              </a:ext>
            </a:extLst>
          </p:cNvPr>
          <p:cNvSpPr>
            <a:spLocks noChangeArrowheads="1"/>
          </p:cNvSpPr>
          <p:nvPr/>
        </p:nvSpPr>
        <p:spPr bwMode="auto">
          <a:xfrm rot="2153350">
            <a:off x="3583528" y="4932366"/>
            <a:ext cx="1477209" cy="1477211"/>
          </a:xfrm>
          <a:custGeom>
            <a:avLst/>
            <a:gdLst>
              <a:gd name="T0" fmla="*/ 753243 w 2382"/>
              <a:gd name="T1" fmla="*/ 616126 h 2382"/>
              <a:gd name="T2" fmla="*/ 240404 w 2382"/>
              <a:gd name="T3" fmla="*/ 753243 h 2382"/>
              <a:gd name="T4" fmla="*/ 103647 w 2382"/>
              <a:gd name="T5" fmla="*/ 240404 h 2382"/>
              <a:gd name="T6" fmla="*/ 616126 w 2382"/>
              <a:gd name="T7" fmla="*/ 103647 h 2382"/>
              <a:gd name="T8" fmla="*/ 753243 w 2382"/>
              <a:gd name="T9" fmla="*/ 616126 h 238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82" h="2382">
                <a:moveTo>
                  <a:pt x="2093" y="1712"/>
                </a:moveTo>
                <a:cubicBezTo>
                  <a:pt x="1804" y="2211"/>
                  <a:pt x="1167" y="2381"/>
                  <a:pt x="668" y="2093"/>
                </a:cubicBezTo>
                <a:cubicBezTo>
                  <a:pt x="170" y="1804"/>
                  <a:pt x="0" y="1167"/>
                  <a:pt x="288" y="668"/>
                </a:cubicBezTo>
                <a:cubicBezTo>
                  <a:pt x="576" y="170"/>
                  <a:pt x="1214" y="0"/>
                  <a:pt x="1712" y="288"/>
                </a:cubicBezTo>
                <a:cubicBezTo>
                  <a:pt x="2211" y="576"/>
                  <a:pt x="2381" y="1214"/>
                  <a:pt x="2093" y="1712"/>
                </a:cubicBezTo>
              </a:path>
            </a:pathLst>
          </a:custGeom>
          <a:solidFill>
            <a:schemeClr val="accent1"/>
          </a:solidFill>
          <a:ln>
            <a:noFill/>
          </a:ln>
          <a:effectLst/>
        </p:spPr>
        <p:txBody>
          <a:bodyPr wrap="none" anchor="ctr"/>
          <a:lstStyle/>
          <a:p>
            <a:endParaRPr lang="en-US" sz="900"/>
          </a:p>
        </p:txBody>
      </p:sp>
      <p:sp>
        <p:nvSpPr>
          <p:cNvPr id="78" name="Freeform 9">
            <a:extLst>
              <a:ext uri="{FF2B5EF4-FFF2-40B4-BE49-F238E27FC236}">
                <a16:creationId xmlns:a16="http://schemas.microsoft.com/office/drawing/2014/main" id="{21727060-200C-E64F-B976-5103A4D0F12F}"/>
              </a:ext>
            </a:extLst>
          </p:cNvPr>
          <p:cNvSpPr>
            <a:spLocks noChangeArrowheads="1"/>
          </p:cNvSpPr>
          <p:nvPr/>
        </p:nvSpPr>
        <p:spPr bwMode="auto">
          <a:xfrm>
            <a:off x="3755463" y="5140010"/>
            <a:ext cx="1061401" cy="1064138"/>
          </a:xfrm>
          <a:custGeom>
            <a:avLst/>
            <a:gdLst>
              <a:gd name="T0" fmla="*/ 615590 w 1713"/>
              <a:gd name="T1" fmla="*/ 308408 h 1714"/>
              <a:gd name="T2" fmla="*/ 307795 w 1713"/>
              <a:gd name="T3" fmla="*/ 617177 h 1714"/>
              <a:gd name="T4" fmla="*/ 0 w 1713"/>
              <a:gd name="T5" fmla="*/ 308408 h 1714"/>
              <a:gd name="T6" fmla="*/ 307795 w 1713"/>
              <a:gd name="T7" fmla="*/ 0 h 1714"/>
              <a:gd name="T8" fmla="*/ 615590 w 1713"/>
              <a:gd name="T9" fmla="*/ 308408 h 17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3" h="1714">
                <a:moveTo>
                  <a:pt x="1712" y="856"/>
                </a:moveTo>
                <a:cubicBezTo>
                  <a:pt x="1712" y="1330"/>
                  <a:pt x="1330" y="1713"/>
                  <a:pt x="856" y="1713"/>
                </a:cubicBezTo>
                <a:cubicBezTo>
                  <a:pt x="383" y="1713"/>
                  <a:pt x="0" y="1330"/>
                  <a:pt x="0" y="856"/>
                </a:cubicBezTo>
                <a:cubicBezTo>
                  <a:pt x="0" y="383"/>
                  <a:pt x="383" y="0"/>
                  <a:pt x="856" y="0"/>
                </a:cubicBezTo>
                <a:cubicBezTo>
                  <a:pt x="1330" y="0"/>
                  <a:pt x="1712" y="383"/>
                  <a:pt x="1712" y="856"/>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s-ES_tradnl" sz="1400" b="1" dirty="0"/>
              <a:t>Receptividad</a:t>
            </a:r>
            <a:endParaRPr lang="en-US" sz="1400" dirty="0"/>
          </a:p>
        </p:txBody>
      </p:sp>
      <p:sp>
        <p:nvSpPr>
          <p:cNvPr id="79" name="Freeform 10">
            <a:extLst>
              <a:ext uri="{FF2B5EF4-FFF2-40B4-BE49-F238E27FC236}">
                <a16:creationId xmlns:a16="http://schemas.microsoft.com/office/drawing/2014/main" id="{794074C8-0A5C-864C-AA62-1F3DEF3EE02E}"/>
              </a:ext>
            </a:extLst>
          </p:cNvPr>
          <p:cNvSpPr>
            <a:spLocks noChangeArrowheads="1"/>
          </p:cNvSpPr>
          <p:nvPr/>
        </p:nvSpPr>
        <p:spPr bwMode="auto">
          <a:xfrm rot="2153350">
            <a:off x="4461054" y="4860251"/>
            <a:ext cx="177814" cy="175077"/>
          </a:xfrm>
          <a:custGeom>
            <a:avLst/>
            <a:gdLst>
              <a:gd name="T0" fmla="*/ 35829 w 288"/>
              <a:gd name="T1" fmla="*/ 3577 h 284"/>
              <a:gd name="T2" fmla="*/ 102830 w 288"/>
              <a:gd name="T3" fmla="*/ 69761 h 284"/>
              <a:gd name="T4" fmla="*/ 59476 w 288"/>
              <a:gd name="T5" fmla="*/ 79062 h 284"/>
              <a:gd name="T6" fmla="*/ 0 w 288"/>
              <a:gd name="T7" fmla="*/ 101242 h 284"/>
              <a:gd name="T8" fmla="*/ 24364 w 288"/>
              <a:gd name="T9" fmla="*/ 7155 h 284"/>
              <a:gd name="T10" fmla="*/ 35829 w 288"/>
              <a:gd name="T11" fmla="*/ 3577 h 28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284">
                <a:moveTo>
                  <a:pt x="100" y="10"/>
                </a:moveTo>
                <a:lnTo>
                  <a:pt x="287" y="195"/>
                </a:lnTo>
                <a:cubicBezTo>
                  <a:pt x="247" y="201"/>
                  <a:pt x="207" y="209"/>
                  <a:pt x="166" y="221"/>
                </a:cubicBezTo>
                <a:cubicBezTo>
                  <a:pt x="108" y="237"/>
                  <a:pt x="53" y="258"/>
                  <a:pt x="0" y="283"/>
                </a:cubicBezTo>
                <a:lnTo>
                  <a:pt x="68" y="20"/>
                </a:lnTo>
                <a:cubicBezTo>
                  <a:pt x="71" y="5"/>
                  <a:pt x="89" y="0"/>
                  <a:pt x="100" y="10"/>
                </a:cubicBezTo>
              </a:path>
            </a:pathLst>
          </a:custGeom>
          <a:solidFill>
            <a:schemeClr val="accent1"/>
          </a:solidFill>
          <a:ln>
            <a:noFill/>
          </a:ln>
          <a:effectLst/>
        </p:spPr>
        <p:txBody>
          <a:bodyPr wrap="none" anchor="ctr"/>
          <a:lstStyle/>
          <a:p>
            <a:endParaRPr lang="en-US" sz="900"/>
          </a:p>
        </p:txBody>
      </p:sp>
      <p:sp>
        <p:nvSpPr>
          <p:cNvPr id="80" name="Freeform 14">
            <a:extLst>
              <a:ext uri="{FF2B5EF4-FFF2-40B4-BE49-F238E27FC236}">
                <a16:creationId xmlns:a16="http://schemas.microsoft.com/office/drawing/2014/main" id="{BCC3EED9-3D1F-7249-B198-76C226C82482}"/>
              </a:ext>
            </a:extLst>
          </p:cNvPr>
          <p:cNvSpPr>
            <a:spLocks noChangeArrowheads="1"/>
          </p:cNvSpPr>
          <p:nvPr/>
        </p:nvSpPr>
        <p:spPr bwMode="auto">
          <a:xfrm rot="20938593">
            <a:off x="7569326" y="3291095"/>
            <a:ext cx="1444383" cy="1444383"/>
          </a:xfrm>
          <a:custGeom>
            <a:avLst/>
            <a:gdLst>
              <a:gd name="T0" fmla="*/ 58688 w 2328"/>
              <a:gd name="T1" fmla="*/ 525541 h 2327"/>
              <a:gd name="T2" fmla="*/ 312525 w 2328"/>
              <a:gd name="T3" fmla="*/ 58714 h 2327"/>
              <a:gd name="T4" fmla="*/ 778791 w 2328"/>
              <a:gd name="T5" fmla="*/ 312659 h 2327"/>
              <a:gd name="T6" fmla="*/ 525315 w 2328"/>
              <a:gd name="T7" fmla="*/ 779126 h 2327"/>
              <a:gd name="T8" fmla="*/ 58688 w 2328"/>
              <a:gd name="T9" fmla="*/ 525541 h 23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28" h="2327">
                <a:moveTo>
                  <a:pt x="163" y="1459"/>
                </a:moveTo>
                <a:cubicBezTo>
                  <a:pt x="0" y="907"/>
                  <a:pt x="316" y="327"/>
                  <a:pt x="868" y="163"/>
                </a:cubicBezTo>
                <a:cubicBezTo>
                  <a:pt x="1420" y="0"/>
                  <a:pt x="2000" y="316"/>
                  <a:pt x="2163" y="868"/>
                </a:cubicBezTo>
                <a:cubicBezTo>
                  <a:pt x="2327" y="1420"/>
                  <a:pt x="2011" y="2000"/>
                  <a:pt x="1459" y="2163"/>
                </a:cubicBezTo>
                <a:cubicBezTo>
                  <a:pt x="907" y="2326"/>
                  <a:pt x="327" y="2011"/>
                  <a:pt x="163" y="1459"/>
                </a:cubicBezTo>
              </a:path>
            </a:pathLst>
          </a:custGeom>
          <a:solidFill>
            <a:schemeClr val="accent1">
              <a:lumMod val="50000"/>
            </a:schemeClr>
          </a:solidFill>
          <a:ln>
            <a:noFill/>
          </a:ln>
          <a:effectLst/>
        </p:spPr>
        <p:txBody>
          <a:bodyPr wrap="none" anchor="ctr"/>
          <a:lstStyle/>
          <a:p>
            <a:endParaRPr lang="en-US" sz="900"/>
          </a:p>
        </p:txBody>
      </p:sp>
      <p:sp>
        <p:nvSpPr>
          <p:cNvPr id="81" name="Freeform 15">
            <a:extLst>
              <a:ext uri="{FF2B5EF4-FFF2-40B4-BE49-F238E27FC236}">
                <a16:creationId xmlns:a16="http://schemas.microsoft.com/office/drawing/2014/main" id="{D4EEB514-6EBE-4E48-8673-354411ABFAFD}"/>
              </a:ext>
            </a:extLst>
          </p:cNvPr>
          <p:cNvSpPr>
            <a:spLocks noChangeArrowheads="1"/>
          </p:cNvSpPr>
          <p:nvPr/>
        </p:nvSpPr>
        <p:spPr bwMode="auto">
          <a:xfrm rot="20938593">
            <a:off x="7761053" y="3482301"/>
            <a:ext cx="1064139" cy="1064137"/>
          </a:xfrm>
          <a:custGeom>
            <a:avLst/>
            <a:gdLst>
              <a:gd name="T0" fmla="*/ 617178 w 1714"/>
              <a:gd name="T1" fmla="*/ 308408 h 1714"/>
              <a:gd name="T2" fmla="*/ 308769 w 1714"/>
              <a:gd name="T3" fmla="*/ 617177 h 1714"/>
              <a:gd name="T4" fmla="*/ 0 w 1714"/>
              <a:gd name="T5" fmla="*/ 308408 h 1714"/>
              <a:gd name="T6" fmla="*/ 308769 w 1714"/>
              <a:gd name="T7" fmla="*/ 0 h 1714"/>
              <a:gd name="T8" fmla="*/ 617178 w 1714"/>
              <a:gd name="T9" fmla="*/ 308408 h 17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4" h="1714">
                <a:moveTo>
                  <a:pt x="1713" y="856"/>
                </a:moveTo>
                <a:cubicBezTo>
                  <a:pt x="1713" y="1329"/>
                  <a:pt x="1330" y="1713"/>
                  <a:pt x="857" y="1713"/>
                </a:cubicBezTo>
                <a:cubicBezTo>
                  <a:pt x="383" y="1713"/>
                  <a:pt x="0" y="1329"/>
                  <a:pt x="0" y="856"/>
                </a:cubicBezTo>
                <a:cubicBezTo>
                  <a:pt x="0" y="383"/>
                  <a:pt x="383" y="0"/>
                  <a:pt x="857" y="0"/>
                </a:cubicBezTo>
                <a:cubicBezTo>
                  <a:pt x="1330" y="0"/>
                  <a:pt x="1713" y="383"/>
                  <a:pt x="1713" y="856"/>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900"/>
          </a:p>
        </p:txBody>
      </p:sp>
      <p:sp>
        <p:nvSpPr>
          <p:cNvPr id="82" name="Freeform 16">
            <a:extLst>
              <a:ext uri="{FF2B5EF4-FFF2-40B4-BE49-F238E27FC236}">
                <a16:creationId xmlns:a16="http://schemas.microsoft.com/office/drawing/2014/main" id="{BD302A03-1DE8-404B-B9D7-D6FA66341926}"/>
              </a:ext>
            </a:extLst>
          </p:cNvPr>
          <p:cNvSpPr>
            <a:spLocks noChangeArrowheads="1"/>
          </p:cNvSpPr>
          <p:nvPr/>
        </p:nvSpPr>
        <p:spPr bwMode="auto">
          <a:xfrm rot="20938593">
            <a:off x="7522514" y="3676402"/>
            <a:ext cx="177812" cy="172343"/>
          </a:xfrm>
          <a:custGeom>
            <a:avLst/>
            <a:gdLst>
              <a:gd name="T0" fmla="*/ 8957 w 288"/>
              <a:gd name="T1" fmla="*/ 725 h 276"/>
              <a:gd name="T2" fmla="*/ 102829 w 288"/>
              <a:gd name="T3" fmla="*/ 7972 h 276"/>
              <a:gd name="T4" fmla="*/ 75599 w 288"/>
              <a:gd name="T5" fmla="*/ 43484 h 276"/>
              <a:gd name="T6" fmla="*/ 44428 w 288"/>
              <a:gd name="T7" fmla="*/ 99651 h 276"/>
              <a:gd name="T8" fmla="*/ 2508 w 288"/>
              <a:gd name="T9" fmla="*/ 10509 h 276"/>
              <a:gd name="T10" fmla="*/ 8957 w 288"/>
              <a:gd name="T11" fmla="*/ 725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8" h="276">
                <a:moveTo>
                  <a:pt x="25" y="2"/>
                </a:moveTo>
                <a:lnTo>
                  <a:pt x="287" y="22"/>
                </a:lnTo>
                <a:cubicBezTo>
                  <a:pt x="261" y="53"/>
                  <a:pt x="235" y="85"/>
                  <a:pt x="211" y="120"/>
                </a:cubicBezTo>
                <a:cubicBezTo>
                  <a:pt x="177" y="169"/>
                  <a:pt x="148" y="222"/>
                  <a:pt x="124" y="275"/>
                </a:cubicBezTo>
                <a:lnTo>
                  <a:pt x="7" y="29"/>
                </a:lnTo>
                <a:cubicBezTo>
                  <a:pt x="0" y="15"/>
                  <a:pt x="10" y="0"/>
                  <a:pt x="25" y="2"/>
                </a:cubicBezTo>
              </a:path>
            </a:pathLst>
          </a:custGeom>
          <a:solidFill>
            <a:schemeClr val="accent1">
              <a:lumMod val="50000"/>
            </a:schemeClr>
          </a:solidFill>
          <a:ln>
            <a:noFill/>
          </a:ln>
          <a:effectLst/>
        </p:spPr>
        <p:txBody>
          <a:bodyPr wrap="none" anchor="ctr"/>
          <a:lstStyle/>
          <a:p>
            <a:endParaRPr lang="en-US" sz="900"/>
          </a:p>
        </p:txBody>
      </p:sp>
      <p:sp>
        <p:nvSpPr>
          <p:cNvPr id="86" name="TextBox 29">
            <a:extLst>
              <a:ext uri="{FF2B5EF4-FFF2-40B4-BE49-F238E27FC236}">
                <a16:creationId xmlns:a16="http://schemas.microsoft.com/office/drawing/2014/main" id="{B4E27E1D-9AD6-E346-BC85-8E31A1A1B14B}"/>
              </a:ext>
            </a:extLst>
          </p:cNvPr>
          <p:cNvSpPr txBox="1"/>
          <p:nvPr/>
        </p:nvSpPr>
        <p:spPr>
          <a:xfrm>
            <a:off x="4189436" y="3458190"/>
            <a:ext cx="1641090" cy="338554"/>
          </a:xfrm>
          <a:prstGeom prst="rect">
            <a:avLst/>
          </a:prstGeom>
          <a:noFill/>
        </p:spPr>
        <p:txBody>
          <a:bodyPr wrap="none" rtlCol="0" anchor="b" anchorCtr="0">
            <a:spAutoFit/>
          </a:bodyPr>
          <a:lstStyle/>
          <a:p>
            <a:pPr algn="r"/>
            <a:r>
              <a:rPr lang="es-ES_tradnl" sz="1600" b="1">
                <a:solidFill>
                  <a:schemeClr val="tx2"/>
                </a:solidFill>
                <a:latin typeface="Poppins SemiBold" pitchFamily="2" charset="77"/>
                <a:ea typeface="League Spartan" charset="0"/>
                <a:cs typeface="Poppins SemiBold" pitchFamily="2" charset="77"/>
              </a:rPr>
              <a:t>Determinada por</a:t>
            </a:r>
          </a:p>
        </p:txBody>
      </p:sp>
      <p:sp>
        <p:nvSpPr>
          <p:cNvPr id="88" name="Freeform 9">
            <a:extLst>
              <a:ext uri="{FF2B5EF4-FFF2-40B4-BE49-F238E27FC236}">
                <a16:creationId xmlns:a16="http://schemas.microsoft.com/office/drawing/2014/main" id="{0EEEC64A-A8CA-1F4B-9C6E-883766BCFCF8}"/>
              </a:ext>
            </a:extLst>
          </p:cNvPr>
          <p:cNvSpPr>
            <a:spLocks noChangeArrowheads="1"/>
          </p:cNvSpPr>
          <p:nvPr/>
        </p:nvSpPr>
        <p:spPr bwMode="auto">
          <a:xfrm>
            <a:off x="6027628" y="4706814"/>
            <a:ext cx="1061401" cy="1064138"/>
          </a:xfrm>
          <a:custGeom>
            <a:avLst/>
            <a:gdLst>
              <a:gd name="T0" fmla="*/ 615590 w 1713"/>
              <a:gd name="T1" fmla="*/ 308408 h 1714"/>
              <a:gd name="T2" fmla="*/ 307795 w 1713"/>
              <a:gd name="T3" fmla="*/ 617177 h 1714"/>
              <a:gd name="T4" fmla="*/ 0 w 1713"/>
              <a:gd name="T5" fmla="*/ 308408 h 1714"/>
              <a:gd name="T6" fmla="*/ 307795 w 1713"/>
              <a:gd name="T7" fmla="*/ 0 h 1714"/>
              <a:gd name="T8" fmla="*/ 615590 w 1713"/>
              <a:gd name="T9" fmla="*/ 308408 h 17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3" h="1714">
                <a:moveTo>
                  <a:pt x="1712" y="856"/>
                </a:moveTo>
                <a:cubicBezTo>
                  <a:pt x="1712" y="1330"/>
                  <a:pt x="1330" y="1713"/>
                  <a:pt x="856" y="1713"/>
                </a:cubicBezTo>
                <a:cubicBezTo>
                  <a:pt x="383" y="1713"/>
                  <a:pt x="0" y="1330"/>
                  <a:pt x="0" y="856"/>
                </a:cubicBezTo>
                <a:cubicBezTo>
                  <a:pt x="0" y="383"/>
                  <a:pt x="383" y="0"/>
                  <a:pt x="856" y="0"/>
                </a:cubicBezTo>
                <a:cubicBezTo>
                  <a:pt x="1330" y="0"/>
                  <a:pt x="1712" y="383"/>
                  <a:pt x="1712" y="856"/>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s-ES_tradnl" sz="1400" b="1" dirty="0"/>
              <a:t>Riesgo</a:t>
            </a:r>
          </a:p>
          <a:p>
            <a:pPr algn="ctr"/>
            <a:r>
              <a:rPr lang="es-ES_tradnl" sz="1400" b="1" dirty="0"/>
              <a:t> de</a:t>
            </a:r>
          </a:p>
          <a:p>
            <a:pPr algn="ctr"/>
            <a:r>
              <a:rPr lang="es-ES_tradnl" sz="1400" b="1" dirty="0"/>
              <a:t> importación</a:t>
            </a:r>
            <a:endParaRPr lang="en-US" sz="1400" dirty="0"/>
          </a:p>
        </p:txBody>
      </p:sp>
      <p:sp>
        <p:nvSpPr>
          <p:cNvPr id="89" name="Freeform 9">
            <a:extLst>
              <a:ext uri="{FF2B5EF4-FFF2-40B4-BE49-F238E27FC236}">
                <a16:creationId xmlns:a16="http://schemas.microsoft.com/office/drawing/2014/main" id="{C85A3204-FE67-F441-A166-FD84AD7FCE66}"/>
              </a:ext>
            </a:extLst>
          </p:cNvPr>
          <p:cNvSpPr>
            <a:spLocks noChangeArrowheads="1"/>
          </p:cNvSpPr>
          <p:nvPr/>
        </p:nvSpPr>
        <p:spPr bwMode="auto">
          <a:xfrm>
            <a:off x="7774896" y="3467502"/>
            <a:ext cx="1061401" cy="1064138"/>
          </a:xfrm>
          <a:custGeom>
            <a:avLst/>
            <a:gdLst>
              <a:gd name="T0" fmla="*/ 615590 w 1713"/>
              <a:gd name="T1" fmla="*/ 308408 h 1714"/>
              <a:gd name="T2" fmla="*/ 307795 w 1713"/>
              <a:gd name="T3" fmla="*/ 617177 h 1714"/>
              <a:gd name="T4" fmla="*/ 0 w 1713"/>
              <a:gd name="T5" fmla="*/ 308408 h 1714"/>
              <a:gd name="T6" fmla="*/ 307795 w 1713"/>
              <a:gd name="T7" fmla="*/ 0 h 1714"/>
              <a:gd name="T8" fmla="*/ 615590 w 1713"/>
              <a:gd name="T9" fmla="*/ 308408 h 17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3" h="1714">
                <a:moveTo>
                  <a:pt x="1712" y="856"/>
                </a:moveTo>
                <a:cubicBezTo>
                  <a:pt x="1712" y="1330"/>
                  <a:pt x="1330" y="1713"/>
                  <a:pt x="856" y="1713"/>
                </a:cubicBezTo>
                <a:cubicBezTo>
                  <a:pt x="383" y="1713"/>
                  <a:pt x="0" y="1330"/>
                  <a:pt x="0" y="856"/>
                </a:cubicBezTo>
                <a:cubicBezTo>
                  <a:pt x="0" y="383"/>
                  <a:pt x="383" y="0"/>
                  <a:pt x="856" y="0"/>
                </a:cubicBezTo>
                <a:cubicBezTo>
                  <a:pt x="1330" y="0"/>
                  <a:pt x="1712" y="383"/>
                  <a:pt x="1712" y="856"/>
                </a:cubicBezTo>
              </a:path>
            </a:pathLst>
          </a:custGeom>
          <a:solidFill>
            <a:srgbClr val="FFFFFF"/>
          </a:solidFill>
          <a:ln>
            <a:noFill/>
          </a:ln>
          <a:effectLst/>
          <a:extLst>
            <a:ext uri="{91240B29-F687-4F45-9708-019B960494DF}">
              <a14:hiddenLine xmlns:a14="http://schemas.microsoft.com/office/drawing/2010/main" w="9525" cap="flat">
                <a:solidFill>
                  <a:srgbClr val="80808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lgn="ctr"/>
            <a:r>
              <a:rPr lang="es-ES_tradnl" sz="1400" b="1" dirty="0"/>
              <a:t>Número </a:t>
            </a:r>
          </a:p>
          <a:p>
            <a:pPr algn="ctr"/>
            <a:r>
              <a:rPr lang="es-ES_tradnl" sz="1400" b="1" dirty="0"/>
              <a:t>absoluto de </a:t>
            </a:r>
          </a:p>
          <a:p>
            <a:pPr algn="ctr"/>
            <a:r>
              <a:rPr lang="es-ES_tradnl" sz="1400" b="1" dirty="0"/>
              <a:t>casos</a:t>
            </a:r>
            <a:endParaRPr lang="en-US" sz="1400" dirty="0"/>
          </a:p>
        </p:txBody>
      </p:sp>
      <p:sp>
        <p:nvSpPr>
          <p:cNvPr id="3" name="CuadroTexto 2">
            <a:extLst>
              <a:ext uri="{FF2B5EF4-FFF2-40B4-BE49-F238E27FC236}">
                <a16:creationId xmlns:a16="http://schemas.microsoft.com/office/drawing/2014/main" id="{DC95F208-2CEC-8E4B-AA8F-E2A9BA7780E9}"/>
              </a:ext>
            </a:extLst>
          </p:cNvPr>
          <p:cNvSpPr txBox="1"/>
          <p:nvPr/>
        </p:nvSpPr>
        <p:spPr>
          <a:xfrm>
            <a:off x="9352497" y="2867269"/>
            <a:ext cx="2201423" cy="523220"/>
          </a:xfrm>
          <a:prstGeom prst="rect">
            <a:avLst/>
          </a:prstGeom>
          <a:noFill/>
        </p:spPr>
        <p:txBody>
          <a:bodyPr wrap="square" rtlCol="0">
            <a:spAutoFit/>
          </a:bodyPr>
          <a:lstStyle/>
          <a:p>
            <a:r>
              <a:rPr lang="es-ES_tradnl" sz="1400" dirty="0">
                <a:latin typeface="Arial" panose="020B0604020202020204" pitchFamily="34" charset="0"/>
                <a:cs typeface="Arial" panose="020B0604020202020204" pitchFamily="34" charset="0"/>
              </a:rPr>
              <a:t>Tanto en contextos de alta transmisión.</a:t>
            </a:r>
          </a:p>
        </p:txBody>
      </p:sp>
      <p:sp>
        <p:nvSpPr>
          <p:cNvPr id="90" name="CuadroTexto 89">
            <a:extLst>
              <a:ext uri="{FF2B5EF4-FFF2-40B4-BE49-F238E27FC236}">
                <a16:creationId xmlns:a16="http://schemas.microsoft.com/office/drawing/2014/main" id="{0678CB4A-BCE6-624D-AD2B-83583CE4A277}"/>
              </a:ext>
            </a:extLst>
          </p:cNvPr>
          <p:cNvSpPr txBox="1"/>
          <p:nvPr/>
        </p:nvSpPr>
        <p:spPr>
          <a:xfrm>
            <a:off x="1106436" y="5637752"/>
            <a:ext cx="1925134" cy="523220"/>
          </a:xfrm>
          <a:prstGeom prst="rect">
            <a:avLst/>
          </a:prstGeom>
          <a:noFill/>
        </p:spPr>
        <p:txBody>
          <a:bodyPr wrap="square" rtlCol="0">
            <a:spAutoFit/>
          </a:bodyPr>
          <a:lstStyle/>
          <a:p>
            <a:r>
              <a:rPr lang="es-ES_tradnl" sz="1400" dirty="0">
                <a:latin typeface="Arial" panose="020B0604020202020204" pitchFamily="34" charset="0"/>
                <a:cs typeface="Arial" panose="020B0604020202020204" pitchFamily="34" charset="0"/>
              </a:rPr>
              <a:t>Tanto en contextos de baja  transmisión.</a:t>
            </a:r>
          </a:p>
        </p:txBody>
      </p:sp>
    </p:spTree>
    <p:extLst>
      <p:ext uri="{BB962C8B-B14F-4D97-AF65-F5344CB8AC3E}">
        <p14:creationId xmlns:p14="http://schemas.microsoft.com/office/powerpoint/2010/main" val="24905926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9FD012-F545-43B9-B720-079A8D1349CC}"/>
              </a:ext>
            </a:extLst>
          </p:cNvPr>
          <p:cNvSpPr>
            <a:spLocks noGrp="1"/>
          </p:cNvSpPr>
          <p:nvPr>
            <p:ph type="title"/>
          </p:nvPr>
        </p:nvSpPr>
        <p:spPr>
          <a:xfrm>
            <a:off x="1158654" y="667026"/>
            <a:ext cx="9970841" cy="707886"/>
          </a:xfrm>
        </p:spPr>
        <p:txBody>
          <a:bodyPr anchor="ctr">
            <a:normAutofit/>
          </a:bodyPr>
          <a:lstStyle/>
          <a:p>
            <a:r>
              <a:rPr lang="es" sz="3200" dirty="0">
                <a:latin typeface="Arial" panose="020B0604020202020204" pitchFamily="34" charset="0"/>
                <a:cs typeface="Arial" panose="020B0604020202020204" pitchFamily="34" charset="0"/>
              </a:rPr>
              <a:t>Estratificación de riesgo para malaria</a:t>
            </a:r>
            <a:endParaRPr lang="es-CO" sz="3200" dirty="0">
              <a:latin typeface="Arial" panose="020B0604020202020204" pitchFamily="34" charset="0"/>
              <a:cs typeface="Arial" panose="020B0604020202020204" pitchFamily="34" charset="0"/>
            </a:endParaRPr>
          </a:p>
        </p:txBody>
      </p:sp>
      <p:grpSp>
        <p:nvGrpSpPr>
          <p:cNvPr id="28" name="Group 25">
            <a:extLst>
              <a:ext uri="{FF2B5EF4-FFF2-40B4-BE49-F238E27FC236}">
                <a16:creationId xmlns:a16="http://schemas.microsoft.com/office/drawing/2014/main" id="{1F4DF761-EFF4-AD4A-812C-A0522718FD06}"/>
              </a:ext>
            </a:extLst>
          </p:cNvPr>
          <p:cNvGrpSpPr/>
          <p:nvPr/>
        </p:nvGrpSpPr>
        <p:grpSpPr>
          <a:xfrm>
            <a:off x="2501592" y="1559906"/>
            <a:ext cx="7262874" cy="1530252"/>
            <a:chOff x="4583412" y="3026026"/>
            <a:chExt cx="15284884" cy="3060503"/>
          </a:xfrm>
        </p:grpSpPr>
        <p:sp>
          <p:nvSpPr>
            <p:cNvPr id="29" name="Freeform 1">
              <a:extLst>
                <a:ext uri="{FF2B5EF4-FFF2-40B4-BE49-F238E27FC236}">
                  <a16:creationId xmlns:a16="http://schemas.microsoft.com/office/drawing/2014/main" id="{24C9F85F-CE34-D848-A35D-A058E319C190}"/>
                </a:ext>
              </a:extLst>
            </p:cNvPr>
            <p:cNvSpPr>
              <a:spLocks noChangeArrowheads="1"/>
            </p:cNvSpPr>
            <p:nvPr/>
          </p:nvSpPr>
          <p:spPr bwMode="auto">
            <a:xfrm>
              <a:off x="4583412" y="3305216"/>
              <a:ext cx="14943389" cy="2781313"/>
            </a:xfrm>
            <a:custGeom>
              <a:avLst/>
              <a:gdLst>
                <a:gd name="T0" fmla="*/ 15013 w 16017"/>
                <a:gd name="T1" fmla="*/ 0 h 2983"/>
                <a:gd name="T2" fmla="*/ 16016 w 16017"/>
                <a:gd name="T3" fmla="*/ 2117 h 2983"/>
                <a:gd name="T4" fmla="*/ 831 w 16017"/>
                <a:gd name="T5" fmla="*/ 2982 h 2983"/>
                <a:gd name="T6" fmla="*/ 0 w 16017"/>
                <a:gd name="T7" fmla="*/ 0 h 2983"/>
                <a:gd name="T8" fmla="*/ 15013 w 16017"/>
                <a:gd name="T9" fmla="*/ 0 h 2983"/>
              </a:gdLst>
              <a:ahLst/>
              <a:cxnLst>
                <a:cxn ang="0">
                  <a:pos x="T0" y="T1"/>
                </a:cxn>
                <a:cxn ang="0">
                  <a:pos x="T2" y="T3"/>
                </a:cxn>
                <a:cxn ang="0">
                  <a:pos x="T4" y="T5"/>
                </a:cxn>
                <a:cxn ang="0">
                  <a:pos x="T6" y="T7"/>
                </a:cxn>
                <a:cxn ang="0">
                  <a:pos x="T8" y="T9"/>
                </a:cxn>
              </a:cxnLst>
              <a:rect l="0" t="0" r="r" b="b"/>
              <a:pathLst>
                <a:path w="16017" h="2983">
                  <a:moveTo>
                    <a:pt x="15013" y="0"/>
                  </a:moveTo>
                  <a:lnTo>
                    <a:pt x="16016" y="2117"/>
                  </a:lnTo>
                  <a:lnTo>
                    <a:pt x="831" y="2982"/>
                  </a:lnTo>
                  <a:lnTo>
                    <a:pt x="0" y="0"/>
                  </a:lnTo>
                  <a:lnTo>
                    <a:pt x="15013" y="0"/>
                  </a:lnTo>
                </a:path>
              </a:pathLst>
            </a:custGeom>
            <a:solidFill>
              <a:schemeClr val="accent1"/>
            </a:solidFill>
            <a:ln>
              <a:noFill/>
            </a:ln>
            <a:effectLst/>
          </p:spPr>
          <p:txBody>
            <a:bodyPr wrap="none" anchor="ctr"/>
            <a:lstStyle/>
            <a:p>
              <a:endParaRPr lang="en-US" sz="3266"/>
            </a:p>
          </p:txBody>
        </p:sp>
        <p:sp>
          <p:nvSpPr>
            <p:cNvPr id="30" name="Freeform 2">
              <a:extLst>
                <a:ext uri="{FF2B5EF4-FFF2-40B4-BE49-F238E27FC236}">
                  <a16:creationId xmlns:a16="http://schemas.microsoft.com/office/drawing/2014/main" id="{77DCBE63-A4DD-8F4E-AF75-7DCD9A93F9DF}"/>
                </a:ext>
              </a:extLst>
            </p:cNvPr>
            <p:cNvSpPr>
              <a:spLocks noChangeArrowheads="1"/>
            </p:cNvSpPr>
            <p:nvPr/>
          </p:nvSpPr>
          <p:spPr bwMode="auto">
            <a:xfrm>
              <a:off x="5029823" y="3071284"/>
              <a:ext cx="14774701" cy="2402792"/>
            </a:xfrm>
            <a:custGeom>
              <a:avLst/>
              <a:gdLst>
                <a:gd name="T0" fmla="*/ 0 w 15836"/>
                <a:gd name="T1" fmla="*/ 2494 h 2575"/>
                <a:gd name="T2" fmla="*/ 14902 w 15836"/>
                <a:gd name="T3" fmla="*/ 2574 h 2575"/>
                <a:gd name="T4" fmla="*/ 15835 w 15836"/>
                <a:gd name="T5" fmla="*/ 918 h 2575"/>
                <a:gd name="T6" fmla="*/ 457 w 15836"/>
                <a:gd name="T7" fmla="*/ 0 h 2575"/>
                <a:gd name="T8" fmla="*/ 0 w 15836"/>
                <a:gd name="T9" fmla="*/ 2494 h 2575"/>
              </a:gdLst>
              <a:ahLst/>
              <a:cxnLst>
                <a:cxn ang="0">
                  <a:pos x="T0" y="T1"/>
                </a:cxn>
                <a:cxn ang="0">
                  <a:pos x="T2" y="T3"/>
                </a:cxn>
                <a:cxn ang="0">
                  <a:pos x="T4" y="T5"/>
                </a:cxn>
                <a:cxn ang="0">
                  <a:pos x="T6" y="T7"/>
                </a:cxn>
                <a:cxn ang="0">
                  <a:pos x="T8" y="T9"/>
                </a:cxn>
              </a:cxnLst>
              <a:rect l="0" t="0" r="r" b="b"/>
              <a:pathLst>
                <a:path w="15836" h="2575">
                  <a:moveTo>
                    <a:pt x="0" y="2494"/>
                  </a:moveTo>
                  <a:lnTo>
                    <a:pt x="14902" y="2574"/>
                  </a:lnTo>
                  <a:lnTo>
                    <a:pt x="15835" y="918"/>
                  </a:lnTo>
                  <a:lnTo>
                    <a:pt x="457" y="0"/>
                  </a:lnTo>
                  <a:lnTo>
                    <a:pt x="0" y="2494"/>
                  </a:lnTo>
                </a:path>
              </a:pathLst>
            </a:custGeom>
            <a:solidFill>
              <a:schemeClr val="bg1"/>
            </a:solidFill>
            <a:ln>
              <a:noFill/>
            </a:ln>
            <a:effectLst/>
          </p:spPr>
          <p:txBody>
            <a:bodyPr wrap="none" anchor="ctr"/>
            <a:lstStyle/>
            <a:p>
              <a:endParaRPr lang="en-US" sz="3266"/>
            </a:p>
          </p:txBody>
        </p:sp>
        <p:sp>
          <p:nvSpPr>
            <p:cNvPr id="31" name="Freeform 3">
              <a:extLst>
                <a:ext uri="{FF2B5EF4-FFF2-40B4-BE49-F238E27FC236}">
                  <a16:creationId xmlns:a16="http://schemas.microsoft.com/office/drawing/2014/main" id="{6D69A7DC-25C8-1148-BC94-4AA92026AF75}"/>
                </a:ext>
              </a:extLst>
            </p:cNvPr>
            <p:cNvSpPr>
              <a:spLocks noChangeArrowheads="1"/>
            </p:cNvSpPr>
            <p:nvPr/>
          </p:nvSpPr>
          <p:spPr bwMode="auto">
            <a:xfrm>
              <a:off x="4966051" y="3026026"/>
              <a:ext cx="14902245" cy="2493308"/>
            </a:xfrm>
            <a:custGeom>
              <a:avLst/>
              <a:gdLst>
                <a:gd name="T0" fmla="*/ 113 w 15970"/>
                <a:gd name="T1" fmla="*/ 2497 h 2671"/>
                <a:gd name="T2" fmla="*/ 14932 w 15970"/>
                <a:gd name="T3" fmla="*/ 2576 h 2671"/>
                <a:gd name="T4" fmla="*/ 15814 w 15970"/>
                <a:gd name="T5" fmla="*/ 1010 h 2671"/>
                <a:gd name="T6" fmla="*/ 552 w 15970"/>
                <a:gd name="T7" fmla="*/ 99 h 2671"/>
                <a:gd name="T8" fmla="*/ 113 w 15970"/>
                <a:gd name="T9" fmla="*/ 2497 h 2671"/>
                <a:gd name="T10" fmla="*/ 14986 w 15970"/>
                <a:gd name="T11" fmla="*/ 2670 h 2671"/>
                <a:gd name="T12" fmla="*/ 14959 w 15970"/>
                <a:gd name="T13" fmla="*/ 2670 h 2671"/>
                <a:gd name="T14" fmla="*/ 0 w 15970"/>
                <a:gd name="T15" fmla="*/ 2590 h 2671"/>
                <a:gd name="T16" fmla="*/ 475 w 15970"/>
                <a:gd name="T17" fmla="*/ 0 h 2671"/>
                <a:gd name="T18" fmla="*/ 15969 w 15970"/>
                <a:gd name="T19" fmla="*/ 925 h 2671"/>
                <a:gd name="T20" fmla="*/ 14986 w 15970"/>
                <a:gd name="T21" fmla="*/ 2670 h 2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70" h="2671">
                  <a:moveTo>
                    <a:pt x="113" y="2497"/>
                  </a:moveTo>
                  <a:lnTo>
                    <a:pt x="14932" y="2576"/>
                  </a:lnTo>
                  <a:lnTo>
                    <a:pt x="15814" y="1010"/>
                  </a:lnTo>
                  <a:lnTo>
                    <a:pt x="552" y="99"/>
                  </a:lnTo>
                  <a:lnTo>
                    <a:pt x="113" y="2497"/>
                  </a:lnTo>
                  <a:close/>
                  <a:moveTo>
                    <a:pt x="14986" y="2670"/>
                  </a:moveTo>
                  <a:lnTo>
                    <a:pt x="14959" y="2670"/>
                  </a:lnTo>
                  <a:lnTo>
                    <a:pt x="0" y="2590"/>
                  </a:lnTo>
                  <a:lnTo>
                    <a:pt x="475" y="0"/>
                  </a:lnTo>
                  <a:lnTo>
                    <a:pt x="15969" y="925"/>
                  </a:lnTo>
                  <a:lnTo>
                    <a:pt x="14986" y="2670"/>
                  </a:lnTo>
                  <a:close/>
                </a:path>
              </a:pathLst>
            </a:custGeom>
            <a:solidFill>
              <a:schemeClr val="accent1"/>
            </a:solidFill>
            <a:ln>
              <a:noFill/>
            </a:ln>
            <a:effectLst/>
          </p:spPr>
          <p:txBody>
            <a:bodyPr wrap="none" anchor="ctr"/>
            <a:lstStyle/>
            <a:p>
              <a:endParaRPr lang="en-US" sz="3266"/>
            </a:p>
          </p:txBody>
        </p:sp>
      </p:grpSp>
      <p:grpSp>
        <p:nvGrpSpPr>
          <p:cNvPr id="32" name="Group 27">
            <a:extLst>
              <a:ext uri="{FF2B5EF4-FFF2-40B4-BE49-F238E27FC236}">
                <a16:creationId xmlns:a16="http://schemas.microsoft.com/office/drawing/2014/main" id="{262F08ED-1E10-9B4A-AFA9-7FAF963BB9BF}"/>
              </a:ext>
            </a:extLst>
          </p:cNvPr>
          <p:cNvGrpSpPr/>
          <p:nvPr/>
        </p:nvGrpSpPr>
        <p:grpSpPr>
          <a:xfrm>
            <a:off x="2501592" y="4898718"/>
            <a:ext cx="7262874" cy="1528194"/>
            <a:chOff x="4583412" y="9703649"/>
            <a:chExt cx="15284884" cy="3056388"/>
          </a:xfrm>
        </p:grpSpPr>
        <p:sp>
          <p:nvSpPr>
            <p:cNvPr id="33" name="Freeform 4">
              <a:extLst>
                <a:ext uri="{FF2B5EF4-FFF2-40B4-BE49-F238E27FC236}">
                  <a16:creationId xmlns:a16="http://schemas.microsoft.com/office/drawing/2014/main" id="{CB9A6B4B-734D-BD49-B100-46B96A6107C9}"/>
                </a:ext>
              </a:extLst>
            </p:cNvPr>
            <p:cNvSpPr>
              <a:spLocks noChangeArrowheads="1"/>
            </p:cNvSpPr>
            <p:nvPr/>
          </p:nvSpPr>
          <p:spPr bwMode="auto">
            <a:xfrm>
              <a:off x="4583412" y="9978724"/>
              <a:ext cx="14943389" cy="2781313"/>
            </a:xfrm>
            <a:custGeom>
              <a:avLst/>
              <a:gdLst>
                <a:gd name="T0" fmla="*/ 15013 w 16017"/>
                <a:gd name="T1" fmla="*/ 0 h 2983"/>
                <a:gd name="T2" fmla="*/ 16016 w 16017"/>
                <a:gd name="T3" fmla="*/ 2117 h 2983"/>
                <a:gd name="T4" fmla="*/ 831 w 16017"/>
                <a:gd name="T5" fmla="*/ 2982 h 2983"/>
                <a:gd name="T6" fmla="*/ 0 w 16017"/>
                <a:gd name="T7" fmla="*/ 0 h 2983"/>
                <a:gd name="T8" fmla="*/ 15013 w 16017"/>
                <a:gd name="T9" fmla="*/ 0 h 2983"/>
              </a:gdLst>
              <a:ahLst/>
              <a:cxnLst>
                <a:cxn ang="0">
                  <a:pos x="T0" y="T1"/>
                </a:cxn>
                <a:cxn ang="0">
                  <a:pos x="T2" y="T3"/>
                </a:cxn>
                <a:cxn ang="0">
                  <a:pos x="T4" y="T5"/>
                </a:cxn>
                <a:cxn ang="0">
                  <a:pos x="T6" y="T7"/>
                </a:cxn>
                <a:cxn ang="0">
                  <a:pos x="T8" y="T9"/>
                </a:cxn>
              </a:cxnLst>
              <a:rect l="0" t="0" r="r" b="b"/>
              <a:pathLst>
                <a:path w="16017" h="2983">
                  <a:moveTo>
                    <a:pt x="15013" y="0"/>
                  </a:moveTo>
                  <a:lnTo>
                    <a:pt x="16016" y="2117"/>
                  </a:lnTo>
                  <a:lnTo>
                    <a:pt x="831" y="2982"/>
                  </a:lnTo>
                  <a:lnTo>
                    <a:pt x="0" y="0"/>
                  </a:lnTo>
                  <a:lnTo>
                    <a:pt x="15013" y="0"/>
                  </a:lnTo>
                </a:path>
              </a:pathLst>
            </a:custGeom>
            <a:solidFill>
              <a:schemeClr val="accent3"/>
            </a:solidFill>
            <a:ln>
              <a:noFill/>
            </a:ln>
            <a:effectLst/>
          </p:spPr>
          <p:txBody>
            <a:bodyPr wrap="none" anchor="ctr"/>
            <a:lstStyle/>
            <a:p>
              <a:endParaRPr lang="en-US" sz="3266"/>
            </a:p>
          </p:txBody>
        </p:sp>
        <p:sp>
          <p:nvSpPr>
            <p:cNvPr id="34" name="Freeform 5">
              <a:extLst>
                <a:ext uri="{FF2B5EF4-FFF2-40B4-BE49-F238E27FC236}">
                  <a16:creationId xmlns:a16="http://schemas.microsoft.com/office/drawing/2014/main" id="{264B6E61-2568-AB43-B66F-DFFA78B2B788}"/>
                </a:ext>
              </a:extLst>
            </p:cNvPr>
            <p:cNvSpPr>
              <a:spLocks noChangeArrowheads="1"/>
            </p:cNvSpPr>
            <p:nvPr/>
          </p:nvSpPr>
          <p:spPr bwMode="auto">
            <a:xfrm>
              <a:off x="5019535" y="9748904"/>
              <a:ext cx="14774701" cy="2402792"/>
            </a:xfrm>
            <a:custGeom>
              <a:avLst/>
              <a:gdLst>
                <a:gd name="T0" fmla="*/ 0 w 15836"/>
                <a:gd name="T1" fmla="*/ 2494 h 2574"/>
                <a:gd name="T2" fmla="*/ 14902 w 15836"/>
                <a:gd name="T3" fmla="*/ 2573 h 2574"/>
                <a:gd name="T4" fmla="*/ 15835 w 15836"/>
                <a:gd name="T5" fmla="*/ 917 h 2574"/>
                <a:gd name="T6" fmla="*/ 457 w 15836"/>
                <a:gd name="T7" fmla="*/ 0 h 2574"/>
                <a:gd name="T8" fmla="*/ 0 w 15836"/>
                <a:gd name="T9" fmla="*/ 2494 h 2574"/>
              </a:gdLst>
              <a:ahLst/>
              <a:cxnLst>
                <a:cxn ang="0">
                  <a:pos x="T0" y="T1"/>
                </a:cxn>
                <a:cxn ang="0">
                  <a:pos x="T2" y="T3"/>
                </a:cxn>
                <a:cxn ang="0">
                  <a:pos x="T4" y="T5"/>
                </a:cxn>
                <a:cxn ang="0">
                  <a:pos x="T6" y="T7"/>
                </a:cxn>
                <a:cxn ang="0">
                  <a:pos x="T8" y="T9"/>
                </a:cxn>
              </a:cxnLst>
              <a:rect l="0" t="0" r="r" b="b"/>
              <a:pathLst>
                <a:path w="15836" h="2574">
                  <a:moveTo>
                    <a:pt x="0" y="2494"/>
                  </a:moveTo>
                  <a:lnTo>
                    <a:pt x="14902" y="2573"/>
                  </a:lnTo>
                  <a:lnTo>
                    <a:pt x="15835" y="917"/>
                  </a:lnTo>
                  <a:lnTo>
                    <a:pt x="457" y="0"/>
                  </a:lnTo>
                  <a:lnTo>
                    <a:pt x="0" y="2494"/>
                  </a:lnTo>
                </a:path>
              </a:pathLst>
            </a:custGeom>
            <a:solidFill>
              <a:schemeClr val="bg1"/>
            </a:solidFill>
            <a:ln>
              <a:noFill/>
            </a:ln>
            <a:effectLst/>
          </p:spPr>
          <p:txBody>
            <a:bodyPr wrap="none" anchor="ctr"/>
            <a:lstStyle/>
            <a:p>
              <a:endParaRPr lang="en-US" sz="3266"/>
            </a:p>
          </p:txBody>
        </p:sp>
        <p:sp>
          <p:nvSpPr>
            <p:cNvPr id="35" name="Freeform 6">
              <a:extLst>
                <a:ext uri="{FF2B5EF4-FFF2-40B4-BE49-F238E27FC236}">
                  <a16:creationId xmlns:a16="http://schemas.microsoft.com/office/drawing/2014/main" id="{FDED360C-B824-2B45-ABEE-CB0F8A6D3F58}"/>
                </a:ext>
              </a:extLst>
            </p:cNvPr>
            <p:cNvSpPr>
              <a:spLocks noChangeArrowheads="1"/>
            </p:cNvSpPr>
            <p:nvPr/>
          </p:nvSpPr>
          <p:spPr bwMode="auto">
            <a:xfrm>
              <a:off x="4966051" y="9703649"/>
              <a:ext cx="14902245" cy="2493308"/>
            </a:xfrm>
            <a:custGeom>
              <a:avLst/>
              <a:gdLst>
                <a:gd name="T0" fmla="*/ 113 w 15970"/>
                <a:gd name="T1" fmla="*/ 2497 h 2671"/>
                <a:gd name="T2" fmla="*/ 14932 w 15970"/>
                <a:gd name="T3" fmla="*/ 2576 h 2671"/>
                <a:gd name="T4" fmla="*/ 15814 w 15970"/>
                <a:gd name="T5" fmla="*/ 1010 h 2671"/>
                <a:gd name="T6" fmla="*/ 552 w 15970"/>
                <a:gd name="T7" fmla="*/ 99 h 2671"/>
                <a:gd name="T8" fmla="*/ 113 w 15970"/>
                <a:gd name="T9" fmla="*/ 2497 h 2671"/>
                <a:gd name="T10" fmla="*/ 14986 w 15970"/>
                <a:gd name="T11" fmla="*/ 2670 h 2671"/>
                <a:gd name="T12" fmla="*/ 14959 w 15970"/>
                <a:gd name="T13" fmla="*/ 2670 h 2671"/>
                <a:gd name="T14" fmla="*/ 0 w 15970"/>
                <a:gd name="T15" fmla="*/ 2590 h 2671"/>
                <a:gd name="T16" fmla="*/ 475 w 15970"/>
                <a:gd name="T17" fmla="*/ 0 h 2671"/>
                <a:gd name="T18" fmla="*/ 15969 w 15970"/>
                <a:gd name="T19" fmla="*/ 925 h 2671"/>
                <a:gd name="T20" fmla="*/ 14986 w 15970"/>
                <a:gd name="T21" fmla="*/ 2670 h 2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970" h="2671">
                  <a:moveTo>
                    <a:pt x="113" y="2497"/>
                  </a:moveTo>
                  <a:lnTo>
                    <a:pt x="14932" y="2576"/>
                  </a:lnTo>
                  <a:lnTo>
                    <a:pt x="15814" y="1010"/>
                  </a:lnTo>
                  <a:lnTo>
                    <a:pt x="552" y="99"/>
                  </a:lnTo>
                  <a:lnTo>
                    <a:pt x="113" y="2497"/>
                  </a:lnTo>
                  <a:close/>
                  <a:moveTo>
                    <a:pt x="14986" y="2670"/>
                  </a:moveTo>
                  <a:lnTo>
                    <a:pt x="14959" y="2670"/>
                  </a:lnTo>
                  <a:lnTo>
                    <a:pt x="0" y="2590"/>
                  </a:lnTo>
                  <a:lnTo>
                    <a:pt x="475" y="0"/>
                  </a:lnTo>
                  <a:lnTo>
                    <a:pt x="15969" y="925"/>
                  </a:lnTo>
                  <a:lnTo>
                    <a:pt x="14986" y="2670"/>
                  </a:lnTo>
                  <a:close/>
                </a:path>
              </a:pathLst>
            </a:custGeom>
            <a:solidFill>
              <a:schemeClr val="accent3"/>
            </a:solidFill>
            <a:ln>
              <a:noFill/>
            </a:ln>
            <a:effectLst/>
          </p:spPr>
          <p:txBody>
            <a:bodyPr wrap="none" anchor="ctr"/>
            <a:lstStyle/>
            <a:p>
              <a:endParaRPr lang="en-US" sz="3266"/>
            </a:p>
          </p:txBody>
        </p:sp>
      </p:grpSp>
      <p:grpSp>
        <p:nvGrpSpPr>
          <p:cNvPr id="36" name="Group 26">
            <a:extLst>
              <a:ext uri="{FF2B5EF4-FFF2-40B4-BE49-F238E27FC236}">
                <a16:creationId xmlns:a16="http://schemas.microsoft.com/office/drawing/2014/main" id="{068C3352-BE12-2940-AC22-EF86F783F0FA}"/>
              </a:ext>
            </a:extLst>
          </p:cNvPr>
          <p:cNvGrpSpPr/>
          <p:nvPr/>
        </p:nvGrpSpPr>
        <p:grpSpPr>
          <a:xfrm>
            <a:off x="2464563" y="3267369"/>
            <a:ext cx="7262873" cy="1530252"/>
            <a:chOff x="4509354" y="6440951"/>
            <a:chExt cx="15284882" cy="3060504"/>
          </a:xfrm>
        </p:grpSpPr>
        <p:sp>
          <p:nvSpPr>
            <p:cNvPr id="37" name="Freeform 7">
              <a:extLst>
                <a:ext uri="{FF2B5EF4-FFF2-40B4-BE49-F238E27FC236}">
                  <a16:creationId xmlns:a16="http://schemas.microsoft.com/office/drawing/2014/main" id="{72474771-A7A4-6A40-8EE9-904B71306D0F}"/>
                </a:ext>
              </a:extLst>
            </p:cNvPr>
            <p:cNvSpPr>
              <a:spLocks noChangeArrowheads="1"/>
            </p:cNvSpPr>
            <p:nvPr/>
          </p:nvSpPr>
          <p:spPr bwMode="auto">
            <a:xfrm>
              <a:off x="4850847" y="6720142"/>
              <a:ext cx="14943389" cy="2781313"/>
            </a:xfrm>
            <a:custGeom>
              <a:avLst/>
              <a:gdLst>
                <a:gd name="T0" fmla="*/ 1003 w 16017"/>
                <a:gd name="T1" fmla="*/ 0 h 2982"/>
                <a:gd name="T2" fmla="*/ 0 w 16017"/>
                <a:gd name="T3" fmla="*/ 2116 h 2982"/>
                <a:gd name="T4" fmla="*/ 15185 w 16017"/>
                <a:gd name="T5" fmla="*/ 2981 h 2982"/>
                <a:gd name="T6" fmla="*/ 16016 w 16017"/>
                <a:gd name="T7" fmla="*/ 0 h 2982"/>
                <a:gd name="T8" fmla="*/ 1003 w 16017"/>
                <a:gd name="T9" fmla="*/ 0 h 2982"/>
              </a:gdLst>
              <a:ahLst/>
              <a:cxnLst>
                <a:cxn ang="0">
                  <a:pos x="T0" y="T1"/>
                </a:cxn>
                <a:cxn ang="0">
                  <a:pos x="T2" y="T3"/>
                </a:cxn>
                <a:cxn ang="0">
                  <a:pos x="T4" y="T5"/>
                </a:cxn>
                <a:cxn ang="0">
                  <a:pos x="T6" y="T7"/>
                </a:cxn>
                <a:cxn ang="0">
                  <a:pos x="T8" y="T9"/>
                </a:cxn>
              </a:cxnLst>
              <a:rect l="0" t="0" r="r" b="b"/>
              <a:pathLst>
                <a:path w="16017" h="2982">
                  <a:moveTo>
                    <a:pt x="1003" y="0"/>
                  </a:moveTo>
                  <a:lnTo>
                    <a:pt x="0" y="2116"/>
                  </a:lnTo>
                  <a:lnTo>
                    <a:pt x="15185" y="2981"/>
                  </a:lnTo>
                  <a:lnTo>
                    <a:pt x="16016" y="0"/>
                  </a:lnTo>
                  <a:lnTo>
                    <a:pt x="1003" y="0"/>
                  </a:lnTo>
                </a:path>
              </a:pathLst>
            </a:custGeom>
            <a:solidFill>
              <a:schemeClr val="accent2"/>
            </a:solidFill>
            <a:ln>
              <a:noFill/>
            </a:ln>
            <a:effectLst/>
          </p:spPr>
          <p:txBody>
            <a:bodyPr wrap="none" anchor="ctr"/>
            <a:lstStyle/>
            <a:p>
              <a:endParaRPr lang="en-US" sz="3266"/>
            </a:p>
          </p:txBody>
        </p:sp>
        <p:sp>
          <p:nvSpPr>
            <p:cNvPr id="38" name="Freeform 8">
              <a:extLst>
                <a:ext uri="{FF2B5EF4-FFF2-40B4-BE49-F238E27FC236}">
                  <a16:creationId xmlns:a16="http://schemas.microsoft.com/office/drawing/2014/main" id="{2BC6C7AE-795E-5C43-B35C-9F16B2228452}"/>
                </a:ext>
              </a:extLst>
            </p:cNvPr>
            <p:cNvSpPr>
              <a:spLocks noChangeArrowheads="1"/>
            </p:cNvSpPr>
            <p:nvPr/>
          </p:nvSpPr>
          <p:spPr bwMode="auto">
            <a:xfrm>
              <a:off x="4583412" y="6486212"/>
              <a:ext cx="14774701" cy="2398676"/>
            </a:xfrm>
            <a:custGeom>
              <a:avLst/>
              <a:gdLst>
                <a:gd name="T0" fmla="*/ 15835 w 15836"/>
                <a:gd name="T1" fmla="*/ 2492 h 2573"/>
                <a:gd name="T2" fmla="*/ 933 w 15836"/>
                <a:gd name="T3" fmla="*/ 2572 h 2573"/>
                <a:gd name="T4" fmla="*/ 0 w 15836"/>
                <a:gd name="T5" fmla="*/ 917 h 2573"/>
                <a:gd name="T6" fmla="*/ 15379 w 15836"/>
                <a:gd name="T7" fmla="*/ 0 h 2573"/>
                <a:gd name="T8" fmla="*/ 15835 w 15836"/>
                <a:gd name="T9" fmla="*/ 2492 h 2573"/>
              </a:gdLst>
              <a:ahLst/>
              <a:cxnLst>
                <a:cxn ang="0">
                  <a:pos x="T0" y="T1"/>
                </a:cxn>
                <a:cxn ang="0">
                  <a:pos x="T2" y="T3"/>
                </a:cxn>
                <a:cxn ang="0">
                  <a:pos x="T4" y="T5"/>
                </a:cxn>
                <a:cxn ang="0">
                  <a:pos x="T6" y="T7"/>
                </a:cxn>
                <a:cxn ang="0">
                  <a:pos x="T8" y="T9"/>
                </a:cxn>
              </a:cxnLst>
              <a:rect l="0" t="0" r="r" b="b"/>
              <a:pathLst>
                <a:path w="15836" h="2573">
                  <a:moveTo>
                    <a:pt x="15835" y="2492"/>
                  </a:moveTo>
                  <a:lnTo>
                    <a:pt x="933" y="2572"/>
                  </a:lnTo>
                  <a:lnTo>
                    <a:pt x="0" y="917"/>
                  </a:lnTo>
                  <a:lnTo>
                    <a:pt x="15379" y="0"/>
                  </a:lnTo>
                  <a:lnTo>
                    <a:pt x="15835" y="2492"/>
                  </a:lnTo>
                </a:path>
              </a:pathLst>
            </a:custGeom>
            <a:solidFill>
              <a:schemeClr val="bg1"/>
            </a:solidFill>
            <a:ln>
              <a:noFill/>
            </a:ln>
            <a:effectLst/>
          </p:spPr>
          <p:txBody>
            <a:bodyPr wrap="none" anchor="ctr"/>
            <a:lstStyle/>
            <a:p>
              <a:endParaRPr lang="en-US" sz="3266"/>
            </a:p>
          </p:txBody>
        </p:sp>
        <p:sp>
          <p:nvSpPr>
            <p:cNvPr id="39" name="Freeform 9">
              <a:extLst>
                <a:ext uri="{FF2B5EF4-FFF2-40B4-BE49-F238E27FC236}">
                  <a16:creationId xmlns:a16="http://schemas.microsoft.com/office/drawing/2014/main" id="{D646748D-DE05-2B48-BADD-D1023501E302}"/>
                </a:ext>
              </a:extLst>
            </p:cNvPr>
            <p:cNvSpPr>
              <a:spLocks noChangeArrowheads="1"/>
            </p:cNvSpPr>
            <p:nvPr/>
          </p:nvSpPr>
          <p:spPr bwMode="auto">
            <a:xfrm>
              <a:off x="4509354" y="6440951"/>
              <a:ext cx="14902245" cy="2489195"/>
            </a:xfrm>
            <a:custGeom>
              <a:avLst/>
              <a:gdLst>
                <a:gd name="T0" fmla="*/ 156 w 15970"/>
                <a:gd name="T1" fmla="*/ 1009 h 2670"/>
                <a:gd name="T2" fmla="*/ 1038 w 15970"/>
                <a:gd name="T3" fmla="*/ 2575 h 2670"/>
                <a:gd name="T4" fmla="*/ 15857 w 15970"/>
                <a:gd name="T5" fmla="*/ 2495 h 2670"/>
                <a:gd name="T6" fmla="*/ 15418 w 15970"/>
                <a:gd name="T7" fmla="*/ 99 h 2670"/>
                <a:gd name="T8" fmla="*/ 156 w 15970"/>
                <a:gd name="T9" fmla="*/ 1009 h 2670"/>
                <a:gd name="T10" fmla="*/ 983 w 15970"/>
                <a:gd name="T11" fmla="*/ 2669 h 2670"/>
                <a:gd name="T12" fmla="*/ 0 w 15970"/>
                <a:gd name="T13" fmla="*/ 925 h 2670"/>
                <a:gd name="T14" fmla="*/ 75 w 15970"/>
                <a:gd name="T15" fmla="*/ 920 h 2670"/>
                <a:gd name="T16" fmla="*/ 15495 w 15970"/>
                <a:gd name="T17" fmla="*/ 0 h 2670"/>
                <a:gd name="T18" fmla="*/ 15969 w 15970"/>
                <a:gd name="T19" fmla="*/ 2589 h 2670"/>
                <a:gd name="T20" fmla="*/ 15914 w 15970"/>
                <a:gd name="T21" fmla="*/ 2589 h 2670"/>
                <a:gd name="T22" fmla="*/ 983 w 15970"/>
                <a:gd name="T23" fmla="*/ 2669 h 2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970" h="2670">
                  <a:moveTo>
                    <a:pt x="156" y="1009"/>
                  </a:moveTo>
                  <a:lnTo>
                    <a:pt x="1038" y="2575"/>
                  </a:lnTo>
                  <a:lnTo>
                    <a:pt x="15857" y="2495"/>
                  </a:lnTo>
                  <a:lnTo>
                    <a:pt x="15418" y="99"/>
                  </a:lnTo>
                  <a:lnTo>
                    <a:pt x="156" y="1009"/>
                  </a:lnTo>
                  <a:close/>
                  <a:moveTo>
                    <a:pt x="983" y="2669"/>
                  </a:moveTo>
                  <a:lnTo>
                    <a:pt x="0" y="925"/>
                  </a:lnTo>
                  <a:lnTo>
                    <a:pt x="75" y="920"/>
                  </a:lnTo>
                  <a:lnTo>
                    <a:pt x="15495" y="0"/>
                  </a:lnTo>
                  <a:lnTo>
                    <a:pt x="15969" y="2589"/>
                  </a:lnTo>
                  <a:lnTo>
                    <a:pt x="15914" y="2589"/>
                  </a:lnTo>
                  <a:lnTo>
                    <a:pt x="983" y="2669"/>
                  </a:lnTo>
                  <a:close/>
                </a:path>
              </a:pathLst>
            </a:custGeom>
            <a:solidFill>
              <a:schemeClr val="accent2"/>
            </a:solidFill>
            <a:ln>
              <a:noFill/>
            </a:ln>
            <a:effectLst/>
          </p:spPr>
          <p:txBody>
            <a:bodyPr wrap="none" anchor="ctr"/>
            <a:lstStyle/>
            <a:p>
              <a:endParaRPr lang="en-US" sz="3266"/>
            </a:p>
          </p:txBody>
        </p:sp>
      </p:grpSp>
      <p:sp>
        <p:nvSpPr>
          <p:cNvPr id="40" name="TextBox 13">
            <a:extLst>
              <a:ext uri="{FF2B5EF4-FFF2-40B4-BE49-F238E27FC236}">
                <a16:creationId xmlns:a16="http://schemas.microsoft.com/office/drawing/2014/main" id="{294A1408-7B52-9245-8626-BA6E5C52596C}"/>
              </a:ext>
            </a:extLst>
          </p:cNvPr>
          <p:cNvSpPr txBox="1"/>
          <p:nvPr/>
        </p:nvSpPr>
        <p:spPr>
          <a:xfrm>
            <a:off x="4648392" y="1954395"/>
            <a:ext cx="3142201" cy="646331"/>
          </a:xfrm>
          <a:prstGeom prst="rect">
            <a:avLst/>
          </a:prstGeom>
          <a:noFill/>
        </p:spPr>
        <p:txBody>
          <a:bodyPr wrap="square" rtlCol="0" anchor="b" anchorCtr="0">
            <a:spAutoFit/>
          </a:bodyPr>
          <a:lstStyle/>
          <a:p>
            <a:r>
              <a:rPr lang="es-ES_tradnl" b="1" dirty="0">
                <a:solidFill>
                  <a:schemeClr val="tx2"/>
                </a:solidFill>
                <a:latin typeface="Poppins SemiBold" pitchFamily="2" charset="77"/>
              </a:rPr>
              <a:t>Intensidad de la transmisión</a:t>
            </a:r>
          </a:p>
          <a:p>
            <a:r>
              <a:rPr lang="es-ES_tradnl" dirty="0"/>
              <a:t>Número de casos</a:t>
            </a:r>
            <a:endParaRPr lang="en-US" b="1" dirty="0">
              <a:solidFill>
                <a:schemeClr val="tx2"/>
              </a:solidFill>
              <a:latin typeface="Poppins SemiBold" pitchFamily="2" charset="77"/>
              <a:ea typeface="League Spartan" charset="0"/>
              <a:cs typeface="Poppins SemiBold" pitchFamily="2" charset="77"/>
            </a:endParaRPr>
          </a:p>
        </p:txBody>
      </p:sp>
      <p:sp>
        <p:nvSpPr>
          <p:cNvPr id="46" name="TextBox 22">
            <a:extLst>
              <a:ext uri="{FF2B5EF4-FFF2-40B4-BE49-F238E27FC236}">
                <a16:creationId xmlns:a16="http://schemas.microsoft.com/office/drawing/2014/main" id="{A076ED5D-A248-3F4E-ADE1-0FF74B3E8079}"/>
              </a:ext>
            </a:extLst>
          </p:cNvPr>
          <p:cNvSpPr txBox="1"/>
          <p:nvPr/>
        </p:nvSpPr>
        <p:spPr>
          <a:xfrm>
            <a:off x="2968336" y="1769695"/>
            <a:ext cx="1025799" cy="600164"/>
          </a:xfrm>
          <a:prstGeom prst="rect">
            <a:avLst/>
          </a:prstGeom>
          <a:noFill/>
        </p:spPr>
        <p:txBody>
          <a:bodyPr wrap="square" rtlCol="0" anchor="ctr" anchorCtr="0">
            <a:spAutoFit/>
          </a:bodyPr>
          <a:lstStyle/>
          <a:p>
            <a:pPr algn="r"/>
            <a:r>
              <a:rPr lang="en-US" sz="3300" b="1" dirty="0">
                <a:solidFill>
                  <a:schemeClr val="accent1"/>
                </a:solidFill>
                <a:latin typeface="Poppins SemiBold" pitchFamily="2" charset="77"/>
                <a:ea typeface="League Spartan" charset="0"/>
                <a:cs typeface="Poppins SemiBold" pitchFamily="2" charset="77"/>
              </a:rPr>
              <a:t>01</a:t>
            </a:r>
          </a:p>
        </p:txBody>
      </p:sp>
      <p:sp>
        <p:nvSpPr>
          <p:cNvPr id="47" name="TextBox 23">
            <a:extLst>
              <a:ext uri="{FF2B5EF4-FFF2-40B4-BE49-F238E27FC236}">
                <a16:creationId xmlns:a16="http://schemas.microsoft.com/office/drawing/2014/main" id="{F24F2F16-2C6E-4D4B-BECB-9E4F9503D00B}"/>
              </a:ext>
            </a:extLst>
          </p:cNvPr>
          <p:cNvSpPr txBox="1"/>
          <p:nvPr/>
        </p:nvSpPr>
        <p:spPr>
          <a:xfrm>
            <a:off x="2595366" y="5183295"/>
            <a:ext cx="1488600" cy="600164"/>
          </a:xfrm>
          <a:prstGeom prst="rect">
            <a:avLst/>
          </a:prstGeom>
          <a:noFill/>
        </p:spPr>
        <p:txBody>
          <a:bodyPr wrap="square" rtlCol="0" anchor="ctr" anchorCtr="0">
            <a:spAutoFit/>
          </a:bodyPr>
          <a:lstStyle/>
          <a:p>
            <a:pPr algn="r"/>
            <a:r>
              <a:rPr lang="en-US" sz="3300" b="1" dirty="0">
                <a:solidFill>
                  <a:schemeClr val="accent3"/>
                </a:solidFill>
                <a:latin typeface="Poppins SemiBold" pitchFamily="2" charset="77"/>
                <a:ea typeface="League Spartan" charset="0"/>
                <a:cs typeface="Poppins SemiBold" pitchFamily="2" charset="77"/>
              </a:rPr>
              <a:t>03</a:t>
            </a:r>
          </a:p>
        </p:txBody>
      </p:sp>
      <p:sp>
        <p:nvSpPr>
          <p:cNvPr id="48" name="TextBox 24">
            <a:extLst>
              <a:ext uri="{FF2B5EF4-FFF2-40B4-BE49-F238E27FC236}">
                <a16:creationId xmlns:a16="http://schemas.microsoft.com/office/drawing/2014/main" id="{74E7B882-E34B-0F42-A996-88BCB89965D8}"/>
              </a:ext>
            </a:extLst>
          </p:cNvPr>
          <p:cNvSpPr txBox="1"/>
          <p:nvPr/>
        </p:nvSpPr>
        <p:spPr>
          <a:xfrm>
            <a:off x="3339666" y="3763511"/>
            <a:ext cx="961042" cy="600164"/>
          </a:xfrm>
          <a:prstGeom prst="rect">
            <a:avLst/>
          </a:prstGeom>
          <a:noFill/>
        </p:spPr>
        <p:txBody>
          <a:bodyPr wrap="square" rtlCol="0" anchor="ctr" anchorCtr="0">
            <a:spAutoFit/>
          </a:bodyPr>
          <a:lstStyle/>
          <a:p>
            <a:r>
              <a:rPr lang="en-US" sz="3300" b="1" dirty="0">
                <a:solidFill>
                  <a:schemeClr val="accent2"/>
                </a:solidFill>
                <a:latin typeface="Poppins SemiBold" pitchFamily="2" charset="77"/>
                <a:ea typeface="League Spartan" charset="0"/>
                <a:cs typeface="Poppins SemiBold" pitchFamily="2" charset="77"/>
              </a:rPr>
              <a:t>02</a:t>
            </a:r>
          </a:p>
        </p:txBody>
      </p:sp>
      <p:sp>
        <p:nvSpPr>
          <p:cNvPr id="49" name="TextBox 13">
            <a:extLst>
              <a:ext uri="{FF2B5EF4-FFF2-40B4-BE49-F238E27FC236}">
                <a16:creationId xmlns:a16="http://schemas.microsoft.com/office/drawing/2014/main" id="{791CDF9F-9356-054B-BD3D-DA617E8C06A9}"/>
              </a:ext>
            </a:extLst>
          </p:cNvPr>
          <p:cNvSpPr txBox="1"/>
          <p:nvPr/>
        </p:nvSpPr>
        <p:spPr>
          <a:xfrm>
            <a:off x="4923226" y="3701904"/>
            <a:ext cx="3667072" cy="646331"/>
          </a:xfrm>
          <a:prstGeom prst="rect">
            <a:avLst/>
          </a:prstGeom>
          <a:noFill/>
        </p:spPr>
        <p:txBody>
          <a:bodyPr wrap="square" rtlCol="0" anchor="b" anchorCtr="0">
            <a:spAutoFit/>
          </a:bodyPr>
          <a:lstStyle/>
          <a:p>
            <a:r>
              <a:rPr lang="es-ES_tradnl" b="1" dirty="0">
                <a:solidFill>
                  <a:schemeClr val="tx2"/>
                </a:solidFill>
                <a:latin typeface="Poppins SemiBold" pitchFamily="2" charset="77"/>
              </a:rPr>
              <a:t>Riesgo de importación del parásito</a:t>
            </a:r>
          </a:p>
          <a:p>
            <a:r>
              <a:rPr lang="es-ES_tradnl" dirty="0"/>
              <a:t>Vulnerabilidad</a:t>
            </a:r>
            <a:endParaRPr lang="en-US" b="1" dirty="0">
              <a:solidFill>
                <a:schemeClr val="tx2"/>
              </a:solidFill>
              <a:latin typeface="Poppins SemiBold" pitchFamily="2" charset="77"/>
              <a:ea typeface="League Spartan" charset="0"/>
              <a:cs typeface="Poppins SemiBold" pitchFamily="2" charset="77"/>
            </a:endParaRPr>
          </a:p>
        </p:txBody>
      </p:sp>
      <p:sp>
        <p:nvSpPr>
          <p:cNvPr id="50" name="TextBox 13">
            <a:extLst>
              <a:ext uri="{FF2B5EF4-FFF2-40B4-BE49-F238E27FC236}">
                <a16:creationId xmlns:a16="http://schemas.microsoft.com/office/drawing/2014/main" id="{C993174B-ABB2-8445-BE96-47942ACEF397}"/>
              </a:ext>
            </a:extLst>
          </p:cNvPr>
          <p:cNvSpPr txBox="1"/>
          <p:nvPr/>
        </p:nvSpPr>
        <p:spPr>
          <a:xfrm>
            <a:off x="4648392" y="5358059"/>
            <a:ext cx="3667072" cy="369332"/>
          </a:xfrm>
          <a:prstGeom prst="rect">
            <a:avLst/>
          </a:prstGeom>
          <a:noFill/>
        </p:spPr>
        <p:txBody>
          <a:bodyPr wrap="square" rtlCol="0" anchor="b" anchorCtr="0">
            <a:spAutoFit/>
          </a:bodyPr>
          <a:lstStyle/>
          <a:p>
            <a:r>
              <a:rPr lang="es-ES_tradnl" b="1" dirty="0">
                <a:solidFill>
                  <a:schemeClr val="tx2"/>
                </a:solidFill>
                <a:latin typeface="Poppins SemiBold" pitchFamily="2" charset="77"/>
              </a:rPr>
              <a:t>Receptividad.</a:t>
            </a:r>
          </a:p>
        </p:txBody>
      </p:sp>
    </p:spTree>
    <p:extLst>
      <p:ext uri="{BB962C8B-B14F-4D97-AF65-F5344CB8AC3E}">
        <p14:creationId xmlns:p14="http://schemas.microsoft.com/office/powerpoint/2010/main" val="15859503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EF01DBFC-6B6E-4D23-8A8D-F8D78148D615}"/>
              </a:ext>
            </a:extLst>
          </p:cNvPr>
          <p:cNvGraphicFramePr/>
          <p:nvPr>
            <p:extLst>
              <p:ext uri="{D42A27DB-BD31-4B8C-83A1-F6EECF244321}">
                <p14:modId xmlns:p14="http://schemas.microsoft.com/office/powerpoint/2010/main" val="1436455735"/>
              </p:ext>
            </p:extLst>
          </p:nvPr>
        </p:nvGraphicFramePr>
        <p:xfrm>
          <a:off x="1523999" y="1884380"/>
          <a:ext cx="9533329" cy="41998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84366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8567516-5ACD-479C-8539-D8E7A99A2E37}"/>
              </a:ext>
            </a:extLst>
          </p:cNvPr>
          <p:cNvSpPr>
            <a:spLocks noGrp="1"/>
          </p:cNvSpPr>
          <p:nvPr>
            <p:ph type="title"/>
          </p:nvPr>
        </p:nvSpPr>
        <p:spPr/>
        <p:txBody>
          <a:bodyPr vert="horz" lIns="91440" tIns="45720" rIns="91440" bIns="45720" rtlCol="0" anchor="ctr">
            <a:noAutofit/>
          </a:bodyPr>
          <a:lstStyle/>
          <a:p>
            <a:r>
              <a:rPr lang="es-MX" sz="2400" dirty="0">
                <a:latin typeface="Arial" panose="020B0604020202020204" pitchFamily="34" charset="0"/>
                <a:cs typeface="Arial" panose="020B0604020202020204" pitchFamily="34" charset="0"/>
              </a:rPr>
              <a:t>Flujograma para la construcción de la estratificación de riesgo para malaria por municipio.</a:t>
            </a:r>
          </a:p>
        </p:txBody>
      </p:sp>
      <p:sp>
        <p:nvSpPr>
          <p:cNvPr id="4" name="ZoneTexte 3">
            <a:extLst>
              <a:ext uri="{FF2B5EF4-FFF2-40B4-BE49-F238E27FC236}">
                <a16:creationId xmlns:a16="http://schemas.microsoft.com/office/drawing/2014/main" id="{3FAF5801-D793-408C-A59C-D0ED7E16A64B}"/>
              </a:ext>
            </a:extLst>
          </p:cNvPr>
          <p:cNvSpPr txBox="1"/>
          <p:nvPr/>
        </p:nvSpPr>
        <p:spPr>
          <a:xfrm>
            <a:off x="8014860" y="6412720"/>
            <a:ext cx="389188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a:latin typeface="ArialNarrow"/>
              </a:rPr>
              <a:t>Fuente: Dirección de Epidemiología y Demografía MSPS Generó: Módulo Geográfico de SISPRO, 2020/02</a:t>
            </a:r>
          </a:p>
        </p:txBody>
      </p:sp>
      <p:pic>
        <p:nvPicPr>
          <p:cNvPr id="6" name="Image 6">
            <a:extLst>
              <a:ext uri="{FF2B5EF4-FFF2-40B4-BE49-F238E27FC236}">
                <a16:creationId xmlns:a16="http://schemas.microsoft.com/office/drawing/2014/main" id="{74550919-BC7A-49D6-B375-80B47A6A62CA}"/>
              </a:ext>
            </a:extLst>
          </p:cNvPr>
          <p:cNvPicPr>
            <a:picLocks noChangeAspect="1"/>
          </p:cNvPicPr>
          <p:nvPr/>
        </p:nvPicPr>
        <p:blipFill rotWithShape="1">
          <a:blip r:embed="rId3"/>
          <a:srcRect r="-154" b="6923"/>
          <a:stretch/>
        </p:blipFill>
        <p:spPr>
          <a:xfrm>
            <a:off x="1198901" y="1425021"/>
            <a:ext cx="10076116" cy="4987699"/>
          </a:xfrm>
          <a:prstGeom prst="rect">
            <a:avLst/>
          </a:prstGeom>
        </p:spPr>
      </p:pic>
      <p:sp>
        <p:nvSpPr>
          <p:cNvPr id="8" name="Rectángulo: esquinas redondeadas 7">
            <a:extLst>
              <a:ext uri="{FF2B5EF4-FFF2-40B4-BE49-F238E27FC236}">
                <a16:creationId xmlns:a16="http://schemas.microsoft.com/office/drawing/2014/main" id="{F18E8F60-2271-4597-B16E-F24B8AE305E0}"/>
              </a:ext>
            </a:extLst>
          </p:cNvPr>
          <p:cNvSpPr/>
          <p:nvPr/>
        </p:nvSpPr>
        <p:spPr>
          <a:xfrm>
            <a:off x="6261315" y="1983784"/>
            <a:ext cx="4731784" cy="11236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dirty="0">
                <a:solidFill>
                  <a:srgbClr val="002060"/>
                </a:solidFill>
              </a:rPr>
              <a:t>Receptividad</a:t>
            </a:r>
          </a:p>
          <a:p>
            <a:pPr algn="ctr"/>
            <a:r>
              <a:rPr lang="es-CO" dirty="0">
                <a:solidFill>
                  <a:srgbClr val="002060"/>
                </a:solidFill>
              </a:rPr>
              <a:t>Información entomológica  </a:t>
            </a:r>
          </a:p>
          <a:p>
            <a:pPr algn="ctr"/>
            <a:r>
              <a:rPr lang="es-CO" dirty="0">
                <a:solidFill>
                  <a:srgbClr val="002060"/>
                </a:solidFill>
              </a:rPr>
              <a:t>Número de casos autóctonos</a:t>
            </a:r>
          </a:p>
        </p:txBody>
      </p:sp>
      <p:sp>
        <p:nvSpPr>
          <p:cNvPr id="9" name="Rectángulo: esquinas redondeadas 8">
            <a:extLst>
              <a:ext uri="{FF2B5EF4-FFF2-40B4-BE49-F238E27FC236}">
                <a16:creationId xmlns:a16="http://schemas.microsoft.com/office/drawing/2014/main" id="{4063B84D-74E0-4C8F-8A61-56EC32488238}"/>
              </a:ext>
            </a:extLst>
          </p:cNvPr>
          <p:cNvSpPr/>
          <p:nvPr/>
        </p:nvSpPr>
        <p:spPr>
          <a:xfrm>
            <a:off x="1364216" y="3828082"/>
            <a:ext cx="4731784" cy="112362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dirty="0">
              <a:solidFill>
                <a:srgbClr val="002060"/>
              </a:solidFill>
            </a:endParaRPr>
          </a:p>
        </p:txBody>
      </p:sp>
      <p:sp>
        <p:nvSpPr>
          <p:cNvPr id="12" name="Rectángulo 11">
            <a:extLst>
              <a:ext uri="{FF2B5EF4-FFF2-40B4-BE49-F238E27FC236}">
                <a16:creationId xmlns:a16="http://schemas.microsoft.com/office/drawing/2014/main" id="{1ACD9561-C053-41DE-9107-31D9548A547E}"/>
              </a:ext>
            </a:extLst>
          </p:cNvPr>
          <p:cNvSpPr/>
          <p:nvPr/>
        </p:nvSpPr>
        <p:spPr>
          <a:xfrm>
            <a:off x="10522429" y="2548970"/>
            <a:ext cx="480448" cy="467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t>✔</a:t>
            </a:r>
          </a:p>
        </p:txBody>
      </p:sp>
      <p:sp>
        <p:nvSpPr>
          <p:cNvPr id="10" name="Rectángulo 9">
            <a:extLst>
              <a:ext uri="{FF2B5EF4-FFF2-40B4-BE49-F238E27FC236}">
                <a16:creationId xmlns:a16="http://schemas.microsoft.com/office/drawing/2014/main" id="{5B2B6F39-3D12-8247-9992-8F04031409A0}"/>
              </a:ext>
            </a:extLst>
          </p:cNvPr>
          <p:cNvSpPr/>
          <p:nvPr/>
        </p:nvSpPr>
        <p:spPr>
          <a:xfrm>
            <a:off x="10512651" y="2284618"/>
            <a:ext cx="480448" cy="4672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400" dirty="0"/>
              <a:t>✔</a:t>
            </a:r>
          </a:p>
        </p:txBody>
      </p:sp>
    </p:spTree>
    <p:extLst>
      <p:ext uri="{BB962C8B-B14F-4D97-AF65-F5344CB8AC3E}">
        <p14:creationId xmlns:p14="http://schemas.microsoft.com/office/powerpoint/2010/main" val="923040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a:extLst>
              <a:ext uri="{FF2B5EF4-FFF2-40B4-BE49-F238E27FC236}">
                <a16:creationId xmlns:a16="http://schemas.microsoft.com/office/drawing/2014/main" id="{18567516-5ACD-479C-8539-D8E7A99A2E37}"/>
              </a:ext>
            </a:extLst>
          </p:cNvPr>
          <p:cNvSpPr>
            <a:spLocks noGrp="1"/>
          </p:cNvSpPr>
          <p:nvPr>
            <p:ph type="title"/>
          </p:nvPr>
        </p:nvSpPr>
        <p:spPr>
          <a:xfrm>
            <a:off x="1198901" y="655645"/>
            <a:ext cx="9737323" cy="707886"/>
          </a:xfrm>
        </p:spPr>
        <p:txBody>
          <a:bodyPr anchor="ctr">
            <a:noAutofit/>
          </a:bodyPr>
          <a:lstStyle/>
          <a:p>
            <a:r>
              <a:rPr lang="es" sz="2400" dirty="0">
                <a:latin typeface="Arial" panose="020B0604020202020204" pitchFamily="34" charset="0"/>
                <a:cs typeface="Arial" panose="020B0604020202020204" pitchFamily="34" charset="0"/>
              </a:rPr>
              <a:t>Estratificación de riesgo de municipios para malaria en Colombia</a:t>
            </a:r>
            <a:endParaRPr lang="fr-FR" sz="2400" dirty="0">
              <a:latin typeface="Arial" panose="020B0604020202020204" pitchFamily="34" charset="0"/>
              <a:cs typeface="Arial" panose="020B0604020202020204" pitchFamily="34" charset="0"/>
            </a:endParaRPr>
          </a:p>
        </p:txBody>
      </p:sp>
      <p:graphicFrame>
        <p:nvGraphicFramePr>
          <p:cNvPr id="13" name="Tableau 12">
            <a:extLst>
              <a:ext uri="{FF2B5EF4-FFF2-40B4-BE49-F238E27FC236}">
                <a16:creationId xmlns:a16="http://schemas.microsoft.com/office/drawing/2014/main" id="{A82AE851-BFA3-41CB-8193-07C732671758}"/>
              </a:ext>
            </a:extLst>
          </p:cNvPr>
          <p:cNvGraphicFramePr>
            <a:graphicFrameLocks noGrp="1"/>
          </p:cNvGraphicFramePr>
          <p:nvPr>
            <p:extLst>
              <p:ext uri="{D42A27DB-BD31-4B8C-83A1-F6EECF244321}">
                <p14:modId xmlns:p14="http://schemas.microsoft.com/office/powerpoint/2010/main" val="2247641896"/>
              </p:ext>
            </p:extLst>
          </p:nvPr>
        </p:nvGraphicFramePr>
        <p:xfrm>
          <a:off x="920021" y="1938055"/>
          <a:ext cx="7787062" cy="3432587"/>
        </p:xfrm>
        <a:graphic>
          <a:graphicData uri="http://schemas.openxmlformats.org/drawingml/2006/table">
            <a:tbl>
              <a:tblPr firstRow="1" bandRow="1">
                <a:tableStyleId>{5C22544A-7EE6-4342-B048-85BDC9FD1C3A}</a:tableStyleId>
              </a:tblPr>
              <a:tblGrid>
                <a:gridCol w="869795">
                  <a:extLst>
                    <a:ext uri="{9D8B030D-6E8A-4147-A177-3AD203B41FA5}">
                      <a16:colId xmlns:a16="http://schemas.microsoft.com/office/drawing/2014/main" val="2283190814"/>
                    </a:ext>
                  </a:extLst>
                </a:gridCol>
                <a:gridCol w="962687">
                  <a:extLst>
                    <a:ext uri="{9D8B030D-6E8A-4147-A177-3AD203B41FA5}">
                      <a16:colId xmlns:a16="http://schemas.microsoft.com/office/drawing/2014/main" val="264274478"/>
                    </a:ext>
                  </a:extLst>
                </a:gridCol>
                <a:gridCol w="895130">
                  <a:extLst>
                    <a:ext uri="{9D8B030D-6E8A-4147-A177-3AD203B41FA5}">
                      <a16:colId xmlns:a16="http://schemas.microsoft.com/office/drawing/2014/main" val="2305899172"/>
                    </a:ext>
                  </a:extLst>
                </a:gridCol>
                <a:gridCol w="633348">
                  <a:extLst>
                    <a:ext uri="{9D8B030D-6E8A-4147-A177-3AD203B41FA5}">
                      <a16:colId xmlns:a16="http://schemas.microsoft.com/office/drawing/2014/main" val="2308283855"/>
                    </a:ext>
                  </a:extLst>
                </a:gridCol>
                <a:gridCol w="709350">
                  <a:extLst>
                    <a:ext uri="{9D8B030D-6E8A-4147-A177-3AD203B41FA5}">
                      <a16:colId xmlns:a16="http://schemas.microsoft.com/office/drawing/2014/main" val="2575820285"/>
                    </a:ext>
                  </a:extLst>
                </a:gridCol>
                <a:gridCol w="1037186">
                  <a:extLst>
                    <a:ext uri="{9D8B030D-6E8A-4147-A177-3AD203B41FA5}">
                      <a16:colId xmlns:a16="http://schemas.microsoft.com/office/drawing/2014/main" val="4202177570"/>
                    </a:ext>
                  </a:extLst>
                </a:gridCol>
                <a:gridCol w="945798">
                  <a:extLst>
                    <a:ext uri="{9D8B030D-6E8A-4147-A177-3AD203B41FA5}">
                      <a16:colId xmlns:a16="http://schemas.microsoft.com/office/drawing/2014/main" val="38072794"/>
                    </a:ext>
                  </a:extLst>
                </a:gridCol>
                <a:gridCol w="1733768">
                  <a:extLst>
                    <a:ext uri="{9D8B030D-6E8A-4147-A177-3AD203B41FA5}">
                      <a16:colId xmlns:a16="http://schemas.microsoft.com/office/drawing/2014/main" val="2931848576"/>
                    </a:ext>
                  </a:extLst>
                </a:gridCol>
              </a:tblGrid>
              <a:tr h="333641">
                <a:tc rowSpan="2">
                  <a:txBody>
                    <a:bodyPr/>
                    <a:lstStyle/>
                    <a:p>
                      <a:pPr marL="0" algn="ctr" rtl="0" fontAlgn="ctr" latinLnBrk="0">
                        <a:spcBef>
                          <a:spcPts val="600"/>
                        </a:spcBef>
                        <a:spcAft>
                          <a:spcPts val="600"/>
                        </a:spcAft>
                      </a:pPr>
                      <a:r>
                        <a:rPr lang="es-CO" sz="1200" noProof="0" dirty="0">
                          <a:solidFill>
                            <a:schemeClr val="tx1"/>
                          </a:solidFill>
                          <a:effectLst/>
                        </a:rPr>
                        <a:t>Estrato</a:t>
                      </a:r>
                      <a:endParaRPr lang="es-CO" sz="1600" noProof="0" dirty="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rowSpan="2">
                  <a:txBody>
                    <a:bodyPr/>
                    <a:lstStyle/>
                    <a:p>
                      <a:pPr marL="0" algn="ctr" rtl="0" fontAlgn="ctr" latinLnBrk="0">
                        <a:spcBef>
                          <a:spcPts val="600"/>
                        </a:spcBef>
                        <a:spcAft>
                          <a:spcPts val="600"/>
                        </a:spcAft>
                      </a:pPr>
                      <a:r>
                        <a:rPr lang="es-CO" sz="1200" noProof="0" dirty="0">
                          <a:solidFill>
                            <a:schemeClr val="tx1"/>
                          </a:solidFill>
                          <a:effectLst/>
                        </a:rPr>
                        <a:t>Receptividad</a:t>
                      </a:r>
                      <a:endParaRPr lang="es-CO" sz="1600" noProof="0" dirty="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rowSpan="2">
                  <a:txBody>
                    <a:bodyPr/>
                    <a:lstStyle/>
                    <a:p>
                      <a:pPr marL="0" algn="ctr" rtl="0" fontAlgn="ctr" latinLnBrk="0">
                        <a:spcBef>
                          <a:spcPts val="600"/>
                        </a:spcBef>
                        <a:spcAft>
                          <a:spcPts val="600"/>
                        </a:spcAft>
                      </a:pPr>
                      <a:r>
                        <a:rPr lang="es-CO" sz="1200" noProof="0" dirty="0">
                          <a:solidFill>
                            <a:schemeClr val="tx1"/>
                          </a:solidFill>
                          <a:effectLst/>
                        </a:rPr>
                        <a:t>Riesgo de importación</a:t>
                      </a:r>
                      <a:endParaRPr lang="es-CO" sz="1600" noProof="0" dirty="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gridSpan="2">
                  <a:txBody>
                    <a:bodyPr/>
                    <a:lstStyle/>
                    <a:p>
                      <a:pPr marL="0" algn="ctr" rtl="0" fontAlgn="ctr" latinLnBrk="0">
                        <a:spcBef>
                          <a:spcPts val="600"/>
                        </a:spcBef>
                        <a:spcAft>
                          <a:spcPts val="600"/>
                        </a:spcAft>
                      </a:pPr>
                      <a:r>
                        <a:rPr lang="es-CO" sz="1200" noProof="0">
                          <a:solidFill>
                            <a:schemeClr val="tx1"/>
                          </a:solidFill>
                          <a:effectLst/>
                        </a:rPr>
                        <a:t>Casos autóctonos</a:t>
                      </a:r>
                      <a:endParaRPr lang="es-CO" sz="16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hMerge="1">
                  <a:txBody>
                    <a:bodyPr/>
                    <a:lstStyle/>
                    <a:p>
                      <a:endParaRPr lang="fr-FR"/>
                    </a:p>
                  </a:txBody>
                  <a:tcPr/>
                </a:tc>
                <a:tc gridSpan="2">
                  <a:txBody>
                    <a:bodyPr/>
                    <a:lstStyle/>
                    <a:p>
                      <a:pPr marL="0" algn="ctr" rtl="0" fontAlgn="ctr" latinLnBrk="0">
                        <a:spcBef>
                          <a:spcPts val="600"/>
                        </a:spcBef>
                        <a:spcAft>
                          <a:spcPts val="600"/>
                        </a:spcAft>
                      </a:pPr>
                      <a:r>
                        <a:rPr lang="es-CO" sz="1200" noProof="0">
                          <a:solidFill>
                            <a:schemeClr val="tx1"/>
                          </a:solidFill>
                          <a:effectLst/>
                        </a:rPr>
                        <a:t>Casos en el último año</a:t>
                      </a:r>
                      <a:endParaRPr lang="es-CO" sz="16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hMerge="1">
                  <a:txBody>
                    <a:bodyPr/>
                    <a:lstStyle/>
                    <a:p>
                      <a:endParaRPr lang="fr-FR"/>
                    </a:p>
                  </a:txBody>
                  <a:tcPr/>
                </a:tc>
                <a:tc rowSpan="2">
                  <a:txBody>
                    <a:bodyPr/>
                    <a:lstStyle/>
                    <a:p>
                      <a:pPr marL="0" algn="ctr" rtl="0" fontAlgn="ctr" latinLnBrk="0">
                        <a:spcBef>
                          <a:spcPts val="600"/>
                        </a:spcBef>
                        <a:spcAft>
                          <a:spcPts val="600"/>
                        </a:spcAft>
                      </a:pPr>
                      <a:r>
                        <a:rPr lang="es-CO" sz="1200" noProof="0">
                          <a:solidFill>
                            <a:schemeClr val="tx1"/>
                          </a:solidFill>
                          <a:effectLst/>
                        </a:rPr>
                        <a:t>Observaciones</a:t>
                      </a:r>
                      <a:endParaRPr lang="es-CO" sz="16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912620716"/>
                  </a:ext>
                </a:extLst>
              </a:tr>
              <a:tr h="1312710">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algn="ctr" rtl="0" fontAlgn="ctr" latinLnBrk="0">
                        <a:spcBef>
                          <a:spcPts val="600"/>
                        </a:spcBef>
                        <a:spcAft>
                          <a:spcPts val="600"/>
                        </a:spcAft>
                      </a:pPr>
                      <a:r>
                        <a:rPr lang="es-CO" sz="1200" noProof="0" dirty="0">
                          <a:solidFill>
                            <a:schemeClr val="tx1"/>
                          </a:solidFill>
                          <a:effectLst/>
                        </a:rPr>
                        <a:t>10 años</a:t>
                      </a:r>
                      <a:endParaRPr lang="es-CO" sz="1600" noProof="0" dirty="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fontAlgn="ctr" latinLnBrk="0">
                        <a:spcBef>
                          <a:spcPts val="600"/>
                        </a:spcBef>
                        <a:spcAft>
                          <a:spcPts val="600"/>
                        </a:spcAft>
                      </a:pPr>
                      <a:r>
                        <a:rPr lang="es-CO" sz="1200" noProof="0" dirty="0">
                          <a:solidFill>
                            <a:schemeClr val="tx1"/>
                          </a:solidFill>
                          <a:effectLst/>
                        </a:rPr>
                        <a:t>3 años</a:t>
                      </a:r>
                      <a:endParaRPr lang="es-CO" sz="1600" noProof="0" dirty="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fontAlgn="ctr" latinLnBrk="0">
                        <a:spcBef>
                          <a:spcPts val="600"/>
                        </a:spcBef>
                        <a:spcAft>
                          <a:spcPts val="600"/>
                        </a:spcAft>
                      </a:pPr>
                      <a:r>
                        <a:rPr lang="es-CO" sz="1200" noProof="0" dirty="0">
                          <a:solidFill>
                            <a:schemeClr val="tx1"/>
                          </a:solidFill>
                          <a:effectLst/>
                        </a:rPr>
                        <a:t>&gt;3 casos autóctonos por semana por unidad que reporta</a:t>
                      </a:r>
                      <a:endParaRPr lang="es-CO" sz="1600" noProof="0" dirty="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ctr" rtl="0" fontAlgn="ctr" latinLnBrk="0">
                        <a:spcBef>
                          <a:spcPts val="600"/>
                        </a:spcBef>
                        <a:spcAft>
                          <a:spcPts val="600"/>
                        </a:spcAft>
                      </a:pPr>
                      <a:r>
                        <a:rPr lang="es-CO" sz="1200" noProof="0" dirty="0">
                          <a:solidFill>
                            <a:schemeClr val="tx1"/>
                          </a:solidFill>
                          <a:effectLst/>
                        </a:rPr>
                        <a:t>≤3 casos autóctonos por semana por unidad que reporta (hasta 156 por año)</a:t>
                      </a:r>
                      <a:endParaRPr lang="es-CO" sz="1600" noProof="0" dirty="0">
                        <a:solidFill>
                          <a:schemeClr val="tx1"/>
                        </a:solidFill>
                        <a:effectLst/>
                        <a:latin typeface="Arial"/>
                      </a:endParaRPr>
                    </a:p>
                  </a:txBody>
                  <a:tcPr marL="44450" marR="44450" marT="9525" marB="0" anchor="ctr">
                    <a:lnL w="12700">
                      <a:solidFill>
                        <a:schemeClr val="tx1"/>
                      </a:solidFill>
                    </a:lnL>
                    <a:lnR w="0">
                      <a:noFill/>
                    </a:lnR>
                    <a:lnT w="12700">
                      <a:solidFill>
                        <a:schemeClr val="tx1"/>
                      </a:solidFill>
                    </a:lnT>
                    <a:lnB w="12700">
                      <a:solidFill>
                        <a:schemeClr val="tx1"/>
                      </a:solidFill>
                    </a:lnB>
                    <a:solidFill>
                      <a:schemeClr val="bg1"/>
                    </a:solidFill>
                  </a:tcPr>
                </a:tc>
                <a:tc vMerge="1">
                  <a:txBody>
                    <a:bodyPr/>
                    <a:lstStyle/>
                    <a:p>
                      <a:endParaRPr lang="fr-FR"/>
                    </a:p>
                  </a:txBody>
                  <a:tcPr/>
                </a:tc>
                <a:extLst>
                  <a:ext uri="{0D108BD9-81ED-4DB2-BD59-A6C34878D82A}">
                    <a16:rowId xmlns:a16="http://schemas.microsoft.com/office/drawing/2014/main" val="1348830831"/>
                  </a:ext>
                </a:extLst>
              </a:tr>
              <a:tr h="382510">
                <a:tc rowSpan="2">
                  <a:txBody>
                    <a:bodyPr/>
                    <a:lstStyle/>
                    <a:p>
                      <a:pPr marL="0" algn="ctr" rtl="0" fontAlgn="ctr" latinLnBrk="0">
                        <a:spcBef>
                          <a:spcPts val="600"/>
                        </a:spcBef>
                        <a:spcAft>
                          <a:spcPts val="600"/>
                        </a:spcAft>
                      </a:pPr>
                      <a:r>
                        <a:rPr lang="es-CO" sz="1200" noProof="0">
                          <a:solidFill>
                            <a:schemeClr val="tx1"/>
                          </a:solidFill>
                          <a:effectLst/>
                        </a:rPr>
                        <a:t>1</a:t>
                      </a:r>
                      <a:endParaRPr lang="es-CO" sz="16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rowSpan="2">
                  <a:txBody>
                    <a:bodyPr/>
                    <a:lstStyle/>
                    <a:p>
                      <a:pPr marL="0" algn="ctr" rtl="0" fontAlgn="ctr" latinLnBrk="0">
                        <a:spcBef>
                          <a:spcPts val="600"/>
                        </a:spcBef>
                        <a:spcAft>
                          <a:spcPts val="600"/>
                        </a:spcAft>
                      </a:pPr>
                      <a:r>
                        <a:rPr lang="es-CO" sz="1200" noProof="0">
                          <a:solidFill>
                            <a:schemeClr val="tx1"/>
                          </a:solidFill>
                          <a:effectLst/>
                        </a:rPr>
                        <a:t>NO</a:t>
                      </a:r>
                      <a:endParaRPr lang="es-CO" sz="16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rowSpan="2">
                  <a:txBody>
                    <a:bodyPr/>
                    <a:lstStyle/>
                    <a:p>
                      <a:pPr marL="0" algn="ctr" rtl="0" fontAlgn="ctr" latinLnBrk="0">
                        <a:spcBef>
                          <a:spcPts val="600"/>
                        </a:spcBef>
                        <a:spcAft>
                          <a:spcPts val="600"/>
                        </a:spcAft>
                      </a:pPr>
                      <a:r>
                        <a:rPr lang="es-CO" sz="1200" noProof="0">
                          <a:solidFill>
                            <a:schemeClr val="tx1"/>
                          </a:solidFill>
                          <a:effectLst/>
                        </a:rPr>
                        <a:t>NO</a:t>
                      </a:r>
                      <a:endParaRPr lang="es-CO" sz="16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rowSpan="2">
                  <a:txBody>
                    <a:bodyPr/>
                    <a:lstStyle/>
                    <a:p>
                      <a:pPr marL="0" algn="ctr" rtl="0" fontAlgn="ctr" latinLnBrk="0">
                        <a:spcBef>
                          <a:spcPts val="600"/>
                        </a:spcBef>
                        <a:spcAft>
                          <a:spcPts val="600"/>
                        </a:spcAft>
                      </a:pPr>
                      <a:r>
                        <a:rPr lang="es-CO" sz="1200" noProof="0">
                          <a:solidFill>
                            <a:schemeClr val="tx1"/>
                          </a:solidFill>
                          <a:effectLst/>
                        </a:rPr>
                        <a:t>NO</a:t>
                      </a:r>
                      <a:endParaRPr lang="es-CO" sz="16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rowSpan="2">
                  <a:txBody>
                    <a:bodyPr/>
                    <a:lstStyle/>
                    <a:p>
                      <a:pPr marL="0" algn="ctr" rtl="0" fontAlgn="ctr" latinLnBrk="0">
                        <a:spcBef>
                          <a:spcPts val="600"/>
                        </a:spcBef>
                        <a:spcAft>
                          <a:spcPts val="600"/>
                        </a:spcAft>
                      </a:pPr>
                      <a:r>
                        <a:rPr lang="es-CO" sz="1200" noProof="0">
                          <a:solidFill>
                            <a:schemeClr val="tx1"/>
                          </a:solidFill>
                          <a:effectLst/>
                        </a:rPr>
                        <a:t>NO</a:t>
                      </a:r>
                      <a:endParaRPr lang="es-CO" sz="16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rowSpan="2">
                  <a:txBody>
                    <a:bodyPr/>
                    <a:lstStyle/>
                    <a:p>
                      <a:pPr marL="0" algn="ctr" rtl="0" fontAlgn="ctr" latinLnBrk="0">
                        <a:spcBef>
                          <a:spcPts val="600"/>
                        </a:spcBef>
                        <a:spcAft>
                          <a:spcPts val="600"/>
                        </a:spcAft>
                      </a:pPr>
                      <a:r>
                        <a:rPr lang="es-CO" sz="1200" noProof="0">
                          <a:solidFill>
                            <a:schemeClr val="tx1"/>
                          </a:solidFill>
                          <a:effectLst/>
                        </a:rPr>
                        <a:t>-</a:t>
                      </a:r>
                      <a:endParaRPr lang="es-CO" sz="16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rowSpan="2">
                  <a:txBody>
                    <a:bodyPr/>
                    <a:lstStyle/>
                    <a:p>
                      <a:pPr marL="0" algn="ctr" rtl="0" fontAlgn="ctr" latinLnBrk="0">
                        <a:spcBef>
                          <a:spcPts val="600"/>
                        </a:spcBef>
                        <a:spcAft>
                          <a:spcPts val="600"/>
                        </a:spcAft>
                      </a:pPr>
                      <a:r>
                        <a:rPr lang="es-CO" sz="1200" noProof="0">
                          <a:solidFill>
                            <a:schemeClr val="tx1"/>
                          </a:solidFill>
                          <a:effectLst/>
                        </a:rPr>
                        <a:t>-</a:t>
                      </a:r>
                      <a:endParaRPr lang="es-CO" sz="16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marL="0" algn="just" rtl="0" fontAlgn="ctr" latinLnBrk="0">
                        <a:spcBef>
                          <a:spcPts val="600"/>
                        </a:spcBef>
                        <a:spcAft>
                          <a:spcPts val="600"/>
                        </a:spcAft>
                      </a:pPr>
                      <a:r>
                        <a:rPr lang="es-CO" sz="1200" noProof="0" dirty="0">
                          <a:solidFill>
                            <a:schemeClr val="tx1"/>
                          </a:solidFill>
                          <a:effectLst/>
                        </a:rPr>
                        <a:t>Altitud mayor o igual a 1.600 m.s.n.m.</a:t>
                      </a:r>
                      <a:endParaRPr lang="es-CO" sz="1600" noProof="0" dirty="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4229793733"/>
                  </a:ext>
                </a:extLst>
              </a:tr>
              <a:tr h="170463">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vMerge="1">
                  <a:txBody>
                    <a:bodyPr/>
                    <a:lstStyle/>
                    <a:p>
                      <a:endParaRPr lang="fr-FR"/>
                    </a:p>
                  </a:txBody>
                  <a:tcPr/>
                </a:tc>
                <a:tc>
                  <a:txBody>
                    <a:bodyPr/>
                    <a:lstStyle/>
                    <a:p>
                      <a:pPr marL="0" algn="just" rtl="0" fontAlgn="ctr" latinLnBrk="0">
                        <a:spcBef>
                          <a:spcPts val="600"/>
                        </a:spcBef>
                        <a:spcAft>
                          <a:spcPts val="600"/>
                        </a:spcAft>
                      </a:pPr>
                      <a:r>
                        <a:rPr lang="es-CO" sz="1200" noProof="0">
                          <a:solidFill>
                            <a:schemeClr val="tx1"/>
                          </a:solidFill>
                          <a:effectLst/>
                        </a:rPr>
                        <a:t>(-) vector</a:t>
                      </a:r>
                      <a:endParaRPr lang="es-CO" sz="1600" noProof="0">
                        <a:solidFill>
                          <a:schemeClr val="tx1"/>
                        </a:solidFill>
                        <a:effectLst/>
                        <a:latin typeface="Arial"/>
                      </a:endParaRPr>
                    </a:p>
                  </a:txBody>
                  <a:tcPr marL="44450" marR="44450" marT="9525" marB="0" anchor="ct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911325308"/>
                  </a:ext>
                </a:extLst>
              </a:tr>
              <a:tr h="199948">
                <a:tc>
                  <a:txBody>
                    <a:bodyPr/>
                    <a:lstStyle/>
                    <a:p>
                      <a:pPr marL="0" algn="ctr" rtl="0" fontAlgn="ctr" latinLnBrk="0">
                        <a:spcBef>
                          <a:spcPts val="600"/>
                        </a:spcBef>
                        <a:spcAft>
                          <a:spcPts val="600"/>
                        </a:spcAft>
                      </a:pPr>
                      <a:r>
                        <a:rPr lang="es-CO" sz="1200" noProof="0">
                          <a:effectLst/>
                        </a:rPr>
                        <a:t>2</a:t>
                      </a:r>
                      <a:endParaRPr lang="es-CO" sz="1600" noProof="0">
                        <a:effectLst/>
                        <a:latin typeface="Arial"/>
                      </a:endParaRPr>
                    </a:p>
                  </a:txBody>
                  <a:tcPr marL="44450" marR="44450" marT="9525" marB="0" anchor="ctr">
                    <a:lnT w="12700">
                      <a:solidFill>
                        <a:schemeClr val="tx1"/>
                      </a:solidFill>
                    </a:lnT>
                    <a:solidFill>
                      <a:schemeClr val="accent4">
                        <a:lumMod val="20000"/>
                        <a:lumOff val="80000"/>
                      </a:schemeClr>
                    </a:solidFill>
                  </a:tcPr>
                </a:tc>
                <a:tc>
                  <a:txBody>
                    <a:bodyPr/>
                    <a:lstStyle/>
                    <a:p>
                      <a:pPr marL="0" algn="ctr" rtl="0" fontAlgn="ctr" latinLnBrk="0">
                        <a:spcBef>
                          <a:spcPts val="600"/>
                        </a:spcBef>
                        <a:spcAft>
                          <a:spcPts val="600"/>
                        </a:spcAft>
                      </a:pPr>
                      <a:r>
                        <a:rPr lang="es-CO" sz="1200" noProof="0">
                          <a:effectLst/>
                        </a:rPr>
                        <a:t>SI</a:t>
                      </a:r>
                      <a:endParaRPr lang="es-CO" sz="1600" noProof="0">
                        <a:effectLst/>
                        <a:latin typeface="Arial"/>
                      </a:endParaRPr>
                    </a:p>
                  </a:txBody>
                  <a:tcPr marL="44450" marR="44450" marT="9525" marB="0" anchor="ctr">
                    <a:lnT w="12700">
                      <a:solidFill>
                        <a:schemeClr val="tx1"/>
                      </a:solidFill>
                    </a:lnT>
                    <a:solidFill>
                      <a:schemeClr val="accent4">
                        <a:lumMod val="20000"/>
                        <a:lumOff val="80000"/>
                      </a:schemeClr>
                    </a:solidFill>
                  </a:tcPr>
                </a:tc>
                <a:tc>
                  <a:txBody>
                    <a:bodyPr/>
                    <a:lstStyle/>
                    <a:p>
                      <a:pPr marL="0" algn="ctr" rtl="0" fontAlgn="ctr" latinLnBrk="0">
                        <a:spcBef>
                          <a:spcPts val="600"/>
                        </a:spcBef>
                        <a:spcAft>
                          <a:spcPts val="600"/>
                        </a:spcAft>
                      </a:pPr>
                      <a:r>
                        <a:rPr lang="es-CO" sz="1200" noProof="0">
                          <a:effectLst/>
                        </a:rPr>
                        <a:t>NO</a:t>
                      </a:r>
                      <a:endParaRPr lang="es-CO" sz="1600" noProof="0">
                        <a:effectLst/>
                        <a:latin typeface="Arial"/>
                      </a:endParaRPr>
                    </a:p>
                  </a:txBody>
                  <a:tcPr marL="44450" marR="44450" marT="9525" marB="0" anchor="ctr">
                    <a:lnT w="12700">
                      <a:solidFill>
                        <a:schemeClr val="tx1"/>
                      </a:solidFill>
                    </a:lnT>
                    <a:solidFill>
                      <a:schemeClr val="accent4">
                        <a:lumMod val="20000"/>
                        <a:lumOff val="80000"/>
                      </a:schemeClr>
                    </a:solidFill>
                  </a:tcPr>
                </a:tc>
                <a:tc>
                  <a:txBody>
                    <a:bodyPr/>
                    <a:lstStyle/>
                    <a:p>
                      <a:pPr marL="0" algn="ctr" rtl="0" fontAlgn="ctr" latinLnBrk="0">
                        <a:spcBef>
                          <a:spcPts val="600"/>
                        </a:spcBef>
                        <a:spcAft>
                          <a:spcPts val="600"/>
                        </a:spcAft>
                      </a:pPr>
                      <a:r>
                        <a:rPr lang="es-CO" sz="1200" noProof="0">
                          <a:effectLst/>
                        </a:rPr>
                        <a:t>SI</a:t>
                      </a:r>
                      <a:endParaRPr lang="es-CO" sz="1600" noProof="0">
                        <a:effectLst/>
                        <a:latin typeface="Arial"/>
                      </a:endParaRPr>
                    </a:p>
                  </a:txBody>
                  <a:tcPr marL="44450" marR="44450" marT="9525" marB="0" anchor="ctr">
                    <a:lnT w="12700">
                      <a:solidFill>
                        <a:schemeClr val="tx1"/>
                      </a:solidFill>
                    </a:lnT>
                    <a:solidFill>
                      <a:schemeClr val="accent4">
                        <a:lumMod val="20000"/>
                        <a:lumOff val="80000"/>
                      </a:schemeClr>
                    </a:solidFill>
                  </a:tcPr>
                </a:tc>
                <a:tc>
                  <a:txBody>
                    <a:bodyPr/>
                    <a:lstStyle/>
                    <a:p>
                      <a:pPr marL="0" algn="ctr" rtl="0" fontAlgn="ctr" latinLnBrk="0">
                        <a:spcBef>
                          <a:spcPts val="600"/>
                        </a:spcBef>
                        <a:spcAft>
                          <a:spcPts val="600"/>
                        </a:spcAft>
                      </a:pPr>
                      <a:r>
                        <a:rPr lang="es-CO" sz="1200" noProof="0">
                          <a:effectLst/>
                        </a:rPr>
                        <a:t>-</a:t>
                      </a:r>
                      <a:endParaRPr lang="es-CO" sz="1600" noProof="0">
                        <a:effectLst/>
                        <a:latin typeface="Arial"/>
                      </a:endParaRPr>
                    </a:p>
                  </a:txBody>
                  <a:tcPr marL="44450" marR="44450" marT="9525" marB="0" anchor="ctr">
                    <a:lnT w="12700">
                      <a:solidFill>
                        <a:schemeClr val="tx1"/>
                      </a:solidFill>
                    </a:lnT>
                    <a:solidFill>
                      <a:schemeClr val="accent4">
                        <a:lumMod val="20000"/>
                        <a:lumOff val="80000"/>
                      </a:schemeClr>
                    </a:solidFill>
                  </a:tcPr>
                </a:tc>
                <a:tc>
                  <a:txBody>
                    <a:bodyPr/>
                    <a:lstStyle/>
                    <a:p>
                      <a:pPr marL="0" algn="ctr" rtl="0" fontAlgn="ctr" latinLnBrk="0">
                        <a:spcBef>
                          <a:spcPts val="600"/>
                        </a:spcBef>
                        <a:spcAft>
                          <a:spcPts val="600"/>
                        </a:spcAft>
                      </a:pPr>
                      <a:r>
                        <a:rPr lang="es-CO" sz="1200" noProof="0">
                          <a:effectLst/>
                        </a:rPr>
                        <a:t>-</a:t>
                      </a:r>
                      <a:endParaRPr lang="es-CO" sz="1600" noProof="0">
                        <a:effectLst/>
                        <a:latin typeface="Arial"/>
                      </a:endParaRPr>
                    </a:p>
                  </a:txBody>
                  <a:tcPr marL="44450" marR="44450" marT="9525" marB="0" anchor="ctr">
                    <a:lnT w="12700">
                      <a:solidFill>
                        <a:schemeClr val="tx1"/>
                      </a:solidFill>
                    </a:lnT>
                    <a:solidFill>
                      <a:schemeClr val="accent4">
                        <a:lumMod val="20000"/>
                        <a:lumOff val="80000"/>
                      </a:schemeClr>
                    </a:solidFill>
                  </a:tcPr>
                </a:tc>
                <a:tc>
                  <a:txBody>
                    <a:bodyPr/>
                    <a:lstStyle/>
                    <a:p>
                      <a:pPr marL="0" algn="ctr" rtl="0" fontAlgn="ctr" latinLnBrk="0">
                        <a:spcBef>
                          <a:spcPts val="600"/>
                        </a:spcBef>
                        <a:spcAft>
                          <a:spcPts val="600"/>
                        </a:spcAft>
                      </a:pPr>
                      <a:r>
                        <a:rPr lang="es-CO" sz="1200" noProof="0">
                          <a:effectLst/>
                        </a:rPr>
                        <a:t>-</a:t>
                      </a:r>
                      <a:endParaRPr lang="es-CO" sz="1600" noProof="0">
                        <a:effectLst/>
                        <a:latin typeface="Arial"/>
                      </a:endParaRPr>
                    </a:p>
                  </a:txBody>
                  <a:tcPr marL="44450" marR="44450" marT="9525" marB="0" anchor="ctr">
                    <a:lnT w="12700">
                      <a:solidFill>
                        <a:schemeClr val="tx1"/>
                      </a:solidFill>
                    </a:lnT>
                    <a:solidFill>
                      <a:schemeClr val="accent4">
                        <a:lumMod val="20000"/>
                        <a:lumOff val="80000"/>
                      </a:schemeClr>
                    </a:solidFill>
                  </a:tcPr>
                </a:tc>
                <a:tc>
                  <a:txBody>
                    <a:bodyPr/>
                    <a:lstStyle/>
                    <a:p>
                      <a:pPr marL="0" algn="just" rtl="0" fontAlgn="ctr" latinLnBrk="0">
                        <a:spcBef>
                          <a:spcPts val="600"/>
                        </a:spcBef>
                        <a:spcAft>
                          <a:spcPts val="600"/>
                        </a:spcAft>
                      </a:pPr>
                      <a:r>
                        <a:rPr lang="es-CO" sz="1200" noProof="0">
                          <a:effectLst/>
                        </a:rPr>
                        <a:t>(+) focos eliminados </a:t>
                      </a:r>
                      <a:endParaRPr lang="es-CO" sz="1600" noProof="0">
                        <a:effectLst/>
                        <a:latin typeface="Arial"/>
                      </a:endParaRPr>
                    </a:p>
                  </a:txBody>
                  <a:tcPr marL="44450" marR="44450" marT="9525" marB="0" anchor="ctr">
                    <a:lnT w="12700">
                      <a:solidFill>
                        <a:schemeClr val="tx1"/>
                      </a:solidFill>
                    </a:lnT>
                    <a:solidFill>
                      <a:schemeClr val="accent4">
                        <a:lumMod val="20000"/>
                        <a:lumOff val="80000"/>
                      </a:schemeClr>
                    </a:solidFill>
                  </a:tcPr>
                </a:tc>
                <a:extLst>
                  <a:ext uri="{0D108BD9-81ED-4DB2-BD59-A6C34878D82A}">
                    <a16:rowId xmlns:a16="http://schemas.microsoft.com/office/drawing/2014/main" val="3212766449"/>
                  </a:ext>
                </a:extLst>
              </a:tr>
              <a:tr h="260803">
                <a:tc>
                  <a:txBody>
                    <a:bodyPr/>
                    <a:lstStyle/>
                    <a:p>
                      <a:pPr marL="0" algn="ctr" rtl="0" fontAlgn="ctr" latinLnBrk="0">
                        <a:spcBef>
                          <a:spcPts val="600"/>
                        </a:spcBef>
                        <a:spcAft>
                          <a:spcPts val="600"/>
                        </a:spcAft>
                      </a:pPr>
                      <a:r>
                        <a:rPr lang="es-CO" sz="1200" noProof="0" dirty="0">
                          <a:effectLst/>
                        </a:rPr>
                        <a:t>3</a:t>
                      </a:r>
                      <a:endParaRPr lang="es-CO" sz="1600" noProof="0" dirty="0">
                        <a:effectLst/>
                        <a:latin typeface="Arial"/>
                      </a:endParaRPr>
                    </a:p>
                  </a:txBody>
                  <a:tcPr marL="44450" marR="44450" marT="9525" marB="0" anchor="ctr">
                    <a:solidFill>
                      <a:schemeClr val="accent4">
                        <a:lumMod val="60000"/>
                        <a:lumOff val="40000"/>
                      </a:schemeClr>
                    </a:solidFill>
                  </a:tcPr>
                </a:tc>
                <a:tc>
                  <a:txBody>
                    <a:bodyPr/>
                    <a:lstStyle/>
                    <a:p>
                      <a:pPr marL="0" algn="ctr" rtl="0" fontAlgn="ctr" latinLnBrk="0">
                        <a:spcBef>
                          <a:spcPts val="600"/>
                        </a:spcBef>
                        <a:spcAft>
                          <a:spcPts val="600"/>
                        </a:spcAft>
                      </a:pPr>
                      <a:r>
                        <a:rPr lang="es-CO" sz="1200" noProof="0" dirty="0">
                          <a:effectLst/>
                        </a:rPr>
                        <a:t>SI</a:t>
                      </a:r>
                      <a:endParaRPr lang="es-CO" sz="1600" noProof="0" dirty="0">
                        <a:effectLst/>
                        <a:latin typeface="Arial"/>
                      </a:endParaRPr>
                    </a:p>
                  </a:txBody>
                  <a:tcPr marL="44450" marR="44450" marT="9525" marB="0" anchor="ctr">
                    <a:solidFill>
                      <a:schemeClr val="accent4">
                        <a:lumMod val="60000"/>
                        <a:lumOff val="40000"/>
                      </a:schemeClr>
                    </a:solidFill>
                  </a:tcPr>
                </a:tc>
                <a:tc>
                  <a:txBody>
                    <a:bodyPr/>
                    <a:lstStyle/>
                    <a:p>
                      <a:pPr marL="0" algn="ctr" rtl="0" fontAlgn="ctr" latinLnBrk="0">
                        <a:spcBef>
                          <a:spcPts val="600"/>
                        </a:spcBef>
                        <a:spcAft>
                          <a:spcPts val="600"/>
                        </a:spcAft>
                      </a:pPr>
                      <a:r>
                        <a:rPr lang="es-CO" sz="1200" noProof="0">
                          <a:effectLst/>
                        </a:rPr>
                        <a:t>SI</a:t>
                      </a:r>
                      <a:endParaRPr lang="es-CO" sz="1600" noProof="0">
                        <a:effectLst/>
                        <a:latin typeface="Arial"/>
                      </a:endParaRPr>
                    </a:p>
                  </a:txBody>
                  <a:tcPr marL="44450" marR="44450" marT="9525" marB="0" anchor="ctr">
                    <a:solidFill>
                      <a:schemeClr val="accent4">
                        <a:lumMod val="60000"/>
                        <a:lumOff val="40000"/>
                      </a:schemeClr>
                    </a:solidFill>
                  </a:tcPr>
                </a:tc>
                <a:tc>
                  <a:txBody>
                    <a:bodyPr/>
                    <a:lstStyle/>
                    <a:p>
                      <a:pPr marL="0" algn="ctr" rtl="0" fontAlgn="ctr" latinLnBrk="0">
                        <a:spcBef>
                          <a:spcPts val="600"/>
                        </a:spcBef>
                        <a:spcAft>
                          <a:spcPts val="600"/>
                        </a:spcAft>
                      </a:pPr>
                      <a:r>
                        <a:rPr lang="es-CO" sz="1200" noProof="0">
                          <a:effectLst/>
                        </a:rPr>
                        <a:t>SI/NO</a:t>
                      </a:r>
                      <a:endParaRPr lang="es-CO" sz="1600" noProof="0">
                        <a:effectLst/>
                        <a:latin typeface="Arial"/>
                      </a:endParaRPr>
                    </a:p>
                  </a:txBody>
                  <a:tcPr marL="44450" marR="44450" marT="9525" marB="0" anchor="ctr">
                    <a:solidFill>
                      <a:schemeClr val="accent4">
                        <a:lumMod val="60000"/>
                        <a:lumOff val="40000"/>
                      </a:schemeClr>
                    </a:solidFill>
                  </a:tcPr>
                </a:tc>
                <a:tc>
                  <a:txBody>
                    <a:bodyPr/>
                    <a:lstStyle/>
                    <a:p>
                      <a:pPr marL="0" algn="ctr" rtl="0" fontAlgn="ctr" latinLnBrk="0">
                        <a:spcBef>
                          <a:spcPts val="600"/>
                        </a:spcBef>
                        <a:spcAft>
                          <a:spcPts val="600"/>
                        </a:spcAft>
                      </a:pPr>
                      <a:r>
                        <a:rPr lang="es-CO" sz="1200" noProof="0">
                          <a:effectLst/>
                        </a:rPr>
                        <a:t>NO</a:t>
                      </a:r>
                      <a:endParaRPr lang="es-CO" sz="1600" noProof="0">
                        <a:effectLst/>
                        <a:latin typeface="Arial"/>
                      </a:endParaRPr>
                    </a:p>
                  </a:txBody>
                  <a:tcPr marL="44450" marR="44450" marT="9525" marB="0" anchor="ctr">
                    <a:solidFill>
                      <a:schemeClr val="accent4">
                        <a:lumMod val="60000"/>
                        <a:lumOff val="40000"/>
                      </a:schemeClr>
                    </a:solidFill>
                  </a:tcPr>
                </a:tc>
                <a:tc>
                  <a:txBody>
                    <a:bodyPr/>
                    <a:lstStyle/>
                    <a:p>
                      <a:pPr marL="0" algn="ctr" rtl="0" fontAlgn="ctr" latinLnBrk="0">
                        <a:spcBef>
                          <a:spcPts val="600"/>
                        </a:spcBef>
                        <a:spcAft>
                          <a:spcPts val="600"/>
                        </a:spcAft>
                      </a:pPr>
                      <a:r>
                        <a:rPr lang="es-CO" sz="1200" noProof="0">
                          <a:effectLst/>
                        </a:rPr>
                        <a:t>-</a:t>
                      </a:r>
                      <a:endParaRPr lang="es-CO" sz="1600" noProof="0">
                        <a:effectLst/>
                        <a:latin typeface="Arial"/>
                      </a:endParaRPr>
                    </a:p>
                  </a:txBody>
                  <a:tcPr marL="44450" marR="44450" marT="9525" marB="0" anchor="ctr">
                    <a:solidFill>
                      <a:schemeClr val="accent4">
                        <a:lumMod val="60000"/>
                        <a:lumOff val="40000"/>
                      </a:schemeClr>
                    </a:solidFill>
                  </a:tcPr>
                </a:tc>
                <a:tc>
                  <a:txBody>
                    <a:bodyPr/>
                    <a:lstStyle/>
                    <a:p>
                      <a:pPr marL="0" algn="ctr" rtl="0" fontAlgn="ctr" latinLnBrk="0">
                        <a:spcBef>
                          <a:spcPts val="600"/>
                        </a:spcBef>
                        <a:spcAft>
                          <a:spcPts val="600"/>
                        </a:spcAft>
                      </a:pPr>
                      <a:r>
                        <a:rPr lang="es-CO" sz="1200" noProof="0">
                          <a:effectLst/>
                        </a:rPr>
                        <a:t>-</a:t>
                      </a:r>
                      <a:endParaRPr lang="es-CO" sz="1600" noProof="0">
                        <a:effectLst/>
                        <a:latin typeface="Arial"/>
                      </a:endParaRPr>
                    </a:p>
                  </a:txBody>
                  <a:tcPr marL="44450" marR="44450" marT="9525" marB="0" anchor="ctr">
                    <a:solidFill>
                      <a:schemeClr val="accent4">
                        <a:lumMod val="60000"/>
                        <a:lumOff val="40000"/>
                      </a:schemeClr>
                    </a:solidFill>
                  </a:tcPr>
                </a:tc>
                <a:tc>
                  <a:txBody>
                    <a:bodyPr/>
                    <a:lstStyle/>
                    <a:p>
                      <a:pPr marL="0" algn="just" rtl="0" fontAlgn="ctr" latinLnBrk="0">
                        <a:spcBef>
                          <a:spcPts val="600"/>
                        </a:spcBef>
                        <a:spcAft>
                          <a:spcPts val="600"/>
                        </a:spcAft>
                      </a:pPr>
                      <a:r>
                        <a:rPr lang="es-CO" sz="1200" noProof="0">
                          <a:effectLst/>
                        </a:rPr>
                        <a:t>(+) focos eliminados</a:t>
                      </a:r>
                      <a:endParaRPr lang="es-CO" sz="1600" noProof="0">
                        <a:effectLst/>
                        <a:latin typeface="Arial"/>
                      </a:endParaRPr>
                    </a:p>
                  </a:txBody>
                  <a:tcPr marL="44450" marR="44450" marT="9525" marB="0" anchor="ctr">
                    <a:solidFill>
                      <a:schemeClr val="accent4">
                        <a:lumMod val="60000"/>
                        <a:lumOff val="40000"/>
                      </a:schemeClr>
                    </a:solidFill>
                  </a:tcPr>
                </a:tc>
                <a:extLst>
                  <a:ext uri="{0D108BD9-81ED-4DB2-BD59-A6C34878D82A}">
                    <a16:rowId xmlns:a16="http://schemas.microsoft.com/office/drawing/2014/main" val="440658790"/>
                  </a:ext>
                </a:extLst>
              </a:tr>
              <a:tr h="333641">
                <a:tc>
                  <a:txBody>
                    <a:bodyPr/>
                    <a:lstStyle/>
                    <a:p>
                      <a:pPr marL="0" algn="ctr" rtl="0" fontAlgn="ctr" latinLnBrk="0">
                        <a:spcBef>
                          <a:spcPts val="600"/>
                        </a:spcBef>
                        <a:spcAft>
                          <a:spcPts val="600"/>
                        </a:spcAft>
                      </a:pPr>
                      <a:r>
                        <a:rPr lang="es-CO" sz="1200" noProof="0">
                          <a:effectLst/>
                        </a:rPr>
                        <a:t>4</a:t>
                      </a:r>
                      <a:endParaRPr lang="es-CO" sz="1600" noProof="0">
                        <a:effectLst/>
                        <a:latin typeface="Arial"/>
                      </a:endParaRPr>
                    </a:p>
                  </a:txBody>
                  <a:tcPr marL="44450" marR="44450" marT="9525" marB="0" anchor="ctr">
                    <a:solidFill>
                      <a:srgbClr val="FF7F00"/>
                    </a:solidFill>
                  </a:tcPr>
                </a:tc>
                <a:tc>
                  <a:txBody>
                    <a:bodyPr/>
                    <a:lstStyle/>
                    <a:p>
                      <a:pPr marL="0" algn="ctr" rtl="0" fontAlgn="ctr" latinLnBrk="0">
                        <a:spcBef>
                          <a:spcPts val="600"/>
                        </a:spcBef>
                        <a:spcAft>
                          <a:spcPts val="600"/>
                        </a:spcAft>
                      </a:pPr>
                      <a:r>
                        <a:rPr lang="es-CO" sz="1200" noProof="0">
                          <a:effectLst/>
                        </a:rPr>
                        <a:t>SI</a:t>
                      </a:r>
                      <a:endParaRPr lang="es-CO" sz="1600" noProof="0">
                        <a:effectLst/>
                        <a:latin typeface="Arial"/>
                      </a:endParaRPr>
                    </a:p>
                  </a:txBody>
                  <a:tcPr marL="44450" marR="44450" marT="9525" marB="0" anchor="ctr">
                    <a:solidFill>
                      <a:srgbClr val="FF7F00"/>
                    </a:solidFill>
                  </a:tcPr>
                </a:tc>
                <a:tc>
                  <a:txBody>
                    <a:bodyPr/>
                    <a:lstStyle/>
                    <a:p>
                      <a:pPr marL="0" algn="ctr" rtl="0" fontAlgn="ctr" latinLnBrk="0">
                        <a:spcBef>
                          <a:spcPts val="600"/>
                        </a:spcBef>
                        <a:spcAft>
                          <a:spcPts val="600"/>
                        </a:spcAft>
                      </a:pPr>
                      <a:r>
                        <a:rPr lang="es-CO" sz="1200" noProof="0">
                          <a:effectLst/>
                        </a:rPr>
                        <a:t>SI</a:t>
                      </a:r>
                      <a:endParaRPr lang="es-CO" sz="1600" noProof="0">
                        <a:effectLst/>
                        <a:latin typeface="Arial"/>
                      </a:endParaRPr>
                    </a:p>
                  </a:txBody>
                  <a:tcPr marL="44450" marR="44450" marT="9525" marB="0" anchor="ctr">
                    <a:solidFill>
                      <a:srgbClr val="FF7F00"/>
                    </a:solidFill>
                  </a:tcPr>
                </a:tc>
                <a:tc>
                  <a:txBody>
                    <a:bodyPr/>
                    <a:lstStyle/>
                    <a:p>
                      <a:pPr marL="0" algn="ctr" rtl="0" fontAlgn="ctr" latinLnBrk="0">
                        <a:spcBef>
                          <a:spcPts val="600"/>
                        </a:spcBef>
                        <a:spcAft>
                          <a:spcPts val="600"/>
                        </a:spcAft>
                      </a:pPr>
                      <a:r>
                        <a:rPr lang="es-CO" sz="1200" noProof="0">
                          <a:effectLst/>
                        </a:rPr>
                        <a:t>SI</a:t>
                      </a:r>
                      <a:endParaRPr lang="es-CO" sz="1600" noProof="0">
                        <a:effectLst/>
                        <a:latin typeface="Arial"/>
                      </a:endParaRPr>
                    </a:p>
                  </a:txBody>
                  <a:tcPr marL="44450" marR="44450" marT="9525" marB="0" anchor="ctr">
                    <a:solidFill>
                      <a:srgbClr val="FF7F00"/>
                    </a:solidFill>
                  </a:tcPr>
                </a:tc>
                <a:tc>
                  <a:txBody>
                    <a:bodyPr/>
                    <a:lstStyle/>
                    <a:p>
                      <a:pPr marL="0" algn="ctr" rtl="0" fontAlgn="ctr" latinLnBrk="0">
                        <a:spcBef>
                          <a:spcPts val="600"/>
                        </a:spcBef>
                        <a:spcAft>
                          <a:spcPts val="600"/>
                        </a:spcAft>
                      </a:pPr>
                      <a:r>
                        <a:rPr lang="es-CO" sz="1200" noProof="0">
                          <a:effectLst/>
                        </a:rPr>
                        <a:t>SI</a:t>
                      </a:r>
                      <a:endParaRPr lang="es-CO" sz="1600" noProof="0">
                        <a:effectLst/>
                        <a:latin typeface="Arial"/>
                      </a:endParaRPr>
                    </a:p>
                  </a:txBody>
                  <a:tcPr marL="44450" marR="44450" marT="9525" marB="0" anchor="ctr">
                    <a:solidFill>
                      <a:srgbClr val="FF7F00"/>
                    </a:solidFill>
                  </a:tcPr>
                </a:tc>
                <a:tc>
                  <a:txBody>
                    <a:bodyPr/>
                    <a:lstStyle/>
                    <a:p>
                      <a:pPr marL="0" algn="ctr" rtl="0" fontAlgn="ctr" latinLnBrk="0">
                        <a:spcBef>
                          <a:spcPts val="600"/>
                        </a:spcBef>
                        <a:spcAft>
                          <a:spcPts val="600"/>
                        </a:spcAft>
                      </a:pPr>
                      <a:r>
                        <a:rPr lang="es-CO" sz="1200" noProof="0">
                          <a:effectLst/>
                        </a:rPr>
                        <a:t>-</a:t>
                      </a:r>
                      <a:endParaRPr lang="es-CO" sz="1600" noProof="0">
                        <a:effectLst/>
                        <a:latin typeface="Arial"/>
                      </a:endParaRPr>
                    </a:p>
                  </a:txBody>
                  <a:tcPr marL="44450" marR="44450" marT="9525" marB="0" anchor="ctr">
                    <a:solidFill>
                      <a:srgbClr val="FF7F00"/>
                    </a:solidFill>
                  </a:tcPr>
                </a:tc>
                <a:tc>
                  <a:txBody>
                    <a:bodyPr/>
                    <a:lstStyle/>
                    <a:p>
                      <a:pPr marL="0" algn="ctr" rtl="0" fontAlgn="ctr" latinLnBrk="0">
                        <a:spcBef>
                          <a:spcPts val="600"/>
                        </a:spcBef>
                        <a:spcAft>
                          <a:spcPts val="600"/>
                        </a:spcAft>
                      </a:pPr>
                      <a:r>
                        <a:rPr lang="es-CO" sz="1200" noProof="0">
                          <a:effectLst/>
                        </a:rPr>
                        <a:t>SI</a:t>
                      </a:r>
                      <a:endParaRPr lang="es-CO" sz="1600" noProof="0">
                        <a:effectLst/>
                        <a:latin typeface="Arial"/>
                      </a:endParaRPr>
                    </a:p>
                  </a:txBody>
                  <a:tcPr marL="44450" marR="44450" marT="9525" marB="0" anchor="ctr">
                    <a:solidFill>
                      <a:srgbClr val="FF7F00"/>
                    </a:solidFill>
                  </a:tcPr>
                </a:tc>
                <a:tc>
                  <a:txBody>
                    <a:bodyPr/>
                    <a:lstStyle/>
                    <a:p>
                      <a:pPr marL="0" algn="just" rtl="0" fontAlgn="ctr" latinLnBrk="0">
                        <a:spcBef>
                          <a:spcPts val="600"/>
                        </a:spcBef>
                        <a:spcAft>
                          <a:spcPts val="600"/>
                        </a:spcAft>
                      </a:pPr>
                      <a:r>
                        <a:rPr lang="es-CO" sz="1200" noProof="0">
                          <a:effectLst/>
                        </a:rPr>
                        <a:t>(+) focos activos y residuales</a:t>
                      </a:r>
                      <a:endParaRPr lang="es-CO" sz="1600" noProof="0">
                        <a:effectLst/>
                        <a:latin typeface="Arial"/>
                      </a:endParaRPr>
                    </a:p>
                  </a:txBody>
                  <a:tcPr marL="44450" marR="44450" marT="9525" marB="0" anchor="ctr">
                    <a:solidFill>
                      <a:srgbClr val="FF7F00"/>
                    </a:solidFill>
                  </a:tcPr>
                </a:tc>
                <a:extLst>
                  <a:ext uri="{0D108BD9-81ED-4DB2-BD59-A6C34878D82A}">
                    <a16:rowId xmlns:a16="http://schemas.microsoft.com/office/drawing/2014/main" val="221065165"/>
                  </a:ext>
                </a:extLst>
              </a:tr>
              <a:tr h="333641">
                <a:tc>
                  <a:txBody>
                    <a:bodyPr/>
                    <a:lstStyle/>
                    <a:p>
                      <a:pPr marL="0" algn="ctr" rtl="0" fontAlgn="ctr" latinLnBrk="0">
                        <a:spcBef>
                          <a:spcPts val="600"/>
                        </a:spcBef>
                        <a:spcAft>
                          <a:spcPts val="600"/>
                        </a:spcAft>
                      </a:pPr>
                      <a:r>
                        <a:rPr lang="es-CO" sz="1200" noProof="0">
                          <a:effectLst/>
                        </a:rPr>
                        <a:t>5</a:t>
                      </a:r>
                      <a:endParaRPr lang="es-CO" sz="1600" noProof="0">
                        <a:effectLst/>
                        <a:latin typeface="Arial"/>
                      </a:endParaRPr>
                    </a:p>
                  </a:txBody>
                  <a:tcPr marL="44450" marR="44450" marT="9525" marB="0" anchor="ctr">
                    <a:solidFill>
                      <a:srgbClr val="FF1422"/>
                    </a:solidFill>
                  </a:tcPr>
                </a:tc>
                <a:tc>
                  <a:txBody>
                    <a:bodyPr/>
                    <a:lstStyle/>
                    <a:p>
                      <a:pPr marL="0" algn="ctr" rtl="0" fontAlgn="ctr" latinLnBrk="0">
                        <a:spcBef>
                          <a:spcPts val="600"/>
                        </a:spcBef>
                        <a:spcAft>
                          <a:spcPts val="600"/>
                        </a:spcAft>
                      </a:pPr>
                      <a:r>
                        <a:rPr lang="es-CO" sz="1200" noProof="0">
                          <a:effectLst/>
                        </a:rPr>
                        <a:t>SI</a:t>
                      </a:r>
                      <a:endParaRPr lang="es-CO" sz="1600" noProof="0">
                        <a:effectLst/>
                        <a:latin typeface="Arial"/>
                      </a:endParaRPr>
                    </a:p>
                  </a:txBody>
                  <a:tcPr marL="44450" marR="44450" marT="9525" marB="0" anchor="ctr">
                    <a:solidFill>
                      <a:srgbClr val="FF1422"/>
                    </a:solidFill>
                  </a:tcPr>
                </a:tc>
                <a:tc>
                  <a:txBody>
                    <a:bodyPr/>
                    <a:lstStyle/>
                    <a:p>
                      <a:pPr marL="0" algn="ctr" rtl="0" fontAlgn="ctr" latinLnBrk="0">
                        <a:spcBef>
                          <a:spcPts val="600"/>
                        </a:spcBef>
                        <a:spcAft>
                          <a:spcPts val="600"/>
                        </a:spcAft>
                      </a:pPr>
                      <a:r>
                        <a:rPr lang="es-CO" sz="1200" noProof="0">
                          <a:effectLst/>
                        </a:rPr>
                        <a:t>SI</a:t>
                      </a:r>
                      <a:endParaRPr lang="es-CO" sz="1600" noProof="0">
                        <a:effectLst/>
                        <a:latin typeface="Arial"/>
                      </a:endParaRPr>
                    </a:p>
                  </a:txBody>
                  <a:tcPr marL="44450" marR="44450" marT="9525" marB="0" anchor="ctr">
                    <a:solidFill>
                      <a:srgbClr val="FF1422"/>
                    </a:solidFill>
                  </a:tcPr>
                </a:tc>
                <a:tc>
                  <a:txBody>
                    <a:bodyPr/>
                    <a:lstStyle/>
                    <a:p>
                      <a:pPr marL="0" algn="ctr" rtl="0" fontAlgn="ctr" latinLnBrk="0">
                        <a:spcBef>
                          <a:spcPts val="600"/>
                        </a:spcBef>
                        <a:spcAft>
                          <a:spcPts val="600"/>
                        </a:spcAft>
                      </a:pPr>
                      <a:r>
                        <a:rPr lang="es-CO" sz="1200" noProof="0">
                          <a:effectLst/>
                        </a:rPr>
                        <a:t>SI</a:t>
                      </a:r>
                      <a:endParaRPr lang="es-CO" sz="1600" noProof="0">
                        <a:effectLst/>
                        <a:latin typeface="Arial"/>
                      </a:endParaRPr>
                    </a:p>
                  </a:txBody>
                  <a:tcPr marL="44450" marR="44450" marT="9525" marB="0" anchor="ctr">
                    <a:solidFill>
                      <a:srgbClr val="FF1422"/>
                    </a:solidFill>
                  </a:tcPr>
                </a:tc>
                <a:tc>
                  <a:txBody>
                    <a:bodyPr/>
                    <a:lstStyle/>
                    <a:p>
                      <a:pPr marL="0" algn="ctr" rtl="0" fontAlgn="ctr" latinLnBrk="0">
                        <a:spcBef>
                          <a:spcPts val="600"/>
                        </a:spcBef>
                        <a:spcAft>
                          <a:spcPts val="600"/>
                        </a:spcAft>
                      </a:pPr>
                      <a:r>
                        <a:rPr lang="es-CO" sz="1200" noProof="0">
                          <a:effectLst/>
                        </a:rPr>
                        <a:t>SI</a:t>
                      </a:r>
                      <a:endParaRPr lang="es-CO" sz="1600" noProof="0">
                        <a:effectLst/>
                        <a:latin typeface="Arial"/>
                      </a:endParaRPr>
                    </a:p>
                  </a:txBody>
                  <a:tcPr marL="44450" marR="44450" marT="9525" marB="0" anchor="ctr">
                    <a:solidFill>
                      <a:srgbClr val="FF1422"/>
                    </a:solidFill>
                  </a:tcPr>
                </a:tc>
                <a:tc>
                  <a:txBody>
                    <a:bodyPr/>
                    <a:lstStyle/>
                    <a:p>
                      <a:pPr marL="0" algn="ctr" rtl="0" fontAlgn="ctr" latinLnBrk="0">
                        <a:spcBef>
                          <a:spcPts val="600"/>
                        </a:spcBef>
                        <a:spcAft>
                          <a:spcPts val="600"/>
                        </a:spcAft>
                      </a:pPr>
                      <a:r>
                        <a:rPr lang="es-CO" sz="1200" noProof="0">
                          <a:effectLst/>
                        </a:rPr>
                        <a:t>SI</a:t>
                      </a:r>
                      <a:endParaRPr lang="es-CO" sz="1600" noProof="0">
                        <a:effectLst/>
                        <a:latin typeface="Arial"/>
                      </a:endParaRPr>
                    </a:p>
                  </a:txBody>
                  <a:tcPr marL="44450" marR="44450" marT="9525" marB="0" anchor="ctr">
                    <a:solidFill>
                      <a:srgbClr val="FF1422"/>
                    </a:solidFill>
                  </a:tcPr>
                </a:tc>
                <a:tc>
                  <a:txBody>
                    <a:bodyPr/>
                    <a:lstStyle/>
                    <a:p>
                      <a:pPr marL="0" algn="ctr" rtl="0" fontAlgn="ctr" latinLnBrk="0">
                        <a:spcBef>
                          <a:spcPts val="600"/>
                        </a:spcBef>
                        <a:spcAft>
                          <a:spcPts val="600"/>
                        </a:spcAft>
                      </a:pPr>
                      <a:r>
                        <a:rPr lang="es-CO" sz="1200" noProof="0">
                          <a:effectLst/>
                        </a:rPr>
                        <a:t>-</a:t>
                      </a:r>
                      <a:endParaRPr lang="es-CO" sz="1600" noProof="0">
                        <a:effectLst/>
                        <a:latin typeface="Arial"/>
                      </a:endParaRPr>
                    </a:p>
                  </a:txBody>
                  <a:tcPr marL="44450" marR="44450" marT="9525" marB="0" anchor="ctr">
                    <a:solidFill>
                      <a:srgbClr val="FF1422"/>
                    </a:solidFill>
                  </a:tcPr>
                </a:tc>
                <a:tc>
                  <a:txBody>
                    <a:bodyPr/>
                    <a:lstStyle/>
                    <a:p>
                      <a:pPr marL="0" algn="just" rtl="0" fontAlgn="ctr" latinLnBrk="0">
                        <a:spcBef>
                          <a:spcPts val="600"/>
                        </a:spcBef>
                        <a:spcAft>
                          <a:spcPts val="600"/>
                        </a:spcAft>
                      </a:pPr>
                      <a:r>
                        <a:rPr lang="es-CO" sz="1200" noProof="0" dirty="0">
                          <a:effectLst/>
                        </a:rPr>
                        <a:t>(+) focos activos y residuales</a:t>
                      </a:r>
                      <a:endParaRPr lang="es-CO" sz="1600" noProof="0" dirty="0">
                        <a:effectLst/>
                        <a:latin typeface="Arial"/>
                      </a:endParaRPr>
                    </a:p>
                  </a:txBody>
                  <a:tcPr marL="44450" marR="44450" marT="9525" marB="0" anchor="ctr">
                    <a:solidFill>
                      <a:srgbClr val="FF1422"/>
                    </a:solidFill>
                  </a:tcPr>
                </a:tc>
                <a:extLst>
                  <a:ext uri="{0D108BD9-81ED-4DB2-BD59-A6C34878D82A}">
                    <a16:rowId xmlns:a16="http://schemas.microsoft.com/office/drawing/2014/main" val="3741830464"/>
                  </a:ext>
                </a:extLst>
              </a:tr>
            </a:tbl>
          </a:graphicData>
        </a:graphic>
      </p:graphicFrame>
      <p:sp>
        <p:nvSpPr>
          <p:cNvPr id="14" name="ZoneTexte 13">
            <a:extLst>
              <a:ext uri="{FF2B5EF4-FFF2-40B4-BE49-F238E27FC236}">
                <a16:creationId xmlns:a16="http://schemas.microsoft.com/office/drawing/2014/main" id="{2023B92D-BD4D-4C2B-829B-CADA54ED008F}"/>
              </a:ext>
            </a:extLst>
          </p:cNvPr>
          <p:cNvSpPr txBox="1"/>
          <p:nvPr/>
        </p:nvSpPr>
        <p:spPr>
          <a:xfrm>
            <a:off x="920021" y="5945166"/>
            <a:ext cx="6530787"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900" b="1">
                <a:solidFill>
                  <a:srgbClr val="000000"/>
                </a:solidFill>
                <a:latin typeface="Arial"/>
                <a:cs typeface="Arial"/>
              </a:rPr>
              <a:t>Fuente: Manual para la estratificación de riesgo y manejo de focos OPS/OMS, 2019. (+) presencia y (-) ausencia</a:t>
            </a:r>
          </a:p>
        </p:txBody>
      </p:sp>
      <p:pic>
        <p:nvPicPr>
          <p:cNvPr id="20" name="Image 2" descr="Une image contenant carte&#10;&#10;Description générée automatiquement">
            <a:extLst>
              <a:ext uri="{FF2B5EF4-FFF2-40B4-BE49-F238E27FC236}">
                <a16:creationId xmlns:a16="http://schemas.microsoft.com/office/drawing/2014/main" id="{3A9002D3-ADFC-403B-96DD-69F6E67C87B4}"/>
              </a:ext>
            </a:extLst>
          </p:cNvPr>
          <p:cNvPicPr>
            <a:picLocks noChangeAspect="1"/>
          </p:cNvPicPr>
          <p:nvPr/>
        </p:nvPicPr>
        <p:blipFill>
          <a:blip r:embed="rId3"/>
          <a:stretch>
            <a:fillRect/>
          </a:stretch>
        </p:blipFill>
        <p:spPr>
          <a:xfrm>
            <a:off x="9201873" y="2268637"/>
            <a:ext cx="2537263" cy="2801073"/>
          </a:xfrm>
          <a:prstGeom prst="rect">
            <a:avLst/>
          </a:prstGeom>
        </p:spPr>
      </p:pic>
    </p:spTree>
    <p:extLst>
      <p:ext uri="{BB962C8B-B14F-4D97-AF65-F5344CB8AC3E}">
        <p14:creationId xmlns:p14="http://schemas.microsoft.com/office/powerpoint/2010/main" val="10643660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9"/>
</p:tagLst>
</file>

<file path=ppt/tags/tag2.xml><?xml version="1.0" encoding="utf-8"?>
<p:tagLst xmlns:a="http://schemas.openxmlformats.org/drawingml/2006/main" xmlns:r="http://schemas.openxmlformats.org/officeDocument/2006/relationships" xmlns:p="http://schemas.openxmlformats.org/presentationml/2006/main">
  <p:tag name="TIMING" val="|0.9"/>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17B6515786A494F855A036CECB7213E" ma:contentTypeVersion="2" ma:contentTypeDescription="Create a new document." ma:contentTypeScope="" ma:versionID="06865776754d487ae222a68b522244db">
  <xsd:schema xmlns:xsd="http://www.w3.org/2001/XMLSchema" xmlns:xs="http://www.w3.org/2001/XMLSchema" xmlns:p="http://schemas.microsoft.com/office/2006/metadata/properties" xmlns:ns2="0f44ecdb-425c-40f5-b481-9fe336c92ef6" targetNamespace="http://schemas.microsoft.com/office/2006/metadata/properties" ma:root="true" ma:fieldsID="249400b360078c0799bc8ee0c09bb198" ns2:_="">
    <xsd:import namespace="0f44ecdb-425c-40f5-b481-9fe336c92ef6"/>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44ecdb-425c-40f5-b481-9fe336c92e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B34C087-AD04-4298-A6BA-F10550EDC42A}">
  <ds:schemaRefs>
    <ds:schemaRef ds:uri="http://purl.org/dc/elements/1.1/"/>
    <ds:schemaRef ds:uri="0f44ecdb-425c-40f5-b481-9fe336c92ef6"/>
    <ds:schemaRef ds:uri="http://purl.org/dc/dcmitype/"/>
    <ds:schemaRef ds:uri="http://www.w3.org/XML/1998/namespac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2.xml><?xml version="1.0" encoding="utf-8"?>
<ds:datastoreItem xmlns:ds="http://schemas.openxmlformats.org/officeDocument/2006/customXml" ds:itemID="{6EB7AA0B-148D-49C8-A23D-DC887EC564E0}">
  <ds:schemaRefs>
    <ds:schemaRef ds:uri="0f44ecdb-425c-40f5-b481-9fe336c92ef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474E2F8-4544-411E-A607-71D127CDE6C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457</TotalTime>
  <Words>5561</Words>
  <Application>Microsoft Macintosh PowerPoint</Application>
  <PresentationFormat>Panorámica</PresentationFormat>
  <Paragraphs>547</Paragraphs>
  <Slides>25</Slides>
  <Notes>22</Notes>
  <HiddenSlides>0</HiddenSlides>
  <MMClips>1</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25</vt:i4>
      </vt:variant>
    </vt:vector>
  </HeadingPairs>
  <TitlesOfParts>
    <vt:vector size="39" baseType="lpstr">
      <vt:lpstr>MS PMincho</vt:lpstr>
      <vt:lpstr>Arial</vt:lpstr>
      <vt:lpstr>ArialNarrow</vt:lpstr>
      <vt:lpstr>Calibri</vt:lpstr>
      <vt:lpstr>Calibri Light</vt:lpstr>
      <vt:lpstr>CIDFont+F1</vt:lpstr>
      <vt:lpstr>CIDFont+F2</vt:lpstr>
      <vt:lpstr>CIDFont+F6</vt:lpstr>
      <vt:lpstr>Lato Light</vt:lpstr>
      <vt:lpstr>Poppins</vt:lpstr>
      <vt:lpstr>Poppins SemiBold</vt:lpstr>
      <vt:lpstr>Symbol</vt:lpstr>
      <vt:lpstr>Work Sans</vt:lpstr>
      <vt:lpstr>Tema de Office</vt:lpstr>
      <vt:lpstr>Presentación de PowerPoint</vt:lpstr>
      <vt:lpstr>Presentación de PowerPoint</vt:lpstr>
      <vt:lpstr>Presentación de PowerPoint</vt:lpstr>
      <vt:lpstr>Presentación de PowerPoint</vt:lpstr>
      <vt:lpstr>Estratificación de riesgo para malaria</vt:lpstr>
      <vt:lpstr>Estratificación de riesgo para malaria</vt:lpstr>
      <vt:lpstr>Presentación de PowerPoint</vt:lpstr>
      <vt:lpstr>Flujograma para la construcción de la estratificación de riesgo para malaria por municipio.</vt:lpstr>
      <vt:lpstr>Estratificación de riesgo de municipios para malaria en Colombia</vt:lpstr>
      <vt:lpstr>Estratificación de riesgo para malaria</vt:lpstr>
      <vt:lpstr>Presentación de PowerPoint</vt:lpstr>
      <vt:lpstr>Presentación de PowerPoint</vt:lpstr>
      <vt:lpstr>Micro-estratificación</vt:lpstr>
      <vt:lpstr>Pasos para la identificación y caracterización de las UNOPIS de malaria.  </vt:lpstr>
      <vt:lpstr>Presentación de PowerPoint</vt:lpstr>
      <vt:lpstr>Presentación de PowerPoint</vt:lpstr>
      <vt:lpstr>Objetivo operativo: Organizar el DTI-R en el foco</vt:lpstr>
      <vt:lpstr>Objetivo operativo: Organizar el DTI-R en la UNOPI</vt:lpstr>
      <vt:lpstr>Presentación de PowerPoint</vt:lpstr>
      <vt:lpstr>Presentación de PowerPoint</vt:lpstr>
      <vt:lpstr>Gestión de Focos</vt:lpstr>
      <vt:lpstr>Prioridades. Asegurando la gestión básica</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Salas Botero, Daniela</dc:creator>
  <cp:lastModifiedBy>JUAN DAVID ORTIZ GARZON</cp:lastModifiedBy>
  <cp:revision>34</cp:revision>
  <dcterms:created xsi:type="dcterms:W3CDTF">2021-01-16T00:04:17Z</dcterms:created>
  <dcterms:modified xsi:type="dcterms:W3CDTF">2021-03-05T03:42:39Z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0x010100717B6515786A494F855A036CECB7213E</vt:lpwstr>
  </property>
</Properties>
</file>