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421" r:id="rId3"/>
    <p:sldId id="4426" r:id="rId4"/>
    <p:sldId id="4427" r:id="rId5"/>
    <p:sldId id="4438" r:id="rId6"/>
    <p:sldId id="258" r:id="rId7"/>
    <p:sldId id="4395" r:id="rId8"/>
    <p:sldId id="4440" r:id="rId9"/>
    <p:sldId id="4435" r:id="rId10"/>
    <p:sldId id="4402" r:id="rId11"/>
    <p:sldId id="4404" r:id="rId12"/>
    <p:sldId id="4439" r:id="rId13"/>
    <p:sldId id="4405" r:id="rId14"/>
    <p:sldId id="4436" r:id="rId15"/>
    <p:sldId id="4411" r:id="rId16"/>
    <p:sldId id="680" r:id="rId17"/>
    <p:sldId id="4416" r:id="rId18"/>
    <p:sldId id="4417" r:id="rId19"/>
    <p:sldId id="4437" r:id="rId20"/>
    <p:sldId id="560" r:id="rId21"/>
    <p:sldId id="4441" r:id="rId22"/>
    <p:sldId id="4419" r:id="rId23"/>
    <p:sldId id="263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iana Santacoloma" initials="LS" lastIdx="1" clrIdx="0">
    <p:extLst>
      <p:ext uri="{19B8F6BF-5375-455C-9EA6-DF929625EA0E}">
        <p15:presenceInfo xmlns:p15="http://schemas.microsoft.com/office/powerpoint/2012/main" userId="4831c328d5fd98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76" autoAdjust="0"/>
    <p:restoredTop sz="92739" autoAdjust="0"/>
  </p:normalViewPr>
  <p:slideViewPr>
    <p:cSldViewPr snapToGrid="0">
      <p:cViewPr varScale="1">
        <p:scale>
          <a:sx n="148" d="100"/>
          <a:sy n="148" d="100"/>
        </p:scale>
        <p:origin x="1424" y="192"/>
      </p:cViewPr>
      <p:guideLst/>
    </p:cSldViewPr>
  </p:slideViewPr>
  <p:outlineViewPr>
    <p:cViewPr>
      <p:scale>
        <a:sx n="33" d="100"/>
        <a:sy n="33" d="100"/>
      </p:scale>
      <p:origin x="0" y="-12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7D5727-16CE-4FE1-B8DD-31E92B8C3EF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F8EEE18B-ED43-49BB-B17F-278BDEF04B07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Ministerio de Salud y Protección social </a:t>
          </a:r>
        </a:p>
      </dgm:t>
    </dgm:pt>
    <dgm:pt modelId="{E693889F-8CDD-4D01-BC41-B9B133788346}" type="parTrans" cxnId="{BA403278-E8E0-4D1A-B742-D0C1A6A9D6B9}">
      <dgm:prSet/>
      <dgm:spPr/>
      <dgm:t>
        <a:bodyPr/>
        <a:lstStyle/>
        <a:p>
          <a:endParaRPr lang="es-CO"/>
        </a:p>
      </dgm:t>
    </dgm:pt>
    <dgm:pt modelId="{63AE72C6-0E3F-4ABB-88B5-0BBDB1D480DD}" type="sibTrans" cxnId="{BA403278-E8E0-4D1A-B742-D0C1A6A9D6B9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es-CO"/>
        </a:p>
      </dgm:t>
    </dgm:pt>
    <dgm:pt modelId="{1C67CD81-FA80-4163-BED9-E4A5D0A3F5AF}">
      <dgm:prSet phldrT="[Texto]" custT="1"/>
      <dgm:spPr>
        <a:solidFill>
          <a:schemeClr val="accent2">
            <a:lumMod val="75000"/>
            <a:alpha val="58000"/>
          </a:schemeClr>
        </a:solidFill>
      </dgm:spPr>
      <dgm:t>
        <a:bodyPr/>
        <a:lstStyle/>
        <a:p>
          <a:r>
            <a:rPr lang="es-CO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Instituto Nacional de Salud </a:t>
          </a:r>
        </a:p>
        <a:p>
          <a:r>
            <a:rPr lang="es-CO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Redes en Salud </a:t>
          </a:r>
        </a:p>
        <a:p>
          <a:r>
            <a:rPr lang="es-CO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Grupo Entomología</a:t>
          </a:r>
        </a:p>
      </dgm:t>
    </dgm:pt>
    <dgm:pt modelId="{0E82DC98-5D8E-4504-BEA9-901CDA9C33DA}" type="parTrans" cxnId="{FEC49415-BDA5-4BB3-82AC-13449D0DC141}">
      <dgm:prSet/>
      <dgm:spPr/>
      <dgm:t>
        <a:bodyPr/>
        <a:lstStyle/>
        <a:p>
          <a:endParaRPr lang="es-CO"/>
        </a:p>
      </dgm:t>
    </dgm:pt>
    <dgm:pt modelId="{3BF928C5-6BC5-486D-B813-AB23552BFA8A}" type="sibTrans" cxnId="{FEC49415-BDA5-4BB3-82AC-13449D0DC141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es-CO"/>
        </a:p>
      </dgm:t>
    </dgm:pt>
    <dgm:pt modelId="{B77DFB4E-A092-494C-B3F1-40F9D1E23454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 anchor="t" anchorCtr="0"/>
        <a:lstStyle/>
        <a:p>
          <a:r>
            <a:rPr lang="es-CO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Laboratorio  de salud Pública Departamental</a:t>
          </a:r>
        </a:p>
        <a:p>
          <a:r>
            <a:rPr lang="es-CO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-Grupo de entomología</a:t>
          </a:r>
        </a:p>
        <a:p>
          <a:r>
            <a:rPr lang="es-CO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-Control de vectores</a:t>
          </a:r>
        </a:p>
        <a:p>
          <a:r>
            <a:rPr lang="es-CO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-Grupo funcional</a:t>
          </a:r>
        </a:p>
      </dgm:t>
    </dgm:pt>
    <dgm:pt modelId="{A2BF3D09-4288-4841-AA03-1DFE5E4B241F}" type="parTrans" cxnId="{E00BCF5F-39A2-4D78-A07F-028208F8D048}">
      <dgm:prSet/>
      <dgm:spPr/>
      <dgm:t>
        <a:bodyPr/>
        <a:lstStyle/>
        <a:p>
          <a:endParaRPr lang="es-CO"/>
        </a:p>
      </dgm:t>
    </dgm:pt>
    <dgm:pt modelId="{64013FA0-9F22-4E76-B274-A961A1730CB3}" type="sibTrans" cxnId="{E00BCF5F-39A2-4D78-A07F-028208F8D048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es-CO"/>
        </a:p>
      </dgm:t>
    </dgm:pt>
    <dgm:pt modelId="{200A5F46-A30B-4D90-9E2A-04C3B01DE4BD}" type="pres">
      <dgm:prSet presAssocID="{067D5727-16CE-4FE1-B8DD-31E92B8C3EF2}" presName="Name0" presStyleCnt="0">
        <dgm:presLayoutVars>
          <dgm:dir/>
          <dgm:resizeHandles val="exact"/>
        </dgm:presLayoutVars>
      </dgm:prSet>
      <dgm:spPr/>
    </dgm:pt>
    <dgm:pt modelId="{9D0041A3-7990-4BBD-85B9-5881CAB46CBB}" type="pres">
      <dgm:prSet presAssocID="{F8EEE18B-ED43-49BB-B17F-278BDEF04B07}" presName="node" presStyleLbl="node1" presStyleIdx="0" presStyleCnt="3" custScaleX="119258" custRadScaleRad="85076" custRadScaleInc="7923">
        <dgm:presLayoutVars>
          <dgm:bulletEnabled val="1"/>
        </dgm:presLayoutVars>
      </dgm:prSet>
      <dgm:spPr/>
    </dgm:pt>
    <dgm:pt modelId="{940E24F5-C9EB-49A7-A244-B96B30658B49}" type="pres">
      <dgm:prSet presAssocID="{63AE72C6-0E3F-4ABB-88B5-0BBDB1D480DD}" presName="sibTrans" presStyleLbl="sibTrans2D1" presStyleIdx="0" presStyleCnt="3" custLinFactX="30946" custLinFactY="-38539" custLinFactNeighborX="100000" custLinFactNeighborY="-100000"/>
      <dgm:spPr/>
    </dgm:pt>
    <dgm:pt modelId="{218B8F92-BAC5-4E62-A0BA-F15A8CB0553A}" type="pres">
      <dgm:prSet presAssocID="{63AE72C6-0E3F-4ABB-88B5-0BBDB1D480DD}" presName="connectorText" presStyleLbl="sibTrans2D1" presStyleIdx="0" presStyleCnt="3"/>
      <dgm:spPr/>
    </dgm:pt>
    <dgm:pt modelId="{661491BF-8F8B-43F7-BD75-81A148DA65BC}" type="pres">
      <dgm:prSet presAssocID="{1C67CD81-FA80-4163-BED9-E4A5D0A3F5AF}" presName="node" presStyleLbl="node1" presStyleIdx="1" presStyleCnt="3" custScaleX="133679" custScaleY="182417" custRadScaleRad="146247" custRadScaleInc="-32836">
        <dgm:presLayoutVars>
          <dgm:bulletEnabled val="1"/>
        </dgm:presLayoutVars>
      </dgm:prSet>
      <dgm:spPr/>
    </dgm:pt>
    <dgm:pt modelId="{8DAE0C1C-86C5-4A7B-9C91-9BD116F1FCEE}" type="pres">
      <dgm:prSet presAssocID="{3BF928C5-6BC5-486D-B813-AB23552BFA8A}" presName="sibTrans" presStyleLbl="sibTrans2D1" presStyleIdx="1" presStyleCnt="3" custAng="21591136" custScaleX="113401" custScaleY="111665" custLinFactY="92931" custLinFactNeighborX="2731" custLinFactNeighborY="100000"/>
      <dgm:spPr/>
    </dgm:pt>
    <dgm:pt modelId="{7E3A3D13-FD4A-4ED1-8BA3-F386D97CA71C}" type="pres">
      <dgm:prSet presAssocID="{3BF928C5-6BC5-486D-B813-AB23552BFA8A}" presName="connectorText" presStyleLbl="sibTrans2D1" presStyleIdx="1" presStyleCnt="3"/>
      <dgm:spPr/>
    </dgm:pt>
    <dgm:pt modelId="{35C95CFD-D15C-4887-9C99-05365DFE0E41}" type="pres">
      <dgm:prSet presAssocID="{B77DFB4E-A092-494C-B3F1-40F9D1E23454}" presName="node" presStyleLbl="node1" presStyleIdx="2" presStyleCnt="3" custScaleX="123508" custScaleY="187205" custRadScaleRad="138086" custRadScaleInc="32317">
        <dgm:presLayoutVars>
          <dgm:bulletEnabled val="1"/>
        </dgm:presLayoutVars>
      </dgm:prSet>
      <dgm:spPr/>
    </dgm:pt>
    <dgm:pt modelId="{DED1E727-262D-415F-B14B-552C1DC14FD7}" type="pres">
      <dgm:prSet presAssocID="{64013FA0-9F22-4E76-B274-A961A1730CB3}" presName="sibTrans" presStyleLbl="sibTrans2D1" presStyleIdx="2" presStyleCnt="3" custLinFactX="-35706" custLinFactY="-52941" custLinFactNeighborX="-100000" custLinFactNeighborY="-100000"/>
      <dgm:spPr/>
    </dgm:pt>
    <dgm:pt modelId="{7159CBA1-4C4D-4A9D-A746-EFAADB8B5086}" type="pres">
      <dgm:prSet presAssocID="{64013FA0-9F22-4E76-B274-A961A1730CB3}" presName="connectorText" presStyleLbl="sibTrans2D1" presStyleIdx="2" presStyleCnt="3"/>
      <dgm:spPr/>
    </dgm:pt>
  </dgm:ptLst>
  <dgm:cxnLst>
    <dgm:cxn modelId="{FEC49415-BDA5-4BB3-82AC-13449D0DC141}" srcId="{067D5727-16CE-4FE1-B8DD-31E92B8C3EF2}" destId="{1C67CD81-FA80-4163-BED9-E4A5D0A3F5AF}" srcOrd="1" destOrd="0" parTransId="{0E82DC98-5D8E-4504-BEA9-901CDA9C33DA}" sibTransId="{3BF928C5-6BC5-486D-B813-AB23552BFA8A}"/>
    <dgm:cxn modelId="{835B0E25-0721-4481-9AC1-90C8A68909DB}" type="presOf" srcId="{3BF928C5-6BC5-486D-B813-AB23552BFA8A}" destId="{7E3A3D13-FD4A-4ED1-8BA3-F386D97CA71C}" srcOrd="1" destOrd="0" presId="urn:microsoft.com/office/officeart/2005/8/layout/cycle7"/>
    <dgm:cxn modelId="{0587303A-AADE-4B3E-BA41-79A2983000AA}" type="presOf" srcId="{63AE72C6-0E3F-4ABB-88B5-0BBDB1D480DD}" destId="{940E24F5-C9EB-49A7-A244-B96B30658B49}" srcOrd="0" destOrd="0" presId="urn:microsoft.com/office/officeart/2005/8/layout/cycle7"/>
    <dgm:cxn modelId="{E00BCF5F-39A2-4D78-A07F-028208F8D048}" srcId="{067D5727-16CE-4FE1-B8DD-31E92B8C3EF2}" destId="{B77DFB4E-A092-494C-B3F1-40F9D1E23454}" srcOrd="2" destOrd="0" parTransId="{A2BF3D09-4288-4841-AA03-1DFE5E4B241F}" sibTransId="{64013FA0-9F22-4E76-B274-A961A1730CB3}"/>
    <dgm:cxn modelId="{BA403278-E8E0-4D1A-B742-D0C1A6A9D6B9}" srcId="{067D5727-16CE-4FE1-B8DD-31E92B8C3EF2}" destId="{F8EEE18B-ED43-49BB-B17F-278BDEF04B07}" srcOrd="0" destOrd="0" parTransId="{E693889F-8CDD-4D01-BC41-B9B133788346}" sibTransId="{63AE72C6-0E3F-4ABB-88B5-0BBDB1D480DD}"/>
    <dgm:cxn modelId="{A3697F98-7132-488B-B0A3-E36C8657E9C9}" type="presOf" srcId="{63AE72C6-0E3F-4ABB-88B5-0BBDB1D480DD}" destId="{218B8F92-BAC5-4E62-A0BA-F15A8CB0553A}" srcOrd="1" destOrd="0" presId="urn:microsoft.com/office/officeart/2005/8/layout/cycle7"/>
    <dgm:cxn modelId="{94E8FC98-A0FF-42EA-B4BE-49D5EF3D2A0E}" type="presOf" srcId="{F8EEE18B-ED43-49BB-B17F-278BDEF04B07}" destId="{9D0041A3-7990-4BBD-85B9-5881CAB46CBB}" srcOrd="0" destOrd="0" presId="urn:microsoft.com/office/officeart/2005/8/layout/cycle7"/>
    <dgm:cxn modelId="{ECE715C2-F05D-42D2-B65B-9F721B823210}" type="presOf" srcId="{64013FA0-9F22-4E76-B274-A961A1730CB3}" destId="{DED1E727-262D-415F-B14B-552C1DC14FD7}" srcOrd="0" destOrd="0" presId="urn:microsoft.com/office/officeart/2005/8/layout/cycle7"/>
    <dgm:cxn modelId="{F85086CE-2E74-4432-A801-46945D5C243E}" type="presOf" srcId="{067D5727-16CE-4FE1-B8DD-31E92B8C3EF2}" destId="{200A5F46-A30B-4D90-9E2A-04C3B01DE4BD}" srcOrd="0" destOrd="0" presId="urn:microsoft.com/office/officeart/2005/8/layout/cycle7"/>
    <dgm:cxn modelId="{7B55B1D7-C8CB-4C57-A1C1-49FE2DB000CC}" type="presOf" srcId="{1C67CD81-FA80-4163-BED9-E4A5D0A3F5AF}" destId="{661491BF-8F8B-43F7-BD75-81A148DA65BC}" srcOrd="0" destOrd="0" presId="urn:microsoft.com/office/officeart/2005/8/layout/cycle7"/>
    <dgm:cxn modelId="{2C8A0EDD-DF42-44BB-BBDE-49559F8B9FA3}" type="presOf" srcId="{64013FA0-9F22-4E76-B274-A961A1730CB3}" destId="{7159CBA1-4C4D-4A9D-A746-EFAADB8B5086}" srcOrd="1" destOrd="0" presId="urn:microsoft.com/office/officeart/2005/8/layout/cycle7"/>
    <dgm:cxn modelId="{A7E411E5-1ABA-41E4-B068-EC1D8CE9620A}" type="presOf" srcId="{3BF928C5-6BC5-486D-B813-AB23552BFA8A}" destId="{8DAE0C1C-86C5-4A7B-9C91-9BD116F1FCEE}" srcOrd="0" destOrd="0" presId="urn:microsoft.com/office/officeart/2005/8/layout/cycle7"/>
    <dgm:cxn modelId="{DCEC4AE6-066C-4D5C-B7EB-365C71D29918}" type="presOf" srcId="{B77DFB4E-A092-494C-B3F1-40F9D1E23454}" destId="{35C95CFD-D15C-4887-9C99-05365DFE0E41}" srcOrd="0" destOrd="0" presId="urn:microsoft.com/office/officeart/2005/8/layout/cycle7"/>
    <dgm:cxn modelId="{FF5A7A16-C1F6-46FB-90FE-2D1D4D9707C9}" type="presParOf" srcId="{200A5F46-A30B-4D90-9E2A-04C3B01DE4BD}" destId="{9D0041A3-7990-4BBD-85B9-5881CAB46CBB}" srcOrd="0" destOrd="0" presId="urn:microsoft.com/office/officeart/2005/8/layout/cycle7"/>
    <dgm:cxn modelId="{9EDDB3FD-FA45-44DD-8262-D97E099DC3FA}" type="presParOf" srcId="{200A5F46-A30B-4D90-9E2A-04C3B01DE4BD}" destId="{940E24F5-C9EB-49A7-A244-B96B30658B49}" srcOrd="1" destOrd="0" presId="urn:microsoft.com/office/officeart/2005/8/layout/cycle7"/>
    <dgm:cxn modelId="{59BDB114-78F9-4D38-914A-550B2EDB3D98}" type="presParOf" srcId="{940E24F5-C9EB-49A7-A244-B96B30658B49}" destId="{218B8F92-BAC5-4E62-A0BA-F15A8CB0553A}" srcOrd="0" destOrd="0" presId="urn:microsoft.com/office/officeart/2005/8/layout/cycle7"/>
    <dgm:cxn modelId="{7B2440E0-6269-462F-9B10-E24107797AA7}" type="presParOf" srcId="{200A5F46-A30B-4D90-9E2A-04C3B01DE4BD}" destId="{661491BF-8F8B-43F7-BD75-81A148DA65BC}" srcOrd="2" destOrd="0" presId="urn:microsoft.com/office/officeart/2005/8/layout/cycle7"/>
    <dgm:cxn modelId="{A8D09C0E-D1FF-47E5-AC48-B299100977D6}" type="presParOf" srcId="{200A5F46-A30B-4D90-9E2A-04C3B01DE4BD}" destId="{8DAE0C1C-86C5-4A7B-9C91-9BD116F1FCEE}" srcOrd="3" destOrd="0" presId="urn:microsoft.com/office/officeart/2005/8/layout/cycle7"/>
    <dgm:cxn modelId="{7157875A-868D-485E-B62F-E79226CE8887}" type="presParOf" srcId="{8DAE0C1C-86C5-4A7B-9C91-9BD116F1FCEE}" destId="{7E3A3D13-FD4A-4ED1-8BA3-F386D97CA71C}" srcOrd="0" destOrd="0" presId="urn:microsoft.com/office/officeart/2005/8/layout/cycle7"/>
    <dgm:cxn modelId="{146D251F-A565-4224-A0C1-BE947D6C0FE9}" type="presParOf" srcId="{200A5F46-A30B-4D90-9E2A-04C3B01DE4BD}" destId="{35C95CFD-D15C-4887-9C99-05365DFE0E41}" srcOrd="4" destOrd="0" presId="urn:microsoft.com/office/officeart/2005/8/layout/cycle7"/>
    <dgm:cxn modelId="{A8632157-57EA-4B00-A5C0-60876DFA1860}" type="presParOf" srcId="{200A5F46-A30B-4D90-9E2A-04C3B01DE4BD}" destId="{DED1E727-262D-415F-B14B-552C1DC14FD7}" srcOrd="5" destOrd="0" presId="urn:microsoft.com/office/officeart/2005/8/layout/cycle7"/>
    <dgm:cxn modelId="{D9EEC650-8FFE-404A-A98C-98A1945837FD}" type="presParOf" srcId="{DED1E727-262D-415F-B14B-552C1DC14FD7}" destId="{7159CBA1-4C4D-4A9D-A746-EFAADB8B5086}" srcOrd="0" destOrd="0" presId="urn:microsoft.com/office/officeart/2005/8/layout/cycle7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6FFF88-467E-447D-824E-DB3EAF4D1E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EF3BCD3-F5D8-4BBE-BF34-671CE27B970B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CO" sz="1800" dirty="0"/>
            <a:t>Factores Biológicos</a:t>
          </a:r>
        </a:p>
        <a:p>
          <a:r>
            <a:rPr lang="es-CO" sz="1800" dirty="0"/>
            <a:t>Tasa Reproductiva alta</a:t>
          </a:r>
        </a:p>
        <a:p>
          <a:r>
            <a:rPr lang="es-CO" sz="1800" dirty="0"/>
            <a:t>Ciclo de vida</a:t>
          </a:r>
        </a:p>
      </dgm:t>
    </dgm:pt>
    <dgm:pt modelId="{C3CF9EB9-E6EF-4188-A8E6-F36DD8EB657B}" type="parTrans" cxnId="{6C3BF5ED-4211-4581-B815-2FD0B1E10A06}">
      <dgm:prSet/>
      <dgm:spPr/>
      <dgm:t>
        <a:bodyPr/>
        <a:lstStyle/>
        <a:p>
          <a:endParaRPr lang="es-CO"/>
        </a:p>
      </dgm:t>
    </dgm:pt>
    <dgm:pt modelId="{8028048A-DDCF-451B-8CD8-D6DA5D5E8338}" type="sibTrans" cxnId="{6C3BF5ED-4211-4581-B815-2FD0B1E10A06}">
      <dgm:prSet/>
      <dgm:spPr/>
      <dgm:t>
        <a:bodyPr/>
        <a:lstStyle/>
        <a:p>
          <a:endParaRPr lang="es-CO"/>
        </a:p>
      </dgm:t>
    </dgm:pt>
    <dgm:pt modelId="{BF9A03D0-B917-40A0-A238-3AD01F3A0AD3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CO" sz="2400" dirty="0">
              <a:latin typeface="Arial" panose="020B0604020202020204" pitchFamily="34" charset="0"/>
              <a:cs typeface="Arial" panose="020B0604020202020204" pitchFamily="34" charset="0"/>
            </a:rPr>
            <a:t>Tipo de insecticida</a:t>
          </a:r>
        </a:p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Persistencia</a:t>
          </a:r>
        </a:p>
        <a:p>
          <a:endParaRPr lang="es-CO" sz="3200" dirty="0"/>
        </a:p>
      </dgm:t>
    </dgm:pt>
    <dgm:pt modelId="{29CE8AD3-4918-4EBD-82E1-7F8EDA721093}" type="parTrans" cxnId="{DE445E8A-A83A-462E-A7BB-136147368FD3}">
      <dgm:prSet/>
      <dgm:spPr/>
      <dgm:t>
        <a:bodyPr/>
        <a:lstStyle/>
        <a:p>
          <a:endParaRPr lang="es-CO"/>
        </a:p>
      </dgm:t>
    </dgm:pt>
    <dgm:pt modelId="{0D0705BF-1A39-4CDE-AE58-B3D400914C2B}" type="sibTrans" cxnId="{DE445E8A-A83A-462E-A7BB-136147368FD3}">
      <dgm:prSet/>
      <dgm:spPr/>
      <dgm:t>
        <a:bodyPr/>
        <a:lstStyle/>
        <a:p>
          <a:endParaRPr lang="es-CO"/>
        </a:p>
      </dgm:t>
    </dgm:pt>
    <dgm:pt modelId="{B995B527-0CCB-4BC7-BDDE-AF1D4426C3D5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Operativos</a:t>
          </a:r>
        </a:p>
      </dgm:t>
    </dgm:pt>
    <dgm:pt modelId="{23474835-AF24-41BF-93F4-6418DAEE5F6E}" type="parTrans" cxnId="{9FAED53E-8654-423A-891D-3BA3551BF835}">
      <dgm:prSet/>
      <dgm:spPr/>
      <dgm:t>
        <a:bodyPr/>
        <a:lstStyle/>
        <a:p>
          <a:endParaRPr lang="es-CO"/>
        </a:p>
      </dgm:t>
    </dgm:pt>
    <dgm:pt modelId="{0D3B4ED4-75FB-43EC-8D85-092F7B156D77}" type="sibTrans" cxnId="{9FAED53E-8654-423A-891D-3BA3551BF835}">
      <dgm:prSet/>
      <dgm:spPr/>
      <dgm:t>
        <a:bodyPr/>
        <a:lstStyle/>
        <a:p>
          <a:endParaRPr lang="es-CO"/>
        </a:p>
      </dgm:t>
    </dgm:pt>
    <dgm:pt modelId="{B1C94D38-B94F-46A9-B6D6-D453C1BC9219}">
      <dgm:prSet custT="1"/>
      <dgm:spPr>
        <a:solidFill>
          <a:srgbClr val="92D050"/>
        </a:solidFill>
      </dgm:spPr>
      <dgm:t>
        <a:bodyPr/>
        <a:lstStyle/>
        <a:p>
          <a:r>
            <a:rPr lang="es-CO" sz="2400" dirty="0">
              <a:latin typeface="Arial" panose="020B0604020202020204" pitchFamily="34" charset="0"/>
              <a:cs typeface="Arial" panose="020B0604020202020204" pitchFamily="34" charset="0"/>
            </a:rPr>
            <a:t>Factores Genéticos: </a:t>
          </a:r>
        </a:p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Mutaciones</a:t>
          </a:r>
        </a:p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RR, </a:t>
          </a:r>
          <a:r>
            <a:rPr lang="es-CO" sz="1800" dirty="0" err="1">
              <a:latin typeface="Arial" panose="020B0604020202020204" pitchFamily="34" charset="0"/>
              <a:cs typeface="Arial" panose="020B0604020202020204" pitchFamily="34" charset="0"/>
            </a:rPr>
            <a:t>Rr</a:t>
          </a:r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CO" sz="1800" dirty="0" err="1">
              <a:latin typeface="Arial" panose="020B0604020202020204" pitchFamily="34" charset="0"/>
              <a:cs typeface="Arial" panose="020B0604020202020204" pitchFamily="34" charset="0"/>
            </a:rPr>
            <a:t>rr</a:t>
          </a:r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Aislamiento Geográfico</a:t>
          </a:r>
        </a:p>
      </dgm:t>
    </dgm:pt>
    <dgm:pt modelId="{1ECC2F29-C8CD-49FB-8B89-26FF97E94245}" type="parTrans" cxnId="{EDEF4DDA-C5DE-40E6-A7A4-F613DE942F55}">
      <dgm:prSet/>
      <dgm:spPr/>
      <dgm:t>
        <a:bodyPr/>
        <a:lstStyle/>
        <a:p>
          <a:endParaRPr lang="es-CO"/>
        </a:p>
      </dgm:t>
    </dgm:pt>
    <dgm:pt modelId="{10FA7CBA-E877-4F7C-A1F4-987AFA8D0412}" type="sibTrans" cxnId="{EDEF4DDA-C5DE-40E6-A7A4-F613DE942F55}">
      <dgm:prSet/>
      <dgm:spPr/>
      <dgm:t>
        <a:bodyPr/>
        <a:lstStyle/>
        <a:p>
          <a:endParaRPr lang="es-CO"/>
        </a:p>
      </dgm:t>
    </dgm:pt>
    <dgm:pt modelId="{6FABD89D-715D-4545-8555-551847696E35}" type="pres">
      <dgm:prSet presAssocID="{EB6FFF88-467E-447D-824E-DB3EAF4D1E56}" presName="diagram" presStyleCnt="0">
        <dgm:presLayoutVars>
          <dgm:dir/>
          <dgm:resizeHandles val="exact"/>
        </dgm:presLayoutVars>
      </dgm:prSet>
      <dgm:spPr/>
    </dgm:pt>
    <dgm:pt modelId="{00341197-4C62-429A-82ED-70D138BC7645}" type="pres">
      <dgm:prSet presAssocID="{9EF3BCD3-F5D8-4BBE-BF34-671CE27B970B}" presName="node" presStyleLbl="node1" presStyleIdx="0" presStyleCnt="4" custScaleY="125643">
        <dgm:presLayoutVars>
          <dgm:bulletEnabled val="1"/>
        </dgm:presLayoutVars>
      </dgm:prSet>
      <dgm:spPr/>
    </dgm:pt>
    <dgm:pt modelId="{9EC78D05-CC26-4D4A-B774-1CAF19B0EC23}" type="pres">
      <dgm:prSet presAssocID="{8028048A-DDCF-451B-8CD8-D6DA5D5E8338}" presName="sibTrans" presStyleCnt="0"/>
      <dgm:spPr/>
    </dgm:pt>
    <dgm:pt modelId="{74E8150F-8878-482E-B7E2-0DF393ABBBA0}" type="pres">
      <dgm:prSet presAssocID="{B1C94D38-B94F-46A9-B6D6-D453C1BC9219}" presName="node" presStyleLbl="node1" presStyleIdx="1" presStyleCnt="4" custScaleY="125643">
        <dgm:presLayoutVars>
          <dgm:bulletEnabled val="1"/>
        </dgm:presLayoutVars>
      </dgm:prSet>
      <dgm:spPr/>
    </dgm:pt>
    <dgm:pt modelId="{D1741E1E-4BE5-4914-9E08-688E2151C1C4}" type="pres">
      <dgm:prSet presAssocID="{10FA7CBA-E877-4F7C-A1F4-987AFA8D0412}" presName="sibTrans" presStyleCnt="0"/>
      <dgm:spPr/>
    </dgm:pt>
    <dgm:pt modelId="{D456FA78-6BD9-45C4-B43B-B43D4A67F39F}" type="pres">
      <dgm:prSet presAssocID="{BF9A03D0-B917-40A0-A238-3AD01F3A0AD3}" presName="node" presStyleLbl="node1" presStyleIdx="2" presStyleCnt="4" custScaleY="105043">
        <dgm:presLayoutVars>
          <dgm:bulletEnabled val="1"/>
        </dgm:presLayoutVars>
      </dgm:prSet>
      <dgm:spPr/>
    </dgm:pt>
    <dgm:pt modelId="{AA685215-6D44-41A6-8940-89E63905CC33}" type="pres">
      <dgm:prSet presAssocID="{0D0705BF-1A39-4CDE-AE58-B3D400914C2B}" presName="sibTrans" presStyleCnt="0"/>
      <dgm:spPr/>
    </dgm:pt>
    <dgm:pt modelId="{240028D1-2C05-44AF-9FBD-4B8726805C98}" type="pres">
      <dgm:prSet presAssocID="{B995B527-0CCB-4BC7-BDDE-AF1D4426C3D5}" presName="node" presStyleLbl="node1" presStyleIdx="3" presStyleCnt="4" custScaleY="110730">
        <dgm:presLayoutVars>
          <dgm:bulletEnabled val="1"/>
        </dgm:presLayoutVars>
      </dgm:prSet>
      <dgm:spPr/>
    </dgm:pt>
  </dgm:ptLst>
  <dgm:cxnLst>
    <dgm:cxn modelId="{79955504-37FA-4C28-A075-9F5993A91883}" type="presOf" srcId="{B995B527-0CCB-4BC7-BDDE-AF1D4426C3D5}" destId="{240028D1-2C05-44AF-9FBD-4B8726805C98}" srcOrd="0" destOrd="0" presId="urn:microsoft.com/office/officeart/2005/8/layout/default"/>
    <dgm:cxn modelId="{4DBBC915-3E6B-491F-9B1F-F396F868A633}" type="presOf" srcId="{BF9A03D0-B917-40A0-A238-3AD01F3A0AD3}" destId="{D456FA78-6BD9-45C4-B43B-B43D4A67F39F}" srcOrd="0" destOrd="0" presId="urn:microsoft.com/office/officeart/2005/8/layout/default"/>
    <dgm:cxn modelId="{723A241D-C6E3-4D26-9B45-F4FD9B1D4B8E}" type="presOf" srcId="{9EF3BCD3-F5D8-4BBE-BF34-671CE27B970B}" destId="{00341197-4C62-429A-82ED-70D138BC7645}" srcOrd="0" destOrd="0" presId="urn:microsoft.com/office/officeart/2005/8/layout/default"/>
    <dgm:cxn modelId="{9FAED53E-8654-423A-891D-3BA3551BF835}" srcId="{EB6FFF88-467E-447D-824E-DB3EAF4D1E56}" destId="{B995B527-0CCB-4BC7-BDDE-AF1D4426C3D5}" srcOrd="3" destOrd="0" parTransId="{23474835-AF24-41BF-93F4-6418DAEE5F6E}" sibTransId="{0D3B4ED4-75FB-43EC-8D85-092F7B156D77}"/>
    <dgm:cxn modelId="{A7743765-E61E-48EB-9D12-399680E51DEB}" type="presOf" srcId="{B1C94D38-B94F-46A9-B6D6-D453C1BC9219}" destId="{74E8150F-8878-482E-B7E2-0DF393ABBBA0}" srcOrd="0" destOrd="0" presId="urn:microsoft.com/office/officeart/2005/8/layout/default"/>
    <dgm:cxn modelId="{DE445E8A-A83A-462E-A7BB-136147368FD3}" srcId="{EB6FFF88-467E-447D-824E-DB3EAF4D1E56}" destId="{BF9A03D0-B917-40A0-A238-3AD01F3A0AD3}" srcOrd="2" destOrd="0" parTransId="{29CE8AD3-4918-4EBD-82E1-7F8EDA721093}" sibTransId="{0D0705BF-1A39-4CDE-AE58-B3D400914C2B}"/>
    <dgm:cxn modelId="{EDEF4DDA-C5DE-40E6-A7A4-F613DE942F55}" srcId="{EB6FFF88-467E-447D-824E-DB3EAF4D1E56}" destId="{B1C94D38-B94F-46A9-B6D6-D453C1BC9219}" srcOrd="1" destOrd="0" parTransId="{1ECC2F29-C8CD-49FB-8B89-26FF97E94245}" sibTransId="{10FA7CBA-E877-4F7C-A1F4-987AFA8D0412}"/>
    <dgm:cxn modelId="{6C3BF5ED-4211-4581-B815-2FD0B1E10A06}" srcId="{EB6FFF88-467E-447D-824E-DB3EAF4D1E56}" destId="{9EF3BCD3-F5D8-4BBE-BF34-671CE27B970B}" srcOrd="0" destOrd="0" parTransId="{C3CF9EB9-E6EF-4188-A8E6-F36DD8EB657B}" sibTransId="{8028048A-DDCF-451B-8CD8-D6DA5D5E8338}"/>
    <dgm:cxn modelId="{83DD56F4-6C80-4049-9E5F-B0A4131F402B}" type="presOf" srcId="{EB6FFF88-467E-447D-824E-DB3EAF4D1E56}" destId="{6FABD89D-715D-4545-8555-551847696E35}" srcOrd="0" destOrd="0" presId="urn:microsoft.com/office/officeart/2005/8/layout/default"/>
    <dgm:cxn modelId="{3D1B4780-D0D9-4B9D-95BB-F919BF5035B6}" type="presParOf" srcId="{6FABD89D-715D-4545-8555-551847696E35}" destId="{00341197-4C62-429A-82ED-70D138BC7645}" srcOrd="0" destOrd="0" presId="urn:microsoft.com/office/officeart/2005/8/layout/default"/>
    <dgm:cxn modelId="{EE6A54E7-9DC6-407C-846E-1AC57D2DA385}" type="presParOf" srcId="{6FABD89D-715D-4545-8555-551847696E35}" destId="{9EC78D05-CC26-4D4A-B774-1CAF19B0EC23}" srcOrd="1" destOrd="0" presId="urn:microsoft.com/office/officeart/2005/8/layout/default"/>
    <dgm:cxn modelId="{3D89AFA1-2D44-4D0C-9560-FAE1298BEC2F}" type="presParOf" srcId="{6FABD89D-715D-4545-8555-551847696E35}" destId="{74E8150F-8878-482E-B7E2-0DF393ABBBA0}" srcOrd="2" destOrd="0" presId="urn:microsoft.com/office/officeart/2005/8/layout/default"/>
    <dgm:cxn modelId="{1009B8DD-D812-494B-AC3D-10683DACD4DE}" type="presParOf" srcId="{6FABD89D-715D-4545-8555-551847696E35}" destId="{D1741E1E-4BE5-4914-9E08-688E2151C1C4}" srcOrd="3" destOrd="0" presId="urn:microsoft.com/office/officeart/2005/8/layout/default"/>
    <dgm:cxn modelId="{D297E99A-6267-4332-9F74-37479AA9B8F5}" type="presParOf" srcId="{6FABD89D-715D-4545-8555-551847696E35}" destId="{D456FA78-6BD9-45C4-B43B-B43D4A67F39F}" srcOrd="4" destOrd="0" presId="urn:microsoft.com/office/officeart/2005/8/layout/default"/>
    <dgm:cxn modelId="{BD7E6C29-2216-478C-9F86-53203A9062E1}" type="presParOf" srcId="{6FABD89D-715D-4545-8555-551847696E35}" destId="{AA685215-6D44-41A6-8940-89E63905CC33}" srcOrd="5" destOrd="0" presId="urn:microsoft.com/office/officeart/2005/8/layout/default"/>
    <dgm:cxn modelId="{7E08CCF0-4E4F-484F-B906-94B96D716E28}" type="presParOf" srcId="{6FABD89D-715D-4545-8555-551847696E35}" destId="{240028D1-2C05-44AF-9FBD-4B8726805C9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525A8F-E875-4327-80D7-7CF6C167D3E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13CC60E-20A4-4AFE-80C4-DD4473B7CD43}">
      <dgm:prSet phldrT="[Texto]" custT="1"/>
      <dgm:spPr/>
      <dgm:t>
        <a:bodyPr/>
        <a:lstStyle/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Comportamental</a:t>
          </a:r>
        </a:p>
      </dgm:t>
    </dgm:pt>
    <dgm:pt modelId="{A71F414C-DD37-49D2-B4ED-109106C5FD41}" type="parTrans" cxnId="{6154E2FD-4F7C-43A0-9EEF-C220BD18B51C}">
      <dgm:prSet/>
      <dgm:spPr/>
      <dgm:t>
        <a:bodyPr/>
        <a:lstStyle/>
        <a:p>
          <a:endParaRPr lang="es-CO" sz="1600"/>
        </a:p>
      </dgm:t>
    </dgm:pt>
    <dgm:pt modelId="{641CE3FA-45AB-4DC2-8B1F-37B6AA0DDA0F}" type="sibTrans" cxnId="{6154E2FD-4F7C-43A0-9EEF-C220BD18B51C}">
      <dgm:prSet/>
      <dgm:spPr/>
      <dgm:t>
        <a:bodyPr/>
        <a:lstStyle/>
        <a:p>
          <a:endParaRPr lang="es-CO" sz="1600"/>
        </a:p>
      </dgm:t>
    </dgm:pt>
    <dgm:pt modelId="{619F469D-1966-43EA-8BC2-E5DAE50F4D1E}">
      <dgm:prSet phldrT="[Texto]" custT="1"/>
      <dgm:spPr/>
      <dgm:t>
        <a:bodyPr/>
        <a:lstStyle/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Mutación </a:t>
          </a:r>
        </a:p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en sitio Blanco</a:t>
          </a:r>
        </a:p>
      </dgm:t>
    </dgm:pt>
    <dgm:pt modelId="{268AD946-6B7F-465D-902C-4682B3A875CD}" type="parTrans" cxnId="{62BD15A1-5CE7-4C59-886A-7500F1456B4B}">
      <dgm:prSet/>
      <dgm:spPr/>
      <dgm:t>
        <a:bodyPr/>
        <a:lstStyle/>
        <a:p>
          <a:endParaRPr lang="es-CO" sz="1600"/>
        </a:p>
      </dgm:t>
    </dgm:pt>
    <dgm:pt modelId="{4ABE569E-28F2-4474-A28A-3CEEFD98A845}" type="sibTrans" cxnId="{62BD15A1-5CE7-4C59-886A-7500F1456B4B}">
      <dgm:prSet/>
      <dgm:spPr/>
      <dgm:t>
        <a:bodyPr/>
        <a:lstStyle/>
        <a:p>
          <a:endParaRPr lang="es-CO" sz="1600"/>
        </a:p>
      </dgm:t>
    </dgm:pt>
    <dgm:pt modelId="{76D4971A-0550-4B15-A3A7-34724C7C0BB7}">
      <dgm:prSet phldrT="[Texto]" custT="1"/>
      <dgm:spPr/>
      <dgm:t>
        <a:bodyPr/>
        <a:lstStyle/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Enzimas </a:t>
          </a:r>
        </a:p>
      </dgm:t>
    </dgm:pt>
    <dgm:pt modelId="{32FFD1FC-57A3-4D99-BC39-83DF2D5CE5AA}" type="parTrans" cxnId="{1C41CE6B-F40B-48FA-8667-4093C77CC7D1}">
      <dgm:prSet/>
      <dgm:spPr/>
      <dgm:t>
        <a:bodyPr/>
        <a:lstStyle/>
        <a:p>
          <a:endParaRPr lang="es-CO" sz="1600"/>
        </a:p>
      </dgm:t>
    </dgm:pt>
    <dgm:pt modelId="{451CE487-E62C-494C-B326-F7D525F3F175}" type="sibTrans" cxnId="{1C41CE6B-F40B-48FA-8667-4093C77CC7D1}">
      <dgm:prSet/>
      <dgm:spPr/>
      <dgm:t>
        <a:bodyPr/>
        <a:lstStyle/>
        <a:p>
          <a:endParaRPr lang="es-CO" sz="1600"/>
        </a:p>
      </dgm:t>
    </dgm:pt>
    <dgm:pt modelId="{293C74D4-8F43-47DF-A1BF-C371B65BC177}" type="pres">
      <dgm:prSet presAssocID="{12525A8F-E875-4327-80D7-7CF6C167D3E4}" presName="CompostProcess" presStyleCnt="0">
        <dgm:presLayoutVars>
          <dgm:dir/>
          <dgm:resizeHandles val="exact"/>
        </dgm:presLayoutVars>
      </dgm:prSet>
      <dgm:spPr/>
    </dgm:pt>
    <dgm:pt modelId="{ED4C9A3C-F99D-48A3-BC69-74DC38999F5F}" type="pres">
      <dgm:prSet presAssocID="{12525A8F-E875-4327-80D7-7CF6C167D3E4}" presName="arrow" presStyleLbl="bgShp" presStyleIdx="0" presStyleCnt="1" custLinFactX="35420" custLinFactNeighborX="100000" custLinFactNeighborY="14089"/>
      <dgm:spPr/>
    </dgm:pt>
    <dgm:pt modelId="{ECB75DAF-5546-48FD-A5C0-A5DCDBD157D6}" type="pres">
      <dgm:prSet presAssocID="{12525A8F-E875-4327-80D7-7CF6C167D3E4}" presName="linearProcess" presStyleCnt="0"/>
      <dgm:spPr/>
    </dgm:pt>
    <dgm:pt modelId="{46479CBE-EC2B-4D60-B884-A76FF46B3DF3}" type="pres">
      <dgm:prSet presAssocID="{E13CC60E-20A4-4AFE-80C4-DD4473B7CD43}" presName="textNode" presStyleLbl="node1" presStyleIdx="0" presStyleCnt="3" custScaleX="217486">
        <dgm:presLayoutVars>
          <dgm:bulletEnabled val="1"/>
        </dgm:presLayoutVars>
      </dgm:prSet>
      <dgm:spPr/>
    </dgm:pt>
    <dgm:pt modelId="{E1998624-5859-4F59-8B0B-A55FE8B469F9}" type="pres">
      <dgm:prSet presAssocID="{641CE3FA-45AB-4DC2-8B1F-37B6AA0DDA0F}" presName="sibTrans" presStyleCnt="0"/>
      <dgm:spPr/>
    </dgm:pt>
    <dgm:pt modelId="{5A4BD8C7-8CE4-4712-B604-991411FCF85E}" type="pres">
      <dgm:prSet presAssocID="{619F469D-1966-43EA-8BC2-E5DAE50F4D1E}" presName="textNode" presStyleLbl="node1" presStyleIdx="1" presStyleCnt="3" custScaleX="159549" custScaleY="126106" custLinFactNeighborX="35788" custLinFactNeighborY="54">
        <dgm:presLayoutVars>
          <dgm:bulletEnabled val="1"/>
        </dgm:presLayoutVars>
      </dgm:prSet>
      <dgm:spPr/>
    </dgm:pt>
    <dgm:pt modelId="{59D71D7D-E1F4-4FCA-BA55-01D705021D72}" type="pres">
      <dgm:prSet presAssocID="{4ABE569E-28F2-4474-A28A-3CEEFD98A845}" presName="sibTrans" presStyleCnt="0"/>
      <dgm:spPr/>
    </dgm:pt>
    <dgm:pt modelId="{E1CD6F2F-2BE1-4188-BF02-7005B27B741F}" type="pres">
      <dgm:prSet presAssocID="{76D4971A-0550-4B15-A3A7-34724C7C0BB7}" presName="textNode" presStyleLbl="node1" presStyleIdx="2" presStyleCnt="3" custScaleX="121074">
        <dgm:presLayoutVars>
          <dgm:bulletEnabled val="1"/>
        </dgm:presLayoutVars>
      </dgm:prSet>
      <dgm:spPr/>
    </dgm:pt>
  </dgm:ptLst>
  <dgm:cxnLst>
    <dgm:cxn modelId="{1C41CE6B-F40B-48FA-8667-4093C77CC7D1}" srcId="{12525A8F-E875-4327-80D7-7CF6C167D3E4}" destId="{76D4971A-0550-4B15-A3A7-34724C7C0BB7}" srcOrd="2" destOrd="0" parTransId="{32FFD1FC-57A3-4D99-BC39-83DF2D5CE5AA}" sibTransId="{451CE487-E62C-494C-B326-F7D525F3F175}"/>
    <dgm:cxn modelId="{A9FDB77C-699E-404A-94D5-D1C1162DC703}" type="presOf" srcId="{619F469D-1966-43EA-8BC2-E5DAE50F4D1E}" destId="{5A4BD8C7-8CE4-4712-B604-991411FCF85E}" srcOrd="0" destOrd="0" presId="urn:microsoft.com/office/officeart/2005/8/layout/hProcess9"/>
    <dgm:cxn modelId="{E3F8B380-1290-4116-B6D6-BEB3EC18958A}" type="presOf" srcId="{12525A8F-E875-4327-80D7-7CF6C167D3E4}" destId="{293C74D4-8F43-47DF-A1BF-C371B65BC177}" srcOrd="0" destOrd="0" presId="urn:microsoft.com/office/officeart/2005/8/layout/hProcess9"/>
    <dgm:cxn modelId="{62BD15A1-5CE7-4C59-886A-7500F1456B4B}" srcId="{12525A8F-E875-4327-80D7-7CF6C167D3E4}" destId="{619F469D-1966-43EA-8BC2-E5DAE50F4D1E}" srcOrd="1" destOrd="0" parTransId="{268AD946-6B7F-465D-902C-4682B3A875CD}" sibTransId="{4ABE569E-28F2-4474-A28A-3CEEFD98A845}"/>
    <dgm:cxn modelId="{72154DA7-CD77-4B69-8DA4-16088D1F5EBE}" type="presOf" srcId="{E13CC60E-20A4-4AFE-80C4-DD4473B7CD43}" destId="{46479CBE-EC2B-4D60-B884-A76FF46B3DF3}" srcOrd="0" destOrd="0" presId="urn:microsoft.com/office/officeart/2005/8/layout/hProcess9"/>
    <dgm:cxn modelId="{6154E2FD-4F7C-43A0-9EEF-C220BD18B51C}" srcId="{12525A8F-E875-4327-80D7-7CF6C167D3E4}" destId="{E13CC60E-20A4-4AFE-80C4-DD4473B7CD43}" srcOrd="0" destOrd="0" parTransId="{A71F414C-DD37-49D2-B4ED-109106C5FD41}" sibTransId="{641CE3FA-45AB-4DC2-8B1F-37B6AA0DDA0F}"/>
    <dgm:cxn modelId="{FE6642FE-5600-43E0-AA1A-AC2DE854CEFF}" type="presOf" srcId="{76D4971A-0550-4B15-A3A7-34724C7C0BB7}" destId="{E1CD6F2F-2BE1-4188-BF02-7005B27B741F}" srcOrd="0" destOrd="0" presId="urn:microsoft.com/office/officeart/2005/8/layout/hProcess9"/>
    <dgm:cxn modelId="{88DD77B0-6F7A-4C99-A0A5-D521898E645A}" type="presParOf" srcId="{293C74D4-8F43-47DF-A1BF-C371B65BC177}" destId="{ED4C9A3C-F99D-48A3-BC69-74DC38999F5F}" srcOrd="0" destOrd="0" presId="urn:microsoft.com/office/officeart/2005/8/layout/hProcess9"/>
    <dgm:cxn modelId="{8C7CF29B-BBDA-4598-AD36-8375F83281E2}" type="presParOf" srcId="{293C74D4-8F43-47DF-A1BF-C371B65BC177}" destId="{ECB75DAF-5546-48FD-A5C0-A5DCDBD157D6}" srcOrd="1" destOrd="0" presId="urn:microsoft.com/office/officeart/2005/8/layout/hProcess9"/>
    <dgm:cxn modelId="{C04CAC0F-63DC-43BD-A3AB-044190B88F1E}" type="presParOf" srcId="{ECB75DAF-5546-48FD-A5C0-A5DCDBD157D6}" destId="{46479CBE-EC2B-4D60-B884-A76FF46B3DF3}" srcOrd="0" destOrd="0" presId="urn:microsoft.com/office/officeart/2005/8/layout/hProcess9"/>
    <dgm:cxn modelId="{C1DC8CA6-AE75-47F1-9736-CBA1B91463CF}" type="presParOf" srcId="{ECB75DAF-5546-48FD-A5C0-A5DCDBD157D6}" destId="{E1998624-5859-4F59-8B0B-A55FE8B469F9}" srcOrd="1" destOrd="0" presId="urn:microsoft.com/office/officeart/2005/8/layout/hProcess9"/>
    <dgm:cxn modelId="{7D60D995-1108-4FE7-932C-5872D58849F9}" type="presParOf" srcId="{ECB75DAF-5546-48FD-A5C0-A5DCDBD157D6}" destId="{5A4BD8C7-8CE4-4712-B604-991411FCF85E}" srcOrd="2" destOrd="0" presId="urn:microsoft.com/office/officeart/2005/8/layout/hProcess9"/>
    <dgm:cxn modelId="{B2B53FFC-3E2E-4B58-8342-12F7632FAA60}" type="presParOf" srcId="{ECB75DAF-5546-48FD-A5C0-A5DCDBD157D6}" destId="{59D71D7D-E1F4-4FCA-BA55-01D705021D72}" srcOrd="3" destOrd="0" presId="urn:microsoft.com/office/officeart/2005/8/layout/hProcess9"/>
    <dgm:cxn modelId="{65F17E88-8EBC-46F4-978E-5A5836BCB4C7}" type="presParOf" srcId="{ECB75DAF-5546-48FD-A5C0-A5DCDBD157D6}" destId="{E1CD6F2F-2BE1-4188-BF02-7005B27B741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525A8F-E875-4327-80D7-7CF6C167D3E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13CC60E-20A4-4AFE-80C4-DD4473B7CD43}">
      <dgm:prSet phldrT="[Texto]" custT="1"/>
      <dgm:spPr/>
      <dgm:t>
        <a:bodyPr/>
        <a:lstStyle/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Dosificación</a:t>
          </a:r>
        </a:p>
      </dgm:t>
    </dgm:pt>
    <dgm:pt modelId="{A71F414C-DD37-49D2-B4ED-109106C5FD41}" type="parTrans" cxnId="{6154E2FD-4F7C-43A0-9EEF-C220BD18B51C}">
      <dgm:prSet/>
      <dgm:spPr/>
      <dgm:t>
        <a:bodyPr/>
        <a:lstStyle/>
        <a:p>
          <a:endParaRPr lang="es-CO"/>
        </a:p>
      </dgm:t>
    </dgm:pt>
    <dgm:pt modelId="{641CE3FA-45AB-4DC2-8B1F-37B6AA0DDA0F}" type="sibTrans" cxnId="{6154E2FD-4F7C-43A0-9EEF-C220BD18B51C}">
      <dgm:prSet/>
      <dgm:spPr/>
      <dgm:t>
        <a:bodyPr/>
        <a:lstStyle/>
        <a:p>
          <a:endParaRPr lang="es-CO"/>
        </a:p>
      </dgm:t>
    </dgm:pt>
    <dgm:pt modelId="{619F469D-1966-43EA-8BC2-E5DAE50F4D1E}">
      <dgm:prSet phldrT="[Texto]" custT="1"/>
      <dgm:spPr/>
      <dgm:t>
        <a:bodyPr/>
        <a:lstStyle/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Aplicación</a:t>
          </a:r>
        </a:p>
      </dgm:t>
    </dgm:pt>
    <dgm:pt modelId="{268AD946-6B7F-465D-902C-4682B3A875CD}" type="parTrans" cxnId="{62BD15A1-5CE7-4C59-886A-7500F1456B4B}">
      <dgm:prSet/>
      <dgm:spPr/>
      <dgm:t>
        <a:bodyPr/>
        <a:lstStyle/>
        <a:p>
          <a:endParaRPr lang="es-CO"/>
        </a:p>
      </dgm:t>
    </dgm:pt>
    <dgm:pt modelId="{4ABE569E-28F2-4474-A28A-3CEEFD98A845}" type="sibTrans" cxnId="{62BD15A1-5CE7-4C59-886A-7500F1456B4B}">
      <dgm:prSet/>
      <dgm:spPr/>
      <dgm:t>
        <a:bodyPr/>
        <a:lstStyle/>
        <a:p>
          <a:endParaRPr lang="es-CO"/>
        </a:p>
      </dgm:t>
    </dgm:pt>
    <dgm:pt modelId="{76D4971A-0550-4B15-A3A7-34724C7C0BB7}">
      <dgm:prSet phldrT="[Texto]" custT="1"/>
      <dgm:spPr/>
      <dgm:t>
        <a:bodyPr/>
        <a:lstStyle/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Calibració</a:t>
          </a:r>
          <a:r>
            <a:rPr lang="es-CO" sz="19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</a:p>
      </dgm:t>
    </dgm:pt>
    <dgm:pt modelId="{32FFD1FC-57A3-4D99-BC39-83DF2D5CE5AA}" type="parTrans" cxnId="{1C41CE6B-F40B-48FA-8667-4093C77CC7D1}">
      <dgm:prSet/>
      <dgm:spPr/>
      <dgm:t>
        <a:bodyPr/>
        <a:lstStyle/>
        <a:p>
          <a:endParaRPr lang="es-CO"/>
        </a:p>
      </dgm:t>
    </dgm:pt>
    <dgm:pt modelId="{451CE487-E62C-494C-B326-F7D525F3F175}" type="sibTrans" cxnId="{1C41CE6B-F40B-48FA-8667-4093C77CC7D1}">
      <dgm:prSet/>
      <dgm:spPr/>
      <dgm:t>
        <a:bodyPr/>
        <a:lstStyle/>
        <a:p>
          <a:endParaRPr lang="es-CO"/>
        </a:p>
      </dgm:t>
    </dgm:pt>
    <dgm:pt modelId="{293C74D4-8F43-47DF-A1BF-C371B65BC177}" type="pres">
      <dgm:prSet presAssocID="{12525A8F-E875-4327-80D7-7CF6C167D3E4}" presName="CompostProcess" presStyleCnt="0">
        <dgm:presLayoutVars>
          <dgm:dir/>
          <dgm:resizeHandles val="exact"/>
        </dgm:presLayoutVars>
      </dgm:prSet>
      <dgm:spPr/>
    </dgm:pt>
    <dgm:pt modelId="{ED4C9A3C-F99D-48A3-BC69-74DC38999F5F}" type="pres">
      <dgm:prSet presAssocID="{12525A8F-E875-4327-80D7-7CF6C167D3E4}" presName="arrow" presStyleLbl="bgShp" presStyleIdx="0" presStyleCnt="1" custLinFactX="35420" custLinFactNeighborX="100000" custLinFactNeighborY="14089"/>
      <dgm:spPr/>
    </dgm:pt>
    <dgm:pt modelId="{ECB75DAF-5546-48FD-A5C0-A5DCDBD157D6}" type="pres">
      <dgm:prSet presAssocID="{12525A8F-E875-4327-80D7-7CF6C167D3E4}" presName="linearProcess" presStyleCnt="0"/>
      <dgm:spPr/>
    </dgm:pt>
    <dgm:pt modelId="{46479CBE-EC2B-4D60-B884-A76FF46B3DF3}" type="pres">
      <dgm:prSet presAssocID="{E13CC60E-20A4-4AFE-80C4-DD4473B7CD43}" presName="textNode" presStyleLbl="node1" presStyleIdx="0" presStyleCnt="3">
        <dgm:presLayoutVars>
          <dgm:bulletEnabled val="1"/>
        </dgm:presLayoutVars>
      </dgm:prSet>
      <dgm:spPr/>
    </dgm:pt>
    <dgm:pt modelId="{E1998624-5859-4F59-8B0B-A55FE8B469F9}" type="pres">
      <dgm:prSet presAssocID="{641CE3FA-45AB-4DC2-8B1F-37B6AA0DDA0F}" presName="sibTrans" presStyleCnt="0"/>
      <dgm:spPr/>
    </dgm:pt>
    <dgm:pt modelId="{5A4BD8C7-8CE4-4712-B604-991411FCF85E}" type="pres">
      <dgm:prSet presAssocID="{619F469D-1966-43EA-8BC2-E5DAE50F4D1E}" presName="textNode" presStyleLbl="node1" presStyleIdx="1" presStyleCnt="3">
        <dgm:presLayoutVars>
          <dgm:bulletEnabled val="1"/>
        </dgm:presLayoutVars>
      </dgm:prSet>
      <dgm:spPr/>
    </dgm:pt>
    <dgm:pt modelId="{59D71D7D-E1F4-4FCA-BA55-01D705021D72}" type="pres">
      <dgm:prSet presAssocID="{4ABE569E-28F2-4474-A28A-3CEEFD98A845}" presName="sibTrans" presStyleCnt="0"/>
      <dgm:spPr/>
    </dgm:pt>
    <dgm:pt modelId="{E1CD6F2F-2BE1-4188-BF02-7005B27B741F}" type="pres">
      <dgm:prSet presAssocID="{76D4971A-0550-4B15-A3A7-34724C7C0BB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C41CE6B-F40B-48FA-8667-4093C77CC7D1}" srcId="{12525A8F-E875-4327-80D7-7CF6C167D3E4}" destId="{76D4971A-0550-4B15-A3A7-34724C7C0BB7}" srcOrd="2" destOrd="0" parTransId="{32FFD1FC-57A3-4D99-BC39-83DF2D5CE5AA}" sibTransId="{451CE487-E62C-494C-B326-F7D525F3F175}"/>
    <dgm:cxn modelId="{A9FDB77C-699E-404A-94D5-D1C1162DC703}" type="presOf" srcId="{619F469D-1966-43EA-8BC2-E5DAE50F4D1E}" destId="{5A4BD8C7-8CE4-4712-B604-991411FCF85E}" srcOrd="0" destOrd="0" presId="urn:microsoft.com/office/officeart/2005/8/layout/hProcess9"/>
    <dgm:cxn modelId="{E3F8B380-1290-4116-B6D6-BEB3EC18958A}" type="presOf" srcId="{12525A8F-E875-4327-80D7-7CF6C167D3E4}" destId="{293C74D4-8F43-47DF-A1BF-C371B65BC177}" srcOrd="0" destOrd="0" presId="urn:microsoft.com/office/officeart/2005/8/layout/hProcess9"/>
    <dgm:cxn modelId="{62BD15A1-5CE7-4C59-886A-7500F1456B4B}" srcId="{12525A8F-E875-4327-80D7-7CF6C167D3E4}" destId="{619F469D-1966-43EA-8BC2-E5DAE50F4D1E}" srcOrd="1" destOrd="0" parTransId="{268AD946-6B7F-465D-902C-4682B3A875CD}" sibTransId="{4ABE569E-28F2-4474-A28A-3CEEFD98A845}"/>
    <dgm:cxn modelId="{72154DA7-CD77-4B69-8DA4-16088D1F5EBE}" type="presOf" srcId="{E13CC60E-20A4-4AFE-80C4-DD4473B7CD43}" destId="{46479CBE-EC2B-4D60-B884-A76FF46B3DF3}" srcOrd="0" destOrd="0" presId="urn:microsoft.com/office/officeart/2005/8/layout/hProcess9"/>
    <dgm:cxn modelId="{6154E2FD-4F7C-43A0-9EEF-C220BD18B51C}" srcId="{12525A8F-E875-4327-80D7-7CF6C167D3E4}" destId="{E13CC60E-20A4-4AFE-80C4-DD4473B7CD43}" srcOrd="0" destOrd="0" parTransId="{A71F414C-DD37-49D2-B4ED-109106C5FD41}" sibTransId="{641CE3FA-45AB-4DC2-8B1F-37B6AA0DDA0F}"/>
    <dgm:cxn modelId="{FE6642FE-5600-43E0-AA1A-AC2DE854CEFF}" type="presOf" srcId="{76D4971A-0550-4B15-A3A7-34724C7C0BB7}" destId="{E1CD6F2F-2BE1-4188-BF02-7005B27B741F}" srcOrd="0" destOrd="0" presId="urn:microsoft.com/office/officeart/2005/8/layout/hProcess9"/>
    <dgm:cxn modelId="{88DD77B0-6F7A-4C99-A0A5-D521898E645A}" type="presParOf" srcId="{293C74D4-8F43-47DF-A1BF-C371B65BC177}" destId="{ED4C9A3C-F99D-48A3-BC69-74DC38999F5F}" srcOrd="0" destOrd="0" presId="urn:microsoft.com/office/officeart/2005/8/layout/hProcess9"/>
    <dgm:cxn modelId="{8C7CF29B-BBDA-4598-AD36-8375F83281E2}" type="presParOf" srcId="{293C74D4-8F43-47DF-A1BF-C371B65BC177}" destId="{ECB75DAF-5546-48FD-A5C0-A5DCDBD157D6}" srcOrd="1" destOrd="0" presId="urn:microsoft.com/office/officeart/2005/8/layout/hProcess9"/>
    <dgm:cxn modelId="{C04CAC0F-63DC-43BD-A3AB-044190B88F1E}" type="presParOf" srcId="{ECB75DAF-5546-48FD-A5C0-A5DCDBD157D6}" destId="{46479CBE-EC2B-4D60-B884-A76FF46B3DF3}" srcOrd="0" destOrd="0" presId="urn:microsoft.com/office/officeart/2005/8/layout/hProcess9"/>
    <dgm:cxn modelId="{C1DC8CA6-AE75-47F1-9736-CBA1B91463CF}" type="presParOf" srcId="{ECB75DAF-5546-48FD-A5C0-A5DCDBD157D6}" destId="{E1998624-5859-4F59-8B0B-A55FE8B469F9}" srcOrd="1" destOrd="0" presId="urn:microsoft.com/office/officeart/2005/8/layout/hProcess9"/>
    <dgm:cxn modelId="{7D60D995-1108-4FE7-932C-5872D58849F9}" type="presParOf" srcId="{ECB75DAF-5546-48FD-A5C0-A5DCDBD157D6}" destId="{5A4BD8C7-8CE4-4712-B604-991411FCF85E}" srcOrd="2" destOrd="0" presId="urn:microsoft.com/office/officeart/2005/8/layout/hProcess9"/>
    <dgm:cxn modelId="{B2B53FFC-3E2E-4B58-8342-12F7632FAA60}" type="presParOf" srcId="{ECB75DAF-5546-48FD-A5C0-A5DCDBD157D6}" destId="{59D71D7D-E1F4-4FCA-BA55-01D705021D72}" srcOrd="3" destOrd="0" presId="urn:microsoft.com/office/officeart/2005/8/layout/hProcess9"/>
    <dgm:cxn modelId="{65F17E88-8EBC-46F4-978E-5A5836BCB4C7}" type="presParOf" srcId="{ECB75DAF-5546-48FD-A5C0-A5DCDBD157D6}" destId="{E1CD6F2F-2BE1-4188-BF02-7005B27B741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041A3-7990-4BBD-85B9-5881CAB46CBB}">
      <dsp:nvSpPr>
        <dsp:cNvPr id="0" name=""/>
        <dsp:cNvSpPr/>
      </dsp:nvSpPr>
      <dsp:spPr>
        <a:xfrm>
          <a:off x="3891415" y="86684"/>
          <a:ext cx="2808490" cy="117748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Ministerio de Salud y Protección social </a:t>
          </a:r>
        </a:p>
      </dsp:txBody>
      <dsp:txXfrm>
        <a:off x="3925902" y="121171"/>
        <a:ext cx="2739516" cy="1108510"/>
      </dsp:txXfrm>
    </dsp:sp>
    <dsp:sp modelId="{940E24F5-C9EB-49A7-A244-B96B30658B49}">
      <dsp:nvSpPr>
        <dsp:cNvPr id="0" name=""/>
        <dsp:cNvSpPr/>
      </dsp:nvSpPr>
      <dsp:spPr>
        <a:xfrm rot="2341782">
          <a:off x="7364622" y="901615"/>
          <a:ext cx="1027141" cy="412119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700" kern="1200"/>
        </a:p>
      </dsp:txBody>
      <dsp:txXfrm>
        <a:off x="7488258" y="984039"/>
        <a:ext cx="779869" cy="247271"/>
      </dsp:txXfrm>
    </dsp:sp>
    <dsp:sp modelId="{661491BF-8F8B-43F7-BD75-81A148DA65BC}">
      <dsp:nvSpPr>
        <dsp:cNvPr id="0" name=""/>
        <dsp:cNvSpPr/>
      </dsp:nvSpPr>
      <dsp:spPr>
        <a:xfrm>
          <a:off x="6795239" y="2093074"/>
          <a:ext cx="3148100" cy="2147932"/>
        </a:xfrm>
        <a:prstGeom prst="roundRect">
          <a:avLst>
            <a:gd name="adj" fmla="val 10000"/>
          </a:avLst>
        </a:prstGeom>
        <a:solidFill>
          <a:schemeClr val="accent2">
            <a:lumMod val="75000"/>
            <a:alpha val="5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Instituto Nacional de Salud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Redes en Salud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Grupo Entomología</a:t>
          </a:r>
        </a:p>
      </dsp:txBody>
      <dsp:txXfrm>
        <a:off x="6858150" y="2155985"/>
        <a:ext cx="3022278" cy="2022110"/>
      </dsp:txXfrm>
    </dsp:sp>
    <dsp:sp modelId="{8DAE0C1C-86C5-4A7B-9C91-9BD116F1FCEE}">
      <dsp:nvSpPr>
        <dsp:cNvPr id="0" name=""/>
        <dsp:cNvSpPr/>
      </dsp:nvSpPr>
      <dsp:spPr>
        <a:xfrm rot="10800000">
          <a:off x="4614776" y="3723799"/>
          <a:ext cx="1164789" cy="460193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900" kern="1200"/>
        </a:p>
      </dsp:txBody>
      <dsp:txXfrm rot="10800000">
        <a:off x="4752834" y="3815838"/>
        <a:ext cx="888673" cy="276115"/>
      </dsp:txXfrm>
    </dsp:sp>
    <dsp:sp modelId="{35C95CFD-D15C-4887-9C99-05365DFE0E41}">
      <dsp:nvSpPr>
        <dsp:cNvPr id="0" name=""/>
        <dsp:cNvSpPr/>
      </dsp:nvSpPr>
      <dsp:spPr>
        <a:xfrm>
          <a:off x="634423" y="2048692"/>
          <a:ext cx="2908576" cy="220431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Laboratorio  de salud Pública Departamental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-Grupo de entomología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-Control de vectores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-Grupo funcional</a:t>
          </a:r>
        </a:p>
      </dsp:txBody>
      <dsp:txXfrm>
        <a:off x="698985" y="2113254"/>
        <a:ext cx="2779452" cy="2075186"/>
      </dsp:txXfrm>
    </dsp:sp>
    <dsp:sp modelId="{DED1E727-262D-415F-B14B-552C1DC14FD7}">
      <dsp:nvSpPr>
        <dsp:cNvPr id="0" name=""/>
        <dsp:cNvSpPr/>
      </dsp:nvSpPr>
      <dsp:spPr>
        <a:xfrm rot="19340143">
          <a:off x="2117289" y="820070"/>
          <a:ext cx="1027141" cy="412119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700" kern="1200"/>
        </a:p>
      </dsp:txBody>
      <dsp:txXfrm>
        <a:off x="2240925" y="902494"/>
        <a:ext cx="779869" cy="247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41197-4C62-429A-82ED-70D138BC7645}">
      <dsp:nvSpPr>
        <dsp:cNvPr id="0" name=""/>
        <dsp:cNvSpPr/>
      </dsp:nvSpPr>
      <dsp:spPr>
        <a:xfrm>
          <a:off x="680" y="337141"/>
          <a:ext cx="2652815" cy="1999846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Factores Biológicos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Tasa Reproductiva alta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Ciclo de vida</a:t>
          </a:r>
        </a:p>
      </dsp:txBody>
      <dsp:txXfrm>
        <a:off x="680" y="337141"/>
        <a:ext cx="2652815" cy="1999846"/>
      </dsp:txXfrm>
    </dsp:sp>
    <dsp:sp modelId="{74E8150F-8878-482E-B7E2-0DF393ABBBA0}">
      <dsp:nvSpPr>
        <dsp:cNvPr id="0" name=""/>
        <dsp:cNvSpPr/>
      </dsp:nvSpPr>
      <dsp:spPr>
        <a:xfrm>
          <a:off x="2918777" y="337141"/>
          <a:ext cx="2652815" cy="1999846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Arial" panose="020B0604020202020204" pitchFamily="34" charset="0"/>
              <a:cs typeface="Arial" panose="020B0604020202020204" pitchFamily="34" charset="0"/>
            </a:rPr>
            <a:t>Factores Genéticos: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Mutaciones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RR, </a:t>
          </a:r>
          <a:r>
            <a:rPr lang="es-CO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Rr</a:t>
          </a: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CO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rr</a:t>
          </a: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Aislamiento Geográfico</a:t>
          </a:r>
        </a:p>
      </dsp:txBody>
      <dsp:txXfrm>
        <a:off x="2918777" y="337141"/>
        <a:ext cx="2652815" cy="1999846"/>
      </dsp:txXfrm>
    </dsp:sp>
    <dsp:sp modelId="{D456FA78-6BD9-45C4-B43B-B43D4A67F39F}">
      <dsp:nvSpPr>
        <dsp:cNvPr id="0" name=""/>
        <dsp:cNvSpPr/>
      </dsp:nvSpPr>
      <dsp:spPr>
        <a:xfrm>
          <a:off x="680" y="2647528"/>
          <a:ext cx="2652815" cy="1671958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Arial" panose="020B0604020202020204" pitchFamily="34" charset="0"/>
              <a:cs typeface="Arial" panose="020B0604020202020204" pitchFamily="34" charset="0"/>
            </a:rPr>
            <a:t>Tipo de insecticida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Persistencia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200" kern="1200" dirty="0"/>
        </a:p>
      </dsp:txBody>
      <dsp:txXfrm>
        <a:off x="680" y="2647528"/>
        <a:ext cx="2652815" cy="1671958"/>
      </dsp:txXfrm>
    </dsp:sp>
    <dsp:sp modelId="{240028D1-2C05-44AF-9FBD-4B8726805C98}">
      <dsp:nvSpPr>
        <dsp:cNvPr id="0" name=""/>
        <dsp:cNvSpPr/>
      </dsp:nvSpPr>
      <dsp:spPr>
        <a:xfrm>
          <a:off x="2918777" y="2602269"/>
          <a:ext cx="2652815" cy="1762477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Operativos</a:t>
          </a:r>
        </a:p>
      </dsp:txBody>
      <dsp:txXfrm>
        <a:off x="2918777" y="2602269"/>
        <a:ext cx="2652815" cy="17624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C9A3C-F99D-48A3-BC69-74DC38999F5F}">
      <dsp:nvSpPr>
        <dsp:cNvPr id="0" name=""/>
        <dsp:cNvSpPr/>
      </dsp:nvSpPr>
      <dsp:spPr>
        <a:xfrm>
          <a:off x="748559" y="0"/>
          <a:ext cx="4241835" cy="236549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79CBE-EC2B-4D60-B884-A76FF46B3DF3}">
      <dsp:nvSpPr>
        <dsp:cNvPr id="0" name=""/>
        <dsp:cNvSpPr/>
      </dsp:nvSpPr>
      <dsp:spPr>
        <a:xfrm>
          <a:off x="1932" y="709648"/>
          <a:ext cx="2069991" cy="9461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Comportamental</a:t>
          </a:r>
        </a:p>
      </dsp:txBody>
      <dsp:txXfrm>
        <a:off x="48122" y="755838"/>
        <a:ext cx="1977611" cy="853818"/>
      </dsp:txXfrm>
    </dsp:sp>
    <dsp:sp modelId="{5A4BD8C7-8CE4-4712-B604-991411FCF85E}">
      <dsp:nvSpPr>
        <dsp:cNvPr id="0" name=""/>
        <dsp:cNvSpPr/>
      </dsp:nvSpPr>
      <dsp:spPr>
        <a:xfrm>
          <a:off x="2238685" y="586652"/>
          <a:ext cx="1518557" cy="11932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Mutación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en sitio Blanco</a:t>
          </a:r>
        </a:p>
      </dsp:txBody>
      <dsp:txXfrm>
        <a:off x="2296933" y="644900"/>
        <a:ext cx="1402061" cy="1076716"/>
      </dsp:txXfrm>
    </dsp:sp>
    <dsp:sp modelId="{E1CD6F2F-2BE1-4188-BF02-7005B27B741F}">
      <dsp:nvSpPr>
        <dsp:cNvPr id="0" name=""/>
        <dsp:cNvSpPr/>
      </dsp:nvSpPr>
      <dsp:spPr>
        <a:xfrm>
          <a:off x="3836102" y="709648"/>
          <a:ext cx="1152359" cy="9461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Enzimas </a:t>
          </a:r>
        </a:p>
      </dsp:txBody>
      <dsp:txXfrm>
        <a:off x="3882292" y="755838"/>
        <a:ext cx="1059979" cy="8538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C9A3C-F99D-48A3-BC69-74DC38999F5F}">
      <dsp:nvSpPr>
        <dsp:cNvPr id="0" name=""/>
        <dsp:cNvSpPr/>
      </dsp:nvSpPr>
      <dsp:spPr>
        <a:xfrm>
          <a:off x="686220" y="0"/>
          <a:ext cx="3888580" cy="229860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79CBE-EC2B-4D60-B884-A76FF46B3DF3}">
      <dsp:nvSpPr>
        <dsp:cNvPr id="0" name=""/>
        <dsp:cNvSpPr/>
      </dsp:nvSpPr>
      <dsp:spPr>
        <a:xfrm>
          <a:off x="2233" y="689582"/>
          <a:ext cx="1380481" cy="9194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Dosificación</a:t>
          </a:r>
        </a:p>
      </dsp:txBody>
      <dsp:txXfrm>
        <a:off x="47117" y="734466"/>
        <a:ext cx="1290713" cy="829675"/>
      </dsp:txXfrm>
    </dsp:sp>
    <dsp:sp modelId="{5A4BD8C7-8CE4-4712-B604-991411FCF85E}">
      <dsp:nvSpPr>
        <dsp:cNvPr id="0" name=""/>
        <dsp:cNvSpPr/>
      </dsp:nvSpPr>
      <dsp:spPr>
        <a:xfrm>
          <a:off x="1597159" y="689582"/>
          <a:ext cx="1380481" cy="9194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Aplicación</a:t>
          </a:r>
        </a:p>
      </dsp:txBody>
      <dsp:txXfrm>
        <a:off x="1642043" y="734466"/>
        <a:ext cx="1290713" cy="829675"/>
      </dsp:txXfrm>
    </dsp:sp>
    <dsp:sp modelId="{E1CD6F2F-2BE1-4188-BF02-7005B27B741F}">
      <dsp:nvSpPr>
        <dsp:cNvPr id="0" name=""/>
        <dsp:cNvSpPr/>
      </dsp:nvSpPr>
      <dsp:spPr>
        <a:xfrm>
          <a:off x="3192085" y="689582"/>
          <a:ext cx="1380481" cy="9194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Calibració</a:t>
          </a:r>
          <a:r>
            <a:rPr lang="es-CO" sz="1900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</a:p>
      </dsp:txBody>
      <dsp:txXfrm>
        <a:off x="3236969" y="734466"/>
        <a:ext cx="1290713" cy="829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A7799F6-4DBB-436C-91EE-3C1259C729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9F51F-9B7C-4ABB-9F2F-4DD657E315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4A4E7-3CF6-4CA0-B3A6-612210556990}" type="datetimeFigureOut">
              <a:rPr lang="es-CO" smtClean="0"/>
              <a:t>19/02/21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7D1D4D-FABB-4A9D-9FE9-013294CABB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B4B25E-AC15-423E-B64C-D48E158C3B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5AF6B-052F-4B91-A1F3-5134B63A79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3227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3T07:25:32.152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36 1,'-12'27,"11"-26,1-1,-1 1,1 0,-1 0,1 0,-1 0,0-1,1 1,-1 0,0-1,0 1,1 0,-1-1,0 1,0-1,0 1,0-1,0 0,0 1,1-1,-1 0,0 0,0 0,0 1,0-1,0 0,-2 0,61-2,87 12,-58-1,-42-4,0 3,50 15,4 1,10-9,-73-11,68 16,-91-16,0 0,-1 1,1 0,-1 1,0 1,-1 0,1 1,17 16,8 8,-1 2,-2 1,-2 2,-1 1,-2 2,46 84,-42-61,-23-46,0 1,-1 0,0 0,-2 1,0 0,-1 0,-1 1,-1-1,2 29,-6-32,-1 0,-1 0,0 0,-1 0,-1 0,0-1,-1 1,-1-1,-1 0,0-1,0 1,-14 17,-120 234,15-26,86-168,25-42,-2 0,-1-2,-34 42,13-19,2 2,2 1,3 2,-29 66,51-102,-2 3,1 1,1 0,2 1,0-1,1 2,1-1,2 1,1 0,-1 48,5-13,-2-21,3-1,1 0,1 0,11 40,-9-51,-2 0,-1 1,-1-1,-3 52,1-75,0-5,0 0,0 0,0 1,0-1,0 0,0 0,0 0,0 1,0-1,0 0,1 0,-1 0,0 0,0 1,0-1,0 0,0 0,0 0,1 0,-1 0,0 0,0 0,0 1,0-1,1 0,-1 0,0 0,0 0,0 0,1 0,-1 0,0 0,0 0,0 0,1 0,-1 0,0 0,0 0,0 0,1 0,-1 0,0 0,0 0,1-1,3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3T07:25:33.15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3T07:26:07.48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1415 2971,'-12'8,"9"-5,-1 0,0 0,0-1,0 1,0-1,0 0,0 0,-1 0,1-1,-1 1,1-1,-1 0,1 0,-1-1,-8 0,-9 3,0 0,1 2,-1 0,1 1,1 1,-1 2,-21 11,-28 9,38-18,1-2,-1-1,-1-2,-47 3,-130-6,114-4,85 0,-1 0,1 0,0-1,0-1,0 0,0 0,0-1,0 0,1-1,-12-8,-10-8,-51-42,42 29,8 8,0-1,2-2,-41-49,61 64,0-1,1-1,1 0,1 0,0-1,1 0,0 0,2-1,0 1,-4-30,4-15,6-107,1 58,-2 104,1 1,0-1,0 0,1 0,-1 1,2-1,-1 1,1 0,-1-1,8-9,46-57,-10 16,44-99,-6 9,195-215,-224 296,-26 26,-2-1,-1-1,21-51,-23 44,169-331,-183 358,-1-2,-1 1,-1-1,-1 0,-2 0,0-1,-1 0,-2 1,-2-45,2 61,0 0,0 0,1 0,0 1,1-1,0 1,0-1,0 1,1 0,0 0,10-12,-7 9,-1 0,0 0,-1 0,0 0,6-18,-4-5,-1-1,-1-1,-2 1,-2-44,-1 76,0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3T07:26:08.40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A2986-9F2E-41FA-B0D2-F1B150C6BCCD}" type="datetimeFigureOut">
              <a:rPr lang="es-CO" smtClean="0"/>
              <a:t>19/02/21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A5374-55CF-4D1A-A592-458BC9031C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195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021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A5374-55CF-4D1A-A592-458BC9031C2F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668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A5374-55CF-4D1A-A592-458BC9031C2F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3824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A5374-55CF-4D1A-A592-458BC9031C2F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186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F0C84-E809-49AF-94E9-AB7FC5465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652B9-1B79-4E24-8A10-6A5A735DF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07E737-41F3-47FB-BFDB-49A25A86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19/02/21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19A42C-90DB-4DB3-8D1B-8FA40EEA9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398F5-3E2C-43B6-883F-B9B9620D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333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1382F-E2CA-46BD-A633-27A2EFF9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A715D8-DA02-47C6-B287-FE039C801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EFB50D-7252-48F9-9A4C-EC2CA6F10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1D59EA-5593-4532-8B3D-B487689C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19/02/21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E38109-1D45-4CCB-A36B-7F635163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DA3C21-2E5C-4A4A-92ED-D4709A21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506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5C790-0A1B-4087-A20E-47747991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3861D0E-88D0-42E4-B5DB-9981DA404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0C8F-2A68-4496-A1F3-26D5A125D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5ACACD-38E5-43D6-92BE-1F7E6054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19/02/21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9F4DB5-A4F4-4EE1-A5AE-60202E03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137979-6597-4ADE-A965-3B5BFF39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076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49C32-E8E1-4DD7-A21D-4ED93DCE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B72510-E4A7-4280-BF48-D625911AC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EB7243-1446-4F60-B00E-0DF3055F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19/02/21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0D9E14-F5BC-492B-8789-5156AD2A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ACC216-6DB6-4175-B9A1-5CF09E10E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611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158CA6-43D4-4FA8-A839-BADDC1EB4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B9659B-342C-4F97-9F64-307A18A3F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575EB7-5F17-44AB-9070-DFEC0F5C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19/02/21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357F72-BAFF-4D5A-9683-0841F7BC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AE0ACC-C90D-4E6B-B563-22DFB5E4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00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F4378A6-246F-4B6B-B29D-555735188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1891C-CBCA-41EE-A5FA-94B3F9FCD539}" type="datetimeFigureOut">
              <a:rPr lang="es-CO"/>
              <a:pPr>
                <a:defRPr/>
              </a:pPr>
              <a:t>19/02/21</a:t>
            </a:fld>
            <a:endParaRPr lang="es-CO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407ACEFA-C72C-4D5A-8BCE-80C86C44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3D378DE8-D84F-4F71-92EC-6E848DD8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18AC2-869F-42D3-AD8B-ACAD274617E0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939393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foque en imagen claro">
    <p:bg>
      <p:bgPr>
        <a:solidFill>
          <a:srgbClr val="E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2">
            <a:extLst>
              <a:ext uri="{FF2B5EF4-FFF2-40B4-BE49-F238E27FC236}">
                <a16:creationId xmlns:a16="http://schemas.microsoft.com/office/drawing/2014/main" id="{3EC42F7B-D947-4151-9CEE-217482DC222F}"/>
              </a:ext>
            </a:extLst>
          </p:cNvPr>
          <p:cNvSpPr txBox="1"/>
          <p:nvPr userDrawn="1"/>
        </p:nvSpPr>
        <p:spPr>
          <a:xfrm>
            <a:off x="11115328" y="7286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Work Sans"/>
                <a:cs typeface="Arial" panose="020B0604020202020204" pitchFamily="34" charset="0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Work Sans"/>
              <a:cs typeface="Arial" panose="020B0604020202020204" pitchFamily="34" charset="0"/>
              <a:sym typeface="Work Sans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11000F8-F9F6-4664-9F86-27A089F5FC45}"/>
              </a:ext>
            </a:extLst>
          </p:cNvPr>
          <p:cNvGrpSpPr/>
          <p:nvPr userDrawn="1"/>
        </p:nvGrpSpPr>
        <p:grpSpPr>
          <a:xfrm>
            <a:off x="3022165" y="61068"/>
            <a:ext cx="3621465" cy="517155"/>
            <a:chOff x="84838" y="408872"/>
            <a:chExt cx="2716099" cy="38786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55EB351-2F21-48D6-AC64-57D5DEC972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8" y="408872"/>
              <a:ext cx="1785733" cy="387252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0C2DABA-4F83-4449-985C-55A5EB5E45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13789" y="410159"/>
              <a:ext cx="887148" cy="386579"/>
            </a:xfrm>
            <a:prstGeom prst="rect">
              <a:avLst/>
            </a:prstGeom>
          </p:spPr>
        </p:pic>
      </p:grp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9ADD9E17-D531-4F76-AB50-90EB28FC3A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885" y="685800"/>
            <a:ext cx="12018433" cy="546946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6D651AC-7F2C-4B1C-90F6-A8450CF2C4DD}"/>
              </a:ext>
            </a:extLst>
          </p:cNvPr>
          <p:cNvGrpSpPr/>
          <p:nvPr userDrawn="1"/>
        </p:nvGrpSpPr>
        <p:grpSpPr>
          <a:xfrm>
            <a:off x="4917487" y="6252780"/>
            <a:ext cx="7226383" cy="461293"/>
            <a:chOff x="3688115" y="4689585"/>
            <a:chExt cx="5419787" cy="34597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62D96F3-8927-4F37-BF95-D366660E4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576" y="4695626"/>
              <a:ext cx="1368326" cy="337293"/>
            </a:xfrm>
            <a:prstGeom prst="rect">
              <a:avLst/>
            </a:prstGeom>
          </p:spPr>
        </p:pic>
        <p:pic>
          <p:nvPicPr>
            <p:cNvPr id="15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F8A28F3D-4D11-4BB1-9C3D-AEA9D131A0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241" y="4689585"/>
              <a:ext cx="851745" cy="340698"/>
            </a:xfrm>
            <a:prstGeom prst="rect">
              <a:avLst/>
            </a:prstGeom>
          </p:spPr>
        </p:pic>
        <p:pic>
          <p:nvPicPr>
            <p:cNvPr id="16" name="Imagen 15" descr="Imagen que contiene botella, exterior, firmar, alimentos&#10;&#10;Descripción generada automáticamente">
              <a:extLst>
                <a:ext uri="{FF2B5EF4-FFF2-40B4-BE49-F238E27FC236}">
                  <a16:creationId xmlns:a16="http://schemas.microsoft.com/office/drawing/2014/main" id="{3E8B639C-8B10-4306-A12E-3ADF7389FF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238" y="4698262"/>
              <a:ext cx="843231" cy="337293"/>
            </a:xfrm>
            <a:prstGeom prst="rect">
              <a:avLst/>
            </a:prstGeom>
          </p:spPr>
        </p:pic>
        <p:pic>
          <p:nvPicPr>
            <p:cNvPr id="17" name="Imagen 16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142A5270-9B0B-4449-BD5E-5D08A6570B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688115" y="4698262"/>
              <a:ext cx="883885" cy="334657"/>
            </a:xfrm>
            <a:prstGeom prst="rect">
              <a:avLst/>
            </a:prstGeom>
          </p:spPr>
        </p:pic>
        <p:pic>
          <p:nvPicPr>
            <p:cNvPr id="18" name="Imagen 17" descr="Icono&#10;&#10;Descripción generada automáticamente">
              <a:extLst>
                <a:ext uri="{FF2B5EF4-FFF2-40B4-BE49-F238E27FC236}">
                  <a16:creationId xmlns:a16="http://schemas.microsoft.com/office/drawing/2014/main" id="{3C66DBCE-FEBF-4A7D-A9C2-68499ECA1E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697917" y="4698263"/>
              <a:ext cx="941604" cy="306368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A7C3AEE-B694-4516-984D-C5F3B24D80ED}"/>
              </a:ext>
            </a:extLst>
          </p:cNvPr>
          <p:cNvSpPr txBox="1"/>
          <p:nvPr userDrawn="1"/>
        </p:nvSpPr>
        <p:spPr>
          <a:xfrm>
            <a:off x="83250" y="182288"/>
            <a:ext cx="232788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Básico de Malaria 🦠</a:t>
            </a:r>
          </a:p>
        </p:txBody>
      </p:sp>
    </p:spTree>
    <p:extLst>
      <p:ext uri="{BB962C8B-B14F-4D97-AF65-F5344CB8AC3E}">
        <p14:creationId xmlns:p14="http://schemas.microsoft.com/office/powerpoint/2010/main" val="99941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bierno">
    <p:bg>
      <p:bgPr>
        <a:solidFill>
          <a:srgbClr val="2D6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293107A0-4F8A-4FD8-9A8C-E41432C348FF}"/>
              </a:ext>
            </a:extLst>
          </p:cNvPr>
          <p:cNvSpPr/>
          <p:nvPr userDrawn="1"/>
        </p:nvSpPr>
        <p:spPr>
          <a:xfrm>
            <a:off x="8643756" y="0"/>
            <a:ext cx="355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6;p2">
            <a:extLst>
              <a:ext uri="{FF2B5EF4-FFF2-40B4-BE49-F238E27FC236}">
                <a16:creationId xmlns:a16="http://schemas.microsoft.com/office/drawing/2014/main" id="{22AB24FA-EFA3-4744-9704-A752234FE6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310438" y="3104560"/>
            <a:ext cx="5281673" cy="1112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83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t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75D5E98-393A-754A-A6D7-F1CEDC38FA74}"/>
              </a:ext>
            </a:extLst>
          </p:cNvPr>
          <p:cNvGrpSpPr/>
          <p:nvPr userDrawn="1"/>
        </p:nvGrpSpPr>
        <p:grpSpPr>
          <a:xfrm>
            <a:off x="3244541" y="5401733"/>
            <a:ext cx="8930526" cy="1208919"/>
            <a:chOff x="3244541" y="5401733"/>
            <a:chExt cx="8930526" cy="120891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709DFA4-1C08-4723-B861-1B2849E627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3108" y="6007238"/>
              <a:ext cx="2269457" cy="583237"/>
            </a:xfrm>
            <a:prstGeom prst="rect">
              <a:avLst/>
            </a:prstGeom>
          </p:spPr>
        </p:pic>
        <p:pic>
          <p:nvPicPr>
            <p:cNvPr id="10" name="Imagen 9" descr="Texto&#10;&#10;Descripción generada automáticamente">
              <a:extLst>
                <a:ext uri="{FF2B5EF4-FFF2-40B4-BE49-F238E27FC236}">
                  <a16:creationId xmlns:a16="http://schemas.microsoft.com/office/drawing/2014/main" id="{19ABA31F-D6F7-4193-AFBB-EAF4030109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9477" y="5996792"/>
              <a:ext cx="1412674" cy="589125"/>
            </a:xfrm>
            <a:prstGeom prst="rect">
              <a:avLst/>
            </a:prstGeom>
          </p:spPr>
        </p:pic>
        <p:pic>
          <p:nvPicPr>
            <p:cNvPr id="11" name="Imagen 10" descr="Imagen que contiene botella, exterior, firmar, alimentos&#10;&#10;Descripción generada automáticamente">
              <a:extLst>
                <a:ext uri="{FF2B5EF4-FFF2-40B4-BE49-F238E27FC236}">
                  <a16:creationId xmlns:a16="http://schemas.microsoft.com/office/drawing/2014/main" id="{88303E18-F13B-4CBB-AA27-2D161E362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966" y="6011796"/>
              <a:ext cx="1398553" cy="583237"/>
            </a:xfrm>
            <a:prstGeom prst="rect">
              <a:avLst/>
            </a:prstGeom>
          </p:spPr>
        </p:pic>
        <p:pic>
          <p:nvPicPr>
            <p:cNvPr id="12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781E006B-7640-4CC4-9973-3314C0BB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187297" y="6011798"/>
              <a:ext cx="1561711" cy="529762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E7D33FEF-266B-4EA9-918A-75B38441C681}"/>
                </a:ext>
              </a:extLst>
            </p:cNvPr>
            <p:cNvCxnSpPr/>
            <p:nvPr/>
          </p:nvCxnSpPr>
          <p:spPr>
            <a:xfrm>
              <a:off x="5046133" y="5401733"/>
              <a:ext cx="712893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n 13" descr="Un dibujo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9E154D5E-A0EE-491C-B4FB-9F4BFCF4C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4541" y="5932925"/>
              <a:ext cx="1841798" cy="677727"/>
            </a:xfrm>
            <a:prstGeom prst="rect">
              <a:avLst/>
            </a:prstGeom>
          </p:spPr>
        </p:pic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79098EB-558C-4FE5-BB9F-0D850AFC9D89}"/>
              </a:ext>
            </a:extLst>
          </p:cNvPr>
          <p:cNvSpPr/>
          <p:nvPr userDrawn="1"/>
        </p:nvSpPr>
        <p:spPr>
          <a:xfrm>
            <a:off x="5046132" y="3221504"/>
            <a:ext cx="6841067" cy="19691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552B4EB-5209-49BD-8D46-42836837A1B4}"/>
              </a:ext>
            </a:extLst>
          </p:cNvPr>
          <p:cNvSpPr/>
          <p:nvPr userDrawn="1"/>
        </p:nvSpPr>
        <p:spPr>
          <a:xfrm>
            <a:off x="4966729" y="3811355"/>
            <a:ext cx="186267" cy="914400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19" name="Google Shape;16;p2">
            <a:extLst>
              <a:ext uri="{FF2B5EF4-FFF2-40B4-BE49-F238E27FC236}">
                <a16:creationId xmlns:a16="http://schemas.microsoft.com/office/drawing/2014/main" id="{5CDBC152-D80A-4A34-90F2-A4B60CBABD87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0" y="735559"/>
            <a:ext cx="3216275" cy="67731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2E944AEB-7A52-4E2C-91A9-B206B526FA2E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5206363" y="3412938"/>
            <a:ext cx="6458768" cy="914401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AEFFD712-03C0-4D49-BA3E-A50DEFC90651}"/>
              </a:ext>
            </a:extLst>
          </p:cNvPr>
          <p:cNvSpPr>
            <a:spLocks noGrp="1"/>
          </p:cNvSpPr>
          <p:nvPr userDrawn="1">
            <p:ph type="body" sz="half" idx="10"/>
          </p:nvPr>
        </p:nvSpPr>
        <p:spPr>
          <a:xfrm>
            <a:off x="5206363" y="4413342"/>
            <a:ext cx="6458768" cy="655048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0663E9-E0C2-094A-9082-FEB7D3FBB58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6" y="761898"/>
            <a:ext cx="1546912" cy="6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3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7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71403415-1898-428B-AF7D-35ADCEF925A2}"/>
              </a:ext>
            </a:extLst>
          </p:cNvPr>
          <p:cNvSpPr txBox="1"/>
          <p:nvPr userDrawn="1"/>
        </p:nvSpPr>
        <p:spPr>
          <a:xfrm>
            <a:off x="1198902" y="655645"/>
            <a:ext cx="10079835" cy="707886"/>
          </a:xfrm>
          <a:prstGeom prst="rect">
            <a:avLst/>
          </a:prstGeom>
          <a:solidFill>
            <a:srgbClr val="12367E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7C87B4F-CF46-43F5-8167-67CD3937E845}"/>
              </a:ext>
            </a:extLst>
          </p:cNvPr>
          <p:cNvCxnSpPr>
            <a:cxnSpLocks/>
          </p:cNvCxnSpPr>
          <p:nvPr userDrawn="1"/>
        </p:nvCxnSpPr>
        <p:spPr>
          <a:xfrm>
            <a:off x="913263" y="-86759"/>
            <a:ext cx="0" cy="1424492"/>
          </a:xfrm>
          <a:prstGeom prst="line">
            <a:avLst/>
          </a:prstGeom>
          <a:ln w="28575">
            <a:solidFill>
              <a:srgbClr val="123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>
            <a:extLst>
              <a:ext uri="{FF2B5EF4-FFF2-40B4-BE49-F238E27FC236}">
                <a16:creationId xmlns:a16="http://schemas.microsoft.com/office/drawing/2014/main" id="{B8726A4C-6B50-4E0E-B6C1-26D67644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01" y="655645"/>
            <a:ext cx="9970841" cy="707886"/>
          </a:xfr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DE8AA457-C592-42F5-BA89-42A246B3E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2463" y="1678577"/>
            <a:ext cx="10147074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2922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B5388A45-3D24-43BA-A3DA-9DE6C7AC6AE5}"/>
              </a:ext>
            </a:extLst>
          </p:cNvPr>
          <p:cNvSpPr txBox="1"/>
          <p:nvPr userDrawn="1"/>
        </p:nvSpPr>
        <p:spPr>
          <a:xfrm>
            <a:off x="1198903" y="655645"/>
            <a:ext cx="10058956" cy="707886"/>
          </a:xfrm>
          <a:prstGeom prst="rect">
            <a:avLst/>
          </a:prstGeom>
          <a:solidFill>
            <a:srgbClr val="6B9B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51FE99B-CA13-4A7F-8603-88F1DABCA952}"/>
              </a:ext>
            </a:extLst>
          </p:cNvPr>
          <p:cNvCxnSpPr>
            <a:cxnSpLocks/>
          </p:cNvCxnSpPr>
          <p:nvPr userDrawn="1"/>
        </p:nvCxnSpPr>
        <p:spPr>
          <a:xfrm>
            <a:off x="913263" y="-86759"/>
            <a:ext cx="0" cy="1424492"/>
          </a:xfrm>
          <a:prstGeom prst="line">
            <a:avLst/>
          </a:prstGeom>
          <a:ln w="28575">
            <a:solidFill>
              <a:srgbClr val="6B9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>
            <a:extLst>
              <a:ext uri="{FF2B5EF4-FFF2-40B4-BE49-F238E27FC236}">
                <a16:creationId xmlns:a16="http://schemas.microsoft.com/office/drawing/2014/main" id="{AE1B94CA-DA28-4D68-A2D9-9CBDCA69B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01" y="655645"/>
            <a:ext cx="9970841" cy="707886"/>
          </a:xfr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9DD1FB4F-54DF-4C13-8CB8-F7E216E9F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0784" y="1652451"/>
            <a:ext cx="10147074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468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F9AD065-F0C5-454A-95D3-F525CA1ACAD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C38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460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BBCA2F6-DC6D-437B-A0F0-C42B2F73803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6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261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142D1F8-AAA8-4646-98AA-F20CF3573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08" y="6007238"/>
            <a:ext cx="2269457" cy="583237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61290B06-F250-4801-9346-C4840AE2B1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77" y="5996792"/>
            <a:ext cx="1412674" cy="589125"/>
          </a:xfrm>
          <a:prstGeom prst="rect">
            <a:avLst/>
          </a:prstGeom>
        </p:spPr>
      </p:pic>
      <p:pic>
        <p:nvPicPr>
          <p:cNvPr id="9" name="Imagen 8" descr="Imagen que contiene botella, exterior, firmar, alimentos&#10;&#10;Descripción generada automáticamente">
            <a:extLst>
              <a:ext uri="{FF2B5EF4-FFF2-40B4-BE49-F238E27FC236}">
                <a16:creationId xmlns:a16="http://schemas.microsoft.com/office/drawing/2014/main" id="{DC60DEDE-5DDD-488E-A32B-12D38DC1D4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6" y="6011796"/>
            <a:ext cx="1398553" cy="583237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2AD186EB-2420-4246-B367-0DA27D6116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87297" y="6011798"/>
            <a:ext cx="1561711" cy="52976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8533C7F-A98A-450B-934C-817F06CC7D3E}"/>
              </a:ext>
            </a:extLst>
          </p:cNvPr>
          <p:cNvCxnSpPr/>
          <p:nvPr/>
        </p:nvCxnSpPr>
        <p:spPr>
          <a:xfrm>
            <a:off x="5046133" y="5401733"/>
            <a:ext cx="7128934" cy="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Un 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87245C6-D3D6-4224-9AFB-155AE5892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541" y="5932925"/>
            <a:ext cx="1841798" cy="677727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BE2E2DE-772B-4421-88F6-364781396AC9}"/>
              </a:ext>
            </a:extLst>
          </p:cNvPr>
          <p:cNvCxnSpPr/>
          <p:nvPr userDrawn="1"/>
        </p:nvCxnSpPr>
        <p:spPr>
          <a:xfrm>
            <a:off x="694267" y="5647268"/>
            <a:ext cx="1095586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oogle Shape;16;p2">
            <a:extLst>
              <a:ext uri="{FF2B5EF4-FFF2-40B4-BE49-F238E27FC236}">
                <a16:creationId xmlns:a16="http://schemas.microsoft.com/office/drawing/2014/main" id="{0144C0D6-6E84-45DF-8EE4-5C6907132D7C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0" y="735559"/>
            <a:ext cx="3216275" cy="67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9189CC2-EF72-6A4D-9226-176AFF3752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6" y="761898"/>
            <a:ext cx="1546912" cy="6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7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5CBB1C-C55B-41B6-8901-3EF993B3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00B690-300F-4528-A6E4-FAD216DC6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E736E7-EEBB-4C22-B1B8-3A28D5D20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058F9-45D2-4FCC-938E-E950CF0AEF9D}" type="datetimeFigureOut">
              <a:rPr lang="es-CO" smtClean="0"/>
              <a:t>19/02/21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32FB21-BFF9-424A-94AE-BC13E23CA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D37A9F-FC92-41E9-A8C8-BC7D30D1F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55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63" r:id="rId6"/>
    <p:sldLayoutId id="2147483662" r:id="rId7"/>
    <p:sldLayoutId id="2147483653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72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image" Target="../media/image22.jpe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12" Type="http://schemas.openxmlformats.org/officeDocument/2006/relationships/customXml" Target="../ink/ink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11" Type="http://schemas.openxmlformats.org/officeDocument/2006/relationships/image" Target="../media/image39.png"/><Relationship Id="rId10" Type="http://schemas.openxmlformats.org/officeDocument/2006/relationships/customXml" Target="../ink/ink3.xml"/><Relationship Id="rId4" Type="http://schemas.openxmlformats.org/officeDocument/2006/relationships/customXml" Target="../ink/ink1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audio" Target="../media/media16.m4a"/><Relationship Id="rId16" Type="http://schemas.openxmlformats.org/officeDocument/2006/relationships/diagramQuickStyle" Target="../diagrams/quickStyle4.xml"/><Relationship Id="rId1" Type="http://schemas.microsoft.com/office/2007/relationships/media" Target="../media/media16.m4a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19" Type="http://schemas.openxmlformats.org/officeDocument/2006/relationships/image" Target="../media/image13.png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3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media" Target="../media/media5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10" Type="http://schemas.microsoft.com/office/2007/relationships/diagramDrawing" Target="../diagrams/drawing1.xml"/><Relationship Id="rId4" Type="http://schemas.openxmlformats.org/officeDocument/2006/relationships/audio" Target="../media/media5.m4a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142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AC02F95-BB1C-49BC-8C2B-E9BB6B89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O" sz="3000" dirty="0">
                <a:latin typeface="Arial" panose="020B0604020202020204" pitchFamily="34" charset="0"/>
                <a:cs typeface="Arial" panose="020B0604020202020204" pitchFamily="34" charset="0"/>
              </a:rPr>
              <a:t>Ciclo de vida de  los mosquitos </a:t>
            </a:r>
            <a:r>
              <a:rPr lang="es-CO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Anopheles</a:t>
            </a:r>
            <a:r>
              <a:rPr lang="es-CO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30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endParaRPr lang="es-CO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o 3">
            <a:extLst>
              <a:ext uri="{FF2B5EF4-FFF2-40B4-BE49-F238E27FC236}">
                <a16:creationId xmlns:a16="http://schemas.microsoft.com/office/drawing/2014/main" id="{9F1399E4-55F1-4202-AA97-B16DAF9E082D}"/>
              </a:ext>
            </a:extLst>
          </p:cNvPr>
          <p:cNvGrpSpPr>
            <a:grpSpLocks/>
          </p:cNvGrpSpPr>
          <p:nvPr/>
        </p:nvGrpSpPr>
        <p:grpSpPr bwMode="auto">
          <a:xfrm>
            <a:off x="2433324" y="1427539"/>
            <a:ext cx="7451725" cy="4195212"/>
            <a:chOff x="769937" y="1029909"/>
            <a:chExt cx="7451726" cy="4971771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D34B8C5-54FF-4CB8-AE8E-8D10E6BE9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224" y="4038601"/>
              <a:ext cx="2016125" cy="160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4AEF881F-4966-4511-BFE8-983BE567D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37" y="2703133"/>
              <a:ext cx="1965325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A0927DFD-6602-42D3-9701-B34F397DE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249" y="2703133"/>
              <a:ext cx="1776414" cy="1248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8F6AEA66-8E2F-4E73-A8F3-30D70242E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199" y="1029909"/>
              <a:ext cx="1957388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Flecha arriba 8">
              <a:extLst>
                <a:ext uri="{FF2B5EF4-FFF2-40B4-BE49-F238E27FC236}">
                  <a16:creationId xmlns:a16="http://schemas.microsoft.com/office/drawing/2014/main" id="{FF917257-D160-485B-AC26-B9AC622C77E2}"/>
                </a:ext>
              </a:extLst>
            </p:cNvPr>
            <p:cNvSpPr/>
            <p:nvPr/>
          </p:nvSpPr>
          <p:spPr>
            <a:xfrm rot="6388039">
              <a:off x="6097752" y="1677554"/>
              <a:ext cx="433058" cy="503237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0" name="Flecha abajo 10">
              <a:extLst>
                <a:ext uri="{FF2B5EF4-FFF2-40B4-BE49-F238E27FC236}">
                  <a16:creationId xmlns:a16="http://schemas.microsoft.com/office/drawing/2014/main" id="{0D5DE4EE-C889-4804-8368-D3FCD4C641C6}"/>
                </a:ext>
              </a:extLst>
            </p:cNvPr>
            <p:cNvSpPr/>
            <p:nvPr/>
          </p:nvSpPr>
          <p:spPr>
            <a:xfrm rot="2690799">
              <a:off x="6418263" y="4734170"/>
              <a:ext cx="481012" cy="51628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1" name="Flecha abajo 23">
              <a:extLst>
                <a:ext uri="{FF2B5EF4-FFF2-40B4-BE49-F238E27FC236}">
                  <a16:creationId xmlns:a16="http://schemas.microsoft.com/office/drawing/2014/main" id="{779B0068-49C0-4DC5-9673-D91BE95AF66F}"/>
                </a:ext>
              </a:extLst>
            </p:cNvPr>
            <p:cNvSpPr/>
            <p:nvPr/>
          </p:nvSpPr>
          <p:spPr>
            <a:xfrm rot="14111200">
              <a:off x="2123278" y="1860842"/>
              <a:ext cx="481018" cy="51752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2" name="CuadroTexto 2">
              <a:extLst>
                <a:ext uri="{FF2B5EF4-FFF2-40B4-BE49-F238E27FC236}">
                  <a16:creationId xmlns:a16="http://schemas.microsoft.com/office/drawing/2014/main" id="{BD1BD83C-2A15-438F-A222-E3460D629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8224" y="2655345"/>
              <a:ext cx="2024062" cy="32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1800" b="1" dirty="0">
                  <a:latin typeface="Arial" panose="020B0604020202020204" pitchFamily="34" charset="0"/>
                </a:rPr>
                <a:t>Adulto /(hembra)</a:t>
              </a:r>
            </a:p>
          </p:txBody>
        </p:sp>
        <p:sp>
          <p:nvSpPr>
            <p:cNvPr id="23" name="CuadroTexto 3">
              <a:extLst>
                <a:ext uri="{FF2B5EF4-FFF2-40B4-BE49-F238E27FC236}">
                  <a16:creationId xmlns:a16="http://schemas.microsoft.com/office/drawing/2014/main" id="{E1186494-BDDB-43BB-A679-50E9EF8C5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1973" y="4009041"/>
              <a:ext cx="1071563" cy="32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1800" b="1">
                  <a:latin typeface="Arial" panose="020B0604020202020204" pitchFamily="34" charset="0"/>
                </a:rPr>
                <a:t>Huevo</a:t>
              </a:r>
            </a:p>
          </p:txBody>
        </p:sp>
        <p:sp>
          <p:nvSpPr>
            <p:cNvPr id="24" name="CuadroTexto 4">
              <a:extLst>
                <a:ext uri="{FF2B5EF4-FFF2-40B4-BE49-F238E27FC236}">
                  <a16:creationId xmlns:a16="http://schemas.microsoft.com/office/drawing/2014/main" id="{E8666D89-2ADD-487C-B395-51BFAC36B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5157" y="5673505"/>
              <a:ext cx="1949450" cy="32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1800" b="1" dirty="0">
                  <a:latin typeface="Arial" panose="020B0604020202020204" pitchFamily="34" charset="0"/>
                </a:rPr>
                <a:t>Larvas (4 instar)</a:t>
              </a:r>
            </a:p>
          </p:txBody>
        </p:sp>
      </p:grpSp>
      <p:sp>
        <p:nvSpPr>
          <p:cNvPr id="25" name="CuadroTexto 6">
            <a:extLst>
              <a:ext uri="{FF2B5EF4-FFF2-40B4-BE49-F238E27FC236}">
                <a16:creationId xmlns:a16="http://schemas.microsoft.com/office/drawing/2014/main" id="{D5F84F3A-1955-41CB-9042-B2B50E0C7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242" y="4461219"/>
            <a:ext cx="88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8" rIns="91437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CO" sz="1800" b="1" dirty="0">
                <a:latin typeface="Arial" panose="020B0604020202020204" pitchFamily="34" charset="0"/>
              </a:rPr>
              <a:t>Pupa</a:t>
            </a:r>
          </a:p>
        </p:txBody>
      </p:sp>
      <p:sp>
        <p:nvSpPr>
          <p:cNvPr id="26" name="5 Rectángulo">
            <a:extLst>
              <a:ext uri="{FF2B5EF4-FFF2-40B4-BE49-F238E27FC236}">
                <a16:creationId xmlns:a16="http://schemas.microsoft.com/office/drawing/2014/main" id="{F8DD330A-707B-4DCC-8AED-22B7DF67D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742" y="6267055"/>
            <a:ext cx="6416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CO" sz="1100" dirty="0">
                <a:latin typeface="Arial" panose="020B0604020202020204" pitchFamily="34" charset="0"/>
              </a:rPr>
              <a:t>Fuente: www.mcr-comisca.org/sites/all/modules/</a:t>
            </a:r>
          </a:p>
        </p:txBody>
      </p:sp>
      <p:pic>
        <p:nvPicPr>
          <p:cNvPr id="5" name="8">
            <a:hlinkClick r:id="" action="ppaction://media"/>
            <a:extLst>
              <a:ext uri="{FF2B5EF4-FFF2-40B4-BE49-F238E27FC236}">
                <a16:creationId xmlns:a16="http://schemas.microsoft.com/office/drawing/2014/main" id="{237DA242-27DE-4B99-A324-C8D105ED7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AC02F95-BB1C-49BC-8C2B-E9BB6B89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01" y="678158"/>
            <a:ext cx="10077854" cy="685373"/>
          </a:xfrm>
        </p:spPr>
        <p:txBody>
          <a:bodyPr>
            <a:noAutofit/>
          </a:bodyPr>
          <a:lstStyle/>
          <a:p>
            <a:b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¿ Donde se encuentran los  principales vectores de malaria en Colombia?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9E054C-1157-4871-BD70-DF205BD1D7BC}"/>
              </a:ext>
            </a:extLst>
          </p:cNvPr>
          <p:cNvPicPr/>
          <p:nvPr/>
        </p:nvPicPr>
        <p:blipFill rotWithShape="1">
          <a:blip r:embed="rId6"/>
          <a:srcRect l="31948" t="8678" r="30910" b="7911"/>
          <a:stretch/>
        </p:blipFill>
        <p:spPr bwMode="auto">
          <a:xfrm>
            <a:off x="1112262" y="1497184"/>
            <a:ext cx="3775710" cy="4821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B9AA81F-0183-4286-827E-44CD248BE273}"/>
              </a:ext>
            </a:extLst>
          </p:cNvPr>
          <p:cNvSpPr txBox="1"/>
          <p:nvPr/>
        </p:nvSpPr>
        <p:spPr>
          <a:xfrm>
            <a:off x="1198901" y="6214520"/>
            <a:ext cx="36890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>
                <a:latin typeface="Arial" panose="020B0604020202020204" pitchFamily="34" charset="0"/>
                <a:cs typeface="Arial" panose="020B0604020202020204" pitchFamily="34" charset="0"/>
              </a:rPr>
              <a:t>Fuente: Laboratorio de Entomología-LNR.INS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8457663-1A84-4489-AB4C-83757F3A3265}"/>
              </a:ext>
            </a:extLst>
          </p:cNvPr>
          <p:cNvSpPr/>
          <p:nvPr/>
        </p:nvSpPr>
        <p:spPr>
          <a:xfrm>
            <a:off x="5270966" y="1520669"/>
            <a:ext cx="5808772" cy="47983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es-ES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es-ES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s-E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es-ES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albimanus</a:t>
            </a:r>
            <a:r>
              <a:rPr lang="es-ES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presente en </a:t>
            </a: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zonas costeras del Atlántico y Pacífico Colombiano. En los últimos años se ha reportado en nuevas localidades hacia el interior del país adaptado alturas cercanas a los 1000 msnm, </a:t>
            </a:r>
          </a:p>
          <a:p>
            <a:pPr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s-E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es-ES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nuneztovari</a:t>
            </a: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se distribuye desde el norte y centro del país hasta las estribaciones de la cordillera oriental.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es-ES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darlingi</a:t>
            </a:r>
            <a:r>
              <a:rPr lang="es-ES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ampliamente distribuido en el país</a:t>
            </a: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Se encuentra en las regiones geográficas de Amazonía, Orinoquía y estribaciones occidentales de los andes.</a:t>
            </a:r>
            <a:r>
              <a:rPr lang="es-CO" sz="180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80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Sitios de cría: </a:t>
            </a:r>
            <a:r>
              <a:rPr lang="es-ES" sz="180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preferencia por cuerpos de agua limpia , naturales (Klein </a:t>
            </a:r>
            <a:r>
              <a:rPr lang="es-ES" sz="1802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s-ES" sz="180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1991, Barreto 1939, Davis y </a:t>
            </a:r>
            <a:r>
              <a:rPr lang="es-ES" sz="1802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Kumm</a:t>
            </a:r>
            <a:r>
              <a:rPr lang="es-ES" sz="180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1932) y sombreadas. </a:t>
            </a:r>
          </a:p>
          <a:p>
            <a:pPr>
              <a:defRPr/>
            </a:pPr>
            <a:r>
              <a:rPr lang="es-ES" sz="1802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Antropofilico</a:t>
            </a:r>
            <a:endParaRPr lang="es-ES" sz="1802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s-E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O" sz="1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2B3B94E-595D-488D-ABCA-1F66C57CA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B33D53A-FBD4-4C2D-BA1C-3537635D8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>
            <a:extLst>
              <a:ext uri="{FF2B5EF4-FFF2-40B4-BE49-F238E27FC236}">
                <a16:creationId xmlns:a16="http://schemas.microsoft.com/office/drawing/2014/main" id="{2D97A189-FD72-4955-BB04-47C552D7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2400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8435" name="5 Marcador de texto">
            <a:extLst>
              <a:ext uri="{FF2B5EF4-FFF2-40B4-BE49-F238E27FC236}">
                <a16:creationId xmlns:a16="http://schemas.microsoft.com/office/drawing/2014/main" id="{98A11965-020B-492D-BB50-942985861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1871" y="1402244"/>
            <a:ext cx="3977016" cy="529116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alt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Comportamiento del vector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alt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altLang="es-ES" b="1" dirty="0">
                <a:latin typeface="Arial" panose="020B0604020202020204" pitchFamily="34" charset="0"/>
                <a:cs typeface="Arial" panose="020B0604020202020204" pitchFamily="34" charset="0"/>
              </a:rPr>
              <a:t>Pre  intervención:</a:t>
            </a:r>
          </a:p>
          <a:p>
            <a:pPr marL="0" indent="0">
              <a:buNone/>
            </a:pPr>
            <a:r>
              <a:rPr lang="es-ES" altLang="es-ES" dirty="0" err="1"/>
              <a:t>Microestratiicación</a:t>
            </a:r>
            <a:endParaRPr lang="es-ES" altLang="es-E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altLang="es-ES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" altLang="es-E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altLang="es-ES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" altLang="es-E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altLang="es-ES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" altLang="es-E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altLang="es-E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altLang="es-ES" sz="16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332D31-74DC-4425-8DA5-A59906850271}"/>
              </a:ext>
            </a:extLst>
          </p:cNvPr>
          <p:cNvSpPr txBox="1"/>
          <p:nvPr/>
        </p:nvSpPr>
        <p:spPr>
          <a:xfrm>
            <a:off x="1426238" y="688639"/>
            <a:ext cx="6093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dicadores entomológicos</a:t>
            </a:r>
            <a:endParaRPr lang="es-CO" sz="28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E0F24A-8B7B-406C-BD85-78A731FA8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356" y="1307052"/>
            <a:ext cx="6269182" cy="2065233"/>
          </a:xfrm>
          <a:prstGeom prst="rect">
            <a:avLst/>
          </a:prstGeom>
        </p:spPr>
      </p:pic>
      <p:pic>
        <p:nvPicPr>
          <p:cNvPr id="15" name="Picture 19" descr="HONDURAS 086">
            <a:extLst>
              <a:ext uri="{FF2B5EF4-FFF2-40B4-BE49-F238E27FC236}">
                <a16:creationId xmlns:a16="http://schemas.microsoft.com/office/drawing/2014/main" id="{8FF134A3-0242-4AF3-AEF7-7DDD983E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1871" y="3618887"/>
            <a:ext cx="3347510" cy="254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3AD8CFF-7BD4-428C-BB10-A0D78B8B4A6D}"/>
              </a:ext>
            </a:extLst>
          </p:cNvPr>
          <p:cNvSpPr txBox="1"/>
          <p:nvPr/>
        </p:nvSpPr>
        <p:spPr>
          <a:xfrm>
            <a:off x="5070153" y="3277092"/>
            <a:ext cx="6099589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alt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Postintervención</a:t>
            </a:r>
            <a:endParaRPr lang="es-ES" alt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alt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Comportamiento de alimentación en localidades priorizadas</a:t>
            </a:r>
          </a:p>
          <a:p>
            <a:pPr marL="0" indent="0">
              <a:buNone/>
            </a:pPr>
            <a:endParaRPr lang="es-ES" alt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Permite identificar cambios en los hábitos de picadura, reposo y adaptación a nuevos sitios de cría.</a:t>
            </a:r>
          </a:p>
          <a:p>
            <a:pPr marL="0" indent="0">
              <a:buNone/>
            </a:pPr>
            <a:r>
              <a:rPr lang="es-ES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-Tasa de picadura y densidad adultos.</a:t>
            </a:r>
          </a:p>
          <a:p>
            <a:pPr marL="0" indent="0">
              <a:buNone/>
            </a:pP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Línea base: Captura sobre humano protegido, intra y </a:t>
            </a:r>
            <a:r>
              <a:rPr lang="es-ES" alt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peridocimicilio</a:t>
            </a: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por 12 horas  (18 – 6) . Tres casas por localidad. </a:t>
            </a:r>
          </a:p>
          <a:p>
            <a:pPr marL="0" indent="0">
              <a:buNone/>
            </a:pPr>
            <a:r>
              <a:rPr lang="es-ES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-Captura en reposo (15 min X hora)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9D17752-64F3-4AF9-A1A3-E30F2CC6C7D6}"/>
              </a:ext>
            </a:extLst>
          </p:cNvPr>
          <p:cNvSpPr txBox="1"/>
          <p:nvPr/>
        </p:nvSpPr>
        <p:spPr>
          <a:xfrm>
            <a:off x="1426238" y="6202355"/>
            <a:ext cx="2109705" cy="26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Fuente: L Santacoloma,2019</a:t>
            </a: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530BFCD2-ECD0-40A3-9A98-3003E8DE3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7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AC02F95-BB1C-49BC-8C2B-E9BB6B89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2800" b="0" dirty="0">
                <a:latin typeface="Arial" panose="020B0604020202020204" pitchFamily="34" charset="0"/>
                <a:cs typeface="Arial" panose="020B0604020202020204" pitchFamily="34" charset="0"/>
              </a:rPr>
              <a:t>Indicadores entomológicos</a:t>
            </a:r>
          </a:p>
        </p:txBody>
      </p:sp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123F3BFA-4E79-48F4-BABA-D147FB7796DC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1153608" y="1608521"/>
            <a:ext cx="4305278" cy="4593834"/>
          </a:xfrm>
          <a:prstGeom prst="rect">
            <a:avLst/>
          </a:prstGeom>
          <a:solidFill>
            <a:schemeClr val="accent2">
              <a:lumMod val="60000"/>
              <a:lumOff val="40000"/>
              <a:alpha val="31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altLang="es-ES" b="1" dirty="0">
                <a:latin typeface="Arial" panose="020B0604020202020204" pitchFamily="34" charset="0"/>
                <a:cs typeface="Arial" panose="020B0604020202020204" pitchFamily="34" charset="0"/>
              </a:rPr>
              <a:t>Caracterización de Criaderos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-Reconocimiento de criaderos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- Selección de criaderos a intervenir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-Mapeo</a:t>
            </a:r>
          </a:p>
          <a:p>
            <a:pPr>
              <a:buFontTx/>
              <a:buChar char="-"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Medición del tamaño y características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Fisicoquímicas-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-Muestreo </a:t>
            </a:r>
            <a:r>
              <a:rPr lang="es-ES" altLang="es-ES" sz="2100" dirty="0" err="1">
                <a:latin typeface="Arial" panose="020B0604020202020204" pitchFamily="34" charset="0"/>
                <a:cs typeface="Arial" panose="020B0604020202020204" pitchFamily="34" charset="0"/>
              </a:rPr>
              <a:t>preintervención</a:t>
            </a:r>
            <a:endParaRPr lang="es-ES" altLang="es-E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Char char="-"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Muestreo post intervención una semana post 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 mensual.</a:t>
            </a:r>
          </a:p>
          <a:p>
            <a:pPr>
              <a:buFontTx/>
              <a:buChar char="-"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Cinco cucharones por sitio en 12 sitios </a:t>
            </a:r>
          </a:p>
          <a:p>
            <a:pPr marL="0" indent="0">
              <a:buNone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≤ 60 </a:t>
            </a:r>
            <a:r>
              <a:rPr lang="es-ES" altLang="es-ES" sz="2100" dirty="0" err="1">
                <a:latin typeface="Arial" panose="020B0604020202020204" pitchFamily="34" charset="0"/>
                <a:cs typeface="Arial" panose="020B0604020202020204" pitchFamily="34" charset="0"/>
              </a:rPr>
              <a:t>mts</a:t>
            </a: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≥ a 5-10 mil metros  una </a:t>
            </a:r>
            <a:r>
              <a:rPr lang="es-ES" altLang="es-ES" sz="2100" dirty="0" err="1">
                <a:latin typeface="Arial" panose="020B0604020202020204" pitchFamily="34" charset="0"/>
                <a:cs typeface="Arial" panose="020B0604020202020204" pitchFamily="34" charset="0"/>
              </a:rPr>
              <a:t>cucharonada</a:t>
            </a: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cada  5-10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altLang="es-ES" sz="2100" dirty="0">
                <a:latin typeface="Arial" panose="020B0604020202020204" pitchFamily="34" charset="0"/>
                <a:cs typeface="Arial" panose="020B0604020202020204" pitchFamily="34" charset="0"/>
              </a:rPr>
              <a:t>Metros.</a:t>
            </a:r>
          </a:p>
          <a:p>
            <a:pPr>
              <a:buFontTx/>
              <a:buChar char="-"/>
              <a:defRPr/>
            </a:pPr>
            <a:endParaRPr lang="es-ES" altLang="es-ES" sz="2000" dirty="0"/>
          </a:p>
        </p:txBody>
      </p:sp>
      <p:sp>
        <p:nvSpPr>
          <p:cNvPr id="5" name="Marcador de texto 8">
            <a:extLst>
              <a:ext uri="{FF2B5EF4-FFF2-40B4-BE49-F238E27FC236}">
                <a16:creationId xmlns:a16="http://schemas.microsoft.com/office/drawing/2014/main" id="{05F75384-F05A-47B7-B54E-EA8F2A591908}"/>
              </a:ext>
            </a:extLst>
          </p:cNvPr>
          <p:cNvSpPr txBox="1">
            <a:spLocks/>
          </p:cNvSpPr>
          <p:nvPr/>
        </p:nvSpPr>
        <p:spPr>
          <a:xfrm>
            <a:off x="913263" y="1419857"/>
            <a:ext cx="5786475" cy="110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8EAFD84-3121-4B8D-8664-CB39BF86E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136" y="1549368"/>
            <a:ext cx="5546130" cy="18521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5A81010-2EFB-47AA-9EA3-D8AE2FD3D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170946"/>
            <a:ext cx="2696308" cy="18127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E7EB4BA-D83C-4E7F-8247-5F8D27D95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389" y="4138319"/>
            <a:ext cx="2696308" cy="185213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EA17B12-8984-4F29-942D-058B1D20575E}"/>
              </a:ext>
            </a:extLst>
          </p:cNvPr>
          <p:cNvSpPr txBox="1"/>
          <p:nvPr/>
        </p:nvSpPr>
        <p:spPr>
          <a:xfrm>
            <a:off x="5941808" y="6071550"/>
            <a:ext cx="1582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es-CO" sz="1000" dirty="0"/>
              <a:t>: L Santacoloma</a:t>
            </a:r>
            <a:endParaRPr lang="es-CO" sz="16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9F4FA3E-9767-4E88-9784-525AAEAD2A35}"/>
              </a:ext>
            </a:extLst>
          </p:cNvPr>
          <p:cNvSpPr txBox="1"/>
          <p:nvPr/>
        </p:nvSpPr>
        <p:spPr>
          <a:xfrm>
            <a:off x="8458200" y="6008784"/>
            <a:ext cx="29598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Fuente: Laboratorio de Entomología-LNR.INS </a:t>
            </a:r>
          </a:p>
        </p:txBody>
      </p:sp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1C9FA3AA-D204-4DB5-804A-53B4A16E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8BB88AA-89D0-4A0A-A1A0-C0C83A9D4DAF}"/>
              </a:ext>
            </a:extLst>
          </p:cNvPr>
          <p:cNvSpPr txBox="1"/>
          <p:nvPr/>
        </p:nvSpPr>
        <p:spPr>
          <a:xfrm>
            <a:off x="757770" y="2459503"/>
            <a:ext cx="2751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</a:t>
            </a: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2A4D71-2E9B-41FC-AF8C-2078E2DA96D7}"/>
              </a:ext>
            </a:extLst>
          </p:cNvPr>
          <p:cNvSpPr txBox="1"/>
          <p:nvPr/>
        </p:nvSpPr>
        <p:spPr>
          <a:xfrm>
            <a:off x="3881966" y="3136612"/>
            <a:ext cx="76450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ork Sans Light"/>
              </a:rPr>
              <a:t>Resistencia a insecticidas y pruebas biológicas</a:t>
            </a:r>
            <a:endParaRPr lang="es-E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4507CA3-D954-4BDB-83F3-EBBAC08A5BE1}"/>
              </a:ext>
            </a:extLst>
          </p:cNvPr>
          <p:cNvCxnSpPr>
            <a:cxnSpLocks/>
          </p:cNvCxnSpPr>
          <p:nvPr/>
        </p:nvCxnSpPr>
        <p:spPr>
          <a:xfrm>
            <a:off x="3695700" y="-152398"/>
            <a:ext cx="0" cy="4291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650B4ADF-C1B1-46AF-8330-22A40F9F0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7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5">
            <a:extLst>
              <a:ext uri="{FF2B5EF4-FFF2-40B4-BE49-F238E27FC236}">
                <a16:creationId xmlns:a16="http://schemas.microsoft.com/office/drawing/2014/main" id="{AD7D4B0F-05C9-4891-9ACF-CB75D9EC7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47">
            <a:extLst>
              <a:ext uri="{FF2B5EF4-FFF2-40B4-BE49-F238E27FC236}">
                <a16:creationId xmlns:a16="http://schemas.microsoft.com/office/drawing/2014/main" id="{7BE24C53-14CD-41D5-8FA6-4FBCF0A14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98897" cy="6858000"/>
          </a:xfrm>
          <a:custGeom>
            <a:avLst/>
            <a:gdLst>
              <a:gd name="connsiteX0" fmla="*/ 0 w 5098897"/>
              <a:gd name="connsiteY0" fmla="*/ 0 h 6858000"/>
              <a:gd name="connsiteX1" fmla="*/ 373710 w 5098897"/>
              <a:gd name="connsiteY1" fmla="*/ 0 h 6858000"/>
              <a:gd name="connsiteX2" fmla="*/ 1558456 w 5098897"/>
              <a:gd name="connsiteY2" fmla="*/ 0 h 6858000"/>
              <a:gd name="connsiteX3" fmla="*/ 5080755 w 5098897"/>
              <a:gd name="connsiteY3" fmla="*/ 0 h 6858000"/>
              <a:gd name="connsiteX4" fmla="*/ 5071148 w 5098897"/>
              <a:gd name="connsiteY4" fmla="*/ 94743 h 6858000"/>
              <a:gd name="connsiteX5" fmla="*/ 5076199 w 5098897"/>
              <a:gd name="connsiteY5" fmla="*/ 421478 h 6858000"/>
              <a:gd name="connsiteX6" fmla="*/ 5080133 w 5098897"/>
              <a:gd name="connsiteY6" fmla="*/ 811578 h 6858000"/>
              <a:gd name="connsiteX7" fmla="*/ 5060462 w 5098897"/>
              <a:gd name="connsiteY7" fmla="*/ 1112800 h 6858000"/>
              <a:gd name="connsiteX8" fmla="*/ 5088255 w 5098897"/>
              <a:gd name="connsiteY8" fmla="*/ 1795349 h 6858000"/>
              <a:gd name="connsiteX9" fmla="*/ 5086606 w 5098897"/>
              <a:gd name="connsiteY9" fmla="*/ 2325572 h 6858000"/>
              <a:gd name="connsiteX10" fmla="*/ 5077468 w 5098897"/>
              <a:gd name="connsiteY10" fmla="*/ 2782173 h 6858000"/>
              <a:gd name="connsiteX11" fmla="*/ 5082925 w 5098897"/>
              <a:gd name="connsiteY11" fmla="*/ 2983199 h 6858000"/>
              <a:gd name="connsiteX12" fmla="*/ 5069219 w 5098897"/>
              <a:gd name="connsiteY12" fmla="*/ 3528424 h 6858000"/>
              <a:gd name="connsiteX13" fmla="*/ 5079752 w 5098897"/>
              <a:gd name="connsiteY13" fmla="*/ 4333548 h 6858000"/>
              <a:gd name="connsiteX14" fmla="*/ 5078864 w 5098897"/>
              <a:gd name="connsiteY14" fmla="*/ 5023089 h 6858000"/>
              <a:gd name="connsiteX15" fmla="*/ 5083179 w 5098897"/>
              <a:gd name="connsiteY15" fmla="*/ 5248657 h 6858000"/>
              <a:gd name="connsiteX16" fmla="*/ 5083179 w 5098897"/>
              <a:gd name="connsiteY16" fmla="*/ 5462145 h 6858000"/>
              <a:gd name="connsiteX17" fmla="*/ 5045104 w 5098897"/>
              <a:gd name="connsiteY17" fmla="*/ 6116592 h 6858000"/>
              <a:gd name="connsiteX18" fmla="*/ 5060560 w 5098897"/>
              <a:gd name="connsiteY18" fmla="*/ 6703830 h 6858000"/>
              <a:gd name="connsiteX19" fmla="*/ 5078455 w 5098897"/>
              <a:gd name="connsiteY19" fmla="*/ 6858000 h 6858000"/>
              <a:gd name="connsiteX20" fmla="*/ 1558456 w 5098897"/>
              <a:gd name="connsiteY20" fmla="*/ 6858000 h 6858000"/>
              <a:gd name="connsiteX21" fmla="*/ 373710 w 5098897"/>
              <a:gd name="connsiteY21" fmla="*/ 6858000 h 6858000"/>
              <a:gd name="connsiteX22" fmla="*/ 0 w 5098897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98897" h="6858000">
                <a:moveTo>
                  <a:pt x="0" y="0"/>
                </a:moveTo>
                <a:lnTo>
                  <a:pt x="373710" y="0"/>
                </a:lnTo>
                <a:lnTo>
                  <a:pt x="1558456" y="0"/>
                </a:lnTo>
                <a:lnTo>
                  <a:pt x="5080755" y="0"/>
                </a:lnTo>
                <a:lnTo>
                  <a:pt x="5071148" y="94743"/>
                </a:lnTo>
                <a:cubicBezTo>
                  <a:pt x="5064301" y="203476"/>
                  <a:pt x="5068965" y="312476"/>
                  <a:pt x="5076199" y="421478"/>
                </a:cubicBezTo>
                <a:cubicBezTo>
                  <a:pt x="5087025" y="551239"/>
                  <a:pt x="5088345" y="681629"/>
                  <a:pt x="5080133" y="811578"/>
                </a:cubicBezTo>
                <a:cubicBezTo>
                  <a:pt x="5072138" y="911901"/>
                  <a:pt x="5063127" y="1012222"/>
                  <a:pt x="5060462" y="1112800"/>
                </a:cubicBezTo>
                <a:cubicBezTo>
                  <a:pt x="5054115" y="1341673"/>
                  <a:pt x="5073153" y="1568129"/>
                  <a:pt x="5088255" y="1795349"/>
                </a:cubicBezTo>
                <a:cubicBezTo>
                  <a:pt x="5099932" y="1972217"/>
                  <a:pt x="5105389" y="2148830"/>
                  <a:pt x="5086606" y="2325572"/>
                </a:cubicBezTo>
                <a:cubicBezTo>
                  <a:pt x="5070615" y="2477390"/>
                  <a:pt x="5062238" y="2629462"/>
                  <a:pt x="5077468" y="2782173"/>
                </a:cubicBezTo>
                <a:cubicBezTo>
                  <a:pt x="5084194" y="2848928"/>
                  <a:pt x="5091429" y="2916445"/>
                  <a:pt x="5082925" y="2983199"/>
                </a:cubicBezTo>
                <a:cubicBezTo>
                  <a:pt x="5059953" y="3164643"/>
                  <a:pt x="5063508" y="3346598"/>
                  <a:pt x="5069219" y="3528424"/>
                </a:cubicBezTo>
                <a:cubicBezTo>
                  <a:pt x="5077722" y="3796840"/>
                  <a:pt x="5091809" y="4064876"/>
                  <a:pt x="5079752" y="4333548"/>
                </a:cubicBezTo>
                <a:cubicBezTo>
                  <a:pt x="5069472" y="4563183"/>
                  <a:pt x="5086098" y="4793201"/>
                  <a:pt x="5078864" y="5023089"/>
                </a:cubicBezTo>
                <a:cubicBezTo>
                  <a:pt x="5076427" y="5098301"/>
                  <a:pt x="5077874" y="5173586"/>
                  <a:pt x="5083179" y="5248657"/>
                </a:cubicBezTo>
                <a:cubicBezTo>
                  <a:pt x="5089716" y="5319671"/>
                  <a:pt x="5089716" y="5391131"/>
                  <a:pt x="5083179" y="5462145"/>
                </a:cubicBezTo>
                <a:cubicBezTo>
                  <a:pt x="5058684" y="5679573"/>
                  <a:pt x="5048659" y="5898020"/>
                  <a:pt x="5045104" y="6116592"/>
                </a:cubicBezTo>
                <a:cubicBezTo>
                  <a:pt x="5041868" y="6312661"/>
                  <a:pt x="5043486" y="6508657"/>
                  <a:pt x="5060560" y="6703830"/>
                </a:cubicBezTo>
                <a:lnTo>
                  <a:pt x="5078455" y="6858000"/>
                </a:lnTo>
                <a:lnTo>
                  <a:pt x="1558456" y="6858000"/>
                </a:lnTo>
                <a:lnTo>
                  <a:pt x="3737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DD0F4DBB-ABA9-44EF-B70F-4132D828BF5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41248" y="643467"/>
            <a:ext cx="3840480" cy="557106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s-ES" sz="2000" b="1" dirty="0">
                <a:solidFill>
                  <a:srgbClr val="FFFFFF"/>
                </a:solidFill>
              </a:rPr>
              <a:t>RESISTENCIA</a:t>
            </a:r>
          </a:p>
          <a:p>
            <a:endParaRPr lang="en-US" altLang="es-ES" sz="2000" b="1" dirty="0">
              <a:solidFill>
                <a:srgbClr val="FFFFFF"/>
              </a:solidFill>
            </a:endParaRPr>
          </a:p>
          <a:p>
            <a:r>
              <a:rPr lang="en-US" altLang="es-ES" sz="2400" dirty="0" err="1">
                <a:solidFill>
                  <a:srgbClr val="FFFFFF"/>
                </a:solidFill>
              </a:rPr>
              <a:t>Selección</a:t>
            </a:r>
            <a:r>
              <a:rPr lang="en-US" altLang="es-ES" sz="2400" dirty="0">
                <a:solidFill>
                  <a:srgbClr val="FFFFFF"/>
                </a:solidFill>
              </a:rPr>
              <a:t> de un </a:t>
            </a:r>
            <a:r>
              <a:rPr lang="en-US" altLang="es-ES" sz="2400" dirty="0" err="1">
                <a:solidFill>
                  <a:srgbClr val="FFFFFF"/>
                </a:solidFill>
              </a:rPr>
              <a:t>carácter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hereditario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en</a:t>
            </a:r>
            <a:r>
              <a:rPr lang="en-US" altLang="es-ES" sz="2400" dirty="0">
                <a:solidFill>
                  <a:srgbClr val="FFFFFF"/>
                </a:solidFill>
              </a:rPr>
              <a:t> una población de </a:t>
            </a:r>
            <a:r>
              <a:rPr lang="en-US" altLang="es-ES" sz="2400" dirty="0" err="1">
                <a:solidFill>
                  <a:srgbClr val="FFFFFF"/>
                </a:solidFill>
              </a:rPr>
              <a:t>insectos</a:t>
            </a:r>
            <a:r>
              <a:rPr lang="en-US" altLang="es-ES" sz="2400" dirty="0">
                <a:solidFill>
                  <a:srgbClr val="FFFFFF"/>
                </a:solidFill>
              </a:rPr>
              <a:t> que se traduce </a:t>
            </a:r>
            <a:r>
              <a:rPr lang="en-US" altLang="es-ES" sz="2400" dirty="0" err="1">
                <a:solidFill>
                  <a:srgbClr val="FFFFFF"/>
                </a:solidFill>
              </a:rPr>
              <a:t>en</a:t>
            </a:r>
            <a:r>
              <a:rPr lang="en-US" altLang="es-ES" sz="2400" dirty="0">
                <a:solidFill>
                  <a:srgbClr val="FFFFFF"/>
                </a:solidFill>
              </a:rPr>
              <a:t> el </a:t>
            </a:r>
            <a:r>
              <a:rPr lang="en-US" altLang="es-ES" sz="2400" dirty="0" err="1">
                <a:solidFill>
                  <a:srgbClr val="FFFFFF"/>
                </a:solidFill>
              </a:rPr>
              <a:t>fracaso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repetido</a:t>
            </a:r>
            <a:r>
              <a:rPr lang="en-US" altLang="es-ES" sz="2400" dirty="0">
                <a:solidFill>
                  <a:srgbClr val="FFFFFF"/>
                </a:solidFill>
              </a:rPr>
              <a:t> de un </a:t>
            </a:r>
            <a:r>
              <a:rPr lang="en-US" altLang="es-ES" sz="2400" dirty="0" err="1">
                <a:solidFill>
                  <a:srgbClr val="FFFFFF"/>
                </a:solidFill>
              </a:rPr>
              <a:t>producto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insecticida</a:t>
            </a:r>
            <a:r>
              <a:rPr lang="en-US" altLang="es-ES" sz="2400" dirty="0">
                <a:solidFill>
                  <a:srgbClr val="FFFFFF"/>
                </a:solidFill>
              </a:rPr>
              <a:t> para </a:t>
            </a:r>
            <a:r>
              <a:rPr lang="en-US" altLang="es-ES" sz="2400" dirty="0" err="1">
                <a:solidFill>
                  <a:srgbClr val="FFFFFF"/>
                </a:solidFill>
              </a:rPr>
              <a:t>proporcionar</a:t>
            </a:r>
            <a:r>
              <a:rPr lang="en-US" altLang="es-ES" sz="2400" dirty="0">
                <a:solidFill>
                  <a:srgbClr val="FFFFFF"/>
                </a:solidFill>
              </a:rPr>
              <a:t> el </a:t>
            </a:r>
            <a:r>
              <a:rPr lang="en-US" altLang="es-ES" sz="2400" dirty="0" err="1">
                <a:solidFill>
                  <a:srgbClr val="FFFFFF"/>
                </a:solidFill>
              </a:rPr>
              <a:t>nivel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deseado</a:t>
            </a:r>
            <a:r>
              <a:rPr lang="en-US" altLang="es-ES" sz="2400" dirty="0">
                <a:solidFill>
                  <a:srgbClr val="FFFFFF"/>
                </a:solidFill>
              </a:rPr>
              <a:t> de control, </a:t>
            </a:r>
            <a:r>
              <a:rPr lang="en-US" altLang="es-ES" sz="2400" dirty="0" err="1">
                <a:solidFill>
                  <a:srgbClr val="FFFFFF"/>
                </a:solidFill>
              </a:rPr>
              <a:t>cuando</a:t>
            </a:r>
            <a:r>
              <a:rPr lang="en-US" altLang="es-ES" sz="2400" dirty="0">
                <a:solidFill>
                  <a:srgbClr val="FFFFFF"/>
                </a:solidFill>
              </a:rPr>
              <a:t> se </a:t>
            </a:r>
            <a:r>
              <a:rPr lang="en-US" altLang="es-ES" sz="2400" dirty="0" err="1">
                <a:solidFill>
                  <a:srgbClr val="FFFFFF"/>
                </a:solidFill>
              </a:rPr>
              <a:t>utiliza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según</a:t>
            </a:r>
            <a:r>
              <a:rPr lang="en-US" altLang="es-ES" sz="2400" dirty="0">
                <a:solidFill>
                  <a:srgbClr val="FFFFFF"/>
                </a:solidFill>
              </a:rPr>
              <a:t> lo </a:t>
            </a:r>
            <a:r>
              <a:rPr lang="en-US" altLang="es-ES" sz="2400" dirty="0" err="1">
                <a:solidFill>
                  <a:srgbClr val="FFFFFF"/>
                </a:solidFill>
              </a:rPr>
              <a:t>recomendado</a:t>
            </a:r>
            <a:r>
              <a:rPr lang="en-US" altLang="es-ES" sz="2400" dirty="0">
                <a:solidFill>
                  <a:srgbClr val="FFFFFF"/>
                </a:solidFill>
              </a:rPr>
              <a:t>.  </a:t>
            </a:r>
          </a:p>
          <a:p>
            <a:r>
              <a:rPr lang="en-US" altLang="es-ES" sz="2400" dirty="0">
                <a:solidFill>
                  <a:srgbClr val="FFFFFF"/>
                </a:solidFill>
              </a:rPr>
              <a:t>La  </a:t>
            </a:r>
            <a:r>
              <a:rPr lang="en-US" altLang="es-ES" sz="2400" dirty="0" err="1">
                <a:solidFill>
                  <a:srgbClr val="FFFFFF"/>
                </a:solidFill>
              </a:rPr>
              <a:t>disminución</a:t>
            </a:r>
            <a:r>
              <a:rPr lang="en-US" altLang="es-ES" sz="2400" dirty="0">
                <a:solidFill>
                  <a:srgbClr val="FFFFFF"/>
                </a:solidFill>
              </a:rPr>
              <a:t> de la </a:t>
            </a:r>
            <a:r>
              <a:rPr lang="en-US" altLang="es-ES" sz="2400" dirty="0" err="1">
                <a:solidFill>
                  <a:srgbClr val="FFFFFF"/>
                </a:solidFill>
              </a:rPr>
              <a:t>susceptibilidad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en</a:t>
            </a:r>
            <a:r>
              <a:rPr lang="en-US" altLang="es-ES" sz="2400" dirty="0">
                <a:solidFill>
                  <a:srgbClr val="FFFFFF"/>
                </a:solidFill>
              </a:rPr>
              <a:t>  los </a:t>
            </a:r>
            <a:r>
              <a:rPr lang="en-US" altLang="es-ES" sz="2400" dirty="0" err="1">
                <a:solidFill>
                  <a:srgbClr val="FFFFFF"/>
                </a:solidFill>
              </a:rPr>
              <a:t>bioensayos</a:t>
            </a:r>
            <a:r>
              <a:rPr lang="en-US" altLang="es-ES" sz="2400" dirty="0">
                <a:solidFill>
                  <a:srgbClr val="FFFFFF"/>
                </a:solidFill>
              </a:rPr>
              <a:t> de </a:t>
            </a:r>
            <a:r>
              <a:rPr lang="en-US" altLang="es-ES" sz="2400" dirty="0" err="1">
                <a:solidFill>
                  <a:srgbClr val="FFFFFF"/>
                </a:solidFill>
              </a:rPr>
              <a:t>laboratorio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constituye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resistencia</a:t>
            </a:r>
            <a:r>
              <a:rPr lang="en-US" altLang="es-ES" sz="2400" dirty="0">
                <a:solidFill>
                  <a:srgbClr val="FFFFFF"/>
                </a:solidFill>
              </a:rPr>
              <a:t>, </a:t>
            </a:r>
            <a:r>
              <a:rPr lang="en-US" altLang="es-ES" sz="2400" dirty="0" err="1">
                <a:solidFill>
                  <a:srgbClr val="FFFFFF"/>
                </a:solidFill>
              </a:rPr>
              <a:t>siempre</a:t>
            </a:r>
            <a:r>
              <a:rPr lang="en-US" altLang="es-ES" sz="2400" dirty="0">
                <a:solidFill>
                  <a:srgbClr val="FFFFFF"/>
                </a:solidFill>
              </a:rPr>
              <a:t> y </a:t>
            </a:r>
            <a:r>
              <a:rPr lang="en-US" altLang="es-ES" sz="2400" dirty="0" err="1">
                <a:solidFill>
                  <a:srgbClr val="FFFFFF"/>
                </a:solidFill>
              </a:rPr>
              <a:t>cuando</a:t>
            </a:r>
            <a:r>
              <a:rPr lang="en-US" altLang="es-ES" sz="2400" dirty="0">
                <a:solidFill>
                  <a:srgbClr val="FFFFFF"/>
                </a:solidFill>
              </a:rPr>
              <a:t> se </a:t>
            </a:r>
            <a:r>
              <a:rPr lang="en-US" altLang="es-ES" sz="2400" dirty="0" err="1">
                <a:solidFill>
                  <a:srgbClr val="FFFFFF"/>
                </a:solidFill>
              </a:rPr>
              <a:t>evidencie</a:t>
            </a:r>
            <a:r>
              <a:rPr lang="en-US" altLang="es-ES" sz="2400" dirty="0">
                <a:solidFill>
                  <a:srgbClr val="FFFFFF"/>
                </a:solidFill>
              </a:rPr>
              <a:t>  un </a:t>
            </a:r>
            <a:r>
              <a:rPr lang="en-US" altLang="es-ES" sz="2400" dirty="0" err="1">
                <a:solidFill>
                  <a:srgbClr val="FFFFFF"/>
                </a:solidFill>
              </a:rPr>
              <a:t>cambio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en</a:t>
            </a:r>
            <a:r>
              <a:rPr lang="en-US" altLang="es-ES" sz="2400" dirty="0">
                <a:solidFill>
                  <a:srgbClr val="FFFFFF"/>
                </a:solidFill>
              </a:rPr>
              <a:t> el </a:t>
            </a:r>
            <a:r>
              <a:rPr lang="en-US" altLang="es-ES" sz="2400" dirty="0" err="1">
                <a:solidFill>
                  <a:srgbClr val="FFFFFF"/>
                </a:solidFill>
              </a:rPr>
              <a:t>comportamiento</a:t>
            </a:r>
            <a:r>
              <a:rPr lang="en-US" altLang="es-ES" sz="2400" dirty="0">
                <a:solidFill>
                  <a:srgbClr val="FFFFFF"/>
                </a:solidFill>
              </a:rPr>
              <a:t> del </a:t>
            </a:r>
            <a:r>
              <a:rPr lang="en-US" altLang="es-ES" sz="2400" dirty="0" err="1">
                <a:solidFill>
                  <a:srgbClr val="FFFFFF"/>
                </a:solidFill>
              </a:rPr>
              <a:t>insecticida</a:t>
            </a:r>
            <a:r>
              <a:rPr lang="en-US" altLang="es-ES" sz="2400" dirty="0">
                <a:solidFill>
                  <a:srgbClr val="FFFFFF"/>
                </a:solidFill>
              </a:rPr>
              <a:t> </a:t>
            </a:r>
            <a:r>
              <a:rPr lang="en-US" altLang="es-ES" sz="2400" dirty="0" err="1">
                <a:solidFill>
                  <a:srgbClr val="FFFFFF"/>
                </a:solidFill>
              </a:rPr>
              <a:t>en</a:t>
            </a:r>
            <a:r>
              <a:rPr lang="en-US" altLang="es-ES" sz="2400" dirty="0">
                <a:solidFill>
                  <a:srgbClr val="FFFFFF"/>
                </a:solidFill>
              </a:rPr>
              <a:t> campo.&lt;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8374D23-491A-4988-84EF-56214F61C2D8}"/>
              </a:ext>
            </a:extLst>
          </p:cNvPr>
          <p:cNvSpPr txBox="1"/>
          <p:nvPr/>
        </p:nvSpPr>
        <p:spPr>
          <a:xfrm>
            <a:off x="3640879" y="5959320"/>
            <a:ext cx="10896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s-E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iRAC</a:t>
            </a:r>
            <a:r>
              <a:rPr lang="en-US" alt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2010.</a:t>
            </a:r>
            <a:endParaRPr lang="es-CO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CDCA56F5-D836-4976-B9B0-9C9172DEAD98}"/>
              </a:ext>
            </a:extLst>
          </p:cNvPr>
          <p:cNvSpPr/>
          <p:nvPr/>
        </p:nvSpPr>
        <p:spPr>
          <a:xfrm>
            <a:off x="5276960" y="2299713"/>
            <a:ext cx="5141104" cy="993851"/>
          </a:xfrm>
          <a:custGeom>
            <a:avLst/>
            <a:gdLst>
              <a:gd name="connsiteX0" fmla="*/ 165645 w 993850"/>
              <a:gd name="connsiteY0" fmla="*/ 0 h 5141104"/>
              <a:gd name="connsiteX1" fmla="*/ 828205 w 993850"/>
              <a:gd name="connsiteY1" fmla="*/ 0 h 5141104"/>
              <a:gd name="connsiteX2" fmla="*/ 993850 w 993850"/>
              <a:gd name="connsiteY2" fmla="*/ 165645 h 5141104"/>
              <a:gd name="connsiteX3" fmla="*/ 993850 w 993850"/>
              <a:gd name="connsiteY3" fmla="*/ 5141104 h 5141104"/>
              <a:gd name="connsiteX4" fmla="*/ 993850 w 993850"/>
              <a:gd name="connsiteY4" fmla="*/ 5141104 h 5141104"/>
              <a:gd name="connsiteX5" fmla="*/ 0 w 993850"/>
              <a:gd name="connsiteY5" fmla="*/ 5141104 h 5141104"/>
              <a:gd name="connsiteX6" fmla="*/ 0 w 993850"/>
              <a:gd name="connsiteY6" fmla="*/ 5141104 h 5141104"/>
              <a:gd name="connsiteX7" fmla="*/ 0 w 993850"/>
              <a:gd name="connsiteY7" fmla="*/ 165645 h 5141104"/>
              <a:gd name="connsiteX8" fmla="*/ 165645 w 993850"/>
              <a:gd name="connsiteY8" fmla="*/ 0 h 514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850" h="5141104">
                <a:moveTo>
                  <a:pt x="993850" y="856870"/>
                </a:moveTo>
                <a:lnTo>
                  <a:pt x="993850" y="4284234"/>
                </a:lnTo>
                <a:cubicBezTo>
                  <a:pt x="993850" y="4757468"/>
                  <a:pt x="979513" y="5141101"/>
                  <a:pt x="961828" y="5141101"/>
                </a:cubicBezTo>
                <a:lnTo>
                  <a:pt x="0" y="5141101"/>
                </a:lnTo>
                <a:lnTo>
                  <a:pt x="0" y="5141101"/>
                </a:lnTo>
                <a:lnTo>
                  <a:pt x="0" y="3"/>
                </a:lnTo>
                <a:lnTo>
                  <a:pt x="0" y="3"/>
                </a:lnTo>
                <a:lnTo>
                  <a:pt x="961828" y="3"/>
                </a:lnTo>
                <a:cubicBezTo>
                  <a:pt x="979513" y="3"/>
                  <a:pt x="993850" y="383636"/>
                  <a:pt x="993850" y="85687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90000"/>
            </a:schemeClr>
          </a:solidFill>
        </p:spPr>
        <p:style>
          <a:lnRef idx="1">
            <a:schemeClr val="accent4">
              <a:hueOff val="4900445"/>
              <a:satOff val="-20388"/>
              <a:lumOff val="4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58041" rIns="58041" bIns="58042" numCol="1" spcCol="1270" anchor="ctr" anchorCtr="0">
            <a:noAutofit/>
          </a:bodyPr>
          <a:lstStyle/>
          <a:p>
            <a:pPr marL="0" lvl="1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_tradnl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Orientar la toma de decisiones para los programas locales y el nivel central en la adquisición de insumos para el control  de vectores</a:t>
            </a:r>
            <a:endParaRPr lang="es-E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s-ES" sz="1500" kern="1200" dirty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FDCCBC2-D45D-4654-B488-3041D89CFF34}"/>
              </a:ext>
            </a:extLst>
          </p:cNvPr>
          <p:cNvSpPr/>
          <p:nvPr/>
        </p:nvSpPr>
        <p:spPr>
          <a:xfrm>
            <a:off x="5401521" y="5462394"/>
            <a:ext cx="5141104" cy="993851"/>
          </a:xfrm>
          <a:custGeom>
            <a:avLst/>
            <a:gdLst>
              <a:gd name="connsiteX0" fmla="*/ 165645 w 993850"/>
              <a:gd name="connsiteY0" fmla="*/ 0 h 5141104"/>
              <a:gd name="connsiteX1" fmla="*/ 828205 w 993850"/>
              <a:gd name="connsiteY1" fmla="*/ 0 h 5141104"/>
              <a:gd name="connsiteX2" fmla="*/ 993850 w 993850"/>
              <a:gd name="connsiteY2" fmla="*/ 165645 h 5141104"/>
              <a:gd name="connsiteX3" fmla="*/ 993850 w 993850"/>
              <a:gd name="connsiteY3" fmla="*/ 5141104 h 5141104"/>
              <a:gd name="connsiteX4" fmla="*/ 993850 w 993850"/>
              <a:gd name="connsiteY4" fmla="*/ 5141104 h 5141104"/>
              <a:gd name="connsiteX5" fmla="*/ 0 w 993850"/>
              <a:gd name="connsiteY5" fmla="*/ 5141104 h 5141104"/>
              <a:gd name="connsiteX6" fmla="*/ 0 w 993850"/>
              <a:gd name="connsiteY6" fmla="*/ 5141104 h 5141104"/>
              <a:gd name="connsiteX7" fmla="*/ 0 w 993850"/>
              <a:gd name="connsiteY7" fmla="*/ 165645 h 5141104"/>
              <a:gd name="connsiteX8" fmla="*/ 165645 w 993850"/>
              <a:gd name="connsiteY8" fmla="*/ 0 h 514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850" h="5141104">
                <a:moveTo>
                  <a:pt x="993850" y="856870"/>
                </a:moveTo>
                <a:lnTo>
                  <a:pt x="993850" y="4284234"/>
                </a:lnTo>
                <a:cubicBezTo>
                  <a:pt x="993850" y="4757468"/>
                  <a:pt x="979513" y="5141101"/>
                  <a:pt x="961828" y="5141101"/>
                </a:cubicBezTo>
                <a:lnTo>
                  <a:pt x="0" y="5141101"/>
                </a:lnTo>
                <a:lnTo>
                  <a:pt x="0" y="5141101"/>
                </a:lnTo>
                <a:lnTo>
                  <a:pt x="0" y="3"/>
                </a:lnTo>
                <a:lnTo>
                  <a:pt x="0" y="3"/>
                </a:lnTo>
                <a:lnTo>
                  <a:pt x="961828" y="3"/>
                </a:lnTo>
                <a:cubicBezTo>
                  <a:pt x="979513" y="3"/>
                  <a:pt x="993850" y="383636"/>
                  <a:pt x="993850" y="85687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1">
            <a:schemeClr val="accent4">
              <a:hueOff val="9800891"/>
              <a:satOff val="-40777"/>
              <a:lumOff val="960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58041" rIns="58041" bIns="58042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s-ES_tradnl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_tradnl" kern="1200" dirty="0">
                <a:latin typeface="Arial" panose="020B0604020202020204" pitchFamily="34" charset="0"/>
                <a:cs typeface="Arial" panose="020B0604020202020204" pitchFamily="34" charset="0"/>
              </a:rPr>
              <a:t>Sistematizar y socializar la información al nivel departamental y central para el análisis a través del tiempo.</a:t>
            </a:r>
            <a:endParaRPr lang="es-ES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s-ES" sz="1500" kern="1200" dirty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FD3EF13A-BD42-471E-8DFF-E21E824F3B89}"/>
              </a:ext>
            </a:extLst>
          </p:cNvPr>
          <p:cNvSpPr/>
          <p:nvPr/>
        </p:nvSpPr>
        <p:spPr>
          <a:xfrm>
            <a:off x="5276960" y="1020776"/>
            <a:ext cx="5141104" cy="993850"/>
          </a:xfrm>
          <a:custGeom>
            <a:avLst/>
            <a:gdLst>
              <a:gd name="connsiteX0" fmla="*/ 165645 w 993850"/>
              <a:gd name="connsiteY0" fmla="*/ 0 h 5141104"/>
              <a:gd name="connsiteX1" fmla="*/ 828205 w 993850"/>
              <a:gd name="connsiteY1" fmla="*/ 0 h 5141104"/>
              <a:gd name="connsiteX2" fmla="*/ 993850 w 993850"/>
              <a:gd name="connsiteY2" fmla="*/ 165645 h 5141104"/>
              <a:gd name="connsiteX3" fmla="*/ 993850 w 993850"/>
              <a:gd name="connsiteY3" fmla="*/ 5141104 h 5141104"/>
              <a:gd name="connsiteX4" fmla="*/ 993850 w 993850"/>
              <a:gd name="connsiteY4" fmla="*/ 5141104 h 5141104"/>
              <a:gd name="connsiteX5" fmla="*/ 0 w 993850"/>
              <a:gd name="connsiteY5" fmla="*/ 5141104 h 5141104"/>
              <a:gd name="connsiteX6" fmla="*/ 0 w 993850"/>
              <a:gd name="connsiteY6" fmla="*/ 5141104 h 5141104"/>
              <a:gd name="connsiteX7" fmla="*/ 0 w 993850"/>
              <a:gd name="connsiteY7" fmla="*/ 165645 h 5141104"/>
              <a:gd name="connsiteX8" fmla="*/ 165645 w 993850"/>
              <a:gd name="connsiteY8" fmla="*/ 0 h 514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850" h="5141104">
                <a:moveTo>
                  <a:pt x="993850" y="856870"/>
                </a:moveTo>
                <a:lnTo>
                  <a:pt x="993850" y="4284234"/>
                </a:lnTo>
                <a:cubicBezTo>
                  <a:pt x="993850" y="4757468"/>
                  <a:pt x="979513" y="5141101"/>
                  <a:pt x="961828" y="5141101"/>
                </a:cubicBezTo>
                <a:lnTo>
                  <a:pt x="0" y="5141101"/>
                </a:lnTo>
                <a:lnTo>
                  <a:pt x="0" y="5141101"/>
                </a:lnTo>
                <a:lnTo>
                  <a:pt x="0" y="3"/>
                </a:lnTo>
                <a:lnTo>
                  <a:pt x="0" y="3"/>
                </a:lnTo>
                <a:lnTo>
                  <a:pt x="961828" y="3"/>
                </a:lnTo>
                <a:cubicBezTo>
                  <a:pt x="979513" y="3"/>
                  <a:pt x="993850" y="383636"/>
                  <a:pt x="993850" y="85687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58041" rIns="58041" bIns="58041" numCol="1" spcCol="1270" anchor="ctr" anchorCtr="0">
            <a:noAutofit/>
          </a:bodyPr>
          <a:lstStyle/>
          <a:p>
            <a:pPr marL="0" lvl="1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_tradnl" kern="1200" dirty="0">
                <a:latin typeface="Arial" panose="020B0604020202020204" pitchFamily="34" charset="0"/>
                <a:cs typeface="Arial" panose="020B0604020202020204" pitchFamily="34" charset="0"/>
              </a:rPr>
              <a:t>Preservar la eficacia de las moléculas insecticidas de uso en salud pública en el país.</a:t>
            </a:r>
            <a:endParaRPr lang="es-E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09E1D6-342C-4F97-8986-D1B876F0C8C5}"/>
              </a:ext>
            </a:extLst>
          </p:cNvPr>
          <p:cNvSpPr txBox="1"/>
          <p:nvPr/>
        </p:nvSpPr>
        <p:spPr>
          <a:xfrm>
            <a:off x="4849930" y="261315"/>
            <a:ext cx="379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65" name="Forma libre: forma 64">
            <a:extLst>
              <a:ext uri="{FF2B5EF4-FFF2-40B4-BE49-F238E27FC236}">
                <a16:creationId xmlns:a16="http://schemas.microsoft.com/office/drawing/2014/main" id="{81D7EC4C-316A-4594-90E8-A10590E3EE9D}"/>
              </a:ext>
            </a:extLst>
          </p:cNvPr>
          <p:cNvSpPr/>
          <p:nvPr/>
        </p:nvSpPr>
        <p:spPr>
          <a:xfrm>
            <a:off x="7093105" y="3686530"/>
            <a:ext cx="1550819" cy="993851"/>
          </a:xfrm>
          <a:custGeom>
            <a:avLst/>
            <a:gdLst>
              <a:gd name="connsiteX0" fmla="*/ 165645 w 993850"/>
              <a:gd name="connsiteY0" fmla="*/ 0 h 5141104"/>
              <a:gd name="connsiteX1" fmla="*/ 828205 w 993850"/>
              <a:gd name="connsiteY1" fmla="*/ 0 h 5141104"/>
              <a:gd name="connsiteX2" fmla="*/ 993850 w 993850"/>
              <a:gd name="connsiteY2" fmla="*/ 165645 h 5141104"/>
              <a:gd name="connsiteX3" fmla="*/ 993850 w 993850"/>
              <a:gd name="connsiteY3" fmla="*/ 5141104 h 5141104"/>
              <a:gd name="connsiteX4" fmla="*/ 993850 w 993850"/>
              <a:gd name="connsiteY4" fmla="*/ 5141104 h 5141104"/>
              <a:gd name="connsiteX5" fmla="*/ 0 w 993850"/>
              <a:gd name="connsiteY5" fmla="*/ 5141104 h 5141104"/>
              <a:gd name="connsiteX6" fmla="*/ 0 w 993850"/>
              <a:gd name="connsiteY6" fmla="*/ 5141104 h 5141104"/>
              <a:gd name="connsiteX7" fmla="*/ 0 w 993850"/>
              <a:gd name="connsiteY7" fmla="*/ 165645 h 5141104"/>
              <a:gd name="connsiteX8" fmla="*/ 165645 w 993850"/>
              <a:gd name="connsiteY8" fmla="*/ 0 h 514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850" h="5141104">
                <a:moveTo>
                  <a:pt x="993850" y="856870"/>
                </a:moveTo>
                <a:lnTo>
                  <a:pt x="993850" y="4284234"/>
                </a:lnTo>
                <a:cubicBezTo>
                  <a:pt x="993850" y="4757468"/>
                  <a:pt x="979513" y="5141101"/>
                  <a:pt x="961828" y="5141101"/>
                </a:cubicBezTo>
                <a:lnTo>
                  <a:pt x="0" y="5141101"/>
                </a:lnTo>
                <a:lnTo>
                  <a:pt x="0" y="5141101"/>
                </a:lnTo>
                <a:lnTo>
                  <a:pt x="0" y="3"/>
                </a:lnTo>
                <a:lnTo>
                  <a:pt x="0" y="3"/>
                </a:lnTo>
                <a:lnTo>
                  <a:pt x="961828" y="3"/>
                </a:lnTo>
                <a:cubicBezTo>
                  <a:pt x="979513" y="3"/>
                  <a:pt x="993850" y="383636"/>
                  <a:pt x="993850" y="856870"/>
                </a:cubicBez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4">
              <a:hueOff val="9800891"/>
              <a:satOff val="-40777"/>
              <a:lumOff val="960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58041" rIns="58041" bIns="58042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s-ES_tradnl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MTILD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RRI</a:t>
            </a:r>
            <a:endParaRPr lang="es-ES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s-ES" sz="1500" kern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6" name="Entrada de lápiz 65">
                <a:extLst>
                  <a:ext uri="{FF2B5EF4-FFF2-40B4-BE49-F238E27FC236}">
                    <a16:creationId xmlns:a16="http://schemas.microsoft.com/office/drawing/2014/main" id="{F72A57FB-DA90-4616-9F0A-C857A1DD7811}"/>
                  </a:ext>
                </a:extLst>
              </p14:cNvPr>
              <p14:cNvContentPartPr/>
              <p14:nvPr/>
            </p14:nvContentPartPr>
            <p14:xfrm>
              <a:off x="9075600" y="3541536"/>
              <a:ext cx="479160" cy="1062720"/>
            </p14:xfrm>
          </p:contentPart>
        </mc:Choice>
        <mc:Fallback xmlns="">
          <p:pic>
            <p:nvPicPr>
              <p:cNvPr id="66" name="Entrada de lápiz 65">
                <a:extLst>
                  <a:ext uri="{FF2B5EF4-FFF2-40B4-BE49-F238E27FC236}">
                    <a16:creationId xmlns:a16="http://schemas.microsoft.com/office/drawing/2014/main" id="{F72A57FB-DA90-4616-9F0A-C857A1DD78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2600" y="3478896"/>
                <a:ext cx="604800" cy="11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7" name="Entrada de lápiz 66">
                <a:extLst>
                  <a:ext uri="{FF2B5EF4-FFF2-40B4-BE49-F238E27FC236}">
                    <a16:creationId xmlns:a16="http://schemas.microsoft.com/office/drawing/2014/main" id="{3BA8BEA1-D9B7-4E7D-8F8C-C0C4C0EBE97E}"/>
                  </a:ext>
                </a:extLst>
              </p14:cNvPr>
              <p14:cNvContentPartPr/>
              <p14:nvPr/>
            </p14:nvContentPartPr>
            <p14:xfrm>
              <a:off x="9385200" y="4976856"/>
              <a:ext cx="360" cy="360"/>
            </p14:xfrm>
          </p:contentPart>
        </mc:Choice>
        <mc:Fallback xmlns="">
          <p:pic>
            <p:nvPicPr>
              <p:cNvPr id="67" name="Entrada de lápiz 66">
                <a:extLst>
                  <a:ext uri="{FF2B5EF4-FFF2-40B4-BE49-F238E27FC236}">
                    <a16:creationId xmlns:a16="http://schemas.microsoft.com/office/drawing/2014/main" id="{3BA8BEA1-D9B7-4E7D-8F8C-C0C4C0EBE9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22560" y="491385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3" name="Entrada de lápiz 72">
                <a:extLst>
                  <a:ext uri="{FF2B5EF4-FFF2-40B4-BE49-F238E27FC236}">
                    <a16:creationId xmlns:a16="http://schemas.microsoft.com/office/drawing/2014/main" id="{5484EF27-7E2B-46A3-95DE-39915DFA3573}"/>
                  </a:ext>
                </a:extLst>
              </p14:cNvPr>
              <p14:cNvContentPartPr/>
              <p14:nvPr/>
            </p14:nvContentPartPr>
            <p14:xfrm>
              <a:off x="6598440" y="3881016"/>
              <a:ext cx="509760" cy="1130760"/>
            </p14:xfrm>
          </p:contentPart>
        </mc:Choice>
        <mc:Fallback xmlns="">
          <p:pic>
            <p:nvPicPr>
              <p:cNvPr id="73" name="Entrada de lápiz 72">
                <a:extLst>
                  <a:ext uri="{FF2B5EF4-FFF2-40B4-BE49-F238E27FC236}">
                    <a16:creationId xmlns:a16="http://schemas.microsoft.com/office/drawing/2014/main" id="{5484EF27-7E2B-46A3-95DE-39915DFA357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35440" y="3818376"/>
                <a:ext cx="635400" cy="12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4" name="Entrada de lápiz 73">
                <a:extLst>
                  <a:ext uri="{FF2B5EF4-FFF2-40B4-BE49-F238E27FC236}">
                    <a16:creationId xmlns:a16="http://schemas.microsoft.com/office/drawing/2014/main" id="{80B63A67-E6BB-4305-BC33-6F8D78830420}"/>
                  </a:ext>
                </a:extLst>
              </p14:cNvPr>
              <p14:cNvContentPartPr/>
              <p14:nvPr/>
            </p14:nvContentPartPr>
            <p14:xfrm>
              <a:off x="7138440" y="3453696"/>
              <a:ext cx="360" cy="360"/>
            </p14:xfrm>
          </p:contentPart>
        </mc:Choice>
        <mc:Fallback xmlns="">
          <p:pic>
            <p:nvPicPr>
              <p:cNvPr id="74" name="Entrada de lápiz 73">
                <a:extLst>
                  <a:ext uri="{FF2B5EF4-FFF2-40B4-BE49-F238E27FC236}">
                    <a16:creationId xmlns:a16="http://schemas.microsoft.com/office/drawing/2014/main" id="{80B63A67-E6BB-4305-BC33-6F8D788304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75800" y="3390696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1312A83-E3B7-4128-8E43-FE45ACC80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7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37D5E-D21C-4139-A178-0D1C9C3A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84" y="629519"/>
            <a:ext cx="9970841" cy="707886"/>
          </a:xfrm>
        </p:spPr>
        <p:txBody>
          <a:bodyPr>
            <a:normAutofit/>
          </a:bodyPr>
          <a:lstStyle/>
          <a:p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Causas de la resistencia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B5370CC-9304-47B0-AF0E-436FD14D2F3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s-ES_tradnl" sz="24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_tradnl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</a:t>
            </a:r>
          </a:p>
          <a:p>
            <a:pPr eaLnBrk="1" hangingPunct="1">
              <a:defRPr/>
            </a:pPr>
            <a:endParaRPr lang="es-ES" sz="28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A660FB5-BB0F-49C1-A234-3C8A8B2000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6274030"/>
              </p:ext>
            </p:extLst>
          </p:nvPr>
        </p:nvGraphicFramePr>
        <p:xfrm>
          <a:off x="921800" y="1652451"/>
          <a:ext cx="5572273" cy="470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97BA249-88EE-49E7-B5D1-124388617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012258"/>
              </p:ext>
            </p:extLst>
          </p:nvPr>
        </p:nvGraphicFramePr>
        <p:xfrm>
          <a:off x="6439605" y="1514077"/>
          <a:ext cx="4990395" cy="236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479697F-8A51-4F08-A770-B078699E75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504498"/>
              </p:ext>
            </p:extLst>
          </p:nvPr>
        </p:nvGraphicFramePr>
        <p:xfrm>
          <a:off x="6683057" y="4003395"/>
          <a:ext cx="4574801" cy="2298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30CFFB2-6465-42C2-9130-8149F5093CDA}"/>
              </a:ext>
            </a:extLst>
          </p:cNvPr>
          <p:cNvSpPr txBox="1"/>
          <p:nvPr/>
        </p:nvSpPr>
        <p:spPr>
          <a:xfrm>
            <a:off x="4872044" y="6323436"/>
            <a:ext cx="3622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Fuente: L Santacoloma,2019</a:t>
            </a:r>
          </a:p>
        </p:txBody>
      </p:sp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9D0F2FF-3833-4460-80EB-51C3BF7E5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AC02F95-BB1C-49BC-8C2B-E9BB6B89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Metodología OMS  para determinación de resistencia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C0A1858-0BC3-4C4B-BC0B-08C426403427}"/>
              </a:ext>
            </a:extLst>
          </p:cNvPr>
          <p:cNvSpPr txBox="1">
            <a:spLocks noGrp="1" noChangeArrowheads="1"/>
          </p:cNvSpPr>
          <p:nvPr>
            <p:ph type="body" sz="half" idx="2"/>
          </p:nvPr>
        </p:nvSpPr>
        <p:spPr>
          <a:xfrm>
            <a:off x="3759200" y="1652451"/>
            <a:ext cx="3817257" cy="44175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ES" sz="20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100" b="1" dirty="0">
                <a:latin typeface="Arial" panose="020B0604020202020204" pitchFamily="34" charset="0"/>
                <a:cs typeface="Arial" panose="020B0604020202020204" pitchFamily="34" charset="0"/>
              </a:rPr>
              <a:t>Matriz:</a:t>
            </a:r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 Papel</a:t>
            </a:r>
          </a:p>
          <a:p>
            <a:pPr marL="0" indent="0">
              <a:buNone/>
            </a:pPr>
            <a:r>
              <a:rPr lang="es-ES" sz="2100" b="1" dirty="0">
                <a:latin typeface="Arial" panose="020B0604020202020204" pitchFamily="34" charset="0"/>
                <a:cs typeface="Arial" panose="020B0604020202020204" pitchFamily="34" charset="0"/>
              </a:rPr>
              <a:t>Insecticida:</a:t>
            </a:r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 ingrediente activo grado técnico en un solvente orgánico.</a:t>
            </a:r>
          </a:p>
          <a:p>
            <a:pPr marL="0" indent="0">
              <a:buNone/>
            </a:pPr>
            <a:r>
              <a:rPr lang="es-ES" sz="2100" b="1" dirty="0">
                <a:latin typeface="Arial" panose="020B0604020202020204" pitchFamily="34" charset="0"/>
                <a:cs typeface="Arial" panose="020B0604020202020204" pitchFamily="34" charset="0"/>
              </a:rPr>
              <a:t>Dosis diagnóstica</a:t>
            </a:r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: Doble de la concentración del insecticida que mata al 100% de una  población susceptible.</a:t>
            </a:r>
          </a:p>
          <a:p>
            <a:pPr marL="0" indent="0">
              <a:buNone/>
            </a:pPr>
            <a:r>
              <a:rPr lang="es-ES" sz="2100" b="1" dirty="0">
                <a:latin typeface="Arial" panose="020B0604020202020204" pitchFamily="34" charset="0"/>
                <a:cs typeface="Arial" panose="020B0604020202020204" pitchFamily="34" charset="0"/>
              </a:rPr>
              <a:t>Tiempo de Exposición: </a:t>
            </a:r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1-2 horas</a:t>
            </a:r>
            <a:r>
              <a:rPr lang="es-ES" sz="2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s-ES" sz="2100" b="1" dirty="0">
                <a:latin typeface="Arial" panose="020B0604020202020204" pitchFamily="34" charset="0"/>
                <a:cs typeface="Arial" panose="020B0604020202020204" pitchFamily="34" charset="0"/>
              </a:rPr>
              <a:t>Lectura de Mortalidad</a:t>
            </a:r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: 24 horas</a:t>
            </a:r>
          </a:p>
          <a:p>
            <a:pPr marL="0" indent="0">
              <a:buNone/>
            </a:pPr>
            <a:r>
              <a:rPr lang="es-ES" sz="2100" b="1" dirty="0">
                <a:latin typeface="Arial" panose="020B0604020202020204" pitchFamily="34" charset="0"/>
                <a:cs typeface="Arial" panose="020B0604020202020204" pitchFamily="34" charset="0"/>
              </a:rPr>
              <a:t>Variables:</a:t>
            </a:r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 Porcentaje de mortalidad a las 24 horas.</a:t>
            </a:r>
            <a:endParaRPr lang="es-E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100" b="1" dirty="0">
                <a:latin typeface="Arial" panose="020B0604020202020204" pitchFamily="34" charset="0"/>
                <a:cs typeface="Arial" panose="020B0604020202020204" pitchFamily="34" charset="0"/>
              </a:rPr>
              <a:t>Ensayo: </a:t>
            </a:r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4 réplicas + 1 control ( ≥ 98)</a:t>
            </a:r>
          </a:p>
          <a:p>
            <a:pPr marL="0" indent="0">
              <a:buNone/>
            </a:pPr>
            <a:r>
              <a:rPr lang="es-ES" sz="2100" b="1" dirty="0">
                <a:latin typeface="Arial" panose="020B0604020202020204" pitchFamily="34" charset="0"/>
                <a:cs typeface="Arial" panose="020B0604020202020204" pitchFamily="34" charset="0"/>
              </a:rPr>
              <a:t>Tres repeticiones  ( ≤98)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s-ES" sz="2000" dirty="0"/>
          </a:p>
        </p:txBody>
      </p:sp>
      <p:pic>
        <p:nvPicPr>
          <p:cNvPr id="9" name="Picture 4" descr="000_0271">
            <a:extLst>
              <a:ext uri="{FF2B5EF4-FFF2-40B4-BE49-F238E27FC236}">
                <a16:creationId xmlns:a16="http://schemas.microsoft.com/office/drawing/2014/main" id="{107032F3-A85E-4EEC-B526-3BD11DEF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8901" y="1551701"/>
            <a:ext cx="2313050" cy="1766661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CB0E7FAF-B61A-4E65-AAB2-3784E22A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98901" y="3671306"/>
            <a:ext cx="2313050" cy="2177952"/>
          </a:xfrm>
          <a:prstGeom prst="rect">
            <a:avLst/>
          </a:prstGeom>
          <a:noFill/>
          <a:ln w="28575">
            <a:solidFill>
              <a:srgbClr val="FF8040"/>
            </a:solidFill>
          </a:ln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7420FD3D-E4B7-4B55-990D-A5FC559DD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177" y="5981714"/>
            <a:ext cx="14578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s-ES" sz="1100" dirty="0">
                <a:latin typeface="Arial" charset="0"/>
              </a:rPr>
              <a:t>Fuente: OMS 1981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A2CC54D-2B90-47EA-B178-B46EB488A1D1}"/>
              </a:ext>
            </a:extLst>
          </p:cNvPr>
          <p:cNvSpPr/>
          <p:nvPr/>
        </p:nvSpPr>
        <p:spPr>
          <a:xfrm>
            <a:off x="7893394" y="1708510"/>
            <a:ext cx="3099705" cy="44040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lnSpc>
                <a:spcPct val="90000"/>
              </a:lnSpc>
            </a:pPr>
            <a:endParaRPr lang="es-ES_tradnl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Interpretación (OMS 2017)</a:t>
            </a:r>
            <a:endParaRPr 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>
              <a:lnSpc>
                <a:spcPct val="90000"/>
              </a:lnSpc>
            </a:pP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98%  mortalidade: SS </a:t>
            </a: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90-97: </a:t>
            </a:r>
            <a:r>
              <a:rPr lang="pt-B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posible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RR</a:t>
            </a:r>
          </a:p>
          <a:p>
            <a:pPr>
              <a:lnSpc>
                <a:spcPct val="90000"/>
              </a:lnSpc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&lt;90  mortalidade: RR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5X: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98% baja;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&lt;98  moderada o alta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10X: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98% moderada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&lt;98% alta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Ventajas: </a:t>
            </a:r>
            <a:r>
              <a:rPr lang="es-ES_tradnl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Criterio de mortalidad</a:t>
            </a:r>
          </a:p>
          <a:p>
            <a:pPr eaLnBrk="1" hangingPunct="1">
              <a:lnSpc>
                <a:spcPct val="90000"/>
              </a:lnSpc>
            </a:pPr>
            <a:endParaRPr lang="es-ES_tradn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Desventajas: i</a:t>
            </a: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mportación, Vencimiento de los papeles, riesgo de degradación por manipulación.</a:t>
            </a:r>
          </a:p>
          <a:p>
            <a:pPr eaLnBrk="1" hangingPunct="1">
              <a:lnSpc>
                <a:spcPct val="90000"/>
              </a:lnSpc>
            </a:pPr>
            <a:endParaRPr lang="es-ES" sz="18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9037D01-F541-4019-A39D-D61FA59F3169}"/>
              </a:ext>
            </a:extLst>
          </p:cNvPr>
          <p:cNvSpPr txBox="1"/>
          <p:nvPr/>
        </p:nvSpPr>
        <p:spPr>
          <a:xfrm>
            <a:off x="1198901" y="3343954"/>
            <a:ext cx="2184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Fuente: L Santacoloma,</a:t>
            </a:r>
          </a:p>
        </p:txBody>
      </p:sp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id="{68D92E23-2812-4339-802A-A9C5ADC7E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AC02F95-BB1C-49BC-8C2B-E9BB6B89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Metodología CDC para determinación de resistencia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C0A1858-0BC3-4C4B-BC0B-08C426403427}"/>
              </a:ext>
            </a:extLst>
          </p:cNvPr>
          <p:cNvSpPr txBox="1">
            <a:spLocks noGrp="1" noChangeArrowheads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000" dirty="0"/>
          </a:p>
          <a:p>
            <a:pPr>
              <a:buFontTx/>
              <a:buNone/>
            </a:pPr>
            <a:endParaRPr lang="es-ES" sz="20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A2CC54D-2B90-47EA-B178-B46EB488A1D1}"/>
              </a:ext>
            </a:extLst>
          </p:cNvPr>
          <p:cNvSpPr/>
          <p:nvPr/>
        </p:nvSpPr>
        <p:spPr>
          <a:xfrm>
            <a:off x="7798927" y="1520670"/>
            <a:ext cx="3402875" cy="48245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lnSpc>
                <a:spcPct val="120000"/>
              </a:lnSpc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Interpretación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98%  </a:t>
            </a:r>
            <a:r>
              <a:rPr lang="pt-B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  RR </a:t>
            </a:r>
          </a:p>
          <a:p>
            <a:pPr eaLnBrk="1" hangingPunct="1">
              <a:lnSpc>
                <a:spcPct val="120000"/>
              </a:lnSpc>
            </a:pPr>
            <a:r>
              <a:rPr lang="pt-B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insectos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caídos: </a:t>
            </a:r>
          </a:p>
          <a:p>
            <a:pPr eaLnBrk="1" hangingPunct="1">
              <a:lnSpc>
                <a:spcPct val="120000"/>
              </a:lnSpc>
            </a:pPr>
            <a:r>
              <a:rPr lang="pt-B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intoxicación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pt-B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Ventajas: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 *Sensibilidad,  *preparación  de DD por el país, *detección de mecanismos por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sinergistas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Desventajas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: *dificultades lavado de botellas.  * Criterio de mortalidad. </a:t>
            </a:r>
          </a:p>
          <a:p>
            <a:pPr eaLnBrk="1" hangingPunct="1">
              <a:lnSpc>
                <a:spcPct val="90000"/>
              </a:lnSpc>
            </a:pPr>
            <a:endParaRPr lang="es-ES" sz="1800" b="1" dirty="0"/>
          </a:p>
        </p:txBody>
      </p:sp>
      <p:pic>
        <p:nvPicPr>
          <p:cNvPr id="10" name="Picture 6" descr="000_0293">
            <a:extLst>
              <a:ext uri="{FF2B5EF4-FFF2-40B4-BE49-F238E27FC236}">
                <a16:creationId xmlns:a16="http://schemas.microsoft.com/office/drawing/2014/main" id="{910809D5-F719-4943-ADBB-B03208A76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44217"/>
          <a:stretch>
            <a:fillRect/>
          </a:stretch>
        </p:blipFill>
        <p:spPr bwMode="auto">
          <a:xfrm>
            <a:off x="1127563" y="1633062"/>
            <a:ext cx="2168598" cy="190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000_0264">
            <a:extLst>
              <a:ext uri="{FF2B5EF4-FFF2-40B4-BE49-F238E27FC236}">
                <a16:creationId xmlns:a16="http://schemas.microsoft.com/office/drawing/2014/main" id="{44CE0F5C-0228-412C-B351-37BCEAA6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6467" y="3631779"/>
            <a:ext cx="2149694" cy="212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3E908B11-D7C4-415D-98A9-9D869003BBEF}"/>
              </a:ext>
            </a:extLst>
          </p:cNvPr>
          <p:cNvSpPr txBox="1">
            <a:spLocks noChangeArrowheads="1"/>
          </p:cNvSpPr>
          <p:nvPr/>
        </p:nvSpPr>
        <p:spPr>
          <a:xfrm>
            <a:off x="3508486" y="1495724"/>
            <a:ext cx="4069474" cy="5300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s-ES" b="1" dirty="0"/>
          </a:p>
          <a:p>
            <a:pPr>
              <a:lnSpc>
                <a:spcPct val="80000"/>
              </a:lnSpc>
            </a:pPr>
            <a:r>
              <a:rPr lang="es-ES" b="1" dirty="0"/>
              <a:t>Matriz:</a:t>
            </a:r>
            <a:r>
              <a:rPr lang="es-ES" dirty="0"/>
              <a:t> Vidrio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dirty="0"/>
          </a:p>
          <a:p>
            <a:pPr>
              <a:lnSpc>
                <a:spcPct val="80000"/>
              </a:lnSpc>
            </a:pPr>
            <a:r>
              <a:rPr lang="es-ES" b="1" dirty="0"/>
              <a:t>Insecticida: </a:t>
            </a:r>
            <a:r>
              <a:rPr lang="es-ES" dirty="0"/>
              <a:t>ingrediente activo.</a:t>
            </a:r>
          </a:p>
          <a:p>
            <a:pPr>
              <a:lnSpc>
                <a:spcPct val="80000"/>
              </a:lnSpc>
            </a:pPr>
            <a:r>
              <a:rPr lang="es-ES" b="1" dirty="0"/>
              <a:t>Dosis diagnóstica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s-ES" dirty="0"/>
              <a:t>Concentración que mata  el 100% de individuos de una población susceptible en el menor tiempo posible.*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s-ES" b="1" dirty="0"/>
          </a:p>
          <a:p>
            <a:pPr algn="just">
              <a:lnSpc>
                <a:spcPct val="80000"/>
              </a:lnSpc>
            </a:pPr>
            <a:r>
              <a:rPr lang="es-ES" b="1" dirty="0"/>
              <a:t>Variables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s-ES" dirty="0"/>
              <a:t>Porcentaje de mortalidad y tiempo que tarda la el ingrediente activo en llegar al sitio blanco.</a:t>
            </a:r>
          </a:p>
          <a:p>
            <a:pPr>
              <a:lnSpc>
                <a:spcPct val="80000"/>
              </a:lnSpc>
            </a:pPr>
            <a:endParaRPr lang="es-ES" dirty="0"/>
          </a:p>
          <a:p>
            <a:pPr>
              <a:lnSpc>
                <a:spcPct val="80000"/>
              </a:lnSpc>
            </a:pPr>
            <a:r>
              <a:rPr lang="es-ES" dirty="0"/>
              <a:t>Ensayo: 4 réplicas + 1 control</a:t>
            </a:r>
          </a:p>
          <a:p>
            <a:pPr>
              <a:lnSpc>
                <a:spcPct val="80000"/>
              </a:lnSpc>
            </a:pPr>
            <a:r>
              <a:rPr lang="es-ES" dirty="0"/>
              <a:t>Tiempo de Lectura: 2 horas</a:t>
            </a:r>
          </a:p>
          <a:p>
            <a:pPr>
              <a:lnSpc>
                <a:spcPct val="80000"/>
              </a:lnSpc>
            </a:pPr>
            <a:endParaRPr lang="es-ES" sz="20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s-ES_tradnl" sz="900" b="1" dirty="0">
                <a:solidFill>
                  <a:srgbClr val="3333FF"/>
                </a:solidFill>
              </a:rPr>
              <a:t>    </a:t>
            </a:r>
            <a:endParaRPr lang="es-ES" sz="900" b="1" dirty="0">
              <a:solidFill>
                <a:srgbClr val="3333FF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5E1EA65-83C0-477E-825D-BB35A1E15303}"/>
              </a:ext>
            </a:extLst>
          </p:cNvPr>
          <p:cNvSpPr txBox="1"/>
          <p:nvPr/>
        </p:nvSpPr>
        <p:spPr>
          <a:xfrm>
            <a:off x="990198" y="6022490"/>
            <a:ext cx="2518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Fuente: L Santacoloma,2019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D35E267-8182-4B12-BA47-E8E6CAACA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8BB88AA-89D0-4A0A-A1A0-C0C83A9D4DAF}"/>
              </a:ext>
            </a:extLst>
          </p:cNvPr>
          <p:cNvSpPr txBox="1"/>
          <p:nvPr/>
        </p:nvSpPr>
        <p:spPr>
          <a:xfrm>
            <a:off x="757770" y="2459503"/>
            <a:ext cx="2751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</a:t>
            </a: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2A4D71-2E9B-41FC-AF8C-2078E2DA96D7}"/>
              </a:ext>
            </a:extLst>
          </p:cNvPr>
          <p:cNvSpPr txBox="1"/>
          <p:nvPr/>
        </p:nvSpPr>
        <p:spPr>
          <a:xfrm>
            <a:off x="3881966" y="3136612"/>
            <a:ext cx="76450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ork Sans Light"/>
              </a:rPr>
              <a:t>Residualidad</a:t>
            </a: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ork Sans Light"/>
              </a:rPr>
              <a:t> de toldillos impregnados y pared</a:t>
            </a:r>
            <a:endParaRPr lang="es-E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4507CA3-D954-4BDB-83F3-EBBAC08A5BE1}"/>
              </a:ext>
            </a:extLst>
          </p:cNvPr>
          <p:cNvCxnSpPr>
            <a:cxnSpLocks/>
          </p:cNvCxnSpPr>
          <p:nvPr/>
        </p:nvCxnSpPr>
        <p:spPr>
          <a:xfrm>
            <a:off x="3695700" y="-152398"/>
            <a:ext cx="0" cy="4291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7E703FF-30A1-4D3F-BC7D-CA2AFF667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8F6AAF1-E83E-4F42-8481-BA94BC0E7A12}"/>
              </a:ext>
            </a:extLst>
          </p:cNvPr>
          <p:cNvSpPr txBox="1"/>
          <p:nvPr/>
        </p:nvSpPr>
        <p:spPr>
          <a:xfrm>
            <a:off x="5435894" y="3522944"/>
            <a:ext cx="6146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de conceptos básicos de la estrategia de eliminación de la malaria</a:t>
            </a:r>
            <a:endParaRPr lang="es-CO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68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¿cómo </a:t>
            </a:r>
            <a:r>
              <a:rPr lang="es-E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evaluar la </a:t>
            </a:r>
            <a:r>
              <a:rPr lang="es-ES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es-ES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esidualidad</a:t>
            </a:r>
            <a:r>
              <a:rPr lang="es-E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 sz="half" idx="2"/>
          </p:nvPr>
        </p:nvSpPr>
        <p:spPr>
          <a:xfrm>
            <a:off x="2975441" y="1691595"/>
            <a:ext cx="1827856" cy="445505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000" b="1" dirty="0" err="1"/>
              <a:t>Residualidad</a:t>
            </a:r>
            <a:r>
              <a:rPr lang="es-ES" sz="2000" dirty="0">
                <a:solidFill>
                  <a:srgbClr val="A50021"/>
                </a:solidFill>
              </a:rPr>
              <a:t>: </a:t>
            </a:r>
          </a:p>
          <a:p>
            <a:endParaRPr lang="es-CO" sz="2000" dirty="0"/>
          </a:p>
          <a:p>
            <a:r>
              <a:rPr lang="es-CO" dirty="0"/>
              <a:t>Tiempo de persistencia de un insecticida aplicado en una superficie a pesar de las abrasiones, manipulación y uso.</a:t>
            </a:r>
            <a:r>
              <a:rPr lang="es-ES" dirty="0">
                <a:solidFill>
                  <a:srgbClr val="A50021"/>
                </a:solidFill>
              </a:rPr>
              <a:t> </a:t>
            </a:r>
          </a:p>
        </p:txBody>
      </p:sp>
      <p:pic>
        <p:nvPicPr>
          <p:cNvPr id="5" name="Picture 6" descr="julio 2011 47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61099" y="1747299"/>
            <a:ext cx="1902246" cy="4376661"/>
          </a:xfrm>
          <a:noFill/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7877B06-3387-4580-A6FE-502EBF4A9FE8}"/>
              </a:ext>
            </a:extLst>
          </p:cNvPr>
          <p:cNvSpPr txBox="1">
            <a:spLocks/>
          </p:cNvSpPr>
          <p:nvPr/>
        </p:nvSpPr>
        <p:spPr>
          <a:xfrm>
            <a:off x="6892690" y="1727710"/>
            <a:ext cx="2125672" cy="43659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100" b="1" dirty="0"/>
              <a:t>Evaluación biológica </a:t>
            </a:r>
            <a:r>
              <a:rPr lang="es-ES" sz="2100" b="1" dirty="0" err="1"/>
              <a:t>enTILD</a:t>
            </a:r>
            <a:endParaRPr lang="es-ES" sz="2100" b="1" dirty="0"/>
          </a:p>
          <a:p>
            <a:r>
              <a:rPr lang="es-MX" sz="2100" dirty="0">
                <a:solidFill>
                  <a:schemeClr val="tx1"/>
                </a:solidFill>
              </a:rPr>
              <a:t>10 conos por toldillo; 2 por cara</a:t>
            </a:r>
          </a:p>
          <a:p>
            <a:r>
              <a:rPr lang="es-MX" sz="2100" dirty="0">
                <a:solidFill>
                  <a:schemeClr val="tx1"/>
                </a:solidFill>
              </a:rPr>
              <a:t>Control: 2 conos en toldillo sin impregnar o tela de toldillo </a:t>
            </a:r>
          </a:p>
          <a:p>
            <a:r>
              <a:rPr lang="es-MX" sz="2100" dirty="0">
                <a:solidFill>
                  <a:schemeClr val="tx1"/>
                </a:solidFill>
              </a:rPr>
              <a:t>5 hembras sin alimentar por cono</a:t>
            </a:r>
          </a:p>
          <a:p>
            <a:r>
              <a:rPr lang="es-MX" sz="2100" dirty="0">
                <a:solidFill>
                  <a:schemeClr val="tx1"/>
                </a:solidFill>
              </a:rPr>
              <a:t>Exposición por 3 minutos</a:t>
            </a:r>
          </a:p>
          <a:p>
            <a:r>
              <a:rPr lang="es-MX" sz="2100" dirty="0">
                <a:solidFill>
                  <a:schemeClr val="tx1"/>
                </a:solidFill>
              </a:rPr>
              <a:t>Lectura </a:t>
            </a:r>
            <a:r>
              <a:rPr lang="es-MX" sz="2100" dirty="0" err="1">
                <a:solidFill>
                  <a:schemeClr val="tx1"/>
                </a:solidFill>
              </a:rPr>
              <a:t>nockdoum</a:t>
            </a:r>
            <a:r>
              <a:rPr lang="es-MX" sz="2100" dirty="0">
                <a:solidFill>
                  <a:schemeClr val="tx1"/>
                </a:solidFill>
              </a:rPr>
              <a:t> a 1 hora </a:t>
            </a:r>
          </a:p>
          <a:p>
            <a:r>
              <a:rPr lang="es-MX" sz="2100" dirty="0">
                <a:solidFill>
                  <a:schemeClr val="tx1"/>
                </a:solidFill>
              </a:rPr>
              <a:t>Lectura mortalidad a 24 horas</a:t>
            </a:r>
          </a:p>
          <a:p>
            <a:endParaRPr lang="es-MX" sz="2000" dirty="0">
              <a:solidFill>
                <a:schemeClr val="tx1"/>
              </a:solidFill>
            </a:endParaRPr>
          </a:p>
          <a:p>
            <a:endParaRPr lang="es-ES" sz="2000" dirty="0">
              <a:solidFill>
                <a:srgbClr val="A5002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02BB1FF-2402-4417-B60D-86D5A012F389}"/>
              </a:ext>
            </a:extLst>
          </p:cNvPr>
          <p:cNvSpPr/>
          <p:nvPr/>
        </p:nvSpPr>
        <p:spPr>
          <a:xfrm>
            <a:off x="4856700" y="1727710"/>
            <a:ext cx="2063524" cy="4365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endParaRPr lang="es-CO"/>
          </a:p>
        </p:txBody>
      </p:sp>
      <p:pic>
        <p:nvPicPr>
          <p:cNvPr id="10" name="9 Imagen" descr="Conos mosquitos.png">
            <a:extLst>
              <a:ext uri="{FF2B5EF4-FFF2-40B4-BE49-F238E27FC236}">
                <a16:creationId xmlns:a16="http://schemas.microsoft.com/office/drawing/2014/main" id="{9016575C-316E-4094-BB02-1B6D7986D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6700" y="1932706"/>
            <a:ext cx="2063524" cy="21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7858C13-7A83-4760-9AA5-4369655E7EA0}"/>
              </a:ext>
            </a:extLst>
          </p:cNvPr>
          <p:cNvSpPr txBox="1"/>
          <p:nvPr/>
        </p:nvSpPr>
        <p:spPr>
          <a:xfrm>
            <a:off x="9009617" y="1710444"/>
            <a:ext cx="2300067" cy="441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Evaluación biológica en pared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Tres conos a diferentes alturas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Tres casas por localidad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Material de construcción de  vivienda más frecuente.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Treinta minutos de exposición</a:t>
            </a:r>
          </a:p>
          <a:p>
            <a:pPr>
              <a:buFontTx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Lectura de mortalidad a 1 hora y 24 horas.</a:t>
            </a:r>
          </a:p>
          <a:p>
            <a:pPr>
              <a:buFontTx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3" descr="julio 2011 467">
            <a:extLst>
              <a:ext uri="{FF2B5EF4-FFF2-40B4-BE49-F238E27FC236}">
                <a16:creationId xmlns:a16="http://schemas.microsoft.com/office/drawing/2014/main" id="{A0732C0E-7695-4771-9363-2BCDCF86C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6758" y="4083554"/>
            <a:ext cx="1774937" cy="17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8D54C4D-06EE-4907-B188-8B52A794B178}"/>
              </a:ext>
            </a:extLst>
          </p:cNvPr>
          <p:cNvSpPr txBox="1"/>
          <p:nvPr/>
        </p:nvSpPr>
        <p:spPr>
          <a:xfrm>
            <a:off x="5080272" y="5782876"/>
            <a:ext cx="10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Fuente; Rey G</a:t>
            </a:r>
          </a:p>
        </p:txBody>
      </p:sp>
      <p:pic>
        <p:nvPicPr>
          <p:cNvPr id="1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CB49ECC-DCB5-4AA0-8E5F-B913C41B1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DF57C-2350-4253-968C-3A23814D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017" y="545917"/>
            <a:ext cx="9970841" cy="707886"/>
          </a:xfrm>
        </p:spPr>
        <p:txBody>
          <a:bodyPr>
            <a:normAutofit/>
          </a:bodyPr>
          <a:lstStyle/>
          <a:p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Intervenciones de control vectorial (OMS 2020)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D7B5BA-9F40-4898-AC81-7F1464DA6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0784" y="1652450"/>
            <a:ext cx="10147074" cy="4236285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8F90010-F7C1-495C-A6B5-6F2D3DAFDB86}"/>
              </a:ext>
            </a:extLst>
          </p:cNvPr>
          <p:cNvSpPr/>
          <p:nvPr/>
        </p:nvSpPr>
        <p:spPr>
          <a:xfrm>
            <a:off x="1040296" y="1692649"/>
            <a:ext cx="4811864" cy="4879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  <a:p>
            <a:pPr algn="ctr"/>
            <a:endParaRPr lang="es-CO" dirty="0"/>
          </a:p>
          <a:p>
            <a:pPr algn="ctr"/>
            <a:endParaRPr lang="es-CO" dirty="0"/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</a:p>
          <a:p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Manejo de fuentes larvarias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AE78980-78C7-4993-95C6-84F206909F42}"/>
              </a:ext>
            </a:extLst>
          </p:cNvPr>
          <p:cNvSpPr/>
          <p:nvPr/>
        </p:nvSpPr>
        <p:spPr>
          <a:xfrm>
            <a:off x="6132914" y="1685838"/>
            <a:ext cx="5124944" cy="4867362"/>
          </a:xfrm>
          <a:prstGeom prst="rect">
            <a:avLst/>
          </a:prstGeom>
          <a:solidFill>
            <a:schemeClr val="accent2">
              <a:lumMod val="60000"/>
              <a:lumOff val="4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r>
              <a:rPr 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¿CUÁNDO USAR  MTILD?</a:t>
            </a:r>
          </a:p>
          <a:p>
            <a:pPr algn="ctr"/>
            <a:r>
              <a:rPr lang="es-CO" dirty="0">
                <a:solidFill>
                  <a:schemeClr val="tx1"/>
                </a:solidFill>
              </a:rPr>
              <a:t>-</a:t>
            </a:r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medida de elección (OMS 2020)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-Hábito de picadura nocturno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-En horario en que descansa el humano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CO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Susceptiibilidad</a:t>
            </a:r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piretroides</a:t>
            </a:r>
          </a:p>
          <a:p>
            <a:pPr algn="ctr"/>
            <a:endParaRPr lang="es-C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¿CUÁNDO USAR RRI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-Habito de picadura y reposo intradomiciliario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-Paredes completas con superficies adecuadas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-Resistencia a piretroides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-Dinámica de transmisión </a:t>
            </a:r>
            <a:r>
              <a:rPr lang="es-CO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v.s.</a:t>
            </a:r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rsidualidad</a:t>
            </a:r>
            <a:endParaRPr lang="es-C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¿CUÁNDO USAR  LARVICIDAS? 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-Cobertura con medida principales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-Pocos hábitats fijos y localizables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FE8EDBB-A0CF-48D0-A07A-784B03420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587" y="2025052"/>
            <a:ext cx="1321139" cy="131968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2AF13B7-0468-4C54-9475-AAAF15B96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782" y="2198748"/>
            <a:ext cx="1349891" cy="12563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54ADAC5-BDB1-4C76-9A18-966472C71D8A}"/>
              </a:ext>
            </a:extLst>
          </p:cNvPr>
          <p:cNvSpPr txBox="1"/>
          <p:nvPr/>
        </p:nvSpPr>
        <p:spPr>
          <a:xfrm>
            <a:off x="1287017" y="1716958"/>
            <a:ext cx="43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Principales; estratos 4 Y 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C698ABB-9B16-4A0B-859D-5ACFEC68D394}"/>
              </a:ext>
            </a:extLst>
          </p:cNvPr>
          <p:cNvSpPr txBox="1"/>
          <p:nvPr/>
        </p:nvSpPr>
        <p:spPr>
          <a:xfrm>
            <a:off x="1160256" y="3940688"/>
            <a:ext cx="229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complementarias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26CAB01-2013-4631-9DB8-53087C153918}"/>
              </a:ext>
            </a:extLst>
          </p:cNvPr>
          <p:cNvSpPr txBox="1"/>
          <p:nvPr/>
        </p:nvSpPr>
        <p:spPr>
          <a:xfrm>
            <a:off x="1475408" y="3451433"/>
            <a:ext cx="91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MTILD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67CC04-ADB6-45E2-A950-C9FEE63E18E7}"/>
              </a:ext>
            </a:extLst>
          </p:cNvPr>
          <p:cNvSpPr txBox="1"/>
          <p:nvPr/>
        </p:nvSpPr>
        <p:spPr>
          <a:xfrm>
            <a:off x="4365356" y="3429000"/>
            <a:ext cx="91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RRI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E8E6243-9736-4F69-96C1-A48DAB0BF61B}"/>
              </a:ext>
            </a:extLst>
          </p:cNvPr>
          <p:cNvSpPr txBox="1"/>
          <p:nvPr/>
        </p:nvSpPr>
        <p:spPr>
          <a:xfrm>
            <a:off x="5634681" y="292855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273ECD-0217-4C3F-83D2-71C1E08FD071}"/>
              </a:ext>
            </a:extLst>
          </p:cNvPr>
          <p:cNvSpPr txBox="1"/>
          <p:nvPr/>
        </p:nvSpPr>
        <p:spPr>
          <a:xfrm>
            <a:off x="2617457" y="2110977"/>
            <a:ext cx="1706774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MTILD: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Piretroides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RRI: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Piretroides*      Organofosforados* Carbamatos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Neocotinoides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CO" sz="1000" dirty="0">
                <a:latin typeface="Arial" panose="020B0604020202020204" pitchFamily="34" charset="0"/>
                <a:cs typeface="Arial" panose="020B0604020202020204" pitchFamily="34" charset="0"/>
              </a:rPr>
              <a:t>(OMS 2020)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ADD806B-486B-4236-BE11-8DC5900B7A80}"/>
              </a:ext>
            </a:extLst>
          </p:cNvPr>
          <p:cNvSpPr/>
          <p:nvPr/>
        </p:nvSpPr>
        <p:spPr>
          <a:xfrm>
            <a:off x="1237918" y="4327037"/>
            <a:ext cx="1886456" cy="1065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1F516D3-3CCE-4C81-A81B-84717A941A66}"/>
              </a:ext>
            </a:extLst>
          </p:cNvPr>
          <p:cNvSpPr txBox="1"/>
          <p:nvPr/>
        </p:nvSpPr>
        <p:spPr>
          <a:xfrm>
            <a:off x="2612113" y="2106534"/>
            <a:ext cx="1706774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MTILD: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Piretroides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RRI: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Piretroides*      Organofosforados* Carbamatos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Neocotinoides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CO" sz="1000" dirty="0">
                <a:latin typeface="Arial" panose="020B0604020202020204" pitchFamily="34" charset="0"/>
                <a:cs typeface="Arial" panose="020B0604020202020204" pitchFamily="34" charset="0"/>
              </a:rPr>
              <a:t>(OMS 2020)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9C91344-4BAE-40AB-ADCC-2ED801748E9F}"/>
              </a:ext>
            </a:extLst>
          </p:cNvPr>
          <p:cNvSpPr txBox="1"/>
          <p:nvPr/>
        </p:nvSpPr>
        <p:spPr>
          <a:xfrm>
            <a:off x="3724633" y="4337465"/>
            <a:ext cx="170677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Modificación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-Manipulación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-Larvicidas (</a:t>
            </a:r>
            <a:r>
              <a:rPr lang="es-CO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-Control biológico</a:t>
            </a:r>
          </a:p>
          <a:p>
            <a:r>
              <a:rPr lang="es-CO" sz="1000" dirty="0">
                <a:latin typeface="Arial" panose="020B0604020202020204" pitchFamily="34" charset="0"/>
                <a:cs typeface="Arial" panose="020B0604020202020204" pitchFamily="34" charset="0"/>
              </a:rPr>
              <a:t>(OMS 2020)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0C9837-D396-4B3C-A8B0-4E6F4D895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782" y="4337562"/>
            <a:ext cx="1975441" cy="1085621"/>
          </a:xfrm>
          <a:prstGeom prst="rect">
            <a:avLst/>
          </a:prstGeom>
        </p:spPr>
      </p:pic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C77186E-6E16-4040-A24B-A3FB7AA53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9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F294D-2F28-4635-A78F-E27F754C7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Intervenciones con TILD: instalación</a:t>
            </a:r>
          </a:p>
        </p:txBody>
      </p:sp>
      <p:sp>
        <p:nvSpPr>
          <p:cNvPr id="4" name="2 CuadroTexto">
            <a:extLst>
              <a:ext uri="{FF2B5EF4-FFF2-40B4-BE49-F238E27FC236}">
                <a16:creationId xmlns:a16="http://schemas.microsoft.com/office/drawing/2014/main" id="{14644777-D357-4927-9B20-D20650475477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1095852" y="1363531"/>
            <a:ext cx="6135265" cy="516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CO" dirty="0"/>
              <a:t>Visitar vivienda por vivienda hasta completar toda</a:t>
            </a:r>
            <a:r>
              <a:rPr lang="es-CO" b="1" dirty="0">
                <a:solidFill>
                  <a:srgbClr val="C00000"/>
                </a:solidFill>
              </a:rPr>
              <a:t> </a:t>
            </a:r>
            <a:r>
              <a:rPr lang="es-CO" dirty="0"/>
              <a:t>la localidad</a:t>
            </a:r>
          </a:p>
          <a:p>
            <a:pPr marL="342900" indent="-342900">
              <a:buFont typeface="+mj-lt"/>
              <a:buAutoNum type="arabicPeriod"/>
            </a:pPr>
            <a:endParaRPr lang="es-CO" dirty="0"/>
          </a:p>
          <a:p>
            <a:pPr marL="342900" indent="-342900">
              <a:buFont typeface="+mj-lt"/>
              <a:buAutoNum type="arabicPeriod"/>
            </a:pPr>
            <a:r>
              <a:rPr lang="es-CO" dirty="0"/>
              <a:t>Diligenciar formulario de entrega  por parte del  jefe de familia.</a:t>
            </a:r>
          </a:p>
          <a:p>
            <a:pPr marL="342900" indent="-342900">
              <a:buFont typeface="+mj-lt"/>
              <a:buAutoNum type="arabicPeriod"/>
            </a:pPr>
            <a:endParaRPr lang="es-CO" dirty="0">
              <a:solidFill>
                <a:srgbClr val="C00000"/>
              </a:solidFill>
            </a:endParaRPr>
          </a:p>
          <a:p>
            <a:pPr marL="355600" indent="-355600"/>
            <a:r>
              <a:rPr lang="es-CO" dirty="0"/>
              <a:t>3.  Instalar   la cantidad de TILD de acuerdo al número de espacios para dormir. </a:t>
            </a:r>
          </a:p>
          <a:p>
            <a:pPr marL="342900" indent="-342900">
              <a:buFont typeface="+mj-lt"/>
              <a:buAutoNum type="arabicPeriod"/>
            </a:pPr>
            <a:endParaRPr lang="es-CO" dirty="0"/>
          </a:p>
          <a:p>
            <a:pPr marL="273050" lvl="2" indent="-273050"/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4. A</a:t>
            </a:r>
            <a:r>
              <a:rPr lang="es-MX" sz="1800" dirty="0" err="1">
                <a:latin typeface="Arial" panose="020B0604020202020204" pitchFamily="34" charset="0"/>
                <a:cs typeface="Arial" panose="020B0604020202020204" pitchFamily="34" charset="0"/>
              </a:rPr>
              <a:t>brir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el empaque del toldillo en frente a la persona que recibe.</a:t>
            </a:r>
          </a:p>
          <a:p>
            <a:pPr marL="1160463" lvl="2" indent="-246063"/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2" indent="-273050"/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5.  Instalar antes de  las 3:00 de la tarde, para minimizar reacciones alérgicas.</a:t>
            </a:r>
          </a:p>
          <a:p>
            <a:pPr marL="273050" lvl="2" indent="-273050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Fuente: Proyecto Malaria-Colombia, 2015</a:t>
            </a:r>
          </a:p>
          <a:p>
            <a:endParaRPr lang="es-CO" sz="2000" dirty="0">
              <a:solidFill>
                <a:srgbClr val="C00000"/>
              </a:solidFill>
            </a:endParaRPr>
          </a:p>
        </p:txBody>
      </p:sp>
      <p:pic>
        <p:nvPicPr>
          <p:cNvPr id="5" name="Picture 16" descr="HONDURAS 130">
            <a:extLst>
              <a:ext uri="{FF2B5EF4-FFF2-40B4-BE49-F238E27FC236}">
                <a16:creationId xmlns:a16="http://schemas.microsoft.com/office/drawing/2014/main" id="{BEF68AD2-2A96-4DA2-814C-3E7E06C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543" r="16667" b="27170"/>
          <a:stretch>
            <a:fillRect/>
          </a:stretch>
        </p:blipFill>
        <p:spPr bwMode="auto">
          <a:xfrm>
            <a:off x="7744389" y="3751424"/>
            <a:ext cx="3448721" cy="240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LAUREANO\Documents\presentación toldillos\fotos\julio 2011 460.jpg">
            <a:extLst>
              <a:ext uri="{FF2B5EF4-FFF2-40B4-BE49-F238E27FC236}">
                <a16:creationId xmlns:a16="http://schemas.microsoft.com/office/drawing/2014/main" id="{46530196-6DC5-46FA-9E3C-0614FE40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9677" y="1661232"/>
            <a:ext cx="3480065" cy="2016224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DE73F6-B704-49CF-BFDB-59BD547294D3}"/>
              </a:ext>
            </a:extLst>
          </p:cNvPr>
          <p:cNvSpPr txBox="1"/>
          <p:nvPr/>
        </p:nvSpPr>
        <p:spPr>
          <a:xfrm>
            <a:off x="8218448" y="6202355"/>
            <a:ext cx="25006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Fuente: Entomología-LNR.INS 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034314E-A95E-4824-A859-365E80397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3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12120C2-1395-4693-9E6D-4B853AA2CE58}"/>
              </a:ext>
            </a:extLst>
          </p:cNvPr>
          <p:cNvSpPr txBox="1"/>
          <p:nvPr/>
        </p:nvSpPr>
        <p:spPr>
          <a:xfrm>
            <a:off x="3208866" y="3017080"/>
            <a:ext cx="5926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3575804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8F6AAF1-E83E-4F42-8481-BA94BC0E7A12}"/>
              </a:ext>
            </a:extLst>
          </p:cNvPr>
          <p:cNvSpPr txBox="1"/>
          <p:nvPr/>
        </p:nvSpPr>
        <p:spPr>
          <a:xfrm>
            <a:off x="482600" y="2045462"/>
            <a:ext cx="1026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Modulo 5: </a:t>
            </a:r>
            <a:r>
              <a:rPr lang="es-C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Vigilancia entomológica de malaria</a:t>
            </a:r>
          </a:p>
          <a:p>
            <a:pPr algn="ctr"/>
            <a:r>
              <a:rPr lang="es-C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CO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F189BB-582B-184F-8252-90FD8663272A}"/>
              </a:ext>
            </a:extLst>
          </p:cNvPr>
          <p:cNvSpPr txBox="1"/>
          <p:nvPr/>
        </p:nvSpPr>
        <p:spPr>
          <a:xfrm>
            <a:off x="5549567" y="3659664"/>
            <a:ext cx="5763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 Aprendizaje </a:t>
            </a:r>
          </a:p>
          <a:p>
            <a:pPr algn="just"/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generalidades de la vigilancia entomológica en los territorios de acuerdo con los lineamientos nacionales vigentes</a:t>
            </a:r>
            <a:endParaRPr lang="es-ES_trad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DE4D1276-5407-443C-8264-FB922588D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8BB88AA-89D0-4A0A-A1A0-C0C83A9D4DAF}"/>
              </a:ext>
            </a:extLst>
          </p:cNvPr>
          <p:cNvSpPr txBox="1"/>
          <p:nvPr/>
        </p:nvSpPr>
        <p:spPr>
          <a:xfrm>
            <a:off x="757770" y="2459503"/>
            <a:ext cx="2751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</a:t>
            </a: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2A4D71-2E9B-41FC-AF8C-2078E2DA96D7}"/>
              </a:ext>
            </a:extLst>
          </p:cNvPr>
          <p:cNvSpPr txBox="1"/>
          <p:nvPr/>
        </p:nvSpPr>
        <p:spPr>
          <a:xfrm>
            <a:off x="3881966" y="3136612"/>
            <a:ext cx="7645013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ork Sans Light"/>
              </a:rPr>
              <a:t>Lineamientos Nacionales de la vigilancia entomológica de malaria</a:t>
            </a:r>
            <a:endParaRPr lang="es-E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4507CA3-D954-4BDB-83F3-EBBAC08A5BE1}"/>
              </a:ext>
            </a:extLst>
          </p:cNvPr>
          <p:cNvCxnSpPr>
            <a:cxnSpLocks/>
          </p:cNvCxnSpPr>
          <p:nvPr/>
        </p:nvCxnSpPr>
        <p:spPr>
          <a:xfrm>
            <a:off x="3695700" y="-152398"/>
            <a:ext cx="0" cy="4291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38FE530C-6D91-4CB0-8473-E21EB04FE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BF8DD3F4-1304-4B2A-B274-F603934891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0522" y="3949255"/>
            <a:ext cx="735543" cy="735543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D2BC5D35-6B08-4676-B813-4987CC52E1D2}"/>
              </a:ext>
            </a:extLst>
          </p:cNvPr>
          <p:cNvSpPr txBox="1">
            <a:spLocks/>
          </p:cNvSpPr>
          <p:nvPr/>
        </p:nvSpPr>
        <p:spPr>
          <a:xfrm>
            <a:off x="1191444" y="627931"/>
            <a:ext cx="9836821" cy="682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000" dirty="0">
                <a:latin typeface="Arial" panose="020B0604020202020204" pitchFamily="34" charset="0"/>
                <a:cs typeface="Arial" panose="020B0604020202020204" pitchFamily="34" charset="0"/>
              </a:rPr>
              <a:t>¿Qué es la</a:t>
            </a:r>
            <a:r>
              <a:rPr lang="es-ES" sz="3000" dirty="0">
                <a:latin typeface="Arial"/>
                <a:cs typeface="Arial"/>
              </a:rPr>
              <a:t> vigilancia entomológica de malaria</a:t>
            </a:r>
            <a:r>
              <a:rPr lang="es-CO" sz="30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s-ES" sz="3000" dirty="0">
              <a:latin typeface="Arial"/>
              <a:cs typeface="Arial"/>
            </a:endParaRPr>
          </a:p>
        </p:txBody>
      </p:sp>
      <p:sp>
        <p:nvSpPr>
          <p:cNvPr id="27" name="Marcador de texto 8">
            <a:extLst>
              <a:ext uri="{FF2B5EF4-FFF2-40B4-BE49-F238E27FC236}">
                <a16:creationId xmlns:a16="http://schemas.microsoft.com/office/drawing/2014/main" id="{5E817526-9FE0-4648-BD8B-6988DAB01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2463" y="1678577"/>
            <a:ext cx="10147074" cy="3811588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CCDC63D-4A1E-41D4-90EB-AEE08C604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463" y="1678577"/>
            <a:ext cx="5087392" cy="381158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9BEAD5A-3752-4895-81C0-A40FEC20F945}"/>
              </a:ext>
            </a:extLst>
          </p:cNvPr>
          <p:cNvSpPr/>
          <p:nvPr/>
        </p:nvSpPr>
        <p:spPr>
          <a:xfrm>
            <a:off x="6109855" y="1678577"/>
            <a:ext cx="5059682" cy="38115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2000" lvl="1"/>
            <a:r>
              <a:rPr lang="es-CO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</a:t>
            </a:r>
            <a:r>
              <a:rPr lang="es-CO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CO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ecopilación,  análisis e interpretación regular y sistemática de datos entomológicos para valorar la receptividad, el riesgo, planificar, ejecutar y hacer el seguimiento y evaluación de las intervenciones de control de los vectores. </a:t>
            </a:r>
          </a:p>
          <a:p>
            <a:pPr marL="792000" lvl="1"/>
            <a:endParaRPr lang="es-CO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2000" lvl="1"/>
            <a:r>
              <a:rPr lang="es-CO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Todas las actividades de vigilancia entomológica deben estar claramente vinculadas a las decisiones programáticas para garantizar un control óptimo de los vectores</a:t>
            </a:r>
            <a:r>
              <a:rPr lang="es-CO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</a:t>
            </a:r>
            <a:r>
              <a:rPr lang="es-CO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(OMS, Caja de Herramientas, Anexo 3)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61AC7C6-E2E0-4869-9E09-3A6A53D7FDAA}"/>
              </a:ext>
            </a:extLst>
          </p:cNvPr>
          <p:cNvSpPr txBox="1"/>
          <p:nvPr/>
        </p:nvSpPr>
        <p:spPr>
          <a:xfrm>
            <a:off x="2090007" y="5543601"/>
            <a:ext cx="2603598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Fuente. Grupo Entomología  LNR- INS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2B8CB7EF-BA83-437C-AB42-4F71FF3BA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4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AC02F95-BB1C-49BC-8C2B-E9BB6B89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Flujo de información a través de la Red  de Entomología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EACCAB-031B-4DC0-9588-12B943E88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O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94E72F6-B653-44FE-8A71-E715921CFE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3291300"/>
              </p:ext>
            </p:extLst>
          </p:nvPr>
        </p:nvGraphicFramePr>
        <p:xfrm>
          <a:off x="987146" y="1652451"/>
          <a:ext cx="10394350" cy="454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D5BED4D9-56DA-4D94-934D-43FC25A07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0569" y="3072384"/>
            <a:ext cx="2150861" cy="2011680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FF38B649-2BAB-4DE9-8815-C873F5A67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2AB0C0D-DB48-48B3-8B78-DEF5AC9819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96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AC02F95-BB1C-49BC-8C2B-E9BB6B89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36" y="533070"/>
            <a:ext cx="9970841" cy="707886"/>
          </a:xfrm>
        </p:spPr>
        <p:txBody>
          <a:bodyPr>
            <a:noAutofit/>
          </a:bodyPr>
          <a:lstStyle/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Actividades de vigilancia entomológica en el contexto de  DDTIR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7BDA384-C28D-421F-A80A-F156E6051F44}"/>
              </a:ext>
            </a:extLst>
          </p:cNvPr>
          <p:cNvGrpSpPr/>
          <p:nvPr/>
        </p:nvGrpSpPr>
        <p:grpSpPr>
          <a:xfrm>
            <a:off x="1082254" y="1366526"/>
            <a:ext cx="10277409" cy="4832092"/>
            <a:chOff x="1541237" y="717208"/>
            <a:chExt cx="10114689" cy="552920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BC39D02-DDA2-445D-BAA1-021ED083D6BC}"/>
                </a:ext>
              </a:extLst>
            </p:cNvPr>
            <p:cNvSpPr/>
            <p:nvPr/>
          </p:nvSpPr>
          <p:spPr>
            <a:xfrm>
              <a:off x="1716766" y="1251500"/>
              <a:ext cx="1932637" cy="1176694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6425ED3-05A7-4BB8-802C-9E4F36794B99}"/>
                </a:ext>
              </a:extLst>
            </p:cNvPr>
            <p:cNvSpPr/>
            <p:nvPr/>
          </p:nvSpPr>
          <p:spPr>
            <a:xfrm>
              <a:off x="3812900" y="2805566"/>
              <a:ext cx="2036611" cy="1228944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2" name="Picture 20" descr="fotos 2010 115">
              <a:extLst>
                <a:ext uri="{FF2B5EF4-FFF2-40B4-BE49-F238E27FC236}">
                  <a16:creationId xmlns:a16="http://schemas.microsoft.com/office/drawing/2014/main" id="{4A518A9D-FF92-4F32-90C5-F512AFD41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255" y="4958324"/>
              <a:ext cx="1834208" cy="12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DCFFD1ED-B050-4CC2-BE2C-62F993FCB7AA}"/>
                </a:ext>
              </a:extLst>
            </p:cNvPr>
            <p:cNvSpPr txBox="1"/>
            <p:nvPr/>
          </p:nvSpPr>
          <p:spPr>
            <a:xfrm>
              <a:off x="1672397" y="814868"/>
              <a:ext cx="1820731" cy="35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FF0000"/>
                  </a:solidFill>
                </a:rPr>
                <a:t>1.Estratificar y focalizar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BD15B08-BCE0-45C1-9596-BABAA448EFB7}"/>
                </a:ext>
              </a:extLst>
            </p:cNvPr>
            <p:cNvSpPr txBox="1"/>
            <p:nvPr/>
          </p:nvSpPr>
          <p:spPr>
            <a:xfrm>
              <a:off x="3710219" y="717208"/>
              <a:ext cx="2446521" cy="422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rgbClr val="FF0000"/>
                  </a:solidFill>
                </a:rPr>
                <a:t> </a:t>
              </a:r>
              <a:r>
                <a:rPr lang="es-CO" sz="1400" dirty="0">
                  <a:solidFill>
                    <a:srgbClr val="FF0000"/>
                  </a:solidFill>
                </a:rPr>
                <a:t>2</a:t>
              </a:r>
              <a:r>
                <a:rPr lang="es-CO" dirty="0">
                  <a:solidFill>
                    <a:srgbClr val="FF0000"/>
                  </a:solidFill>
                </a:rPr>
                <a:t>.</a:t>
              </a:r>
              <a:r>
                <a:rPr lang="es-CO" sz="1400" dirty="0">
                  <a:solidFill>
                    <a:srgbClr val="FF0000"/>
                  </a:solidFill>
                </a:rPr>
                <a:t>Buscar e identificar al  vector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7F700D5-72F2-4DF9-9DEA-7CB8A3F0CF3F}"/>
                </a:ext>
              </a:extLst>
            </p:cNvPr>
            <p:cNvSpPr txBox="1"/>
            <p:nvPr/>
          </p:nvSpPr>
          <p:spPr>
            <a:xfrm>
              <a:off x="3710219" y="2465124"/>
              <a:ext cx="2262845" cy="35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4.Caracterizar criaderos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7F970B20-6FD5-4085-8317-B58D662D8A4B}"/>
                </a:ext>
              </a:extLst>
            </p:cNvPr>
            <p:cNvSpPr txBox="1"/>
            <p:nvPr/>
          </p:nvSpPr>
          <p:spPr>
            <a:xfrm>
              <a:off x="1541237" y="2493773"/>
              <a:ext cx="2065226" cy="35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3.Tasa de Picadura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9FB9D1A-A48E-40E5-88F3-80073523BF62}"/>
                </a:ext>
              </a:extLst>
            </p:cNvPr>
            <p:cNvSpPr txBox="1"/>
            <p:nvPr/>
          </p:nvSpPr>
          <p:spPr>
            <a:xfrm>
              <a:off x="1578735" y="4330876"/>
              <a:ext cx="2008054" cy="59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Susceptibilidad a insecticidas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62163E4-26F7-470C-A837-7265214E7871}"/>
                </a:ext>
              </a:extLst>
            </p:cNvPr>
            <p:cNvSpPr txBox="1"/>
            <p:nvPr/>
          </p:nvSpPr>
          <p:spPr>
            <a:xfrm>
              <a:off x="6690405" y="928515"/>
              <a:ext cx="4965521" cy="53178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1- Seleccionar sitios de intervención</a:t>
              </a:r>
            </a:p>
            <a:p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2- Confirmar presencia del vector y</a:t>
              </a:r>
            </a:p>
            <a:p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actualizar mapas de distribución.</a:t>
              </a:r>
            </a:p>
            <a:p>
              <a:r>
                <a:rPr lang="es-CO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Donde intervenir</a:t>
              </a:r>
            </a:p>
            <a:p>
              <a:endParaRPr lang="es-CO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3- Horario de actividad del vector, sitios en los que pica y reposa.</a:t>
              </a:r>
            </a:p>
            <a:p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4-Detectar criaderos </a:t>
              </a:r>
              <a:r>
                <a:rPr lang="es-C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intervenibles</a:t>
              </a:r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, seguimiento pre y </a:t>
              </a:r>
              <a:r>
                <a:rPr lang="es-C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pos</a:t>
              </a:r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 tratamiento.</a:t>
              </a:r>
            </a:p>
            <a:p>
              <a:r>
                <a:rPr lang="es-CO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Seleccionar  medidas de Control</a:t>
              </a:r>
            </a:p>
            <a:p>
              <a:endParaRPr lang="es-CO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5. Determinar la susceptibilidad a insecticidas utilizados en Toldillos Impregnados de Larga Duración (MTILD) y Rociado Residual </a:t>
              </a:r>
              <a:r>
                <a:rPr lang="es-C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Intradomiciliar</a:t>
              </a:r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(RRI).</a:t>
              </a:r>
            </a:p>
            <a:p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6. Evaluar Eficacia de MTILD y RRI.</a:t>
              </a:r>
            </a:p>
            <a:p>
              <a:r>
                <a:rPr lang="es-CO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Eficacia de las medidas de control</a:t>
              </a:r>
            </a:p>
            <a:p>
              <a:endParaRPr lang="es-CO" dirty="0"/>
            </a:p>
          </p:txBody>
        </p:sp>
        <p:sp>
          <p:nvSpPr>
            <p:cNvPr id="19" name="Flecha: a la derecha 18">
              <a:extLst>
                <a:ext uri="{FF2B5EF4-FFF2-40B4-BE49-F238E27FC236}">
                  <a16:creationId xmlns:a16="http://schemas.microsoft.com/office/drawing/2014/main" id="{A8F29766-2CA7-4499-9E68-D28F7E77161E}"/>
                </a:ext>
              </a:extLst>
            </p:cNvPr>
            <p:cNvSpPr/>
            <p:nvPr/>
          </p:nvSpPr>
          <p:spPr>
            <a:xfrm>
              <a:off x="5949416" y="3589540"/>
              <a:ext cx="600681" cy="52322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O"/>
            </a:p>
          </p:txBody>
        </p:sp>
        <p:pic>
          <p:nvPicPr>
            <p:cNvPr id="20" name="Picture 8" descr="100-0041_IMG">
              <a:extLst>
                <a:ext uri="{FF2B5EF4-FFF2-40B4-BE49-F238E27FC236}">
                  <a16:creationId xmlns:a16="http://schemas.microsoft.com/office/drawing/2014/main" id="{7D5C339B-05BB-4BE5-8613-443785EE2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4746" y="4881727"/>
              <a:ext cx="1827666" cy="125753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7DACB60-A948-4832-84BD-0206135FF14B}"/>
                </a:ext>
              </a:extLst>
            </p:cNvPr>
            <p:cNvSpPr txBox="1"/>
            <p:nvPr/>
          </p:nvSpPr>
          <p:spPr>
            <a:xfrm>
              <a:off x="3715278" y="4280619"/>
              <a:ext cx="2366601" cy="59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CO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</a:t>
              </a:r>
              <a:r>
                <a:rPr lang="es-CO" sz="1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Residualidad</a:t>
              </a:r>
              <a:r>
                <a:rPr lang="es-CO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CO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 MTILD </a:t>
              </a:r>
              <a:r>
                <a:rPr lang="es-CO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pared</a:t>
              </a:r>
            </a:p>
          </p:txBody>
        </p:sp>
        <p:pic>
          <p:nvPicPr>
            <p:cNvPr id="22" name="Picture 19" descr="HONDURAS 086">
              <a:extLst>
                <a:ext uri="{FF2B5EF4-FFF2-40B4-BE49-F238E27FC236}">
                  <a16:creationId xmlns:a16="http://schemas.microsoft.com/office/drawing/2014/main" id="{8861C4D2-5B4D-4BA3-8F64-EBE914619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921" y="1222538"/>
              <a:ext cx="1847112" cy="113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lecha: a la derecha 22">
              <a:extLst>
                <a:ext uri="{FF2B5EF4-FFF2-40B4-BE49-F238E27FC236}">
                  <a16:creationId xmlns:a16="http://schemas.microsoft.com/office/drawing/2014/main" id="{5A84DF85-90F6-403D-892F-A5BEE6C2369C}"/>
                </a:ext>
              </a:extLst>
            </p:cNvPr>
            <p:cNvSpPr/>
            <p:nvPr/>
          </p:nvSpPr>
          <p:spPr>
            <a:xfrm>
              <a:off x="5978585" y="1897900"/>
              <a:ext cx="600681" cy="52322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24" name="Flecha: a la derecha 23">
              <a:extLst>
                <a:ext uri="{FF2B5EF4-FFF2-40B4-BE49-F238E27FC236}">
                  <a16:creationId xmlns:a16="http://schemas.microsoft.com/office/drawing/2014/main" id="{EA24E7FC-26F2-486F-AE68-6E92A925702A}"/>
                </a:ext>
              </a:extLst>
            </p:cNvPr>
            <p:cNvSpPr/>
            <p:nvPr/>
          </p:nvSpPr>
          <p:spPr>
            <a:xfrm>
              <a:off x="6019571" y="5437251"/>
              <a:ext cx="600681" cy="52322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34E33F4-432B-46AE-88E8-025B279C4E62}"/>
                </a:ext>
              </a:extLst>
            </p:cNvPr>
            <p:cNvSpPr/>
            <p:nvPr/>
          </p:nvSpPr>
          <p:spPr>
            <a:xfrm>
              <a:off x="1716766" y="2805566"/>
              <a:ext cx="1946239" cy="1213517"/>
            </a:xfrm>
            <a:prstGeom prst="rect">
              <a:avLst/>
            </a:prstGeom>
            <a:blipFill rotWithShape="1">
              <a:blip r:embed="rId9"/>
              <a:srcRect/>
              <a:stretch>
                <a:fillRect t="-1000" b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 dirty="0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F2BA4A5-F08A-4401-A590-20DCD29CAAE6}"/>
              </a:ext>
            </a:extLst>
          </p:cNvPr>
          <p:cNvSpPr txBox="1"/>
          <p:nvPr/>
        </p:nvSpPr>
        <p:spPr>
          <a:xfrm>
            <a:off x="3895625" y="6440582"/>
            <a:ext cx="3622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Fuente: L Santacoloma,2019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8D9989D6-D920-4E26-9DB7-D0D198B62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E0A7E-6A9D-489B-BE55-A0D3E85C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000" dirty="0">
                <a:latin typeface="Arial" panose="020B0604020202020204" pitchFamily="34" charset="0"/>
                <a:cs typeface="Arial" panose="020B0604020202020204" pitchFamily="34" charset="0"/>
              </a:rPr>
              <a:t>Sistema de vigilancia entomológica (SIVIEN)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0904ED1-4B4C-40D4-8FDD-F73742EF61F5}"/>
              </a:ext>
            </a:extLst>
          </p:cNvPr>
          <p:cNvSpPr/>
          <p:nvPr/>
        </p:nvSpPr>
        <p:spPr>
          <a:xfrm>
            <a:off x="1198901" y="1732547"/>
            <a:ext cx="4764506" cy="46522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es-CO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SIVIEN: sistema de información de vigilancia entomológica para la toma de decisiones de control. </a:t>
            </a:r>
          </a:p>
          <a:p>
            <a:pPr algn="just"/>
            <a:endParaRPr lang="es-CO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 SIVIEN, y LABMUESTRAS= i sistema de información SIVILAB V 2.0 del INS</a:t>
            </a:r>
            <a:endParaRPr lang="es-CO" sz="1800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DCEFECE-245F-498D-A6EF-8459BABE25AD}"/>
              </a:ext>
            </a:extLst>
          </p:cNvPr>
          <p:cNvSpPr/>
          <p:nvPr/>
        </p:nvSpPr>
        <p:spPr>
          <a:xfrm>
            <a:off x="6405236" y="1732547"/>
            <a:ext cx="4764506" cy="46522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CO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CO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CO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CO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Los instrumentos para la captura de la información entomológica (</a:t>
            </a:r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tabulación),</a:t>
            </a: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consisten en formularios que se diligencien en línea a través del Sistema de Información Entomológica (SIVIEN)</a:t>
            </a:r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C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C65625F-165C-45A9-980C-2E39F6094C1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33820" y="3914273"/>
            <a:ext cx="3894667" cy="21555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ABCE153-CDA6-4607-9C52-B5DE9619680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750882" y="2127642"/>
            <a:ext cx="4242217" cy="186663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7F27F4F-3A38-4F01-B6C8-432331A2E527}"/>
              </a:ext>
            </a:extLst>
          </p:cNvPr>
          <p:cNvSpPr txBox="1"/>
          <p:nvPr/>
        </p:nvSpPr>
        <p:spPr>
          <a:xfrm>
            <a:off x="1415737" y="6096486"/>
            <a:ext cx="3622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Fuente:: SIVIEN –NS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8C106B0-06D9-4684-84A7-8018A12EF9A4}"/>
              </a:ext>
            </a:extLst>
          </p:cNvPr>
          <p:cNvSpPr txBox="1"/>
          <p:nvPr/>
        </p:nvSpPr>
        <p:spPr>
          <a:xfrm>
            <a:off x="7410404" y="4011104"/>
            <a:ext cx="2923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Fuente:: SIVIEN –NS </a:t>
            </a:r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C5CFDD79-6ABB-4FAF-A938-841F15EA5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8BB88AA-89D0-4A0A-A1A0-C0C83A9D4DAF}"/>
              </a:ext>
            </a:extLst>
          </p:cNvPr>
          <p:cNvSpPr txBox="1"/>
          <p:nvPr/>
        </p:nvSpPr>
        <p:spPr>
          <a:xfrm>
            <a:off x="757770" y="2459503"/>
            <a:ext cx="2751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</a:t>
            </a: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2A4D71-2E9B-41FC-AF8C-2078E2DA96D7}"/>
              </a:ext>
            </a:extLst>
          </p:cNvPr>
          <p:cNvSpPr txBox="1"/>
          <p:nvPr/>
        </p:nvSpPr>
        <p:spPr>
          <a:xfrm>
            <a:off x="3881966" y="3136612"/>
            <a:ext cx="76450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ork Sans Light"/>
              </a:rPr>
              <a:t>Biología y comportamiento del vector</a:t>
            </a:r>
            <a:endParaRPr lang="es-E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4507CA3-D954-4BDB-83F3-EBBAC08A5BE1}"/>
              </a:ext>
            </a:extLst>
          </p:cNvPr>
          <p:cNvCxnSpPr>
            <a:cxnSpLocks/>
          </p:cNvCxnSpPr>
          <p:nvPr/>
        </p:nvCxnSpPr>
        <p:spPr>
          <a:xfrm>
            <a:off x="3695700" y="-152398"/>
            <a:ext cx="0" cy="4291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FC4A369C-2D94-43CE-8D00-052267380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1541</Words>
  <Application>Microsoft Macintosh PowerPoint</Application>
  <PresentationFormat>Panorámica</PresentationFormat>
  <Paragraphs>284</Paragraphs>
  <Slides>23</Slides>
  <Notes>4</Notes>
  <HiddenSlides>0</HiddenSlides>
  <MMClips>22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Flujo de información a través de la Red  de Entomología</vt:lpstr>
      <vt:lpstr>Actividades de vigilancia entomológica en el contexto de  DDTIR</vt:lpstr>
      <vt:lpstr>Sistema de vigilancia entomológica (SIVIEN)</vt:lpstr>
      <vt:lpstr>Presentación de PowerPoint</vt:lpstr>
      <vt:lpstr>Ciclo de vida de  los mosquitos Anopheles spp</vt:lpstr>
      <vt:lpstr>       ¿ Donde se encuentran los  principales vectores de malaria en Colombia? </vt:lpstr>
      <vt:lpstr>      </vt:lpstr>
      <vt:lpstr>Indicadores entomológicos</vt:lpstr>
      <vt:lpstr>Presentación de PowerPoint</vt:lpstr>
      <vt:lpstr>Presentación de PowerPoint</vt:lpstr>
      <vt:lpstr>Causas de la resistencia </vt:lpstr>
      <vt:lpstr>Metodología OMS  para determinación de resistencia</vt:lpstr>
      <vt:lpstr>Metodología CDC para determinación de resistencia</vt:lpstr>
      <vt:lpstr>Presentación de PowerPoint</vt:lpstr>
      <vt:lpstr>¿cómo evaluar la residualidad?</vt:lpstr>
      <vt:lpstr>Intervenciones de control vectorial (OMS 2020)</vt:lpstr>
      <vt:lpstr>Intervenciones con TILD: instalación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Liliana Santacoloma</dc:creator>
  <cp:lastModifiedBy>JUAN DAVID ORTIZ GARZON</cp:lastModifiedBy>
  <cp:revision>78</cp:revision>
  <dcterms:created xsi:type="dcterms:W3CDTF">2021-02-09T06:28:54Z</dcterms:created>
  <dcterms:modified xsi:type="dcterms:W3CDTF">2021-02-19T15:34:42Z</dcterms:modified>
</cp:coreProperties>
</file>