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4426" r:id="rId4"/>
    <p:sldId id="4420" r:id="rId5"/>
    <p:sldId id="4428" r:id="rId6"/>
    <p:sldId id="4396" r:id="rId7"/>
    <p:sldId id="4429" r:id="rId8"/>
    <p:sldId id="4427" r:id="rId9"/>
    <p:sldId id="4431" r:id="rId10"/>
    <p:sldId id="4430" r:id="rId11"/>
    <p:sldId id="4432" r:id="rId12"/>
    <p:sldId id="4433" r:id="rId13"/>
    <p:sldId id="4425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Marcela Walteros Acero" initials="DMWA" lastIdx="1" clrIdx="0">
    <p:extLst>
      <p:ext uri="{19B8F6BF-5375-455C-9EA6-DF929625EA0E}">
        <p15:presenceInfo xmlns:p15="http://schemas.microsoft.com/office/powerpoint/2012/main" userId="S::dwalteros@ins.gov.co::a671e292-58d0-49b2-8559-2be77a0677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3" autoAdjust="0"/>
    <p:restoredTop sz="89109" autoAdjust="0"/>
  </p:normalViewPr>
  <p:slideViewPr>
    <p:cSldViewPr snapToGrid="0">
      <p:cViewPr varScale="1">
        <p:scale>
          <a:sx n="142" d="100"/>
          <a:sy n="142" d="100"/>
        </p:scale>
        <p:origin x="1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AF0DF6-0AB1-475C-A7A2-668C5ADB538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DE16FC3-EB46-448E-B0C5-FFBDAD62F6F3}">
      <dgm:prSet phldrT="[Texto]"/>
      <dgm:spPr/>
      <dgm:t>
        <a:bodyPr/>
        <a:lstStyle/>
        <a:p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Lineamientos de vigilancia en salud pública</a:t>
          </a:r>
        </a:p>
      </dgm:t>
    </dgm:pt>
    <dgm:pt modelId="{54D31811-617E-4C97-A713-D58A66431439}" type="parTrans" cxnId="{E499AAF6-D441-4A10-8C35-C0651EC73E52}">
      <dgm:prSet/>
      <dgm:spPr/>
      <dgm:t>
        <a:bodyPr/>
        <a:lstStyle/>
        <a:p>
          <a:endParaRPr lang="es-CO"/>
        </a:p>
      </dgm:t>
    </dgm:pt>
    <dgm:pt modelId="{B4562AEF-3A26-47DC-8253-F807A3076911}" type="sibTrans" cxnId="{E499AAF6-D441-4A10-8C35-C0651EC73E52}">
      <dgm:prSet/>
      <dgm:spPr/>
      <dgm:t>
        <a:bodyPr/>
        <a:lstStyle/>
        <a:p>
          <a:endParaRPr lang="es-CO"/>
        </a:p>
      </dgm:t>
    </dgm:pt>
    <dgm:pt modelId="{EC2BC012-B6AE-4F8E-A1CC-6F76051B3C4D}">
      <dgm:prSet phldrT="[Texto]"/>
      <dgm:spPr/>
      <dgm:t>
        <a:bodyPr/>
        <a:lstStyle/>
        <a:p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Protocolo de vigilancia en salud pública</a:t>
          </a:r>
        </a:p>
      </dgm:t>
    </dgm:pt>
    <dgm:pt modelId="{54401A4E-984F-4FCE-B4B5-F0DFFB31E431}" type="parTrans" cxnId="{48366F4A-B1A0-4E45-940E-194221BC6DA9}">
      <dgm:prSet/>
      <dgm:spPr/>
      <dgm:t>
        <a:bodyPr/>
        <a:lstStyle/>
        <a:p>
          <a:endParaRPr lang="es-CO"/>
        </a:p>
      </dgm:t>
    </dgm:pt>
    <dgm:pt modelId="{E17339F9-7DA9-4679-A76E-5E59386CABB7}" type="sibTrans" cxnId="{48366F4A-B1A0-4E45-940E-194221BC6DA9}">
      <dgm:prSet/>
      <dgm:spPr/>
      <dgm:t>
        <a:bodyPr/>
        <a:lstStyle/>
        <a:p>
          <a:endParaRPr lang="es-CO"/>
        </a:p>
      </dgm:t>
    </dgm:pt>
    <dgm:pt modelId="{C77086BE-A1BD-48EA-8F52-00ECBC0D061C}">
      <dgm:prSet phldrT="[Texto]"/>
      <dgm:spPr/>
      <dgm:t>
        <a:bodyPr/>
        <a:lstStyle/>
        <a:p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Fichas de notificación</a:t>
          </a:r>
        </a:p>
      </dgm:t>
    </dgm:pt>
    <dgm:pt modelId="{2CCD62E3-2847-467E-BA88-7F32DF2F6E43}" type="parTrans" cxnId="{E36537BF-A04E-48C7-A73E-B98593694F66}">
      <dgm:prSet/>
      <dgm:spPr/>
      <dgm:t>
        <a:bodyPr/>
        <a:lstStyle/>
        <a:p>
          <a:endParaRPr lang="es-CO"/>
        </a:p>
      </dgm:t>
    </dgm:pt>
    <dgm:pt modelId="{0BCD903C-33B8-49B5-92DD-15FAF1B0E286}" type="sibTrans" cxnId="{E36537BF-A04E-48C7-A73E-B98593694F66}">
      <dgm:prSet/>
      <dgm:spPr/>
      <dgm:t>
        <a:bodyPr/>
        <a:lstStyle/>
        <a:p>
          <a:endParaRPr lang="es-CO"/>
        </a:p>
      </dgm:t>
    </dgm:pt>
    <dgm:pt modelId="{8C172AD7-4609-4213-818D-80324563DE42}" type="pres">
      <dgm:prSet presAssocID="{F5AF0DF6-0AB1-475C-A7A2-668C5ADB5387}" presName="Name0" presStyleCnt="0">
        <dgm:presLayoutVars>
          <dgm:dir/>
          <dgm:resizeHandles val="exact"/>
        </dgm:presLayoutVars>
      </dgm:prSet>
      <dgm:spPr/>
    </dgm:pt>
    <dgm:pt modelId="{1C4DF371-9E09-48C0-BC2F-5BCDE052B5F7}" type="pres">
      <dgm:prSet presAssocID="{8DE16FC3-EB46-448E-B0C5-FFBDAD62F6F3}" presName="compNode" presStyleCnt="0"/>
      <dgm:spPr/>
    </dgm:pt>
    <dgm:pt modelId="{E9390791-9777-471C-8762-3E7546BD8B2F}" type="pres">
      <dgm:prSet presAssocID="{8DE16FC3-EB46-448E-B0C5-FFBDAD62F6F3}" presName="pictRect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5A653D74-DA44-4F3D-855C-9E4573F1BA45}" type="pres">
      <dgm:prSet presAssocID="{8DE16FC3-EB46-448E-B0C5-FFBDAD62F6F3}" presName="textRect" presStyleLbl="revTx" presStyleIdx="0" presStyleCnt="3">
        <dgm:presLayoutVars>
          <dgm:bulletEnabled val="1"/>
        </dgm:presLayoutVars>
      </dgm:prSet>
      <dgm:spPr/>
    </dgm:pt>
    <dgm:pt modelId="{18543FDF-84F6-40E8-897F-6BC0C024E135}" type="pres">
      <dgm:prSet presAssocID="{B4562AEF-3A26-47DC-8253-F807A3076911}" presName="sibTrans" presStyleLbl="sibTrans2D1" presStyleIdx="0" presStyleCnt="0"/>
      <dgm:spPr/>
    </dgm:pt>
    <dgm:pt modelId="{0FB76D4A-ADEF-480F-8D94-F0AC0C4AB5C3}" type="pres">
      <dgm:prSet presAssocID="{EC2BC012-B6AE-4F8E-A1CC-6F76051B3C4D}" presName="compNode" presStyleCnt="0"/>
      <dgm:spPr/>
    </dgm:pt>
    <dgm:pt modelId="{16DB4789-DD86-4F35-B96E-4151B7015163}" type="pres">
      <dgm:prSet presAssocID="{EC2BC012-B6AE-4F8E-A1CC-6F76051B3C4D}" presName="pictRect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FD823EED-DD26-465A-A032-619993AE84FC}" type="pres">
      <dgm:prSet presAssocID="{EC2BC012-B6AE-4F8E-A1CC-6F76051B3C4D}" presName="textRect" presStyleLbl="revTx" presStyleIdx="1" presStyleCnt="3">
        <dgm:presLayoutVars>
          <dgm:bulletEnabled val="1"/>
        </dgm:presLayoutVars>
      </dgm:prSet>
      <dgm:spPr/>
    </dgm:pt>
    <dgm:pt modelId="{E8F398F3-2E79-4A58-8589-DD4DA8BAE51A}" type="pres">
      <dgm:prSet presAssocID="{E17339F9-7DA9-4679-A76E-5E59386CABB7}" presName="sibTrans" presStyleLbl="sibTrans2D1" presStyleIdx="0" presStyleCnt="0"/>
      <dgm:spPr/>
    </dgm:pt>
    <dgm:pt modelId="{448A395F-2D25-4F65-803D-E78CCEFFF95A}" type="pres">
      <dgm:prSet presAssocID="{C77086BE-A1BD-48EA-8F52-00ECBC0D061C}" presName="compNode" presStyleCnt="0"/>
      <dgm:spPr/>
    </dgm:pt>
    <dgm:pt modelId="{B4608BE7-89B9-46FE-A70D-94EB5066F24B}" type="pres">
      <dgm:prSet presAssocID="{C77086BE-A1BD-48EA-8F52-00ECBC0D061C}" presName="pict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0EF0A4AC-896B-44CB-A6E3-46D623C9D0DA}" type="pres">
      <dgm:prSet presAssocID="{C77086BE-A1BD-48EA-8F52-00ECBC0D061C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6B2E0400-4806-4B54-83D1-73D6762BD5A6}" type="presOf" srcId="{F5AF0DF6-0AB1-475C-A7A2-668C5ADB5387}" destId="{8C172AD7-4609-4213-818D-80324563DE42}" srcOrd="0" destOrd="0" presId="urn:microsoft.com/office/officeart/2005/8/layout/pList1"/>
    <dgm:cxn modelId="{CA7E8E0B-F729-4916-9237-A58A7846E935}" type="presOf" srcId="{E17339F9-7DA9-4679-A76E-5E59386CABB7}" destId="{E8F398F3-2E79-4A58-8589-DD4DA8BAE51A}" srcOrd="0" destOrd="0" presId="urn:microsoft.com/office/officeart/2005/8/layout/pList1"/>
    <dgm:cxn modelId="{7E59B11D-5D0F-49C0-991C-261AF4210241}" type="presOf" srcId="{C77086BE-A1BD-48EA-8F52-00ECBC0D061C}" destId="{0EF0A4AC-896B-44CB-A6E3-46D623C9D0DA}" srcOrd="0" destOrd="0" presId="urn:microsoft.com/office/officeart/2005/8/layout/pList1"/>
    <dgm:cxn modelId="{EA0DD43B-9A1C-486C-957F-96DA35424D6D}" type="presOf" srcId="{EC2BC012-B6AE-4F8E-A1CC-6F76051B3C4D}" destId="{FD823EED-DD26-465A-A032-619993AE84FC}" srcOrd="0" destOrd="0" presId="urn:microsoft.com/office/officeart/2005/8/layout/pList1"/>
    <dgm:cxn modelId="{48366F4A-B1A0-4E45-940E-194221BC6DA9}" srcId="{F5AF0DF6-0AB1-475C-A7A2-668C5ADB5387}" destId="{EC2BC012-B6AE-4F8E-A1CC-6F76051B3C4D}" srcOrd="1" destOrd="0" parTransId="{54401A4E-984F-4FCE-B4B5-F0DFFB31E431}" sibTransId="{E17339F9-7DA9-4679-A76E-5E59386CABB7}"/>
    <dgm:cxn modelId="{902B8858-ED12-4702-A69C-A0C2E8E9E575}" type="presOf" srcId="{B4562AEF-3A26-47DC-8253-F807A3076911}" destId="{18543FDF-84F6-40E8-897F-6BC0C024E135}" srcOrd="0" destOrd="0" presId="urn:microsoft.com/office/officeart/2005/8/layout/pList1"/>
    <dgm:cxn modelId="{26666DAC-C9CE-41A3-AC4C-DF89DDEFFA8B}" type="presOf" srcId="{8DE16FC3-EB46-448E-B0C5-FFBDAD62F6F3}" destId="{5A653D74-DA44-4F3D-855C-9E4573F1BA45}" srcOrd="0" destOrd="0" presId="urn:microsoft.com/office/officeart/2005/8/layout/pList1"/>
    <dgm:cxn modelId="{E36537BF-A04E-48C7-A73E-B98593694F66}" srcId="{F5AF0DF6-0AB1-475C-A7A2-668C5ADB5387}" destId="{C77086BE-A1BD-48EA-8F52-00ECBC0D061C}" srcOrd="2" destOrd="0" parTransId="{2CCD62E3-2847-467E-BA88-7F32DF2F6E43}" sibTransId="{0BCD903C-33B8-49B5-92DD-15FAF1B0E286}"/>
    <dgm:cxn modelId="{E499AAF6-D441-4A10-8C35-C0651EC73E52}" srcId="{F5AF0DF6-0AB1-475C-A7A2-668C5ADB5387}" destId="{8DE16FC3-EB46-448E-B0C5-FFBDAD62F6F3}" srcOrd="0" destOrd="0" parTransId="{54D31811-617E-4C97-A713-D58A66431439}" sibTransId="{B4562AEF-3A26-47DC-8253-F807A3076911}"/>
    <dgm:cxn modelId="{615CE28C-28C5-4934-9C18-BE6A93F8A47C}" type="presParOf" srcId="{8C172AD7-4609-4213-818D-80324563DE42}" destId="{1C4DF371-9E09-48C0-BC2F-5BCDE052B5F7}" srcOrd="0" destOrd="0" presId="urn:microsoft.com/office/officeart/2005/8/layout/pList1"/>
    <dgm:cxn modelId="{BFA4023A-DE26-408F-BADE-1BC182C8D1C8}" type="presParOf" srcId="{1C4DF371-9E09-48C0-BC2F-5BCDE052B5F7}" destId="{E9390791-9777-471C-8762-3E7546BD8B2F}" srcOrd="0" destOrd="0" presId="urn:microsoft.com/office/officeart/2005/8/layout/pList1"/>
    <dgm:cxn modelId="{37810D76-6BB8-4732-9B42-B7BFDA5F3CA5}" type="presParOf" srcId="{1C4DF371-9E09-48C0-BC2F-5BCDE052B5F7}" destId="{5A653D74-DA44-4F3D-855C-9E4573F1BA45}" srcOrd="1" destOrd="0" presId="urn:microsoft.com/office/officeart/2005/8/layout/pList1"/>
    <dgm:cxn modelId="{DD901E85-CDA3-4742-A332-EEC5B11E202B}" type="presParOf" srcId="{8C172AD7-4609-4213-818D-80324563DE42}" destId="{18543FDF-84F6-40E8-897F-6BC0C024E135}" srcOrd="1" destOrd="0" presId="urn:microsoft.com/office/officeart/2005/8/layout/pList1"/>
    <dgm:cxn modelId="{CE84D3A2-2847-4168-A386-8CC2D17064F2}" type="presParOf" srcId="{8C172AD7-4609-4213-818D-80324563DE42}" destId="{0FB76D4A-ADEF-480F-8D94-F0AC0C4AB5C3}" srcOrd="2" destOrd="0" presId="urn:microsoft.com/office/officeart/2005/8/layout/pList1"/>
    <dgm:cxn modelId="{717F0862-29A6-41CA-8FB2-66373611514D}" type="presParOf" srcId="{0FB76D4A-ADEF-480F-8D94-F0AC0C4AB5C3}" destId="{16DB4789-DD86-4F35-B96E-4151B7015163}" srcOrd="0" destOrd="0" presId="urn:microsoft.com/office/officeart/2005/8/layout/pList1"/>
    <dgm:cxn modelId="{69F01E57-E2B0-4C06-BE66-C276894B14F1}" type="presParOf" srcId="{0FB76D4A-ADEF-480F-8D94-F0AC0C4AB5C3}" destId="{FD823EED-DD26-465A-A032-619993AE84FC}" srcOrd="1" destOrd="0" presId="urn:microsoft.com/office/officeart/2005/8/layout/pList1"/>
    <dgm:cxn modelId="{7D0BD36A-60A6-4466-B42F-87594B3BD8DE}" type="presParOf" srcId="{8C172AD7-4609-4213-818D-80324563DE42}" destId="{E8F398F3-2E79-4A58-8589-DD4DA8BAE51A}" srcOrd="3" destOrd="0" presId="urn:microsoft.com/office/officeart/2005/8/layout/pList1"/>
    <dgm:cxn modelId="{DA19AC58-73E8-4990-ABCD-1B34D3831177}" type="presParOf" srcId="{8C172AD7-4609-4213-818D-80324563DE42}" destId="{448A395F-2D25-4F65-803D-E78CCEFFF95A}" srcOrd="4" destOrd="0" presId="urn:microsoft.com/office/officeart/2005/8/layout/pList1"/>
    <dgm:cxn modelId="{EC001151-B39A-4608-AFC1-5BAE94EAD98B}" type="presParOf" srcId="{448A395F-2D25-4F65-803D-E78CCEFFF95A}" destId="{B4608BE7-89B9-46FE-A70D-94EB5066F24B}" srcOrd="0" destOrd="0" presId="urn:microsoft.com/office/officeart/2005/8/layout/pList1"/>
    <dgm:cxn modelId="{D5A6BAC2-2203-47FF-88D5-36548B9020F3}" type="presParOf" srcId="{448A395F-2D25-4F65-803D-E78CCEFFF95A}" destId="{0EF0A4AC-896B-44CB-A6E3-46D623C9D0DA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AF0DF6-0AB1-475C-A7A2-668C5ADB538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C2BC012-B6AE-4F8E-A1CC-6F76051B3C4D}">
      <dgm:prSet phldrT="[Texto]"/>
      <dgm:spPr/>
      <dgm:t>
        <a:bodyPr/>
        <a:lstStyle/>
        <a:p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Protocolo de vigilancia en salud pública</a:t>
          </a:r>
        </a:p>
      </dgm:t>
    </dgm:pt>
    <dgm:pt modelId="{54401A4E-984F-4FCE-B4B5-F0DFFB31E431}" type="parTrans" cxnId="{48366F4A-B1A0-4E45-940E-194221BC6DA9}">
      <dgm:prSet/>
      <dgm:spPr/>
      <dgm:t>
        <a:bodyPr/>
        <a:lstStyle/>
        <a:p>
          <a:endParaRPr lang="es-CO"/>
        </a:p>
      </dgm:t>
    </dgm:pt>
    <dgm:pt modelId="{E17339F9-7DA9-4679-A76E-5E59386CABB7}" type="sibTrans" cxnId="{48366F4A-B1A0-4E45-940E-194221BC6DA9}">
      <dgm:prSet/>
      <dgm:spPr/>
      <dgm:t>
        <a:bodyPr/>
        <a:lstStyle/>
        <a:p>
          <a:endParaRPr lang="es-CO"/>
        </a:p>
      </dgm:t>
    </dgm:pt>
    <dgm:pt modelId="{8C172AD7-4609-4213-818D-80324563DE42}" type="pres">
      <dgm:prSet presAssocID="{F5AF0DF6-0AB1-475C-A7A2-668C5ADB5387}" presName="Name0" presStyleCnt="0">
        <dgm:presLayoutVars>
          <dgm:dir/>
          <dgm:resizeHandles val="exact"/>
        </dgm:presLayoutVars>
      </dgm:prSet>
      <dgm:spPr/>
    </dgm:pt>
    <dgm:pt modelId="{0FB76D4A-ADEF-480F-8D94-F0AC0C4AB5C3}" type="pres">
      <dgm:prSet presAssocID="{EC2BC012-B6AE-4F8E-A1CC-6F76051B3C4D}" presName="compNode" presStyleCnt="0"/>
      <dgm:spPr/>
    </dgm:pt>
    <dgm:pt modelId="{16DB4789-DD86-4F35-B96E-4151B7015163}" type="pres">
      <dgm:prSet presAssocID="{EC2BC012-B6AE-4F8E-A1CC-6F76051B3C4D}" presName="pictRect" presStyleLbl="node1" presStyleIdx="0" presStyleCnt="1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D823EED-DD26-465A-A032-619993AE84FC}" type="pres">
      <dgm:prSet presAssocID="{EC2BC012-B6AE-4F8E-A1CC-6F76051B3C4D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6B2E0400-4806-4B54-83D1-73D6762BD5A6}" type="presOf" srcId="{F5AF0DF6-0AB1-475C-A7A2-668C5ADB5387}" destId="{8C172AD7-4609-4213-818D-80324563DE42}" srcOrd="0" destOrd="0" presId="urn:microsoft.com/office/officeart/2005/8/layout/pList1"/>
    <dgm:cxn modelId="{EA0DD43B-9A1C-486C-957F-96DA35424D6D}" type="presOf" srcId="{EC2BC012-B6AE-4F8E-A1CC-6F76051B3C4D}" destId="{FD823EED-DD26-465A-A032-619993AE84FC}" srcOrd="0" destOrd="0" presId="urn:microsoft.com/office/officeart/2005/8/layout/pList1"/>
    <dgm:cxn modelId="{48366F4A-B1A0-4E45-940E-194221BC6DA9}" srcId="{F5AF0DF6-0AB1-475C-A7A2-668C5ADB5387}" destId="{EC2BC012-B6AE-4F8E-A1CC-6F76051B3C4D}" srcOrd="0" destOrd="0" parTransId="{54401A4E-984F-4FCE-B4B5-F0DFFB31E431}" sibTransId="{E17339F9-7DA9-4679-A76E-5E59386CABB7}"/>
    <dgm:cxn modelId="{CE84D3A2-2847-4168-A386-8CC2D17064F2}" type="presParOf" srcId="{8C172AD7-4609-4213-818D-80324563DE42}" destId="{0FB76D4A-ADEF-480F-8D94-F0AC0C4AB5C3}" srcOrd="0" destOrd="0" presId="urn:microsoft.com/office/officeart/2005/8/layout/pList1"/>
    <dgm:cxn modelId="{717F0862-29A6-41CA-8FB2-66373611514D}" type="presParOf" srcId="{0FB76D4A-ADEF-480F-8D94-F0AC0C4AB5C3}" destId="{16DB4789-DD86-4F35-B96E-4151B7015163}" srcOrd="0" destOrd="0" presId="urn:microsoft.com/office/officeart/2005/8/layout/pList1"/>
    <dgm:cxn modelId="{69F01E57-E2B0-4C06-BE66-C276894B14F1}" type="presParOf" srcId="{0FB76D4A-ADEF-480F-8D94-F0AC0C4AB5C3}" destId="{FD823EED-DD26-465A-A032-619993AE84FC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90791-9777-471C-8762-3E7546BD8B2F}">
      <dsp:nvSpPr>
        <dsp:cNvPr id="0" name=""/>
        <dsp:cNvSpPr/>
      </dsp:nvSpPr>
      <dsp:spPr>
        <a:xfrm>
          <a:off x="1503" y="1209280"/>
          <a:ext cx="2384744" cy="1643088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53D74-DA44-4F3D-855C-9E4573F1BA45}">
      <dsp:nvSpPr>
        <dsp:cNvPr id="0" name=""/>
        <dsp:cNvSpPr/>
      </dsp:nvSpPr>
      <dsp:spPr>
        <a:xfrm>
          <a:off x="1503" y="2852369"/>
          <a:ext cx="2384744" cy="884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latin typeface="Arial" panose="020B0604020202020204" pitchFamily="34" charset="0"/>
              <a:cs typeface="Arial" panose="020B0604020202020204" pitchFamily="34" charset="0"/>
            </a:rPr>
            <a:t>Lineamientos de vigilancia en salud pública</a:t>
          </a:r>
        </a:p>
      </dsp:txBody>
      <dsp:txXfrm>
        <a:off x="1503" y="2852369"/>
        <a:ext cx="2384744" cy="884740"/>
      </dsp:txXfrm>
    </dsp:sp>
    <dsp:sp modelId="{16DB4789-DD86-4F35-B96E-4151B7015163}">
      <dsp:nvSpPr>
        <dsp:cNvPr id="0" name=""/>
        <dsp:cNvSpPr/>
      </dsp:nvSpPr>
      <dsp:spPr>
        <a:xfrm>
          <a:off x="2624822" y="1209280"/>
          <a:ext cx="2384744" cy="1643088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23EED-DD26-465A-A032-619993AE84FC}">
      <dsp:nvSpPr>
        <dsp:cNvPr id="0" name=""/>
        <dsp:cNvSpPr/>
      </dsp:nvSpPr>
      <dsp:spPr>
        <a:xfrm>
          <a:off x="2624822" y="2852369"/>
          <a:ext cx="2384744" cy="884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latin typeface="Arial" panose="020B0604020202020204" pitchFamily="34" charset="0"/>
              <a:cs typeface="Arial" panose="020B0604020202020204" pitchFamily="34" charset="0"/>
            </a:rPr>
            <a:t>Protocolo de vigilancia en salud pública</a:t>
          </a:r>
        </a:p>
      </dsp:txBody>
      <dsp:txXfrm>
        <a:off x="2624822" y="2852369"/>
        <a:ext cx="2384744" cy="884740"/>
      </dsp:txXfrm>
    </dsp:sp>
    <dsp:sp modelId="{B4608BE7-89B9-46FE-A70D-94EB5066F24B}">
      <dsp:nvSpPr>
        <dsp:cNvPr id="0" name=""/>
        <dsp:cNvSpPr/>
      </dsp:nvSpPr>
      <dsp:spPr>
        <a:xfrm>
          <a:off x="5248141" y="1209280"/>
          <a:ext cx="2384744" cy="1643088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0A4AC-896B-44CB-A6E3-46D623C9D0DA}">
      <dsp:nvSpPr>
        <dsp:cNvPr id="0" name=""/>
        <dsp:cNvSpPr/>
      </dsp:nvSpPr>
      <dsp:spPr>
        <a:xfrm>
          <a:off x="5248141" y="2852369"/>
          <a:ext cx="2384744" cy="884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>
              <a:latin typeface="Arial" panose="020B0604020202020204" pitchFamily="34" charset="0"/>
              <a:cs typeface="Arial" panose="020B0604020202020204" pitchFamily="34" charset="0"/>
            </a:rPr>
            <a:t>Fichas de notificación</a:t>
          </a:r>
        </a:p>
      </dsp:txBody>
      <dsp:txXfrm>
        <a:off x="5248141" y="2852369"/>
        <a:ext cx="2384744" cy="8847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B4789-DD86-4F35-B96E-4151B7015163}">
      <dsp:nvSpPr>
        <dsp:cNvPr id="0" name=""/>
        <dsp:cNvSpPr/>
      </dsp:nvSpPr>
      <dsp:spPr>
        <a:xfrm>
          <a:off x="499" y="137945"/>
          <a:ext cx="2376962" cy="163772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23EED-DD26-465A-A032-619993AE84FC}">
      <dsp:nvSpPr>
        <dsp:cNvPr id="0" name=""/>
        <dsp:cNvSpPr/>
      </dsp:nvSpPr>
      <dsp:spPr>
        <a:xfrm>
          <a:off x="499" y="1775672"/>
          <a:ext cx="2376962" cy="881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Protocolo de vigilancia en salud pública</a:t>
          </a:r>
        </a:p>
      </dsp:txBody>
      <dsp:txXfrm>
        <a:off x="499" y="1775672"/>
        <a:ext cx="2376962" cy="881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A7799F6-4DBB-436C-91EE-3C1259C729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69F51F-9B7C-4ABB-9F2F-4DD657E315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4A4E7-3CF6-4CA0-B3A6-612210556990}" type="datetimeFigureOut">
              <a:rPr lang="es-CO" smtClean="0"/>
              <a:t>17/02/21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7D1D4D-FABB-4A9D-9FE9-013294CABB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B4B25E-AC15-423E-B64C-D48E158C3B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5AF6B-052F-4B91-A1F3-5134B63A79C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3227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D0DB7-47DE-4C6E-A37F-858B7E617A45}" type="datetimeFigureOut">
              <a:rPr lang="es-CO" smtClean="0"/>
              <a:t>17/02/21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889D-4262-4685-B3DB-D98E57AC9F8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849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059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455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5766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061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C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853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72791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38921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1200" dirty="0"/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705A-C9F8-FA4E-8672-B753276AF98F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8042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5889D-4262-4685-B3DB-D98E57AC9F81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826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F0C84-E809-49AF-94E9-AB7FC5465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B652B9-1B79-4E24-8A10-6A5A735DF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07E737-41F3-47FB-BFDB-49A25A86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17/02/21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19A42C-90DB-4DB3-8D1B-8FA40EEA9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B398F5-3E2C-43B6-883F-B9B9620D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333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1382F-E2CA-46BD-A633-27A2EFF9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A715D8-DA02-47C6-B287-FE039C801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EFB50D-7252-48F9-9A4C-EC2CA6F10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1D59EA-5593-4532-8B3D-B487689C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17/02/21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E38109-1D45-4CCB-A36B-7F635163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DA3C21-2E5C-4A4A-92ED-D4709A21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506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25C790-0A1B-4087-A20E-477479910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3861D0E-88D0-42E4-B5DB-9981DA404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0C8F-2A68-4496-A1F3-26D5A125D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5ACACD-38E5-43D6-92BE-1F7E6054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17/02/21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9F4DB5-A4F4-4EE1-A5AE-60202E03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137979-6597-4ADE-A965-3B5BFF395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076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49C32-E8E1-4DD7-A21D-4ED93DCE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B72510-E4A7-4280-BF48-D625911AC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EB7243-1446-4F60-B00E-0DF3055F3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17/02/21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0D9E14-F5BC-492B-8789-5156AD2A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ACC216-6DB6-4175-B9A1-5CF09E10E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611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158CA6-43D4-4FA8-A839-BADDC1EB43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B9659B-342C-4F97-9F64-307A18A3F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575EB7-5F17-44AB-9070-DFEC0F5C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058F9-45D2-4FCC-938E-E950CF0AEF9D}" type="datetimeFigureOut">
              <a:rPr lang="es-CO" smtClean="0"/>
              <a:t>17/02/21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357F72-BAFF-4D5A-9683-0841F7BC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AE0ACC-C90D-4E6B-B563-22DFB5E4E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00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ci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CE365-2412-40EC-A1F3-CF3447CA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56"/>
            <a:ext cx="10515600" cy="137945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63BDAB-2BFA-454D-A372-B2C86A22B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37361"/>
            <a:ext cx="5057775" cy="389636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C969070-458B-42D7-AA01-A0381C599718}"/>
              </a:ext>
            </a:extLst>
          </p:cNvPr>
          <p:cNvGrpSpPr/>
          <p:nvPr userDrawn="1"/>
        </p:nvGrpSpPr>
        <p:grpSpPr>
          <a:xfrm>
            <a:off x="0" y="5512721"/>
            <a:ext cx="12255079" cy="1369913"/>
            <a:chOff x="-1" y="3154082"/>
            <a:chExt cx="12255079" cy="1369913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1653096-9640-4770-B96C-9B2E09060DC3}"/>
                </a:ext>
              </a:extLst>
            </p:cNvPr>
            <p:cNvSpPr/>
            <p:nvPr userDrawn="1"/>
          </p:nvSpPr>
          <p:spPr>
            <a:xfrm>
              <a:off x="0" y="4351985"/>
              <a:ext cx="11174730" cy="13992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896EFCA-70AC-45A1-9107-9B47E26A2B06}"/>
                </a:ext>
              </a:extLst>
            </p:cNvPr>
            <p:cNvSpPr/>
            <p:nvPr userDrawn="1"/>
          </p:nvSpPr>
          <p:spPr>
            <a:xfrm>
              <a:off x="6081078" y="4329022"/>
              <a:ext cx="1038225" cy="194973"/>
            </a:xfrm>
            <a:prstGeom prst="rect">
              <a:avLst/>
            </a:prstGeom>
            <a:solidFill>
              <a:srgbClr val="F07E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FFA464BE-AB47-4D90-8738-B42819A02266}"/>
                </a:ext>
              </a:extLst>
            </p:cNvPr>
            <p:cNvSpPr/>
            <p:nvPr userDrawn="1"/>
          </p:nvSpPr>
          <p:spPr>
            <a:xfrm>
              <a:off x="7092633" y="4338131"/>
              <a:ext cx="1011555" cy="161230"/>
            </a:xfrm>
            <a:prstGeom prst="rect">
              <a:avLst/>
            </a:prstGeom>
            <a:solidFill>
              <a:srgbClr val="00C1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42046EB-7B5B-4253-BDF7-7889186C88C8}"/>
                </a:ext>
              </a:extLst>
            </p:cNvPr>
            <p:cNvSpPr/>
            <p:nvPr userDrawn="1"/>
          </p:nvSpPr>
          <p:spPr>
            <a:xfrm>
              <a:off x="8104189" y="4338131"/>
              <a:ext cx="1010064" cy="161230"/>
            </a:xfrm>
            <a:prstGeom prst="rect">
              <a:avLst/>
            </a:prstGeom>
            <a:solidFill>
              <a:srgbClr val="FF01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544E7692-0932-47E9-87B5-6E7C2DD6579A}"/>
                </a:ext>
              </a:extLst>
            </p:cNvPr>
            <p:cNvSpPr/>
            <p:nvPr userDrawn="1"/>
          </p:nvSpPr>
          <p:spPr>
            <a:xfrm>
              <a:off x="9114254" y="4338131"/>
              <a:ext cx="1022251" cy="161230"/>
            </a:xfrm>
            <a:prstGeom prst="rect">
              <a:avLst/>
            </a:prstGeom>
            <a:solidFill>
              <a:srgbClr val="005C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8A538B76-0616-437A-A678-02D0B7FA7533}"/>
                </a:ext>
              </a:extLst>
            </p:cNvPr>
            <p:cNvSpPr/>
            <p:nvPr userDrawn="1"/>
          </p:nvSpPr>
          <p:spPr>
            <a:xfrm>
              <a:off x="10133750" y="4338131"/>
              <a:ext cx="1022251" cy="161230"/>
            </a:xfrm>
            <a:prstGeom prst="rect">
              <a:avLst/>
            </a:prstGeom>
            <a:solidFill>
              <a:srgbClr val="7AC4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7581518E-F81E-4FC1-B348-4B3B93289A18}"/>
                </a:ext>
              </a:extLst>
            </p:cNvPr>
            <p:cNvSpPr/>
            <p:nvPr userDrawn="1"/>
          </p:nvSpPr>
          <p:spPr>
            <a:xfrm>
              <a:off x="11153775" y="4338131"/>
              <a:ext cx="1038225" cy="161230"/>
            </a:xfrm>
            <a:prstGeom prst="rect">
              <a:avLst/>
            </a:prstGeom>
            <a:solidFill>
              <a:srgbClr val="A326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4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2AC8598-3C3C-45CA-94FB-994D0F17A8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615975"/>
              <a:ext cx="3054887" cy="643134"/>
            </a:xfrm>
            <a:prstGeom prst="rect">
              <a:avLst/>
            </a:prstGeom>
          </p:spPr>
        </p:pic>
        <p:pic>
          <p:nvPicPr>
            <p:cNvPr id="15" name="Imagen 14" descr="Imagen que contiene señal&#10;&#10;Descripción generada automáticamente">
              <a:extLst>
                <a:ext uri="{FF2B5EF4-FFF2-40B4-BE49-F238E27FC236}">
                  <a16:creationId xmlns:a16="http://schemas.microsoft.com/office/drawing/2014/main" id="{5980E6A9-C5B3-47CE-BA65-7BF7298819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80" r="14596" b="54316"/>
            <a:stretch/>
          </p:blipFill>
          <p:spPr>
            <a:xfrm>
              <a:off x="4940657" y="3651097"/>
              <a:ext cx="1810259" cy="631705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84D9C3B2-804D-44B3-8681-5387BC4D36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68857" y="3706338"/>
              <a:ext cx="2286154" cy="561512"/>
            </a:xfrm>
            <a:prstGeom prst="rect">
              <a:avLst/>
            </a:prstGeom>
          </p:spPr>
        </p:pic>
        <p:pic>
          <p:nvPicPr>
            <p:cNvPr id="3" name="Imagen 2" descr="Imagen que contiene dibujo, señal&#10;&#10;Descripción generada automáticamente">
              <a:extLst>
                <a:ext uri="{FF2B5EF4-FFF2-40B4-BE49-F238E27FC236}">
                  <a16:creationId xmlns:a16="http://schemas.microsoft.com/office/drawing/2014/main" id="{F52D2E9B-A559-4F11-8A82-C2347A87AA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4239" y="3154082"/>
              <a:ext cx="1210839" cy="1210839"/>
            </a:xfrm>
            <a:prstGeom prst="rect">
              <a:avLst/>
            </a:prstGeom>
          </p:spPr>
        </p:pic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5E97AA1B-D1C5-40D5-B3EB-59D6EEEF3C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27" y="5983610"/>
            <a:ext cx="1470326" cy="6407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BA0ABD-97CC-409F-AE59-574F0C21C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9" t="27243" b="10860"/>
          <a:stretch/>
        </p:blipFill>
        <p:spPr>
          <a:xfrm>
            <a:off x="9305035" y="5951553"/>
            <a:ext cx="1714806" cy="7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2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bierno">
    <p:bg>
      <p:bgPr>
        <a:solidFill>
          <a:srgbClr val="2D6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293107A0-4F8A-4FD8-9A8C-E41432C348FF}"/>
              </a:ext>
            </a:extLst>
          </p:cNvPr>
          <p:cNvSpPr/>
          <p:nvPr userDrawn="1"/>
        </p:nvSpPr>
        <p:spPr>
          <a:xfrm>
            <a:off x="8643756" y="0"/>
            <a:ext cx="355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6;p2">
            <a:extLst>
              <a:ext uri="{FF2B5EF4-FFF2-40B4-BE49-F238E27FC236}">
                <a16:creationId xmlns:a16="http://schemas.microsoft.com/office/drawing/2014/main" id="{22AB24FA-EFA3-4744-9704-A752234FE6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310438" y="3104560"/>
            <a:ext cx="5281673" cy="11122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83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t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775D5E98-393A-754A-A6D7-F1CEDC38FA74}"/>
              </a:ext>
            </a:extLst>
          </p:cNvPr>
          <p:cNvGrpSpPr/>
          <p:nvPr userDrawn="1"/>
        </p:nvGrpSpPr>
        <p:grpSpPr>
          <a:xfrm>
            <a:off x="3244541" y="5401733"/>
            <a:ext cx="8930526" cy="1208919"/>
            <a:chOff x="3244541" y="5401733"/>
            <a:chExt cx="8930526" cy="120891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709DFA4-1C08-4723-B861-1B2849E627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3108" y="6007238"/>
              <a:ext cx="2269457" cy="583237"/>
            </a:xfrm>
            <a:prstGeom prst="rect">
              <a:avLst/>
            </a:prstGeom>
          </p:spPr>
        </p:pic>
        <p:pic>
          <p:nvPicPr>
            <p:cNvPr id="10" name="Imagen 9" descr="Texto&#10;&#10;Descripción generada automáticamente">
              <a:extLst>
                <a:ext uri="{FF2B5EF4-FFF2-40B4-BE49-F238E27FC236}">
                  <a16:creationId xmlns:a16="http://schemas.microsoft.com/office/drawing/2014/main" id="{19ABA31F-D6F7-4193-AFBB-EAF4030109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9477" y="5996792"/>
              <a:ext cx="1412674" cy="589125"/>
            </a:xfrm>
            <a:prstGeom prst="rect">
              <a:avLst/>
            </a:prstGeom>
          </p:spPr>
        </p:pic>
        <p:pic>
          <p:nvPicPr>
            <p:cNvPr id="11" name="Imagen 10" descr="Imagen que contiene botella, exterior, firmar, alimentos&#10;&#10;Descripción generada automáticamente">
              <a:extLst>
                <a:ext uri="{FF2B5EF4-FFF2-40B4-BE49-F238E27FC236}">
                  <a16:creationId xmlns:a16="http://schemas.microsoft.com/office/drawing/2014/main" id="{88303E18-F13B-4CBB-AA27-2D161E362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966" y="6011796"/>
              <a:ext cx="1398553" cy="583237"/>
            </a:xfrm>
            <a:prstGeom prst="rect">
              <a:avLst/>
            </a:prstGeom>
          </p:spPr>
        </p:pic>
        <p:pic>
          <p:nvPicPr>
            <p:cNvPr id="12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781E006B-7640-4CC4-9973-3314C0BB8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187297" y="6011798"/>
              <a:ext cx="1561711" cy="529762"/>
            </a:xfrm>
            <a:prstGeom prst="rect">
              <a:avLst/>
            </a:prstGeom>
          </p:spPr>
        </p:pic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E7D33FEF-266B-4EA9-918A-75B38441C681}"/>
                </a:ext>
              </a:extLst>
            </p:cNvPr>
            <p:cNvCxnSpPr/>
            <p:nvPr/>
          </p:nvCxnSpPr>
          <p:spPr>
            <a:xfrm>
              <a:off x="5046133" y="5401733"/>
              <a:ext cx="7128934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n 13" descr="Un dibujo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9E154D5E-A0EE-491C-B4FB-9F4BFCF4C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4541" y="5932925"/>
              <a:ext cx="1841798" cy="677727"/>
            </a:xfrm>
            <a:prstGeom prst="rect">
              <a:avLst/>
            </a:prstGeom>
          </p:spPr>
        </p:pic>
      </p:grp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79098EB-558C-4FE5-BB9F-0D850AFC9D89}"/>
              </a:ext>
            </a:extLst>
          </p:cNvPr>
          <p:cNvSpPr/>
          <p:nvPr userDrawn="1"/>
        </p:nvSpPr>
        <p:spPr>
          <a:xfrm>
            <a:off x="5046132" y="3221504"/>
            <a:ext cx="6841067" cy="19691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552B4EB-5209-49BD-8D46-42836837A1B4}"/>
              </a:ext>
            </a:extLst>
          </p:cNvPr>
          <p:cNvSpPr/>
          <p:nvPr userDrawn="1"/>
        </p:nvSpPr>
        <p:spPr>
          <a:xfrm>
            <a:off x="4966729" y="3811355"/>
            <a:ext cx="186267" cy="914400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pic>
        <p:nvPicPr>
          <p:cNvPr id="19" name="Google Shape;16;p2">
            <a:extLst>
              <a:ext uri="{FF2B5EF4-FFF2-40B4-BE49-F238E27FC236}">
                <a16:creationId xmlns:a16="http://schemas.microsoft.com/office/drawing/2014/main" id="{5CDBC152-D80A-4A34-90F2-A4B60CBABD87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0" y="735559"/>
            <a:ext cx="3216275" cy="67731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Marcador de texto 3">
            <a:extLst>
              <a:ext uri="{FF2B5EF4-FFF2-40B4-BE49-F238E27FC236}">
                <a16:creationId xmlns:a16="http://schemas.microsoft.com/office/drawing/2014/main" id="{2E944AEB-7A52-4E2C-91A9-B206B526FA2E}"/>
              </a:ext>
            </a:extLst>
          </p:cNvPr>
          <p:cNvSpPr>
            <a:spLocks noGrp="1"/>
          </p:cNvSpPr>
          <p:nvPr userDrawn="1">
            <p:ph type="body" sz="half" idx="2"/>
          </p:nvPr>
        </p:nvSpPr>
        <p:spPr>
          <a:xfrm>
            <a:off x="5206363" y="3412938"/>
            <a:ext cx="6458768" cy="914401"/>
          </a:xfr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AEFFD712-03C0-4D49-BA3E-A50DEFC90651}"/>
              </a:ext>
            </a:extLst>
          </p:cNvPr>
          <p:cNvSpPr>
            <a:spLocks noGrp="1"/>
          </p:cNvSpPr>
          <p:nvPr userDrawn="1">
            <p:ph type="body" sz="half" idx="10"/>
          </p:nvPr>
        </p:nvSpPr>
        <p:spPr>
          <a:xfrm>
            <a:off x="5206363" y="4413342"/>
            <a:ext cx="6458768" cy="655048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0663E9-E0C2-094A-9082-FEB7D3FBB58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76" y="761898"/>
            <a:ext cx="1546912" cy="6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3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7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71403415-1898-428B-AF7D-35ADCEF925A2}"/>
              </a:ext>
            </a:extLst>
          </p:cNvPr>
          <p:cNvSpPr txBox="1"/>
          <p:nvPr userDrawn="1"/>
        </p:nvSpPr>
        <p:spPr>
          <a:xfrm>
            <a:off x="1198902" y="655645"/>
            <a:ext cx="10079835" cy="707886"/>
          </a:xfrm>
          <a:prstGeom prst="rect">
            <a:avLst/>
          </a:prstGeom>
          <a:solidFill>
            <a:srgbClr val="12367E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C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7C87B4F-CF46-43F5-8167-67CD3937E845}"/>
              </a:ext>
            </a:extLst>
          </p:cNvPr>
          <p:cNvCxnSpPr>
            <a:cxnSpLocks/>
          </p:cNvCxnSpPr>
          <p:nvPr userDrawn="1"/>
        </p:nvCxnSpPr>
        <p:spPr>
          <a:xfrm>
            <a:off x="913263" y="-86759"/>
            <a:ext cx="0" cy="1424492"/>
          </a:xfrm>
          <a:prstGeom prst="line">
            <a:avLst/>
          </a:prstGeom>
          <a:ln w="28575">
            <a:solidFill>
              <a:srgbClr val="123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">
            <a:extLst>
              <a:ext uri="{FF2B5EF4-FFF2-40B4-BE49-F238E27FC236}">
                <a16:creationId xmlns:a16="http://schemas.microsoft.com/office/drawing/2014/main" id="{B8726A4C-6B50-4E0E-B6C1-26D67644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901" y="655645"/>
            <a:ext cx="9970841" cy="707886"/>
          </a:xfr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DE8AA457-C592-42F5-BA89-42A246B3E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2463" y="1678577"/>
            <a:ext cx="10147074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2922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B5388A45-3D24-43BA-A3DA-9DE6C7AC6AE5}"/>
              </a:ext>
            </a:extLst>
          </p:cNvPr>
          <p:cNvSpPr txBox="1"/>
          <p:nvPr userDrawn="1"/>
        </p:nvSpPr>
        <p:spPr>
          <a:xfrm>
            <a:off x="1198903" y="655645"/>
            <a:ext cx="10058956" cy="707886"/>
          </a:xfrm>
          <a:prstGeom prst="rect">
            <a:avLst/>
          </a:prstGeom>
          <a:solidFill>
            <a:srgbClr val="6B9BFF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CO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51FE99B-CA13-4A7F-8603-88F1DABCA952}"/>
              </a:ext>
            </a:extLst>
          </p:cNvPr>
          <p:cNvCxnSpPr>
            <a:cxnSpLocks/>
          </p:cNvCxnSpPr>
          <p:nvPr userDrawn="1"/>
        </p:nvCxnSpPr>
        <p:spPr>
          <a:xfrm>
            <a:off x="913263" y="-86759"/>
            <a:ext cx="0" cy="1424492"/>
          </a:xfrm>
          <a:prstGeom prst="line">
            <a:avLst/>
          </a:prstGeom>
          <a:ln w="28575">
            <a:solidFill>
              <a:srgbClr val="6B9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ítulo 1">
            <a:extLst>
              <a:ext uri="{FF2B5EF4-FFF2-40B4-BE49-F238E27FC236}">
                <a16:creationId xmlns:a16="http://schemas.microsoft.com/office/drawing/2014/main" id="{AE1B94CA-DA28-4D68-A2D9-9CBDCA69B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901" y="655645"/>
            <a:ext cx="9970841" cy="707886"/>
          </a:xfr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9DD1FB4F-54DF-4C13-8CB8-F7E216E9F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0784" y="1652451"/>
            <a:ext cx="10147074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0468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F9AD065-F0C5-454A-95D3-F525CA1ACADD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C38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460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BBCA2F6-DC6D-437B-A0F0-C42B2F738031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6B9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261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142D1F8-AAA8-4646-98AA-F20CF35737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08" y="6007238"/>
            <a:ext cx="2269457" cy="583237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61290B06-F250-4801-9346-C4840AE2B1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77" y="5996792"/>
            <a:ext cx="1412674" cy="589125"/>
          </a:xfrm>
          <a:prstGeom prst="rect">
            <a:avLst/>
          </a:prstGeom>
        </p:spPr>
      </p:pic>
      <p:pic>
        <p:nvPicPr>
          <p:cNvPr id="9" name="Imagen 8" descr="Imagen que contiene botella, exterior, firmar, alimentos&#10;&#10;Descripción generada automáticamente">
            <a:extLst>
              <a:ext uri="{FF2B5EF4-FFF2-40B4-BE49-F238E27FC236}">
                <a16:creationId xmlns:a16="http://schemas.microsoft.com/office/drawing/2014/main" id="{DC60DEDE-5DDD-488E-A32B-12D38DC1D4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6" y="6011796"/>
            <a:ext cx="1398553" cy="583237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2AD186EB-2420-4246-B367-0DA27D6116B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87297" y="6011798"/>
            <a:ext cx="1561711" cy="529762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8533C7F-A98A-450B-934C-817F06CC7D3E}"/>
              </a:ext>
            </a:extLst>
          </p:cNvPr>
          <p:cNvCxnSpPr/>
          <p:nvPr/>
        </p:nvCxnSpPr>
        <p:spPr>
          <a:xfrm>
            <a:off x="5046133" y="5401733"/>
            <a:ext cx="7128934" cy="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Un 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87245C6-D3D6-4224-9AFB-155AE5892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4541" y="5932925"/>
            <a:ext cx="1841798" cy="677727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BE2E2DE-772B-4421-88F6-364781396AC9}"/>
              </a:ext>
            </a:extLst>
          </p:cNvPr>
          <p:cNvCxnSpPr/>
          <p:nvPr userDrawn="1"/>
        </p:nvCxnSpPr>
        <p:spPr>
          <a:xfrm>
            <a:off x="694267" y="5647268"/>
            <a:ext cx="1095586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oogle Shape;16;p2">
            <a:extLst>
              <a:ext uri="{FF2B5EF4-FFF2-40B4-BE49-F238E27FC236}">
                <a16:creationId xmlns:a16="http://schemas.microsoft.com/office/drawing/2014/main" id="{0144C0D6-6E84-45DF-8EE4-5C6907132D7C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0" y="735559"/>
            <a:ext cx="3216275" cy="67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9189CC2-EF72-6A4D-9226-176AFF3752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76" y="761898"/>
            <a:ext cx="1546912" cy="6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7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45CBB1C-C55B-41B6-8901-3EF993B3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00B690-300F-4528-A6E4-FAD216DC6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E736E7-EEBB-4C22-B1B8-3A28D5D20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058F9-45D2-4FCC-938E-E950CF0AEF9D}" type="datetimeFigureOut">
              <a:rPr lang="es-CO" smtClean="0"/>
              <a:t>17/02/21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32FB21-BFF9-424A-94AE-BC13E23CA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D37A9F-FC92-41E9-A8C8-BC7D30D1F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C21D3-9555-4225-B70F-6DA87C744D5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552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63" r:id="rId6"/>
    <p:sldLayoutId id="2147483662" r:id="rId7"/>
    <p:sldLayoutId id="2147483653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6.xml"/><Relationship Id="rId7" Type="http://schemas.openxmlformats.org/officeDocument/2006/relationships/diagramData" Target="../diagrams/data1.xml"/><Relationship Id="rId12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svg"/><Relationship Id="rId11" Type="http://schemas.microsoft.com/office/2007/relationships/diagramDrawing" Target="../diagrams/drawing1.xml"/><Relationship Id="rId5" Type="http://schemas.openxmlformats.org/officeDocument/2006/relationships/image" Target="../media/image23.pn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jpeg"/><Relationship Id="rId12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tif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6.tiff"/><Relationship Id="rId11" Type="http://schemas.openxmlformats.org/officeDocument/2006/relationships/image" Target="../media/image17.png"/><Relationship Id="rId5" Type="http://schemas.openxmlformats.org/officeDocument/2006/relationships/image" Target="../media/image35.tiff"/><Relationship Id="rId10" Type="http://schemas.openxmlformats.org/officeDocument/2006/relationships/image" Target="../media/image40.tif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B14BF6-EE0B-4E11-AD8F-C116F926F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"/>
    </mc:Choice>
    <mc:Fallback xmlns="">
      <p:transition spd="slow" advTm="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Variables clave para el seguimiento y la evaluación de la vigilancia en salud pública en malaria</a:t>
            </a: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D043634D-B0AC-4A6E-940A-449F7AC36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23716" y="6396448"/>
            <a:ext cx="2957633" cy="323037"/>
          </a:xfrm>
        </p:spPr>
        <p:txBody>
          <a:bodyPr>
            <a:normAutofit/>
          </a:bodyPr>
          <a:lstStyle/>
          <a:p>
            <a:pPr algn="ctr"/>
            <a:r>
              <a:rPr lang="es-CO" sz="1000" dirty="0"/>
              <a:t>Fuente: INS, 2020</a:t>
            </a:r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1FFC0E78-D432-42E1-B923-B80733DCBDDD}"/>
              </a:ext>
            </a:extLst>
          </p:cNvPr>
          <p:cNvSpPr txBox="1">
            <a:spLocks/>
          </p:cNvSpPr>
          <p:nvPr/>
        </p:nvSpPr>
        <p:spPr>
          <a:xfrm>
            <a:off x="638276" y="3083186"/>
            <a:ext cx="5670434" cy="3961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Fecha de notificación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Código de la UPGD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Área de ocurrencia del caso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Barrio de ocurrencia del caso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Localidad de ocurrencia del caso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A96A52-DCC6-4DFC-BF1D-570260934D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52" t="18605" r="27093" b="14246"/>
          <a:stretch/>
        </p:blipFill>
        <p:spPr>
          <a:xfrm>
            <a:off x="5154716" y="1492381"/>
            <a:ext cx="6350827" cy="5065585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3542CD23-CE6E-45C8-8FE8-6FC5865071EF}"/>
              </a:ext>
            </a:extLst>
          </p:cNvPr>
          <p:cNvSpPr/>
          <p:nvPr/>
        </p:nvSpPr>
        <p:spPr>
          <a:xfrm>
            <a:off x="5208107" y="2530548"/>
            <a:ext cx="1148784" cy="2126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C73BA54-47A0-412D-9071-825AF2276889}"/>
              </a:ext>
            </a:extLst>
          </p:cNvPr>
          <p:cNvSpPr/>
          <p:nvPr/>
        </p:nvSpPr>
        <p:spPr>
          <a:xfrm>
            <a:off x="8837352" y="2955338"/>
            <a:ext cx="1710145" cy="2556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15BDA7D-6212-469B-9C56-39408B99304D}"/>
              </a:ext>
            </a:extLst>
          </p:cNvPr>
          <p:cNvSpPr/>
          <p:nvPr/>
        </p:nvSpPr>
        <p:spPr>
          <a:xfrm>
            <a:off x="7021808" y="4727155"/>
            <a:ext cx="1710145" cy="22761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19551C3-C459-42B8-A9B0-7DD21606F885}"/>
              </a:ext>
            </a:extLst>
          </p:cNvPr>
          <p:cNvSpPr/>
          <p:nvPr/>
        </p:nvSpPr>
        <p:spPr>
          <a:xfrm>
            <a:off x="9555901" y="4673992"/>
            <a:ext cx="1467699" cy="2592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A778C174-29D3-4118-9E1D-2F2D4D026FD3}"/>
              </a:ext>
            </a:extLst>
          </p:cNvPr>
          <p:cNvSpPr/>
          <p:nvPr/>
        </p:nvSpPr>
        <p:spPr>
          <a:xfrm>
            <a:off x="6756284" y="5023839"/>
            <a:ext cx="1271298" cy="2749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5F138FD-A724-44F2-A7DA-CD004C1075C6}"/>
              </a:ext>
            </a:extLst>
          </p:cNvPr>
          <p:cNvSpPr/>
          <p:nvPr/>
        </p:nvSpPr>
        <p:spPr>
          <a:xfrm>
            <a:off x="5221650" y="5040014"/>
            <a:ext cx="1423699" cy="2749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25BEBE-7805-4250-AE41-3F39EE834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6"/>
    </mc:Choice>
    <mc:Fallback xmlns="">
      <p:transition spd="slow" advTm="29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Variables clave para el seguimiento y la evaluación de la vigilancia en salud pública en malaria</a:t>
            </a: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D043634D-B0AC-4A6E-940A-449F7AC36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2677" y="6526365"/>
            <a:ext cx="2957633" cy="323037"/>
          </a:xfrm>
        </p:spPr>
        <p:txBody>
          <a:bodyPr>
            <a:normAutofit/>
          </a:bodyPr>
          <a:lstStyle/>
          <a:p>
            <a:pPr algn="ctr"/>
            <a:r>
              <a:rPr lang="es-CO" sz="1000" dirty="0"/>
              <a:t>Fuente: INS, 2020</a:t>
            </a:r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1FFC0E78-D432-42E1-B923-B80733DCBDDD}"/>
              </a:ext>
            </a:extLst>
          </p:cNvPr>
          <p:cNvSpPr txBox="1">
            <a:spLocks/>
          </p:cNvSpPr>
          <p:nvPr/>
        </p:nvSpPr>
        <p:spPr>
          <a:xfrm>
            <a:off x="1183898" y="1879735"/>
            <a:ext cx="5670434" cy="3961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Fuente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Residencia del caso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Fecha de consulta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/>
              <a:t>Fecha de inicio de síntomas </a:t>
            </a:r>
            <a:endParaRPr lang="es-CO" sz="2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7842CD1-6E00-471A-B225-C0B587B43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3" t="24341" r="4593" b="20620"/>
          <a:stretch/>
        </p:blipFill>
        <p:spPr>
          <a:xfrm>
            <a:off x="3123618" y="3689503"/>
            <a:ext cx="8162047" cy="2725801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1270AB8C-E624-49AB-A97C-A2AA97203005}"/>
              </a:ext>
            </a:extLst>
          </p:cNvPr>
          <p:cNvSpPr/>
          <p:nvPr/>
        </p:nvSpPr>
        <p:spPr>
          <a:xfrm>
            <a:off x="5552318" y="3935361"/>
            <a:ext cx="3201567" cy="2454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C0E58BD-1199-4671-AF50-F1BE3FDC2CA8}"/>
              </a:ext>
            </a:extLst>
          </p:cNvPr>
          <p:cNvSpPr/>
          <p:nvPr/>
        </p:nvSpPr>
        <p:spPr>
          <a:xfrm>
            <a:off x="3141811" y="4523211"/>
            <a:ext cx="1764996" cy="2091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76CB3D63-638C-44CB-860E-F6EE7C936C6B}"/>
              </a:ext>
            </a:extLst>
          </p:cNvPr>
          <p:cNvSpPr/>
          <p:nvPr/>
        </p:nvSpPr>
        <p:spPr>
          <a:xfrm>
            <a:off x="3141811" y="4777734"/>
            <a:ext cx="2179676" cy="20910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59CE809-D150-49DE-ACC2-66E22DE31878}"/>
              </a:ext>
            </a:extLst>
          </p:cNvPr>
          <p:cNvSpPr/>
          <p:nvPr/>
        </p:nvSpPr>
        <p:spPr>
          <a:xfrm>
            <a:off x="5552318" y="4716734"/>
            <a:ext cx="2432733" cy="2993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FF8D95D-E21F-45D0-AAF1-E4B6DB82C4D2}"/>
              </a:ext>
            </a:extLst>
          </p:cNvPr>
          <p:cNvSpPr/>
          <p:nvPr/>
        </p:nvSpPr>
        <p:spPr>
          <a:xfrm>
            <a:off x="3141811" y="3899557"/>
            <a:ext cx="1041992" cy="2454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378B19-204D-4048-9D4D-98B3360FE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9"/>
    </mc:Choice>
    <mc:Fallback xmlns="">
      <p:transition spd="slow" advTm="7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Variables clave para el seguimiento y la evaluación de la vigilancia en salud pública en malaria</a:t>
            </a:r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D043634D-B0AC-4A6E-940A-449F7AC36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2677" y="6526365"/>
            <a:ext cx="2957633" cy="323037"/>
          </a:xfrm>
        </p:spPr>
        <p:txBody>
          <a:bodyPr>
            <a:normAutofit/>
          </a:bodyPr>
          <a:lstStyle/>
          <a:p>
            <a:pPr algn="ctr"/>
            <a:r>
              <a:rPr lang="es-CO" sz="1000" dirty="0"/>
              <a:t>Fuente: INS, 2020</a:t>
            </a:r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1FFC0E78-D432-42E1-B923-B80733DCBDDD}"/>
              </a:ext>
            </a:extLst>
          </p:cNvPr>
          <p:cNvSpPr txBox="1">
            <a:spLocks/>
          </p:cNvSpPr>
          <p:nvPr/>
        </p:nvSpPr>
        <p:spPr>
          <a:xfrm>
            <a:off x="1075890" y="1561763"/>
            <a:ext cx="5670434" cy="3961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700" b="1" dirty="0"/>
              <a:t>Clasificación según origen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700" b="1" dirty="0"/>
              <a:t>Fecha de inicio de tratamiento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700" b="1" dirty="0"/>
              <a:t>Fecha de resultado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700" b="1" dirty="0"/>
              <a:t>Tratamiento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700" b="1" dirty="0"/>
              <a:t>Especie infectante</a:t>
            </a:r>
            <a:endParaRPr lang="es-CO" sz="17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8050C7-B080-4086-9F83-38EB1D273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0" t="18450" r="4855" b="14573"/>
          <a:stretch/>
        </p:blipFill>
        <p:spPr>
          <a:xfrm>
            <a:off x="3347600" y="3345325"/>
            <a:ext cx="7768510" cy="3181040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10A06D7F-32E1-4BE5-9F90-436C70A2E65C}"/>
              </a:ext>
            </a:extLst>
          </p:cNvPr>
          <p:cNvSpPr/>
          <p:nvPr/>
        </p:nvSpPr>
        <p:spPr>
          <a:xfrm>
            <a:off x="3390111" y="5114604"/>
            <a:ext cx="1041992" cy="24543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5588005-F4C8-4565-AB40-DC04305C02A1}"/>
              </a:ext>
            </a:extLst>
          </p:cNvPr>
          <p:cNvSpPr/>
          <p:nvPr/>
        </p:nvSpPr>
        <p:spPr>
          <a:xfrm>
            <a:off x="8970310" y="5146503"/>
            <a:ext cx="2053290" cy="4085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04473D4-AB76-478F-ABE1-BC68FB0BFCC0}"/>
              </a:ext>
            </a:extLst>
          </p:cNvPr>
          <p:cNvSpPr/>
          <p:nvPr/>
        </p:nvSpPr>
        <p:spPr>
          <a:xfrm>
            <a:off x="8970310" y="5871462"/>
            <a:ext cx="2053290" cy="4085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ECCAC4A-ED99-4D76-AB4C-8F1FC7905198}"/>
              </a:ext>
            </a:extLst>
          </p:cNvPr>
          <p:cNvSpPr/>
          <p:nvPr/>
        </p:nvSpPr>
        <p:spPr>
          <a:xfrm>
            <a:off x="3347600" y="5943598"/>
            <a:ext cx="1532744" cy="2767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79E656F8-1C5E-4CDB-B248-8C4671148FC1}"/>
              </a:ext>
            </a:extLst>
          </p:cNvPr>
          <p:cNvSpPr/>
          <p:nvPr/>
        </p:nvSpPr>
        <p:spPr>
          <a:xfrm>
            <a:off x="5403209" y="3561907"/>
            <a:ext cx="1848196" cy="24454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0E8FA5-7FDF-4BCF-8FDB-3A3AE18C9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5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7"/>
    </mc:Choice>
    <mc:Fallback xmlns="">
      <p:transition spd="slow" advTm="1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12120C2-1395-4693-9E6D-4B853AA2CE58}"/>
              </a:ext>
            </a:extLst>
          </p:cNvPr>
          <p:cNvSpPr txBox="1"/>
          <p:nvPr/>
        </p:nvSpPr>
        <p:spPr>
          <a:xfrm>
            <a:off x="3208866" y="3017080"/>
            <a:ext cx="5926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¡GRACIAS!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68F33B-0118-4DBC-8F76-754405F88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2"/>
    </mc:Choice>
    <mc:Fallback xmlns="">
      <p:transition spd="slow" advTm="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8F6AAF1-E83E-4F42-8481-BA94BC0E7A12}"/>
              </a:ext>
            </a:extLst>
          </p:cNvPr>
          <p:cNvSpPr txBox="1"/>
          <p:nvPr/>
        </p:nvSpPr>
        <p:spPr>
          <a:xfrm>
            <a:off x="5435894" y="3522944"/>
            <a:ext cx="6146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de conceptos básicos de la estrategia de eliminación de la malaria</a:t>
            </a:r>
            <a:endParaRPr lang="es-CO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8D827A-55E1-4062-823D-9AE7939FB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"/>
    </mc:Choice>
    <mc:Fallback xmlns="">
      <p:transition spd="slow" advTm="4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8F6AAF1-E83E-4F42-8481-BA94BC0E7A12}"/>
              </a:ext>
            </a:extLst>
          </p:cNvPr>
          <p:cNvSpPr txBox="1"/>
          <p:nvPr/>
        </p:nvSpPr>
        <p:spPr>
          <a:xfrm>
            <a:off x="482600" y="2045462"/>
            <a:ext cx="1026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Modulo 2: </a:t>
            </a:r>
            <a:r>
              <a:rPr lang="es-C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epidemiológica de la malaria </a:t>
            </a:r>
            <a:endParaRPr lang="es-CO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F189BB-582B-184F-8252-90FD8663272A}"/>
              </a:ext>
            </a:extLst>
          </p:cNvPr>
          <p:cNvSpPr txBox="1"/>
          <p:nvPr/>
        </p:nvSpPr>
        <p:spPr>
          <a:xfrm>
            <a:off x="5549567" y="3659664"/>
            <a:ext cx="57638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 de Aprendizaje </a:t>
            </a:r>
          </a:p>
          <a:p>
            <a:pPr algn="just"/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aspectos fundamentales de la vigilancia epidemiológica de la malaria de acuerdo con los protocolos vigentes para el manejo del evento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DD8BD9-854D-45A0-9DCA-6107DFCA7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1"/>
    </mc:Choice>
    <mc:Fallback xmlns="">
      <p:transition spd="slow" advTm="17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98BB88AA-89D0-4A0A-A1A0-C0C83A9D4DAF}"/>
              </a:ext>
            </a:extLst>
          </p:cNvPr>
          <p:cNvSpPr txBox="1"/>
          <p:nvPr/>
        </p:nvSpPr>
        <p:spPr>
          <a:xfrm>
            <a:off x="757770" y="2459503"/>
            <a:ext cx="2751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 </a:t>
            </a:r>
            <a:r>
              <a:rPr lang="es-CO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42A4D71-2E9B-41FC-AF8C-2078E2DA96D7}"/>
              </a:ext>
            </a:extLst>
          </p:cNvPr>
          <p:cNvSpPr txBox="1"/>
          <p:nvPr/>
        </p:nvSpPr>
        <p:spPr>
          <a:xfrm>
            <a:off x="3881966" y="3136612"/>
            <a:ext cx="764501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Notificación de casos de malaria y calidad del dato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4507CA3-D954-4BDB-83F3-EBBAC08A5BE1}"/>
              </a:ext>
            </a:extLst>
          </p:cNvPr>
          <p:cNvCxnSpPr>
            <a:cxnSpLocks/>
          </p:cNvCxnSpPr>
          <p:nvPr/>
        </p:nvCxnSpPr>
        <p:spPr>
          <a:xfrm>
            <a:off x="3695700" y="-152398"/>
            <a:ext cx="0" cy="4291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62F2F9-5EC1-4DA9-8488-C390AA32D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6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"/>
    </mc:Choice>
    <mc:Fallback xmlns="">
      <p:transition spd="slow" advTm="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Generación de datos y notificación en Sivigila, Colombia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66F7C6E-D647-408E-B7E9-589AE80E441A}"/>
              </a:ext>
            </a:extLst>
          </p:cNvPr>
          <p:cNvGrpSpPr/>
          <p:nvPr/>
        </p:nvGrpSpPr>
        <p:grpSpPr>
          <a:xfrm>
            <a:off x="6789537" y="1589266"/>
            <a:ext cx="4380000" cy="4239600"/>
            <a:chOff x="3993785" y="677744"/>
            <a:chExt cx="4818000" cy="4239600"/>
          </a:xfrm>
        </p:grpSpPr>
        <p:sp>
          <p:nvSpPr>
            <p:cNvPr id="7" name="Google Shape;175;p26">
              <a:extLst>
                <a:ext uri="{FF2B5EF4-FFF2-40B4-BE49-F238E27FC236}">
                  <a16:creationId xmlns:a16="http://schemas.microsoft.com/office/drawing/2014/main" id="{3F433E48-363D-43CD-B8A3-13B777A40C01}"/>
                </a:ext>
              </a:extLst>
            </p:cNvPr>
            <p:cNvSpPr/>
            <p:nvPr/>
          </p:nvSpPr>
          <p:spPr>
            <a:xfrm>
              <a:off x="3993785" y="677744"/>
              <a:ext cx="4818000" cy="423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pic>
          <p:nvPicPr>
            <p:cNvPr id="8" name="Picture 2" descr="Hospital blanco y negro Gratis Dibujos Animados Imágene｜Illustoon ES">
              <a:extLst>
                <a:ext uri="{FF2B5EF4-FFF2-40B4-BE49-F238E27FC236}">
                  <a16:creationId xmlns:a16="http://schemas.microsoft.com/office/drawing/2014/main" id="{706C2622-0602-4E2A-BCF7-BA9D8217E6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48" b="24499"/>
            <a:stretch/>
          </p:blipFill>
          <p:spPr bwMode="auto">
            <a:xfrm>
              <a:off x="4105523" y="3768118"/>
              <a:ext cx="821162" cy="441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4EBD963-4FF9-4F43-893B-FF438A4499D3}"/>
                </a:ext>
              </a:extLst>
            </p:cNvPr>
            <p:cNvSpPr txBox="1"/>
            <p:nvPr/>
          </p:nvSpPr>
          <p:spPr>
            <a:xfrm>
              <a:off x="4148921" y="4165354"/>
              <a:ext cx="767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u="sng" dirty="0"/>
                <a:t>UPGD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BD94BA80-6189-453A-BD1B-FFE5E312A7F1}"/>
                </a:ext>
              </a:extLst>
            </p:cNvPr>
            <p:cNvSpPr txBox="1"/>
            <p:nvPr/>
          </p:nvSpPr>
          <p:spPr>
            <a:xfrm>
              <a:off x="4042108" y="4363346"/>
              <a:ext cx="9382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Captar</a:t>
              </a:r>
            </a:p>
            <a:p>
              <a:pPr algn="ctr"/>
              <a:r>
                <a:rPr lang="es-CO" sz="1000" dirty="0"/>
                <a:t>notificar analizar</a:t>
              </a:r>
            </a:p>
          </p:txBody>
        </p:sp>
        <p:sp>
          <p:nvSpPr>
            <p:cNvPr id="14" name="Flecha: curvada hacia la derecha 13">
              <a:extLst>
                <a:ext uri="{FF2B5EF4-FFF2-40B4-BE49-F238E27FC236}">
                  <a16:creationId xmlns:a16="http://schemas.microsoft.com/office/drawing/2014/main" id="{1F87D7A4-EFDF-4078-BB68-0EB56E8E9467}"/>
                </a:ext>
              </a:extLst>
            </p:cNvPr>
            <p:cNvSpPr/>
            <p:nvPr/>
          </p:nvSpPr>
          <p:spPr>
            <a:xfrm rot="14487623">
              <a:off x="5154916" y="3871986"/>
              <a:ext cx="256609" cy="728307"/>
            </a:xfrm>
            <a:prstGeom prst="curved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pic>
          <p:nvPicPr>
            <p:cNvPr id="15" name="Picture 4" descr="ᐈ Mapa de colombia negro imágenes de stock, fondo mapa negro de colombia |  descargar en Depositphotos®">
              <a:extLst>
                <a:ext uri="{FF2B5EF4-FFF2-40B4-BE49-F238E27FC236}">
                  <a16:creationId xmlns:a16="http://schemas.microsoft.com/office/drawing/2014/main" id="{4091C7EC-C2DE-45F2-B7A7-33F29C6BCF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3" t="2068" r="3267" b="2653"/>
            <a:stretch/>
          </p:blipFill>
          <p:spPr bwMode="auto">
            <a:xfrm>
              <a:off x="5538136" y="3115117"/>
              <a:ext cx="896231" cy="824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2F38A281-7D9F-404E-964F-B009A770C991}"/>
                </a:ext>
              </a:extLst>
            </p:cNvPr>
            <p:cNvSpPr/>
            <p:nvPr/>
          </p:nvSpPr>
          <p:spPr>
            <a:xfrm>
              <a:off x="5278946" y="3783475"/>
              <a:ext cx="579566" cy="730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F81184B-CDFE-4A1F-B136-E5D2A84D2B30}"/>
                </a:ext>
              </a:extLst>
            </p:cNvPr>
            <p:cNvSpPr txBox="1"/>
            <p:nvPr/>
          </p:nvSpPr>
          <p:spPr>
            <a:xfrm>
              <a:off x="5973254" y="3820275"/>
              <a:ext cx="767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u="sng" dirty="0"/>
                <a:t>UNM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9157F6A2-4B3F-4273-AC51-FED5CEBC67ED}"/>
                </a:ext>
              </a:extLst>
            </p:cNvPr>
            <p:cNvSpPr txBox="1"/>
            <p:nvPr/>
          </p:nvSpPr>
          <p:spPr>
            <a:xfrm>
              <a:off x="5957811" y="4055570"/>
              <a:ext cx="93827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Administrar</a:t>
              </a:r>
            </a:p>
            <a:p>
              <a:pPr algn="ctr"/>
              <a:r>
                <a:rPr lang="es-CO" sz="1000" dirty="0"/>
                <a:t>Recepcionar</a:t>
              </a:r>
            </a:p>
            <a:p>
              <a:pPr algn="ctr"/>
              <a:r>
                <a:rPr lang="es-CO" sz="1000" dirty="0"/>
                <a:t>Analizar</a:t>
              </a:r>
            </a:p>
            <a:p>
              <a:pPr algn="ctr"/>
              <a:r>
                <a:rPr lang="es-CO" sz="1000" dirty="0"/>
                <a:t>Investigar</a:t>
              </a:r>
            </a:p>
            <a:p>
              <a:pPr algn="ctr"/>
              <a:r>
                <a:rPr lang="es-CO" sz="1000" dirty="0"/>
                <a:t>Notificar</a:t>
              </a:r>
            </a:p>
          </p:txBody>
        </p:sp>
        <p:pic>
          <p:nvPicPr>
            <p:cNvPr id="19" name="Picture 6" descr="Editable mapa de colombia - Illustrator - Buscar con Google | Mapa de  colombia, Mapa dibujo, Mapas">
              <a:extLst>
                <a:ext uri="{FF2B5EF4-FFF2-40B4-BE49-F238E27FC236}">
                  <a16:creationId xmlns:a16="http://schemas.microsoft.com/office/drawing/2014/main" id="{150D62FF-9630-4B6E-B0F5-5A7D97339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085" y="2132716"/>
              <a:ext cx="983515" cy="1385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AF9D49F-5A90-4F9C-9027-DEA30671D727}"/>
                </a:ext>
              </a:extLst>
            </p:cNvPr>
            <p:cNvSpPr txBox="1"/>
            <p:nvPr/>
          </p:nvSpPr>
          <p:spPr>
            <a:xfrm>
              <a:off x="7617075" y="3570577"/>
              <a:ext cx="767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u="sng" dirty="0"/>
                <a:t>UNM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69E7144-172E-4562-B331-7F4A0FB635BF}"/>
                </a:ext>
              </a:extLst>
            </p:cNvPr>
            <p:cNvSpPr txBox="1"/>
            <p:nvPr/>
          </p:nvSpPr>
          <p:spPr>
            <a:xfrm>
              <a:off x="7556419" y="3818415"/>
              <a:ext cx="93827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dirty="0"/>
                <a:t>Gerenciar </a:t>
              </a:r>
            </a:p>
            <a:p>
              <a:pPr algn="ctr"/>
              <a:r>
                <a:rPr lang="es-CO" sz="1000" dirty="0"/>
                <a:t>Recepcionar</a:t>
              </a:r>
            </a:p>
            <a:p>
              <a:pPr algn="ctr"/>
              <a:r>
                <a:rPr lang="es-CO" sz="1000" dirty="0"/>
                <a:t>Analizar</a:t>
              </a:r>
            </a:p>
            <a:p>
              <a:pPr algn="ctr"/>
              <a:r>
                <a:rPr lang="es-CO" sz="1000" dirty="0"/>
                <a:t>Investigar</a:t>
              </a:r>
            </a:p>
            <a:p>
              <a:pPr algn="ctr"/>
              <a:r>
                <a:rPr lang="es-CO" sz="1000" dirty="0"/>
                <a:t>Notificar</a:t>
              </a:r>
            </a:p>
          </p:txBody>
        </p:sp>
        <p:sp>
          <p:nvSpPr>
            <p:cNvPr id="22" name="Flecha: curvada hacia la derecha 21">
              <a:extLst>
                <a:ext uri="{FF2B5EF4-FFF2-40B4-BE49-F238E27FC236}">
                  <a16:creationId xmlns:a16="http://schemas.microsoft.com/office/drawing/2014/main" id="{D8FCB762-31E2-4FCB-AEF2-E84C2C0F3071}"/>
                </a:ext>
              </a:extLst>
            </p:cNvPr>
            <p:cNvSpPr/>
            <p:nvPr/>
          </p:nvSpPr>
          <p:spPr>
            <a:xfrm rot="9747043">
              <a:off x="7994238" y="944213"/>
              <a:ext cx="402904" cy="1272742"/>
            </a:xfrm>
            <a:prstGeom prst="curved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23" name="Flecha: curvada hacia la izquierda 22">
              <a:extLst>
                <a:ext uri="{FF2B5EF4-FFF2-40B4-BE49-F238E27FC236}">
                  <a16:creationId xmlns:a16="http://schemas.microsoft.com/office/drawing/2014/main" id="{4E22D965-9223-46AB-8C1D-46E7CDF0DF31}"/>
                </a:ext>
              </a:extLst>
            </p:cNvPr>
            <p:cNvSpPr/>
            <p:nvPr/>
          </p:nvSpPr>
          <p:spPr>
            <a:xfrm rot="15049234">
              <a:off x="6674443" y="2389494"/>
              <a:ext cx="280372" cy="816100"/>
            </a:xfrm>
            <a:prstGeom prst="curved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pic>
          <p:nvPicPr>
            <p:cNvPr id="24" name="Picture 8" descr="Instituto Nacional de Salud (@INSColombia) | Twitter">
              <a:extLst>
                <a:ext uri="{FF2B5EF4-FFF2-40B4-BE49-F238E27FC236}">
                  <a16:creationId xmlns:a16="http://schemas.microsoft.com/office/drawing/2014/main" id="{B3FC6B13-81B2-4128-B887-1AC59AC1A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1173" y="713475"/>
              <a:ext cx="939658" cy="939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738C1C24-8F81-4184-A753-DA86039BB8FC}"/>
                </a:ext>
              </a:extLst>
            </p:cNvPr>
            <p:cNvSpPr txBox="1"/>
            <p:nvPr/>
          </p:nvSpPr>
          <p:spPr>
            <a:xfrm>
              <a:off x="6422625" y="1339083"/>
              <a:ext cx="16600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800" dirty="0"/>
                <a:t>Operar</a:t>
              </a:r>
            </a:p>
            <a:p>
              <a:pPr algn="ctr"/>
              <a:r>
                <a:rPr lang="es-CO" sz="800" dirty="0"/>
                <a:t>Analizar</a:t>
              </a:r>
            </a:p>
            <a:p>
              <a:pPr algn="ctr"/>
              <a:r>
                <a:rPr lang="es-CO" sz="800" dirty="0"/>
                <a:t>Difundir</a:t>
              </a:r>
            </a:p>
            <a:p>
              <a:pPr algn="ctr"/>
              <a:r>
                <a:rPr lang="es-CO" sz="800" dirty="0"/>
                <a:t>Definir estrategias de VSP</a:t>
              </a:r>
            </a:p>
            <a:p>
              <a:pPr algn="ctr"/>
              <a:r>
                <a:rPr lang="es-CO" sz="800" dirty="0"/>
                <a:t>Apoyar gestión del sistema</a:t>
              </a:r>
            </a:p>
            <a:p>
              <a:pPr algn="ctr"/>
              <a:r>
                <a:rPr lang="es-CO" sz="800" dirty="0"/>
                <a:t>Retroalimentar</a:t>
              </a:r>
            </a:p>
          </p:txBody>
        </p:sp>
        <p:sp>
          <p:nvSpPr>
            <p:cNvPr id="26" name="Flecha: hacia abajo 25">
              <a:extLst>
                <a:ext uri="{FF2B5EF4-FFF2-40B4-BE49-F238E27FC236}">
                  <a16:creationId xmlns:a16="http://schemas.microsoft.com/office/drawing/2014/main" id="{1FEA231A-C40B-49F7-AA22-CA5BB51757D6}"/>
                </a:ext>
              </a:extLst>
            </p:cNvPr>
            <p:cNvSpPr/>
            <p:nvPr/>
          </p:nvSpPr>
          <p:spPr>
            <a:xfrm rot="5400000">
              <a:off x="6387169" y="979577"/>
              <a:ext cx="98309" cy="429597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7" name="Picture 12" descr="Ministerio de salud y protección social - Cámara de Comercio de Bogotá">
              <a:extLst>
                <a:ext uri="{FF2B5EF4-FFF2-40B4-BE49-F238E27FC236}">
                  <a16:creationId xmlns:a16="http://schemas.microsoft.com/office/drawing/2014/main" id="{A11097E7-E790-450D-B4FC-E8F88D7B71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88" t="26589" r="18774" b="30048"/>
            <a:stretch/>
          </p:blipFill>
          <p:spPr bwMode="auto">
            <a:xfrm>
              <a:off x="4976601" y="987274"/>
              <a:ext cx="1213888" cy="372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59164E91-3AE8-431D-88F3-62C94C19FFB7}"/>
                </a:ext>
              </a:extLst>
            </p:cNvPr>
            <p:cNvSpPr txBox="1"/>
            <p:nvPr/>
          </p:nvSpPr>
          <p:spPr>
            <a:xfrm>
              <a:off x="4774325" y="1394753"/>
              <a:ext cx="1660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800" dirty="0"/>
                <a:t>Dirigir </a:t>
              </a:r>
            </a:p>
            <a:p>
              <a:pPr algn="ctr"/>
              <a:r>
                <a:rPr lang="es-CO" sz="800" dirty="0"/>
                <a:t>Coordinar</a:t>
              </a:r>
            </a:p>
            <a:p>
              <a:pPr algn="ctr"/>
              <a:r>
                <a:rPr lang="es-CO" sz="800" dirty="0"/>
                <a:t>Reglamentar</a:t>
              </a:r>
            </a:p>
            <a:p>
              <a:pPr algn="ctr"/>
              <a:r>
                <a:rPr lang="es-CO" sz="800" dirty="0"/>
                <a:t>Analizar</a:t>
              </a:r>
            </a:p>
          </p:txBody>
        </p:sp>
      </p:grpSp>
      <p:sp>
        <p:nvSpPr>
          <p:cNvPr id="29" name="Marcador de texto 4">
            <a:extLst>
              <a:ext uri="{FF2B5EF4-FFF2-40B4-BE49-F238E27FC236}">
                <a16:creationId xmlns:a16="http://schemas.microsoft.com/office/drawing/2014/main" id="{4F7C8C30-008A-48EE-B9B6-935D8F04D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3006" y="6037131"/>
            <a:ext cx="2957633" cy="323037"/>
          </a:xfrm>
        </p:spPr>
        <p:txBody>
          <a:bodyPr>
            <a:normAutofit/>
          </a:bodyPr>
          <a:lstStyle/>
          <a:p>
            <a:pPr algn="ctr"/>
            <a:r>
              <a:rPr lang="es-CO" sz="1000" dirty="0"/>
              <a:t>Fuente: Generación propia</a:t>
            </a:r>
          </a:p>
        </p:txBody>
      </p:sp>
      <p:sp>
        <p:nvSpPr>
          <p:cNvPr id="30" name="Marcador de texto 4">
            <a:extLst>
              <a:ext uri="{FF2B5EF4-FFF2-40B4-BE49-F238E27FC236}">
                <a16:creationId xmlns:a16="http://schemas.microsoft.com/office/drawing/2014/main" id="{1A844E0A-0DFE-48B1-88FE-D6C1AE1A433F}"/>
              </a:ext>
            </a:extLst>
          </p:cNvPr>
          <p:cNvSpPr txBox="1">
            <a:spLocks/>
          </p:cNvSpPr>
          <p:nvPr/>
        </p:nvSpPr>
        <p:spPr>
          <a:xfrm>
            <a:off x="1105925" y="2161630"/>
            <a:ext cx="5670434" cy="3961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000" b="1" dirty="0"/>
              <a:t>Calidad del dato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O" sz="2000" dirty="0"/>
              <a:t>Completitud de la ficha de notificación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O" sz="2000" dirty="0"/>
              <a:t>Coherencia en los datos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CO" sz="2000" dirty="0"/>
              <a:t>Oportunidad en la notificación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DE95AF-52D7-4AC5-80C4-378EF0570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13"/>
    </mc:Choice>
    <mc:Fallback xmlns="">
      <p:transition spd="slow" advTm="13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Marco normativo del sistema de vigilancia en salud pública de Colombia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BF8DD3F4-1304-4B2A-B274-F603934891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0522" y="3949255"/>
            <a:ext cx="735543" cy="735543"/>
          </a:xfrm>
          <a:prstGeom prst="rect">
            <a:avLst/>
          </a:prstGeom>
        </p:spPr>
      </p:pic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7970D279-91D4-4CE0-8CB6-FE88980F9E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4727137"/>
              </p:ext>
            </p:extLst>
          </p:nvPr>
        </p:nvGraphicFramePr>
        <p:xfrm>
          <a:off x="993888" y="1476059"/>
          <a:ext cx="7634389" cy="494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DB9878C0-C715-4644-A097-8500BFBCDDA8}"/>
              </a:ext>
            </a:extLst>
          </p:cNvPr>
          <p:cNvSpPr/>
          <p:nvPr/>
        </p:nvSpPr>
        <p:spPr>
          <a:xfrm>
            <a:off x="9210261" y="3532200"/>
            <a:ext cx="2239617" cy="8216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+mj-lt"/>
              </a:rPr>
              <a:t>Decreto 3518 de 2006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7AD2B298-1850-464F-AD99-90F123E52E3B}"/>
              </a:ext>
            </a:extLst>
          </p:cNvPr>
          <p:cNvSpPr/>
          <p:nvPr/>
        </p:nvSpPr>
        <p:spPr>
          <a:xfrm>
            <a:off x="9210262" y="4976192"/>
            <a:ext cx="2239617" cy="82163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+mj-lt"/>
              </a:rPr>
              <a:t>Decreto 2323 de 2006</a:t>
            </a:r>
          </a:p>
        </p:txBody>
      </p:sp>
      <p:sp>
        <p:nvSpPr>
          <p:cNvPr id="27" name="Flecha: hacia la izquierda 26">
            <a:extLst>
              <a:ext uri="{FF2B5EF4-FFF2-40B4-BE49-F238E27FC236}">
                <a16:creationId xmlns:a16="http://schemas.microsoft.com/office/drawing/2014/main" id="{D54C1AEF-9306-4C53-ADBF-33B15AF888FA}"/>
              </a:ext>
            </a:extLst>
          </p:cNvPr>
          <p:cNvSpPr/>
          <p:nvPr/>
        </p:nvSpPr>
        <p:spPr>
          <a:xfrm rot="5400000">
            <a:off x="9978886" y="4566366"/>
            <a:ext cx="530087" cy="172279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Flecha: hacia la izquierda 27">
            <a:extLst>
              <a:ext uri="{FF2B5EF4-FFF2-40B4-BE49-F238E27FC236}">
                <a16:creationId xmlns:a16="http://schemas.microsoft.com/office/drawing/2014/main" id="{35BD945F-9C7C-4058-BEBB-DD9F6D7A5EDC}"/>
              </a:ext>
            </a:extLst>
          </p:cNvPr>
          <p:cNvSpPr/>
          <p:nvPr/>
        </p:nvSpPr>
        <p:spPr>
          <a:xfrm rot="16200000">
            <a:off x="10151165" y="4599993"/>
            <a:ext cx="530087" cy="172279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2E3673-1F62-4D4E-BE1D-DE1C0CBB7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42"/>
    </mc:Choice>
    <mc:Fallback xmlns="">
      <p:transition spd="slow" advTm="60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Objetivos de la vigilancia en salud pública de malaria</a:t>
            </a:r>
          </a:p>
        </p:txBody>
      </p:sp>
      <p:sp>
        <p:nvSpPr>
          <p:cNvPr id="31" name="Marcador de texto 4">
            <a:extLst>
              <a:ext uri="{FF2B5EF4-FFF2-40B4-BE49-F238E27FC236}">
                <a16:creationId xmlns:a16="http://schemas.microsoft.com/office/drawing/2014/main" id="{D6551268-C245-483B-A1D4-9EF8CC42F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7183" y="6099141"/>
            <a:ext cx="2957633" cy="323037"/>
          </a:xfrm>
        </p:spPr>
        <p:txBody>
          <a:bodyPr>
            <a:normAutofit/>
          </a:bodyPr>
          <a:lstStyle/>
          <a:p>
            <a:pPr algn="ctr"/>
            <a:r>
              <a:rPr lang="es-CO" sz="1000" dirty="0"/>
              <a:t>Fuente: Generación propia</a:t>
            </a:r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id="{4E350AD6-2498-4FE5-8D8E-2221E9022938}"/>
              </a:ext>
            </a:extLst>
          </p:cNvPr>
          <p:cNvSpPr txBox="1">
            <a:spLocks/>
          </p:cNvSpPr>
          <p:nvPr/>
        </p:nvSpPr>
        <p:spPr>
          <a:xfrm>
            <a:off x="1653607" y="2133001"/>
            <a:ext cx="1418619" cy="49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b="1" dirty="0"/>
              <a:t>Describir</a:t>
            </a:r>
            <a:endParaRPr lang="es-CO" sz="2000" dirty="0"/>
          </a:p>
        </p:txBody>
      </p:sp>
      <p:sp>
        <p:nvSpPr>
          <p:cNvPr id="33" name="Marcador de texto 4">
            <a:extLst>
              <a:ext uri="{FF2B5EF4-FFF2-40B4-BE49-F238E27FC236}">
                <a16:creationId xmlns:a16="http://schemas.microsoft.com/office/drawing/2014/main" id="{E3E48A70-A8B2-42D8-BAED-17CB741CB3C9}"/>
              </a:ext>
            </a:extLst>
          </p:cNvPr>
          <p:cNvSpPr txBox="1">
            <a:spLocks/>
          </p:cNvSpPr>
          <p:nvPr/>
        </p:nvSpPr>
        <p:spPr>
          <a:xfrm>
            <a:off x="5386689" y="3592085"/>
            <a:ext cx="1418619" cy="49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b="1" dirty="0"/>
              <a:t>Analizar</a:t>
            </a:r>
            <a:endParaRPr lang="es-CO" sz="2000" dirty="0"/>
          </a:p>
        </p:txBody>
      </p:sp>
      <p:sp>
        <p:nvSpPr>
          <p:cNvPr id="34" name="Marcador de texto 4">
            <a:extLst>
              <a:ext uri="{FF2B5EF4-FFF2-40B4-BE49-F238E27FC236}">
                <a16:creationId xmlns:a16="http://schemas.microsoft.com/office/drawing/2014/main" id="{C1D7BB54-2018-43D1-9A51-4D3F25F3E320}"/>
              </a:ext>
            </a:extLst>
          </p:cNvPr>
          <p:cNvSpPr txBox="1">
            <a:spLocks/>
          </p:cNvSpPr>
          <p:nvPr/>
        </p:nvSpPr>
        <p:spPr>
          <a:xfrm>
            <a:off x="9430648" y="2133001"/>
            <a:ext cx="1418619" cy="49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b="1" dirty="0"/>
              <a:t>Difundir</a:t>
            </a:r>
            <a:endParaRPr lang="es-CO" sz="2000" dirty="0"/>
          </a:p>
        </p:txBody>
      </p:sp>
      <p:pic>
        <p:nvPicPr>
          <p:cNvPr id="35" name="Picture 2" descr="Resultado de imagen para tiempo lugar y persona">
            <a:extLst>
              <a:ext uri="{FF2B5EF4-FFF2-40B4-BE49-F238E27FC236}">
                <a16:creationId xmlns:a16="http://schemas.microsoft.com/office/drawing/2014/main" id="{C1DCDFEC-4672-459B-85CC-C1CC6C8EB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7" t="20004" r="9644" b="22188"/>
          <a:stretch/>
        </p:blipFill>
        <p:spPr bwMode="auto">
          <a:xfrm>
            <a:off x="300536" y="2566428"/>
            <a:ext cx="1111460" cy="97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Resultado de imagen para tiempo lugar y persona">
            <a:extLst>
              <a:ext uri="{FF2B5EF4-FFF2-40B4-BE49-F238E27FC236}">
                <a16:creationId xmlns:a16="http://schemas.microsoft.com/office/drawing/2014/main" id="{4802B75D-144B-4CA8-ACA6-7C397C971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35889" r="13371" b="23660"/>
          <a:stretch>
            <a:fillRect/>
          </a:stretch>
        </p:blipFill>
        <p:spPr bwMode="auto">
          <a:xfrm>
            <a:off x="1515698" y="2636847"/>
            <a:ext cx="1452138" cy="90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Imagen relacionada">
            <a:extLst>
              <a:ext uri="{FF2B5EF4-FFF2-40B4-BE49-F238E27FC236}">
                <a16:creationId xmlns:a16="http://schemas.microsoft.com/office/drawing/2014/main" id="{06502DA5-F07E-4D7E-8703-3230F833B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0" t="22650" r="10748" b="34233"/>
          <a:stretch>
            <a:fillRect/>
          </a:stretch>
        </p:blipFill>
        <p:spPr bwMode="auto">
          <a:xfrm>
            <a:off x="3176617" y="2567045"/>
            <a:ext cx="1266326" cy="96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id="{688BA4AC-6EA3-4525-BDF0-89A82E06D71A}"/>
              </a:ext>
            </a:extLst>
          </p:cNvPr>
          <p:cNvGrpSpPr/>
          <p:nvPr/>
        </p:nvGrpSpPr>
        <p:grpSpPr>
          <a:xfrm>
            <a:off x="2514777" y="4086356"/>
            <a:ext cx="7162440" cy="1971499"/>
            <a:chOff x="1693901" y="4335495"/>
            <a:chExt cx="7456448" cy="1866312"/>
          </a:xfrm>
        </p:grpSpPr>
        <p:pic>
          <p:nvPicPr>
            <p:cNvPr id="39" name="Imagen 22">
              <a:extLst>
                <a:ext uri="{FF2B5EF4-FFF2-40B4-BE49-F238E27FC236}">
                  <a16:creationId xmlns:a16="http://schemas.microsoft.com/office/drawing/2014/main" id="{F87AC916-5900-440D-B486-116E30BB4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08" t="26338" r="27065" b="12292"/>
            <a:stretch>
              <a:fillRect/>
            </a:stretch>
          </p:blipFill>
          <p:spPr bwMode="auto">
            <a:xfrm>
              <a:off x="6691312" y="4433332"/>
              <a:ext cx="2459037" cy="176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723BE20D-BC10-4651-BD7C-17AAE2A57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93901" y="4643846"/>
              <a:ext cx="2873170" cy="1505591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87E78E35-467C-4E88-824B-4FB564428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64881" y="4335495"/>
              <a:ext cx="1263318" cy="1813942"/>
            </a:xfrm>
            <a:prstGeom prst="rect">
              <a:avLst/>
            </a:prstGeom>
          </p:spPr>
        </p:pic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B02BDE2A-EAD1-466D-8941-47CE6D2E91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776" t="23475" r="54609" b="47358"/>
          <a:stretch/>
        </p:blipFill>
        <p:spPr>
          <a:xfrm>
            <a:off x="8162545" y="2477310"/>
            <a:ext cx="1437395" cy="681321"/>
          </a:xfrm>
          <a:prstGeom prst="rect">
            <a:avLst/>
          </a:prstGeom>
        </p:spPr>
      </p:pic>
      <p:sp>
        <p:nvSpPr>
          <p:cNvPr id="43" name="Elipse 42">
            <a:extLst>
              <a:ext uri="{FF2B5EF4-FFF2-40B4-BE49-F238E27FC236}">
                <a16:creationId xmlns:a16="http://schemas.microsoft.com/office/drawing/2014/main" id="{AE9513B2-B331-40F0-85C9-9820ECEE6632}"/>
              </a:ext>
            </a:extLst>
          </p:cNvPr>
          <p:cNvSpPr/>
          <p:nvPr/>
        </p:nvSpPr>
        <p:spPr>
          <a:xfrm>
            <a:off x="10218380" y="2422112"/>
            <a:ext cx="1589930" cy="7066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45E710-1A43-4993-9BF9-BF3110ACBC29}"/>
              </a:ext>
            </a:extLst>
          </p:cNvPr>
          <p:cNvSpPr txBox="1"/>
          <p:nvPr/>
        </p:nvSpPr>
        <p:spPr>
          <a:xfrm>
            <a:off x="10581801" y="2559714"/>
            <a:ext cx="135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SITREP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6350D377-6081-4507-9EBC-2FD83D764A66}"/>
              </a:ext>
            </a:extLst>
          </p:cNvPr>
          <p:cNvSpPr/>
          <p:nvPr/>
        </p:nvSpPr>
        <p:spPr>
          <a:xfrm>
            <a:off x="9297419" y="3179062"/>
            <a:ext cx="1685079" cy="7299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58ECE7F-CDE0-4C52-952B-655D9D8D0F41}"/>
              </a:ext>
            </a:extLst>
          </p:cNvPr>
          <p:cNvSpPr txBox="1"/>
          <p:nvPr/>
        </p:nvSpPr>
        <p:spPr>
          <a:xfrm>
            <a:off x="9453435" y="3256055"/>
            <a:ext cx="134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Tablero de control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7A8B58-7A21-45EE-846B-6573D571F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7"/>
    </mc:Choice>
    <mc:Fallback xmlns="">
      <p:transition spd="slow" advTm="44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Definiciones operativas de caso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6AFB3D8B-E1F1-4D66-8B2F-555A4F1712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888769"/>
              </p:ext>
            </p:extLst>
          </p:nvPr>
        </p:nvGraphicFramePr>
        <p:xfrm>
          <a:off x="8791576" y="2592604"/>
          <a:ext cx="2377961" cy="2795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4E71F776-44B7-4BBB-B7E9-2BE5320D6083}"/>
              </a:ext>
            </a:extLst>
          </p:cNvPr>
          <p:cNvSpPr txBox="1"/>
          <p:nvPr/>
        </p:nvSpPr>
        <p:spPr>
          <a:xfrm>
            <a:off x="1198696" y="2836872"/>
            <a:ext cx="6802304" cy="23083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Paciente con episodio febril (&gt; 37,5° C)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actual o reciente (hasta de 2 semanas o 15 días previos a la consulta), </a:t>
            </a:r>
            <a:r>
              <a:rPr lang="es-E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procedente de área o región endémica de malaria en los últimos 15 días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cuya enfermedad se confirme por la identificación de especies de 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Plasmodium </a:t>
            </a:r>
            <a:r>
              <a:rPr lang="es-ES" i="1" dirty="0" err="1">
                <a:latin typeface="Arial" panose="020B0604020202020204" pitchFamily="34" charset="0"/>
                <a:cs typeface="Arial" panose="020B0604020202020204" pitchFamily="34" charset="0"/>
              </a:rPr>
              <a:t>ssp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mediante algún examen parasitológico como: (gota gruesa), pruebas rápidas de detección de antígeno parasitario (PDR), o en situaciones especiales, técnica molecular (PCR).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E5DBF48-22C6-49A0-B432-F8064AAD3E7D}"/>
              </a:ext>
            </a:extLst>
          </p:cNvPr>
          <p:cNvSpPr txBox="1">
            <a:spLocks/>
          </p:cNvSpPr>
          <p:nvPr/>
        </p:nvSpPr>
        <p:spPr>
          <a:xfrm>
            <a:off x="1198696" y="1828744"/>
            <a:ext cx="10516920" cy="4846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s-CO" sz="1800" b="0" dirty="0">
                <a:latin typeface="Arial" panose="020B0604020202020204" pitchFamily="34" charset="0"/>
                <a:cs typeface="Arial" panose="020B0604020202020204" pitchFamily="34" charset="0"/>
              </a:rPr>
              <a:t>Los casos de malaria ingresarán únicamente como </a:t>
            </a:r>
            <a:r>
              <a:rPr lang="es-CO" sz="1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confirmados por laboratorio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6221F0-1CEC-4719-84C5-C64EC1BC8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66"/>
    </mc:Choice>
    <mc:Fallback xmlns="">
      <p:transition spd="slow" advTm="4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6F059-0D9B-4FF9-872F-2D882F07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79" y="714339"/>
            <a:ext cx="9836821" cy="682619"/>
          </a:xfrm>
        </p:spPr>
        <p:txBody>
          <a:bodyPr>
            <a:noAutofit/>
          </a:bodyPr>
          <a:lstStyle/>
          <a:p>
            <a:r>
              <a:rPr lang="es-ES" sz="2400" dirty="0">
                <a:latin typeface="Arial"/>
                <a:cs typeface="Arial"/>
              </a:rPr>
              <a:t>Línea de tiempo de vigilancia en salud pública de malaria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568B9460-55C8-4713-92BD-9887C5DA7C30}"/>
              </a:ext>
            </a:extLst>
          </p:cNvPr>
          <p:cNvSpPr txBox="1"/>
          <p:nvPr/>
        </p:nvSpPr>
        <p:spPr>
          <a:xfrm>
            <a:off x="6761256" y="4917751"/>
            <a:ext cx="68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7d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C8CAE218-5794-4469-8CDB-8A0393286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855" y="2219291"/>
            <a:ext cx="1143401" cy="108242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871C8187-4213-4318-8DF7-3DC869C5A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4190" y="2839073"/>
            <a:ext cx="1503760" cy="1405475"/>
          </a:xfrm>
          <a:prstGeom prst="rect">
            <a:avLst/>
          </a:prstGeom>
        </p:spPr>
      </p:pic>
      <p:sp>
        <p:nvSpPr>
          <p:cNvPr id="25" name="TextBox 7">
            <a:extLst>
              <a:ext uri="{FF2B5EF4-FFF2-40B4-BE49-F238E27FC236}">
                <a16:creationId xmlns:a16="http://schemas.microsoft.com/office/drawing/2014/main" id="{1465AF05-9790-4A35-AACF-1A3DFE9E45C4}"/>
              </a:ext>
            </a:extLst>
          </p:cNvPr>
          <p:cNvSpPr txBox="1"/>
          <p:nvPr/>
        </p:nvSpPr>
        <p:spPr>
          <a:xfrm>
            <a:off x="4028477" y="3353327"/>
            <a:ext cx="887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48h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5405F18D-A53C-4941-8997-A5E3230D9216}"/>
              </a:ext>
            </a:extLst>
          </p:cNvPr>
          <p:cNvSpPr txBox="1"/>
          <p:nvPr/>
        </p:nvSpPr>
        <p:spPr>
          <a:xfrm>
            <a:off x="6858289" y="3353327"/>
            <a:ext cx="1167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24h</a:t>
            </a: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59EE22F3-A404-4583-AA35-5714EB7938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5055" y="3292747"/>
            <a:ext cx="1075521" cy="1002851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94A782C2-C279-4217-BE8F-8992D36E0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7961" y="2894982"/>
            <a:ext cx="1326847" cy="1425132"/>
          </a:xfrm>
          <a:prstGeom prst="rect">
            <a:avLst/>
          </a:prstGeom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C171804E-8165-4C74-9A67-7DE63DD63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8671" y="2894982"/>
            <a:ext cx="1385819" cy="1336676"/>
          </a:xfrm>
          <a:prstGeom prst="rect">
            <a:avLst/>
          </a:prstGeom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B7394B8F-D00E-494C-A031-D42C77C89A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127" y="2873367"/>
            <a:ext cx="1592216" cy="1425132"/>
          </a:xfrm>
          <a:prstGeom prst="rect">
            <a:avLst/>
          </a:prstGeom>
        </p:spPr>
      </p:pic>
      <p:sp>
        <p:nvSpPr>
          <p:cNvPr id="32" name="Right Brace 9">
            <a:extLst>
              <a:ext uri="{FF2B5EF4-FFF2-40B4-BE49-F238E27FC236}">
                <a16:creationId xmlns:a16="http://schemas.microsoft.com/office/drawing/2014/main" id="{AF8DC3CC-5570-48C2-8B7C-BF0608393516}"/>
              </a:ext>
            </a:extLst>
          </p:cNvPr>
          <p:cNvSpPr/>
          <p:nvPr/>
        </p:nvSpPr>
        <p:spPr>
          <a:xfrm rot="5400000">
            <a:off x="6753908" y="-24258"/>
            <a:ext cx="461664" cy="899927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sp>
        <p:nvSpPr>
          <p:cNvPr id="44" name="TextBox 10">
            <a:extLst>
              <a:ext uri="{FF2B5EF4-FFF2-40B4-BE49-F238E27FC236}">
                <a16:creationId xmlns:a16="http://schemas.microsoft.com/office/drawing/2014/main" id="{4F7235EF-D245-45CB-A6D4-0CD93BB8F335}"/>
              </a:ext>
            </a:extLst>
          </p:cNvPr>
          <p:cNvSpPr txBox="1"/>
          <p:nvPr/>
        </p:nvSpPr>
        <p:spPr>
          <a:xfrm>
            <a:off x="126333" y="4486864"/>
            <a:ext cx="2151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Paciente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sintomático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asintomático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que require un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50F9549D-3FB5-4AC7-8DDA-0022D6316421}"/>
              </a:ext>
            </a:extLst>
          </p:cNvPr>
          <p:cNvSpPr/>
          <p:nvPr/>
        </p:nvSpPr>
        <p:spPr>
          <a:xfrm>
            <a:off x="8038305" y="3280502"/>
            <a:ext cx="1326847" cy="108242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TextBox 8">
            <a:extLst>
              <a:ext uri="{FF2B5EF4-FFF2-40B4-BE49-F238E27FC236}">
                <a16:creationId xmlns:a16="http://schemas.microsoft.com/office/drawing/2014/main" id="{D04AB7B4-2F11-4307-8FC6-D13D491F9759}"/>
              </a:ext>
            </a:extLst>
          </p:cNvPr>
          <p:cNvSpPr txBox="1"/>
          <p:nvPr/>
        </p:nvSpPr>
        <p:spPr>
          <a:xfrm>
            <a:off x="7462960" y="5564034"/>
            <a:ext cx="2539710" cy="877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0" b="1" dirty="0" err="1"/>
              <a:t>Notificación</a:t>
            </a:r>
            <a:r>
              <a:rPr lang="en-US" sz="1700" b="1" dirty="0"/>
              <a:t> </a:t>
            </a:r>
            <a:r>
              <a:rPr lang="en-US" sz="1700" b="1" dirty="0" err="1"/>
              <a:t>oportuna</a:t>
            </a:r>
            <a:r>
              <a:rPr lang="en-US" sz="1700" b="1" dirty="0"/>
              <a:t> al Sistema de </a:t>
            </a:r>
            <a:r>
              <a:rPr lang="en-US" sz="1700" b="1" dirty="0" err="1"/>
              <a:t>Vigilancia</a:t>
            </a:r>
            <a:r>
              <a:rPr lang="en-US" sz="1700" b="1" dirty="0"/>
              <a:t> </a:t>
            </a:r>
            <a:r>
              <a:rPr lang="en-US" sz="1700" b="1" dirty="0" err="1"/>
              <a:t>en</a:t>
            </a:r>
            <a:r>
              <a:rPr lang="en-US" sz="1700" b="1" dirty="0"/>
              <a:t> </a:t>
            </a:r>
            <a:r>
              <a:rPr lang="en-US" sz="1700" b="1" dirty="0" err="1"/>
              <a:t>Salud</a:t>
            </a:r>
            <a:r>
              <a:rPr lang="en-US" sz="1700" b="1" dirty="0"/>
              <a:t> </a:t>
            </a:r>
            <a:r>
              <a:rPr lang="en-US" sz="1700" b="1" dirty="0" err="1"/>
              <a:t>Pública</a:t>
            </a:r>
            <a:endParaRPr lang="en-US" sz="1700" b="1" dirty="0"/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E30DE0E1-F9A6-4C95-A2FD-AC75CFC75221}"/>
              </a:ext>
            </a:extLst>
          </p:cNvPr>
          <p:cNvSpPr/>
          <p:nvPr/>
        </p:nvSpPr>
        <p:spPr>
          <a:xfrm>
            <a:off x="8559521" y="4730924"/>
            <a:ext cx="233606" cy="71791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4AFB99-3C6B-408B-A571-68B500CA0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8"/>
    </mc:Choice>
    <mc:Fallback xmlns="">
      <p:transition spd="slow" advTm="30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428</Words>
  <Application>Microsoft Macintosh PowerPoint</Application>
  <PresentationFormat>Panorámica</PresentationFormat>
  <Paragraphs>96</Paragraphs>
  <Slides>13</Slides>
  <Notes>9</Notes>
  <HiddenSlides>0</HiddenSlides>
  <MMClips>13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Work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Generación de datos y notificación en Sivigila, Colombia</vt:lpstr>
      <vt:lpstr>Marco normativo del sistema de vigilancia en salud pública de Colombia</vt:lpstr>
      <vt:lpstr>Objetivos de la vigilancia en salud pública de malaria</vt:lpstr>
      <vt:lpstr>Definiciones operativas de caso</vt:lpstr>
      <vt:lpstr>Línea de tiempo de vigilancia en salud pública de malaria</vt:lpstr>
      <vt:lpstr>Variables clave para el seguimiento y la evaluación de la vigilancia en salud pública en malaria</vt:lpstr>
      <vt:lpstr>Variables clave para el seguimiento y la evaluación de la vigilancia en salud pública en malaria</vt:lpstr>
      <vt:lpstr>Variables clave para el seguimiento y la evaluación de la vigilancia en salud pública en malaria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Salas Botero, Daniela</dc:creator>
  <cp:lastModifiedBy>JUAN DAVID ORTIZ GARZON</cp:lastModifiedBy>
  <cp:revision>45</cp:revision>
  <dcterms:created xsi:type="dcterms:W3CDTF">2021-01-16T00:04:17Z</dcterms:created>
  <dcterms:modified xsi:type="dcterms:W3CDTF">2021-02-18T03:29:23Z</dcterms:modified>
</cp:coreProperties>
</file>