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4426" r:id="rId4"/>
    <p:sldId id="4429" r:id="rId5"/>
    <p:sldId id="4407" r:id="rId6"/>
    <p:sldId id="4425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8" autoAdjust="0"/>
    <p:restoredTop sz="71067" autoAdjust="0"/>
  </p:normalViewPr>
  <p:slideViewPr>
    <p:cSldViewPr snapToGrid="0">
      <p:cViewPr varScale="1">
        <p:scale>
          <a:sx n="112" d="100"/>
          <a:sy n="112" d="100"/>
        </p:scale>
        <p:origin x="2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A7799F6-4DBB-436C-91EE-3C1259C729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9F51F-9B7C-4ABB-9F2F-4DD657E315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4A4E7-3CF6-4CA0-B3A6-612210556990}" type="datetimeFigureOut">
              <a:rPr lang="es-CO" smtClean="0"/>
              <a:t>3/02/21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7D1D4D-FABB-4A9D-9FE9-013294CABB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B4B25E-AC15-423E-B64C-D48E158C3B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5AF6B-052F-4B91-A1F3-5134B63A79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3227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D0DB7-47DE-4C6E-A37F-858B7E617A45}" type="datetimeFigureOut">
              <a:rPr lang="es-CO" smtClean="0"/>
              <a:t>3/02/21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889D-4262-4685-B3DB-D98E57AC9F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849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La estrategia DTI-R tiene 4 componentes</a:t>
            </a:r>
            <a:r>
              <a:rPr lang="es-CO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endParaRPr lang="es-CO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MX" sz="12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1. Diagnóstico: Todo caso sospechoso de malaria debe ser diagnosticado usando microscopía o pruebas rápidas, lo mas importante es captar el paciente</a:t>
            </a:r>
            <a:r>
              <a:rPr lang="es-MX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en las primeras 48h desde el inicio de los síntomas.</a:t>
            </a:r>
            <a:r>
              <a:rPr lang="es-MX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endParaRPr lang="es-MX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/>
            </a:endParaRPr>
          </a:p>
          <a:p>
            <a:r>
              <a:rPr lang="es-MX" sz="12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2. Tratamiento: Todo caso confirmado debe recibir tratamiento apropiado según parasito identificado y de acuerdo al protocolo nacional, Es importante empezar este </a:t>
            </a:r>
            <a:r>
              <a:rPr lang="es-MX" dirty="0">
                <a:solidFill>
                  <a:srgbClr val="000000"/>
                </a:solidFill>
                <a:latin typeface="Times New Roman"/>
                <a:cs typeface="Times New Roman"/>
              </a:rPr>
              <a:t>tratamiento 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el mismo día del diagnóstico.</a:t>
            </a:r>
            <a:r>
              <a:rPr lang="es-MX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endParaRPr lang="es-MX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/>
            </a:endParaRPr>
          </a:p>
          <a:p>
            <a:r>
              <a:rPr lang="es-MX" sz="12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3. Investigación: Cada caso debe ser investigado y clasificado, con el fin de realizar</a:t>
            </a:r>
            <a:r>
              <a:rPr lang="es-MX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es-MX" sz="12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acciones de respuesta en los primeros 3 días del diagnóstico.</a:t>
            </a:r>
            <a:r>
              <a:rPr lang="es-MX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endParaRPr lang="es-MX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/>
            </a:endParaRPr>
          </a:p>
          <a:p>
            <a:r>
              <a:rPr lang="es-MX" sz="12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4. Respuesta: Cada caso o muchos casos( conglomerado) de casos debe desencadenar una acción básica de detección oportuna y tratamiento de otros casos (detección reactiva) en los primeros 7 días desde el inicio de los síntomas del caso diagnosticado.</a:t>
            </a:r>
            <a:r>
              <a:rPr lang="es-MX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794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F0C84-E809-49AF-94E9-AB7FC5465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B652B9-1B79-4E24-8A10-6A5A735DF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07E737-41F3-47FB-BFDB-49A25A86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58F9-45D2-4FCC-938E-E950CF0AEF9D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19A42C-90DB-4DB3-8D1B-8FA40EEA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B398F5-3E2C-43B6-883F-B9B9620D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1D3-9555-4225-B70F-6DA87C744D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333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1382F-E2CA-46BD-A633-27A2EFF9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A715D8-DA02-47C6-B287-FE039C801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EFB50D-7252-48F9-9A4C-EC2CA6F10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1D59EA-5593-4532-8B3D-B487689C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58F9-45D2-4FCC-938E-E950CF0AEF9D}" type="datetimeFigureOut">
              <a:rPr lang="es-CO" smtClean="0"/>
              <a:t>3/02/21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E38109-1D45-4CCB-A36B-7F635163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DA3C21-2E5C-4A4A-92ED-D4709A21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1D3-9555-4225-B70F-6DA87C744D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506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5C790-0A1B-4087-A20E-47747991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861D0E-88D0-42E4-B5DB-9981DA404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0C8F-2A68-4496-A1F3-26D5A125D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5ACACD-38E5-43D6-92BE-1F7E6054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58F9-45D2-4FCC-938E-E950CF0AEF9D}" type="datetimeFigureOut">
              <a:rPr lang="es-CO" smtClean="0"/>
              <a:t>3/02/21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9F4DB5-A4F4-4EE1-A5AE-60202E03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137979-6597-4ADE-A965-3B5BFF39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1D3-9555-4225-B70F-6DA87C744D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076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49C32-E8E1-4DD7-A21D-4ED93DCE7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B72510-E4A7-4280-BF48-D625911AC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EB7243-1446-4F60-B00E-0DF3055F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58F9-45D2-4FCC-938E-E950CF0AEF9D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0D9E14-F5BC-492B-8789-5156AD2A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ACC216-6DB6-4175-B9A1-5CF09E10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1D3-9555-4225-B70F-6DA87C744D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611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158CA6-43D4-4FA8-A839-BADDC1EB4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B9659B-342C-4F97-9F64-307A18A3F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75EB7-5F17-44AB-9070-DFEC0F5C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58F9-45D2-4FCC-938E-E950CF0AEF9D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357F72-BAFF-4D5A-9683-0841F7BC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AE0ACC-C90D-4E6B-B563-22DFB5E4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1D3-9555-4225-B70F-6DA87C744D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009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ci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56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37361"/>
            <a:ext cx="5057775" cy="389636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BC969070-458B-42D7-AA01-A0381C599718}"/>
              </a:ext>
            </a:extLst>
          </p:cNvPr>
          <p:cNvGrpSpPr/>
          <p:nvPr userDrawn="1"/>
        </p:nvGrpSpPr>
        <p:grpSpPr>
          <a:xfrm>
            <a:off x="0" y="5512721"/>
            <a:ext cx="12255079" cy="1369913"/>
            <a:chOff x="-1" y="3154082"/>
            <a:chExt cx="12255079" cy="1369913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1653096-9640-4770-B96C-9B2E09060DC3}"/>
                </a:ext>
              </a:extLst>
            </p:cNvPr>
            <p:cNvSpPr/>
            <p:nvPr userDrawn="1"/>
          </p:nvSpPr>
          <p:spPr>
            <a:xfrm>
              <a:off x="0" y="4351985"/>
              <a:ext cx="11174730" cy="13992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896EFCA-70AC-45A1-9107-9B47E26A2B06}"/>
                </a:ext>
              </a:extLst>
            </p:cNvPr>
            <p:cNvSpPr/>
            <p:nvPr userDrawn="1"/>
          </p:nvSpPr>
          <p:spPr>
            <a:xfrm>
              <a:off x="6081078" y="4329022"/>
              <a:ext cx="1038225" cy="194973"/>
            </a:xfrm>
            <a:prstGeom prst="rect">
              <a:avLst/>
            </a:prstGeom>
            <a:solidFill>
              <a:srgbClr val="F07E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FA464BE-AB47-4D90-8738-B42819A02266}"/>
                </a:ext>
              </a:extLst>
            </p:cNvPr>
            <p:cNvSpPr/>
            <p:nvPr userDrawn="1"/>
          </p:nvSpPr>
          <p:spPr>
            <a:xfrm>
              <a:off x="7092633" y="4338131"/>
              <a:ext cx="1011555" cy="161230"/>
            </a:xfrm>
            <a:prstGeom prst="rect">
              <a:avLst/>
            </a:prstGeom>
            <a:solidFill>
              <a:srgbClr val="00C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42046EB-7B5B-4253-BDF7-7889186C88C8}"/>
                </a:ext>
              </a:extLst>
            </p:cNvPr>
            <p:cNvSpPr/>
            <p:nvPr userDrawn="1"/>
          </p:nvSpPr>
          <p:spPr>
            <a:xfrm>
              <a:off x="8104189" y="4338131"/>
              <a:ext cx="1010064" cy="161230"/>
            </a:xfrm>
            <a:prstGeom prst="rect">
              <a:avLst/>
            </a:prstGeom>
            <a:solidFill>
              <a:srgbClr val="FF0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44E7692-0932-47E9-87B5-6E7C2DD6579A}"/>
                </a:ext>
              </a:extLst>
            </p:cNvPr>
            <p:cNvSpPr/>
            <p:nvPr userDrawn="1"/>
          </p:nvSpPr>
          <p:spPr>
            <a:xfrm>
              <a:off x="9114254" y="4338131"/>
              <a:ext cx="1022251" cy="161230"/>
            </a:xfrm>
            <a:prstGeom prst="rect">
              <a:avLst/>
            </a:prstGeom>
            <a:solidFill>
              <a:srgbClr val="005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A538B76-0616-437A-A678-02D0B7FA7533}"/>
                </a:ext>
              </a:extLst>
            </p:cNvPr>
            <p:cNvSpPr/>
            <p:nvPr userDrawn="1"/>
          </p:nvSpPr>
          <p:spPr>
            <a:xfrm>
              <a:off x="10133750" y="4338131"/>
              <a:ext cx="1022251" cy="161230"/>
            </a:xfrm>
            <a:prstGeom prst="rect">
              <a:avLst/>
            </a:prstGeom>
            <a:solidFill>
              <a:srgbClr val="7AC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581518E-F81E-4FC1-B348-4B3B93289A18}"/>
                </a:ext>
              </a:extLst>
            </p:cNvPr>
            <p:cNvSpPr/>
            <p:nvPr userDrawn="1"/>
          </p:nvSpPr>
          <p:spPr>
            <a:xfrm>
              <a:off x="11153775" y="4338131"/>
              <a:ext cx="1038225" cy="161230"/>
            </a:xfrm>
            <a:prstGeom prst="rect">
              <a:avLst/>
            </a:prstGeom>
            <a:solidFill>
              <a:srgbClr val="A32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4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2AC8598-3C3C-45CA-94FB-994D0F17A8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3615975"/>
              <a:ext cx="3054887" cy="643134"/>
            </a:xfrm>
            <a:prstGeom prst="rect">
              <a:avLst/>
            </a:prstGeom>
          </p:spPr>
        </p:pic>
        <p:pic>
          <p:nvPicPr>
            <p:cNvPr id="15" name="Imagen 14" descr="Imagen que contiene señal&#10;&#10;Descripción generada automáticamente">
              <a:extLst>
                <a:ext uri="{FF2B5EF4-FFF2-40B4-BE49-F238E27FC236}">
                  <a16:creationId xmlns:a16="http://schemas.microsoft.com/office/drawing/2014/main" id="{5980E6A9-C5B3-47CE-BA65-7BF7298819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0" r="14596" b="54316"/>
            <a:stretch/>
          </p:blipFill>
          <p:spPr>
            <a:xfrm>
              <a:off x="4940657" y="3651097"/>
              <a:ext cx="1810259" cy="631705"/>
            </a:xfrm>
            <a:prstGeom prst="rect">
              <a:avLst/>
            </a:prstGeom>
          </p:spPr>
        </p:pic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84D9C3B2-804D-44B3-8681-5387BC4D3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68857" y="3706338"/>
              <a:ext cx="2286154" cy="561512"/>
            </a:xfrm>
            <a:prstGeom prst="rect">
              <a:avLst/>
            </a:prstGeom>
          </p:spPr>
        </p:pic>
        <p:pic>
          <p:nvPicPr>
            <p:cNvPr id="3" name="Imagen 2" descr="Imagen que contiene dibujo, señal&#10;&#10;Descripción generada automáticamente">
              <a:extLst>
                <a:ext uri="{FF2B5EF4-FFF2-40B4-BE49-F238E27FC236}">
                  <a16:creationId xmlns:a16="http://schemas.microsoft.com/office/drawing/2014/main" id="{F52D2E9B-A559-4F11-8A82-C2347A87AA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4239" y="3154082"/>
              <a:ext cx="1210839" cy="1210839"/>
            </a:xfrm>
            <a:prstGeom prst="rect">
              <a:avLst/>
            </a:prstGeom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5E97AA1B-D1C5-40D5-B3EB-59D6EEEF3C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27" y="5983610"/>
            <a:ext cx="1470326" cy="6407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BA0ABD-97CC-409F-AE59-574F0C21C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9" t="27243" b="10860"/>
          <a:stretch/>
        </p:blipFill>
        <p:spPr>
          <a:xfrm>
            <a:off x="9305035" y="5951553"/>
            <a:ext cx="1714806" cy="7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2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bierno">
    <p:bg>
      <p:bgPr>
        <a:solidFill>
          <a:srgbClr val="2D6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;p2">
            <a:extLst>
              <a:ext uri="{FF2B5EF4-FFF2-40B4-BE49-F238E27FC236}">
                <a16:creationId xmlns:a16="http://schemas.microsoft.com/office/drawing/2014/main" id="{293107A0-4F8A-4FD8-9A8C-E41432C348FF}"/>
              </a:ext>
            </a:extLst>
          </p:cNvPr>
          <p:cNvSpPr/>
          <p:nvPr userDrawn="1"/>
        </p:nvSpPr>
        <p:spPr>
          <a:xfrm>
            <a:off x="8643756" y="0"/>
            <a:ext cx="355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6;p2">
            <a:extLst>
              <a:ext uri="{FF2B5EF4-FFF2-40B4-BE49-F238E27FC236}">
                <a16:creationId xmlns:a16="http://schemas.microsoft.com/office/drawing/2014/main" id="{22AB24FA-EFA3-4744-9704-A752234FE65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310438" y="3104560"/>
            <a:ext cx="5281673" cy="1112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83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t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775D5E98-393A-754A-A6D7-F1CEDC38FA74}"/>
              </a:ext>
            </a:extLst>
          </p:cNvPr>
          <p:cNvGrpSpPr/>
          <p:nvPr userDrawn="1"/>
        </p:nvGrpSpPr>
        <p:grpSpPr>
          <a:xfrm>
            <a:off x="3244541" y="5401733"/>
            <a:ext cx="8930526" cy="1208919"/>
            <a:chOff x="3244541" y="5401733"/>
            <a:chExt cx="8930526" cy="12089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9709DFA4-1C08-4723-B861-1B2849E627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3108" y="6007238"/>
              <a:ext cx="2269457" cy="583237"/>
            </a:xfrm>
            <a:prstGeom prst="rect">
              <a:avLst/>
            </a:prstGeom>
          </p:spPr>
        </p:pic>
        <p:pic>
          <p:nvPicPr>
            <p:cNvPr id="10" name="Imagen 9" descr="Texto&#10;&#10;Descripción generada automáticamente">
              <a:extLst>
                <a:ext uri="{FF2B5EF4-FFF2-40B4-BE49-F238E27FC236}">
                  <a16:creationId xmlns:a16="http://schemas.microsoft.com/office/drawing/2014/main" id="{19ABA31F-D6F7-4193-AFBB-EAF4030109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9477" y="5996792"/>
              <a:ext cx="1412674" cy="589125"/>
            </a:xfrm>
            <a:prstGeom prst="rect">
              <a:avLst/>
            </a:prstGeom>
          </p:spPr>
        </p:pic>
        <p:pic>
          <p:nvPicPr>
            <p:cNvPr id="11" name="Imagen 10" descr="Imagen que contiene botella, exterior, firmar, alimentos&#10;&#10;Descripción generada automáticamente">
              <a:extLst>
                <a:ext uri="{FF2B5EF4-FFF2-40B4-BE49-F238E27FC236}">
                  <a16:creationId xmlns:a16="http://schemas.microsoft.com/office/drawing/2014/main" id="{88303E18-F13B-4CBB-AA27-2D161E3627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966" y="6011796"/>
              <a:ext cx="1398553" cy="583237"/>
            </a:xfrm>
            <a:prstGeom prst="rect">
              <a:avLst/>
            </a:prstGeom>
          </p:spPr>
        </p:pic>
        <p:pic>
          <p:nvPicPr>
            <p:cNvPr id="12" name="Imagen 11" descr="Icono&#10;&#10;Descripción generada automáticamente">
              <a:extLst>
                <a:ext uri="{FF2B5EF4-FFF2-40B4-BE49-F238E27FC236}">
                  <a16:creationId xmlns:a16="http://schemas.microsoft.com/office/drawing/2014/main" id="{781E006B-7640-4CC4-9973-3314C0BB88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187297" y="6011798"/>
              <a:ext cx="1561711" cy="529762"/>
            </a:xfrm>
            <a:prstGeom prst="rect">
              <a:avLst/>
            </a:prstGeom>
          </p:spPr>
        </p:pic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E7D33FEF-266B-4EA9-918A-75B38441C681}"/>
                </a:ext>
              </a:extLst>
            </p:cNvPr>
            <p:cNvCxnSpPr/>
            <p:nvPr/>
          </p:nvCxnSpPr>
          <p:spPr>
            <a:xfrm>
              <a:off x="5046133" y="5401733"/>
              <a:ext cx="712893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n 13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9E154D5E-A0EE-491C-B4FB-9F4BFCF4C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44541" y="5932925"/>
              <a:ext cx="1841798" cy="677727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79098EB-558C-4FE5-BB9F-0D850AFC9D89}"/>
              </a:ext>
            </a:extLst>
          </p:cNvPr>
          <p:cNvSpPr/>
          <p:nvPr userDrawn="1"/>
        </p:nvSpPr>
        <p:spPr>
          <a:xfrm>
            <a:off x="5046132" y="3221504"/>
            <a:ext cx="6841067" cy="19691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552B4EB-5209-49BD-8D46-42836837A1B4}"/>
              </a:ext>
            </a:extLst>
          </p:cNvPr>
          <p:cNvSpPr/>
          <p:nvPr userDrawn="1"/>
        </p:nvSpPr>
        <p:spPr>
          <a:xfrm>
            <a:off x="4966729" y="3811355"/>
            <a:ext cx="186267" cy="9144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19" name="Google Shape;16;p2">
            <a:extLst>
              <a:ext uri="{FF2B5EF4-FFF2-40B4-BE49-F238E27FC236}">
                <a16:creationId xmlns:a16="http://schemas.microsoft.com/office/drawing/2014/main" id="{5CDBC152-D80A-4A34-90F2-A4B60CBABD87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0" y="735559"/>
            <a:ext cx="3216275" cy="67731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2E944AEB-7A52-4E2C-91A9-B206B526FA2E}"/>
              </a:ext>
            </a:extLst>
          </p:cNvPr>
          <p:cNvSpPr>
            <a:spLocks noGrp="1"/>
          </p:cNvSpPr>
          <p:nvPr userDrawn="1">
            <p:ph type="body" sz="half" idx="2"/>
          </p:nvPr>
        </p:nvSpPr>
        <p:spPr>
          <a:xfrm>
            <a:off x="5206363" y="3412938"/>
            <a:ext cx="6458768" cy="914401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AEFFD712-03C0-4D49-BA3E-A50DEFC90651}"/>
              </a:ext>
            </a:extLst>
          </p:cNvPr>
          <p:cNvSpPr>
            <a:spLocks noGrp="1"/>
          </p:cNvSpPr>
          <p:nvPr userDrawn="1">
            <p:ph type="body" sz="half" idx="10"/>
          </p:nvPr>
        </p:nvSpPr>
        <p:spPr>
          <a:xfrm>
            <a:off x="5206363" y="4413342"/>
            <a:ext cx="6458768" cy="655048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0663E9-E0C2-094A-9082-FEB7D3FBB58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76" y="761898"/>
            <a:ext cx="1546912" cy="61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3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7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71403415-1898-428B-AF7D-35ADCEF925A2}"/>
              </a:ext>
            </a:extLst>
          </p:cNvPr>
          <p:cNvSpPr txBox="1"/>
          <p:nvPr userDrawn="1"/>
        </p:nvSpPr>
        <p:spPr>
          <a:xfrm>
            <a:off x="1198902" y="655645"/>
            <a:ext cx="10079835" cy="707886"/>
          </a:xfrm>
          <a:prstGeom prst="rect">
            <a:avLst/>
          </a:prstGeom>
          <a:solidFill>
            <a:srgbClr val="12367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CO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7C87B4F-CF46-43F5-8167-67CD3937E845}"/>
              </a:ext>
            </a:extLst>
          </p:cNvPr>
          <p:cNvCxnSpPr>
            <a:cxnSpLocks/>
          </p:cNvCxnSpPr>
          <p:nvPr userDrawn="1"/>
        </p:nvCxnSpPr>
        <p:spPr>
          <a:xfrm>
            <a:off x="913263" y="-86759"/>
            <a:ext cx="0" cy="1424492"/>
          </a:xfrm>
          <a:prstGeom prst="line">
            <a:avLst/>
          </a:prstGeom>
          <a:ln w="28575">
            <a:solidFill>
              <a:srgbClr val="123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B8726A4C-6B50-4E0E-B6C1-26D67644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901" y="655645"/>
            <a:ext cx="9970841" cy="707886"/>
          </a:xfrm>
        </p:spPr>
        <p:txBody>
          <a:bodyPr anchor="b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DE8AA457-C592-42F5-BA89-42A246B3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2463" y="1678577"/>
            <a:ext cx="10147074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6292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B5388A45-3D24-43BA-A3DA-9DE6C7AC6AE5}"/>
              </a:ext>
            </a:extLst>
          </p:cNvPr>
          <p:cNvSpPr txBox="1"/>
          <p:nvPr userDrawn="1"/>
        </p:nvSpPr>
        <p:spPr>
          <a:xfrm>
            <a:off x="1198903" y="655645"/>
            <a:ext cx="10058956" cy="707886"/>
          </a:xfrm>
          <a:prstGeom prst="rect">
            <a:avLst/>
          </a:prstGeom>
          <a:solidFill>
            <a:srgbClr val="6B9B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CO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51FE99B-CA13-4A7F-8603-88F1DABCA952}"/>
              </a:ext>
            </a:extLst>
          </p:cNvPr>
          <p:cNvCxnSpPr>
            <a:cxnSpLocks/>
          </p:cNvCxnSpPr>
          <p:nvPr userDrawn="1"/>
        </p:nvCxnSpPr>
        <p:spPr>
          <a:xfrm>
            <a:off x="913263" y="-86759"/>
            <a:ext cx="0" cy="1424492"/>
          </a:xfrm>
          <a:prstGeom prst="line">
            <a:avLst/>
          </a:prstGeom>
          <a:ln w="28575">
            <a:solidFill>
              <a:srgbClr val="6B9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ítulo 1">
            <a:extLst>
              <a:ext uri="{FF2B5EF4-FFF2-40B4-BE49-F238E27FC236}">
                <a16:creationId xmlns:a16="http://schemas.microsoft.com/office/drawing/2014/main" id="{AE1B94CA-DA28-4D68-A2D9-9CBDCA69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901" y="655645"/>
            <a:ext cx="9970841" cy="707886"/>
          </a:xfrm>
        </p:spPr>
        <p:txBody>
          <a:bodyPr anchor="b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9DD1FB4F-54DF-4C13-8CB8-F7E216E9F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0784" y="1652451"/>
            <a:ext cx="10147074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0468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F9AD065-F0C5-454A-95D3-F525CA1ACADD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3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460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BBCA2F6-DC6D-437B-A0F0-C42B2F738031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6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261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142D1F8-AAA8-4646-98AA-F20CF3573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08" y="6007238"/>
            <a:ext cx="2269457" cy="583237"/>
          </a:xfrm>
          <a:prstGeom prst="rect">
            <a:avLst/>
          </a:prstGeom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61290B06-F250-4801-9346-C4840AE2B1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477" y="5996792"/>
            <a:ext cx="1412674" cy="589125"/>
          </a:xfrm>
          <a:prstGeom prst="rect">
            <a:avLst/>
          </a:prstGeom>
        </p:spPr>
      </p:pic>
      <p:pic>
        <p:nvPicPr>
          <p:cNvPr id="9" name="Imagen 8" descr="Imagen que contiene botella, exterior, firmar, alimentos&#10;&#10;Descripción generada automáticamente">
            <a:extLst>
              <a:ext uri="{FF2B5EF4-FFF2-40B4-BE49-F238E27FC236}">
                <a16:creationId xmlns:a16="http://schemas.microsoft.com/office/drawing/2014/main" id="{DC60DEDE-5DDD-488E-A32B-12D38DC1D4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66" y="6011796"/>
            <a:ext cx="1398553" cy="583237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2AD186EB-2420-4246-B367-0DA27D6116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87297" y="6011798"/>
            <a:ext cx="1561711" cy="52976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8533C7F-A98A-450B-934C-817F06CC7D3E}"/>
              </a:ext>
            </a:extLst>
          </p:cNvPr>
          <p:cNvCxnSpPr/>
          <p:nvPr/>
        </p:nvCxnSpPr>
        <p:spPr>
          <a:xfrm>
            <a:off x="5046133" y="5401733"/>
            <a:ext cx="7128934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Un 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D87245C6-D3D6-4224-9AFB-155AE5892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541" y="5932925"/>
            <a:ext cx="1841798" cy="677727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BE2E2DE-772B-4421-88F6-364781396AC9}"/>
              </a:ext>
            </a:extLst>
          </p:cNvPr>
          <p:cNvCxnSpPr/>
          <p:nvPr userDrawn="1"/>
        </p:nvCxnSpPr>
        <p:spPr>
          <a:xfrm>
            <a:off x="694267" y="5647268"/>
            <a:ext cx="10955866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oogle Shape;16;p2">
            <a:extLst>
              <a:ext uri="{FF2B5EF4-FFF2-40B4-BE49-F238E27FC236}">
                <a16:creationId xmlns:a16="http://schemas.microsoft.com/office/drawing/2014/main" id="{0144C0D6-6E84-45DF-8EE4-5C6907132D7C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0" y="735559"/>
            <a:ext cx="3216275" cy="67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9189CC2-EF72-6A4D-9226-176AFF3752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76" y="761898"/>
            <a:ext cx="1546912" cy="61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7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5CBB1C-C55B-41B6-8901-3EF993B3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00B690-300F-4528-A6E4-FAD216DC6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E736E7-EEBB-4C22-B1B8-3A28D5D20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058F9-45D2-4FCC-938E-E950CF0AEF9D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32FB21-BFF9-424A-94AE-BC13E23CA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D37A9F-FC92-41E9-A8C8-BC7D30D1F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21D3-9555-4225-B70F-6DA87C744D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552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3" r:id="rId6"/>
    <p:sldLayoutId id="214748366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14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F6AAF1-E83E-4F42-8481-BA94BC0E7A12}"/>
              </a:ext>
            </a:extLst>
          </p:cNvPr>
          <p:cNvSpPr txBox="1"/>
          <p:nvPr/>
        </p:nvSpPr>
        <p:spPr>
          <a:xfrm>
            <a:off x="5435894" y="3522944"/>
            <a:ext cx="6146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de conceptos básicos de la estrategia de eliminación de la malaria</a:t>
            </a:r>
            <a:endParaRPr lang="es-CO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8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F6AAF1-E83E-4F42-8481-BA94BC0E7A12}"/>
              </a:ext>
            </a:extLst>
          </p:cNvPr>
          <p:cNvSpPr txBox="1"/>
          <p:nvPr/>
        </p:nvSpPr>
        <p:spPr>
          <a:xfrm>
            <a:off x="482600" y="2045462"/>
            <a:ext cx="1026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Modulo 1 : </a:t>
            </a:r>
            <a:r>
              <a:rPr lang="es-CO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la malaria  o paludismo  </a:t>
            </a:r>
            <a:endParaRPr lang="es-CO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F189BB-582B-184F-8252-90FD8663272A}"/>
              </a:ext>
            </a:extLst>
          </p:cNvPr>
          <p:cNvSpPr txBox="1"/>
          <p:nvPr/>
        </p:nvSpPr>
        <p:spPr>
          <a:xfrm>
            <a:off x="5549567" y="3659664"/>
            <a:ext cx="57638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 Aprendizaje </a:t>
            </a:r>
          </a:p>
          <a:p>
            <a:pPr algn="just"/>
            <a:endPara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Apropiar los conceptos generales de la malaria en Colombia de acuerdo con los lineamientos y el plan estratégico nacional vigentes. </a:t>
            </a:r>
            <a:endParaRPr lang="es-ES_trad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5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8BB88AA-89D0-4A0A-A1A0-C0C83A9D4DAF}"/>
              </a:ext>
            </a:extLst>
          </p:cNvPr>
          <p:cNvSpPr txBox="1"/>
          <p:nvPr/>
        </p:nvSpPr>
        <p:spPr>
          <a:xfrm>
            <a:off x="1037168" y="2700347"/>
            <a:ext cx="2751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</a:p>
          <a:p>
            <a:pPr algn="ctr"/>
            <a:r>
              <a:rPr lang="es-CO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4507CA3-D954-4BDB-83F3-EBBAC08A5BE1}"/>
              </a:ext>
            </a:extLst>
          </p:cNvPr>
          <p:cNvCxnSpPr>
            <a:cxnSpLocks/>
          </p:cNvCxnSpPr>
          <p:nvPr/>
        </p:nvCxnSpPr>
        <p:spPr>
          <a:xfrm>
            <a:off x="3695700" y="-152398"/>
            <a:ext cx="0" cy="42917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4454A18-8AED-8349-B2BD-10AE4D2FF78C}"/>
              </a:ext>
            </a:extLst>
          </p:cNvPr>
          <p:cNvSpPr txBox="1"/>
          <p:nvPr/>
        </p:nvSpPr>
        <p:spPr>
          <a:xfrm>
            <a:off x="3788833" y="2840047"/>
            <a:ext cx="781473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Conceptos básicos de la </a:t>
            </a:r>
            <a:r>
              <a:rPr lang="es-ES_tradnl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del DDTI-R (Detección- Diagnóstico- Tratamiento- Investigación – Respuesta).</a:t>
            </a:r>
            <a:endParaRPr lang="es-E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9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upo 111">
            <a:extLst>
              <a:ext uri="{FF2B5EF4-FFF2-40B4-BE49-F238E27FC236}">
                <a16:creationId xmlns:a16="http://schemas.microsoft.com/office/drawing/2014/main" id="{5DA74ADE-7424-9A4F-9778-7790AA83313C}"/>
              </a:ext>
            </a:extLst>
          </p:cNvPr>
          <p:cNvGrpSpPr/>
          <p:nvPr/>
        </p:nvGrpSpPr>
        <p:grpSpPr>
          <a:xfrm>
            <a:off x="764124" y="1060397"/>
            <a:ext cx="10622593" cy="4589577"/>
            <a:chOff x="736356" y="1376983"/>
            <a:chExt cx="10670321" cy="4797838"/>
          </a:xfrm>
        </p:grpSpPr>
        <p:sp>
          <p:nvSpPr>
            <p:cNvPr id="59" name="Freeform 2">
              <a:extLst>
                <a:ext uri="{FF2B5EF4-FFF2-40B4-BE49-F238E27FC236}">
                  <a16:creationId xmlns:a16="http://schemas.microsoft.com/office/drawing/2014/main" id="{84EF47C2-6CF7-5541-BDBA-BECC7AF7C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356" y="2145059"/>
              <a:ext cx="2246751" cy="706274"/>
            </a:xfrm>
            <a:custGeom>
              <a:avLst/>
              <a:gdLst>
                <a:gd name="T0" fmla="*/ 3716 w 3717"/>
                <a:gd name="T1" fmla="*/ 0 h 1170"/>
                <a:gd name="T2" fmla="*/ 0 w 3717"/>
                <a:gd name="T3" fmla="*/ 0 h 1170"/>
                <a:gd name="T4" fmla="*/ 0 w 3717"/>
                <a:gd name="T5" fmla="*/ 1035 h 1170"/>
                <a:gd name="T6" fmla="*/ 134 w 3717"/>
                <a:gd name="T7" fmla="*/ 1169 h 1170"/>
                <a:gd name="T8" fmla="*/ 3716 w 3717"/>
                <a:gd name="T9" fmla="*/ 1169 h 1170"/>
                <a:gd name="T10" fmla="*/ 3716 w 3717"/>
                <a:gd name="T11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7" h="1170">
                  <a:moveTo>
                    <a:pt x="3716" y="0"/>
                  </a:moveTo>
                  <a:lnTo>
                    <a:pt x="0" y="0"/>
                  </a:lnTo>
                  <a:lnTo>
                    <a:pt x="0" y="1035"/>
                  </a:lnTo>
                  <a:cubicBezTo>
                    <a:pt x="0" y="1109"/>
                    <a:pt x="60" y="1169"/>
                    <a:pt x="134" y="1169"/>
                  </a:cubicBezTo>
                  <a:lnTo>
                    <a:pt x="3716" y="1169"/>
                  </a:lnTo>
                  <a:lnTo>
                    <a:pt x="3716" y="0"/>
                  </a:lnTo>
                </a:path>
              </a:pathLst>
            </a:custGeom>
            <a:solidFill>
              <a:srgbClr val="8C2A8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900"/>
            </a:p>
          </p:txBody>
        </p:sp>
        <p:sp>
          <p:nvSpPr>
            <p:cNvPr id="60" name="Freeform 3">
              <a:extLst>
                <a:ext uri="{FF2B5EF4-FFF2-40B4-BE49-F238E27FC236}">
                  <a16:creationId xmlns:a16="http://schemas.microsoft.com/office/drawing/2014/main" id="{776C06FB-8E23-2D43-851F-37E1653C5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241" y="1376983"/>
              <a:ext cx="2236092" cy="4744032"/>
            </a:xfrm>
            <a:custGeom>
              <a:avLst/>
              <a:gdLst>
                <a:gd name="T0" fmla="*/ 3697 w 3698"/>
                <a:gd name="T1" fmla="*/ 7848 h 7849"/>
                <a:gd name="T2" fmla="*/ 0 w 3698"/>
                <a:gd name="T3" fmla="*/ 7848 h 7849"/>
                <a:gd name="T4" fmla="*/ 0 w 3698"/>
                <a:gd name="T5" fmla="*/ 0 h 7849"/>
                <a:gd name="T6" fmla="*/ 3697 w 3698"/>
                <a:gd name="T7" fmla="*/ 0 h 7849"/>
                <a:gd name="T8" fmla="*/ 3697 w 3698"/>
                <a:gd name="T9" fmla="*/ 7848 h 7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8" h="7849">
                  <a:moveTo>
                    <a:pt x="3697" y="7848"/>
                  </a:moveTo>
                  <a:lnTo>
                    <a:pt x="0" y="7848"/>
                  </a:lnTo>
                  <a:lnTo>
                    <a:pt x="0" y="0"/>
                  </a:lnTo>
                  <a:lnTo>
                    <a:pt x="3697" y="0"/>
                  </a:lnTo>
                  <a:lnTo>
                    <a:pt x="3697" y="7848"/>
                  </a:lnTo>
                </a:path>
              </a:pathLst>
            </a:custGeom>
            <a:solidFill>
              <a:schemeClr val="bg2"/>
            </a:solidFill>
            <a:ln w="38100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 sz="900"/>
            </a:p>
          </p:txBody>
        </p:sp>
        <p:sp>
          <p:nvSpPr>
            <p:cNvPr id="61" name="Freeform 4">
              <a:extLst>
                <a:ext uri="{FF2B5EF4-FFF2-40B4-BE49-F238E27FC236}">
                  <a16:creationId xmlns:a16="http://schemas.microsoft.com/office/drawing/2014/main" id="{A972CF03-F7C4-5543-90A3-4353358CC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356" y="1513616"/>
              <a:ext cx="2246751" cy="906163"/>
            </a:xfrm>
            <a:custGeom>
              <a:avLst/>
              <a:gdLst>
                <a:gd name="T0" fmla="*/ 383 w 3717"/>
                <a:gd name="T1" fmla="*/ 0 h 1500"/>
                <a:gd name="T2" fmla="*/ 0 w 3717"/>
                <a:gd name="T3" fmla="*/ 383 h 1500"/>
                <a:gd name="T4" fmla="*/ 0 w 3717"/>
                <a:gd name="T5" fmla="*/ 1499 h 1500"/>
                <a:gd name="T6" fmla="*/ 331 w 3717"/>
                <a:gd name="T7" fmla="*/ 1169 h 1500"/>
                <a:gd name="T8" fmla="*/ 402 w 3717"/>
                <a:gd name="T9" fmla="*/ 1169 h 1500"/>
                <a:gd name="T10" fmla="*/ 610 w 3717"/>
                <a:gd name="T11" fmla="*/ 1169 h 1500"/>
                <a:gd name="T12" fmla="*/ 3131 w 3717"/>
                <a:gd name="T13" fmla="*/ 1169 h 1500"/>
                <a:gd name="T14" fmla="*/ 3716 w 3717"/>
                <a:gd name="T15" fmla="*/ 584 h 1500"/>
                <a:gd name="T16" fmla="*/ 3131 w 3717"/>
                <a:gd name="T17" fmla="*/ 0 h 1500"/>
                <a:gd name="T18" fmla="*/ 383 w 3717"/>
                <a:gd name="T1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7" h="1500">
                  <a:moveTo>
                    <a:pt x="383" y="0"/>
                  </a:moveTo>
                  <a:cubicBezTo>
                    <a:pt x="172" y="0"/>
                    <a:pt x="0" y="171"/>
                    <a:pt x="0" y="383"/>
                  </a:cubicBezTo>
                  <a:lnTo>
                    <a:pt x="0" y="1499"/>
                  </a:lnTo>
                  <a:cubicBezTo>
                    <a:pt x="0" y="1317"/>
                    <a:pt x="149" y="1169"/>
                    <a:pt x="331" y="1169"/>
                  </a:cubicBezTo>
                  <a:lnTo>
                    <a:pt x="402" y="1169"/>
                  </a:lnTo>
                  <a:lnTo>
                    <a:pt x="610" y="1169"/>
                  </a:lnTo>
                  <a:lnTo>
                    <a:pt x="3131" y="1169"/>
                  </a:lnTo>
                  <a:cubicBezTo>
                    <a:pt x="3454" y="1169"/>
                    <a:pt x="3716" y="907"/>
                    <a:pt x="3716" y="584"/>
                  </a:cubicBezTo>
                  <a:cubicBezTo>
                    <a:pt x="3716" y="262"/>
                    <a:pt x="3454" y="0"/>
                    <a:pt x="3131" y="0"/>
                  </a:cubicBezTo>
                  <a:lnTo>
                    <a:pt x="383" y="0"/>
                  </a:lnTo>
                </a:path>
              </a:pathLst>
            </a:custGeom>
            <a:solidFill>
              <a:srgbClr val="8C2A8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900"/>
            </a:p>
          </p:txBody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F51A9449-9633-2D45-8B5F-7A496D8FC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7394" y="2145059"/>
              <a:ext cx="2246753" cy="706274"/>
            </a:xfrm>
            <a:custGeom>
              <a:avLst/>
              <a:gdLst>
                <a:gd name="T0" fmla="*/ 3715 w 3716"/>
                <a:gd name="T1" fmla="*/ 0 h 1170"/>
                <a:gd name="T2" fmla="*/ 0 w 3716"/>
                <a:gd name="T3" fmla="*/ 0 h 1170"/>
                <a:gd name="T4" fmla="*/ 0 w 3716"/>
                <a:gd name="T5" fmla="*/ 1035 h 1170"/>
                <a:gd name="T6" fmla="*/ 133 w 3716"/>
                <a:gd name="T7" fmla="*/ 1169 h 1170"/>
                <a:gd name="T8" fmla="*/ 3715 w 3716"/>
                <a:gd name="T9" fmla="*/ 1169 h 1170"/>
                <a:gd name="T10" fmla="*/ 3715 w 3716"/>
                <a:gd name="T11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6" h="1170">
                  <a:moveTo>
                    <a:pt x="3715" y="0"/>
                  </a:moveTo>
                  <a:lnTo>
                    <a:pt x="0" y="0"/>
                  </a:lnTo>
                  <a:lnTo>
                    <a:pt x="0" y="1035"/>
                  </a:lnTo>
                  <a:cubicBezTo>
                    <a:pt x="0" y="1109"/>
                    <a:pt x="60" y="1169"/>
                    <a:pt x="133" y="1169"/>
                  </a:cubicBezTo>
                  <a:lnTo>
                    <a:pt x="3715" y="1169"/>
                  </a:lnTo>
                  <a:lnTo>
                    <a:pt x="3715" y="0"/>
                  </a:lnTo>
                </a:path>
              </a:pathLst>
            </a:custGeom>
            <a:solidFill>
              <a:srgbClr val="FF142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900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B983C236-8A53-404F-ABB1-27C3C2374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0586" y="1430789"/>
              <a:ext cx="2236091" cy="4744032"/>
            </a:xfrm>
            <a:custGeom>
              <a:avLst/>
              <a:gdLst>
                <a:gd name="T0" fmla="*/ 3698 w 3699"/>
                <a:gd name="T1" fmla="*/ 7848 h 7849"/>
                <a:gd name="T2" fmla="*/ 0 w 3699"/>
                <a:gd name="T3" fmla="*/ 7848 h 7849"/>
                <a:gd name="T4" fmla="*/ 0 w 3699"/>
                <a:gd name="T5" fmla="*/ 0 h 7849"/>
                <a:gd name="T6" fmla="*/ 3698 w 3699"/>
                <a:gd name="T7" fmla="*/ 0 h 7849"/>
                <a:gd name="T8" fmla="*/ 3698 w 3699"/>
                <a:gd name="T9" fmla="*/ 7848 h 7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9" h="7849">
                  <a:moveTo>
                    <a:pt x="3698" y="7848"/>
                  </a:moveTo>
                  <a:lnTo>
                    <a:pt x="0" y="7848"/>
                  </a:lnTo>
                  <a:lnTo>
                    <a:pt x="0" y="0"/>
                  </a:lnTo>
                  <a:lnTo>
                    <a:pt x="3698" y="0"/>
                  </a:lnTo>
                  <a:lnTo>
                    <a:pt x="3698" y="7848"/>
                  </a:lnTo>
                </a:path>
              </a:pathLst>
            </a:custGeom>
            <a:solidFill>
              <a:schemeClr val="bg2"/>
            </a:solidFill>
            <a:ln w="38100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 sz="900"/>
            </a:p>
          </p:txBody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AA403EEB-5765-C046-A514-E2C9BFC13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7394" y="1513616"/>
              <a:ext cx="2246753" cy="906163"/>
            </a:xfrm>
            <a:custGeom>
              <a:avLst/>
              <a:gdLst>
                <a:gd name="T0" fmla="*/ 383 w 3716"/>
                <a:gd name="T1" fmla="*/ 0 h 1500"/>
                <a:gd name="T2" fmla="*/ 0 w 3716"/>
                <a:gd name="T3" fmla="*/ 383 h 1500"/>
                <a:gd name="T4" fmla="*/ 0 w 3716"/>
                <a:gd name="T5" fmla="*/ 1499 h 1500"/>
                <a:gd name="T6" fmla="*/ 331 w 3716"/>
                <a:gd name="T7" fmla="*/ 1169 h 1500"/>
                <a:gd name="T8" fmla="*/ 401 w 3716"/>
                <a:gd name="T9" fmla="*/ 1169 h 1500"/>
                <a:gd name="T10" fmla="*/ 609 w 3716"/>
                <a:gd name="T11" fmla="*/ 1169 h 1500"/>
                <a:gd name="T12" fmla="*/ 3131 w 3716"/>
                <a:gd name="T13" fmla="*/ 1169 h 1500"/>
                <a:gd name="T14" fmla="*/ 3715 w 3716"/>
                <a:gd name="T15" fmla="*/ 584 h 1500"/>
                <a:gd name="T16" fmla="*/ 3131 w 3716"/>
                <a:gd name="T17" fmla="*/ 0 h 1500"/>
                <a:gd name="T18" fmla="*/ 383 w 3716"/>
                <a:gd name="T1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6" h="1500">
                  <a:moveTo>
                    <a:pt x="383" y="0"/>
                  </a:moveTo>
                  <a:cubicBezTo>
                    <a:pt x="171" y="0"/>
                    <a:pt x="0" y="171"/>
                    <a:pt x="0" y="383"/>
                  </a:cubicBezTo>
                  <a:lnTo>
                    <a:pt x="0" y="1499"/>
                  </a:lnTo>
                  <a:cubicBezTo>
                    <a:pt x="0" y="1317"/>
                    <a:pt x="148" y="1169"/>
                    <a:pt x="331" y="1169"/>
                  </a:cubicBezTo>
                  <a:lnTo>
                    <a:pt x="401" y="1169"/>
                  </a:lnTo>
                  <a:lnTo>
                    <a:pt x="609" y="1169"/>
                  </a:lnTo>
                  <a:lnTo>
                    <a:pt x="3131" y="1169"/>
                  </a:lnTo>
                  <a:cubicBezTo>
                    <a:pt x="3454" y="1169"/>
                    <a:pt x="3715" y="907"/>
                    <a:pt x="3715" y="584"/>
                  </a:cubicBezTo>
                  <a:cubicBezTo>
                    <a:pt x="3715" y="262"/>
                    <a:pt x="3454" y="0"/>
                    <a:pt x="3131" y="0"/>
                  </a:cubicBezTo>
                  <a:lnTo>
                    <a:pt x="383" y="0"/>
                  </a:lnTo>
                </a:path>
              </a:pathLst>
            </a:custGeom>
            <a:solidFill>
              <a:srgbClr val="FF142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900"/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176E2725-49D4-C945-B3D4-DCA21B06B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368" y="2145059"/>
              <a:ext cx="2246751" cy="706274"/>
            </a:xfrm>
            <a:custGeom>
              <a:avLst/>
              <a:gdLst>
                <a:gd name="T0" fmla="*/ 3715 w 3716"/>
                <a:gd name="T1" fmla="*/ 0 h 1170"/>
                <a:gd name="T2" fmla="*/ 0 w 3716"/>
                <a:gd name="T3" fmla="*/ 0 h 1170"/>
                <a:gd name="T4" fmla="*/ 0 w 3716"/>
                <a:gd name="T5" fmla="*/ 1035 h 1170"/>
                <a:gd name="T6" fmla="*/ 133 w 3716"/>
                <a:gd name="T7" fmla="*/ 1169 h 1170"/>
                <a:gd name="T8" fmla="*/ 3715 w 3716"/>
                <a:gd name="T9" fmla="*/ 1169 h 1170"/>
                <a:gd name="T10" fmla="*/ 3715 w 3716"/>
                <a:gd name="T11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6" h="1170">
                  <a:moveTo>
                    <a:pt x="3715" y="0"/>
                  </a:moveTo>
                  <a:lnTo>
                    <a:pt x="0" y="0"/>
                  </a:lnTo>
                  <a:lnTo>
                    <a:pt x="0" y="1035"/>
                  </a:lnTo>
                  <a:cubicBezTo>
                    <a:pt x="0" y="1109"/>
                    <a:pt x="60" y="1169"/>
                    <a:pt x="133" y="1169"/>
                  </a:cubicBezTo>
                  <a:lnTo>
                    <a:pt x="3715" y="1169"/>
                  </a:lnTo>
                  <a:lnTo>
                    <a:pt x="3715" y="0"/>
                  </a:ln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900"/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13D1B6E9-BE9D-2841-95C0-828849C6F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560" y="1430789"/>
              <a:ext cx="2236092" cy="4744032"/>
            </a:xfrm>
            <a:custGeom>
              <a:avLst/>
              <a:gdLst>
                <a:gd name="T0" fmla="*/ 3697 w 3698"/>
                <a:gd name="T1" fmla="*/ 7848 h 7849"/>
                <a:gd name="T2" fmla="*/ 0 w 3698"/>
                <a:gd name="T3" fmla="*/ 7848 h 7849"/>
                <a:gd name="T4" fmla="*/ 0 w 3698"/>
                <a:gd name="T5" fmla="*/ 0 h 7849"/>
                <a:gd name="T6" fmla="*/ 3697 w 3698"/>
                <a:gd name="T7" fmla="*/ 0 h 7849"/>
                <a:gd name="T8" fmla="*/ 3697 w 3698"/>
                <a:gd name="T9" fmla="*/ 7848 h 7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8" h="7849">
                  <a:moveTo>
                    <a:pt x="3697" y="7848"/>
                  </a:moveTo>
                  <a:lnTo>
                    <a:pt x="0" y="7848"/>
                  </a:lnTo>
                  <a:lnTo>
                    <a:pt x="0" y="0"/>
                  </a:lnTo>
                  <a:lnTo>
                    <a:pt x="3697" y="0"/>
                  </a:lnTo>
                  <a:lnTo>
                    <a:pt x="3697" y="7848"/>
                  </a:lnTo>
                </a:path>
              </a:pathLst>
            </a:custGeom>
            <a:solidFill>
              <a:schemeClr val="bg2"/>
            </a:solidFill>
            <a:ln w="38100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 sz="900"/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99EA175A-60FC-BD46-B0A0-0F1B1AD70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368" y="1513616"/>
              <a:ext cx="2246751" cy="906163"/>
            </a:xfrm>
            <a:custGeom>
              <a:avLst/>
              <a:gdLst>
                <a:gd name="T0" fmla="*/ 383 w 3716"/>
                <a:gd name="T1" fmla="*/ 0 h 1500"/>
                <a:gd name="T2" fmla="*/ 0 w 3716"/>
                <a:gd name="T3" fmla="*/ 383 h 1500"/>
                <a:gd name="T4" fmla="*/ 0 w 3716"/>
                <a:gd name="T5" fmla="*/ 1499 h 1500"/>
                <a:gd name="T6" fmla="*/ 331 w 3716"/>
                <a:gd name="T7" fmla="*/ 1169 h 1500"/>
                <a:gd name="T8" fmla="*/ 401 w 3716"/>
                <a:gd name="T9" fmla="*/ 1169 h 1500"/>
                <a:gd name="T10" fmla="*/ 610 w 3716"/>
                <a:gd name="T11" fmla="*/ 1169 h 1500"/>
                <a:gd name="T12" fmla="*/ 3131 w 3716"/>
                <a:gd name="T13" fmla="*/ 1169 h 1500"/>
                <a:gd name="T14" fmla="*/ 3715 w 3716"/>
                <a:gd name="T15" fmla="*/ 584 h 1500"/>
                <a:gd name="T16" fmla="*/ 3131 w 3716"/>
                <a:gd name="T17" fmla="*/ 0 h 1500"/>
                <a:gd name="T18" fmla="*/ 383 w 3716"/>
                <a:gd name="T1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6" h="1500">
                  <a:moveTo>
                    <a:pt x="383" y="0"/>
                  </a:moveTo>
                  <a:cubicBezTo>
                    <a:pt x="172" y="0"/>
                    <a:pt x="0" y="171"/>
                    <a:pt x="0" y="383"/>
                  </a:cubicBezTo>
                  <a:lnTo>
                    <a:pt x="0" y="1499"/>
                  </a:lnTo>
                  <a:cubicBezTo>
                    <a:pt x="0" y="1317"/>
                    <a:pt x="148" y="1169"/>
                    <a:pt x="331" y="1169"/>
                  </a:cubicBezTo>
                  <a:lnTo>
                    <a:pt x="401" y="1169"/>
                  </a:lnTo>
                  <a:lnTo>
                    <a:pt x="610" y="1169"/>
                  </a:lnTo>
                  <a:lnTo>
                    <a:pt x="3131" y="1169"/>
                  </a:lnTo>
                  <a:cubicBezTo>
                    <a:pt x="3453" y="1169"/>
                    <a:pt x="3715" y="907"/>
                    <a:pt x="3715" y="584"/>
                  </a:cubicBezTo>
                  <a:cubicBezTo>
                    <a:pt x="3715" y="262"/>
                    <a:pt x="3453" y="0"/>
                    <a:pt x="3131" y="0"/>
                  </a:cubicBezTo>
                  <a:lnTo>
                    <a:pt x="383" y="0"/>
                  </a:ln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900"/>
            </a:p>
          </p:txBody>
        </p:sp>
        <p:sp>
          <p:nvSpPr>
            <p:cNvPr id="74" name="Freeform 48">
              <a:extLst>
                <a:ext uri="{FF2B5EF4-FFF2-40B4-BE49-F238E27FC236}">
                  <a16:creationId xmlns:a16="http://schemas.microsoft.com/office/drawing/2014/main" id="{87F22740-80F9-CD40-882F-D949D9538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0380" y="2145059"/>
              <a:ext cx="2246753" cy="706274"/>
            </a:xfrm>
            <a:custGeom>
              <a:avLst/>
              <a:gdLst>
                <a:gd name="T0" fmla="*/ 3715 w 3716"/>
                <a:gd name="T1" fmla="*/ 0 h 1170"/>
                <a:gd name="T2" fmla="*/ 0 w 3716"/>
                <a:gd name="T3" fmla="*/ 0 h 1170"/>
                <a:gd name="T4" fmla="*/ 0 w 3716"/>
                <a:gd name="T5" fmla="*/ 1035 h 1170"/>
                <a:gd name="T6" fmla="*/ 134 w 3716"/>
                <a:gd name="T7" fmla="*/ 1169 h 1170"/>
                <a:gd name="T8" fmla="*/ 3715 w 3716"/>
                <a:gd name="T9" fmla="*/ 1169 h 1170"/>
                <a:gd name="T10" fmla="*/ 3715 w 3716"/>
                <a:gd name="T11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6" h="1170">
                  <a:moveTo>
                    <a:pt x="3715" y="0"/>
                  </a:moveTo>
                  <a:lnTo>
                    <a:pt x="0" y="0"/>
                  </a:lnTo>
                  <a:lnTo>
                    <a:pt x="0" y="1035"/>
                  </a:lnTo>
                  <a:cubicBezTo>
                    <a:pt x="0" y="1109"/>
                    <a:pt x="60" y="1169"/>
                    <a:pt x="134" y="1169"/>
                  </a:cubicBezTo>
                  <a:lnTo>
                    <a:pt x="3715" y="1169"/>
                  </a:lnTo>
                  <a:lnTo>
                    <a:pt x="3715" y="0"/>
                  </a:lnTo>
                </a:path>
              </a:pathLst>
            </a:custGeom>
            <a:solidFill>
              <a:srgbClr val="00CC6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900"/>
            </a:p>
          </p:txBody>
        </p:sp>
        <p:sp>
          <p:nvSpPr>
            <p:cNvPr id="75" name="Freeform 49">
              <a:extLst>
                <a:ext uri="{FF2B5EF4-FFF2-40B4-BE49-F238E27FC236}">
                  <a16:creationId xmlns:a16="http://schemas.microsoft.com/office/drawing/2014/main" id="{E617A1DE-B555-6947-BE66-A3328178C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38" y="1430789"/>
              <a:ext cx="2236092" cy="4744032"/>
            </a:xfrm>
            <a:custGeom>
              <a:avLst/>
              <a:gdLst>
                <a:gd name="T0" fmla="*/ 3697 w 3698"/>
                <a:gd name="T1" fmla="*/ 7848 h 7849"/>
                <a:gd name="T2" fmla="*/ 0 w 3698"/>
                <a:gd name="T3" fmla="*/ 7848 h 7849"/>
                <a:gd name="T4" fmla="*/ 0 w 3698"/>
                <a:gd name="T5" fmla="*/ 0 h 7849"/>
                <a:gd name="T6" fmla="*/ 3697 w 3698"/>
                <a:gd name="T7" fmla="*/ 0 h 7849"/>
                <a:gd name="T8" fmla="*/ 3697 w 3698"/>
                <a:gd name="T9" fmla="*/ 7848 h 7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8" h="7849">
                  <a:moveTo>
                    <a:pt x="3697" y="7848"/>
                  </a:moveTo>
                  <a:lnTo>
                    <a:pt x="0" y="7848"/>
                  </a:lnTo>
                  <a:lnTo>
                    <a:pt x="0" y="0"/>
                  </a:lnTo>
                  <a:lnTo>
                    <a:pt x="3697" y="0"/>
                  </a:lnTo>
                  <a:lnTo>
                    <a:pt x="3697" y="7848"/>
                  </a:lnTo>
                </a:path>
              </a:pathLst>
            </a:custGeom>
            <a:solidFill>
              <a:schemeClr val="bg2"/>
            </a:solidFill>
            <a:ln w="38100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s-ES_tradnl" sz="900"/>
            </a:p>
          </p:txBody>
        </p:sp>
        <p:sp>
          <p:nvSpPr>
            <p:cNvPr id="76" name="Freeform 50">
              <a:extLst>
                <a:ext uri="{FF2B5EF4-FFF2-40B4-BE49-F238E27FC236}">
                  <a16:creationId xmlns:a16="http://schemas.microsoft.com/office/drawing/2014/main" id="{CC3F35C4-425E-3849-8B48-0DD3B1446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0380" y="1513616"/>
              <a:ext cx="2246753" cy="906163"/>
            </a:xfrm>
            <a:custGeom>
              <a:avLst/>
              <a:gdLst>
                <a:gd name="T0" fmla="*/ 383 w 3716"/>
                <a:gd name="T1" fmla="*/ 0 h 1500"/>
                <a:gd name="T2" fmla="*/ 0 w 3716"/>
                <a:gd name="T3" fmla="*/ 383 h 1500"/>
                <a:gd name="T4" fmla="*/ 0 w 3716"/>
                <a:gd name="T5" fmla="*/ 1499 h 1500"/>
                <a:gd name="T6" fmla="*/ 331 w 3716"/>
                <a:gd name="T7" fmla="*/ 1169 h 1500"/>
                <a:gd name="T8" fmla="*/ 402 w 3716"/>
                <a:gd name="T9" fmla="*/ 1169 h 1500"/>
                <a:gd name="T10" fmla="*/ 610 w 3716"/>
                <a:gd name="T11" fmla="*/ 1169 h 1500"/>
                <a:gd name="T12" fmla="*/ 3131 w 3716"/>
                <a:gd name="T13" fmla="*/ 1169 h 1500"/>
                <a:gd name="T14" fmla="*/ 3715 w 3716"/>
                <a:gd name="T15" fmla="*/ 584 h 1500"/>
                <a:gd name="T16" fmla="*/ 3131 w 3716"/>
                <a:gd name="T17" fmla="*/ 0 h 1500"/>
                <a:gd name="T18" fmla="*/ 383 w 3716"/>
                <a:gd name="T1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6" h="1500">
                  <a:moveTo>
                    <a:pt x="383" y="0"/>
                  </a:moveTo>
                  <a:cubicBezTo>
                    <a:pt x="171" y="0"/>
                    <a:pt x="0" y="171"/>
                    <a:pt x="0" y="383"/>
                  </a:cubicBezTo>
                  <a:lnTo>
                    <a:pt x="0" y="1499"/>
                  </a:lnTo>
                  <a:cubicBezTo>
                    <a:pt x="0" y="1317"/>
                    <a:pt x="149" y="1169"/>
                    <a:pt x="331" y="1169"/>
                  </a:cubicBezTo>
                  <a:lnTo>
                    <a:pt x="402" y="1169"/>
                  </a:lnTo>
                  <a:lnTo>
                    <a:pt x="610" y="1169"/>
                  </a:lnTo>
                  <a:lnTo>
                    <a:pt x="3131" y="1169"/>
                  </a:lnTo>
                  <a:cubicBezTo>
                    <a:pt x="3454" y="1169"/>
                    <a:pt x="3715" y="907"/>
                    <a:pt x="3715" y="584"/>
                  </a:cubicBezTo>
                  <a:cubicBezTo>
                    <a:pt x="3715" y="262"/>
                    <a:pt x="3454" y="0"/>
                    <a:pt x="3131" y="0"/>
                  </a:cubicBezTo>
                  <a:lnTo>
                    <a:pt x="383" y="0"/>
                  </a:lnTo>
                </a:path>
              </a:pathLst>
            </a:custGeom>
            <a:solidFill>
              <a:srgbClr val="00CC6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900"/>
            </a:p>
          </p:txBody>
        </p:sp>
        <p:sp>
          <p:nvSpPr>
            <p:cNvPr id="78" name="TextBox 98">
              <a:extLst>
                <a:ext uri="{FF2B5EF4-FFF2-40B4-BE49-F238E27FC236}">
                  <a16:creationId xmlns:a16="http://schemas.microsoft.com/office/drawing/2014/main" id="{600E8290-9353-3D4F-9C8F-21F907AFAAE5}"/>
                </a:ext>
              </a:extLst>
            </p:cNvPr>
            <p:cNvSpPr txBox="1"/>
            <p:nvPr/>
          </p:nvSpPr>
          <p:spPr>
            <a:xfrm>
              <a:off x="974502" y="1698020"/>
              <a:ext cx="1441870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ES_tradnl" sz="1600" b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DIAGNÓSTICO </a:t>
              </a:r>
            </a:p>
          </p:txBody>
        </p:sp>
        <p:sp>
          <p:nvSpPr>
            <p:cNvPr id="79" name="TextBox 98">
              <a:extLst>
                <a:ext uri="{FF2B5EF4-FFF2-40B4-BE49-F238E27FC236}">
                  <a16:creationId xmlns:a16="http://schemas.microsoft.com/office/drawing/2014/main" id="{16AE0F74-71CB-A147-A191-EB66759CB357}"/>
                </a:ext>
              </a:extLst>
            </p:cNvPr>
            <p:cNvSpPr txBox="1"/>
            <p:nvPr/>
          </p:nvSpPr>
          <p:spPr>
            <a:xfrm>
              <a:off x="3845434" y="1638579"/>
              <a:ext cx="1469441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ES_tradnl" sz="1600" b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TRATAMIENTO </a:t>
              </a:r>
            </a:p>
          </p:txBody>
        </p:sp>
        <p:sp>
          <p:nvSpPr>
            <p:cNvPr id="80" name="TextBox 98">
              <a:extLst>
                <a:ext uri="{FF2B5EF4-FFF2-40B4-BE49-F238E27FC236}">
                  <a16:creationId xmlns:a16="http://schemas.microsoft.com/office/drawing/2014/main" id="{B9F1F1CF-E7A0-8042-AC09-33E5B94B933E}"/>
                </a:ext>
              </a:extLst>
            </p:cNvPr>
            <p:cNvSpPr txBox="1"/>
            <p:nvPr/>
          </p:nvSpPr>
          <p:spPr>
            <a:xfrm>
              <a:off x="6371613" y="1531808"/>
              <a:ext cx="1973307" cy="60205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-ES_tradnl" sz="1600" b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DETECCIÓN DE CASOS ADICIONALES </a:t>
              </a:r>
            </a:p>
          </p:txBody>
        </p:sp>
        <p:sp>
          <p:nvSpPr>
            <p:cNvPr id="81" name="TextBox 98">
              <a:extLst>
                <a:ext uri="{FF2B5EF4-FFF2-40B4-BE49-F238E27FC236}">
                  <a16:creationId xmlns:a16="http://schemas.microsoft.com/office/drawing/2014/main" id="{07D530B1-A63B-F745-8A7E-26C9838BCC27}"/>
                </a:ext>
              </a:extLst>
            </p:cNvPr>
            <p:cNvSpPr txBox="1"/>
            <p:nvPr/>
          </p:nvSpPr>
          <p:spPr>
            <a:xfrm>
              <a:off x="9098625" y="1659555"/>
              <a:ext cx="2053592" cy="34855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ES_tradnl" sz="1600" b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CONTROL VECTORIAL </a:t>
              </a:r>
            </a:p>
          </p:txBody>
        </p:sp>
        <p:sp>
          <p:nvSpPr>
            <p:cNvPr id="82" name="Subtitle 2">
              <a:extLst>
                <a:ext uri="{FF2B5EF4-FFF2-40B4-BE49-F238E27FC236}">
                  <a16:creationId xmlns:a16="http://schemas.microsoft.com/office/drawing/2014/main" id="{80069A9E-D90B-E24F-962B-785EDB6931C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0084" y="2186551"/>
              <a:ext cx="1916406" cy="598357"/>
            </a:xfrm>
            <a:prstGeom prst="rect">
              <a:avLst/>
            </a:prstGeom>
          </p:spPr>
          <p:txBody>
            <a:bodyPr vert="horz" wrap="square" lIns="45720" tIns="22860" rIns="4572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50"/>
                </a:lnSpc>
              </a:pPr>
              <a:r>
                <a:rPr lang="es-ES_tradnl" sz="14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En las primeras 48 horas </a:t>
              </a:r>
            </a:p>
          </p:txBody>
        </p:sp>
        <p:sp>
          <p:nvSpPr>
            <p:cNvPr id="83" name="Subtitle 2">
              <a:extLst>
                <a:ext uri="{FF2B5EF4-FFF2-40B4-BE49-F238E27FC236}">
                  <a16:creationId xmlns:a16="http://schemas.microsoft.com/office/drawing/2014/main" id="{2D715F6B-7DBE-8048-BFF5-5314CEAFABDD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55111" y="3172760"/>
              <a:ext cx="1532244" cy="6043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wrap="square" lIns="45720" tIns="22860" rIns="4572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50"/>
                </a:lnSpc>
              </a:pPr>
              <a:r>
                <a:rPr lang="es-ES_tradnl" sz="1600" b="1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Detección de sospechoso </a:t>
              </a:r>
            </a:p>
          </p:txBody>
        </p:sp>
        <p:sp>
          <p:nvSpPr>
            <p:cNvPr id="84" name="Subtitle 2">
              <a:extLst>
                <a:ext uri="{FF2B5EF4-FFF2-40B4-BE49-F238E27FC236}">
                  <a16:creationId xmlns:a16="http://schemas.microsoft.com/office/drawing/2014/main" id="{0A7D725A-D694-B64B-9605-20578502ABC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40599" y="4262484"/>
              <a:ext cx="1718518" cy="6113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wrap="square" lIns="45720" tIns="22860" rIns="4572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50"/>
                </a:lnSpc>
              </a:pPr>
              <a:r>
                <a:rPr lang="es-ES_tradnl" sz="1600" b="1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Microscopía </a:t>
              </a:r>
            </a:p>
            <a:p>
              <a:pPr>
                <a:lnSpc>
                  <a:spcPts val="2050"/>
                </a:lnSpc>
              </a:pPr>
              <a:r>
                <a:rPr lang="es-ES_tradnl" sz="1600" b="1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o PDR .</a:t>
              </a:r>
            </a:p>
          </p:txBody>
        </p:sp>
        <p:sp>
          <p:nvSpPr>
            <p:cNvPr id="85" name="Subtitle 2">
              <a:extLst>
                <a:ext uri="{FF2B5EF4-FFF2-40B4-BE49-F238E27FC236}">
                  <a16:creationId xmlns:a16="http://schemas.microsoft.com/office/drawing/2014/main" id="{1F6E2294-CBBB-6E41-A6FF-B07119F0BCB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848750" y="2182729"/>
              <a:ext cx="1989883" cy="598357"/>
            </a:xfrm>
            <a:prstGeom prst="rect">
              <a:avLst/>
            </a:prstGeom>
            <a:ln>
              <a:noFill/>
            </a:ln>
          </p:spPr>
          <p:txBody>
            <a:bodyPr vert="horz" wrap="square" lIns="45720" tIns="22860" rIns="4572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50"/>
                </a:lnSpc>
              </a:pPr>
              <a:r>
                <a:rPr lang="es-ES_tradnl" sz="14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Al momento del diagnóstico </a:t>
              </a:r>
            </a:p>
          </p:txBody>
        </p:sp>
        <p:sp>
          <p:nvSpPr>
            <p:cNvPr id="86" name="Subtitle 2">
              <a:extLst>
                <a:ext uri="{FF2B5EF4-FFF2-40B4-BE49-F238E27FC236}">
                  <a16:creationId xmlns:a16="http://schemas.microsoft.com/office/drawing/2014/main" id="{545362AA-2B79-5B41-9522-4DFE789B7B6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4089701" y="3117025"/>
              <a:ext cx="4035591" cy="66513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wrap="square" lIns="45720" tIns="22860" rIns="4572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50"/>
                </a:lnSpc>
              </a:pPr>
              <a:r>
                <a:rPr lang="es-ES_tradnl" sz="1600" b="1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Investigación y clasificación de los casos</a:t>
              </a:r>
            </a:p>
            <a:p>
              <a:pPr>
                <a:lnSpc>
                  <a:spcPts val="2050"/>
                </a:lnSpc>
              </a:pPr>
              <a:r>
                <a:rPr lang="es-ES_tradnl" sz="1600" b="1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en los primeros tres días </a:t>
              </a:r>
            </a:p>
          </p:txBody>
        </p:sp>
        <p:sp>
          <p:nvSpPr>
            <p:cNvPr id="88" name="Subtitle 2">
              <a:extLst>
                <a:ext uri="{FF2B5EF4-FFF2-40B4-BE49-F238E27FC236}">
                  <a16:creationId xmlns:a16="http://schemas.microsoft.com/office/drawing/2014/main" id="{5553B929-65DD-D74E-AA4D-A34AA1F428F5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613513" y="2220350"/>
              <a:ext cx="1901801" cy="593869"/>
            </a:xfrm>
            <a:prstGeom prst="rect">
              <a:avLst/>
            </a:prstGeom>
          </p:spPr>
          <p:txBody>
            <a:bodyPr vert="horz" wrap="square" lIns="45720" tIns="22860" rIns="4572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50"/>
                </a:lnSpc>
              </a:pPr>
              <a:r>
                <a:rPr lang="es-ES_tradnl" sz="14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En los primeros </a:t>
              </a:r>
              <a:r>
                <a:rPr lang="es-ES_tradnl" sz="1400" b="1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7</a:t>
              </a:r>
              <a:r>
                <a:rPr lang="es-ES_tradnl" sz="14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días del diagnóstico </a:t>
              </a:r>
            </a:p>
          </p:txBody>
        </p:sp>
        <p:sp>
          <p:nvSpPr>
            <p:cNvPr id="111" name="Subtitle 2">
              <a:extLst>
                <a:ext uri="{FF2B5EF4-FFF2-40B4-BE49-F238E27FC236}">
                  <a16:creationId xmlns:a16="http://schemas.microsoft.com/office/drawing/2014/main" id="{3AE1A939-642A-AC4C-9323-90FA7F6A87F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9241297" y="2257910"/>
              <a:ext cx="2053592" cy="607557"/>
            </a:xfrm>
            <a:prstGeom prst="rect">
              <a:avLst/>
            </a:prstGeom>
          </p:spPr>
          <p:txBody>
            <a:bodyPr vert="horz" wrap="square" lIns="45720" tIns="22860" rIns="45720" bIns="4572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50"/>
                </a:lnSpc>
              </a:pPr>
              <a:r>
                <a:rPr lang="es-ES_tradnl" sz="14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Se inicia en los primeros </a:t>
              </a:r>
              <a:r>
                <a:rPr lang="es-ES_tradnl" sz="1400" b="1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7</a:t>
              </a:r>
              <a:r>
                <a:rPr lang="es-ES_tradnl" sz="14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días del diagnóstico </a:t>
              </a:r>
            </a:p>
          </p:txBody>
        </p:sp>
      </p:grpSp>
      <p:sp>
        <p:nvSpPr>
          <p:cNvPr id="113" name="Subtitle 2">
            <a:extLst>
              <a:ext uri="{FF2B5EF4-FFF2-40B4-BE49-F238E27FC236}">
                <a16:creationId xmlns:a16="http://schemas.microsoft.com/office/drawing/2014/main" id="{04499362-21FF-9849-B1B5-8ACFDF807251}"/>
              </a:ext>
            </a:extLst>
          </p:cNvPr>
          <p:cNvSpPr txBox="1">
            <a:spLocks/>
          </p:cNvSpPr>
          <p:nvPr/>
        </p:nvSpPr>
        <p:spPr>
          <a:xfrm flipH="1">
            <a:off x="4008014" y="3798638"/>
            <a:ext cx="1707625" cy="636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45720" tIns="22860" rIns="4572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ES_tradnl" sz="1600" b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Inicio del</a:t>
            </a:r>
          </a:p>
          <a:p>
            <a:pPr>
              <a:lnSpc>
                <a:spcPts val="2050"/>
              </a:lnSpc>
            </a:pPr>
            <a:r>
              <a:rPr lang="es-ES_tradnl" sz="1600" b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Tratamiento </a:t>
            </a:r>
          </a:p>
        </p:txBody>
      </p:sp>
      <p:sp>
        <p:nvSpPr>
          <p:cNvPr id="114" name="Flecha abajo 113">
            <a:extLst>
              <a:ext uri="{FF2B5EF4-FFF2-40B4-BE49-F238E27FC236}">
                <a16:creationId xmlns:a16="http://schemas.microsoft.com/office/drawing/2014/main" id="{5E1DF796-D703-3845-A80A-7990E58BD94C}"/>
              </a:ext>
            </a:extLst>
          </p:cNvPr>
          <p:cNvSpPr/>
          <p:nvPr/>
        </p:nvSpPr>
        <p:spPr>
          <a:xfrm>
            <a:off x="1917440" y="3427462"/>
            <a:ext cx="207873" cy="368978"/>
          </a:xfrm>
          <a:prstGeom prst="down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5" name="Flecha abajo 114">
            <a:extLst>
              <a:ext uri="{FF2B5EF4-FFF2-40B4-BE49-F238E27FC236}">
                <a16:creationId xmlns:a16="http://schemas.microsoft.com/office/drawing/2014/main" id="{79690EEB-5369-704B-BE5C-59AE0CEB6FA7}"/>
              </a:ext>
            </a:extLst>
          </p:cNvPr>
          <p:cNvSpPr/>
          <p:nvPr/>
        </p:nvSpPr>
        <p:spPr>
          <a:xfrm rot="16200000">
            <a:off x="3342521" y="3550655"/>
            <a:ext cx="274584" cy="1085261"/>
          </a:xfrm>
          <a:prstGeom prst="down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6" name="Flecha abajo 115">
            <a:extLst>
              <a:ext uri="{FF2B5EF4-FFF2-40B4-BE49-F238E27FC236}">
                <a16:creationId xmlns:a16="http://schemas.microsoft.com/office/drawing/2014/main" id="{B4B43AD2-035D-AA44-8890-A39CEC37CEF4}"/>
              </a:ext>
            </a:extLst>
          </p:cNvPr>
          <p:cNvSpPr/>
          <p:nvPr/>
        </p:nvSpPr>
        <p:spPr>
          <a:xfrm rot="10800000">
            <a:off x="4794954" y="3431304"/>
            <a:ext cx="207873" cy="368978"/>
          </a:xfrm>
          <a:prstGeom prst="down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7" name="Subtitle 2">
            <a:extLst>
              <a:ext uri="{FF2B5EF4-FFF2-40B4-BE49-F238E27FC236}">
                <a16:creationId xmlns:a16="http://schemas.microsoft.com/office/drawing/2014/main" id="{DF7CB068-4CBE-B643-9CDC-04B8E534B461}"/>
              </a:ext>
            </a:extLst>
          </p:cNvPr>
          <p:cNvSpPr txBox="1">
            <a:spLocks/>
          </p:cNvSpPr>
          <p:nvPr/>
        </p:nvSpPr>
        <p:spPr>
          <a:xfrm flipH="1">
            <a:off x="6998883" y="3796165"/>
            <a:ext cx="1178419" cy="587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45720" tIns="22860" rIns="4572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ES_tradnl" sz="1600" b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Detección Reactiva </a:t>
            </a:r>
          </a:p>
        </p:txBody>
      </p:sp>
      <p:sp>
        <p:nvSpPr>
          <p:cNvPr id="118" name="Flecha abajo 117">
            <a:extLst>
              <a:ext uri="{FF2B5EF4-FFF2-40B4-BE49-F238E27FC236}">
                <a16:creationId xmlns:a16="http://schemas.microsoft.com/office/drawing/2014/main" id="{46E37C70-E78C-9C45-8586-47AD5A79739E}"/>
              </a:ext>
            </a:extLst>
          </p:cNvPr>
          <p:cNvSpPr/>
          <p:nvPr/>
        </p:nvSpPr>
        <p:spPr>
          <a:xfrm>
            <a:off x="7411141" y="3446582"/>
            <a:ext cx="207873" cy="368978"/>
          </a:xfrm>
          <a:prstGeom prst="down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9" name="Subtitle 2">
            <a:extLst>
              <a:ext uri="{FF2B5EF4-FFF2-40B4-BE49-F238E27FC236}">
                <a16:creationId xmlns:a16="http://schemas.microsoft.com/office/drawing/2014/main" id="{FAE82D95-1729-7B49-AB51-D4CDB54E338A}"/>
              </a:ext>
            </a:extLst>
          </p:cNvPr>
          <p:cNvSpPr txBox="1">
            <a:spLocks/>
          </p:cNvSpPr>
          <p:nvPr/>
        </p:nvSpPr>
        <p:spPr>
          <a:xfrm flipH="1">
            <a:off x="9547017" y="3773612"/>
            <a:ext cx="1656773" cy="587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45720" tIns="22860" rIns="4572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ES_tradnl" sz="16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Rociado (RRI) o toldillos (TILD)</a:t>
            </a:r>
          </a:p>
        </p:txBody>
      </p:sp>
      <p:sp>
        <p:nvSpPr>
          <p:cNvPr id="121" name="Flecha curvada hacia abajo 120">
            <a:extLst>
              <a:ext uri="{FF2B5EF4-FFF2-40B4-BE49-F238E27FC236}">
                <a16:creationId xmlns:a16="http://schemas.microsoft.com/office/drawing/2014/main" id="{3C327B6D-1E10-0F4F-9661-84126D15AB23}"/>
              </a:ext>
            </a:extLst>
          </p:cNvPr>
          <p:cNvSpPr/>
          <p:nvPr/>
        </p:nvSpPr>
        <p:spPr>
          <a:xfrm rot="10800000">
            <a:off x="1536537" y="4420286"/>
            <a:ext cx="6082477" cy="779376"/>
          </a:xfrm>
          <a:prstGeom prst="curvedDownArrow">
            <a:avLst>
              <a:gd name="adj1" fmla="val 53868"/>
              <a:gd name="adj2" fmla="val 128791"/>
              <a:gd name="adj3" fmla="val 37008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22" name="TextBox 10">
            <a:extLst>
              <a:ext uri="{FF2B5EF4-FFF2-40B4-BE49-F238E27FC236}">
                <a16:creationId xmlns:a16="http://schemas.microsoft.com/office/drawing/2014/main" id="{A88535FB-D3B5-8A45-B9C8-4D2780163BB3}"/>
              </a:ext>
            </a:extLst>
          </p:cNvPr>
          <p:cNvSpPr txBox="1"/>
          <p:nvPr/>
        </p:nvSpPr>
        <p:spPr>
          <a:xfrm>
            <a:off x="826268" y="532642"/>
            <a:ext cx="256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>
                <a:solidFill>
                  <a:srgbClr val="FF0000"/>
                </a:solidFill>
              </a:rPr>
              <a:t>Detección de la infección</a:t>
            </a:r>
            <a:endParaRPr lang="es-ES_tradnl"/>
          </a:p>
        </p:txBody>
      </p:sp>
      <p:sp>
        <p:nvSpPr>
          <p:cNvPr id="124" name="TextBox 10">
            <a:extLst>
              <a:ext uri="{FF2B5EF4-FFF2-40B4-BE49-F238E27FC236}">
                <a16:creationId xmlns:a16="http://schemas.microsoft.com/office/drawing/2014/main" id="{26D6D55C-F44F-AB45-96AA-90BC60494921}"/>
              </a:ext>
            </a:extLst>
          </p:cNvPr>
          <p:cNvSpPr txBox="1"/>
          <p:nvPr/>
        </p:nvSpPr>
        <p:spPr>
          <a:xfrm>
            <a:off x="6090971" y="6006002"/>
            <a:ext cx="3205022" cy="369332"/>
          </a:xfrm>
          <a:prstGeom prst="rect">
            <a:avLst/>
          </a:prstGeom>
          <a:noFill/>
          <a:effectLst>
            <a:softEdge rad="9144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b="1">
                <a:solidFill>
                  <a:srgbClr val="FF0000"/>
                </a:solidFill>
              </a:rPr>
              <a:t>Detección de la infección</a:t>
            </a:r>
            <a:endParaRPr lang="es-ES_tradnl"/>
          </a:p>
        </p:txBody>
      </p:sp>
      <p:sp>
        <p:nvSpPr>
          <p:cNvPr id="125" name="Flecha abajo 124">
            <a:extLst>
              <a:ext uri="{FF2B5EF4-FFF2-40B4-BE49-F238E27FC236}">
                <a16:creationId xmlns:a16="http://schemas.microsoft.com/office/drawing/2014/main" id="{6B58DD70-AB48-CA4E-8F4F-ED4FF2B7E0E8}"/>
              </a:ext>
            </a:extLst>
          </p:cNvPr>
          <p:cNvSpPr/>
          <p:nvPr/>
        </p:nvSpPr>
        <p:spPr>
          <a:xfrm>
            <a:off x="7402092" y="5632182"/>
            <a:ext cx="522411" cy="373820"/>
          </a:xfrm>
          <a:prstGeom prst="downArrow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6" name="Flecha abajo 125">
            <a:extLst>
              <a:ext uri="{FF2B5EF4-FFF2-40B4-BE49-F238E27FC236}">
                <a16:creationId xmlns:a16="http://schemas.microsoft.com/office/drawing/2014/main" id="{98DA00E3-AFF5-A643-B495-99D9C27FFE66}"/>
              </a:ext>
            </a:extLst>
          </p:cNvPr>
          <p:cNvSpPr/>
          <p:nvPr/>
        </p:nvSpPr>
        <p:spPr>
          <a:xfrm>
            <a:off x="1700312" y="847551"/>
            <a:ext cx="642131" cy="322187"/>
          </a:xfrm>
          <a:prstGeom prst="downArrow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Flecha abajo 114">
            <a:extLst>
              <a:ext uri="{FF2B5EF4-FFF2-40B4-BE49-F238E27FC236}">
                <a16:creationId xmlns:a16="http://schemas.microsoft.com/office/drawing/2014/main" id="{90CF9312-A31C-47A6-8369-BE57855CEF2E}"/>
              </a:ext>
            </a:extLst>
          </p:cNvPr>
          <p:cNvSpPr/>
          <p:nvPr/>
        </p:nvSpPr>
        <p:spPr>
          <a:xfrm rot="16200000">
            <a:off x="8727449" y="3393015"/>
            <a:ext cx="300522" cy="1338613"/>
          </a:xfrm>
          <a:prstGeom prst="down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errar llave 7">
            <a:extLst>
              <a:ext uri="{FF2B5EF4-FFF2-40B4-BE49-F238E27FC236}">
                <a16:creationId xmlns:a16="http://schemas.microsoft.com/office/drawing/2014/main" id="{B17BE395-25FD-4177-BF87-CCDD7D638811}"/>
              </a:ext>
            </a:extLst>
          </p:cNvPr>
          <p:cNvSpPr/>
          <p:nvPr/>
        </p:nvSpPr>
        <p:spPr>
          <a:xfrm rot="16200000">
            <a:off x="8529751" y="-1154298"/>
            <a:ext cx="365371" cy="41198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A638EA9-82A2-40B3-8F95-22DBDCD85FC0}"/>
              </a:ext>
            </a:extLst>
          </p:cNvPr>
          <p:cNvSpPr txBox="1">
            <a:spLocks/>
          </p:cNvSpPr>
          <p:nvPr/>
        </p:nvSpPr>
        <p:spPr>
          <a:xfrm flipH="1">
            <a:off x="7727909" y="418053"/>
            <a:ext cx="1893294" cy="338554"/>
          </a:xfrm>
          <a:prstGeom prst="rect">
            <a:avLst/>
          </a:prstGeom>
        </p:spPr>
        <p:txBody>
          <a:bodyPr vert="horz" wrap="square" lIns="45720" tIns="22860" rIns="4572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ES_tradnl" sz="1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Respuesta</a:t>
            </a:r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5D921BD9-BA8A-48BF-8F19-DB926223A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306" y="5106216"/>
            <a:ext cx="522411" cy="522411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11B4B2C4-AAF9-40A5-BB87-BC5E94AD3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7" y="517072"/>
            <a:ext cx="522411" cy="522411"/>
          </a:xfrm>
          <a:prstGeom prst="rect">
            <a:avLst/>
          </a:prstGeom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0FB50823-B444-4570-B6BD-D24F7A478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43" y="5127564"/>
            <a:ext cx="522411" cy="522411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BCE0324C-61F8-49F8-807E-1DC03B6EE2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130" y="5154717"/>
            <a:ext cx="522411" cy="522411"/>
          </a:xfrm>
          <a:prstGeom prst="rect">
            <a:avLst/>
          </a:prstGeom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0D077EF5-2715-4287-912A-B3F586D473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031" y="5106182"/>
            <a:ext cx="522411" cy="522411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593AEC24-5AA4-4F5F-9F38-7B017E93DC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39" y="5874265"/>
            <a:ext cx="522411" cy="522411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A7F3FB3F-0DDF-483D-8CA7-99514897E8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11" y="380409"/>
            <a:ext cx="522411" cy="522411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173F8A7E-DF6C-374F-9608-81F418C734E2}"/>
              </a:ext>
            </a:extLst>
          </p:cNvPr>
          <p:cNvSpPr txBox="1"/>
          <p:nvPr/>
        </p:nvSpPr>
        <p:spPr>
          <a:xfrm>
            <a:off x="2812706" y="6376266"/>
            <a:ext cx="383981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>
              <a:defRPr sz="110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Fotografias: propias grupo funcional de malaria </a:t>
            </a:r>
          </a:p>
        </p:txBody>
      </p:sp>
    </p:spTree>
    <p:extLst>
      <p:ext uri="{BB962C8B-B14F-4D97-AF65-F5344CB8AC3E}">
        <p14:creationId xmlns:p14="http://schemas.microsoft.com/office/powerpoint/2010/main" val="35732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12120C2-1395-4693-9E6D-4B853AA2CE58}"/>
              </a:ext>
            </a:extLst>
          </p:cNvPr>
          <p:cNvSpPr txBox="1"/>
          <p:nvPr/>
        </p:nvSpPr>
        <p:spPr>
          <a:xfrm>
            <a:off x="3208866" y="3017080"/>
            <a:ext cx="5926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484937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297</Words>
  <Application>Microsoft Macintosh PowerPoint</Application>
  <PresentationFormat>Panorámica</PresentationFormat>
  <Paragraphs>36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Open Sans Light</vt:lpstr>
      <vt:lpstr>Poppins SemiBold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Salas Botero, Daniela</dc:creator>
  <cp:lastModifiedBy>JUAN DAVID ORTIZ GARZON</cp:lastModifiedBy>
  <cp:revision>22</cp:revision>
  <dcterms:created xsi:type="dcterms:W3CDTF">2021-01-16T00:04:17Z</dcterms:created>
  <dcterms:modified xsi:type="dcterms:W3CDTF">2021-02-03T21:51:40Z</dcterms:modified>
</cp:coreProperties>
</file>