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6" r:id="rId5"/>
    <p:sldId id="257" r:id="rId6"/>
    <p:sldId id="4426" r:id="rId7"/>
    <p:sldId id="4442" r:id="rId8"/>
    <p:sldId id="4406" r:id="rId9"/>
    <p:sldId id="4407" r:id="rId10"/>
    <p:sldId id="4413" r:id="rId11"/>
    <p:sldId id="3435" r:id="rId12"/>
    <p:sldId id="4341" r:id="rId13"/>
    <p:sldId id="4345" r:id="rId14"/>
    <p:sldId id="4409" r:id="rId15"/>
    <p:sldId id="4427" r:id="rId16"/>
    <p:sldId id="4343" r:id="rId17"/>
    <p:sldId id="4342" r:id="rId18"/>
    <p:sldId id="4346" r:id="rId19"/>
    <p:sldId id="4443" r:id="rId20"/>
    <p:sldId id="4385" r:id="rId21"/>
    <p:sldId id="4433" r:id="rId22"/>
    <p:sldId id="4388" r:id="rId23"/>
    <p:sldId id="4389" r:id="rId24"/>
    <p:sldId id="4390" r:id="rId25"/>
    <p:sldId id="4391" r:id="rId26"/>
    <p:sldId id="263" r:id="rId2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to Avellaneda, Edison Adolfo" initials="SAEA" lastIdx="4" clrIdx="0">
    <p:extLst>
      <p:ext uri="{19B8F6BF-5375-455C-9EA6-DF929625EA0E}">
        <p15:presenceInfo xmlns:p15="http://schemas.microsoft.com/office/powerpoint/2012/main" userId="S::edisons@iadb.org::f3e7a812-5995-4a86-8d54-75ab2c0586d7" providerId="AD"/>
      </p:ext>
    </p:extLst>
  </p:cmAuthor>
  <p:cmAuthor id="2" name="Erika Milena Rodriguez Riveros" initials="ER" lastIdx="1" clrIdx="1">
    <p:extLst>
      <p:ext uri="{19B8F6BF-5375-455C-9EA6-DF929625EA0E}">
        <p15:presenceInfo xmlns:p15="http://schemas.microsoft.com/office/powerpoint/2012/main" userId="49a6b6481daa5aa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2DA9"/>
    <a:srgbClr val="A947F7"/>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1"/>
    <p:restoredTop sz="89796" autoAdjust="0"/>
  </p:normalViewPr>
  <p:slideViewPr>
    <p:cSldViewPr snapToGrid="0">
      <p:cViewPr varScale="1">
        <p:scale>
          <a:sx n="102" d="100"/>
          <a:sy n="102" d="100"/>
        </p:scale>
        <p:origin x="200" y="4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18DE36-5DCF-4F4C-8F2D-41AEE2819276}" type="doc">
      <dgm:prSet loTypeId="urn:microsoft.com/office/officeart/2005/8/layout/venn1" loCatId="relationship" qsTypeId="urn:microsoft.com/office/officeart/2005/8/quickstyle/simple5" qsCatId="simple" csTypeId="urn:microsoft.com/office/officeart/2005/8/colors/colorful1" csCatId="colorful" phldr="1"/>
      <dgm:spPr/>
      <dgm:t>
        <a:bodyPr/>
        <a:lstStyle/>
        <a:p>
          <a:endParaRPr lang="en-US"/>
        </a:p>
      </dgm:t>
    </dgm:pt>
    <dgm:pt modelId="{61C81011-D221-4E74-A288-D4CB38595DFD}">
      <dgm:prSet phldrT="[Text]" custT="1"/>
      <dgm:spPr>
        <a:solidFill>
          <a:srgbClr val="00B0F0">
            <a:alpha val="50000"/>
          </a:srgbClr>
        </a:solidFill>
      </dgm:spPr>
      <dgm:t>
        <a:bodyPr/>
        <a:lstStyle/>
        <a:p>
          <a:r>
            <a:rPr lang="es-HN" sz="2000" noProof="0"/>
            <a:t>Animales</a:t>
          </a:r>
        </a:p>
      </dgm:t>
    </dgm:pt>
    <dgm:pt modelId="{A007E47B-A4CC-49BA-8B54-A9A83D68F857}" type="parTrans" cxnId="{E7D0F8F2-FA1D-4CC9-8AFF-27508F4E8748}">
      <dgm:prSet/>
      <dgm:spPr/>
      <dgm:t>
        <a:bodyPr/>
        <a:lstStyle/>
        <a:p>
          <a:endParaRPr lang="en-US"/>
        </a:p>
      </dgm:t>
    </dgm:pt>
    <dgm:pt modelId="{80593666-9191-4A4F-8E32-C48C0F8B8F38}" type="sibTrans" cxnId="{E7D0F8F2-FA1D-4CC9-8AFF-27508F4E8748}">
      <dgm:prSet/>
      <dgm:spPr/>
      <dgm:t>
        <a:bodyPr/>
        <a:lstStyle/>
        <a:p>
          <a:endParaRPr lang="en-US"/>
        </a:p>
      </dgm:t>
    </dgm:pt>
    <dgm:pt modelId="{2B2C8F53-8602-4E84-81B8-A78579E405DF}">
      <dgm:prSet phldrT="[Text]" custT="1"/>
      <dgm:spPr>
        <a:solidFill>
          <a:schemeClr val="tx2">
            <a:lumMod val="60000"/>
            <a:lumOff val="40000"/>
            <a:alpha val="50000"/>
          </a:schemeClr>
        </a:solidFill>
      </dgm:spPr>
      <dgm:t>
        <a:bodyPr/>
        <a:lstStyle/>
        <a:p>
          <a:r>
            <a:rPr lang="es-HN" sz="2400" noProof="0">
              <a:effectLst/>
            </a:rPr>
            <a:t>Humano</a:t>
          </a:r>
        </a:p>
      </dgm:t>
    </dgm:pt>
    <dgm:pt modelId="{6E033F22-1D1E-48F7-8C66-4A890CEC10A2}" type="parTrans" cxnId="{117CFC01-63CF-4EDC-8090-94CEBEE9D125}">
      <dgm:prSet/>
      <dgm:spPr/>
      <dgm:t>
        <a:bodyPr/>
        <a:lstStyle/>
        <a:p>
          <a:endParaRPr lang="en-US"/>
        </a:p>
      </dgm:t>
    </dgm:pt>
    <dgm:pt modelId="{2C9010AE-88DB-4FEB-B81F-C3D79F459B68}" type="sibTrans" cxnId="{117CFC01-63CF-4EDC-8090-94CEBEE9D125}">
      <dgm:prSet/>
      <dgm:spPr/>
      <dgm:t>
        <a:bodyPr/>
        <a:lstStyle/>
        <a:p>
          <a:endParaRPr lang="en-US"/>
        </a:p>
      </dgm:t>
    </dgm:pt>
    <dgm:pt modelId="{55C0AA40-0F6C-48B2-A1CA-B4F649940E1A}">
      <dgm:prSet phldrT="[Text]" custT="1"/>
      <dgm:spPr>
        <a:solidFill>
          <a:schemeClr val="accent2">
            <a:lumMod val="75000"/>
            <a:alpha val="50000"/>
          </a:schemeClr>
        </a:solidFill>
      </dgm:spPr>
      <dgm:t>
        <a:bodyPr/>
        <a:lstStyle/>
        <a:p>
          <a:r>
            <a:rPr lang="es-HN" sz="2400" noProof="0"/>
            <a:t>Vector</a:t>
          </a:r>
        </a:p>
      </dgm:t>
    </dgm:pt>
    <dgm:pt modelId="{ACBCD229-7553-40CC-8F23-6DDE6ADF53F0}" type="parTrans" cxnId="{B3D9821E-A12A-4D65-B936-50FE55041F4B}">
      <dgm:prSet/>
      <dgm:spPr/>
      <dgm:t>
        <a:bodyPr/>
        <a:lstStyle/>
        <a:p>
          <a:endParaRPr lang="en-US"/>
        </a:p>
      </dgm:t>
    </dgm:pt>
    <dgm:pt modelId="{F4071EBD-410A-4F0C-B30F-A2FB68326249}" type="sibTrans" cxnId="{B3D9821E-A12A-4D65-B936-50FE55041F4B}">
      <dgm:prSet/>
      <dgm:spPr/>
      <dgm:t>
        <a:bodyPr/>
        <a:lstStyle/>
        <a:p>
          <a:endParaRPr lang="en-US"/>
        </a:p>
      </dgm:t>
    </dgm:pt>
    <dgm:pt modelId="{B728ACDE-A664-4F64-A780-D35BF625AC57}">
      <dgm:prSet custT="1"/>
      <dgm:spPr>
        <a:solidFill>
          <a:srgbClr val="FFC000">
            <a:alpha val="50000"/>
          </a:srgbClr>
        </a:solidFill>
      </dgm:spPr>
      <dgm:t>
        <a:bodyPr/>
        <a:lstStyle/>
        <a:p>
          <a:r>
            <a:rPr lang="es-HN" sz="1800" noProof="0"/>
            <a:t>Parásito</a:t>
          </a:r>
        </a:p>
      </dgm:t>
    </dgm:pt>
    <dgm:pt modelId="{65E7E416-1618-4055-8422-0575A3D71383}" type="parTrans" cxnId="{C3E3A31B-E883-42E8-9C52-09B0EF084775}">
      <dgm:prSet/>
      <dgm:spPr/>
      <dgm:t>
        <a:bodyPr/>
        <a:lstStyle/>
        <a:p>
          <a:endParaRPr lang="en-US"/>
        </a:p>
      </dgm:t>
    </dgm:pt>
    <dgm:pt modelId="{1A841149-4552-4AEE-97E3-226BB5EFA26F}" type="sibTrans" cxnId="{C3E3A31B-E883-42E8-9C52-09B0EF084775}">
      <dgm:prSet/>
      <dgm:spPr/>
      <dgm:t>
        <a:bodyPr/>
        <a:lstStyle/>
        <a:p>
          <a:endParaRPr lang="en-US"/>
        </a:p>
      </dgm:t>
    </dgm:pt>
    <dgm:pt modelId="{1A1CE4BE-BDD3-439F-875A-F4898AAE8E9D}" type="pres">
      <dgm:prSet presAssocID="{7118DE36-5DCF-4F4C-8F2D-41AEE2819276}" presName="compositeShape" presStyleCnt="0">
        <dgm:presLayoutVars>
          <dgm:chMax val="7"/>
          <dgm:dir/>
          <dgm:resizeHandles val="exact"/>
        </dgm:presLayoutVars>
      </dgm:prSet>
      <dgm:spPr/>
    </dgm:pt>
    <dgm:pt modelId="{9580FE7D-B8F7-4341-97BC-6A850B12B96C}" type="pres">
      <dgm:prSet presAssocID="{61C81011-D221-4E74-A288-D4CB38595DFD}" presName="circ1" presStyleLbl="vennNode1" presStyleIdx="0" presStyleCnt="4" custScaleX="82728" custScaleY="79699" custLinFactNeighborX="-69111" custLinFactNeighborY="42743"/>
      <dgm:spPr/>
    </dgm:pt>
    <dgm:pt modelId="{502EE4C5-5C70-4C62-A13E-7F193C44D248}" type="pres">
      <dgm:prSet presAssocID="{61C81011-D221-4E74-A288-D4CB38595DFD}" presName="circ1Tx" presStyleLbl="revTx" presStyleIdx="0" presStyleCnt="0">
        <dgm:presLayoutVars>
          <dgm:chMax val="0"/>
          <dgm:chPref val="0"/>
          <dgm:bulletEnabled val="1"/>
        </dgm:presLayoutVars>
      </dgm:prSet>
      <dgm:spPr/>
    </dgm:pt>
    <dgm:pt modelId="{477F6002-0E63-4D96-AFBC-64A0A51DBAC6}" type="pres">
      <dgm:prSet presAssocID="{2B2C8F53-8602-4E84-81B8-A78579E405DF}" presName="circ2" presStyleLbl="vennNode1" presStyleIdx="1" presStyleCnt="4" custScaleX="130088" custScaleY="126297"/>
      <dgm:spPr/>
    </dgm:pt>
    <dgm:pt modelId="{0579B6AA-9A75-44BB-99C3-005227B7BAC8}" type="pres">
      <dgm:prSet presAssocID="{2B2C8F53-8602-4E84-81B8-A78579E405DF}" presName="circ2Tx" presStyleLbl="revTx" presStyleIdx="0" presStyleCnt="0">
        <dgm:presLayoutVars>
          <dgm:chMax val="0"/>
          <dgm:chPref val="0"/>
          <dgm:bulletEnabled val="1"/>
        </dgm:presLayoutVars>
      </dgm:prSet>
      <dgm:spPr/>
    </dgm:pt>
    <dgm:pt modelId="{0E865499-1EE2-4E81-9D19-B1CE32082F56}" type="pres">
      <dgm:prSet presAssocID="{55C0AA40-0F6C-48B2-A1CA-B4F649940E1A}" presName="circ3" presStyleLbl="vennNode1" presStyleIdx="2" presStyleCnt="4" custScaleX="106426" custScaleY="110097" custLinFactNeighborX="-23932" custLinFactNeighborY="2590"/>
      <dgm:spPr>
        <a:prstGeom prst="flowChartOr">
          <a:avLst/>
        </a:prstGeom>
      </dgm:spPr>
    </dgm:pt>
    <dgm:pt modelId="{715A4E18-76F0-4C05-8E90-80A0AE1F054D}" type="pres">
      <dgm:prSet presAssocID="{55C0AA40-0F6C-48B2-A1CA-B4F649940E1A}" presName="circ3Tx" presStyleLbl="revTx" presStyleIdx="0" presStyleCnt="0">
        <dgm:presLayoutVars>
          <dgm:chMax val="0"/>
          <dgm:chPref val="0"/>
          <dgm:bulletEnabled val="1"/>
        </dgm:presLayoutVars>
      </dgm:prSet>
      <dgm:spPr/>
    </dgm:pt>
    <dgm:pt modelId="{72197D16-787A-4C9F-875E-7E651281CEA2}" type="pres">
      <dgm:prSet presAssocID="{B728ACDE-A664-4F64-A780-D35BF625AC57}" presName="circ4" presStyleLbl="vennNode1" presStyleIdx="3" presStyleCnt="4" custScaleX="82063" custScaleY="80297" custLinFactNeighborX="57417" custLinFactNeighborY="20059"/>
      <dgm:spPr/>
    </dgm:pt>
    <dgm:pt modelId="{D076F308-E1D3-4B7A-AA46-26DE722588E9}" type="pres">
      <dgm:prSet presAssocID="{B728ACDE-A664-4F64-A780-D35BF625AC57}" presName="circ4Tx" presStyleLbl="revTx" presStyleIdx="0" presStyleCnt="0">
        <dgm:presLayoutVars>
          <dgm:chMax val="0"/>
          <dgm:chPref val="0"/>
          <dgm:bulletEnabled val="1"/>
        </dgm:presLayoutVars>
      </dgm:prSet>
      <dgm:spPr/>
    </dgm:pt>
  </dgm:ptLst>
  <dgm:cxnLst>
    <dgm:cxn modelId="{117CFC01-63CF-4EDC-8090-94CEBEE9D125}" srcId="{7118DE36-5DCF-4F4C-8F2D-41AEE2819276}" destId="{2B2C8F53-8602-4E84-81B8-A78579E405DF}" srcOrd="1" destOrd="0" parTransId="{6E033F22-1D1E-48F7-8C66-4A890CEC10A2}" sibTransId="{2C9010AE-88DB-4FEB-B81F-C3D79F459B68}"/>
    <dgm:cxn modelId="{56D54702-C7A9-4B38-BDCF-02A5DE34FFC0}" type="presOf" srcId="{55C0AA40-0F6C-48B2-A1CA-B4F649940E1A}" destId="{715A4E18-76F0-4C05-8E90-80A0AE1F054D}" srcOrd="1" destOrd="0" presId="urn:microsoft.com/office/officeart/2005/8/layout/venn1"/>
    <dgm:cxn modelId="{4715CF06-438E-40CC-B7C9-189967DF5978}" type="presOf" srcId="{61C81011-D221-4E74-A288-D4CB38595DFD}" destId="{502EE4C5-5C70-4C62-A13E-7F193C44D248}" srcOrd="1" destOrd="0" presId="urn:microsoft.com/office/officeart/2005/8/layout/venn1"/>
    <dgm:cxn modelId="{C3E3A31B-E883-42E8-9C52-09B0EF084775}" srcId="{7118DE36-5DCF-4F4C-8F2D-41AEE2819276}" destId="{B728ACDE-A664-4F64-A780-D35BF625AC57}" srcOrd="3" destOrd="0" parTransId="{65E7E416-1618-4055-8422-0575A3D71383}" sibTransId="{1A841149-4552-4AEE-97E3-226BB5EFA26F}"/>
    <dgm:cxn modelId="{B3D9821E-A12A-4D65-B936-50FE55041F4B}" srcId="{7118DE36-5DCF-4F4C-8F2D-41AEE2819276}" destId="{55C0AA40-0F6C-48B2-A1CA-B4F649940E1A}" srcOrd="2" destOrd="0" parTransId="{ACBCD229-7553-40CC-8F23-6DDE6ADF53F0}" sibTransId="{F4071EBD-410A-4F0C-B30F-A2FB68326249}"/>
    <dgm:cxn modelId="{0EF5BE4F-6442-42EC-964E-E6F7BE8ADEB4}" type="presOf" srcId="{7118DE36-5DCF-4F4C-8F2D-41AEE2819276}" destId="{1A1CE4BE-BDD3-439F-875A-F4898AAE8E9D}" srcOrd="0" destOrd="0" presId="urn:microsoft.com/office/officeart/2005/8/layout/venn1"/>
    <dgm:cxn modelId="{F96C2264-E894-4BFC-A714-D3935DAB4854}" type="presOf" srcId="{2B2C8F53-8602-4E84-81B8-A78579E405DF}" destId="{0579B6AA-9A75-44BB-99C3-005227B7BAC8}" srcOrd="1" destOrd="0" presId="urn:microsoft.com/office/officeart/2005/8/layout/venn1"/>
    <dgm:cxn modelId="{E0A14DA9-1D9B-439D-9BBB-70E7599808AA}" type="presOf" srcId="{B728ACDE-A664-4F64-A780-D35BF625AC57}" destId="{D076F308-E1D3-4B7A-AA46-26DE722588E9}" srcOrd="1" destOrd="0" presId="urn:microsoft.com/office/officeart/2005/8/layout/venn1"/>
    <dgm:cxn modelId="{0A09F2A9-C5DC-4C83-B7E3-AF5191CB2AB2}" type="presOf" srcId="{2B2C8F53-8602-4E84-81B8-A78579E405DF}" destId="{477F6002-0E63-4D96-AFBC-64A0A51DBAC6}" srcOrd="0" destOrd="0" presId="urn:microsoft.com/office/officeart/2005/8/layout/venn1"/>
    <dgm:cxn modelId="{5742C0C6-FED7-480F-89E7-78D181471025}" type="presOf" srcId="{B728ACDE-A664-4F64-A780-D35BF625AC57}" destId="{72197D16-787A-4C9F-875E-7E651281CEA2}" srcOrd="0" destOrd="0" presId="urn:microsoft.com/office/officeart/2005/8/layout/venn1"/>
    <dgm:cxn modelId="{250A62F2-469B-40D8-A930-A54F1E796389}" type="presOf" srcId="{55C0AA40-0F6C-48B2-A1CA-B4F649940E1A}" destId="{0E865499-1EE2-4E81-9D19-B1CE32082F56}" srcOrd="0" destOrd="0" presId="urn:microsoft.com/office/officeart/2005/8/layout/venn1"/>
    <dgm:cxn modelId="{E7D0F8F2-FA1D-4CC9-8AFF-27508F4E8748}" srcId="{7118DE36-5DCF-4F4C-8F2D-41AEE2819276}" destId="{61C81011-D221-4E74-A288-D4CB38595DFD}" srcOrd="0" destOrd="0" parTransId="{A007E47B-A4CC-49BA-8B54-A9A83D68F857}" sibTransId="{80593666-9191-4A4F-8E32-C48C0F8B8F38}"/>
    <dgm:cxn modelId="{12EF48F9-3B65-49C9-AAA1-8685B38D949A}" type="presOf" srcId="{61C81011-D221-4E74-A288-D4CB38595DFD}" destId="{9580FE7D-B8F7-4341-97BC-6A850B12B96C}" srcOrd="0" destOrd="0" presId="urn:microsoft.com/office/officeart/2005/8/layout/venn1"/>
    <dgm:cxn modelId="{B88036C2-3428-4393-A9A7-658AD10C9D9B}" type="presParOf" srcId="{1A1CE4BE-BDD3-439F-875A-F4898AAE8E9D}" destId="{9580FE7D-B8F7-4341-97BC-6A850B12B96C}" srcOrd="0" destOrd="0" presId="urn:microsoft.com/office/officeart/2005/8/layout/venn1"/>
    <dgm:cxn modelId="{14BF947E-C2E0-4867-9305-F5FC82B7B521}" type="presParOf" srcId="{1A1CE4BE-BDD3-439F-875A-F4898AAE8E9D}" destId="{502EE4C5-5C70-4C62-A13E-7F193C44D248}" srcOrd="1" destOrd="0" presId="urn:microsoft.com/office/officeart/2005/8/layout/venn1"/>
    <dgm:cxn modelId="{32C60ED9-2080-44EA-B900-14729B4EA821}" type="presParOf" srcId="{1A1CE4BE-BDD3-439F-875A-F4898AAE8E9D}" destId="{477F6002-0E63-4D96-AFBC-64A0A51DBAC6}" srcOrd="2" destOrd="0" presId="urn:microsoft.com/office/officeart/2005/8/layout/venn1"/>
    <dgm:cxn modelId="{FF60A83E-3776-4CD6-BAD3-3B37225A071C}" type="presParOf" srcId="{1A1CE4BE-BDD3-439F-875A-F4898AAE8E9D}" destId="{0579B6AA-9A75-44BB-99C3-005227B7BAC8}" srcOrd="3" destOrd="0" presId="urn:microsoft.com/office/officeart/2005/8/layout/venn1"/>
    <dgm:cxn modelId="{C0DFFE8A-239E-40A5-985A-7F6576E344D3}" type="presParOf" srcId="{1A1CE4BE-BDD3-439F-875A-F4898AAE8E9D}" destId="{0E865499-1EE2-4E81-9D19-B1CE32082F56}" srcOrd="4" destOrd="0" presId="urn:microsoft.com/office/officeart/2005/8/layout/venn1"/>
    <dgm:cxn modelId="{A2D0666A-8AA0-45B5-8385-824F29336F5C}" type="presParOf" srcId="{1A1CE4BE-BDD3-439F-875A-F4898AAE8E9D}" destId="{715A4E18-76F0-4C05-8E90-80A0AE1F054D}" srcOrd="5" destOrd="0" presId="urn:microsoft.com/office/officeart/2005/8/layout/venn1"/>
    <dgm:cxn modelId="{C634F55D-3BF8-438A-BCFA-0FB5EB4BB241}" type="presParOf" srcId="{1A1CE4BE-BDD3-439F-875A-F4898AAE8E9D}" destId="{72197D16-787A-4C9F-875E-7E651281CEA2}" srcOrd="6" destOrd="0" presId="urn:microsoft.com/office/officeart/2005/8/layout/venn1"/>
    <dgm:cxn modelId="{171113DF-B720-4E7D-BE57-A6568A0F6B38}" type="presParOf" srcId="{1A1CE4BE-BDD3-439F-875A-F4898AAE8E9D}" destId="{D076F308-E1D3-4B7A-AA46-26DE722588E9}"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0FE7D-B8F7-4341-97BC-6A850B12B96C}">
      <dsp:nvSpPr>
        <dsp:cNvPr id="0" name=""/>
        <dsp:cNvSpPr/>
      </dsp:nvSpPr>
      <dsp:spPr>
        <a:xfrm>
          <a:off x="649843" y="1148487"/>
          <a:ext cx="2012240" cy="1938564"/>
        </a:xfrm>
        <a:prstGeom prst="ellipse">
          <a:avLst/>
        </a:prstGeom>
        <a:solidFill>
          <a:srgbClr val="00B0F0">
            <a:alpha val="50000"/>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s-HN" sz="2000" kern="1200" noProof="0"/>
            <a:t>Animales</a:t>
          </a:r>
        </a:p>
      </dsp:txBody>
      <dsp:txXfrm>
        <a:off x="882025" y="1409448"/>
        <a:ext cx="1547877" cy="615121"/>
      </dsp:txXfrm>
    </dsp:sp>
    <dsp:sp modelId="{477F6002-0E63-4D96-AFBC-64A0A51DBAC6}">
      <dsp:nvSpPr>
        <dsp:cNvPr id="0" name=""/>
        <dsp:cNvSpPr/>
      </dsp:nvSpPr>
      <dsp:spPr>
        <a:xfrm>
          <a:off x="2830737" y="617960"/>
          <a:ext cx="3164204" cy="3071994"/>
        </a:xfrm>
        <a:prstGeom prst="ellipse">
          <a:avLst/>
        </a:prstGeom>
        <a:solidFill>
          <a:schemeClr val="tx2">
            <a:lumMod val="60000"/>
            <a:lumOff val="40000"/>
            <a:alpha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s-HN" sz="2400" kern="1200" noProof="0">
              <a:effectLst/>
            </a:rPr>
            <a:t>Humano</a:t>
          </a:r>
        </a:p>
      </dsp:txBody>
      <dsp:txXfrm>
        <a:off x="4534540" y="972421"/>
        <a:ext cx="1217001" cy="2363072"/>
      </dsp:txXfrm>
    </dsp:sp>
    <dsp:sp modelId="{0E865499-1EE2-4E81-9D19-B1CE32082F56}">
      <dsp:nvSpPr>
        <dsp:cNvPr id="0" name=""/>
        <dsp:cNvSpPr/>
      </dsp:nvSpPr>
      <dsp:spPr>
        <a:xfrm>
          <a:off x="1460548" y="1953830"/>
          <a:ext cx="2588660" cy="2677952"/>
        </a:xfrm>
        <a:prstGeom prst="flowChartOr">
          <a:avLst/>
        </a:prstGeom>
        <a:solidFill>
          <a:schemeClr val="accent2">
            <a:lumMod val="75000"/>
            <a:alpha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s-HN" sz="2400" kern="1200" noProof="0"/>
            <a:t>Vector</a:t>
          </a:r>
        </a:p>
      </dsp:txBody>
      <dsp:txXfrm>
        <a:off x="1759239" y="3421554"/>
        <a:ext cx="1991277" cy="849734"/>
      </dsp:txXfrm>
    </dsp:sp>
    <dsp:sp modelId="{72197D16-787A-4C9F-875E-7E651281CEA2}">
      <dsp:nvSpPr>
        <dsp:cNvPr id="0" name=""/>
        <dsp:cNvSpPr/>
      </dsp:nvSpPr>
      <dsp:spPr>
        <a:xfrm>
          <a:off x="2659693" y="1665309"/>
          <a:ext cx="1996065" cy="1953109"/>
        </a:xfrm>
        <a:prstGeom prst="ellipse">
          <a:avLst/>
        </a:prstGeom>
        <a:solidFill>
          <a:srgbClr val="FFC000">
            <a:alpha val="50000"/>
          </a:srgb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HN" sz="1800" kern="1200" noProof="0"/>
            <a:t>Parásito</a:t>
          </a:r>
        </a:p>
      </dsp:txBody>
      <dsp:txXfrm>
        <a:off x="2813237" y="1890668"/>
        <a:ext cx="767717" cy="150239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0A7799F6-4DBB-436C-91EE-3C1259C7299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6A69F51F-9B7C-4ABB-9F2F-4DD657E3159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D4A4E7-3CF6-4CA0-B3A6-612210556990}" type="datetimeFigureOut">
              <a:rPr lang="es-CO" smtClean="0"/>
              <a:t>15/02/21</a:t>
            </a:fld>
            <a:endParaRPr lang="es-CO"/>
          </a:p>
        </p:txBody>
      </p:sp>
      <p:sp>
        <p:nvSpPr>
          <p:cNvPr id="4" name="Marcador de pie de página 3">
            <a:extLst>
              <a:ext uri="{FF2B5EF4-FFF2-40B4-BE49-F238E27FC236}">
                <a16:creationId xmlns:a16="http://schemas.microsoft.com/office/drawing/2014/main" id="{217D1D4D-FABB-4A9D-9FE9-013294CABBC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E8B4B25E-AC15-423E-B64C-D48E158C3B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F5AF6B-052F-4B91-A1F3-5134B63A79C5}" type="slidenum">
              <a:rPr lang="es-CO" smtClean="0"/>
              <a:t>‹Nº›</a:t>
            </a:fld>
            <a:endParaRPr lang="es-CO"/>
          </a:p>
        </p:txBody>
      </p:sp>
    </p:spTree>
    <p:extLst>
      <p:ext uri="{BB962C8B-B14F-4D97-AF65-F5344CB8AC3E}">
        <p14:creationId xmlns:p14="http://schemas.microsoft.com/office/powerpoint/2010/main" val="1243227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B1E758-BC2D-410D-B076-7925CB0BB823}" type="datetimeFigureOut">
              <a:rPr lang="es-CO" smtClean="0"/>
              <a:t>15/02/21</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1AF0EA-E79B-4851-8315-0B71524AF50E}" type="slidenum">
              <a:rPr lang="es-CO" smtClean="0"/>
              <a:t>‹Nº›</a:t>
            </a:fld>
            <a:endParaRPr lang="es-CO"/>
          </a:p>
        </p:txBody>
      </p:sp>
    </p:spTree>
    <p:extLst>
      <p:ext uri="{BB962C8B-B14F-4D97-AF65-F5344CB8AC3E}">
        <p14:creationId xmlns:p14="http://schemas.microsoft.com/office/powerpoint/2010/main" val="925886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4C1AF0EA-E79B-4851-8315-0B71524AF50E}" type="slidenum">
              <a:rPr lang="es-CO" smtClean="0"/>
              <a:t>3</a:t>
            </a:fld>
            <a:endParaRPr lang="es-CO"/>
          </a:p>
        </p:txBody>
      </p:sp>
    </p:spTree>
    <p:extLst>
      <p:ext uri="{BB962C8B-B14F-4D97-AF65-F5344CB8AC3E}">
        <p14:creationId xmlns:p14="http://schemas.microsoft.com/office/powerpoint/2010/main" val="1588474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cs typeface="Calibri"/>
              </a:rPr>
              <a:t> </a:t>
            </a:r>
            <a:r>
              <a:rPr lang="en-US" dirty="0" err="1"/>
              <a:t>Foco</a:t>
            </a:r>
            <a:r>
              <a:rPr lang="en-US" dirty="0"/>
              <a:t> es </a:t>
            </a:r>
            <a:r>
              <a:rPr lang="en-US" dirty="0" err="1"/>
              <a:t>definido</a:t>
            </a:r>
            <a:r>
              <a:rPr lang="en-US" dirty="0"/>
              <a:t> </a:t>
            </a:r>
            <a:r>
              <a:rPr lang="en-US" dirty="0" err="1"/>
              <a:t>como</a:t>
            </a:r>
            <a:r>
              <a:rPr lang="en-US" dirty="0"/>
              <a:t> el </a:t>
            </a:r>
            <a:r>
              <a:rPr lang="en-US" dirty="0" err="1"/>
              <a:t>á</a:t>
            </a:r>
            <a:r>
              <a:rPr lang="es" dirty="0"/>
              <a:t>rea geográfica definida y circunscrita, con presencia de vectores transmisores y determinantes sociales, económicos, políticos y culturales que favorecen la introducción del parásito, que presenta o ha presentado casos de transmisión autóctona de malaria.</a:t>
            </a:r>
            <a:endParaRPr lang="fr-FR" dirty="0"/>
          </a:p>
          <a:p>
            <a:endParaRPr lang="es" dirty="0"/>
          </a:p>
          <a:p>
            <a:r>
              <a:rPr lang="es" b="1" dirty="0"/>
              <a:t>Unidad Operativa de Intervención (UNOPI)</a:t>
            </a:r>
            <a:r>
              <a:rPr lang="es" dirty="0"/>
              <a:t>.  Foco o conjunto de focos en proximidad geográfica, que comparten características relacionadas con la dinámica de transmisión de malaria (económicas, prestación de servicios, movilidad, entre otras), establecidas para organizar y operar la respuesta integral, con énfasis en diagnóstico y tratamiento, por los equipos locales de malaria.</a:t>
            </a:r>
            <a:endParaRPr lang="fr-FR" dirty="0"/>
          </a:p>
        </p:txBody>
      </p:sp>
      <p:sp>
        <p:nvSpPr>
          <p:cNvPr id="4" name="Espace réservé du numéro de diapositive 3"/>
          <p:cNvSpPr>
            <a:spLocks noGrp="1"/>
          </p:cNvSpPr>
          <p:nvPr>
            <p:ph type="sldNum" sz="quarter" idx="5"/>
          </p:nvPr>
        </p:nvSpPr>
        <p:spPr/>
        <p:txBody>
          <a:bodyPr/>
          <a:lstStyle/>
          <a:p>
            <a:fld id="{4C1AF0EA-E79B-4851-8315-0B71524AF50E}" type="slidenum">
              <a:rPr lang="es-CO" smtClean="0"/>
              <a:t>12</a:t>
            </a:fld>
            <a:endParaRPr lang="es-CO"/>
          </a:p>
        </p:txBody>
      </p:sp>
    </p:spTree>
    <p:extLst>
      <p:ext uri="{BB962C8B-B14F-4D97-AF65-F5344CB8AC3E}">
        <p14:creationId xmlns:p14="http://schemas.microsoft.com/office/powerpoint/2010/main" val="3227932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171450" indent="-171450">
              <a:buFont typeface="Arial"/>
              <a:buChar char="•"/>
            </a:pPr>
            <a:r>
              <a:rPr lang="es-US" dirty="0">
                <a:cs typeface="Calibri"/>
              </a:rPr>
              <a:t>La eliminación de la transmisión es el resultado de transformar focos activos en focos eliminados y consolidar de esta forma territorios libres de transmisión; definiendo focos: </a:t>
            </a:r>
            <a:endParaRPr lang="es-ES" dirty="0">
              <a:cs typeface="Calibri"/>
            </a:endParaRPr>
          </a:p>
          <a:p>
            <a:pPr marL="171450" indent="-171450">
              <a:buFont typeface="Arial"/>
              <a:buChar char="•"/>
            </a:pPr>
            <a:r>
              <a:rPr lang="es" i="1" dirty="0">
                <a:cs typeface="Calibri"/>
              </a:rPr>
              <a:t>Activos</a:t>
            </a:r>
            <a:r>
              <a:rPr lang="es" dirty="0"/>
              <a:t>: </a:t>
            </a:r>
            <a:r>
              <a:rPr lang="es-US" dirty="0"/>
              <a:t>se han detectado casos autóctonos durante el año calendario en curso.</a:t>
            </a:r>
            <a:endParaRPr lang="es-ES" dirty="0">
              <a:cs typeface="Calibri"/>
            </a:endParaRPr>
          </a:p>
          <a:p>
            <a:pPr marL="171450" indent="-171450">
              <a:buFont typeface="Arial"/>
              <a:buChar char="•"/>
            </a:pPr>
            <a:r>
              <a:rPr lang="es" i="1" dirty="0"/>
              <a:t>Residuales</a:t>
            </a:r>
            <a:r>
              <a:rPr lang="es" dirty="0"/>
              <a:t>: </a:t>
            </a:r>
            <a:r>
              <a:rPr lang="es-US" dirty="0"/>
              <a:t>el último caso autóctono se detectó en el año calendario anterior o hasta 3 años antes.</a:t>
            </a:r>
            <a:endParaRPr lang="es-US" dirty="0">
              <a:cs typeface="Calibri"/>
            </a:endParaRPr>
          </a:p>
          <a:p>
            <a:pPr marL="171450" indent="-171450">
              <a:buFont typeface="Arial"/>
              <a:buChar char="•"/>
            </a:pPr>
            <a:r>
              <a:rPr lang="es" i="1" dirty="0"/>
              <a:t>Eliminados</a:t>
            </a:r>
            <a:r>
              <a:rPr lang="es" dirty="0"/>
              <a:t>: </a:t>
            </a:r>
            <a:r>
              <a:rPr lang="es-US" dirty="0"/>
              <a:t>sin casos autóctonos por 3 o más años.</a:t>
            </a:r>
            <a:endParaRPr lang="es-US" dirty="0">
              <a:cs typeface="Calibri"/>
            </a:endParaRPr>
          </a:p>
          <a:p>
            <a:endParaRPr lang="es-US" dirty="0">
              <a:cs typeface="Calibri"/>
            </a:endParaRPr>
          </a:p>
          <a:p>
            <a:r>
              <a:rPr lang="es-US" dirty="0">
                <a:cs typeface="Calibri"/>
              </a:rPr>
              <a:t>La identificación, caracterización y gestión de los focos de malaria debe ser un ejercicio fundamental de todos los programas de malaria, entendiéndose  los focos como “</a:t>
            </a:r>
            <a:r>
              <a:rPr lang="es-CO" dirty="0">
                <a:cs typeface="Calibri"/>
              </a:rPr>
              <a:t>sectores operacionales” donde se pueda organizar la operación de “detección -diagnóstico-tratamiento.</a:t>
            </a:r>
            <a:endParaRPr lang="es-US" dirty="0">
              <a:cs typeface="Calibri"/>
            </a:endParaRPr>
          </a:p>
          <a:p>
            <a:endParaRPr lang="es-CO" dirty="0">
              <a:cs typeface="Calibri" panose="020F0502020204030204"/>
            </a:endParaRPr>
          </a:p>
          <a:p>
            <a:endParaRPr lang="es-ES_tradnl" dirty="0">
              <a:cs typeface="Calibri" panose="020F0502020204030204"/>
            </a:endParaRPr>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13</a:t>
            </a:fld>
            <a:endParaRPr lang="es-ES_tradnl"/>
          </a:p>
        </p:txBody>
      </p:sp>
    </p:spTree>
    <p:extLst>
      <p:ext uri="{BB962C8B-B14F-4D97-AF65-F5344CB8AC3E}">
        <p14:creationId xmlns:p14="http://schemas.microsoft.com/office/powerpoint/2010/main" val="3534514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defRPr/>
            </a:pPr>
            <a:r>
              <a:rPr lang="es-CO">
                <a:cs typeface="Calibri"/>
              </a:rPr>
              <a:t>Leer como esta en la diapositiva </a:t>
            </a:r>
            <a:endParaRPr lang="es-CO"/>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14</a:t>
            </a:fld>
            <a:endParaRPr lang="es-ES_tradnl"/>
          </a:p>
        </p:txBody>
      </p:sp>
    </p:spTree>
    <p:extLst>
      <p:ext uri="{BB962C8B-B14F-4D97-AF65-F5344CB8AC3E}">
        <p14:creationId xmlns:p14="http://schemas.microsoft.com/office/powerpoint/2010/main" val="2079493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lang="es-ES" sz="1200" dirty="0">
                <a:solidFill>
                  <a:srgbClr val="000000"/>
                </a:solidFill>
                <a:latin typeface="Times New Roman" panose="02020603050405020304" pitchFamily="18" charset="0"/>
                <a:cs typeface="Times New Roman" panose="02020603050405020304" pitchFamily="18" charset="0"/>
              </a:rPr>
              <a:t>Transformar los focos activos en</a:t>
            </a:r>
            <a:r>
              <a:rPr lang="es-ES" sz="1200" b="1" dirty="0">
                <a:solidFill>
                  <a:srgbClr val="000000"/>
                </a:solidFill>
                <a:latin typeface="Times New Roman" panose="02020603050405020304" pitchFamily="18" charset="0"/>
                <a:cs typeface="Times New Roman" panose="02020603050405020304" pitchFamily="18" charset="0"/>
              </a:rPr>
              <a:t> focos eliminados</a:t>
            </a:r>
            <a:r>
              <a:rPr lang="es-ES" sz="1200" dirty="0">
                <a:solidFill>
                  <a:srgbClr val="000000"/>
                </a:solidFill>
                <a:latin typeface="Times New Roman" panose="02020603050405020304" pitchFamily="18" charset="0"/>
                <a:cs typeface="Times New Roman" panose="02020603050405020304" pitchFamily="18" charset="0"/>
              </a:rPr>
              <a:t> (no para mantenerlos como activos)</a:t>
            </a:r>
          </a:p>
          <a:p>
            <a:pPr>
              <a:spcBef>
                <a:spcPts val="2400"/>
              </a:spcBef>
            </a:pPr>
            <a:r>
              <a:rPr lang="es-ES" dirty="0"/>
              <a:t>1. El nivel de incidencia (IPA) del municipio no determina la operación en el foco</a:t>
            </a:r>
          </a:p>
          <a:p>
            <a:pPr>
              <a:spcBef>
                <a:spcPts val="2400"/>
              </a:spcBef>
            </a:pPr>
            <a:r>
              <a:rPr lang="es-ES" dirty="0">
                <a:cs typeface="Calibri"/>
              </a:rPr>
              <a:t>2.</a:t>
            </a:r>
            <a:r>
              <a:rPr lang="es-ES" dirty="0"/>
              <a:t>Pasar de pensar la respuesta en el "municipio"  para pensarla </a:t>
            </a:r>
            <a:r>
              <a:rPr lang="es-ES" b="1" dirty="0"/>
              <a:t>en los “focos”.</a:t>
            </a:r>
          </a:p>
          <a:p>
            <a:pPr>
              <a:spcBef>
                <a:spcPts val="2400"/>
              </a:spcBef>
            </a:pPr>
            <a:r>
              <a:rPr lang="es-ES" b="1" dirty="0">
                <a:cs typeface="Calibri"/>
              </a:rPr>
              <a:t>3. </a:t>
            </a:r>
            <a:r>
              <a:rPr lang="es-ES" dirty="0"/>
              <a:t>Transformar los focos activos en</a:t>
            </a:r>
            <a:r>
              <a:rPr lang="es-ES" b="1" dirty="0"/>
              <a:t> focos eliminados</a:t>
            </a:r>
            <a:endParaRPr lang="es-ES" dirty="0"/>
          </a:p>
          <a:p>
            <a:pPr>
              <a:spcBef>
                <a:spcPts val="2400"/>
              </a:spcBef>
            </a:pPr>
            <a:r>
              <a:rPr lang="es-ES" b="1" dirty="0">
                <a:cs typeface="Calibri"/>
              </a:rPr>
              <a:t>4. </a:t>
            </a:r>
            <a:r>
              <a:rPr lang="es-ES" b="1" dirty="0"/>
              <a:t>Multiplicar</a:t>
            </a:r>
            <a:r>
              <a:rPr lang="es-ES" dirty="0"/>
              <a:t> la capacidad de detección, diagnóstico y tratamiento </a:t>
            </a:r>
            <a:r>
              <a:rPr lang="es-ES" b="1" dirty="0"/>
              <a:t>(pasiva).</a:t>
            </a:r>
            <a:endParaRPr lang="es-ES" dirty="0"/>
          </a:p>
          <a:p>
            <a:pPr>
              <a:spcBef>
                <a:spcPts val="2400"/>
              </a:spcBef>
            </a:pPr>
            <a:r>
              <a:rPr lang="es-ES" b="1" dirty="0">
                <a:cs typeface="Calibri"/>
              </a:rPr>
              <a:t>5. </a:t>
            </a:r>
            <a:r>
              <a:rPr lang="es-ES" b="1" dirty="0"/>
              <a:t>La Búsqueda Reactiva de Casos </a:t>
            </a:r>
            <a:r>
              <a:rPr lang="es-ES" dirty="0"/>
              <a:t>(BRC)/ investigación como acción programática</a:t>
            </a:r>
          </a:p>
          <a:p>
            <a:pPr>
              <a:spcBef>
                <a:spcPts val="2400"/>
              </a:spcBef>
            </a:pPr>
            <a:r>
              <a:rPr lang="es-ES" dirty="0">
                <a:cs typeface="Calibri"/>
              </a:rPr>
              <a:t>6. </a:t>
            </a:r>
            <a:r>
              <a:rPr lang="es-ES" dirty="0"/>
              <a:t>La detección activa de casos no debe reemplazar las brechas en la </a:t>
            </a:r>
            <a:r>
              <a:rPr lang="es-ES" b="1" dirty="0"/>
              <a:t>detección pasiva</a:t>
            </a:r>
            <a:endParaRPr lang="es-ES" dirty="0"/>
          </a:p>
          <a:p>
            <a:pPr>
              <a:spcBef>
                <a:spcPts val="2400"/>
              </a:spcBef>
            </a:pPr>
            <a:r>
              <a:rPr lang="es-ES" b="1" dirty="0">
                <a:cs typeface="Calibri"/>
              </a:rPr>
              <a:t>7.</a:t>
            </a:r>
            <a:r>
              <a:rPr lang="es-ES" dirty="0"/>
              <a:t>Estimular la búsqueda de atención como una acción </a:t>
            </a:r>
            <a:r>
              <a:rPr lang="es-ES" dirty="0" err="1"/>
              <a:t>sistematica</a:t>
            </a:r>
            <a:r>
              <a:rPr lang="es-ES" dirty="0"/>
              <a:t>, organizada.</a:t>
            </a:r>
          </a:p>
          <a:p>
            <a:pPr>
              <a:spcBef>
                <a:spcPts val="2400"/>
              </a:spcBef>
            </a:pPr>
            <a:r>
              <a:rPr lang="es-ES" dirty="0">
                <a:cs typeface="Calibri"/>
              </a:rPr>
              <a:t>8.</a:t>
            </a:r>
            <a:r>
              <a:rPr lang="es-ES" b="1" dirty="0"/>
              <a:t>Priorizar la detección </a:t>
            </a:r>
            <a:r>
              <a:rPr lang="es-ES" dirty="0"/>
              <a:t>de casos sobre el Tratamiento Directamente Observado.</a:t>
            </a:r>
          </a:p>
          <a:p>
            <a:pPr>
              <a:spcBef>
                <a:spcPts val="2400"/>
              </a:spcBef>
            </a:pPr>
            <a:r>
              <a:rPr lang="es-ES" dirty="0">
                <a:cs typeface="Calibri"/>
              </a:rPr>
              <a:t>9.</a:t>
            </a:r>
            <a:r>
              <a:rPr lang="es-ES" b="1" dirty="0"/>
              <a:t>Reducir la recaídas </a:t>
            </a:r>
            <a:r>
              <a:rPr lang="es-ES" dirty="0"/>
              <a:t>en </a:t>
            </a:r>
            <a:r>
              <a:rPr lang="es-ES" i="1" dirty="0"/>
              <a:t>P. </a:t>
            </a:r>
            <a:r>
              <a:rPr lang="es-ES" i="1" dirty="0" err="1"/>
              <a:t>vivax</a:t>
            </a:r>
            <a:r>
              <a:rPr lang="es-ES" i="1" dirty="0"/>
              <a:t> </a:t>
            </a:r>
            <a:r>
              <a:rPr lang="es-ES" dirty="0"/>
              <a:t>de manera más efectiva a través de una estrategia integral.</a:t>
            </a:r>
            <a:endParaRPr lang="es-ES" dirty="0">
              <a:cs typeface="Calibri"/>
            </a:endParaRPr>
          </a:p>
          <a:p>
            <a:pPr>
              <a:spcBef>
                <a:spcPts val="2400"/>
              </a:spcBef>
            </a:pPr>
            <a:r>
              <a:rPr lang="es-ES" dirty="0">
                <a:cs typeface="Calibri"/>
              </a:rPr>
              <a:t>10.</a:t>
            </a:r>
            <a:r>
              <a:rPr lang="es-ES" dirty="0"/>
              <a:t> Mantener una buena </a:t>
            </a:r>
            <a:r>
              <a:rPr lang="es-ES" b="1" dirty="0"/>
              <a:t>cobertura con MTILD o RRI</a:t>
            </a:r>
            <a:endParaRPr lang="es-ES" dirty="0"/>
          </a:p>
          <a:p>
            <a:pPr>
              <a:spcBef>
                <a:spcPts val="2400"/>
              </a:spcBef>
            </a:pPr>
            <a:endParaRPr lang="es-ES" dirty="0">
              <a:cs typeface="Calibri"/>
            </a:endParaRPr>
          </a:p>
          <a:p>
            <a:pPr>
              <a:spcBef>
                <a:spcPts val="2400"/>
              </a:spcBef>
            </a:pPr>
            <a:endParaRPr lang="es-ES" dirty="0">
              <a:cs typeface="Calibri"/>
            </a:endParaRPr>
          </a:p>
          <a:p>
            <a:pPr>
              <a:spcBef>
                <a:spcPts val="2400"/>
              </a:spcBef>
            </a:pPr>
            <a:endParaRPr lang="es-ES" b="1" dirty="0">
              <a:cs typeface="Calibri"/>
            </a:endParaRPr>
          </a:p>
          <a:p>
            <a:pPr>
              <a:spcBef>
                <a:spcPts val="2400"/>
              </a:spcBef>
            </a:pPr>
            <a:endParaRPr lang="es-ES" dirty="0">
              <a:cs typeface="Calibri"/>
            </a:endParaRPr>
          </a:p>
          <a:p>
            <a:pPr>
              <a:spcBef>
                <a:spcPts val="2400"/>
              </a:spcBef>
            </a:pPr>
            <a:endParaRPr lang="es-ES" b="1" dirty="0">
              <a:cs typeface="Calibri"/>
            </a:endParaRPr>
          </a:p>
          <a:p>
            <a:pPr>
              <a:spcBef>
                <a:spcPts val="2400"/>
              </a:spcBef>
            </a:pPr>
            <a:endParaRPr lang="es-ES" b="1" dirty="0">
              <a:cs typeface="Calibri"/>
            </a:endParaRPr>
          </a:p>
        </p:txBody>
      </p:sp>
      <p:sp>
        <p:nvSpPr>
          <p:cNvPr id="4" name="Marcador de número de diapositiva 3"/>
          <p:cNvSpPr>
            <a:spLocks noGrp="1"/>
          </p:cNvSpPr>
          <p:nvPr>
            <p:ph type="sldNum" sz="quarter" idx="5"/>
          </p:nvPr>
        </p:nvSpPr>
        <p:spPr/>
        <p:txBody>
          <a:bodyPr/>
          <a:lstStyle/>
          <a:p>
            <a:fld id="{321786F5-FD88-A54B-A8B8-2F14B2ED3253}" type="slidenum">
              <a:rPr lang="es-CO" smtClean="0"/>
              <a:t>15</a:t>
            </a:fld>
            <a:endParaRPr lang="es-CO"/>
          </a:p>
        </p:txBody>
      </p:sp>
    </p:spTree>
    <p:extLst>
      <p:ext uri="{BB962C8B-B14F-4D97-AF65-F5344CB8AC3E}">
        <p14:creationId xmlns:p14="http://schemas.microsoft.com/office/powerpoint/2010/main" val="2793025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C645889D-4262-4685-B3DB-D98E57AC9F81}" type="slidenum">
              <a:rPr lang="es-CO" smtClean="0"/>
              <a:t>16</a:t>
            </a:fld>
            <a:endParaRPr lang="es-CO"/>
          </a:p>
        </p:txBody>
      </p:sp>
    </p:spTree>
    <p:extLst>
      <p:ext uri="{BB962C8B-B14F-4D97-AF65-F5344CB8AC3E}">
        <p14:creationId xmlns:p14="http://schemas.microsoft.com/office/powerpoint/2010/main" val="1943074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342900" lvl="0" indent="-342900">
              <a:spcAft>
                <a:spcPts val="1200"/>
              </a:spcAft>
              <a:buFont typeface="Symbol" panose="05050102010706020507" pitchFamily="18" charset="2"/>
              <a:buChar char=""/>
            </a:pPr>
            <a:r>
              <a:rPr lang="es-MX" sz="1200" b="0" i="0" u="none" strike="noStrike" baseline="0" dirty="0">
                <a:solidFill>
                  <a:srgbClr val="000000"/>
                </a:solidFill>
                <a:latin typeface="Times New Roman" panose="02020603050405020304" pitchFamily="18" charset="0"/>
              </a:rPr>
              <a:t>La estrategia DDTI-R enfatiza la importancia del tiempo, el concepto de vigilancia como intervención y la necesidad de implementar esfuerzos adicionales para detectar oportunamente nuevos casos en la comunidad.</a:t>
            </a:r>
            <a:r>
              <a:rPr lang="es-CO" sz="1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El DDTI-R es la acción básica de malaria en la atención individual en cualquier escenariO con malaria o sin transmisión, diagnosticar y tratar en el menor tiempo posible es el fundamento de acción en malaria en situaciones con muchos o pocos casos.  </a:t>
            </a:r>
            <a:endParaRPr lang="en-US" sz="1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s-MX" sz="1200" b="0" i="0" u="none" strike="noStrike" baseline="0" dirty="0">
              <a:solidFill>
                <a:srgbClr val="000000"/>
              </a:solidFill>
              <a:latin typeface="Times New Roman" panose="02020603050405020304" pitchFamily="18" charset="0"/>
            </a:endParaRPr>
          </a:p>
          <a:p>
            <a:r>
              <a:rPr lang="es-CO" sz="1200" b="0" i="0" u="none" strike="noStrike" baseline="0" dirty="0">
                <a:solidFill>
                  <a:srgbClr val="000000"/>
                </a:solidFill>
                <a:latin typeface="Times New Roman"/>
                <a:cs typeface="Times New Roman"/>
              </a:rPr>
              <a:t>La estrategia DDTI-R tiene 4 componentes</a:t>
            </a:r>
            <a:r>
              <a:rPr lang="es-CO" dirty="0">
                <a:solidFill>
                  <a:srgbClr val="000000"/>
                </a:solidFill>
                <a:latin typeface="Times New Roman"/>
                <a:cs typeface="Times New Roman"/>
              </a:rPr>
              <a:t> </a:t>
            </a:r>
          </a:p>
          <a:p>
            <a:endParaRPr lang="es-CO" sz="1200" b="0" i="0" u="none" strike="noStrike" baseline="0" dirty="0">
              <a:solidFill>
                <a:srgbClr val="000000"/>
              </a:solidFill>
              <a:latin typeface="Times New Roman" panose="02020603050405020304" pitchFamily="18" charset="0"/>
            </a:endParaRPr>
          </a:p>
          <a:p>
            <a:r>
              <a:rPr lang="es-MX" sz="1200" b="0" i="0" u="none" strike="noStrike" baseline="0" dirty="0">
                <a:solidFill>
                  <a:srgbClr val="000000"/>
                </a:solidFill>
                <a:latin typeface="Times New Roman"/>
                <a:cs typeface="Times New Roman"/>
              </a:rPr>
              <a:t>1. Diagnóstico: Todo caso sospechoso de malaria debe ser diagnosticado usando microscopía o pruebas rápidas, lo mas importante es captar el paciente</a:t>
            </a:r>
            <a:r>
              <a:rPr lang="es-MX" dirty="0">
                <a:solidFill>
                  <a:srgbClr val="000000"/>
                </a:solidFill>
                <a:latin typeface="Times New Roman"/>
                <a:cs typeface="Times New Roman"/>
              </a:rPr>
              <a:t> </a:t>
            </a:r>
            <a:r>
              <a:rPr lang="es-MX" sz="1200" b="0" i="0" u="none" strike="noStrike" baseline="0" dirty="0">
                <a:solidFill>
                  <a:srgbClr val="000000"/>
                </a:solidFill>
                <a:latin typeface="Times New Roman"/>
                <a:cs typeface="Times New Roman"/>
              </a:rPr>
              <a:t> en las primeras 48h desde el inicio de los síntomas.</a:t>
            </a:r>
            <a:r>
              <a:rPr lang="es-MX" dirty="0">
                <a:solidFill>
                  <a:srgbClr val="000000"/>
                </a:solidFill>
                <a:latin typeface="Times New Roman"/>
                <a:cs typeface="Times New Roman"/>
              </a:rPr>
              <a:t> </a:t>
            </a:r>
            <a:endParaRPr lang="es-MX" sz="1200" b="0" i="0" u="none" strike="noStrike" baseline="0" dirty="0">
              <a:solidFill>
                <a:srgbClr val="000000"/>
              </a:solidFill>
              <a:latin typeface="Times New Roman" panose="02020603050405020304" pitchFamily="18" charset="0"/>
              <a:cs typeface="Times New Roman"/>
            </a:endParaRPr>
          </a:p>
          <a:p>
            <a:r>
              <a:rPr lang="es-MX" sz="1200" b="0" i="0" u="none" strike="noStrike" baseline="0" dirty="0">
                <a:solidFill>
                  <a:srgbClr val="000000"/>
                </a:solidFill>
                <a:latin typeface="Times New Roman"/>
                <a:cs typeface="Times New Roman"/>
              </a:rPr>
              <a:t>2. Tratamiento: Todo caso confirmado debe recibir tratamiento apropiado según parasito identificado y de acuerdo al protocolo nacional, Es importante empezar este </a:t>
            </a:r>
            <a:r>
              <a:rPr lang="es-MX" dirty="0">
                <a:solidFill>
                  <a:srgbClr val="000000"/>
                </a:solidFill>
                <a:latin typeface="Times New Roman"/>
                <a:cs typeface="Times New Roman"/>
              </a:rPr>
              <a:t>tratamiento </a:t>
            </a:r>
            <a:r>
              <a:rPr lang="es-MX" sz="1200" b="0" i="0" u="none" strike="noStrike" baseline="0" dirty="0">
                <a:solidFill>
                  <a:srgbClr val="000000"/>
                </a:solidFill>
                <a:latin typeface="Times New Roman"/>
                <a:cs typeface="Times New Roman"/>
              </a:rPr>
              <a:t>el mismo día del diagnóstico.</a:t>
            </a:r>
            <a:r>
              <a:rPr lang="es-MX" dirty="0">
                <a:solidFill>
                  <a:srgbClr val="000000"/>
                </a:solidFill>
                <a:latin typeface="Times New Roman"/>
                <a:cs typeface="Times New Roman"/>
              </a:rPr>
              <a:t> </a:t>
            </a:r>
            <a:endParaRPr lang="es-MX" sz="1200" b="0" i="0" u="none" strike="noStrike" baseline="0" dirty="0">
              <a:solidFill>
                <a:srgbClr val="000000"/>
              </a:solidFill>
              <a:latin typeface="Times New Roman" panose="02020603050405020304" pitchFamily="18" charset="0"/>
              <a:cs typeface="Times New Roman"/>
            </a:endParaRPr>
          </a:p>
          <a:p>
            <a:r>
              <a:rPr lang="es-MX" sz="1200" b="0" i="0" u="none" strike="noStrike" baseline="0" dirty="0">
                <a:solidFill>
                  <a:srgbClr val="000000"/>
                </a:solidFill>
                <a:latin typeface="Times New Roman"/>
                <a:cs typeface="Times New Roman"/>
              </a:rPr>
              <a:t>3. Investigación: Cada caso debe ser investigado y clasificado, con el fin de realizar</a:t>
            </a:r>
            <a:r>
              <a:rPr lang="es-MX" dirty="0">
                <a:solidFill>
                  <a:srgbClr val="000000"/>
                </a:solidFill>
                <a:latin typeface="Times New Roman"/>
                <a:cs typeface="Times New Roman"/>
              </a:rPr>
              <a:t> </a:t>
            </a:r>
            <a:r>
              <a:rPr lang="es-MX" sz="1200" b="0" i="0" u="none" strike="noStrike" baseline="0" dirty="0">
                <a:solidFill>
                  <a:srgbClr val="000000"/>
                </a:solidFill>
                <a:latin typeface="Times New Roman"/>
                <a:cs typeface="Times New Roman"/>
              </a:rPr>
              <a:t> acciones de respuesta en los primeros 3 días del diagnóstico.</a:t>
            </a:r>
            <a:r>
              <a:rPr lang="es-MX" dirty="0">
                <a:solidFill>
                  <a:srgbClr val="000000"/>
                </a:solidFill>
                <a:latin typeface="Times New Roman"/>
                <a:cs typeface="Times New Roman"/>
              </a:rPr>
              <a:t> </a:t>
            </a:r>
            <a:endParaRPr lang="es-MX" sz="1200" b="0" i="0" u="none" strike="noStrike" baseline="0" dirty="0">
              <a:solidFill>
                <a:srgbClr val="000000"/>
              </a:solidFill>
              <a:latin typeface="Times New Roman" panose="02020603050405020304" pitchFamily="18" charset="0"/>
              <a:cs typeface="Times New Roman"/>
            </a:endParaRPr>
          </a:p>
          <a:p>
            <a:r>
              <a:rPr lang="es-MX" sz="1200" b="0" i="0" u="none" strike="noStrike" baseline="0" dirty="0">
                <a:solidFill>
                  <a:srgbClr val="000000"/>
                </a:solidFill>
                <a:latin typeface="Times New Roman"/>
                <a:cs typeface="Times New Roman"/>
              </a:rPr>
              <a:t>4. Respuesta: Cada caso o muchos casos( conglomerado) de casos debe desencadenar una acción básica de detección oportuna y tratamiento de otros casos (detección reactiva) en los primeros 7 días desde el inicio de los síntomas del caso diagnosticado.</a:t>
            </a:r>
            <a:r>
              <a:rPr lang="es-MX" dirty="0">
                <a:solidFill>
                  <a:srgbClr val="000000"/>
                </a:solidFill>
                <a:latin typeface="Times New Roman"/>
                <a:cs typeface="Times New Roman"/>
              </a:rPr>
              <a:t> </a:t>
            </a:r>
            <a:endParaRPr lang="es-ES_tradnl" dirty="0"/>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17</a:t>
            </a:fld>
            <a:endParaRPr lang="es-ES_tradnl"/>
          </a:p>
        </p:txBody>
      </p:sp>
    </p:spTree>
    <p:extLst>
      <p:ext uri="{BB962C8B-B14F-4D97-AF65-F5344CB8AC3E}">
        <p14:creationId xmlns:p14="http://schemas.microsoft.com/office/powerpoint/2010/main" val="1657398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La identificación oportuna de los síntomas, con un diagnostico en menos de 48 horas y un tratamiento en menos de 24 horas después de la confirmación del caso, junto con una notificación e investigación con calidad, es la clave para la eliminación de la malaria </a:t>
            </a:r>
            <a:endParaRPr lang="es-CO" dirty="0">
              <a:cs typeface="Calibri" panose="020F0502020204030204"/>
            </a:endParaRPr>
          </a:p>
          <a:p>
            <a:endParaRPr lang="es-ES" dirty="0">
              <a:cs typeface="Calibri"/>
            </a:endParaRPr>
          </a:p>
          <a:p>
            <a:r>
              <a:rPr lang="es-ES" dirty="0"/>
              <a:t>Como ya se había presentado el La malaria se elimina , eliminando el reservorio humano sintomático. . Las acciones no acaban después de diagnosticar y tratar un caso, sino que continúan buscando detectar posibles casos adicionales relacionados a cada caso identificado: Diagnosticar-Tratar y Detectar más casos. El proceso de diagnóstico, tratamiento, investigación y respuesta oportuna.</a:t>
            </a:r>
            <a:endParaRPr lang="es-ES" dirty="0">
              <a:cs typeface="Calibri"/>
            </a:endParaRPr>
          </a:p>
          <a:p>
            <a:r>
              <a:rPr lang="es-ES" dirty="0"/>
              <a:t>El tratamiento temprano (con diagnóstico) es la herramienta principal</a:t>
            </a:r>
            <a:endParaRPr lang="es-ES" dirty="0">
              <a:cs typeface="Calibri"/>
            </a:endParaRPr>
          </a:p>
          <a:p>
            <a:r>
              <a:rPr lang="es-ES" dirty="0"/>
              <a:t>La focalización de la transmisión (casa </a:t>
            </a:r>
            <a:r>
              <a:rPr lang="es-ES" dirty="0" err="1"/>
              <a:t>malarica</a:t>
            </a:r>
            <a:r>
              <a:rPr lang="es-ES" dirty="0"/>
              <a:t>, convivientes, )… hace que una acción en respuesta a cada caso (o conglomerados de casos) sea relevante.</a:t>
            </a:r>
            <a:endParaRPr lang="es-ES" dirty="0">
              <a:cs typeface="Calibri"/>
            </a:endParaRPr>
          </a:p>
          <a:p>
            <a:endParaRPr lang="es-E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US" sz="1200" b="1" dirty="0">
                <a:solidFill>
                  <a:schemeClr val="tx1"/>
                </a:solidFill>
                <a:latin typeface="Arial" panose="020B0604020202020204" pitchFamily="34" charset="0"/>
                <a:cs typeface="Arial" panose="020B0604020202020204" pitchFamily="34" charset="0"/>
              </a:rPr>
              <a:t>DIAGNÓSTICO: </a:t>
            </a:r>
            <a:r>
              <a:rPr lang="es-ES" sz="1200" dirty="0">
                <a:solidFill>
                  <a:schemeClr val="tx1"/>
                </a:solidFill>
                <a:latin typeface="Arial" panose="020B0604020202020204" pitchFamily="34" charset="0"/>
                <a:cs typeface="Arial" panose="020B0604020202020204" pitchFamily="34" charset="0"/>
              </a:rPr>
              <a:t>Cada caso sospechoso de malaria debe ser diagnosticado usando microscopia o PDR en las primeras 48h desde el inicio de los síntomas.</a:t>
            </a:r>
          </a:p>
          <a:p>
            <a:pPr marL="0" marR="0" lvl="0" indent="0" algn="l" defTabSz="914400" rtl="0" eaLnBrk="1" fontAlgn="auto" latinLnBrk="0" hangingPunct="1">
              <a:lnSpc>
                <a:spcPct val="100000"/>
              </a:lnSpc>
              <a:spcBef>
                <a:spcPts val="0"/>
              </a:spcBef>
              <a:spcAft>
                <a:spcPts val="0"/>
              </a:spcAft>
              <a:buClrTx/>
              <a:buSzTx/>
              <a:buFontTx/>
              <a:buNone/>
              <a:tabLst/>
              <a:defRPr/>
            </a:pPr>
            <a:r>
              <a:rPr lang="es-US" sz="1200" b="1" dirty="0">
                <a:solidFill>
                  <a:schemeClr val="tx1"/>
                </a:solidFill>
                <a:latin typeface="Arial" panose="020B0604020202020204" pitchFamily="34" charset="0"/>
                <a:cs typeface="Arial" panose="020B0604020202020204" pitchFamily="34" charset="0"/>
              </a:rPr>
              <a:t>TRATAMIENTO: </a:t>
            </a:r>
            <a:r>
              <a:rPr lang="es-ES" sz="1200" dirty="0">
                <a:solidFill>
                  <a:schemeClr val="tx1"/>
                </a:solidFill>
                <a:latin typeface="Arial" panose="020B0604020202020204" pitchFamily="34" charset="0"/>
                <a:cs typeface="Arial" panose="020B0604020202020204" pitchFamily="34" charset="0"/>
              </a:rPr>
              <a:t>Cada caso confirmado debe recibir tratamiento apropiado según los protocolos nacionales, empezando el mismo día del diagnóstico</a:t>
            </a:r>
          </a:p>
          <a:p>
            <a:pPr marL="0" marR="0" lvl="0" indent="0" algn="l" defTabSz="914400" rtl="0" eaLnBrk="1" fontAlgn="auto" latinLnBrk="0" hangingPunct="1">
              <a:lnSpc>
                <a:spcPct val="100000"/>
              </a:lnSpc>
              <a:spcBef>
                <a:spcPts val="0"/>
              </a:spcBef>
              <a:spcAft>
                <a:spcPts val="0"/>
              </a:spcAft>
              <a:buClrTx/>
              <a:buSzTx/>
              <a:buFontTx/>
              <a:buNone/>
              <a:tabLst/>
              <a:defRPr/>
            </a:pPr>
            <a:r>
              <a:rPr lang="es-US" sz="1200" b="1" dirty="0">
                <a:solidFill>
                  <a:schemeClr val="tx1"/>
                </a:solidFill>
                <a:latin typeface="Arial" panose="020B0604020202020204" pitchFamily="34" charset="0"/>
                <a:cs typeface="Arial" panose="020B0604020202020204" pitchFamily="34" charset="0"/>
              </a:rPr>
              <a:t>RESPUESTA: </a:t>
            </a:r>
            <a:r>
              <a:rPr lang="es-ES" sz="1200" dirty="0">
                <a:solidFill>
                  <a:schemeClr val="tx1"/>
                </a:solidFill>
                <a:latin typeface="Arial" panose="020B0604020202020204" pitchFamily="34" charset="0"/>
                <a:cs typeface="Arial" panose="020B0604020202020204" pitchFamily="34" charset="0"/>
              </a:rPr>
              <a:t>Cada caso o conglomerado de casos debe desencadenar una acción básica para diagnosticar oportunamente y tratar otros posibles casos relacionados en 7 días. </a:t>
            </a:r>
            <a:endParaRPr lang="es-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cs typeface="Calibri"/>
            </a:endParaRPr>
          </a:p>
        </p:txBody>
      </p:sp>
      <p:sp>
        <p:nvSpPr>
          <p:cNvPr id="4" name="Marcador de número de diapositiva 3"/>
          <p:cNvSpPr>
            <a:spLocks noGrp="1"/>
          </p:cNvSpPr>
          <p:nvPr>
            <p:ph type="sldNum" sz="quarter" idx="5"/>
          </p:nvPr>
        </p:nvSpPr>
        <p:spPr/>
        <p:txBody>
          <a:bodyPr/>
          <a:lstStyle/>
          <a:p>
            <a:fld id="{4C1AF0EA-E79B-4851-8315-0B71524AF50E}" type="slidenum">
              <a:rPr lang="es-CO" smtClean="0"/>
              <a:t>18</a:t>
            </a:fld>
            <a:endParaRPr lang="es-CO"/>
          </a:p>
        </p:txBody>
      </p:sp>
    </p:spTree>
    <p:extLst>
      <p:ext uri="{BB962C8B-B14F-4D97-AF65-F5344CB8AC3E}">
        <p14:creationId xmlns:p14="http://schemas.microsoft.com/office/powerpoint/2010/main" val="1100908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s-CO" dirty="0"/>
              <a:t>Sin duda.  La primera D del DTI-R es fundamental, Por eso hacemos tanto énfasis:</a:t>
            </a:r>
            <a:endParaRPr lang="en-US" dirty="0">
              <a:cs typeface="Calibri"/>
            </a:endParaRPr>
          </a:p>
          <a:p>
            <a:endParaRPr lang="es-CO" dirty="0"/>
          </a:p>
          <a:p>
            <a:pPr algn="just"/>
            <a:r>
              <a:rPr lang="es-CO" dirty="0"/>
              <a:t>Búsqueda Pasiva, en organizar la oferta y en paralelo una acción mucho más programática de inducción a la demanda.</a:t>
            </a:r>
            <a:r>
              <a:rPr lang="en-US" b="1" dirty="0"/>
              <a:t>SIN UN DIAGNÓSTICO ADECUADO</a:t>
            </a:r>
            <a:endParaRPr lang="en-US" dirty="0">
              <a:cs typeface="Calibri"/>
            </a:endParaRPr>
          </a:p>
          <a:p>
            <a:endParaRPr lang="en-US" b="1" dirty="0">
              <a:cs typeface="Calibri"/>
            </a:endParaRPr>
          </a:p>
          <a:p>
            <a:pPr marL="457200" indent="-457200" algn="just">
              <a:buFont typeface="Arial"/>
              <a:buChar char="•"/>
            </a:pPr>
            <a:r>
              <a:rPr lang="es-CO" dirty="0"/>
              <a:t>No hay </a:t>
            </a:r>
            <a:r>
              <a:rPr lang="es-CO" b="1" dirty="0"/>
              <a:t>tratamiento</a:t>
            </a:r>
            <a:r>
              <a:rPr lang="es-CO" dirty="0"/>
              <a:t> adecuado</a:t>
            </a:r>
            <a:endParaRPr lang="en-US" dirty="0"/>
          </a:p>
          <a:p>
            <a:pPr marL="457200" indent="-457200" algn="just">
              <a:buFont typeface="Arial"/>
              <a:buChar char="•"/>
            </a:pPr>
            <a:r>
              <a:rPr lang="es-CO" dirty="0"/>
              <a:t>No hay </a:t>
            </a:r>
            <a:r>
              <a:rPr lang="es-CO" b="1" dirty="0"/>
              <a:t>investigación</a:t>
            </a:r>
            <a:endParaRPr lang="en-US" dirty="0"/>
          </a:p>
          <a:p>
            <a:pPr marL="457200" indent="-457200" algn="just">
              <a:buFont typeface="Arial"/>
              <a:buChar char="•"/>
            </a:pPr>
            <a:r>
              <a:rPr lang="es-CO" dirty="0"/>
              <a:t>No se sabe donde esta </a:t>
            </a:r>
            <a:r>
              <a:rPr lang="es-CO" b="1" dirty="0"/>
              <a:t>distribuida la malaria</a:t>
            </a:r>
            <a:endParaRPr lang="en-US" dirty="0"/>
          </a:p>
          <a:p>
            <a:pPr marL="457200" indent="-457200" algn="just">
              <a:buFont typeface="Arial"/>
              <a:buChar char="•"/>
            </a:pPr>
            <a:r>
              <a:rPr lang="es-CO" dirty="0"/>
              <a:t>No hay como </a:t>
            </a:r>
            <a:r>
              <a:rPr lang="es-CO" b="1" dirty="0"/>
              <a:t>estratificafar el riesgo</a:t>
            </a:r>
            <a:endParaRPr lang="en-US" dirty="0"/>
          </a:p>
          <a:p>
            <a:pPr marL="457200" indent="-457200" algn="just">
              <a:buFont typeface="Arial"/>
              <a:buChar char="•"/>
            </a:pPr>
            <a:r>
              <a:rPr lang="es-CO" dirty="0"/>
              <a:t>No se puede guiar </a:t>
            </a:r>
            <a:r>
              <a:rPr lang="es-CO" b="1" dirty="0"/>
              <a:t>las actividades de control vectorial</a:t>
            </a:r>
            <a:endParaRPr lang="en-US" dirty="0"/>
          </a:p>
          <a:p>
            <a:pPr marL="457200" indent="-457200" algn="just">
              <a:buFont typeface="Arial"/>
              <a:buChar char="•"/>
            </a:pPr>
            <a:endParaRPr lang="es-CO" b="1" dirty="0">
              <a:cs typeface="Calibri"/>
            </a:endParaRPr>
          </a:p>
          <a:p>
            <a:r>
              <a:rPr lang="en-US" b="1" dirty="0" err="1">
                <a:cs typeface="Calibri"/>
              </a:rPr>
              <a:t>Resumiendo</a:t>
            </a:r>
            <a:r>
              <a:rPr lang="en-US" b="1" dirty="0">
                <a:cs typeface="Calibri"/>
              </a:rPr>
              <a:t> no se genera una </a:t>
            </a:r>
            <a:r>
              <a:rPr lang="en-US" b="1" dirty="0" err="1">
                <a:cs typeface="Calibri"/>
              </a:rPr>
              <a:t>respuesta</a:t>
            </a:r>
            <a:r>
              <a:rPr lang="en-US" b="1" dirty="0">
                <a:cs typeface="Calibri"/>
              </a:rPr>
              <a:t> </a:t>
            </a:r>
            <a:r>
              <a:rPr lang="en-US" b="1" dirty="0" err="1">
                <a:cs typeface="Calibri"/>
              </a:rPr>
              <a:t>adecuada</a:t>
            </a:r>
            <a:r>
              <a:rPr lang="en-US" b="1" dirty="0">
                <a:cs typeface="Calibri"/>
              </a:rPr>
              <a:t>. </a:t>
            </a:r>
          </a:p>
        </p:txBody>
      </p:sp>
      <p:sp>
        <p:nvSpPr>
          <p:cNvPr id="4" name="Espace réservé du numéro de diapositive 3"/>
          <p:cNvSpPr>
            <a:spLocks noGrp="1"/>
          </p:cNvSpPr>
          <p:nvPr>
            <p:ph type="sldNum" sz="quarter" idx="5"/>
          </p:nvPr>
        </p:nvSpPr>
        <p:spPr/>
        <p:txBody>
          <a:bodyPr/>
          <a:lstStyle/>
          <a:p>
            <a:fld id="{E4CA705A-C9F8-FA4E-8672-B753276AF98F}" type="slidenum">
              <a:rPr lang="es-ES_tradnl" smtClean="0"/>
              <a:t>19</a:t>
            </a:fld>
            <a:endParaRPr lang="es-ES_tradnl"/>
          </a:p>
        </p:txBody>
      </p:sp>
    </p:spTree>
    <p:extLst>
      <p:ext uri="{BB962C8B-B14F-4D97-AF65-F5344CB8AC3E}">
        <p14:creationId xmlns:p14="http://schemas.microsoft.com/office/powerpoint/2010/main" val="671311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spcBef>
                <a:spcPts val="1200"/>
              </a:spcBef>
              <a:spcAft>
                <a:spcPts val="0"/>
              </a:spcAft>
              <a:buFont typeface="Arial" panose="020B0604020202020204" pitchFamily="34" charset="0"/>
              <a:buChar char="•"/>
            </a:pPr>
            <a:r>
              <a:rPr lang="es-ES" sz="1200">
                <a:solidFill>
                  <a:schemeClr val="bg1"/>
                </a:solidFill>
                <a:latin typeface="Calibri" panose="020F0502020204030204" pitchFamily="34" charset="0"/>
                <a:ea typeface="Calibri" panose="020F0502020204030204" pitchFamily="34" charset="0"/>
                <a:cs typeface="Times New Roman" panose="02020603050405020304" pitchFamily="18" charset="0"/>
              </a:rPr>
              <a:t>La BRC puede ser entendida como “respuesta”, pero además es claro que es una acción básica de “investigación” epidemiológica en torno al caso.  </a:t>
            </a:r>
            <a:endParaRPr lang="es-ES" sz="1200">
              <a:solidFill>
                <a:schemeClr val="bg1"/>
              </a:solidFill>
              <a:latin typeface="Calibri" panose="020F0502020204030204" pitchFamily="34" charset="0"/>
              <a:ea typeface="Calibri" panose="020F0502020204030204" pitchFamily="34" charset="0"/>
              <a:cs typeface="Calibri"/>
            </a:endParaRPr>
          </a:p>
          <a:p>
            <a:pPr marL="285750" indent="-285750">
              <a:spcBef>
                <a:spcPts val="1200"/>
              </a:spcBef>
              <a:buFont typeface="Arial" panose="020B0604020202020204" pitchFamily="34" charset="0"/>
              <a:buChar char="•"/>
            </a:pPr>
            <a:r>
              <a:rPr lang="es-ES" sz="1200">
                <a:solidFill>
                  <a:schemeClr val="bg1"/>
                </a:solidFill>
                <a:latin typeface="Calibri"/>
                <a:ea typeface="Calibri" panose="020F0502020204030204" pitchFamily="34" charset="0"/>
                <a:cs typeface="Calibri"/>
              </a:rPr>
              <a:t>En contextos de muchos casos podemos decir que la “investigación” es la acción que un equipo de salud desencadenó</a:t>
            </a:r>
            <a:r>
              <a:rPr lang="es-ES">
                <a:solidFill>
                  <a:schemeClr val="bg1"/>
                </a:solidFill>
                <a:latin typeface="Calibri"/>
                <a:ea typeface="Calibri" panose="020F0502020204030204" pitchFamily="34" charset="0"/>
                <a:cs typeface="Calibri"/>
              </a:rPr>
              <a:t> </a:t>
            </a:r>
            <a:r>
              <a:rPr lang="es-ES" sz="1200">
                <a:solidFill>
                  <a:schemeClr val="bg1"/>
                </a:solidFill>
                <a:latin typeface="Calibri"/>
                <a:ea typeface="Calibri" panose="020F0502020204030204" pitchFamily="34" charset="0"/>
                <a:cs typeface="Calibri"/>
              </a:rPr>
              <a:t> (de forma oportuna ) a raíz de la identificación de un conglomerado de casos o de un caso proveniente de un área donde la transmisión se puede estar ampliando.</a:t>
            </a:r>
            <a:endParaRPr lang="es-CO" sz="1200">
              <a:latin typeface="Calibri"/>
              <a:ea typeface="Calibri" panose="020F0502020204030204" pitchFamily="34" charset="0"/>
              <a:cs typeface="Calibri"/>
            </a:endParaRPr>
          </a:p>
          <a:p>
            <a:endParaRPr lang="en-US"/>
          </a:p>
        </p:txBody>
      </p:sp>
      <p:sp>
        <p:nvSpPr>
          <p:cNvPr id="4" name="Slide Number Placeholder 3"/>
          <p:cNvSpPr>
            <a:spLocks noGrp="1"/>
          </p:cNvSpPr>
          <p:nvPr>
            <p:ph type="sldNum" sz="quarter" idx="10"/>
          </p:nvPr>
        </p:nvSpPr>
        <p:spPr/>
        <p:txBody>
          <a:bodyPr/>
          <a:lstStyle/>
          <a:p>
            <a:fld id="{85C8C364-C91D-49E8-8854-261EBAB48EC6}" type="slidenum">
              <a:rPr lang="en-IN" smtClean="0"/>
              <a:t>20</a:t>
            </a:fld>
            <a:endParaRPr lang="en-IN"/>
          </a:p>
        </p:txBody>
      </p:sp>
    </p:spTree>
    <p:extLst>
      <p:ext uri="{BB962C8B-B14F-4D97-AF65-F5344CB8AC3E}">
        <p14:creationId xmlns:p14="http://schemas.microsoft.com/office/powerpoint/2010/main" val="253956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4C1AF0EA-E79B-4851-8315-0B71524AF50E}" type="slidenum">
              <a:rPr lang="es-CO" smtClean="0"/>
              <a:t>21</a:t>
            </a:fld>
            <a:endParaRPr lang="es-CO"/>
          </a:p>
        </p:txBody>
      </p:sp>
    </p:spTree>
    <p:extLst>
      <p:ext uri="{BB962C8B-B14F-4D97-AF65-F5344CB8AC3E}">
        <p14:creationId xmlns:p14="http://schemas.microsoft.com/office/powerpoint/2010/main" val="2092871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5"/>
          </p:nvPr>
        </p:nvSpPr>
        <p:spPr/>
        <p:txBody>
          <a:bodyPr/>
          <a:lstStyle/>
          <a:p>
            <a:fld id="{C645889D-4262-4685-B3DB-D98E57AC9F81}" type="slidenum">
              <a:rPr lang="es-CO" smtClean="0"/>
              <a:t>4</a:t>
            </a:fld>
            <a:endParaRPr lang="es-CO"/>
          </a:p>
        </p:txBody>
      </p:sp>
    </p:spTree>
    <p:extLst>
      <p:ext uri="{BB962C8B-B14F-4D97-AF65-F5344CB8AC3E}">
        <p14:creationId xmlns:p14="http://schemas.microsoft.com/office/powerpoint/2010/main" val="2302417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cs typeface="Calibri"/>
            </a:endParaRPr>
          </a:p>
          <a:p>
            <a:endParaRPr lang="en-US">
              <a:cs typeface="Calibri"/>
            </a:endParaRPr>
          </a:p>
        </p:txBody>
      </p:sp>
      <p:sp>
        <p:nvSpPr>
          <p:cNvPr id="4" name="Espace réservé du numéro de diapositive 3"/>
          <p:cNvSpPr>
            <a:spLocks noGrp="1"/>
          </p:cNvSpPr>
          <p:nvPr>
            <p:ph type="sldNum" sz="quarter" idx="5"/>
          </p:nvPr>
        </p:nvSpPr>
        <p:spPr/>
        <p:txBody>
          <a:bodyPr/>
          <a:lstStyle/>
          <a:p>
            <a:fld id="{E4CA705A-C9F8-FA4E-8672-B753276AF98F}" type="slidenum">
              <a:rPr lang="es-ES_tradnl" smtClean="0"/>
              <a:t>22</a:t>
            </a:fld>
            <a:endParaRPr lang="es-ES_tradnl"/>
          </a:p>
        </p:txBody>
      </p:sp>
    </p:spTree>
    <p:extLst>
      <p:ext uri="{BB962C8B-B14F-4D97-AF65-F5344CB8AC3E}">
        <p14:creationId xmlns:p14="http://schemas.microsoft.com/office/powerpoint/2010/main" val="1428199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dirty="0"/>
              <a:t>Actualmente contamos con un nuevo marco conceptual para la eliminación de la malaria, que actualizo la última versión publicada en 2007.</a:t>
            </a:r>
          </a:p>
          <a:p>
            <a:endParaRPr lang="es-CO" dirty="0"/>
          </a:p>
          <a:p>
            <a:pPr>
              <a:defRPr/>
            </a:pPr>
            <a:r>
              <a:rPr lang="es-CO" dirty="0"/>
              <a:t>Durante los último años los programas de malaria han intensificado la lucha contra la malaria, aumentando las intervenciones a gran escala, resultando en la reducción de la carga de paludismo o malaria en el mundo, y a su vez </a:t>
            </a:r>
            <a:r>
              <a:rPr lang="es-ES" sz="1200" spc="-5" dirty="0">
                <a:latin typeface="Calibri"/>
                <a:cs typeface="Calibri"/>
              </a:rPr>
              <a:t>Se </a:t>
            </a:r>
            <a:r>
              <a:rPr lang="es-ES" sz="1200" dirty="0">
                <a:latin typeface="Calibri"/>
                <a:cs typeface="Calibri"/>
              </a:rPr>
              <a:t>ha </a:t>
            </a:r>
            <a:r>
              <a:rPr lang="es-ES" sz="1200" spc="-10" dirty="0">
                <a:latin typeface="Calibri"/>
                <a:cs typeface="Calibri"/>
              </a:rPr>
              <a:t>incrementado </a:t>
            </a:r>
            <a:r>
              <a:rPr lang="es-ES" sz="1200" dirty="0">
                <a:latin typeface="Calibri"/>
                <a:cs typeface="Calibri"/>
              </a:rPr>
              <a:t>el </a:t>
            </a:r>
            <a:r>
              <a:rPr lang="es-ES" sz="1200" spc="-10" dirty="0">
                <a:latin typeface="Calibri"/>
                <a:cs typeface="Calibri"/>
              </a:rPr>
              <a:t>número </a:t>
            </a:r>
            <a:r>
              <a:rPr lang="es-ES" sz="1200" dirty="0">
                <a:latin typeface="Calibri"/>
                <a:cs typeface="Calibri"/>
              </a:rPr>
              <a:t>de </a:t>
            </a:r>
            <a:r>
              <a:rPr lang="es-ES" sz="1200" spc="-5" dirty="0">
                <a:latin typeface="Calibri"/>
                <a:cs typeface="Calibri"/>
              </a:rPr>
              <a:t>países </a:t>
            </a:r>
            <a:r>
              <a:rPr lang="es-ES" sz="1200" dirty="0">
                <a:latin typeface="Calibri"/>
                <a:cs typeface="Calibri"/>
              </a:rPr>
              <a:t>que </a:t>
            </a:r>
            <a:r>
              <a:rPr lang="es-ES" sz="1200" spc="-10" dirty="0">
                <a:latin typeface="Calibri"/>
                <a:cs typeface="Calibri"/>
              </a:rPr>
              <a:t>están</a:t>
            </a:r>
            <a:r>
              <a:rPr lang="es-ES" spc="-10" dirty="0">
                <a:latin typeface="Calibri"/>
                <a:cs typeface="Calibri"/>
              </a:rPr>
              <a:t> </a:t>
            </a:r>
            <a:r>
              <a:rPr lang="es-ES" sz="1200" spc="-10" dirty="0">
                <a:latin typeface="Calibri"/>
                <a:cs typeface="Calibri"/>
              </a:rPr>
              <a:t> acercando a la eliminación de paludismo o malaria.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spc="-10" dirty="0">
              <a:latin typeface="Calibri"/>
              <a:cs typeface="Calibri"/>
            </a:endParaRPr>
          </a:p>
          <a:p>
            <a:pPr>
              <a:defRPr/>
            </a:pPr>
            <a:r>
              <a:rPr lang="es-ES" sz="1200" spc="-10" dirty="0">
                <a:latin typeface="Calibri"/>
                <a:cs typeface="Calibri"/>
              </a:rPr>
              <a:t>Todo esto junto con la actualización de políticas </a:t>
            </a:r>
            <a:r>
              <a:rPr lang="es-CO" sz="1200" dirty="0">
                <a:latin typeface="Calibri"/>
                <a:cs typeface="Calibri"/>
              </a:rPr>
              <a:t>y el </a:t>
            </a:r>
            <a:r>
              <a:rPr lang="es-ES" sz="1200" spc="-10" dirty="0">
                <a:latin typeface="Calibri"/>
                <a:cs typeface="Calibri"/>
              </a:rPr>
              <a:t>desarrollado </a:t>
            </a:r>
            <a:r>
              <a:rPr lang="es-ES" sz="1200" dirty="0">
                <a:latin typeface="Calibri"/>
                <a:cs typeface="Calibri"/>
              </a:rPr>
              <a:t>una </a:t>
            </a:r>
            <a:r>
              <a:rPr lang="es-ES" sz="1200" spc="-10" dirty="0">
                <a:latin typeface="Calibri"/>
                <a:cs typeface="Calibri"/>
              </a:rPr>
              <a:t>nueva </a:t>
            </a:r>
            <a:r>
              <a:rPr lang="es-ES" sz="1200" i="1" spc="-5" dirty="0">
                <a:latin typeface="Calibri"/>
                <a:cs typeface="Calibri"/>
              </a:rPr>
              <a:t>Estrategia </a:t>
            </a:r>
            <a:r>
              <a:rPr lang="es-ES" sz="1200" i="1" spc="-10" dirty="0">
                <a:latin typeface="Calibri"/>
                <a:cs typeface="Calibri"/>
              </a:rPr>
              <a:t>técnica </a:t>
            </a:r>
            <a:r>
              <a:rPr lang="es-ES" sz="1200" i="1" dirty="0">
                <a:latin typeface="Calibri"/>
                <a:cs typeface="Calibri"/>
              </a:rPr>
              <a:t>mundial </a:t>
            </a:r>
            <a:r>
              <a:rPr lang="es-ES" sz="1200" i="1" spc="-10" dirty="0">
                <a:latin typeface="Calibri"/>
                <a:cs typeface="Calibri"/>
              </a:rPr>
              <a:t>contra </a:t>
            </a:r>
            <a:r>
              <a:rPr lang="es-ES" sz="1200" i="1" dirty="0">
                <a:latin typeface="Calibri"/>
                <a:cs typeface="Calibri"/>
              </a:rPr>
              <a:t>la </a:t>
            </a:r>
            <a:r>
              <a:rPr lang="es-ES" sz="1200" i="1" spc="-5" dirty="0">
                <a:latin typeface="Calibri"/>
                <a:cs typeface="Calibri"/>
              </a:rPr>
              <a:t>malaria</a:t>
            </a:r>
            <a:r>
              <a:rPr lang="es-ES" i="1" spc="-5" dirty="0">
                <a:latin typeface="Calibri"/>
                <a:cs typeface="Calibri"/>
              </a:rPr>
              <a:t> </a:t>
            </a:r>
            <a:r>
              <a:rPr lang="es-ES" sz="1200" i="1" spc="-5" dirty="0">
                <a:latin typeface="Calibri"/>
                <a:cs typeface="Calibri"/>
              </a:rPr>
              <a:t> </a:t>
            </a:r>
            <a:r>
              <a:rPr lang="es-ES" sz="1200" i="1" dirty="0">
                <a:latin typeface="Calibri"/>
                <a:cs typeface="Calibri"/>
              </a:rPr>
              <a:t>2016-2030, </a:t>
            </a:r>
            <a:r>
              <a:rPr lang="es-ES" sz="1200" i="0" dirty="0">
                <a:latin typeface="Calibri"/>
                <a:cs typeface="Calibri"/>
              </a:rPr>
              <a:t>marco la necesidad de actualizar para los países la estrategia para la eliminación de la malaria</a:t>
            </a:r>
            <a:r>
              <a:rPr lang="es-ES" dirty="0">
                <a:latin typeface="Calibri"/>
                <a:cs typeface="Calibri"/>
              </a:rPr>
              <a:t>  </a:t>
            </a:r>
            <a:endParaRPr lang="es-CO" sz="1200" i="0"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latin typeface="Calibri"/>
              <a:cs typeface="Calibri"/>
            </a:endParaRPr>
          </a:p>
          <a:p>
            <a:endParaRPr lang="es-CO" dirty="0"/>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5</a:t>
            </a:fld>
            <a:endParaRPr lang="es-ES_tradnl"/>
          </a:p>
        </p:txBody>
      </p:sp>
    </p:spTree>
    <p:extLst>
      <p:ext uri="{BB962C8B-B14F-4D97-AF65-F5344CB8AC3E}">
        <p14:creationId xmlns:p14="http://schemas.microsoft.com/office/powerpoint/2010/main" val="53889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latin typeface="Calibri"/>
                <a:cs typeface="Calibri"/>
              </a:rPr>
              <a:t>la </a:t>
            </a:r>
            <a:r>
              <a:rPr lang="es-ES" spc="-15" dirty="0">
                <a:latin typeface="Calibri"/>
                <a:cs typeface="Calibri"/>
              </a:rPr>
              <a:t>Estrategia  </a:t>
            </a:r>
            <a:r>
              <a:rPr lang="es-ES" spc="-40" dirty="0">
                <a:latin typeface="Calibri"/>
                <a:cs typeface="Calibri"/>
              </a:rPr>
              <a:t>Técnica </a:t>
            </a:r>
            <a:r>
              <a:rPr lang="es-ES" dirty="0">
                <a:latin typeface="Calibri"/>
                <a:cs typeface="Calibri"/>
              </a:rPr>
              <a:t>Mundial </a:t>
            </a:r>
            <a:r>
              <a:rPr lang="es-ES" spc="-20" dirty="0">
                <a:latin typeface="Calibri"/>
                <a:cs typeface="Calibri"/>
              </a:rPr>
              <a:t>contra </a:t>
            </a:r>
            <a:r>
              <a:rPr lang="es-ES" dirty="0">
                <a:latin typeface="Calibri"/>
                <a:cs typeface="Calibri"/>
              </a:rPr>
              <a:t>la Malaria</a:t>
            </a:r>
            <a:r>
              <a:rPr lang="es-ES" spc="5" dirty="0">
                <a:latin typeface="Calibri"/>
                <a:cs typeface="Calibri"/>
              </a:rPr>
              <a:t> </a:t>
            </a:r>
            <a:r>
              <a:rPr lang="es-ES" spc="-10" dirty="0">
                <a:latin typeface="Calibri"/>
                <a:cs typeface="Calibri"/>
              </a:rPr>
              <a:t>2016-2030, es un documento clave que nos permite guiar y </a:t>
            </a:r>
            <a:r>
              <a:rPr lang="es-ES" spc="-10" dirty="0" err="1">
                <a:latin typeface="Calibri"/>
                <a:cs typeface="Calibri"/>
              </a:rPr>
              <a:t>encarminar</a:t>
            </a:r>
            <a:r>
              <a:rPr lang="es-ES" sz="1200" spc="-10" dirty="0">
                <a:latin typeface="Calibri"/>
                <a:cs typeface="Calibri"/>
              </a:rPr>
              <a:t> la lucha contra la malaria</a:t>
            </a:r>
          </a:p>
          <a:p>
            <a:r>
              <a:rPr lang="es-ES" sz="1200" spc="-10" dirty="0">
                <a:latin typeface="Calibri"/>
                <a:cs typeface="Calibri"/>
              </a:rPr>
              <a:t>Esta estrategia cuenta con tres pilares fundamentales:</a:t>
            </a:r>
            <a:r>
              <a:rPr lang="es-ES" spc="-10" dirty="0">
                <a:latin typeface="Calibri"/>
                <a:cs typeface="Calibri"/>
              </a:rPr>
              <a:t> </a:t>
            </a:r>
            <a:endParaRPr lang="es-ES" sz="1200" spc="-10" dirty="0">
              <a:latin typeface="Calibri"/>
              <a:cs typeface="Calibri"/>
            </a:endParaRPr>
          </a:p>
          <a:p>
            <a:pPr>
              <a:defRPr/>
            </a:pPr>
            <a:r>
              <a:rPr lang="es-ES" sz="1200" spc="-10" dirty="0">
                <a:latin typeface="Calibri"/>
                <a:cs typeface="Calibri"/>
              </a:rPr>
              <a:t>El primero es </a:t>
            </a:r>
            <a:r>
              <a:rPr lang="es-ES" sz="1200" spc="-15" dirty="0">
                <a:latin typeface="Calibri"/>
                <a:cs typeface="Calibri"/>
              </a:rPr>
              <a:t>Lograr </a:t>
            </a:r>
            <a:r>
              <a:rPr lang="es-ES" sz="1200" spc="-5" dirty="0">
                <a:latin typeface="Calibri"/>
                <a:cs typeface="Calibri"/>
              </a:rPr>
              <a:t>el acceso</a:t>
            </a:r>
            <a:r>
              <a:rPr lang="es-ES" spc="-5" dirty="0">
                <a:latin typeface="Calibri"/>
                <a:cs typeface="Calibri"/>
              </a:rPr>
              <a:t> </a:t>
            </a:r>
            <a:r>
              <a:rPr lang="es-ES" sz="1200" spc="-5" dirty="0">
                <a:latin typeface="Calibri"/>
                <a:cs typeface="Calibri"/>
              </a:rPr>
              <a:t> </a:t>
            </a:r>
            <a:r>
              <a:rPr lang="es-ES" sz="1200" spc="-10" dirty="0">
                <a:latin typeface="Calibri"/>
                <a:cs typeface="Calibri"/>
              </a:rPr>
              <a:t>universal </a:t>
            </a:r>
            <a:r>
              <a:rPr lang="es-ES" sz="1200" spc="-5" dirty="0">
                <a:latin typeface="Calibri"/>
                <a:cs typeface="Calibri"/>
              </a:rPr>
              <a:t>a </a:t>
            </a:r>
            <a:r>
              <a:rPr lang="es-ES" sz="1200" dirty="0">
                <a:latin typeface="Calibri"/>
                <a:cs typeface="Calibri"/>
              </a:rPr>
              <a:t>la</a:t>
            </a:r>
            <a:r>
              <a:rPr lang="es-ES" dirty="0">
                <a:latin typeface="Calibri"/>
                <a:cs typeface="Calibri"/>
              </a:rPr>
              <a:t> </a:t>
            </a:r>
            <a:r>
              <a:rPr lang="es-ES" sz="1200" dirty="0">
                <a:latin typeface="Calibri"/>
                <a:cs typeface="Calibri"/>
              </a:rPr>
              <a:t> </a:t>
            </a:r>
            <a:r>
              <a:rPr lang="es-ES" sz="1200" spc="-10" dirty="0">
                <a:latin typeface="Calibri"/>
                <a:cs typeface="Calibri"/>
              </a:rPr>
              <a:t>prevención, </a:t>
            </a:r>
            <a:r>
              <a:rPr lang="es-ES" sz="1200" spc="-5" dirty="0">
                <a:latin typeface="Calibri"/>
                <a:cs typeface="Calibri"/>
              </a:rPr>
              <a:t>el</a:t>
            </a:r>
            <a:r>
              <a:rPr lang="es-ES" spc="-5" dirty="0">
                <a:latin typeface="Calibri"/>
                <a:cs typeface="Calibri"/>
              </a:rPr>
              <a:t> </a:t>
            </a:r>
            <a:r>
              <a:rPr lang="es-ES" sz="1200" spc="-5" dirty="0">
                <a:latin typeface="Calibri"/>
                <a:cs typeface="Calibri"/>
              </a:rPr>
              <a:t> diagnóstico y el</a:t>
            </a:r>
            <a:r>
              <a:rPr lang="es-ES" spc="-5" dirty="0">
                <a:latin typeface="Calibri"/>
                <a:cs typeface="Calibri"/>
              </a:rPr>
              <a:t> </a:t>
            </a:r>
            <a:r>
              <a:rPr lang="es-ES" sz="1200" spc="-5" dirty="0">
                <a:latin typeface="Calibri"/>
                <a:cs typeface="Calibri"/>
              </a:rPr>
              <a:t> </a:t>
            </a:r>
            <a:r>
              <a:rPr lang="es-ES" sz="1200" spc="-15" dirty="0">
                <a:latin typeface="Calibri"/>
                <a:cs typeface="Calibri"/>
              </a:rPr>
              <a:t>tratamiento </a:t>
            </a:r>
            <a:r>
              <a:rPr lang="es-ES" sz="1200" spc="-10" dirty="0">
                <a:latin typeface="Calibri"/>
                <a:cs typeface="Calibri"/>
              </a:rPr>
              <a:t>del</a:t>
            </a:r>
            <a:r>
              <a:rPr lang="es-ES" spc="-10" dirty="0">
                <a:latin typeface="Calibri"/>
                <a:cs typeface="Calibri"/>
              </a:rPr>
              <a:t> </a:t>
            </a:r>
            <a:r>
              <a:rPr lang="es-ES" sz="1200" spc="-10" dirty="0">
                <a:latin typeface="Calibri"/>
                <a:cs typeface="Calibri"/>
              </a:rPr>
              <a:t> </a:t>
            </a:r>
            <a:r>
              <a:rPr lang="es-ES" sz="1200" spc="-5" dirty="0">
                <a:latin typeface="Calibri"/>
                <a:cs typeface="Calibri"/>
              </a:rPr>
              <a:t>paludismo</a:t>
            </a:r>
            <a:endParaRPr lang="es-ES" sz="1200" dirty="0">
              <a:latin typeface="Calibri"/>
              <a:cs typeface="Calibri"/>
            </a:endParaRPr>
          </a:p>
          <a:p>
            <a:pPr>
              <a:defRPr/>
            </a:pPr>
            <a:r>
              <a:rPr lang="es-CO" dirty="0"/>
              <a:t>El segundo </a:t>
            </a:r>
            <a:r>
              <a:rPr lang="es-ES" sz="1200" spc="-10" dirty="0">
                <a:latin typeface="Calibri"/>
                <a:cs typeface="Calibri"/>
              </a:rPr>
              <a:t>Acelerar </a:t>
            </a:r>
            <a:r>
              <a:rPr lang="es-ES" sz="1200" spc="-5" dirty="0">
                <a:latin typeface="Calibri"/>
                <a:cs typeface="Calibri"/>
              </a:rPr>
              <a:t>los</a:t>
            </a:r>
            <a:r>
              <a:rPr lang="es-ES" spc="-5" dirty="0">
                <a:latin typeface="Calibri"/>
                <a:cs typeface="Calibri"/>
              </a:rPr>
              <a:t> </a:t>
            </a:r>
            <a:r>
              <a:rPr lang="es-ES" sz="1200" spc="-5" dirty="0">
                <a:latin typeface="Calibri"/>
                <a:cs typeface="Calibri"/>
              </a:rPr>
              <a:t> </a:t>
            </a:r>
            <a:r>
              <a:rPr lang="es-ES" sz="1200" spc="-15" dirty="0">
                <a:latin typeface="Calibri"/>
                <a:cs typeface="Calibri"/>
              </a:rPr>
              <a:t>esfuerzos </a:t>
            </a:r>
            <a:r>
              <a:rPr lang="es-ES" sz="1200" spc="-5" dirty="0">
                <a:latin typeface="Calibri"/>
                <a:cs typeface="Calibri"/>
              </a:rPr>
              <a:t>hacia la</a:t>
            </a:r>
            <a:r>
              <a:rPr lang="es-ES" spc="-5" dirty="0">
                <a:latin typeface="Calibri"/>
                <a:cs typeface="Calibri"/>
              </a:rPr>
              <a:t> </a:t>
            </a:r>
            <a:r>
              <a:rPr lang="es-ES" sz="1200" spc="-5" dirty="0">
                <a:latin typeface="Calibri"/>
                <a:cs typeface="Calibri"/>
              </a:rPr>
              <a:t> eliminación y</a:t>
            </a:r>
            <a:r>
              <a:rPr lang="es-ES" spc="-5" dirty="0">
                <a:latin typeface="Calibri"/>
                <a:cs typeface="Calibri"/>
              </a:rPr>
              <a:t> </a:t>
            </a:r>
            <a:r>
              <a:rPr lang="es-ES" sz="1200" spc="-5" dirty="0">
                <a:latin typeface="Calibri"/>
                <a:cs typeface="Calibri"/>
              </a:rPr>
              <a:t> </a:t>
            </a:r>
            <a:r>
              <a:rPr lang="es-ES" sz="1200" spc="-10" dirty="0">
                <a:latin typeface="Calibri"/>
                <a:cs typeface="Calibri"/>
              </a:rPr>
              <a:t>lograr estar libre</a:t>
            </a:r>
            <a:r>
              <a:rPr lang="es-ES" spc="-10" dirty="0">
                <a:latin typeface="Calibri"/>
                <a:cs typeface="Calibri"/>
              </a:rPr>
              <a:t> </a:t>
            </a:r>
            <a:r>
              <a:rPr lang="es-ES" sz="1200" spc="-10" dirty="0">
                <a:latin typeface="Calibri"/>
                <a:cs typeface="Calibri"/>
              </a:rPr>
              <a:t> </a:t>
            </a:r>
            <a:r>
              <a:rPr lang="es-ES" sz="1200" spc="-5" dirty="0">
                <a:latin typeface="Calibri"/>
                <a:cs typeface="Calibri"/>
              </a:rPr>
              <a:t>de</a:t>
            </a:r>
            <a:r>
              <a:rPr lang="es-ES" sz="1200" spc="-15" dirty="0">
                <a:latin typeface="Calibri"/>
                <a:cs typeface="Calibri"/>
              </a:rPr>
              <a:t> </a:t>
            </a:r>
            <a:r>
              <a:rPr lang="es-ES" sz="1200" spc="-5" dirty="0">
                <a:latin typeface="Calibri"/>
                <a:cs typeface="Calibri"/>
              </a:rPr>
              <a:t>paludismo</a:t>
            </a:r>
            <a:endParaRPr lang="es-ES" sz="1200" dirty="0">
              <a:latin typeface="Calibri"/>
              <a:cs typeface="Calibri"/>
            </a:endParaRPr>
          </a:p>
          <a:p>
            <a:pPr>
              <a:defRPr/>
            </a:pPr>
            <a:r>
              <a:rPr lang="es-CO" dirty="0"/>
              <a:t>Y el tercero </a:t>
            </a:r>
            <a:r>
              <a:rPr lang="es-ES" sz="1200" spc="-35" dirty="0">
                <a:latin typeface="Calibri"/>
                <a:cs typeface="Calibri"/>
              </a:rPr>
              <a:t>Tomar </a:t>
            </a:r>
            <a:r>
              <a:rPr lang="es-ES" sz="1200" spc="-5" dirty="0">
                <a:latin typeface="Calibri"/>
                <a:cs typeface="Calibri"/>
              </a:rPr>
              <a:t>la vigilancia</a:t>
            </a:r>
            <a:r>
              <a:rPr lang="es-ES" spc="-5" dirty="0">
                <a:latin typeface="Calibri"/>
                <a:cs typeface="Calibri"/>
              </a:rPr>
              <a:t> </a:t>
            </a:r>
            <a:r>
              <a:rPr lang="es-ES" sz="1200" spc="-5" dirty="0">
                <a:latin typeface="Calibri"/>
                <a:cs typeface="Calibri"/>
              </a:rPr>
              <a:t> del paludismo</a:t>
            </a:r>
            <a:r>
              <a:rPr lang="es-ES" spc="-5" dirty="0">
                <a:latin typeface="Calibri"/>
                <a:cs typeface="Calibri"/>
              </a:rPr>
              <a:t> </a:t>
            </a:r>
            <a:r>
              <a:rPr lang="es-ES" sz="1200" spc="-5" dirty="0">
                <a:latin typeface="Calibri"/>
                <a:cs typeface="Calibri"/>
              </a:rPr>
              <a:t> </a:t>
            </a:r>
            <a:r>
              <a:rPr lang="es-ES" sz="1200" spc="-10" dirty="0">
                <a:latin typeface="Calibri"/>
                <a:cs typeface="Calibri"/>
              </a:rPr>
              <a:t>como una</a:t>
            </a:r>
            <a:r>
              <a:rPr lang="es-ES" spc="-10" dirty="0">
                <a:latin typeface="Calibri"/>
                <a:cs typeface="Calibri"/>
              </a:rPr>
              <a:t> </a:t>
            </a:r>
            <a:r>
              <a:rPr lang="es-ES" sz="1200" spc="-10" dirty="0">
                <a:latin typeface="Calibri"/>
                <a:cs typeface="Calibri"/>
              </a:rPr>
              <a:t> </a:t>
            </a:r>
            <a:r>
              <a:rPr lang="es-ES" sz="1200" spc="-5" dirty="0">
                <a:latin typeface="Calibri"/>
                <a:cs typeface="Calibri"/>
              </a:rPr>
              <a:t>intervención</a:t>
            </a:r>
            <a:r>
              <a:rPr lang="es-ES" spc="-5" dirty="0">
                <a:latin typeface="Calibri"/>
                <a:cs typeface="Calibri"/>
              </a:rPr>
              <a:t> </a:t>
            </a:r>
            <a:r>
              <a:rPr lang="es-ES" sz="1200" spc="-5" dirty="0">
                <a:latin typeface="Calibri"/>
                <a:cs typeface="Calibri"/>
              </a:rPr>
              <a:t> </a:t>
            </a:r>
            <a:r>
              <a:rPr lang="es-ES" sz="1200" spc="-10" dirty="0">
                <a:latin typeface="Calibri"/>
                <a:cs typeface="Calibri"/>
              </a:rPr>
              <a:t>básica</a:t>
            </a:r>
          </a:p>
          <a:p>
            <a:pPr>
              <a:defRPr/>
            </a:pPr>
            <a:r>
              <a:rPr lang="es-ES" sz="1200" spc="-10" dirty="0">
                <a:latin typeface="Calibri"/>
                <a:cs typeface="Calibri"/>
              </a:rPr>
              <a:t>Estos tres pilares sustentados bajo dos elementos de apoyo que son, </a:t>
            </a:r>
            <a:r>
              <a:rPr lang="es-ES" sz="1200" b="1" spc="-10" dirty="0">
                <a:latin typeface="Calibri"/>
                <a:cs typeface="Calibri"/>
              </a:rPr>
              <a:t>Aprovechar </a:t>
            </a:r>
            <a:r>
              <a:rPr lang="es-ES" sz="1200" b="1" spc="-5" dirty="0">
                <a:latin typeface="Calibri"/>
                <a:cs typeface="Calibri"/>
              </a:rPr>
              <a:t>las innovaciones y ampliar las</a:t>
            </a:r>
            <a:r>
              <a:rPr lang="es-ES" b="1" spc="-5" dirty="0">
                <a:latin typeface="Calibri"/>
                <a:cs typeface="Calibri"/>
              </a:rPr>
              <a:t> </a:t>
            </a:r>
            <a:r>
              <a:rPr lang="es-ES" sz="1200" b="1" spc="-5" dirty="0">
                <a:latin typeface="Calibri"/>
                <a:cs typeface="Calibri"/>
              </a:rPr>
              <a:t> </a:t>
            </a:r>
            <a:r>
              <a:rPr lang="es-ES" sz="1200" b="1" spc="-10" dirty="0">
                <a:latin typeface="Calibri"/>
                <a:cs typeface="Calibri"/>
              </a:rPr>
              <a:t>investigaciones y </a:t>
            </a:r>
            <a:r>
              <a:rPr lang="es-CO" sz="1200" b="1" spc="-10" dirty="0">
                <a:latin typeface="Calibri"/>
                <a:cs typeface="Calibri"/>
              </a:rPr>
              <a:t>Fortalecer un entorno</a:t>
            </a:r>
            <a:r>
              <a:rPr lang="es-CO" sz="1200" b="1" spc="175" dirty="0">
                <a:latin typeface="Calibri"/>
                <a:cs typeface="Calibri"/>
              </a:rPr>
              <a:t> </a:t>
            </a:r>
            <a:r>
              <a:rPr lang="es-CO" sz="1200" b="1" spc="-10" dirty="0">
                <a:latin typeface="Calibri"/>
                <a:cs typeface="Calibri"/>
              </a:rPr>
              <a:t>propicio</a:t>
            </a:r>
            <a:endParaRPr lang="es-ES" sz="1200" dirty="0">
              <a:latin typeface="Calibri"/>
              <a:cs typeface="Calibri"/>
            </a:endParaRPr>
          </a:p>
          <a:p>
            <a:endParaRPr lang="es-CO" dirty="0"/>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6</a:t>
            </a:fld>
            <a:endParaRPr lang="es-ES_tradnl"/>
          </a:p>
        </p:txBody>
      </p:sp>
    </p:spTree>
    <p:extLst>
      <p:ext uri="{BB962C8B-B14F-4D97-AF65-F5344CB8AC3E}">
        <p14:creationId xmlns:p14="http://schemas.microsoft.com/office/powerpoint/2010/main" val="3221442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cs typeface="Calibri"/>
            </a:endParaRPr>
          </a:p>
        </p:txBody>
      </p:sp>
      <p:sp>
        <p:nvSpPr>
          <p:cNvPr id="4" name="Espace réservé du numéro de diapositive 3"/>
          <p:cNvSpPr>
            <a:spLocks noGrp="1"/>
          </p:cNvSpPr>
          <p:nvPr>
            <p:ph type="sldNum" sz="quarter" idx="5"/>
          </p:nvPr>
        </p:nvSpPr>
        <p:spPr/>
        <p:txBody>
          <a:bodyPr/>
          <a:lstStyle/>
          <a:p>
            <a:fld id="{E4CA705A-C9F8-FA4E-8672-B753276AF98F}" type="slidenum">
              <a:rPr lang="es-ES_tradnl" smtClean="0"/>
              <a:t>7</a:t>
            </a:fld>
            <a:endParaRPr lang="es-ES_tradnl"/>
          </a:p>
        </p:txBody>
      </p:sp>
    </p:spTree>
    <p:extLst>
      <p:ext uri="{BB962C8B-B14F-4D97-AF65-F5344CB8AC3E}">
        <p14:creationId xmlns:p14="http://schemas.microsoft.com/office/powerpoint/2010/main" val="2189975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FontTx/>
              <a:buNone/>
            </a:pPr>
            <a:r>
              <a:rPr lang="es-MX" dirty="0"/>
              <a:t>Principios fundamentales para la eliminación de la malaria:</a:t>
            </a:r>
          </a:p>
          <a:p>
            <a:pPr marL="0" indent="0">
              <a:buFontTx/>
              <a:buNone/>
            </a:pPr>
            <a:endParaRPr lang="es-MX" dirty="0"/>
          </a:p>
          <a:p>
            <a:pPr marL="171450" indent="-171450">
              <a:buFontTx/>
              <a:buChar char="-"/>
            </a:pPr>
            <a:r>
              <a:rPr lang="es-MX" dirty="0"/>
              <a:t>Una sola intervención o conjunto de intervenciones no permite la  eliminación de  la malaria, para lograr y mantener la eliminación debe determinarse un conjunto de intervenciones y ejecutarlas de la manera más adecuada para la intensidad y la dinámica de la transmisión </a:t>
            </a:r>
          </a:p>
          <a:p>
            <a:pPr marL="171450" indent="-171450">
              <a:buFontTx/>
              <a:buChar char="-"/>
            </a:pPr>
            <a:endParaRPr lang="es-MX" dirty="0"/>
          </a:p>
          <a:p>
            <a:pPr marL="171450" indent="-171450">
              <a:buFontTx/>
              <a:buChar char="-"/>
            </a:pPr>
            <a:r>
              <a:rPr lang="es-MX" dirty="0"/>
              <a:t>Dado que la eficacia de las intervenciones varía en función del lugar y el tiempo, esta debe evaluarse regularmente con miras a orientar la adaptación del programa nacional de lucha antimalárica.</a:t>
            </a:r>
          </a:p>
          <a:p>
            <a:pPr marL="171450" indent="-171450">
              <a:buFontTx/>
              <a:buChar char="-"/>
            </a:pPr>
            <a:endParaRPr lang="es-MX" dirty="0"/>
          </a:p>
          <a:p>
            <a:pPr marL="171450" indent="-171450">
              <a:buFontTx/>
              <a:buChar char="-"/>
            </a:pPr>
            <a:r>
              <a:rPr lang="es-MX" dirty="0"/>
              <a:t>Una vigilancia y respuesta excelentes son la clave para lograr y mantener la eliminación de la malaria; los sistemas de información deben ser cada vez más pormenorizados para permitir la identificación, el seguimiento, la clasificación y atención de todos los casos de malaria (por ejemplo, importados, introducidos o autóctonos).</a:t>
            </a:r>
          </a:p>
          <a:p>
            <a:pPr marL="171450" indent="-171450">
              <a:buFontTx/>
              <a:buChar char="-"/>
            </a:pPr>
            <a:endParaRPr lang="es-MX" dirty="0"/>
          </a:p>
          <a:p>
            <a:pPr marL="171450" indent="-171450">
              <a:buFontTx/>
              <a:buChar char="-"/>
            </a:pPr>
            <a:r>
              <a:rPr lang="es-MX" dirty="0"/>
              <a:t>Para lograr la eliminación se requiere que el sistema de salud con liderazgo sólido y de la capacidad de llegar a las comunidades en su totalidad (por ejemplo, con sistemas para garantizar el acceso, prestar servicios de calidad, realizar el seguimiento de los progresos y responder rápida y eficazmente a los retos epidemiológicos).</a:t>
            </a:r>
          </a:p>
          <a:p>
            <a:pPr marL="171450" indent="-171450">
              <a:buFontTx/>
              <a:buChar char="-"/>
            </a:pPr>
            <a:endParaRPr lang="es-MX" dirty="0"/>
          </a:p>
          <a:p>
            <a:pPr marL="171450" indent="-171450">
              <a:buFontTx/>
              <a:buChar char="-"/>
            </a:pPr>
            <a:r>
              <a:rPr lang="es-MX" dirty="0"/>
              <a:t>La investigación operativa sobre las herramientas, las estrategias y la prestación debe generar conocimientos que permitan mejorar las directrices y las futuras actividades de eliminación.</a:t>
            </a:r>
          </a:p>
          <a:p>
            <a:endParaRPr lang="es-ES_tradnl" dirty="0"/>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8</a:t>
            </a:fld>
            <a:endParaRPr lang="es-ES_tradnl"/>
          </a:p>
        </p:txBody>
      </p:sp>
    </p:spTree>
    <p:extLst>
      <p:ext uri="{BB962C8B-B14F-4D97-AF65-F5344CB8AC3E}">
        <p14:creationId xmlns:p14="http://schemas.microsoft.com/office/powerpoint/2010/main" val="1869121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800" dirty="0">
                <a:effectLst/>
                <a:latin typeface="Calibri" panose="020F0502020204030204" pitchFamily="34" charset="0"/>
                <a:ea typeface="Calibri" panose="020F0502020204030204" pitchFamily="34" charset="0"/>
                <a:cs typeface="Times New Roman" panose="02020603050405020304" pitchFamily="18" charset="0"/>
              </a:rPr>
              <a:t>En el marco de  la eliminación de la malaria considera que, cualquiera que sea la situación epidemiológica de partida, el trabajo hacia la eliminación es un continuo; los principios y estrategias que propone son aplicables es zonas donde la malaria es endémica y donde se está previniendo el restablecimiento de la transmisión. </a:t>
            </a:r>
          </a:p>
          <a:p>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cs typeface="Times New Roman" panose="02020603050405020304" pitchFamily="18" charset="0"/>
              </a:rPr>
              <a:t>Las  actividades  en el marco de la eliminación dependerán de: </a:t>
            </a:r>
          </a:p>
          <a:p>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cs typeface="Times New Roman" panose="02020603050405020304" pitchFamily="18" charset="0"/>
              </a:rPr>
              <a:t>La intensidad de la transmisión </a:t>
            </a:r>
            <a:r>
              <a:rPr lang="es-MX" sz="1800" dirty="0"/>
              <a:t>(que va de “elevada” a “muy baja”, a “cero” y a “mantenimiento en cero”)</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cs typeface="Times New Roman" panose="02020603050405020304" pitchFamily="18" charset="0"/>
              </a:rPr>
              <a:t>La estratificación según el riesgo de malaria. </a:t>
            </a:r>
          </a:p>
          <a:p>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dirty="0">
                <a:effectLst/>
                <a:latin typeface="Calibri" panose="020F0502020204030204" pitchFamily="34" charset="0"/>
                <a:ea typeface="Calibri" panose="020F0502020204030204" pitchFamily="34" charset="0"/>
                <a:cs typeface="Times New Roman" panose="02020603050405020304" pitchFamily="18" charset="0"/>
              </a:rPr>
              <a:t> De esta manera el programa nacional de malaria  atenderá de manera diferenciada zonas de acuerdo a los  riesgo de transmisión de malaria </a:t>
            </a:r>
          </a:p>
          <a:p>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MX" dirty="0"/>
              <a:t>Este conjunto de estrategias de intervención puede adaptarse a las diferentes zonas geográficas de un país. La elección de las intervenciones debe hacerse en función de la intensidad de la transmisión y también de la capacidad operativa y preparación del sistema. </a:t>
            </a:r>
          </a:p>
          <a:p>
            <a:endParaRPr lang="es-MX" dirty="0"/>
          </a:p>
          <a:p>
            <a:r>
              <a:rPr lang="es-MX" dirty="0"/>
              <a:t>El diagrama debe considerarse ilustrativo más que prescriptivo, ya que el inicio y la duración de las intervenciones dependerán de las circunstancias locales. El sombreado de los componentes indica las mejoras y la calidad necesarias a medida que los programas avanzan hacia la eliminación; los colores más oscuros indican actividades más intensas y el sombreado de claro a oscuro indica la mejora de la calidad y la ampliación del alcance u objetivo principal del trabajo.</a:t>
            </a:r>
            <a:endParaRPr lang="es-CO" dirty="0"/>
          </a:p>
          <a:p>
            <a:endParaRPr lang="es-CO" dirty="0"/>
          </a:p>
          <a:p>
            <a:endParaRPr lang="es-CO" dirty="0"/>
          </a:p>
          <a:p>
            <a:r>
              <a:rPr lang="es-ES" dirty="0"/>
              <a:t>La aceleración, representada por el signo &gt;, se refiere a las actividades limitadas por el tiempo que se realizan en todos los componentes para </a:t>
            </a:r>
          </a:p>
          <a:p>
            <a:pPr marL="228600" indent="-228600">
              <a:buAutoNum type="arabicParenR"/>
            </a:pPr>
            <a:r>
              <a:rPr lang="es-ES" dirty="0"/>
              <a:t>lograr la cobertura universal u óptima de las medidas preventivas contra la malaria y el manejo de casos (componente A), y aumentar la sensibilidad y la especificidad de los sistemas de vigilancia para que permitan detectar, caracterizar y vigilar todos los casos y focos de malaria (componente B); y </a:t>
            </a:r>
          </a:p>
          <a:p>
            <a:pPr marL="228600" indent="-228600">
              <a:buAutoNum type="arabicParenR"/>
            </a:pPr>
            <a:r>
              <a:rPr lang="es-ES" dirty="0"/>
              <a:t>disminuir la transmisión de la malaria a niveles lo suficientemente bajos (con o sin eliminación de parásitos en toda la población y otras estrategias, componente C como opción), de modo que sea posible investigar y curar los casos restantes, y manejar y dar seguimiento a los focos (componente D).</a:t>
            </a:r>
            <a:endParaRPr lang="es-CO" dirty="0"/>
          </a:p>
        </p:txBody>
      </p:sp>
      <p:sp>
        <p:nvSpPr>
          <p:cNvPr id="4" name="Marcador de número de diapositiva 3"/>
          <p:cNvSpPr>
            <a:spLocks noGrp="1"/>
          </p:cNvSpPr>
          <p:nvPr>
            <p:ph type="sldNum" sz="quarter" idx="5"/>
          </p:nvPr>
        </p:nvSpPr>
        <p:spPr/>
        <p:txBody>
          <a:bodyPr/>
          <a:lstStyle/>
          <a:p>
            <a:fld id="{321786F5-FD88-A54B-A8B8-2F14B2ED3253}" type="slidenum">
              <a:rPr lang="es-CO" smtClean="0"/>
              <a:t>9</a:t>
            </a:fld>
            <a:endParaRPr lang="es-CO"/>
          </a:p>
        </p:txBody>
      </p:sp>
    </p:spTree>
    <p:extLst>
      <p:ext uri="{BB962C8B-B14F-4D97-AF65-F5344CB8AC3E}">
        <p14:creationId xmlns:p14="http://schemas.microsoft.com/office/powerpoint/2010/main" val="3328069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lang="es-CO" sz="1200" b="1" dirty="0">
                <a:solidFill>
                  <a:schemeClr val="tx1"/>
                </a:solidFill>
                <a:effectLst/>
              </a:rPr>
              <a:t> CONTROL </a:t>
            </a: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endParaRPr lang="es-CO" sz="1200" b="1" dirty="0">
              <a:solidFill>
                <a:schemeClr val="tx1"/>
              </a:solidFill>
              <a:effectLst/>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lang="es-CO" sz="1200" b="1" dirty="0">
                <a:solidFill>
                  <a:schemeClr val="tx1"/>
                </a:solidFill>
                <a:effectLst/>
              </a:rPr>
              <a:t>El territorio esta estratificado según el IPA</a:t>
            </a:r>
            <a:r>
              <a:rPr lang="es-CO" sz="1200" dirty="0">
                <a:solidFill>
                  <a:schemeClr val="tx1"/>
                </a:solidFill>
                <a:effectLst/>
              </a:rPr>
              <a:t>,</a:t>
            </a:r>
            <a:r>
              <a:rPr lang="es-CO" sz="1200" b="0" dirty="0">
                <a:solidFill>
                  <a:schemeClr val="tx1"/>
                </a:solidFill>
                <a:effectLst/>
              </a:rPr>
              <a:t> pero el IPA del territorio (municipio) no determina diferencias en la epidemiologia de la malaria a nivel de focos y por lo tanto no determina diferencias sobre la operación de malaria a nivel local.</a:t>
            </a: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lang="es-CO" sz="1200" b="1" dirty="0"/>
              <a:t>La operación en el municipio no está dirigida a transformar los focos activos en eliminados. </a:t>
            </a:r>
            <a:r>
              <a:rPr lang="es-CO" sz="1200" dirty="0"/>
              <a:t>En el mejor de los casos está dirigida a diagnosticar y tratar en el menor tiempo, pero no a eliminar la transmisión en el foco.  </a:t>
            </a:r>
            <a:endParaRPr lang="en-US" sz="1200" dirty="0">
              <a:ea typeface="Calibri" panose="020F0502020204030204" pitchFamily="34" charset="0"/>
              <a:cs typeface="Times New Roman"/>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lang="es-CO" sz="1200" b="1" dirty="0">
                <a:solidFill>
                  <a:schemeClr val="tx1"/>
                </a:solidFill>
                <a:effectLst/>
              </a:rPr>
              <a:t>La operación en el municipio no está pensada en los focos. </a:t>
            </a:r>
            <a:r>
              <a:rPr lang="es-CO" sz="1200" b="0" dirty="0">
                <a:solidFill>
                  <a:schemeClr val="tx1"/>
                </a:solidFill>
                <a:effectLst/>
              </a:rPr>
              <a:t>Busca colocar diagnóstico y tratamiento en las localidades, pero no requiere entender la dinámica de transmisión como focos de malaria.</a:t>
            </a:r>
            <a:endParaRPr lang="en-US" sz="1200" b="0" dirty="0">
              <a:solidFill>
                <a:schemeClr val="tx1"/>
              </a:solidFill>
              <a:effectLst/>
              <a:latin typeface="+mn-lt"/>
              <a:ea typeface="Calibri" panose="020F0502020204030204" pitchFamily="34" charset="0"/>
              <a:cs typeface="Times New Roman"/>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lang="es-CO" sz="1200" dirty="0">
                <a:solidFill>
                  <a:schemeClr val="tx1"/>
                </a:solidFill>
                <a:effectLst/>
              </a:rPr>
              <a:t>Se trabaja en sectores operativos pero no entendiendo la transmisión</a:t>
            </a:r>
            <a:endParaRPr lang="en-US" sz="1200" dirty="0">
              <a:solidFill>
                <a:schemeClr val="tx1"/>
              </a:solidFill>
              <a:effectLst/>
              <a:latin typeface="+mn-lt"/>
              <a:ea typeface="Calibri" panose="020F0502020204030204" pitchFamily="34" charset="0"/>
              <a:cs typeface="Times New Roman"/>
            </a:endParaRP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lang="es-CO" sz="1200" b="1" dirty="0"/>
              <a:t>El proceso de atención termina en tratar el caso y en realizar seguimiento</a:t>
            </a:r>
            <a:endParaRPr lang="en-US" sz="1200" b="1" dirty="0"/>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endParaRPr lang="en-US" sz="1200" b="0" dirty="0">
              <a:solidFill>
                <a:schemeClr val="tx1"/>
              </a:solidFill>
              <a:effectLst/>
              <a:latin typeface="+mn-lt"/>
              <a:ea typeface="Calibri" panose="020F0502020204030204" pitchFamily="34" charset="0"/>
              <a:cs typeface="Times New Roman"/>
            </a:endParaRPr>
          </a:p>
          <a:p>
            <a:pPr marL="0" indent="0">
              <a:spcBef>
                <a:spcPts val="2400"/>
              </a:spcBef>
              <a:buFont typeface="Arial" panose="020B0604020202020204" pitchFamily="34" charset="0"/>
              <a:buNone/>
            </a:pPr>
            <a:r>
              <a:rPr lang="es-CO" dirty="0"/>
              <a:t>ELIMINACIÓN </a:t>
            </a:r>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lang="es-CO" sz="1200" b="1" dirty="0"/>
              <a:t>Las diferencias en las intervenciones a nivel local están dadas por el nivel de endemicidad (número de casos) en los focos activos, y el análisis de receptividad y vulnerabilidad en los contextos sin transmisión. </a:t>
            </a:r>
            <a:endParaRPr lang="en-US" sz="1200" b="1" dirty="0"/>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lang="es-CO" sz="1200" b="1" dirty="0"/>
              <a:t>La operación deber ir dirigida a interrumpir la transmisión en los focos</a:t>
            </a:r>
            <a:r>
              <a:rPr lang="es-CO" b="1" dirty="0"/>
              <a:t>.</a:t>
            </a:r>
            <a:endParaRPr lang="en-US" b="1" dirty="0"/>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lang="es-CO" sz="1200" b="1" dirty="0"/>
              <a:t>La operación de diagnóstico y vigilancia está basada analizar el conglomerado de localidades como una unidad epidemiológica y operativa, donde la transmisión debe interrumpirse.</a:t>
            </a:r>
            <a:endParaRPr lang="en-US" sz="1200" b="1" dirty="0"/>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lang="es-CO" sz="1200" b="1" dirty="0"/>
              <a:t>La detección de otros casos en torno al caso es una acción clave </a:t>
            </a:r>
            <a:endParaRPr lang="en-US" sz="1200" b="1" dirty="0"/>
          </a:p>
          <a:p>
            <a:pPr marL="0" marR="0" lvl="0" indent="0" algn="l" defTabSz="914400" rtl="0" eaLnBrk="1" fontAlgn="auto" latinLnBrk="0" hangingPunct="1">
              <a:lnSpc>
                <a:spcPct val="100000"/>
              </a:lnSpc>
              <a:spcBef>
                <a:spcPts val="2400"/>
              </a:spcBef>
              <a:spcAft>
                <a:spcPts val="0"/>
              </a:spcAft>
              <a:buClrTx/>
              <a:buSzTx/>
              <a:buFont typeface="Arial" panose="020B0604020202020204" pitchFamily="34" charset="0"/>
              <a:buNone/>
              <a:tabLst/>
              <a:defRPr/>
            </a:pPr>
            <a:r>
              <a:rPr lang="es-CO" sz="1200" dirty="0">
                <a:solidFill>
                  <a:schemeClr val="tx1"/>
                </a:solidFill>
                <a:effectLst/>
              </a:rPr>
              <a:t>Se trabaja en sectores operativos, pero interviniendo integralmente a todas las localidades que conforman un foco </a:t>
            </a:r>
            <a:endParaRPr lang="en-US" sz="1200" dirty="0">
              <a:solidFill>
                <a:schemeClr val="tx1"/>
              </a:solidFill>
              <a:effectLst/>
              <a:latin typeface="+mn-lt"/>
              <a:ea typeface="Calibri" panose="020F0502020204030204" pitchFamily="34" charset="0"/>
              <a:cs typeface="Times New Roman"/>
            </a:endParaRPr>
          </a:p>
          <a:p>
            <a:pPr marL="0" indent="0">
              <a:spcBef>
                <a:spcPts val="2400"/>
              </a:spcBef>
              <a:buFont typeface="Arial" panose="020B0604020202020204" pitchFamily="34" charset="0"/>
              <a:buNone/>
            </a:pPr>
            <a:endParaRPr lang="es-CO" dirty="0"/>
          </a:p>
        </p:txBody>
      </p:sp>
      <p:sp>
        <p:nvSpPr>
          <p:cNvPr id="4" name="Marcador de número de diapositiva 3"/>
          <p:cNvSpPr>
            <a:spLocks noGrp="1"/>
          </p:cNvSpPr>
          <p:nvPr>
            <p:ph type="sldNum" sz="quarter" idx="5"/>
          </p:nvPr>
        </p:nvSpPr>
        <p:spPr/>
        <p:txBody>
          <a:bodyPr/>
          <a:lstStyle/>
          <a:p>
            <a:fld id="{321786F5-FD88-A54B-A8B8-2F14B2ED3253}" type="slidenum">
              <a:rPr lang="es-CO" smtClean="0"/>
              <a:t>10</a:t>
            </a:fld>
            <a:endParaRPr lang="es-CO"/>
          </a:p>
        </p:txBody>
      </p:sp>
    </p:spTree>
    <p:extLst>
      <p:ext uri="{BB962C8B-B14F-4D97-AF65-F5344CB8AC3E}">
        <p14:creationId xmlns:p14="http://schemas.microsoft.com/office/powerpoint/2010/main" val="2219985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altLang="es-CO" sz="1200" dirty="0"/>
              <a:t>Un foco de malaria es un área donde se encuentran las poblaciones de parásitos, vectores y humanos, y donde, por lo tanto, se mantiene la transmisión de la enfermedad.</a:t>
            </a:r>
            <a:endParaRPr lang="en-US" altLang="es-CO" sz="1200" dirty="0"/>
          </a:p>
          <a:p>
            <a:endParaRPr lang="es-CO" dirty="0"/>
          </a:p>
          <a:p>
            <a:r>
              <a:rPr lang="es-CO" dirty="0"/>
              <a:t>Disminuyendo la transmisión de casos de malaria en cada foco, es como podremos llegar a la eliminación de la malaria </a:t>
            </a:r>
          </a:p>
        </p:txBody>
      </p:sp>
      <p:sp>
        <p:nvSpPr>
          <p:cNvPr id="4" name="Marcador de número de diapositiva 3"/>
          <p:cNvSpPr>
            <a:spLocks noGrp="1"/>
          </p:cNvSpPr>
          <p:nvPr>
            <p:ph type="sldNum" sz="quarter" idx="5"/>
          </p:nvPr>
        </p:nvSpPr>
        <p:spPr/>
        <p:txBody>
          <a:bodyPr/>
          <a:lstStyle/>
          <a:p>
            <a:fld id="{E4CA705A-C9F8-FA4E-8672-B753276AF98F}" type="slidenum">
              <a:rPr lang="es-ES_tradnl" smtClean="0"/>
              <a:t>11</a:t>
            </a:fld>
            <a:endParaRPr lang="es-ES_tradnl"/>
          </a:p>
        </p:txBody>
      </p:sp>
    </p:spTree>
    <p:extLst>
      <p:ext uri="{BB962C8B-B14F-4D97-AF65-F5344CB8AC3E}">
        <p14:creationId xmlns:p14="http://schemas.microsoft.com/office/powerpoint/2010/main" val="2611456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20.png"/><Relationship Id="rId7"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2.png"/><Relationship Id="rId4" Type="http://schemas.openxmlformats.org/officeDocument/2006/relationships/image" Target="../media/image21.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9F0C84-E809-49AF-94E9-AB7FC546597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28B652B9-1B79-4E24-8A10-6A5A735DF7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0307E737-41F3-47FB-BFDB-49A25A86EDB2}"/>
              </a:ext>
            </a:extLst>
          </p:cNvPr>
          <p:cNvSpPr>
            <a:spLocks noGrp="1"/>
          </p:cNvSpPr>
          <p:nvPr>
            <p:ph type="dt" sz="half" idx="10"/>
          </p:nvPr>
        </p:nvSpPr>
        <p:spPr/>
        <p:txBody>
          <a:bodyPr/>
          <a:lstStyle/>
          <a:p>
            <a:fld id="{888058F9-45D2-4FCC-938E-E950CF0AEF9D}" type="datetimeFigureOut">
              <a:rPr lang="es-CO" smtClean="0"/>
              <a:t>15/02/21</a:t>
            </a:fld>
            <a:endParaRPr lang="es-CO"/>
          </a:p>
        </p:txBody>
      </p:sp>
      <p:sp>
        <p:nvSpPr>
          <p:cNvPr id="5" name="Marcador de pie de página 4">
            <a:extLst>
              <a:ext uri="{FF2B5EF4-FFF2-40B4-BE49-F238E27FC236}">
                <a16:creationId xmlns:a16="http://schemas.microsoft.com/office/drawing/2014/main" id="{E319A42C-90DB-4DB3-8D1B-8FA40EEA929A}"/>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BB398F5-3E2C-43B6-883F-B9B9620D5D05}"/>
              </a:ext>
            </a:extLst>
          </p:cNvPr>
          <p:cNvSpPr>
            <a:spLocks noGrp="1"/>
          </p:cNvSpPr>
          <p:nvPr>
            <p:ph type="sldNum" sz="quarter" idx="12"/>
          </p:nvPr>
        </p:nvSpPr>
        <p:spPr/>
        <p:txBody>
          <a:bodyPr/>
          <a:lstStyle/>
          <a:p>
            <a:fld id="{44FC21D3-9555-4225-B70F-6DA87C744D58}" type="slidenum">
              <a:rPr lang="es-CO" smtClean="0"/>
              <a:t>‹Nº›</a:t>
            </a:fld>
            <a:endParaRPr lang="es-CO"/>
          </a:p>
        </p:txBody>
      </p:sp>
    </p:spTree>
    <p:extLst>
      <p:ext uri="{BB962C8B-B14F-4D97-AF65-F5344CB8AC3E}">
        <p14:creationId xmlns:p14="http://schemas.microsoft.com/office/powerpoint/2010/main" val="1303331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31382F-E2CA-46BD-A633-27A2EFF97CE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7CA715D8-DA02-47C6-B287-FE039C8010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16EFB50D-7252-48F9-9A4C-EC2CA6F105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31D59EA-5593-4532-8B3D-B487689C44CD}"/>
              </a:ext>
            </a:extLst>
          </p:cNvPr>
          <p:cNvSpPr>
            <a:spLocks noGrp="1"/>
          </p:cNvSpPr>
          <p:nvPr>
            <p:ph type="dt" sz="half" idx="10"/>
          </p:nvPr>
        </p:nvSpPr>
        <p:spPr/>
        <p:txBody>
          <a:bodyPr/>
          <a:lstStyle/>
          <a:p>
            <a:fld id="{888058F9-45D2-4FCC-938E-E950CF0AEF9D}" type="datetimeFigureOut">
              <a:rPr lang="es-CO" smtClean="0"/>
              <a:t>15/02/21</a:t>
            </a:fld>
            <a:endParaRPr lang="es-CO"/>
          </a:p>
        </p:txBody>
      </p:sp>
      <p:sp>
        <p:nvSpPr>
          <p:cNvPr id="6" name="Marcador de pie de página 5">
            <a:extLst>
              <a:ext uri="{FF2B5EF4-FFF2-40B4-BE49-F238E27FC236}">
                <a16:creationId xmlns:a16="http://schemas.microsoft.com/office/drawing/2014/main" id="{9DE38109-1D45-4CCB-A36B-7F635163061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6DA3C21-2E5C-4A4A-92ED-D4709A214C03}"/>
              </a:ext>
            </a:extLst>
          </p:cNvPr>
          <p:cNvSpPr>
            <a:spLocks noGrp="1"/>
          </p:cNvSpPr>
          <p:nvPr>
            <p:ph type="sldNum" sz="quarter" idx="12"/>
          </p:nvPr>
        </p:nvSpPr>
        <p:spPr/>
        <p:txBody>
          <a:bodyPr/>
          <a:lstStyle/>
          <a:p>
            <a:fld id="{44FC21D3-9555-4225-B70F-6DA87C744D58}" type="slidenum">
              <a:rPr lang="es-CO" smtClean="0"/>
              <a:t>‹Nº›</a:t>
            </a:fld>
            <a:endParaRPr lang="es-CO"/>
          </a:p>
        </p:txBody>
      </p:sp>
    </p:spTree>
    <p:extLst>
      <p:ext uri="{BB962C8B-B14F-4D97-AF65-F5344CB8AC3E}">
        <p14:creationId xmlns:p14="http://schemas.microsoft.com/office/powerpoint/2010/main" val="1545066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25C790-0A1B-4087-A20E-47747991016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E3861D0E-88D0-42E4-B5DB-9981DA4048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FD4F0C8F-2A68-4496-A1F3-26D5A125D6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55ACACD-38E5-43D6-92BE-1F7E605484F3}"/>
              </a:ext>
            </a:extLst>
          </p:cNvPr>
          <p:cNvSpPr>
            <a:spLocks noGrp="1"/>
          </p:cNvSpPr>
          <p:nvPr>
            <p:ph type="dt" sz="half" idx="10"/>
          </p:nvPr>
        </p:nvSpPr>
        <p:spPr/>
        <p:txBody>
          <a:bodyPr/>
          <a:lstStyle/>
          <a:p>
            <a:fld id="{888058F9-45D2-4FCC-938E-E950CF0AEF9D}" type="datetimeFigureOut">
              <a:rPr lang="es-CO" smtClean="0"/>
              <a:t>15/02/21</a:t>
            </a:fld>
            <a:endParaRPr lang="es-CO"/>
          </a:p>
        </p:txBody>
      </p:sp>
      <p:sp>
        <p:nvSpPr>
          <p:cNvPr id="6" name="Marcador de pie de página 5">
            <a:extLst>
              <a:ext uri="{FF2B5EF4-FFF2-40B4-BE49-F238E27FC236}">
                <a16:creationId xmlns:a16="http://schemas.microsoft.com/office/drawing/2014/main" id="{6C9F4DB5-A4F4-4EE1-A5AE-60202E03CCC6}"/>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1137979-6597-4ADE-A965-3B5BFF39544F}"/>
              </a:ext>
            </a:extLst>
          </p:cNvPr>
          <p:cNvSpPr>
            <a:spLocks noGrp="1"/>
          </p:cNvSpPr>
          <p:nvPr>
            <p:ph type="sldNum" sz="quarter" idx="12"/>
          </p:nvPr>
        </p:nvSpPr>
        <p:spPr/>
        <p:txBody>
          <a:bodyPr/>
          <a:lstStyle/>
          <a:p>
            <a:fld id="{44FC21D3-9555-4225-B70F-6DA87C744D58}" type="slidenum">
              <a:rPr lang="es-CO" smtClean="0"/>
              <a:t>‹Nº›</a:t>
            </a:fld>
            <a:endParaRPr lang="es-CO"/>
          </a:p>
        </p:txBody>
      </p:sp>
    </p:spTree>
    <p:extLst>
      <p:ext uri="{BB962C8B-B14F-4D97-AF65-F5344CB8AC3E}">
        <p14:creationId xmlns:p14="http://schemas.microsoft.com/office/powerpoint/2010/main" val="940768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49C32-E8E1-4DD7-A21D-4ED93DCE75E6}"/>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3CB72510-E4A7-4280-BF48-D625911ACC2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3EB7243-1446-4F60-B00E-0DF3055F35BF}"/>
              </a:ext>
            </a:extLst>
          </p:cNvPr>
          <p:cNvSpPr>
            <a:spLocks noGrp="1"/>
          </p:cNvSpPr>
          <p:nvPr>
            <p:ph type="dt" sz="half" idx="10"/>
          </p:nvPr>
        </p:nvSpPr>
        <p:spPr/>
        <p:txBody>
          <a:bodyPr/>
          <a:lstStyle/>
          <a:p>
            <a:fld id="{888058F9-45D2-4FCC-938E-E950CF0AEF9D}" type="datetimeFigureOut">
              <a:rPr lang="es-CO" smtClean="0"/>
              <a:t>15/02/21</a:t>
            </a:fld>
            <a:endParaRPr lang="es-CO"/>
          </a:p>
        </p:txBody>
      </p:sp>
      <p:sp>
        <p:nvSpPr>
          <p:cNvPr id="5" name="Marcador de pie de página 4">
            <a:extLst>
              <a:ext uri="{FF2B5EF4-FFF2-40B4-BE49-F238E27FC236}">
                <a16:creationId xmlns:a16="http://schemas.microsoft.com/office/drawing/2014/main" id="{270D9E14-F5BC-492B-8789-5156AD2A1DD1}"/>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72ACC216-6DB6-4175-B9A1-5CF09E10EB35}"/>
              </a:ext>
            </a:extLst>
          </p:cNvPr>
          <p:cNvSpPr>
            <a:spLocks noGrp="1"/>
          </p:cNvSpPr>
          <p:nvPr>
            <p:ph type="sldNum" sz="quarter" idx="12"/>
          </p:nvPr>
        </p:nvSpPr>
        <p:spPr/>
        <p:txBody>
          <a:bodyPr/>
          <a:lstStyle/>
          <a:p>
            <a:fld id="{44FC21D3-9555-4225-B70F-6DA87C744D58}" type="slidenum">
              <a:rPr lang="es-CO" smtClean="0"/>
              <a:t>‹Nº›</a:t>
            </a:fld>
            <a:endParaRPr lang="es-CO"/>
          </a:p>
        </p:txBody>
      </p:sp>
    </p:spTree>
    <p:extLst>
      <p:ext uri="{BB962C8B-B14F-4D97-AF65-F5344CB8AC3E}">
        <p14:creationId xmlns:p14="http://schemas.microsoft.com/office/powerpoint/2010/main" val="956114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2158CA6-43D4-4FA8-A839-BADDC1EB43B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6B9659B-342C-4F97-9F64-307A18A3F2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0575EB7-5F17-44AB-9070-DFEC0F5CB45C}"/>
              </a:ext>
            </a:extLst>
          </p:cNvPr>
          <p:cNvSpPr>
            <a:spLocks noGrp="1"/>
          </p:cNvSpPr>
          <p:nvPr>
            <p:ph type="dt" sz="half" idx="10"/>
          </p:nvPr>
        </p:nvSpPr>
        <p:spPr/>
        <p:txBody>
          <a:bodyPr/>
          <a:lstStyle/>
          <a:p>
            <a:fld id="{888058F9-45D2-4FCC-938E-E950CF0AEF9D}" type="datetimeFigureOut">
              <a:rPr lang="es-CO" smtClean="0"/>
              <a:t>15/02/21</a:t>
            </a:fld>
            <a:endParaRPr lang="es-CO"/>
          </a:p>
        </p:txBody>
      </p:sp>
      <p:sp>
        <p:nvSpPr>
          <p:cNvPr id="5" name="Marcador de pie de página 4">
            <a:extLst>
              <a:ext uri="{FF2B5EF4-FFF2-40B4-BE49-F238E27FC236}">
                <a16:creationId xmlns:a16="http://schemas.microsoft.com/office/drawing/2014/main" id="{0A357F72-BAFF-4D5A-9683-0841F7BC20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4AE0ACC-C90D-4E6B-B563-22DFB5E4E1A3}"/>
              </a:ext>
            </a:extLst>
          </p:cNvPr>
          <p:cNvSpPr>
            <a:spLocks noGrp="1"/>
          </p:cNvSpPr>
          <p:nvPr>
            <p:ph type="sldNum" sz="quarter" idx="12"/>
          </p:nvPr>
        </p:nvSpPr>
        <p:spPr/>
        <p:txBody>
          <a:bodyPr/>
          <a:lstStyle/>
          <a:p>
            <a:fld id="{44FC21D3-9555-4225-B70F-6DA87C744D58}" type="slidenum">
              <a:rPr lang="es-CO" smtClean="0"/>
              <a:t>‹Nº›</a:t>
            </a:fld>
            <a:endParaRPr lang="es-CO"/>
          </a:p>
        </p:txBody>
      </p:sp>
    </p:spTree>
    <p:extLst>
      <p:ext uri="{BB962C8B-B14F-4D97-AF65-F5344CB8AC3E}">
        <p14:creationId xmlns:p14="http://schemas.microsoft.com/office/powerpoint/2010/main" val="4250096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apacita">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200256"/>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1737361"/>
            <a:ext cx="5057775" cy="3896360"/>
          </a:xfrm>
        </p:spPr>
        <p:txBody>
          <a:bodyPr>
            <a:normAutofit/>
          </a:bodyPr>
          <a:lstStyle>
            <a:lvl1pPr>
              <a:defRPr sz="1600"/>
            </a:lvl1pPr>
          </a:lstStyle>
          <a:p>
            <a:pPr lvl="0"/>
            <a:r>
              <a:rPr lang="es-ES"/>
              <a:t>Haga clic para modificar los estilos de texto del patrón</a:t>
            </a:r>
          </a:p>
        </p:txBody>
      </p:sp>
      <p:grpSp>
        <p:nvGrpSpPr>
          <p:cNvPr id="20" name="Grupo 19">
            <a:extLst>
              <a:ext uri="{FF2B5EF4-FFF2-40B4-BE49-F238E27FC236}">
                <a16:creationId xmlns:a16="http://schemas.microsoft.com/office/drawing/2014/main" id="{BC969070-458B-42D7-AA01-A0381C599718}"/>
              </a:ext>
            </a:extLst>
          </p:cNvPr>
          <p:cNvGrpSpPr/>
          <p:nvPr userDrawn="1"/>
        </p:nvGrpSpPr>
        <p:grpSpPr>
          <a:xfrm>
            <a:off x="-1" y="5512721"/>
            <a:ext cx="12255079" cy="1345279"/>
            <a:chOff x="-1" y="3154082"/>
            <a:chExt cx="12255079" cy="1345279"/>
          </a:xfrm>
        </p:grpSpPr>
        <p:sp>
          <p:nvSpPr>
            <p:cNvPr id="7" name="Rectángulo 6">
              <a:extLst>
                <a:ext uri="{FF2B5EF4-FFF2-40B4-BE49-F238E27FC236}">
                  <a16:creationId xmlns:a16="http://schemas.microsoft.com/office/drawing/2014/main" id="{31653096-9640-4770-B96C-9B2E09060DC3}"/>
                </a:ext>
              </a:extLst>
            </p:cNvPr>
            <p:cNvSpPr/>
            <p:nvPr userDrawn="1"/>
          </p:nvSpPr>
          <p:spPr>
            <a:xfrm>
              <a:off x="0" y="4351985"/>
              <a:ext cx="11174730" cy="13992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CO"/>
            </a:p>
          </p:txBody>
        </p:sp>
        <p:sp>
          <p:nvSpPr>
            <p:cNvPr id="8" name="Rectángulo 7">
              <a:extLst>
                <a:ext uri="{FF2B5EF4-FFF2-40B4-BE49-F238E27FC236}">
                  <a16:creationId xmlns:a16="http://schemas.microsoft.com/office/drawing/2014/main" id="{4896EFCA-70AC-45A1-9107-9B47E26A2B06}"/>
                </a:ext>
              </a:extLst>
            </p:cNvPr>
            <p:cNvSpPr/>
            <p:nvPr userDrawn="1"/>
          </p:nvSpPr>
          <p:spPr>
            <a:xfrm>
              <a:off x="6081078" y="4337033"/>
              <a:ext cx="1038225" cy="161230"/>
            </a:xfrm>
            <a:prstGeom prst="rect">
              <a:avLst/>
            </a:prstGeom>
            <a:solidFill>
              <a:srgbClr val="F07E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Rectángulo 8">
              <a:extLst>
                <a:ext uri="{FF2B5EF4-FFF2-40B4-BE49-F238E27FC236}">
                  <a16:creationId xmlns:a16="http://schemas.microsoft.com/office/drawing/2014/main" id="{FFA464BE-AB47-4D90-8738-B42819A02266}"/>
                </a:ext>
              </a:extLst>
            </p:cNvPr>
            <p:cNvSpPr/>
            <p:nvPr userDrawn="1"/>
          </p:nvSpPr>
          <p:spPr>
            <a:xfrm>
              <a:off x="7092633" y="4338131"/>
              <a:ext cx="1011555" cy="161230"/>
            </a:xfrm>
            <a:prstGeom prst="rect">
              <a:avLst/>
            </a:prstGeom>
            <a:solidFill>
              <a:srgbClr val="00C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ectángulo 9">
              <a:extLst>
                <a:ext uri="{FF2B5EF4-FFF2-40B4-BE49-F238E27FC236}">
                  <a16:creationId xmlns:a16="http://schemas.microsoft.com/office/drawing/2014/main" id="{C42046EB-7B5B-4253-BDF7-7889186C88C8}"/>
                </a:ext>
              </a:extLst>
            </p:cNvPr>
            <p:cNvSpPr/>
            <p:nvPr userDrawn="1"/>
          </p:nvSpPr>
          <p:spPr>
            <a:xfrm>
              <a:off x="8104189" y="4338131"/>
              <a:ext cx="1010064" cy="161230"/>
            </a:xfrm>
            <a:prstGeom prst="rect">
              <a:avLst/>
            </a:prstGeom>
            <a:solidFill>
              <a:srgbClr val="FF01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ectángulo 10">
              <a:extLst>
                <a:ext uri="{FF2B5EF4-FFF2-40B4-BE49-F238E27FC236}">
                  <a16:creationId xmlns:a16="http://schemas.microsoft.com/office/drawing/2014/main" id="{544E7692-0932-47E9-87B5-6E7C2DD6579A}"/>
                </a:ext>
              </a:extLst>
            </p:cNvPr>
            <p:cNvSpPr/>
            <p:nvPr userDrawn="1"/>
          </p:nvSpPr>
          <p:spPr>
            <a:xfrm>
              <a:off x="9114254" y="4338131"/>
              <a:ext cx="1022251" cy="161230"/>
            </a:xfrm>
            <a:prstGeom prst="rect">
              <a:avLst/>
            </a:prstGeom>
            <a:solidFill>
              <a:srgbClr val="005C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ectángulo 11">
              <a:extLst>
                <a:ext uri="{FF2B5EF4-FFF2-40B4-BE49-F238E27FC236}">
                  <a16:creationId xmlns:a16="http://schemas.microsoft.com/office/drawing/2014/main" id="{8A538B76-0616-437A-A678-02D0B7FA7533}"/>
                </a:ext>
              </a:extLst>
            </p:cNvPr>
            <p:cNvSpPr/>
            <p:nvPr userDrawn="1"/>
          </p:nvSpPr>
          <p:spPr>
            <a:xfrm>
              <a:off x="10133750" y="4338131"/>
              <a:ext cx="1022251" cy="161230"/>
            </a:xfrm>
            <a:prstGeom prst="rect">
              <a:avLst/>
            </a:prstGeom>
            <a:solidFill>
              <a:srgbClr val="7AC4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a:extLst>
                <a:ext uri="{FF2B5EF4-FFF2-40B4-BE49-F238E27FC236}">
                  <a16:creationId xmlns:a16="http://schemas.microsoft.com/office/drawing/2014/main" id="{7581518E-F81E-4FC1-B348-4B3B93289A18}"/>
                </a:ext>
              </a:extLst>
            </p:cNvPr>
            <p:cNvSpPr/>
            <p:nvPr userDrawn="1"/>
          </p:nvSpPr>
          <p:spPr>
            <a:xfrm>
              <a:off x="11153775" y="4338131"/>
              <a:ext cx="1038225" cy="161230"/>
            </a:xfrm>
            <a:prstGeom prst="rect">
              <a:avLst/>
            </a:prstGeom>
            <a:solidFill>
              <a:srgbClr val="A326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4" name="Picture 7" descr="A screenshot of a cell phone&#10;&#10;Description automatically generated">
              <a:extLst>
                <a:ext uri="{FF2B5EF4-FFF2-40B4-BE49-F238E27FC236}">
                  <a16:creationId xmlns:a16="http://schemas.microsoft.com/office/drawing/2014/main" id="{A2AC8598-3C3C-45CA-94FB-994D0F17A8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3511471"/>
              <a:ext cx="3054887" cy="643134"/>
            </a:xfrm>
            <a:prstGeom prst="rect">
              <a:avLst/>
            </a:prstGeom>
          </p:spPr>
        </p:pic>
        <p:pic>
          <p:nvPicPr>
            <p:cNvPr id="15" name="Imagen 14" descr="Imagen que contiene señal&#10;&#10;Descripción generada automáticamente">
              <a:extLst>
                <a:ext uri="{FF2B5EF4-FFF2-40B4-BE49-F238E27FC236}">
                  <a16:creationId xmlns:a16="http://schemas.microsoft.com/office/drawing/2014/main" id="{5980E6A9-C5B3-47CE-BA65-7BF7298819F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3880" r="14596" b="54316"/>
            <a:stretch/>
          </p:blipFill>
          <p:spPr>
            <a:xfrm>
              <a:off x="4940657" y="3520467"/>
              <a:ext cx="1810259" cy="631705"/>
            </a:xfrm>
            <a:prstGeom prst="rect">
              <a:avLst/>
            </a:prstGeom>
          </p:spPr>
        </p:pic>
        <p:pic>
          <p:nvPicPr>
            <p:cNvPr id="17" name="Gráfico 16">
              <a:extLst>
                <a:ext uri="{FF2B5EF4-FFF2-40B4-BE49-F238E27FC236}">
                  <a16:creationId xmlns:a16="http://schemas.microsoft.com/office/drawing/2014/main" id="{84D9C3B2-804D-44B3-8681-5387BC4D365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8857" y="3575708"/>
              <a:ext cx="2286154" cy="561512"/>
            </a:xfrm>
            <a:prstGeom prst="rect">
              <a:avLst/>
            </a:prstGeom>
          </p:spPr>
        </p:pic>
        <p:pic>
          <p:nvPicPr>
            <p:cNvPr id="3" name="Imagen 2" descr="Imagen que contiene dibujo, señal&#10;&#10;Descripción generada automáticamente">
              <a:extLst>
                <a:ext uri="{FF2B5EF4-FFF2-40B4-BE49-F238E27FC236}">
                  <a16:creationId xmlns:a16="http://schemas.microsoft.com/office/drawing/2014/main" id="{F52D2E9B-A559-4F11-8A82-C2347A87AA0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044239" y="3154082"/>
              <a:ext cx="1210839" cy="1210839"/>
            </a:xfrm>
            <a:prstGeom prst="rect">
              <a:avLst/>
            </a:prstGeom>
          </p:spPr>
        </p:pic>
      </p:grpSp>
      <p:pic>
        <p:nvPicPr>
          <p:cNvPr id="5" name="Imagen 4">
            <a:extLst>
              <a:ext uri="{FF2B5EF4-FFF2-40B4-BE49-F238E27FC236}">
                <a16:creationId xmlns:a16="http://schemas.microsoft.com/office/drawing/2014/main" id="{5E97AA1B-D1C5-40D5-B3EB-59D6EEEF3CF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272827" y="5879106"/>
            <a:ext cx="1470326" cy="640701"/>
          </a:xfrm>
          <a:prstGeom prst="rect">
            <a:avLst/>
          </a:prstGeom>
        </p:spPr>
      </p:pic>
      <p:pic>
        <p:nvPicPr>
          <p:cNvPr id="6" name="Imagen 5">
            <a:extLst>
              <a:ext uri="{FF2B5EF4-FFF2-40B4-BE49-F238E27FC236}">
                <a16:creationId xmlns:a16="http://schemas.microsoft.com/office/drawing/2014/main" id="{D6BA0ABD-97CC-409F-AE59-574F0C21C517}"/>
              </a:ext>
            </a:extLst>
          </p:cNvPr>
          <p:cNvPicPr>
            <a:picLocks noChangeAspect="1"/>
          </p:cNvPicPr>
          <p:nvPr userDrawn="1"/>
        </p:nvPicPr>
        <p:blipFill rotWithShape="1">
          <a:blip r:embed="rId8">
            <a:extLst>
              <a:ext uri="{28A0092B-C50C-407E-A947-70E740481C1C}">
                <a14:useLocalDpi xmlns:a14="http://schemas.microsoft.com/office/drawing/2010/main" val="0"/>
              </a:ext>
            </a:extLst>
          </a:blip>
          <a:srcRect l="64929" t="27243" b="10860"/>
          <a:stretch/>
        </p:blipFill>
        <p:spPr>
          <a:xfrm>
            <a:off x="9305035" y="5847049"/>
            <a:ext cx="1714806" cy="736108"/>
          </a:xfrm>
          <a:prstGeom prst="rect">
            <a:avLst/>
          </a:prstGeom>
        </p:spPr>
      </p:pic>
    </p:spTree>
    <p:extLst>
      <p:ext uri="{BB962C8B-B14F-4D97-AF65-F5344CB8AC3E}">
        <p14:creationId xmlns:p14="http://schemas.microsoft.com/office/powerpoint/2010/main" val="1848307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Image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a:spLocks/>
          </p:cNvSpPr>
          <p:nvPr userDrawn="1"/>
        </p:nvSpPr>
        <p:spPr bwMode="auto">
          <a:xfrm>
            <a:off x="5725696" y="364957"/>
            <a:ext cx="74379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3600">
                <a:solidFill>
                  <a:schemeClr val="tx1"/>
                </a:solidFill>
                <a:latin typeface="Lato Light" charset="0"/>
                <a:ea typeface="ＭＳ Ｐゴシック" charset="-128"/>
              </a:defRPr>
            </a:lvl1pPr>
            <a:lvl2pPr marL="742950" indent="-285750">
              <a:defRPr sz="3600">
                <a:solidFill>
                  <a:schemeClr val="tx1"/>
                </a:solidFill>
                <a:latin typeface="Lato Light" charset="0"/>
                <a:ea typeface="ＭＳ Ｐゴシック" charset="-128"/>
              </a:defRPr>
            </a:lvl2pPr>
            <a:lvl3pPr marL="1143000" indent="-228600">
              <a:defRPr sz="3600">
                <a:solidFill>
                  <a:schemeClr val="tx1"/>
                </a:solidFill>
                <a:latin typeface="Lato Light" charset="0"/>
                <a:ea typeface="ＭＳ Ｐゴシック" charset="-128"/>
              </a:defRPr>
            </a:lvl3pPr>
            <a:lvl4pPr marL="1600200" indent="-228600">
              <a:defRPr sz="3600">
                <a:solidFill>
                  <a:schemeClr val="tx1"/>
                </a:solidFill>
                <a:latin typeface="Lato Light" charset="0"/>
                <a:ea typeface="ＭＳ Ｐゴシック" charset="-128"/>
              </a:defRPr>
            </a:lvl4pPr>
            <a:lvl5pPr marL="2057400" indent="-228600">
              <a:defRPr sz="3600">
                <a:solidFill>
                  <a:schemeClr val="tx1"/>
                </a:solidFill>
                <a:latin typeface="Lato Light" charset="0"/>
                <a:ea typeface="ＭＳ Ｐゴシック" charset="-128"/>
              </a:defRPr>
            </a:lvl5pPr>
            <a:lvl6pPr marL="2514600" indent="-228600" defTabSz="1827213" fontAlgn="base">
              <a:spcBef>
                <a:spcPct val="0"/>
              </a:spcBef>
              <a:spcAft>
                <a:spcPct val="0"/>
              </a:spcAft>
              <a:defRPr sz="3600">
                <a:solidFill>
                  <a:schemeClr val="tx1"/>
                </a:solidFill>
                <a:latin typeface="Lato Light" charset="0"/>
                <a:ea typeface="ＭＳ Ｐゴシック" charset="-128"/>
              </a:defRPr>
            </a:lvl6pPr>
            <a:lvl7pPr marL="2971800" indent="-228600" defTabSz="1827213" fontAlgn="base">
              <a:spcBef>
                <a:spcPct val="0"/>
              </a:spcBef>
              <a:spcAft>
                <a:spcPct val="0"/>
              </a:spcAft>
              <a:defRPr sz="3600">
                <a:solidFill>
                  <a:schemeClr val="tx1"/>
                </a:solidFill>
                <a:latin typeface="Lato Light" charset="0"/>
                <a:ea typeface="ＭＳ Ｐゴシック" charset="-128"/>
              </a:defRPr>
            </a:lvl7pPr>
            <a:lvl8pPr marL="3429000" indent="-228600" defTabSz="1827213" fontAlgn="base">
              <a:spcBef>
                <a:spcPct val="0"/>
              </a:spcBef>
              <a:spcAft>
                <a:spcPct val="0"/>
              </a:spcAft>
              <a:defRPr sz="3600">
                <a:solidFill>
                  <a:schemeClr val="tx1"/>
                </a:solidFill>
                <a:latin typeface="Lato Light" charset="0"/>
                <a:ea typeface="ＭＳ Ｐゴシック" charset="-128"/>
              </a:defRPr>
            </a:lvl8pPr>
            <a:lvl9pPr marL="3886200" indent="-228600" defTabSz="1827213" fontAlgn="base">
              <a:spcBef>
                <a:spcPct val="0"/>
              </a:spcBef>
              <a:spcAft>
                <a:spcPct val="0"/>
              </a:spcAft>
              <a:defRPr sz="3600">
                <a:solidFill>
                  <a:schemeClr val="tx1"/>
                </a:solidFill>
                <a:latin typeface="Lato Light" charset="0"/>
                <a:ea typeface="ＭＳ Ｐゴシック" charset="-128"/>
              </a:defRPr>
            </a:lvl9pPr>
          </a:lstStyle>
          <a:p>
            <a:pPr algn="ctr"/>
            <a:r>
              <a:rPr lang="en-US" altLang="x-none" sz="1400" b="1">
                <a:solidFill>
                  <a:srgbClr val="FF671B"/>
                </a:solidFill>
                <a:latin typeface="+mn-lt"/>
                <a:sym typeface="Montserrat-Regular" charset="0"/>
              </a:rPr>
              <a:t>OPS/OMS</a:t>
            </a:r>
          </a:p>
        </p:txBody>
      </p:sp>
      <p:grpSp>
        <p:nvGrpSpPr>
          <p:cNvPr id="4" name="Group 3"/>
          <p:cNvGrpSpPr/>
          <p:nvPr userDrawn="1"/>
        </p:nvGrpSpPr>
        <p:grpSpPr>
          <a:xfrm>
            <a:off x="5897563" y="1470034"/>
            <a:ext cx="400050" cy="95250"/>
            <a:chOff x="1942594" y="2781300"/>
            <a:chExt cx="799891" cy="190500"/>
          </a:xfrm>
          <a:solidFill>
            <a:srgbClr val="FF671B"/>
          </a:solidFill>
        </p:grpSpPr>
        <p:sp>
          <p:nvSpPr>
            <p:cNvPr id="5"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6"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sp>
          <p:nvSpPr>
            <p:cNvPr id="7"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pPr defTabSz="914217" fontAlgn="auto">
                <a:spcBef>
                  <a:spcPts val="0"/>
                </a:spcBef>
                <a:spcAft>
                  <a:spcPts val="0"/>
                </a:spcAft>
                <a:defRPr/>
              </a:pPr>
              <a:endParaRPr lang="en-US" sz="1800">
                <a:latin typeface="+mj-lt"/>
                <a:ea typeface="+mn-ea"/>
              </a:endParaRPr>
            </a:p>
          </p:txBody>
        </p:sp>
      </p:grpSp>
      <p:sp>
        <p:nvSpPr>
          <p:cNvPr id="12" name="Text Placeholder 9"/>
          <p:cNvSpPr>
            <a:spLocks noGrp="1"/>
          </p:cNvSpPr>
          <p:nvPr>
            <p:ph type="body" sz="quarter" idx="10" hasCustomPrompt="1"/>
          </p:nvPr>
        </p:nvSpPr>
        <p:spPr>
          <a:xfrm>
            <a:off x="851694" y="655532"/>
            <a:ext cx="10587038" cy="763139"/>
          </a:xfrm>
        </p:spPr>
        <p:txBody>
          <a:bodyPr/>
          <a:lstStyle>
            <a:lvl1pPr marL="0" indent="0" algn="ctr">
              <a:buNone/>
              <a:defRPr sz="4400">
                <a:solidFill>
                  <a:schemeClr val="bg1"/>
                </a:solidFill>
                <a:latin typeface="+mj-lt"/>
              </a:defRPr>
            </a:lvl1pPr>
            <a:lvl2pPr marL="457200" indent="0" algn="ctr">
              <a:buNone/>
              <a:defRPr>
                <a:solidFill>
                  <a:schemeClr val="bg1"/>
                </a:solidFill>
              </a:defRPr>
            </a:lvl2pPr>
            <a:lvl3pPr marL="914399"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a:t>CLICK TO EDIT MASTER TEXT STYLES</a:t>
            </a:r>
          </a:p>
        </p:txBody>
      </p:sp>
      <p:pic>
        <p:nvPicPr>
          <p:cNvPr id="9" name="Picture 8"/>
          <p:cNvPicPr>
            <a:picLocks noChangeAspect="1"/>
          </p:cNvPicPr>
          <p:nvPr userDrawn="1"/>
        </p:nvPicPr>
        <p:blipFill>
          <a:blip r:embed="rId3"/>
          <a:stretch>
            <a:fillRect/>
          </a:stretch>
        </p:blipFill>
        <p:spPr>
          <a:xfrm>
            <a:off x="9458650" y="6068291"/>
            <a:ext cx="1819730" cy="379944"/>
          </a:xfrm>
          <a:prstGeom prst="rect">
            <a:avLst/>
          </a:prstGeom>
        </p:spPr>
      </p:pic>
    </p:spTree>
    <p:extLst>
      <p:ext uri="{BB962C8B-B14F-4D97-AF65-F5344CB8AC3E}">
        <p14:creationId xmlns:p14="http://schemas.microsoft.com/office/powerpoint/2010/main" val="3967143574"/>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iapositiva de título 1 1" userDrawn="1">
  <p:cSld name="Diapositiva de título 1 1">
    <p:bg>
      <p:bgPr>
        <a:solidFill>
          <a:srgbClr val="F42F63"/>
        </a:solidFill>
        <a:effectLst/>
      </p:bgPr>
    </p:bg>
    <p:spTree>
      <p:nvGrpSpPr>
        <p:cNvPr id="1" name="Shape 23"/>
        <p:cNvGrpSpPr/>
        <p:nvPr/>
      </p:nvGrpSpPr>
      <p:grpSpPr>
        <a:xfrm>
          <a:off x="0" y="0"/>
          <a:ext cx="0" cy="0"/>
          <a:chOff x="0" y="0"/>
          <a:chExt cx="0" cy="0"/>
        </a:xfrm>
      </p:grpSpPr>
      <p:sp>
        <p:nvSpPr>
          <p:cNvPr id="24" name="Google Shape;24;p4"/>
          <p:cNvSpPr txBox="1"/>
          <p:nvPr/>
        </p:nvSpPr>
        <p:spPr>
          <a:xfrm>
            <a:off x="11115328" y="72861"/>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0054BC"/>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a:solidFill>
                <a:srgbClr val="0054BC"/>
              </a:solidFill>
              <a:latin typeface="Work Sans"/>
              <a:ea typeface="Work Sans"/>
              <a:cs typeface="Work Sans"/>
              <a:sym typeface="Work Sans"/>
            </a:endParaRPr>
          </a:p>
        </p:txBody>
      </p:sp>
      <p:sp>
        <p:nvSpPr>
          <p:cNvPr id="25" name="Google Shape;25;p4"/>
          <p:cNvSpPr txBox="1"/>
          <p:nvPr/>
        </p:nvSpPr>
        <p:spPr>
          <a:xfrm>
            <a:off x="11115328" y="-28739"/>
            <a:ext cx="731600" cy="524800"/>
          </a:xfrm>
          <a:prstGeom prst="rect">
            <a:avLst/>
          </a:prstGeom>
          <a:noFill/>
          <a:ln>
            <a:noFill/>
          </a:ln>
        </p:spPr>
        <p:txBody>
          <a:bodyPr spcFirstLastPara="1" wrap="square" lIns="121900" tIns="121900" rIns="121900" bIns="121900" anchor="ctr" anchorCtr="0">
            <a:noAutofit/>
          </a:bodyPr>
          <a:lstStyle/>
          <a:p>
            <a:pPr marL="0" marR="0" lvl="0" indent="0" algn="r" rtl="0">
              <a:lnSpc>
                <a:spcPct val="100000"/>
              </a:lnSpc>
              <a:spcBef>
                <a:spcPts val="0"/>
              </a:spcBef>
              <a:spcAft>
                <a:spcPts val="0"/>
              </a:spcAft>
              <a:buClr>
                <a:srgbClr val="000000"/>
              </a:buClr>
              <a:buSzPts val="700"/>
              <a:buFont typeface="Arial"/>
              <a:buNone/>
            </a:pPr>
            <a:fld id="{00000000-1234-1234-1234-123412341234}" type="slidenum">
              <a:rPr lang="es-CO" sz="933" b="0" i="0" u="none" strike="noStrike" cap="none">
                <a:solidFill>
                  <a:srgbClr val="FFFFFF"/>
                </a:solidFill>
                <a:latin typeface="Work Sans"/>
                <a:ea typeface="Work Sans"/>
                <a:cs typeface="Work Sans"/>
                <a:sym typeface="Work Sans"/>
              </a:rPr>
              <a:pPr marL="0" marR="0" lvl="0" indent="0" algn="r" rtl="0">
                <a:lnSpc>
                  <a:spcPct val="100000"/>
                </a:lnSpc>
                <a:spcBef>
                  <a:spcPts val="0"/>
                </a:spcBef>
                <a:spcAft>
                  <a:spcPts val="0"/>
                </a:spcAft>
                <a:buClr>
                  <a:srgbClr val="000000"/>
                </a:buClr>
                <a:buSzPts val="700"/>
                <a:buFont typeface="Arial"/>
                <a:buNone/>
              </a:pPr>
              <a:t>‹Nº›</a:t>
            </a:fld>
            <a:endParaRPr sz="933" b="0" i="0" u="none" strike="noStrike" cap="none">
              <a:solidFill>
                <a:srgbClr val="FFFFFF"/>
              </a:solidFill>
              <a:latin typeface="Work Sans"/>
              <a:ea typeface="Work Sans"/>
              <a:cs typeface="Work Sans"/>
              <a:sym typeface="Work Sans"/>
            </a:endParaRPr>
          </a:p>
        </p:txBody>
      </p:sp>
      <p:sp>
        <p:nvSpPr>
          <p:cNvPr id="26" name="Google Shape;26;p4"/>
          <p:cNvSpPr/>
          <p:nvPr/>
        </p:nvSpPr>
        <p:spPr>
          <a:xfrm>
            <a:off x="8643756" y="0"/>
            <a:ext cx="3554800" cy="6858000"/>
          </a:xfrm>
          <a:prstGeom prst="rect">
            <a:avLst/>
          </a:prstGeom>
          <a:solidFill>
            <a:schemeClr val="accen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80301" y="2817367"/>
            <a:ext cx="5640844" cy="1223267"/>
          </a:xfrm>
          <a:prstGeom prst="rect">
            <a:avLst/>
          </a:prstGeom>
        </p:spPr>
      </p:pic>
      <p:grpSp>
        <p:nvGrpSpPr>
          <p:cNvPr id="12" name="Grupo 11">
            <a:extLst>
              <a:ext uri="{FF2B5EF4-FFF2-40B4-BE49-F238E27FC236}">
                <a16:creationId xmlns:a16="http://schemas.microsoft.com/office/drawing/2014/main" id="{7F9E19BB-C400-482C-AD05-EADE3D28470B}"/>
              </a:ext>
            </a:extLst>
          </p:cNvPr>
          <p:cNvGrpSpPr/>
          <p:nvPr userDrawn="1"/>
        </p:nvGrpSpPr>
        <p:grpSpPr>
          <a:xfrm>
            <a:off x="101468" y="5987365"/>
            <a:ext cx="8100931" cy="823248"/>
            <a:chOff x="101468" y="5974302"/>
            <a:chExt cx="8100931" cy="823248"/>
          </a:xfrm>
        </p:grpSpPr>
        <p:pic>
          <p:nvPicPr>
            <p:cNvPr id="13" name="Graphic 5">
              <a:extLst>
                <a:ext uri="{FF2B5EF4-FFF2-40B4-BE49-F238E27FC236}">
                  <a16:creationId xmlns:a16="http://schemas.microsoft.com/office/drawing/2014/main" id="{BB53F810-5993-4BC0-9B3A-42144618133F}"/>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468" y="5974302"/>
              <a:ext cx="1409288" cy="823248"/>
            </a:xfrm>
            <a:prstGeom prst="rect">
              <a:avLst/>
            </a:prstGeom>
          </p:spPr>
        </p:pic>
        <p:pic>
          <p:nvPicPr>
            <p:cNvPr id="15" name="Imagen 14" descr="Imagen que contiene dibujo&#10;&#10;Descripción generada automáticamente">
              <a:extLst>
                <a:ext uri="{FF2B5EF4-FFF2-40B4-BE49-F238E27FC236}">
                  <a16:creationId xmlns:a16="http://schemas.microsoft.com/office/drawing/2014/main" id="{D6306604-5774-4DBC-8B9B-778EC3C292E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88859" y="6018021"/>
              <a:ext cx="1913540" cy="724508"/>
            </a:xfrm>
            <a:prstGeom prst="rect">
              <a:avLst/>
            </a:prstGeom>
          </p:spPr>
        </p:pic>
      </p:grpSp>
      <p:pic>
        <p:nvPicPr>
          <p:cNvPr id="3" name="Imagen 2" descr="Imagen que contiene señal&#10;&#10;Descripción generada automáticamente">
            <a:extLst>
              <a:ext uri="{FF2B5EF4-FFF2-40B4-BE49-F238E27FC236}">
                <a16:creationId xmlns:a16="http://schemas.microsoft.com/office/drawing/2014/main" id="{9B3B74A1-BABB-4137-B333-604ED425D205}"/>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13880" r="14596" b="54316"/>
          <a:stretch/>
        </p:blipFill>
        <p:spPr>
          <a:xfrm>
            <a:off x="1737986" y="6079143"/>
            <a:ext cx="1810259" cy="631705"/>
          </a:xfrm>
          <a:prstGeom prst="rect">
            <a:avLst/>
          </a:prstGeom>
        </p:spPr>
      </p:pic>
      <p:pic>
        <p:nvPicPr>
          <p:cNvPr id="5" name="Gráfico 4">
            <a:extLst>
              <a:ext uri="{FF2B5EF4-FFF2-40B4-BE49-F238E27FC236}">
                <a16:creationId xmlns:a16="http://schemas.microsoft.com/office/drawing/2014/main" id="{4E7C81C6-7527-42E3-B93A-D339A26717CC}"/>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3775475" y="6052295"/>
            <a:ext cx="2286154" cy="561512"/>
          </a:xfrm>
          <a:prstGeom prst="rect">
            <a:avLst/>
          </a:prstGeom>
        </p:spPr>
      </p:pic>
    </p:spTree>
    <p:extLst>
      <p:ext uri="{BB962C8B-B14F-4D97-AF65-F5344CB8AC3E}">
        <p14:creationId xmlns:p14="http://schemas.microsoft.com/office/powerpoint/2010/main" val="2319494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obierno">
    <p:bg>
      <p:bgPr>
        <a:solidFill>
          <a:srgbClr val="2D6DF3"/>
        </a:solidFill>
        <a:effectLst/>
      </p:bgPr>
    </p:bg>
    <p:spTree>
      <p:nvGrpSpPr>
        <p:cNvPr id="1" name=""/>
        <p:cNvGrpSpPr/>
        <p:nvPr/>
      </p:nvGrpSpPr>
      <p:grpSpPr>
        <a:xfrm>
          <a:off x="0" y="0"/>
          <a:ext cx="0" cy="0"/>
          <a:chOff x="0" y="0"/>
          <a:chExt cx="0" cy="0"/>
        </a:xfrm>
      </p:grpSpPr>
      <p:sp>
        <p:nvSpPr>
          <p:cNvPr id="3" name="Google Shape;14;p2">
            <a:extLst>
              <a:ext uri="{FF2B5EF4-FFF2-40B4-BE49-F238E27FC236}">
                <a16:creationId xmlns:a16="http://schemas.microsoft.com/office/drawing/2014/main" id="{293107A0-4F8A-4FD8-9A8C-E41432C348FF}"/>
              </a:ext>
            </a:extLst>
          </p:cNvPr>
          <p:cNvSpPr/>
          <p:nvPr userDrawn="1"/>
        </p:nvSpPr>
        <p:spPr>
          <a:xfrm>
            <a:off x="8643756" y="0"/>
            <a:ext cx="3554800" cy="6858000"/>
          </a:xfrm>
          <a:prstGeom prst="rect">
            <a:avLst/>
          </a:prstGeom>
          <a:solidFill>
            <a:schemeClr val="accent1"/>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None/>
            </a:pPr>
            <a:endParaRPr sz="1867" b="0" i="0" u="none" strike="noStrike" cap="none">
              <a:solidFill>
                <a:schemeClr val="lt1"/>
              </a:solidFill>
              <a:latin typeface="Arial"/>
              <a:ea typeface="Arial"/>
              <a:cs typeface="Arial"/>
              <a:sym typeface="Arial"/>
            </a:endParaRPr>
          </a:p>
        </p:txBody>
      </p:sp>
      <p:pic>
        <p:nvPicPr>
          <p:cNvPr id="4" name="Google Shape;16;p2">
            <a:extLst>
              <a:ext uri="{FF2B5EF4-FFF2-40B4-BE49-F238E27FC236}">
                <a16:creationId xmlns:a16="http://schemas.microsoft.com/office/drawing/2014/main" id="{22AB24FA-EFA3-4744-9704-A752234FE659}"/>
              </a:ext>
            </a:extLst>
          </p:cNvPr>
          <p:cNvPicPr preferRelativeResize="0"/>
          <p:nvPr userDrawn="1"/>
        </p:nvPicPr>
        <p:blipFill rotWithShape="1">
          <a:blip r:embed="rId2">
            <a:alphaModFix/>
          </a:blip>
          <a:srcRect/>
          <a:stretch/>
        </p:blipFill>
        <p:spPr>
          <a:xfrm>
            <a:off x="5310438" y="3104560"/>
            <a:ext cx="5281673" cy="1112269"/>
          </a:xfrm>
          <a:prstGeom prst="rect">
            <a:avLst/>
          </a:prstGeom>
          <a:noFill/>
          <a:ln>
            <a:noFill/>
          </a:ln>
        </p:spPr>
      </p:pic>
    </p:spTree>
    <p:extLst>
      <p:ext uri="{BB962C8B-B14F-4D97-AF65-F5344CB8AC3E}">
        <p14:creationId xmlns:p14="http://schemas.microsoft.com/office/powerpoint/2010/main" val="283383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ut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775D5E98-393A-754A-A6D7-F1CEDC38FA74}"/>
              </a:ext>
            </a:extLst>
          </p:cNvPr>
          <p:cNvGrpSpPr/>
          <p:nvPr userDrawn="1"/>
        </p:nvGrpSpPr>
        <p:grpSpPr>
          <a:xfrm>
            <a:off x="3244541" y="5401733"/>
            <a:ext cx="8930526" cy="1208919"/>
            <a:chOff x="3244541" y="5401733"/>
            <a:chExt cx="8930526" cy="1208919"/>
          </a:xfrm>
        </p:grpSpPr>
        <p:pic>
          <p:nvPicPr>
            <p:cNvPr id="9" name="Imagen 8">
              <a:extLst>
                <a:ext uri="{FF2B5EF4-FFF2-40B4-BE49-F238E27FC236}">
                  <a16:creationId xmlns:a16="http://schemas.microsoft.com/office/drawing/2014/main" id="{9709DFA4-1C08-4723-B861-1B2849E627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3108" y="6007238"/>
              <a:ext cx="2269457" cy="583237"/>
            </a:xfrm>
            <a:prstGeom prst="rect">
              <a:avLst/>
            </a:prstGeom>
          </p:spPr>
        </p:pic>
        <p:pic>
          <p:nvPicPr>
            <p:cNvPr id="10" name="Imagen 9" descr="Texto&#10;&#10;Descripción generada automáticamente">
              <a:extLst>
                <a:ext uri="{FF2B5EF4-FFF2-40B4-BE49-F238E27FC236}">
                  <a16:creationId xmlns:a16="http://schemas.microsoft.com/office/drawing/2014/main" id="{19ABA31F-D6F7-4193-AFBB-EAF4030109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49477" y="5996792"/>
              <a:ext cx="1412674" cy="589125"/>
            </a:xfrm>
            <a:prstGeom prst="rect">
              <a:avLst/>
            </a:prstGeom>
          </p:spPr>
        </p:pic>
        <p:pic>
          <p:nvPicPr>
            <p:cNvPr id="11" name="Imagen 10" descr="Imagen que contiene botella, exterior, firmar, alimentos&#10;&#10;Descripción generada automáticamente">
              <a:extLst>
                <a:ext uri="{FF2B5EF4-FFF2-40B4-BE49-F238E27FC236}">
                  <a16:creationId xmlns:a16="http://schemas.microsoft.com/office/drawing/2014/main" id="{88303E18-F13B-4CBB-AA27-2D161E362786}"/>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49966" y="6011796"/>
              <a:ext cx="1398553" cy="583237"/>
            </a:xfrm>
            <a:prstGeom prst="rect">
              <a:avLst/>
            </a:prstGeom>
          </p:spPr>
        </p:pic>
        <p:pic>
          <p:nvPicPr>
            <p:cNvPr id="12" name="Imagen 11" descr="Icono&#10;&#10;Descripción generada automáticamente">
              <a:extLst>
                <a:ext uri="{FF2B5EF4-FFF2-40B4-BE49-F238E27FC236}">
                  <a16:creationId xmlns:a16="http://schemas.microsoft.com/office/drawing/2014/main" id="{781E006B-7640-4CC4-9973-3314C0BB88BF}"/>
                </a:ext>
              </a:extLst>
            </p:cNvPr>
            <p:cNvPicPr>
              <a:picLocks noChangeAspect="1"/>
            </p:cNvPicPr>
            <p:nvPr userDrawn="1"/>
          </p:nvPicPr>
          <p:blipFill>
            <a:blip r:embed="rId6"/>
            <a:stretch>
              <a:fillRect/>
            </a:stretch>
          </p:blipFill>
          <p:spPr>
            <a:xfrm>
              <a:off x="5187297" y="6011798"/>
              <a:ext cx="1561711" cy="529762"/>
            </a:xfrm>
            <a:prstGeom prst="rect">
              <a:avLst/>
            </a:prstGeom>
          </p:spPr>
        </p:pic>
        <p:cxnSp>
          <p:nvCxnSpPr>
            <p:cNvPr id="13" name="Conector recto 12">
              <a:extLst>
                <a:ext uri="{FF2B5EF4-FFF2-40B4-BE49-F238E27FC236}">
                  <a16:creationId xmlns:a16="http://schemas.microsoft.com/office/drawing/2014/main" id="{E7D33FEF-266B-4EA9-918A-75B38441C681}"/>
                </a:ext>
              </a:extLst>
            </p:cNvPr>
            <p:cNvCxnSpPr/>
            <p:nvPr/>
          </p:nvCxnSpPr>
          <p:spPr>
            <a:xfrm>
              <a:off x="5046133" y="5401733"/>
              <a:ext cx="7128934"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14" name="Imagen 13" descr="Un dibujo en blanco y negro&#10;&#10;Descripción generada automáticamente con confianza media">
              <a:extLst>
                <a:ext uri="{FF2B5EF4-FFF2-40B4-BE49-F238E27FC236}">
                  <a16:creationId xmlns:a16="http://schemas.microsoft.com/office/drawing/2014/main" id="{9E154D5E-A0EE-491C-B4FB-9F4BFCF4C898}"/>
                </a:ext>
              </a:extLst>
            </p:cNvPr>
            <p:cNvPicPr>
              <a:picLocks noChangeAspect="1"/>
            </p:cNvPicPr>
            <p:nvPr/>
          </p:nvPicPr>
          <p:blipFill>
            <a:blip r:embed="rId7"/>
            <a:stretch>
              <a:fillRect/>
            </a:stretch>
          </p:blipFill>
          <p:spPr>
            <a:xfrm>
              <a:off x="3244541" y="5932925"/>
              <a:ext cx="1841798" cy="677727"/>
            </a:xfrm>
            <a:prstGeom prst="rect">
              <a:avLst/>
            </a:prstGeom>
          </p:spPr>
        </p:pic>
      </p:grpSp>
      <p:sp>
        <p:nvSpPr>
          <p:cNvPr id="17" name="Rectángulo 16">
            <a:extLst>
              <a:ext uri="{FF2B5EF4-FFF2-40B4-BE49-F238E27FC236}">
                <a16:creationId xmlns:a16="http://schemas.microsoft.com/office/drawing/2014/main" id="{679098EB-558C-4FE5-BB9F-0D850AFC9D89}"/>
              </a:ext>
            </a:extLst>
          </p:cNvPr>
          <p:cNvSpPr/>
          <p:nvPr userDrawn="1"/>
        </p:nvSpPr>
        <p:spPr>
          <a:xfrm>
            <a:off x="5046132" y="3221504"/>
            <a:ext cx="6841067" cy="19691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8" name="Rectángulo 17">
            <a:extLst>
              <a:ext uri="{FF2B5EF4-FFF2-40B4-BE49-F238E27FC236}">
                <a16:creationId xmlns:a16="http://schemas.microsoft.com/office/drawing/2014/main" id="{6552B4EB-5209-49BD-8D46-42836837A1B4}"/>
              </a:ext>
            </a:extLst>
          </p:cNvPr>
          <p:cNvSpPr/>
          <p:nvPr userDrawn="1"/>
        </p:nvSpPr>
        <p:spPr>
          <a:xfrm>
            <a:off x="4966729" y="3811355"/>
            <a:ext cx="186267" cy="914400"/>
          </a:xfrm>
          <a:prstGeom prst="rect">
            <a:avLst/>
          </a:prstGeom>
          <a:solidFill>
            <a:srgbClr val="E438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latin typeface="Arial" panose="020B0604020202020204" pitchFamily="34" charset="0"/>
            </a:endParaRPr>
          </a:p>
        </p:txBody>
      </p:sp>
      <p:pic>
        <p:nvPicPr>
          <p:cNvPr id="19" name="Google Shape;16;p2">
            <a:extLst>
              <a:ext uri="{FF2B5EF4-FFF2-40B4-BE49-F238E27FC236}">
                <a16:creationId xmlns:a16="http://schemas.microsoft.com/office/drawing/2014/main" id="{5CDBC152-D80A-4A34-90F2-A4B60CBABD87}"/>
              </a:ext>
            </a:extLst>
          </p:cNvPr>
          <p:cNvPicPr preferRelativeResize="0"/>
          <p:nvPr userDrawn="1"/>
        </p:nvPicPr>
        <p:blipFill rotWithShape="1">
          <a:blip r:embed="rId8">
            <a:alphaModFix/>
          </a:blip>
          <a:srcRect/>
          <a:stretch/>
        </p:blipFill>
        <p:spPr>
          <a:xfrm>
            <a:off x="0" y="735559"/>
            <a:ext cx="3216275" cy="677316"/>
          </a:xfrm>
          <a:prstGeom prst="rect">
            <a:avLst/>
          </a:prstGeom>
          <a:noFill/>
          <a:ln>
            <a:noFill/>
          </a:ln>
        </p:spPr>
      </p:pic>
      <p:sp>
        <p:nvSpPr>
          <p:cNvPr id="23" name="Marcador de texto 3">
            <a:extLst>
              <a:ext uri="{FF2B5EF4-FFF2-40B4-BE49-F238E27FC236}">
                <a16:creationId xmlns:a16="http://schemas.microsoft.com/office/drawing/2014/main" id="{2E944AEB-7A52-4E2C-91A9-B206B526FA2E}"/>
              </a:ext>
            </a:extLst>
          </p:cNvPr>
          <p:cNvSpPr>
            <a:spLocks noGrp="1"/>
          </p:cNvSpPr>
          <p:nvPr userDrawn="1">
            <p:ph type="body" sz="half" idx="2"/>
          </p:nvPr>
        </p:nvSpPr>
        <p:spPr>
          <a:xfrm>
            <a:off x="5206363" y="3412938"/>
            <a:ext cx="6458768" cy="914401"/>
          </a:xfrm>
        </p:spPr>
        <p:txBody>
          <a:bodyPr/>
          <a:lstStyle>
            <a:lvl1pPr marL="0" indent="0">
              <a:buNone/>
              <a:defRPr sz="4400" b="1">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24" name="Marcador de texto 3">
            <a:extLst>
              <a:ext uri="{FF2B5EF4-FFF2-40B4-BE49-F238E27FC236}">
                <a16:creationId xmlns:a16="http://schemas.microsoft.com/office/drawing/2014/main" id="{AEFFD712-03C0-4D49-BA3E-A50DEFC90651}"/>
              </a:ext>
            </a:extLst>
          </p:cNvPr>
          <p:cNvSpPr>
            <a:spLocks noGrp="1"/>
          </p:cNvSpPr>
          <p:nvPr userDrawn="1">
            <p:ph type="body" sz="half" idx="10"/>
          </p:nvPr>
        </p:nvSpPr>
        <p:spPr>
          <a:xfrm>
            <a:off x="5206363" y="4413342"/>
            <a:ext cx="6458768" cy="655048"/>
          </a:xfrm>
        </p:spPr>
        <p:txBody>
          <a:bodyPr>
            <a:noAutofit/>
          </a:bodyPr>
          <a:lstStyle>
            <a:lvl1pPr marL="0" indent="0">
              <a:buNone/>
              <a:defRPr sz="3200" b="1">
                <a:solidFill>
                  <a:schemeClr val="bg1"/>
                </a:solidFill>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pic>
        <p:nvPicPr>
          <p:cNvPr id="3" name="Imagen 2">
            <a:extLst>
              <a:ext uri="{FF2B5EF4-FFF2-40B4-BE49-F238E27FC236}">
                <a16:creationId xmlns:a16="http://schemas.microsoft.com/office/drawing/2014/main" id="{020663E9-E0C2-094A-9082-FEB7D3FBB583}"/>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623876" y="761898"/>
            <a:ext cx="1546912" cy="615781"/>
          </a:xfrm>
          <a:prstGeom prst="rect">
            <a:avLst/>
          </a:prstGeom>
        </p:spPr>
      </p:pic>
    </p:spTree>
    <p:extLst>
      <p:ext uri="{BB962C8B-B14F-4D97-AF65-F5344CB8AC3E}">
        <p14:creationId xmlns:p14="http://schemas.microsoft.com/office/powerpoint/2010/main" val="524430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cabezado de sec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073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ido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71403415-1898-428B-AF7D-35ADCEF925A2}"/>
              </a:ext>
            </a:extLst>
          </p:cNvPr>
          <p:cNvSpPr txBox="1"/>
          <p:nvPr userDrawn="1"/>
        </p:nvSpPr>
        <p:spPr>
          <a:xfrm>
            <a:off x="1198902" y="655645"/>
            <a:ext cx="10079835" cy="707886"/>
          </a:xfrm>
          <a:prstGeom prst="rect">
            <a:avLst/>
          </a:prstGeom>
          <a:solidFill>
            <a:srgbClr val="12367E"/>
          </a:solidFill>
          <a:ln>
            <a:noFill/>
          </a:ln>
        </p:spPr>
        <p:txBody>
          <a:bodyPr wrap="square" rtlCol="0">
            <a:spAutoFit/>
          </a:bodyPr>
          <a:lstStyle/>
          <a:p>
            <a:endParaRPr lang="es-CO" sz="4000" b="1">
              <a:solidFill>
                <a:schemeClr val="bg1"/>
              </a:solidFill>
              <a:latin typeface="Arial" panose="020B0604020202020204" pitchFamily="34" charset="0"/>
              <a:cs typeface="Arial" panose="020B0604020202020204" pitchFamily="34" charset="0"/>
            </a:endParaRPr>
          </a:p>
        </p:txBody>
      </p:sp>
      <p:cxnSp>
        <p:nvCxnSpPr>
          <p:cNvPr id="10" name="Conector recto 9">
            <a:extLst>
              <a:ext uri="{FF2B5EF4-FFF2-40B4-BE49-F238E27FC236}">
                <a16:creationId xmlns:a16="http://schemas.microsoft.com/office/drawing/2014/main" id="{37C87B4F-CF46-43F5-8167-67CD3937E845}"/>
              </a:ext>
            </a:extLst>
          </p:cNvPr>
          <p:cNvCxnSpPr>
            <a:cxnSpLocks/>
          </p:cNvCxnSpPr>
          <p:nvPr userDrawn="1"/>
        </p:nvCxnSpPr>
        <p:spPr>
          <a:xfrm>
            <a:off x="913263" y="-86759"/>
            <a:ext cx="0" cy="1424492"/>
          </a:xfrm>
          <a:prstGeom prst="line">
            <a:avLst/>
          </a:prstGeom>
          <a:ln w="28575">
            <a:solidFill>
              <a:srgbClr val="12367E"/>
            </a:solidFill>
          </a:ln>
        </p:spPr>
        <p:style>
          <a:lnRef idx="1">
            <a:schemeClr val="accent1"/>
          </a:lnRef>
          <a:fillRef idx="0">
            <a:schemeClr val="accent1"/>
          </a:fillRef>
          <a:effectRef idx="0">
            <a:schemeClr val="accent1"/>
          </a:effectRef>
          <a:fontRef idx="minor">
            <a:schemeClr val="tx1"/>
          </a:fontRef>
        </p:style>
      </p:cxnSp>
      <p:sp>
        <p:nvSpPr>
          <p:cNvPr id="13" name="Título 1">
            <a:extLst>
              <a:ext uri="{FF2B5EF4-FFF2-40B4-BE49-F238E27FC236}">
                <a16:creationId xmlns:a16="http://schemas.microsoft.com/office/drawing/2014/main" id="{B8726A4C-6B50-4E0E-B6C1-26D67644CF0B}"/>
              </a:ext>
            </a:extLst>
          </p:cNvPr>
          <p:cNvSpPr>
            <a:spLocks noGrp="1"/>
          </p:cNvSpPr>
          <p:nvPr>
            <p:ph type="title"/>
          </p:nvPr>
        </p:nvSpPr>
        <p:spPr>
          <a:xfrm>
            <a:off x="1198901" y="655645"/>
            <a:ext cx="9970841" cy="707886"/>
          </a:xfrm>
        </p:spPr>
        <p:txBody>
          <a:bodyPr anchor="b"/>
          <a:lstStyle>
            <a:lvl1pPr>
              <a:defRPr sz="4000" b="1">
                <a:solidFill>
                  <a:schemeClr val="bg1"/>
                </a:solidFill>
              </a:defRPr>
            </a:lvl1pPr>
          </a:lstStyle>
          <a:p>
            <a:r>
              <a:rPr lang="es-ES"/>
              <a:t>Haga clic para modificar el estilo de título del patrón</a:t>
            </a:r>
            <a:endParaRPr lang="es-CO"/>
          </a:p>
        </p:txBody>
      </p:sp>
      <p:sp>
        <p:nvSpPr>
          <p:cNvPr id="14" name="Marcador de texto 3">
            <a:extLst>
              <a:ext uri="{FF2B5EF4-FFF2-40B4-BE49-F238E27FC236}">
                <a16:creationId xmlns:a16="http://schemas.microsoft.com/office/drawing/2014/main" id="{DE8AA457-C592-42F5-BA89-42A246B3EE6F}"/>
              </a:ext>
            </a:extLst>
          </p:cNvPr>
          <p:cNvSpPr>
            <a:spLocks noGrp="1"/>
          </p:cNvSpPr>
          <p:nvPr>
            <p:ph type="body" sz="half" idx="2"/>
          </p:nvPr>
        </p:nvSpPr>
        <p:spPr>
          <a:xfrm>
            <a:off x="1022463" y="1678577"/>
            <a:ext cx="10147074" cy="3811588"/>
          </a:xfrm>
        </p:spPr>
        <p:txBody>
          <a:bodyP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206292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CuadroTexto 14">
            <a:extLst>
              <a:ext uri="{FF2B5EF4-FFF2-40B4-BE49-F238E27FC236}">
                <a16:creationId xmlns:a16="http://schemas.microsoft.com/office/drawing/2014/main" id="{B5388A45-3D24-43BA-A3DA-9DE6C7AC6AE5}"/>
              </a:ext>
            </a:extLst>
          </p:cNvPr>
          <p:cNvSpPr txBox="1"/>
          <p:nvPr userDrawn="1"/>
        </p:nvSpPr>
        <p:spPr>
          <a:xfrm>
            <a:off x="1198903" y="655645"/>
            <a:ext cx="10058956" cy="707886"/>
          </a:xfrm>
          <a:prstGeom prst="rect">
            <a:avLst/>
          </a:prstGeom>
          <a:solidFill>
            <a:srgbClr val="6B9BFF"/>
          </a:solidFill>
          <a:ln>
            <a:noFill/>
          </a:ln>
        </p:spPr>
        <p:txBody>
          <a:bodyPr wrap="square" rtlCol="0">
            <a:spAutoFit/>
          </a:bodyPr>
          <a:lstStyle/>
          <a:p>
            <a:endParaRPr lang="es-CO" sz="4000" b="1">
              <a:solidFill>
                <a:schemeClr val="bg1"/>
              </a:solidFill>
              <a:latin typeface="Arial" panose="020B0604020202020204" pitchFamily="34" charset="0"/>
              <a:cs typeface="Arial" panose="020B0604020202020204" pitchFamily="34" charset="0"/>
            </a:endParaRPr>
          </a:p>
        </p:txBody>
      </p:sp>
      <p:cxnSp>
        <p:nvCxnSpPr>
          <p:cNvPr id="16" name="Conector recto 15">
            <a:extLst>
              <a:ext uri="{FF2B5EF4-FFF2-40B4-BE49-F238E27FC236}">
                <a16:creationId xmlns:a16="http://schemas.microsoft.com/office/drawing/2014/main" id="{551FE99B-CA13-4A7F-8603-88F1DABCA952}"/>
              </a:ext>
            </a:extLst>
          </p:cNvPr>
          <p:cNvCxnSpPr>
            <a:cxnSpLocks/>
          </p:cNvCxnSpPr>
          <p:nvPr userDrawn="1"/>
        </p:nvCxnSpPr>
        <p:spPr>
          <a:xfrm>
            <a:off x="913263" y="-86759"/>
            <a:ext cx="0" cy="1424492"/>
          </a:xfrm>
          <a:prstGeom prst="line">
            <a:avLst/>
          </a:prstGeom>
          <a:ln w="28575">
            <a:solidFill>
              <a:srgbClr val="6B9BFF"/>
            </a:solidFill>
          </a:ln>
        </p:spPr>
        <p:style>
          <a:lnRef idx="1">
            <a:schemeClr val="accent1"/>
          </a:lnRef>
          <a:fillRef idx="0">
            <a:schemeClr val="accent1"/>
          </a:fillRef>
          <a:effectRef idx="0">
            <a:schemeClr val="accent1"/>
          </a:effectRef>
          <a:fontRef idx="minor">
            <a:schemeClr val="tx1"/>
          </a:fontRef>
        </p:style>
      </p:cxnSp>
      <p:sp>
        <p:nvSpPr>
          <p:cNvPr id="29" name="Título 1">
            <a:extLst>
              <a:ext uri="{FF2B5EF4-FFF2-40B4-BE49-F238E27FC236}">
                <a16:creationId xmlns:a16="http://schemas.microsoft.com/office/drawing/2014/main" id="{AE1B94CA-DA28-4D68-A2D9-9CBDCA69B8CA}"/>
              </a:ext>
            </a:extLst>
          </p:cNvPr>
          <p:cNvSpPr>
            <a:spLocks noGrp="1"/>
          </p:cNvSpPr>
          <p:nvPr>
            <p:ph type="title"/>
          </p:nvPr>
        </p:nvSpPr>
        <p:spPr>
          <a:xfrm>
            <a:off x="1198901" y="655645"/>
            <a:ext cx="9970841" cy="707886"/>
          </a:xfrm>
        </p:spPr>
        <p:txBody>
          <a:bodyPr anchor="b"/>
          <a:lstStyle>
            <a:lvl1pPr>
              <a:defRPr sz="4000" b="1">
                <a:solidFill>
                  <a:schemeClr val="bg1"/>
                </a:solidFill>
              </a:defRPr>
            </a:lvl1pPr>
          </a:lstStyle>
          <a:p>
            <a:r>
              <a:rPr lang="es-ES"/>
              <a:t>Haga clic para modificar el estilo de título del patrón</a:t>
            </a:r>
            <a:endParaRPr lang="es-CO"/>
          </a:p>
        </p:txBody>
      </p:sp>
      <p:sp>
        <p:nvSpPr>
          <p:cNvPr id="30" name="Marcador de texto 3">
            <a:extLst>
              <a:ext uri="{FF2B5EF4-FFF2-40B4-BE49-F238E27FC236}">
                <a16:creationId xmlns:a16="http://schemas.microsoft.com/office/drawing/2014/main" id="{9DD1FB4F-54DF-4C13-8CB8-F7E216E9FFDE}"/>
              </a:ext>
            </a:extLst>
          </p:cNvPr>
          <p:cNvSpPr>
            <a:spLocks noGrp="1"/>
          </p:cNvSpPr>
          <p:nvPr>
            <p:ph type="body" sz="half" idx="2"/>
          </p:nvPr>
        </p:nvSpPr>
        <p:spPr>
          <a:xfrm>
            <a:off x="1110784" y="1652451"/>
            <a:ext cx="10147074" cy="3811588"/>
          </a:xfrm>
        </p:spPr>
        <p:txBody>
          <a:bodyP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330468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os objeto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F9AD065-F0C5-454A-95D3-F525CA1ACADD}"/>
              </a:ext>
            </a:extLst>
          </p:cNvPr>
          <p:cNvSpPr/>
          <p:nvPr userDrawn="1"/>
        </p:nvSpPr>
        <p:spPr>
          <a:xfrm>
            <a:off x="-1" y="0"/>
            <a:ext cx="12192001" cy="6858000"/>
          </a:xfrm>
          <a:prstGeom prst="rect">
            <a:avLst/>
          </a:prstGeom>
          <a:solidFill>
            <a:srgbClr val="1C386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474604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2BBCA2F6-DC6D-437B-A0F0-C42B2F738031}"/>
              </a:ext>
            </a:extLst>
          </p:cNvPr>
          <p:cNvSpPr/>
          <p:nvPr userDrawn="1"/>
        </p:nvSpPr>
        <p:spPr>
          <a:xfrm>
            <a:off x="-1" y="0"/>
            <a:ext cx="12192001" cy="6858000"/>
          </a:xfrm>
          <a:prstGeom prst="rect">
            <a:avLst/>
          </a:prstGeom>
          <a:solidFill>
            <a:srgbClr val="6B9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0126151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3142D1F8-AAA8-4646-98AA-F20CF357377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3108" y="6007238"/>
            <a:ext cx="2269457" cy="583237"/>
          </a:xfrm>
          <a:prstGeom prst="rect">
            <a:avLst/>
          </a:prstGeom>
        </p:spPr>
      </p:pic>
      <p:pic>
        <p:nvPicPr>
          <p:cNvPr id="8" name="Imagen 7" descr="Texto&#10;&#10;Descripción generada automáticamente">
            <a:extLst>
              <a:ext uri="{FF2B5EF4-FFF2-40B4-BE49-F238E27FC236}">
                <a16:creationId xmlns:a16="http://schemas.microsoft.com/office/drawing/2014/main" id="{61290B06-F250-4801-9346-C4840AE2B1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349477" y="5996792"/>
            <a:ext cx="1412674" cy="589125"/>
          </a:xfrm>
          <a:prstGeom prst="rect">
            <a:avLst/>
          </a:prstGeom>
        </p:spPr>
      </p:pic>
      <p:pic>
        <p:nvPicPr>
          <p:cNvPr id="9" name="Imagen 8" descr="Imagen que contiene botella, exterior, firmar, alimentos&#10;&#10;Descripción generada automáticamente">
            <a:extLst>
              <a:ext uri="{FF2B5EF4-FFF2-40B4-BE49-F238E27FC236}">
                <a16:creationId xmlns:a16="http://schemas.microsoft.com/office/drawing/2014/main" id="{DC60DEDE-5DDD-488E-A32B-12D38DC1D4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849966" y="6011796"/>
            <a:ext cx="1398553" cy="583237"/>
          </a:xfrm>
          <a:prstGeom prst="rect">
            <a:avLst/>
          </a:prstGeom>
        </p:spPr>
      </p:pic>
      <p:pic>
        <p:nvPicPr>
          <p:cNvPr id="10" name="Imagen 9" descr="Icono&#10;&#10;Descripción generada automáticamente">
            <a:extLst>
              <a:ext uri="{FF2B5EF4-FFF2-40B4-BE49-F238E27FC236}">
                <a16:creationId xmlns:a16="http://schemas.microsoft.com/office/drawing/2014/main" id="{2AD186EB-2420-4246-B367-0DA27D6116BB}"/>
              </a:ext>
            </a:extLst>
          </p:cNvPr>
          <p:cNvPicPr>
            <a:picLocks noChangeAspect="1"/>
          </p:cNvPicPr>
          <p:nvPr userDrawn="1"/>
        </p:nvPicPr>
        <p:blipFill>
          <a:blip r:embed="rId6"/>
          <a:stretch>
            <a:fillRect/>
          </a:stretch>
        </p:blipFill>
        <p:spPr>
          <a:xfrm>
            <a:off x="5187297" y="6011798"/>
            <a:ext cx="1561711" cy="529762"/>
          </a:xfrm>
          <a:prstGeom prst="rect">
            <a:avLst/>
          </a:prstGeom>
        </p:spPr>
      </p:pic>
      <p:cxnSp>
        <p:nvCxnSpPr>
          <p:cNvPr id="11" name="Conector recto 10">
            <a:extLst>
              <a:ext uri="{FF2B5EF4-FFF2-40B4-BE49-F238E27FC236}">
                <a16:creationId xmlns:a16="http://schemas.microsoft.com/office/drawing/2014/main" id="{F8533C7F-A98A-450B-934C-817F06CC7D3E}"/>
              </a:ext>
            </a:extLst>
          </p:cNvPr>
          <p:cNvCxnSpPr/>
          <p:nvPr/>
        </p:nvCxnSpPr>
        <p:spPr>
          <a:xfrm>
            <a:off x="5046133" y="5401733"/>
            <a:ext cx="7128934" cy="0"/>
          </a:xfrm>
          <a:prstGeom prst="line">
            <a:avLst/>
          </a:prstGeom>
          <a:ln>
            <a:solidFill>
              <a:schemeClr val="bg1"/>
            </a:solidFill>
            <a:prstDash val="solid"/>
          </a:ln>
        </p:spPr>
        <p:style>
          <a:lnRef idx="1">
            <a:schemeClr val="accent1"/>
          </a:lnRef>
          <a:fillRef idx="0">
            <a:schemeClr val="accent1"/>
          </a:fillRef>
          <a:effectRef idx="0">
            <a:schemeClr val="accent1"/>
          </a:effectRef>
          <a:fontRef idx="minor">
            <a:schemeClr val="tx1"/>
          </a:fontRef>
        </p:style>
      </p:cxnSp>
      <p:pic>
        <p:nvPicPr>
          <p:cNvPr id="12" name="Imagen 11" descr="Un dibujo en blanco y negro&#10;&#10;Descripción generada automáticamente con confianza media">
            <a:extLst>
              <a:ext uri="{FF2B5EF4-FFF2-40B4-BE49-F238E27FC236}">
                <a16:creationId xmlns:a16="http://schemas.microsoft.com/office/drawing/2014/main" id="{D87245C6-D3D6-4224-9AFB-155AE5892904}"/>
              </a:ext>
            </a:extLst>
          </p:cNvPr>
          <p:cNvPicPr>
            <a:picLocks noChangeAspect="1"/>
          </p:cNvPicPr>
          <p:nvPr/>
        </p:nvPicPr>
        <p:blipFill>
          <a:blip r:embed="rId7"/>
          <a:stretch>
            <a:fillRect/>
          </a:stretch>
        </p:blipFill>
        <p:spPr>
          <a:xfrm>
            <a:off x="3244541" y="5932925"/>
            <a:ext cx="1841798" cy="677727"/>
          </a:xfrm>
          <a:prstGeom prst="rect">
            <a:avLst/>
          </a:prstGeom>
        </p:spPr>
      </p:pic>
      <p:cxnSp>
        <p:nvCxnSpPr>
          <p:cNvPr id="14" name="Conector recto 13">
            <a:extLst>
              <a:ext uri="{FF2B5EF4-FFF2-40B4-BE49-F238E27FC236}">
                <a16:creationId xmlns:a16="http://schemas.microsoft.com/office/drawing/2014/main" id="{CBE2E2DE-772B-4421-88F6-364781396AC9}"/>
              </a:ext>
            </a:extLst>
          </p:cNvPr>
          <p:cNvCxnSpPr/>
          <p:nvPr userDrawn="1"/>
        </p:nvCxnSpPr>
        <p:spPr>
          <a:xfrm>
            <a:off x="694267" y="5647268"/>
            <a:ext cx="10955866"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5" name="Google Shape;16;p2">
            <a:extLst>
              <a:ext uri="{FF2B5EF4-FFF2-40B4-BE49-F238E27FC236}">
                <a16:creationId xmlns:a16="http://schemas.microsoft.com/office/drawing/2014/main" id="{0144C0D6-6E84-45DF-8EE4-5C6907132D7C}"/>
              </a:ext>
            </a:extLst>
          </p:cNvPr>
          <p:cNvPicPr preferRelativeResize="0"/>
          <p:nvPr userDrawn="1"/>
        </p:nvPicPr>
        <p:blipFill rotWithShape="1">
          <a:blip r:embed="rId8">
            <a:alphaModFix/>
          </a:blip>
          <a:srcRect/>
          <a:stretch/>
        </p:blipFill>
        <p:spPr>
          <a:xfrm>
            <a:off x="0" y="735559"/>
            <a:ext cx="3216275" cy="677316"/>
          </a:xfrm>
          <a:prstGeom prst="rect">
            <a:avLst/>
          </a:prstGeom>
          <a:noFill/>
          <a:ln>
            <a:noFill/>
          </a:ln>
        </p:spPr>
      </p:pic>
      <p:pic>
        <p:nvPicPr>
          <p:cNvPr id="13" name="Imagen 12">
            <a:extLst>
              <a:ext uri="{FF2B5EF4-FFF2-40B4-BE49-F238E27FC236}">
                <a16:creationId xmlns:a16="http://schemas.microsoft.com/office/drawing/2014/main" id="{F9189CC2-EF72-6A4D-9226-176AFF375279}"/>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623876" y="761898"/>
            <a:ext cx="1546912" cy="615781"/>
          </a:xfrm>
          <a:prstGeom prst="rect">
            <a:avLst/>
          </a:prstGeom>
        </p:spPr>
      </p:pic>
    </p:spTree>
    <p:extLst>
      <p:ext uri="{BB962C8B-B14F-4D97-AF65-F5344CB8AC3E}">
        <p14:creationId xmlns:p14="http://schemas.microsoft.com/office/powerpoint/2010/main" val="142677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45CBB1C-C55B-41B6-8901-3EF993B3F2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A000B690-300F-4528-A6E4-FAD216DC6D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F3E736E7-EEBB-4C22-B1B8-3A28D5D206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8058F9-45D2-4FCC-938E-E950CF0AEF9D}" type="datetimeFigureOut">
              <a:rPr lang="es-CO" smtClean="0"/>
              <a:t>15/02/21</a:t>
            </a:fld>
            <a:endParaRPr lang="es-CO"/>
          </a:p>
        </p:txBody>
      </p:sp>
      <p:sp>
        <p:nvSpPr>
          <p:cNvPr id="5" name="Marcador de pie de página 4">
            <a:extLst>
              <a:ext uri="{FF2B5EF4-FFF2-40B4-BE49-F238E27FC236}">
                <a16:creationId xmlns:a16="http://schemas.microsoft.com/office/drawing/2014/main" id="{D032FB21-BFF9-424A-94AE-BC13E23CAA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3D37A9F-FC92-41E9-A8C8-BC7D30D1F4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C21D3-9555-4225-B70F-6DA87C744D58}" type="slidenum">
              <a:rPr lang="es-CO" smtClean="0"/>
              <a:t>‹Nº›</a:t>
            </a:fld>
            <a:endParaRPr lang="es-CO"/>
          </a:p>
        </p:txBody>
      </p:sp>
    </p:spTree>
    <p:extLst>
      <p:ext uri="{BB962C8B-B14F-4D97-AF65-F5344CB8AC3E}">
        <p14:creationId xmlns:p14="http://schemas.microsoft.com/office/powerpoint/2010/main" val="2075526826"/>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63" r:id="rId6"/>
    <p:sldLayoutId id="2147483662" r:id="rId7"/>
    <p:sldLayoutId id="2147483653" r:id="rId8"/>
    <p:sldLayoutId id="2147483655" r:id="rId9"/>
    <p:sldLayoutId id="2147483656" r:id="rId10"/>
    <p:sldLayoutId id="2147483657" r:id="rId11"/>
    <p:sldLayoutId id="2147483658" r:id="rId12"/>
    <p:sldLayoutId id="2147483659"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39.gif"/><Relationship Id="rId3" Type="http://schemas.openxmlformats.org/officeDocument/2006/relationships/image" Target="../media/image34.gif"/><Relationship Id="rId7" Type="http://schemas.openxmlformats.org/officeDocument/2006/relationships/image" Target="../media/image38.gif"/><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7.gif"/><Relationship Id="rId5" Type="http://schemas.openxmlformats.org/officeDocument/2006/relationships/image" Target="../media/image36.gif"/><Relationship Id="rId4" Type="http://schemas.openxmlformats.org/officeDocument/2006/relationships/image" Target="../media/image35.gif"/></Relationships>
</file>

<file path=ppt/slides/_rels/slide18.xml.rels><?xml version="1.0" encoding="UTF-8" standalone="yes"?>
<Relationships xmlns="http://schemas.openxmlformats.org/package/2006/relationships"><Relationship Id="rId8" Type="http://schemas.openxmlformats.org/officeDocument/2006/relationships/image" Target="../media/image45.tiff"/><Relationship Id="rId3" Type="http://schemas.openxmlformats.org/officeDocument/2006/relationships/image" Target="../media/image40.tiff"/><Relationship Id="rId7" Type="http://schemas.openxmlformats.org/officeDocument/2006/relationships/image" Target="../media/image44.tiff"/><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3.tiff"/><Relationship Id="rId5" Type="http://schemas.openxmlformats.org/officeDocument/2006/relationships/image" Target="../media/image42.tiff"/><Relationship Id="rId4" Type="http://schemas.openxmlformats.org/officeDocument/2006/relationships/image" Target="../media/image41.tiff"/></Relationships>
</file>

<file path=ppt/slides/_rels/slide1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0142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 name="Grupo 142">
            <a:extLst>
              <a:ext uri="{FF2B5EF4-FFF2-40B4-BE49-F238E27FC236}">
                <a16:creationId xmlns:a16="http://schemas.microsoft.com/office/drawing/2014/main" id="{9CDE8EB9-3DB8-4845-A87F-A937540D6267}"/>
              </a:ext>
            </a:extLst>
          </p:cNvPr>
          <p:cNvGrpSpPr/>
          <p:nvPr/>
        </p:nvGrpSpPr>
        <p:grpSpPr>
          <a:xfrm>
            <a:off x="1045040" y="1445674"/>
            <a:ext cx="500018" cy="426611"/>
            <a:chOff x="1001168" y="805788"/>
            <a:chExt cx="600659" cy="599139"/>
          </a:xfrm>
        </p:grpSpPr>
        <p:sp>
          <p:nvSpPr>
            <p:cNvPr id="141" name="Freeform 12">
              <a:extLst>
                <a:ext uri="{FF2B5EF4-FFF2-40B4-BE49-F238E27FC236}">
                  <a16:creationId xmlns:a16="http://schemas.microsoft.com/office/drawing/2014/main" id="{8DBAE470-185D-434A-B8E1-735E2ADE418E}"/>
                </a:ext>
              </a:extLst>
            </p:cNvPr>
            <p:cNvSpPr>
              <a:spLocks noChangeArrowheads="1"/>
            </p:cNvSpPr>
            <p:nvPr/>
          </p:nvSpPr>
          <p:spPr bwMode="auto">
            <a:xfrm>
              <a:off x="1001168" y="805788"/>
              <a:ext cx="600659" cy="599139"/>
            </a:xfrm>
            <a:custGeom>
              <a:avLst/>
              <a:gdLst>
                <a:gd name="T0" fmla="*/ 0 w 1741"/>
                <a:gd name="T1" fmla="*/ 869 h 1739"/>
                <a:gd name="T2" fmla="*/ 870 w 1741"/>
                <a:gd name="T3" fmla="*/ 0 h 1739"/>
                <a:gd name="T4" fmla="*/ 1740 w 1741"/>
                <a:gd name="T5" fmla="*/ 869 h 1739"/>
                <a:gd name="T6" fmla="*/ 870 w 1741"/>
                <a:gd name="T7" fmla="*/ 1738 h 1739"/>
                <a:gd name="T8" fmla="*/ 0 w 1741"/>
                <a:gd name="T9" fmla="*/ 869 h 1739"/>
              </a:gdLst>
              <a:ahLst/>
              <a:cxnLst>
                <a:cxn ang="0">
                  <a:pos x="T0" y="T1"/>
                </a:cxn>
                <a:cxn ang="0">
                  <a:pos x="T2" y="T3"/>
                </a:cxn>
                <a:cxn ang="0">
                  <a:pos x="T4" y="T5"/>
                </a:cxn>
                <a:cxn ang="0">
                  <a:pos x="T6" y="T7"/>
                </a:cxn>
                <a:cxn ang="0">
                  <a:pos x="T8" y="T9"/>
                </a:cxn>
              </a:cxnLst>
              <a:rect l="0" t="0" r="r" b="b"/>
              <a:pathLst>
                <a:path w="1741" h="1739">
                  <a:moveTo>
                    <a:pt x="0" y="869"/>
                  </a:moveTo>
                  <a:cubicBezTo>
                    <a:pt x="0" y="388"/>
                    <a:pt x="390" y="0"/>
                    <a:pt x="870" y="0"/>
                  </a:cubicBezTo>
                  <a:cubicBezTo>
                    <a:pt x="1350" y="0"/>
                    <a:pt x="1740" y="388"/>
                    <a:pt x="1740" y="869"/>
                  </a:cubicBezTo>
                  <a:cubicBezTo>
                    <a:pt x="1740" y="1349"/>
                    <a:pt x="1350" y="1738"/>
                    <a:pt x="870" y="1738"/>
                  </a:cubicBezTo>
                  <a:cubicBezTo>
                    <a:pt x="390" y="1738"/>
                    <a:pt x="0" y="1349"/>
                    <a:pt x="0" y="869"/>
                  </a:cubicBezTo>
                </a:path>
              </a:pathLst>
            </a:custGeom>
            <a:solidFill>
              <a:schemeClr val="accent6"/>
            </a:solidFill>
            <a:ln>
              <a:noFill/>
            </a:ln>
            <a:effectLst/>
          </p:spPr>
          <p:txBody>
            <a:bodyPr wrap="none" anchor="ctr"/>
            <a:lstStyle/>
            <a:p>
              <a:endParaRPr lang="en-US" sz="900">
                <a:solidFill>
                  <a:schemeClr val="accent1"/>
                </a:solidFill>
              </a:endParaRPr>
            </a:p>
          </p:txBody>
        </p:sp>
        <p:sp>
          <p:nvSpPr>
            <p:cNvPr id="142" name="Freeform 13">
              <a:extLst>
                <a:ext uri="{FF2B5EF4-FFF2-40B4-BE49-F238E27FC236}">
                  <a16:creationId xmlns:a16="http://schemas.microsoft.com/office/drawing/2014/main" id="{9B5464DA-8DA0-4B43-821E-FCDE4F704088}"/>
                </a:ext>
              </a:extLst>
            </p:cNvPr>
            <p:cNvSpPr>
              <a:spLocks noChangeArrowheads="1"/>
            </p:cNvSpPr>
            <p:nvPr/>
          </p:nvSpPr>
          <p:spPr bwMode="auto">
            <a:xfrm>
              <a:off x="1105167" y="927296"/>
              <a:ext cx="392540" cy="392540"/>
            </a:xfrm>
            <a:custGeom>
              <a:avLst/>
              <a:gdLst>
                <a:gd name="T0" fmla="*/ 0 w 1416"/>
                <a:gd name="T1" fmla="*/ 707 h 1415"/>
                <a:gd name="T2" fmla="*/ 708 w 1416"/>
                <a:gd name="T3" fmla="*/ 0 h 1415"/>
                <a:gd name="T4" fmla="*/ 1415 w 1416"/>
                <a:gd name="T5" fmla="*/ 707 h 1415"/>
                <a:gd name="T6" fmla="*/ 708 w 1416"/>
                <a:gd name="T7" fmla="*/ 1414 h 1415"/>
                <a:gd name="T8" fmla="*/ 0 w 1416"/>
                <a:gd name="T9" fmla="*/ 707 h 1415"/>
              </a:gdLst>
              <a:ahLst/>
              <a:cxnLst>
                <a:cxn ang="0">
                  <a:pos x="T0" y="T1"/>
                </a:cxn>
                <a:cxn ang="0">
                  <a:pos x="T2" y="T3"/>
                </a:cxn>
                <a:cxn ang="0">
                  <a:pos x="T4" y="T5"/>
                </a:cxn>
                <a:cxn ang="0">
                  <a:pos x="T6" y="T7"/>
                </a:cxn>
                <a:cxn ang="0">
                  <a:pos x="T8" y="T9"/>
                </a:cxn>
              </a:cxnLst>
              <a:rect l="0" t="0" r="r" b="b"/>
              <a:pathLst>
                <a:path w="1416" h="1415">
                  <a:moveTo>
                    <a:pt x="0" y="707"/>
                  </a:moveTo>
                  <a:cubicBezTo>
                    <a:pt x="0" y="316"/>
                    <a:pt x="317" y="0"/>
                    <a:pt x="708" y="0"/>
                  </a:cubicBezTo>
                  <a:cubicBezTo>
                    <a:pt x="1099" y="0"/>
                    <a:pt x="1415" y="316"/>
                    <a:pt x="1415" y="707"/>
                  </a:cubicBezTo>
                  <a:cubicBezTo>
                    <a:pt x="1415" y="1098"/>
                    <a:pt x="1099" y="1414"/>
                    <a:pt x="708" y="1414"/>
                  </a:cubicBezTo>
                  <a:cubicBezTo>
                    <a:pt x="317" y="1414"/>
                    <a:pt x="0" y="1098"/>
                    <a:pt x="0" y="707"/>
                  </a:cubicBezTo>
                </a:path>
              </a:pathLst>
            </a:custGeom>
            <a:solidFill>
              <a:srgbClr val="F9F9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grpSp>
        <p:nvGrpSpPr>
          <p:cNvPr id="4" name="Groupe 3">
            <a:extLst>
              <a:ext uri="{FF2B5EF4-FFF2-40B4-BE49-F238E27FC236}">
                <a16:creationId xmlns:a16="http://schemas.microsoft.com/office/drawing/2014/main" id="{B07CB89A-B467-45D2-B6EC-735B347CA380}"/>
              </a:ext>
            </a:extLst>
          </p:cNvPr>
          <p:cNvGrpSpPr/>
          <p:nvPr/>
        </p:nvGrpSpPr>
        <p:grpSpPr>
          <a:xfrm>
            <a:off x="728871" y="1500651"/>
            <a:ext cx="10815584" cy="4895859"/>
            <a:chOff x="173185" y="353692"/>
            <a:chExt cx="11716326" cy="5846962"/>
          </a:xfrm>
        </p:grpSpPr>
        <p:sp>
          <p:nvSpPr>
            <p:cNvPr id="116" name="Freeform 1">
              <a:extLst>
                <a:ext uri="{FF2B5EF4-FFF2-40B4-BE49-F238E27FC236}">
                  <a16:creationId xmlns:a16="http://schemas.microsoft.com/office/drawing/2014/main" id="{7461175A-C9FF-4342-AF32-837D6FFB2EE8}"/>
                </a:ext>
              </a:extLst>
            </p:cNvPr>
            <p:cNvSpPr>
              <a:spLocks noChangeArrowheads="1"/>
            </p:cNvSpPr>
            <p:nvPr/>
          </p:nvSpPr>
          <p:spPr bwMode="auto">
            <a:xfrm>
              <a:off x="5954248" y="2060477"/>
              <a:ext cx="3493342" cy="2464906"/>
            </a:xfrm>
            <a:custGeom>
              <a:avLst/>
              <a:gdLst>
                <a:gd name="T0" fmla="*/ 9213 w 9214"/>
                <a:gd name="T1" fmla="*/ 1235 h 6501"/>
                <a:gd name="T2" fmla="*/ 8038 w 9214"/>
                <a:gd name="T3" fmla="*/ 179 h 6501"/>
                <a:gd name="T4" fmla="*/ 8038 w 9214"/>
                <a:gd name="T5" fmla="*/ 859 h 6501"/>
                <a:gd name="T6" fmla="*/ 2074 w 9214"/>
                <a:gd name="T7" fmla="*/ 859 h 6501"/>
                <a:gd name="T8" fmla="*/ 0 w 9214"/>
                <a:gd name="T9" fmla="*/ 0 h 6501"/>
                <a:gd name="T10" fmla="*/ 337 w 9214"/>
                <a:gd name="T11" fmla="*/ 596 h 6501"/>
                <a:gd name="T12" fmla="*/ 38 w 9214"/>
                <a:gd name="T13" fmla="*/ 1166 h 6501"/>
                <a:gd name="T14" fmla="*/ 2321 w 9214"/>
                <a:gd name="T15" fmla="*/ 3827 h 6501"/>
                <a:gd name="T16" fmla="*/ 1584 w 9214"/>
                <a:gd name="T17" fmla="*/ 5675 h 6501"/>
                <a:gd name="T18" fmla="*/ 1713 w 9214"/>
                <a:gd name="T19" fmla="*/ 5664 h 6501"/>
                <a:gd name="T20" fmla="*/ 2407 w 9214"/>
                <a:gd name="T21" fmla="*/ 6357 h 6501"/>
                <a:gd name="T22" fmla="*/ 2392 w 9214"/>
                <a:gd name="T23" fmla="*/ 6500 h 6501"/>
                <a:gd name="T24" fmla="*/ 3474 w 9214"/>
                <a:gd name="T25" fmla="*/ 3827 h 6501"/>
                <a:gd name="T26" fmla="*/ 2803 w 9214"/>
                <a:gd name="T27" fmla="*/ 1657 h 6501"/>
                <a:gd name="T28" fmla="*/ 8038 w 9214"/>
                <a:gd name="T29" fmla="*/ 1657 h 6501"/>
                <a:gd name="T30" fmla="*/ 8038 w 9214"/>
                <a:gd name="T31" fmla="*/ 2289 h 6501"/>
                <a:gd name="T32" fmla="*/ 9213 w 9214"/>
                <a:gd name="T33" fmla="*/ 1235 h 6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4" h="6501">
                  <a:moveTo>
                    <a:pt x="9213" y="1235"/>
                  </a:moveTo>
                  <a:lnTo>
                    <a:pt x="8038" y="179"/>
                  </a:lnTo>
                  <a:lnTo>
                    <a:pt x="8038" y="859"/>
                  </a:lnTo>
                  <a:lnTo>
                    <a:pt x="2074" y="859"/>
                  </a:lnTo>
                  <a:cubicBezTo>
                    <a:pt x="1499" y="385"/>
                    <a:pt x="784" y="75"/>
                    <a:pt x="0" y="0"/>
                  </a:cubicBezTo>
                  <a:cubicBezTo>
                    <a:pt x="202" y="121"/>
                    <a:pt x="337" y="342"/>
                    <a:pt x="337" y="596"/>
                  </a:cubicBezTo>
                  <a:cubicBezTo>
                    <a:pt x="337" y="832"/>
                    <a:pt x="219" y="1041"/>
                    <a:pt x="38" y="1166"/>
                  </a:cubicBezTo>
                  <a:cubicBezTo>
                    <a:pt x="1330" y="1363"/>
                    <a:pt x="2321" y="2479"/>
                    <a:pt x="2321" y="3827"/>
                  </a:cubicBezTo>
                  <a:cubicBezTo>
                    <a:pt x="2321" y="4543"/>
                    <a:pt x="2041" y="5193"/>
                    <a:pt x="1584" y="5675"/>
                  </a:cubicBezTo>
                  <a:cubicBezTo>
                    <a:pt x="1626" y="5668"/>
                    <a:pt x="1669" y="5664"/>
                    <a:pt x="1713" y="5664"/>
                  </a:cubicBezTo>
                  <a:cubicBezTo>
                    <a:pt x="2096" y="5664"/>
                    <a:pt x="2407" y="5974"/>
                    <a:pt x="2407" y="6357"/>
                  </a:cubicBezTo>
                  <a:cubicBezTo>
                    <a:pt x="2407" y="6406"/>
                    <a:pt x="2402" y="6454"/>
                    <a:pt x="2392" y="6500"/>
                  </a:cubicBezTo>
                  <a:cubicBezTo>
                    <a:pt x="3062" y="5808"/>
                    <a:pt x="3474" y="4865"/>
                    <a:pt x="3474" y="3827"/>
                  </a:cubicBezTo>
                  <a:cubicBezTo>
                    <a:pt x="3474" y="3021"/>
                    <a:pt x="3226" y="2274"/>
                    <a:pt x="2803" y="1657"/>
                  </a:cubicBezTo>
                  <a:lnTo>
                    <a:pt x="8038" y="1657"/>
                  </a:lnTo>
                  <a:lnTo>
                    <a:pt x="8038" y="2289"/>
                  </a:lnTo>
                  <a:lnTo>
                    <a:pt x="9213" y="1235"/>
                  </a:lnTo>
                </a:path>
              </a:pathLst>
            </a:custGeom>
            <a:solidFill>
              <a:schemeClr val="accent5"/>
            </a:solidFill>
            <a:ln>
              <a:noFill/>
            </a:ln>
            <a:effectLst/>
          </p:spPr>
          <p:txBody>
            <a:bodyPr wrap="none" anchor="ctr"/>
            <a:lstStyle/>
            <a:p>
              <a:endParaRPr lang="en-US" sz="900"/>
            </a:p>
          </p:txBody>
        </p:sp>
        <p:sp>
          <p:nvSpPr>
            <p:cNvPr id="117" name="Freeform 2">
              <a:extLst>
                <a:ext uri="{FF2B5EF4-FFF2-40B4-BE49-F238E27FC236}">
                  <a16:creationId xmlns:a16="http://schemas.microsoft.com/office/drawing/2014/main" id="{4A4206B6-4C95-2C43-B735-880BD7BB9053}"/>
                </a:ext>
              </a:extLst>
            </p:cNvPr>
            <p:cNvSpPr>
              <a:spLocks noChangeArrowheads="1"/>
            </p:cNvSpPr>
            <p:nvPr/>
          </p:nvSpPr>
          <p:spPr bwMode="auto">
            <a:xfrm>
              <a:off x="2179966" y="2058804"/>
              <a:ext cx="4428134" cy="2909726"/>
            </a:xfrm>
            <a:custGeom>
              <a:avLst/>
              <a:gdLst>
                <a:gd name="T0" fmla="*/ 11664 w 11675"/>
                <a:gd name="T1" fmla="*/ 7053 h 7674"/>
                <a:gd name="T2" fmla="*/ 10970 w 11675"/>
                <a:gd name="T3" fmla="*/ 6359 h 7674"/>
                <a:gd name="T4" fmla="*/ 11020 w 11675"/>
                <a:gd name="T5" fmla="*/ 6102 h 7674"/>
                <a:gd name="T6" fmla="*/ 9583 w 11675"/>
                <a:gd name="T7" fmla="*/ 6520 h 7674"/>
                <a:gd name="T8" fmla="*/ 6892 w 11675"/>
                <a:gd name="T9" fmla="*/ 3829 h 7674"/>
                <a:gd name="T10" fmla="*/ 9197 w 11675"/>
                <a:gd name="T11" fmla="*/ 1165 h 7674"/>
                <a:gd name="T12" fmla="*/ 8902 w 11675"/>
                <a:gd name="T13" fmla="*/ 598 h 7674"/>
                <a:gd name="T14" fmla="*/ 9244 w 11675"/>
                <a:gd name="T15" fmla="*/ 0 h 7674"/>
                <a:gd name="T16" fmla="*/ 5739 w 11675"/>
                <a:gd name="T17" fmla="*/ 3829 h 7674"/>
                <a:gd name="T18" fmla="*/ 6411 w 11675"/>
                <a:gd name="T19" fmla="*/ 6000 h 7674"/>
                <a:gd name="T20" fmla="*/ 1175 w 11675"/>
                <a:gd name="T21" fmla="*/ 6000 h 7674"/>
                <a:gd name="T22" fmla="*/ 1175 w 11675"/>
                <a:gd name="T23" fmla="*/ 5379 h 7674"/>
                <a:gd name="T24" fmla="*/ 0 w 11675"/>
                <a:gd name="T25" fmla="*/ 6434 h 7674"/>
                <a:gd name="T26" fmla="*/ 1175 w 11675"/>
                <a:gd name="T27" fmla="*/ 7489 h 7674"/>
                <a:gd name="T28" fmla="*/ 1175 w 11675"/>
                <a:gd name="T29" fmla="*/ 6798 h 7674"/>
                <a:gd name="T30" fmla="*/ 7141 w 11675"/>
                <a:gd name="T31" fmla="*/ 6798 h 7674"/>
                <a:gd name="T32" fmla="*/ 9583 w 11675"/>
                <a:gd name="T33" fmla="*/ 7673 h 7674"/>
                <a:gd name="T34" fmla="*/ 11674 w 11675"/>
                <a:gd name="T35" fmla="*/ 7053 h 7674"/>
                <a:gd name="T36" fmla="*/ 11664 w 11675"/>
                <a:gd name="T37" fmla="*/ 7053 h 7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75" h="7674">
                  <a:moveTo>
                    <a:pt x="11664" y="7053"/>
                  </a:moveTo>
                  <a:cubicBezTo>
                    <a:pt x="11281" y="7053"/>
                    <a:pt x="10970" y="6742"/>
                    <a:pt x="10970" y="6359"/>
                  </a:cubicBezTo>
                  <a:cubicBezTo>
                    <a:pt x="10970" y="6268"/>
                    <a:pt x="10988" y="6182"/>
                    <a:pt x="11020" y="6102"/>
                  </a:cubicBezTo>
                  <a:cubicBezTo>
                    <a:pt x="10604" y="6366"/>
                    <a:pt x="10111" y="6520"/>
                    <a:pt x="9583" y="6520"/>
                  </a:cubicBezTo>
                  <a:cubicBezTo>
                    <a:pt x="8097" y="6520"/>
                    <a:pt x="6892" y="5315"/>
                    <a:pt x="6892" y="3829"/>
                  </a:cubicBezTo>
                  <a:cubicBezTo>
                    <a:pt x="6892" y="2473"/>
                    <a:pt x="7894" y="1352"/>
                    <a:pt x="9197" y="1165"/>
                  </a:cubicBezTo>
                  <a:cubicBezTo>
                    <a:pt x="9018" y="1039"/>
                    <a:pt x="8902" y="832"/>
                    <a:pt x="8902" y="598"/>
                  </a:cubicBezTo>
                  <a:cubicBezTo>
                    <a:pt x="8902" y="343"/>
                    <a:pt x="9040" y="120"/>
                    <a:pt x="9244" y="0"/>
                  </a:cubicBezTo>
                  <a:cubicBezTo>
                    <a:pt x="7280" y="171"/>
                    <a:pt x="5739" y="1819"/>
                    <a:pt x="5739" y="3829"/>
                  </a:cubicBezTo>
                  <a:cubicBezTo>
                    <a:pt x="5739" y="4634"/>
                    <a:pt x="5987" y="5382"/>
                    <a:pt x="6411" y="6000"/>
                  </a:cubicBezTo>
                  <a:lnTo>
                    <a:pt x="1175" y="6000"/>
                  </a:lnTo>
                  <a:lnTo>
                    <a:pt x="1175" y="5379"/>
                  </a:lnTo>
                  <a:lnTo>
                    <a:pt x="0" y="6434"/>
                  </a:lnTo>
                  <a:lnTo>
                    <a:pt x="1175" y="7489"/>
                  </a:lnTo>
                  <a:lnTo>
                    <a:pt x="1175" y="6798"/>
                  </a:lnTo>
                  <a:lnTo>
                    <a:pt x="7141" y="6798"/>
                  </a:lnTo>
                  <a:cubicBezTo>
                    <a:pt x="7806" y="7345"/>
                    <a:pt x="8655" y="7673"/>
                    <a:pt x="9583" y="7673"/>
                  </a:cubicBezTo>
                  <a:cubicBezTo>
                    <a:pt x="10354" y="7673"/>
                    <a:pt x="11072" y="7445"/>
                    <a:pt x="11674" y="7053"/>
                  </a:cubicBezTo>
                  <a:cubicBezTo>
                    <a:pt x="11671" y="7053"/>
                    <a:pt x="11668" y="7053"/>
                    <a:pt x="11664" y="7053"/>
                  </a:cubicBezTo>
                </a:path>
              </a:pathLst>
            </a:custGeom>
            <a:solidFill>
              <a:schemeClr val="accent4"/>
            </a:solidFill>
            <a:ln>
              <a:noFill/>
            </a:ln>
            <a:effectLst/>
          </p:spPr>
          <p:txBody>
            <a:bodyPr wrap="none" anchor="ctr"/>
            <a:lstStyle/>
            <a:p>
              <a:endParaRPr lang="en-US" sz="900"/>
            </a:p>
          </p:txBody>
        </p:sp>
        <p:sp>
          <p:nvSpPr>
            <p:cNvPr id="118" name="TextBox 98">
              <a:extLst>
                <a:ext uri="{FF2B5EF4-FFF2-40B4-BE49-F238E27FC236}">
                  <a16:creationId xmlns:a16="http://schemas.microsoft.com/office/drawing/2014/main" id="{9E29B515-DAD6-2246-9E01-C7473EF4F3F4}"/>
                </a:ext>
              </a:extLst>
            </p:cNvPr>
            <p:cNvSpPr txBox="1"/>
            <p:nvPr/>
          </p:nvSpPr>
          <p:spPr>
            <a:xfrm>
              <a:off x="173185" y="4789139"/>
              <a:ext cx="2052587" cy="461665"/>
            </a:xfrm>
            <a:prstGeom prst="rect">
              <a:avLst/>
            </a:prstGeom>
            <a:noFill/>
          </p:spPr>
          <p:txBody>
            <a:bodyPr wrap="square" lIns="91440" tIns="45720" rIns="91440" bIns="45720" rtlCol="0" anchor="b" anchorCtr="0">
              <a:spAutoFit/>
            </a:bodyPr>
            <a:lstStyle/>
            <a:p>
              <a:pPr algn="ctr"/>
              <a:r>
                <a:rPr lang="es-SV" sz="2400" b="1">
                  <a:solidFill>
                    <a:srgbClr val="FF1422"/>
                  </a:solidFill>
                  <a:latin typeface="Chalkduster"/>
                  <a:ea typeface="League Spartan" charset="0"/>
                  <a:cs typeface="Poppins SemiBold" pitchFamily="2" charset="77"/>
                </a:rPr>
                <a:t>CONTROL </a:t>
              </a:r>
              <a:endParaRPr lang="en-US" sz="2400" b="1">
                <a:solidFill>
                  <a:srgbClr val="FF1422"/>
                </a:solidFill>
                <a:latin typeface="Chalkduster" panose="03050602040202020205" pitchFamily="66" charset="77"/>
                <a:ea typeface="League Spartan" charset="0"/>
                <a:cs typeface="Poppins SemiBold" pitchFamily="2" charset="77"/>
              </a:endParaRPr>
            </a:p>
          </p:txBody>
        </p:sp>
        <p:sp>
          <p:nvSpPr>
            <p:cNvPr id="119" name="TextBox 98">
              <a:extLst>
                <a:ext uri="{FF2B5EF4-FFF2-40B4-BE49-F238E27FC236}">
                  <a16:creationId xmlns:a16="http://schemas.microsoft.com/office/drawing/2014/main" id="{70CF3134-EC81-1D4F-B7D3-C750B1FF46FE}"/>
                </a:ext>
              </a:extLst>
            </p:cNvPr>
            <p:cNvSpPr txBox="1"/>
            <p:nvPr/>
          </p:nvSpPr>
          <p:spPr>
            <a:xfrm>
              <a:off x="9452018" y="2317666"/>
              <a:ext cx="2385814" cy="400110"/>
            </a:xfrm>
            <a:prstGeom prst="rect">
              <a:avLst/>
            </a:prstGeom>
            <a:noFill/>
          </p:spPr>
          <p:txBody>
            <a:bodyPr wrap="square" lIns="91440" tIns="45720" rIns="91440" bIns="45720" rtlCol="0" anchor="b" anchorCtr="0">
              <a:spAutoFit/>
            </a:bodyPr>
            <a:lstStyle/>
            <a:p>
              <a:pPr algn="ctr"/>
              <a:r>
                <a:rPr lang="es-SV" sz="2000" b="1">
                  <a:solidFill>
                    <a:srgbClr val="FF1422"/>
                  </a:solidFill>
                  <a:latin typeface="Chalkduster"/>
                  <a:ea typeface="League Spartan" charset="0"/>
                  <a:cs typeface="Poppins SemiBold" pitchFamily="2" charset="77"/>
                </a:rPr>
                <a:t>ELIMINACIÓN</a:t>
              </a:r>
              <a:r>
                <a:rPr lang="es-SV" sz="2000" b="1">
                  <a:solidFill>
                    <a:schemeClr val="tx2"/>
                  </a:solidFill>
                  <a:latin typeface="Chalkduster"/>
                  <a:ea typeface="League Spartan" charset="0"/>
                  <a:cs typeface="Poppins SemiBold" pitchFamily="2" charset="77"/>
                </a:rPr>
                <a:t> </a:t>
              </a:r>
              <a:endParaRPr lang="en-US" sz="2000" b="1">
                <a:solidFill>
                  <a:schemeClr val="tx2"/>
                </a:solidFill>
                <a:latin typeface="Chalkduster" panose="03050602040202020205" pitchFamily="66" charset="77"/>
                <a:ea typeface="League Spartan" charset="0"/>
                <a:cs typeface="Poppins SemiBold" pitchFamily="2" charset="77"/>
              </a:endParaRPr>
            </a:p>
          </p:txBody>
        </p:sp>
        <p:grpSp>
          <p:nvGrpSpPr>
            <p:cNvPr id="144" name="Grupo 143">
              <a:extLst>
                <a:ext uri="{FF2B5EF4-FFF2-40B4-BE49-F238E27FC236}">
                  <a16:creationId xmlns:a16="http://schemas.microsoft.com/office/drawing/2014/main" id="{DB72FF11-A0D0-654D-B100-0BAAC1467CC6}"/>
                </a:ext>
              </a:extLst>
            </p:cNvPr>
            <p:cNvGrpSpPr/>
            <p:nvPr/>
          </p:nvGrpSpPr>
          <p:grpSpPr>
            <a:xfrm>
              <a:off x="476986" y="933867"/>
              <a:ext cx="600659" cy="599139"/>
              <a:chOff x="1001168" y="1612119"/>
              <a:chExt cx="600659" cy="599139"/>
            </a:xfrm>
          </p:grpSpPr>
          <p:sp>
            <p:nvSpPr>
              <p:cNvPr id="120" name="Freeform 12">
                <a:extLst>
                  <a:ext uri="{FF2B5EF4-FFF2-40B4-BE49-F238E27FC236}">
                    <a16:creationId xmlns:a16="http://schemas.microsoft.com/office/drawing/2014/main" id="{E1653CBC-2BD8-1141-A8F3-85E3414B827F}"/>
                  </a:ext>
                </a:extLst>
              </p:cNvPr>
              <p:cNvSpPr>
                <a:spLocks noChangeArrowheads="1"/>
              </p:cNvSpPr>
              <p:nvPr/>
            </p:nvSpPr>
            <p:spPr bwMode="auto">
              <a:xfrm>
                <a:off x="1001168" y="1612119"/>
                <a:ext cx="600659" cy="599139"/>
              </a:xfrm>
              <a:custGeom>
                <a:avLst/>
                <a:gdLst>
                  <a:gd name="T0" fmla="*/ 0 w 1741"/>
                  <a:gd name="T1" fmla="*/ 869 h 1739"/>
                  <a:gd name="T2" fmla="*/ 870 w 1741"/>
                  <a:gd name="T3" fmla="*/ 0 h 1739"/>
                  <a:gd name="T4" fmla="*/ 1740 w 1741"/>
                  <a:gd name="T5" fmla="*/ 869 h 1739"/>
                  <a:gd name="T6" fmla="*/ 870 w 1741"/>
                  <a:gd name="T7" fmla="*/ 1738 h 1739"/>
                  <a:gd name="T8" fmla="*/ 0 w 1741"/>
                  <a:gd name="T9" fmla="*/ 869 h 1739"/>
                </a:gdLst>
                <a:ahLst/>
                <a:cxnLst>
                  <a:cxn ang="0">
                    <a:pos x="T0" y="T1"/>
                  </a:cxn>
                  <a:cxn ang="0">
                    <a:pos x="T2" y="T3"/>
                  </a:cxn>
                  <a:cxn ang="0">
                    <a:pos x="T4" y="T5"/>
                  </a:cxn>
                  <a:cxn ang="0">
                    <a:pos x="T6" y="T7"/>
                  </a:cxn>
                  <a:cxn ang="0">
                    <a:pos x="T8" y="T9"/>
                  </a:cxn>
                </a:cxnLst>
                <a:rect l="0" t="0" r="r" b="b"/>
                <a:pathLst>
                  <a:path w="1741" h="1739">
                    <a:moveTo>
                      <a:pt x="0" y="869"/>
                    </a:moveTo>
                    <a:cubicBezTo>
                      <a:pt x="0" y="388"/>
                      <a:pt x="390" y="0"/>
                      <a:pt x="870" y="0"/>
                    </a:cubicBezTo>
                    <a:cubicBezTo>
                      <a:pt x="1350" y="0"/>
                      <a:pt x="1740" y="388"/>
                      <a:pt x="1740" y="869"/>
                    </a:cubicBezTo>
                    <a:cubicBezTo>
                      <a:pt x="1740" y="1349"/>
                      <a:pt x="1350" y="1738"/>
                      <a:pt x="870" y="1738"/>
                    </a:cubicBezTo>
                    <a:cubicBezTo>
                      <a:pt x="390" y="1738"/>
                      <a:pt x="0" y="1349"/>
                      <a:pt x="0" y="869"/>
                    </a:cubicBezTo>
                  </a:path>
                </a:pathLst>
              </a:custGeom>
              <a:solidFill>
                <a:schemeClr val="accent1"/>
              </a:solidFill>
              <a:ln>
                <a:noFill/>
              </a:ln>
              <a:effectLst/>
            </p:spPr>
            <p:txBody>
              <a:bodyPr wrap="none" anchor="ctr"/>
              <a:lstStyle/>
              <a:p>
                <a:endParaRPr lang="en-US" sz="900">
                  <a:solidFill>
                    <a:schemeClr val="accent1"/>
                  </a:solidFill>
                </a:endParaRPr>
              </a:p>
            </p:txBody>
          </p:sp>
          <p:sp>
            <p:nvSpPr>
              <p:cNvPr id="121" name="Freeform 13">
                <a:extLst>
                  <a:ext uri="{FF2B5EF4-FFF2-40B4-BE49-F238E27FC236}">
                    <a16:creationId xmlns:a16="http://schemas.microsoft.com/office/drawing/2014/main" id="{21358670-18A9-7947-BA39-06D6682CA411}"/>
                  </a:ext>
                </a:extLst>
              </p:cNvPr>
              <p:cNvSpPr>
                <a:spLocks noChangeArrowheads="1"/>
              </p:cNvSpPr>
              <p:nvPr/>
            </p:nvSpPr>
            <p:spPr bwMode="auto">
              <a:xfrm>
                <a:off x="1105228" y="1716179"/>
                <a:ext cx="392540" cy="392540"/>
              </a:xfrm>
              <a:custGeom>
                <a:avLst/>
                <a:gdLst>
                  <a:gd name="T0" fmla="*/ 0 w 1416"/>
                  <a:gd name="T1" fmla="*/ 707 h 1415"/>
                  <a:gd name="T2" fmla="*/ 708 w 1416"/>
                  <a:gd name="T3" fmla="*/ 0 h 1415"/>
                  <a:gd name="T4" fmla="*/ 1415 w 1416"/>
                  <a:gd name="T5" fmla="*/ 707 h 1415"/>
                  <a:gd name="T6" fmla="*/ 708 w 1416"/>
                  <a:gd name="T7" fmla="*/ 1414 h 1415"/>
                  <a:gd name="T8" fmla="*/ 0 w 1416"/>
                  <a:gd name="T9" fmla="*/ 707 h 1415"/>
                </a:gdLst>
                <a:ahLst/>
                <a:cxnLst>
                  <a:cxn ang="0">
                    <a:pos x="T0" y="T1"/>
                  </a:cxn>
                  <a:cxn ang="0">
                    <a:pos x="T2" y="T3"/>
                  </a:cxn>
                  <a:cxn ang="0">
                    <a:pos x="T4" y="T5"/>
                  </a:cxn>
                  <a:cxn ang="0">
                    <a:pos x="T6" y="T7"/>
                  </a:cxn>
                  <a:cxn ang="0">
                    <a:pos x="T8" y="T9"/>
                  </a:cxn>
                </a:cxnLst>
                <a:rect l="0" t="0" r="r" b="b"/>
                <a:pathLst>
                  <a:path w="1416" h="1415">
                    <a:moveTo>
                      <a:pt x="0" y="707"/>
                    </a:moveTo>
                    <a:cubicBezTo>
                      <a:pt x="0" y="316"/>
                      <a:pt x="317" y="0"/>
                      <a:pt x="708" y="0"/>
                    </a:cubicBezTo>
                    <a:cubicBezTo>
                      <a:pt x="1099" y="0"/>
                      <a:pt x="1415" y="316"/>
                      <a:pt x="1415" y="707"/>
                    </a:cubicBezTo>
                    <a:cubicBezTo>
                      <a:pt x="1415" y="1098"/>
                      <a:pt x="1099" y="1414"/>
                      <a:pt x="708" y="1414"/>
                    </a:cubicBezTo>
                    <a:cubicBezTo>
                      <a:pt x="317" y="1414"/>
                      <a:pt x="0" y="1098"/>
                      <a:pt x="0" y="707"/>
                    </a:cubicBezTo>
                  </a:path>
                </a:pathLst>
              </a:custGeom>
              <a:solidFill>
                <a:srgbClr val="F9F9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grpSp>
          <p:nvGrpSpPr>
            <p:cNvPr id="146" name="Grupo 145">
              <a:extLst>
                <a:ext uri="{FF2B5EF4-FFF2-40B4-BE49-F238E27FC236}">
                  <a16:creationId xmlns:a16="http://schemas.microsoft.com/office/drawing/2014/main" id="{85F9229E-6F03-184F-A85A-2E8316E41803}"/>
                </a:ext>
              </a:extLst>
            </p:cNvPr>
            <p:cNvGrpSpPr/>
            <p:nvPr/>
          </p:nvGrpSpPr>
          <p:grpSpPr>
            <a:xfrm>
              <a:off x="486473" y="1805694"/>
              <a:ext cx="600659" cy="599139"/>
              <a:chOff x="1001168" y="2294951"/>
              <a:chExt cx="600659" cy="599139"/>
            </a:xfrm>
          </p:grpSpPr>
          <p:sp>
            <p:nvSpPr>
              <p:cNvPr id="122" name="Freeform 12">
                <a:extLst>
                  <a:ext uri="{FF2B5EF4-FFF2-40B4-BE49-F238E27FC236}">
                    <a16:creationId xmlns:a16="http://schemas.microsoft.com/office/drawing/2014/main" id="{9FCB7426-F387-4546-8D5D-056A65D2BCB5}"/>
                  </a:ext>
                </a:extLst>
              </p:cNvPr>
              <p:cNvSpPr>
                <a:spLocks noChangeArrowheads="1"/>
              </p:cNvSpPr>
              <p:nvPr/>
            </p:nvSpPr>
            <p:spPr bwMode="auto">
              <a:xfrm>
                <a:off x="1001168" y="2294951"/>
                <a:ext cx="600659" cy="599139"/>
              </a:xfrm>
              <a:custGeom>
                <a:avLst/>
                <a:gdLst>
                  <a:gd name="T0" fmla="*/ 0 w 1741"/>
                  <a:gd name="T1" fmla="*/ 869 h 1739"/>
                  <a:gd name="T2" fmla="*/ 870 w 1741"/>
                  <a:gd name="T3" fmla="*/ 0 h 1739"/>
                  <a:gd name="T4" fmla="*/ 1740 w 1741"/>
                  <a:gd name="T5" fmla="*/ 869 h 1739"/>
                  <a:gd name="T6" fmla="*/ 870 w 1741"/>
                  <a:gd name="T7" fmla="*/ 1738 h 1739"/>
                  <a:gd name="T8" fmla="*/ 0 w 1741"/>
                  <a:gd name="T9" fmla="*/ 869 h 1739"/>
                </a:gdLst>
                <a:ahLst/>
                <a:cxnLst>
                  <a:cxn ang="0">
                    <a:pos x="T0" y="T1"/>
                  </a:cxn>
                  <a:cxn ang="0">
                    <a:pos x="T2" y="T3"/>
                  </a:cxn>
                  <a:cxn ang="0">
                    <a:pos x="T4" y="T5"/>
                  </a:cxn>
                  <a:cxn ang="0">
                    <a:pos x="T6" y="T7"/>
                  </a:cxn>
                  <a:cxn ang="0">
                    <a:pos x="T8" y="T9"/>
                  </a:cxn>
                </a:cxnLst>
                <a:rect l="0" t="0" r="r" b="b"/>
                <a:pathLst>
                  <a:path w="1741" h="1739">
                    <a:moveTo>
                      <a:pt x="0" y="869"/>
                    </a:moveTo>
                    <a:cubicBezTo>
                      <a:pt x="0" y="388"/>
                      <a:pt x="390" y="0"/>
                      <a:pt x="870" y="0"/>
                    </a:cubicBezTo>
                    <a:cubicBezTo>
                      <a:pt x="1350" y="0"/>
                      <a:pt x="1740" y="388"/>
                      <a:pt x="1740" y="869"/>
                    </a:cubicBezTo>
                    <a:cubicBezTo>
                      <a:pt x="1740" y="1349"/>
                      <a:pt x="1350" y="1738"/>
                      <a:pt x="870" y="1738"/>
                    </a:cubicBezTo>
                    <a:cubicBezTo>
                      <a:pt x="390" y="1738"/>
                      <a:pt x="0" y="1349"/>
                      <a:pt x="0" y="869"/>
                    </a:cubicBezTo>
                  </a:path>
                </a:pathLst>
              </a:custGeom>
              <a:solidFill>
                <a:schemeClr val="accent2"/>
              </a:solidFill>
              <a:ln>
                <a:noFill/>
              </a:ln>
              <a:effectLst/>
            </p:spPr>
            <p:txBody>
              <a:bodyPr wrap="none" anchor="ctr"/>
              <a:lstStyle/>
              <a:p>
                <a:endParaRPr lang="en-US" sz="900"/>
              </a:p>
            </p:txBody>
          </p:sp>
          <p:sp>
            <p:nvSpPr>
              <p:cNvPr id="124" name="Freeform 13">
                <a:extLst>
                  <a:ext uri="{FF2B5EF4-FFF2-40B4-BE49-F238E27FC236}">
                    <a16:creationId xmlns:a16="http://schemas.microsoft.com/office/drawing/2014/main" id="{10379FDD-4D32-A942-80A6-732511FDCEE4}"/>
                  </a:ext>
                </a:extLst>
              </p:cNvPr>
              <p:cNvSpPr>
                <a:spLocks noChangeArrowheads="1"/>
              </p:cNvSpPr>
              <p:nvPr/>
            </p:nvSpPr>
            <p:spPr bwMode="auto">
              <a:xfrm>
                <a:off x="1105228" y="2398250"/>
                <a:ext cx="392540" cy="392540"/>
              </a:xfrm>
              <a:custGeom>
                <a:avLst/>
                <a:gdLst>
                  <a:gd name="T0" fmla="*/ 0 w 1416"/>
                  <a:gd name="T1" fmla="*/ 707 h 1415"/>
                  <a:gd name="T2" fmla="*/ 708 w 1416"/>
                  <a:gd name="T3" fmla="*/ 0 h 1415"/>
                  <a:gd name="T4" fmla="*/ 1415 w 1416"/>
                  <a:gd name="T5" fmla="*/ 707 h 1415"/>
                  <a:gd name="T6" fmla="*/ 708 w 1416"/>
                  <a:gd name="T7" fmla="*/ 1414 h 1415"/>
                  <a:gd name="T8" fmla="*/ 0 w 1416"/>
                  <a:gd name="T9" fmla="*/ 707 h 1415"/>
                </a:gdLst>
                <a:ahLst/>
                <a:cxnLst>
                  <a:cxn ang="0">
                    <a:pos x="T0" y="T1"/>
                  </a:cxn>
                  <a:cxn ang="0">
                    <a:pos x="T2" y="T3"/>
                  </a:cxn>
                  <a:cxn ang="0">
                    <a:pos x="T4" y="T5"/>
                  </a:cxn>
                  <a:cxn ang="0">
                    <a:pos x="T6" y="T7"/>
                  </a:cxn>
                  <a:cxn ang="0">
                    <a:pos x="T8" y="T9"/>
                  </a:cxn>
                </a:cxnLst>
                <a:rect l="0" t="0" r="r" b="b"/>
                <a:pathLst>
                  <a:path w="1416" h="1415">
                    <a:moveTo>
                      <a:pt x="0" y="707"/>
                    </a:moveTo>
                    <a:cubicBezTo>
                      <a:pt x="0" y="316"/>
                      <a:pt x="317" y="0"/>
                      <a:pt x="708" y="0"/>
                    </a:cubicBezTo>
                    <a:cubicBezTo>
                      <a:pt x="1099" y="0"/>
                      <a:pt x="1415" y="316"/>
                      <a:pt x="1415" y="707"/>
                    </a:cubicBezTo>
                    <a:cubicBezTo>
                      <a:pt x="1415" y="1098"/>
                      <a:pt x="1099" y="1414"/>
                      <a:pt x="708" y="1414"/>
                    </a:cubicBezTo>
                    <a:cubicBezTo>
                      <a:pt x="317" y="1414"/>
                      <a:pt x="0" y="1098"/>
                      <a:pt x="0" y="707"/>
                    </a:cubicBezTo>
                  </a:path>
                </a:pathLst>
              </a:custGeom>
              <a:solidFill>
                <a:srgbClr val="F9F9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grpSp>
          <p:nvGrpSpPr>
            <p:cNvPr id="148" name="Grupo 147">
              <a:extLst>
                <a:ext uri="{FF2B5EF4-FFF2-40B4-BE49-F238E27FC236}">
                  <a16:creationId xmlns:a16="http://schemas.microsoft.com/office/drawing/2014/main" id="{5E6DDF0F-E9F7-4745-A6A3-E2C0CE519E4E}"/>
                </a:ext>
              </a:extLst>
            </p:cNvPr>
            <p:cNvGrpSpPr/>
            <p:nvPr/>
          </p:nvGrpSpPr>
          <p:grpSpPr>
            <a:xfrm>
              <a:off x="472595" y="2628261"/>
              <a:ext cx="600659" cy="599139"/>
              <a:chOff x="778638" y="2752954"/>
              <a:chExt cx="600659" cy="599139"/>
            </a:xfrm>
          </p:grpSpPr>
          <p:sp>
            <p:nvSpPr>
              <p:cNvPr id="123" name="Freeform 12">
                <a:extLst>
                  <a:ext uri="{FF2B5EF4-FFF2-40B4-BE49-F238E27FC236}">
                    <a16:creationId xmlns:a16="http://schemas.microsoft.com/office/drawing/2014/main" id="{6890801F-3566-0547-AF29-4FA6DFF2A0FD}"/>
                  </a:ext>
                </a:extLst>
              </p:cNvPr>
              <p:cNvSpPr>
                <a:spLocks noChangeArrowheads="1"/>
              </p:cNvSpPr>
              <p:nvPr/>
            </p:nvSpPr>
            <p:spPr bwMode="auto">
              <a:xfrm>
                <a:off x="778638" y="2752954"/>
                <a:ext cx="600659" cy="599139"/>
              </a:xfrm>
              <a:custGeom>
                <a:avLst/>
                <a:gdLst>
                  <a:gd name="T0" fmla="*/ 0 w 1741"/>
                  <a:gd name="T1" fmla="*/ 869 h 1739"/>
                  <a:gd name="T2" fmla="*/ 870 w 1741"/>
                  <a:gd name="T3" fmla="*/ 0 h 1739"/>
                  <a:gd name="T4" fmla="*/ 1740 w 1741"/>
                  <a:gd name="T5" fmla="*/ 869 h 1739"/>
                  <a:gd name="T6" fmla="*/ 870 w 1741"/>
                  <a:gd name="T7" fmla="*/ 1738 h 1739"/>
                  <a:gd name="T8" fmla="*/ 0 w 1741"/>
                  <a:gd name="T9" fmla="*/ 869 h 1739"/>
                </a:gdLst>
                <a:ahLst/>
                <a:cxnLst>
                  <a:cxn ang="0">
                    <a:pos x="T0" y="T1"/>
                  </a:cxn>
                  <a:cxn ang="0">
                    <a:pos x="T2" y="T3"/>
                  </a:cxn>
                  <a:cxn ang="0">
                    <a:pos x="T4" y="T5"/>
                  </a:cxn>
                  <a:cxn ang="0">
                    <a:pos x="T6" y="T7"/>
                  </a:cxn>
                  <a:cxn ang="0">
                    <a:pos x="T8" y="T9"/>
                  </a:cxn>
                </a:cxnLst>
                <a:rect l="0" t="0" r="r" b="b"/>
                <a:pathLst>
                  <a:path w="1741" h="1739">
                    <a:moveTo>
                      <a:pt x="0" y="869"/>
                    </a:moveTo>
                    <a:cubicBezTo>
                      <a:pt x="0" y="388"/>
                      <a:pt x="390" y="0"/>
                      <a:pt x="870" y="0"/>
                    </a:cubicBezTo>
                    <a:cubicBezTo>
                      <a:pt x="1350" y="0"/>
                      <a:pt x="1740" y="388"/>
                      <a:pt x="1740" y="869"/>
                    </a:cubicBezTo>
                    <a:cubicBezTo>
                      <a:pt x="1740" y="1349"/>
                      <a:pt x="1350" y="1738"/>
                      <a:pt x="870" y="1738"/>
                    </a:cubicBezTo>
                    <a:cubicBezTo>
                      <a:pt x="390" y="1738"/>
                      <a:pt x="0" y="1349"/>
                      <a:pt x="0" y="869"/>
                    </a:cubicBezTo>
                  </a:path>
                </a:pathLst>
              </a:custGeom>
              <a:solidFill>
                <a:schemeClr val="accent3"/>
              </a:solidFill>
              <a:ln>
                <a:noFill/>
              </a:ln>
              <a:effectLst/>
            </p:spPr>
            <p:txBody>
              <a:bodyPr wrap="none" anchor="ctr"/>
              <a:lstStyle/>
              <a:p>
                <a:endParaRPr lang="en-US" sz="900"/>
              </a:p>
            </p:txBody>
          </p:sp>
          <p:sp>
            <p:nvSpPr>
              <p:cNvPr id="125" name="Freeform 13">
                <a:extLst>
                  <a:ext uri="{FF2B5EF4-FFF2-40B4-BE49-F238E27FC236}">
                    <a16:creationId xmlns:a16="http://schemas.microsoft.com/office/drawing/2014/main" id="{D26865B0-8E80-6945-ABCA-7894CCFB5219}"/>
                  </a:ext>
                </a:extLst>
              </p:cNvPr>
              <p:cNvSpPr>
                <a:spLocks noChangeArrowheads="1"/>
              </p:cNvSpPr>
              <p:nvPr/>
            </p:nvSpPr>
            <p:spPr bwMode="auto">
              <a:xfrm>
                <a:off x="882855" y="2856253"/>
                <a:ext cx="392540" cy="392540"/>
              </a:xfrm>
              <a:custGeom>
                <a:avLst/>
                <a:gdLst>
                  <a:gd name="T0" fmla="*/ 0 w 1416"/>
                  <a:gd name="T1" fmla="*/ 707 h 1415"/>
                  <a:gd name="T2" fmla="*/ 708 w 1416"/>
                  <a:gd name="T3" fmla="*/ 0 h 1415"/>
                  <a:gd name="T4" fmla="*/ 1415 w 1416"/>
                  <a:gd name="T5" fmla="*/ 707 h 1415"/>
                  <a:gd name="T6" fmla="*/ 708 w 1416"/>
                  <a:gd name="T7" fmla="*/ 1414 h 1415"/>
                  <a:gd name="T8" fmla="*/ 0 w 1416"/>
                  <a:gd name="T9" fmla="*/ 707 h 1415"/>
                </a:gdLst>
                <a:ahLst/>
                <a:cxnLst>
                  <a:cxn ang="0">
                    <a:pos x="T0" y="T1"/>
                  </a:cxn>
                  <a:cxn ang="0">
                    <a:pos x="T2" y="T3"/>
                  </a:cxn>
                  <a:cxn ang="0">
                    <a:pos x="T4" y="T5"/>
                  </a:cxn>
                  <a:cxn ang="0">
                    <a:pos x="T6" y="T7"/>
                  </a:cxn>
                  <a:cxn ang="0">
                    <a:pos x="T8" y="T9"/>
                  </a:cxn>
                </a:cxnLst>
                <a:rect l="0" t="0" r="r" b="b"/>
                <a:pathLst>
                  <a:path w="1416" h="1415">
                    <a:moveTo>
                      <a:pt x="0" y="707"/>
                    </a:moveTo>
                    <a:cubicBezTo>
                      <a:pt x="0" y="316"/>
                      <a:pt x="317" y="0"/>
                      <a:pt x="708" y="0"/>
                    </a:cubicBezTo>
                    <a:cubicBezTo>
                      <a:pt x="1099" y="0"/>
                      <a:pt x="1415" y="316"/>
                      <a:pt x="1415" y="707"/>
                    </a:cubicBezTo>
                    <a:cubicBezTo>
                      <a:pt x="1415" y="1098"/>
                      <a:pt x="1099" y="1414"/>
                      <a:pt x="708" y="1414"/>
                    </a:cubicBezTo>
                    <a:cubicBezTo>
                      <a:pt x="317" y="1414"/>
                      <a:pt x="0" y="1098"/>
                      <a:pt x="0" y="707"/>
                    </a:cubicBezTo>
                  </a:path>
                </a:pathLst>
              </a:custGeom>
              <a:solidFill>
                <a:srgbClr val="F9F9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sp>
          <p:nvSpPr>
            <p:cNvPr id="126" name="Subtitle 2">
              <a:extLst>
                <a:ext uri="{FF2B5EF4-FFF2-40B4-BE49-F238E27FC236}">
                  <a16:creationId xmlns:a16="http://schemas.microsoft.com/office/drawing/2014/main" id="{36EE8F7A-7737-C84E-842A-B01883320EB0}"/>
                </a:ext>
              </a:extLst>
            </p:cNvPr>
            <p:cNvSpPr txBox="1">
              <a:spLocks/>
            </p:cNvSpPr>
            <p:nvPr/>
          </p:nvSpPr>
          <p:spPr>
            <a:xfrm>
              <a:off x="1119006" y="353692"/>
              <a:ext cx="4275844" cy="347082"/>
            </a:xfrm>
            <a:prstGeom prst="rect">
              <a:avLst/>
            </a:prstGeom>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ct val="115000"/>
                </a:lnSpc>
                <a:spcAft>
                  <a:spcPts val="0"/>
                </a:spcAft>
              </a:pPr>
              <a:r>
                <a:rPr lang="es-CO" sz="1000" b="1">
                  <a:solidFill>
                    <a:schemeClr val="tx1"/>
                  </a:solidFill>
                  <a:latin typeface="Arial"/>
                  <a:cs typeface="Arial"/>
                </a:rPr>
                <a:t>El territorio esta estratificado según el IPA.</a:t>
              </a:r>
              <a:endParaRPr lang="en-US" sz="1000">
                <a:solidFill>
                  <a:schemeClr val="tx1"/>
                </a:solidFill>
                <a:latin typeface="Arial"/>
                <a:ea typeface="Calibri" panose="020F0502020204030204" pitchFamily="34" charset="0"/>
                <a:cs typeface="Arial"/>
              </a:endParaRPr>
            </a:p>
          </p:txBody>
        </p:sp>
        <p:sp>
          <p:nvSpPr>
            <p:cNvPr id="127" name="Subtitle 2">
              <a:extLst>
                <a:ext uri="{FF2B5EF4-FFF2-40B4-BE49-F238E27FC236}">
                  <a16:creationId xmlns:a16="http://schemas.microsoft.com/office/drawing/2014/main" id="{41A26EF5-C72B-F44F-B961-FC5F5B1D8278}"/>
                </a:ext>
              </a:extLst>
            </p:cNvPr>
            <p:cNvSpPr txBox="1">
              <a:spLocks/>
            </p:cNvSpPr>
            <p:nvPr/>
          </p:nvSpPr>
          <p:spPr>
            <a:xfrm>
              <a:off x="1124616" y="1657986"/>
              <a:ext cx="3119798" cy="765506"/>
            </a:xfrm>
            <a:prstGeom prst="rect">
              <a:avLst/>
            </a:prstGeom>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2050"/>
                </a:lnSpc>
              </a:pPr>
              <a:r>
                <a:rPr lang="es-CO" sz="1000" b="1">
                  <a:solidFill>
                    <a:schemeClr val="tx1"/>
                  </a:solidFill>
                  <a:latin typeface="Arial"/>
                  <a:cs typeface="Arial"/>
                </a:rPr>
                <a:t>La operación en el municipio no está pensada en los focos. </a:t>
              </a:r>
              <a:endParaRPr lang="en-US" sz="1000" b="1">
                <a:solidFill>
                  <a:schemeClr val="tx1"/>
                </a:solidFill>
                <a:latin typeface="Arial"/>
                <a:ea typeface="Open Sans Light" panose="020B0306030504020204" pitchFamily="34" charset="0"/>
                <a:cs typeface="Arial"/>
              </a:endParaRPr>
            </a:p>
          </p:txBody>
        </p:sp>
        <p:sp>
          <p:nvSpPr>
            <p:cNvPr id="138" name="Shape 2532">
              <a:extLst>
                <a:ext uri="{FF2B5EF4-FFF2-40B4-BE49-F238E27FC236}">
                  <a16:creationId xmlns:a16="http://schemas.microsoft.com/office/drawing/2014/main" id="{5CBCF226-D127-9148-8326-58D307313037}"/>
                </a:ext>
              </a:extLst>
            </p:cNvPr>
            <p:cNvSpPr>
              <a:spLocks noChangeAspect="1"/>
            </p:cNvSpPr>
            <p:nvPr/>
          </p:nvSpPr>
          <p:spPr>
            <a:xfrm>
              <a:off x="5699508" y="2140842"/>
              <a:ext cx="299096" cy="293439"/>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a:latin typeface="Open Sans Semibold" charset="0"/>
                <a:ea typeface="Open Sans Semibold" charset="0"/>
                <a:cs typeface="Open Sans Semibold" charset="0"/>
              </a:endParaRPr>
            </a:p>
          </p:txBody>
        </p:sp>
        <p:sp>
          <p:nvSpPr>
            <p:cNvPr id="139" name="Shape 2537">
              <a:extLst>
                <a:ext uri="{FF2B5EF4-FFF2-40B4-BE49-F238E27FC236}">
                  <a16:creationId xmlns:a16="http://schemas.microsoft.com/office/drawing/2014/main" id="{2CBFA29A-180C-A941-8369-A5FD09E5BA3D}"/>
                </a:ext>
              </a:extLst>
            </p:cNvPr>
            <p:cNvSpPr>
              <a:spLocks noChangeAspect="1"/>
            </p:cNvSpPr>
            <p:nvPr/>
          </p:nvSpPr>
          <p:spPr>
            <a:xfrm>
              <a:off x="6469507" y="4324716"/>
              <a:ext cx="228541" cy="279328"/>
            </a:xfrm>
            <a:custGeom>
              <a:avLst/>
              <a:gdLst/>
              <a:ahLst/>
              <a:cxnLst>
                <a:cxn ang="0">
                  <a:pos x="wd2" y="hd2"/>
                </a:cxn>
                <a:cxn ang="5400000">
                  <a:pos x="wd2" y="hd2"/>
                </a:cxn>
                <a:cxn ang="10800000">
                  <a:pos x="wd2" y="hd2"/>
                </a:cxn>
                <a:cxn ang="16200000">
                  <a:pos x="wd2" y="hd2"/>
                </a:cxn>
              </a:cxnLst>
              <a:rect l="0" t="0" r="r" b="b"/>
              <a:pathLst>
                <a:path w="21600" h="21600" extrusionOk="0">
                  <a:moveTo>
                    <a:pt x="14400" y="13745"/>
                  </a:moveTo>
                  <a:lnTo>
                    <a:pt x="3600" y="13745"/>
                  </a:lnTo>
                  <a:cubicBezTo>
                    <a:pt x="3269" y="13745"/>
                    <a:pt x="3000" y="13966"/>
                    <a:pt x="3000" y="14236"/>
                  </a:cubicBezTo>
                  <a:cubicBezTo>
                    <a:pt x="3000" y="14508"/>
                    <a:pt x="3269" y="14727"/>
                    <a:pt x="3600" y="14727"/>
                  </a:cubicBezTo>
                  <a:lnTo>
                    <a:pt x="14400" y="14727"/>
                  </a:lnTo>
                  <a:cubicBezTo>
                    <a:pt x="14731" y="14727"/>
                    <a:pt x="15000" y="14508"/>
                    <a:pt x="15000" y="14236"/>
                  </a:cubicBezTo>
                  <a:cubicBezTo>
                    <a:pt x="15000" y="13966"/>
                    <a:pt x="14731" y="13745"/>
                    <a:pt x="14400" y="13745"/>
                  </a:cubicBezTo>
                  <a:moveTo>
                    <a:pt x="3000" y="11291"/>
                  </a:moveTo>
                  <a:cubicBezTo>
                    <a:pt x="3000" y="11562"/>
                    <a:pt x="3269" y="11782"/>
                    <a:pt x="3600" y="11782"/>
                  </a:cubicBezTo>
                  <a:lnTo>
                    <a:pt x="18000" y="11782"/>
                  </a:lnTo>
                  <a:cubicBezTo>
                    <a:pt x="18331" y="11782"/>
                    <a:pt x="18600" y="11562"/>
                    <a:pt x="18600" y="11291"/>
                  </a:cubicBezTo>
                  <a:cubicBezTo>
                    <a:pt x="18600" y="11020"/>
                    <a:pt x="18331" y="10800"/>
                    <a:pt x="18000" y="10800"/>
                  </a:cubicBezTo>
                  <a:lnTo>
                    <a:pt x="3600" y="10800"/>
                  </a:lnTo>
                  <a:cubicBezTo>
                    <a:pt x="3269" y="10800"/>
                    <a:pt x="3000" y="11020"/>
                    <a:pt x="3000" y="11291"/>
                  </a:cubicBezTo>
                  <a:moveTo>
                    <a:pt x="20400" y="20618"/>
                  </a:moveTo>
                  <a:lnTo>
                    <a:pt x="6600" y="20618"/>
                  </a:lnTo>
                  <a:lnTo>
                    <a:pt x="1200" y="16200"/>
                  </a:lnTo>
                  <a:lnTo>
                    <a:pt x="1200" y="2945"/>
                  </a:lnTo>
                  <a:lnTo>
                    <a:pt x="4200" y="2945"/>
                  </a:lnTo>
                  <a:lnTo>
                    <a:pt x="4200" y="4418"/>
                  </a:lnTo>
                  <a:cubicBezTo>
                    <a:pt x="4200" y="4690"/>
                    <a:pt x="4469" y="4909"/>
                    <a:pt x="4800" y="4909"/>
                  </a:cubicBezTo>
                  <a:cubicBezTo>
                    <a:pt x="5131" y="4909"/>
                    <a:pt x="5400" y="4690"/>
                    <a:pt x="5400" y="4418"/>
                  </a:cubicBezTo>
                  <a:lnTo>
                    <a:pt x="5400" y="2945"/>
                  </a:lnTo>
                  <a:lnTo>
                    <a:pt x="6600" y="2945"/>
                  </a:lnTo>
                  <a:lnTo>
                    <a:pt x="6600" y="4418"/>
                  </a:lnTo>
                  <a:cubicBezTo>
                    <a:pt x="6600" y="4690"/>
                    <a:pt x="6869" y="4909"/>
                    <a:pt x="7200" y="4909"/>
                  </a:cubicBezTo>
                  <a:cubicBezTo>
                    <a:pt x="7531" y="4909"/>
                    <a:pt x="7800" y="4690"/>
                    <a:pt x="7800" y="4418"/>
                  </a:cubicBezTo>
                  <a:lnTo>
                    <a:pt x="7800" y="2945"/>
                  </a:lnTo>
                  <a:lnTo>
                    <a:pt x="9000" y="2945"/>
                  </a:lnTo>
                  <a:lnTo>
                    <a:pt x="9000" y="4418"/>
                  </a:lnTo>
                  <a:cubicBezTo>
                    <a:pt x="9000" y="4690"/>
                    <a:pt x="9269" y="4909"/>
                    <a:pt x="9600" y="4909"/>
                  </a:cubicBezTo>
                  <a:cubicBezTo>
                    <a:pt x="9931" y="4909"/>
                    <a:pt x="10200" y="4690"/>
                    <a:pt x="10200" y="4418"/>
                  </a:cubicBezTo>
                  <a:lnTo>
                    <a:pt x="10200" y="2945"/>
                  </a:lnTo>
                  <a:lnTo>
                    <a:pt x="11400" y="2945"/>
                  </a:lnTo>
                  <a:lnTo>
                    <a:pt x="11400" y="4418"/>
                  </a:lnTo>
                  <a:cubicBezTo>
                    <a:pt x="11400" y="4690"/>
                    <a:pt x="11669" y="4909"/>
                    <a:pt x="12000" y="4909"/>
                  </a:cubicBezTo>
                  <a:cubicBezTo>
                    <a:pt x="12331" y="4909"/>
                    <a:pt x="12600" y="4690"/>
                    <a:pt x="12600" y="4418"/>
                  </a:cubicBezTo>
                  <a:lnTo>
                    <a:pt x="12600" y="2945"/>
                  </a:lnTo>
                  <a:lnTo>
                    <a:pt x="13800" y="2945"/>
                  </a:lnTo>
                  <a:lnTo>
                    <a:pt x="13800" y="4418"/>
                  </a:lnTo>
                  <a:cubicBezTo>
                    <a:pt x="13800" y="4690"/>
                    <a:pt x="14069" y="4909"/>
                    <a:pt x="14400" y="4909"/>
                  </a:cubicBezTo>
                  <a:cubicBezTo>
                    <a:pt x="14731" y="4909"/>
                    <a:pt x="15000" y="4690"/>
                    <a:pt x="15000" y="4418"/>
                  </a:cubicBezTo>
                  <a:lnTo>
                    <a:pt x="15000" y="2945"/>
                  </a:lnTo>
                  <a:lnTo>
                    <a:pt x="16200" y="2945"/>
                  </a:lnTo>
                  <a:lnTo>
                    <a:pt x="16200" y="4418"/>
                  </a:lnTo>
                  <a:cubicBezTo>
                    <a:pt x="16200" y="4690"/>
                    <a:pt x="16469" y="4909"/>
                    <a:pt x="16800" y="4909"/>
                  </a:cubicBezTo>
                  <a:cubicBezTo>
                    <a:pt x="17131" y="4909"/>
                    <a:pt x="17400" y="4690"/>
                    <a:pt x="17400" y="4418"/>
                  </a:cubicBezTo>
                  <a:lnTo>
                    <a:pt x="17400" y="2945"/>
                  </a:lnTo>
                  <a:lnTo>
                    <a:pt x="20400" y="2945"/>
                  </a:lnTo>
                  <a:cubicBezTo>
                    <a:pt x="20400" y="2945"/>
                    <a:pt x="20400" y="20618"/>
                    <a:pt x="20400" y="20618"/>
                  </a:cubicBezTo>
                  <a:close/>
                  <a:moveTo>
                    <a:pt x="1200" y="20618"/>
                  </a:moveTo>
                  <a:lnTo>
                    <a:pt x="1200" y="17673"/>
                  </a:lnTo>
                  <a:lnTo>
                    <a:pt x="4800" y="20618"/>
                  </a:lnTo>
                  <a:cubicBezTo>
                    <a:pt x="4800" y="20618"/>
                    <a:pt x="1200" y="20618"/>
                    <a:pt x="1200" y="20618"/>
                  </a:cubicBezTo>
                  <a:close/>
                  <a:moveTo>
                    <a:pt x="20400" y="1964"/>
                  </a:moveTo>
                  <a:lnTo>
                    <a:pt x="17400" y="1964"/>
                  </a:lnTo>
                  <a:lnTo>
                    <a:pt x="17400" y="491"/>
                  </a:lnTo>
                  <a:cubicBezTo>
                    <a:pt x="17400" y="220"/>
                    <a:pt x="17131" y="0"/>
                    <a:pt x="16800" y="0"/>
                  </a:cubicBezTo>
                  <a:cubicBezTo>
                    <a:pt x="16469" y="0"/>
                    <a:pt x="16200" y="220"/>
                    <a:pt x="16200" y="491"/>
                  </a:cubicBezTo>
                  <a:lnTo>
                    <a:pt x="16200" y="1964"/>
                  </a:lnTo>
                  <a:lnTo>
                    <a:pt x="15000" y="1964"/>
                  </a:lnTo>
                  <a:lnTo>
                    <a:pt x="15000" y="491"/>
                  </a:lnTo>
                  <a:cubicBezTo>
                    <a:pt x="15000" y="220"/>
                    <a:pt x="14731" y="0"/>
                    <a:pt x="14400" y="0"/>
                  </a:cubicBezTo>
                  <a:cubicBezTo>
                    <a:pt x="14069" y="0"/>
                    <a:pt x="13800" y="220"/>
                    <a:pt x="13800" y="491"/>
                  </a:cubicBezTo>
                  <a:lnTo>
                    <a:pt x="13800" y="1964"/>
                  </a:lnTo>
                  <a:lnTo>
                    <a:pt x="12600" y="1964"/>
                  </a:lnTo>
                  <a:lnTo>
                    <a:pt x="12600" y="491"/>
                  </a:lnTo>
                  <a:cubicBezTo>
                    <a:pt x="12600" y="220"/>
                    <a:pt x="12331" y="0"/>
                    <a:pt x="12000" y="0"/>
                  </a:cubicBezTo>
                  <a:cubicBezTo>
                    <a:pt x="11669" y="0"/>
                    <a:pt x="11400" y="220"/>
                    <a:pt x="11400" y="491"/>
                  </a:cubicBezTo>
                  <a:lnTo>
                    <a:pt x="11400" y="1964"/>
                  </a:lnTo>
                  <a:lnTo>
                    <a:pt x="10200" y="1964"/>
                  </a:lnTo>
                  <a:lnTo>
                    <a:pt x="10200" y="491"/>
                  </a:lnTo>
                  <a:cubicBezTo>
                    <a:pt x="10200" y="220"/>
                    <a:pt x="9931" y="0"/>
                    <a:pt x="9600" y="0"/>
                  </a:cubicBezTo>
                  <a:cubicBezTo>
                    <a:pt x="9269" y="0"/>
                    <a:pt x="9000" y="220"/>
                    <a:pt x="9000" y="491"/>
                  </a:cubicBezTo>
                  <a:lnTo>
                    <a:pt x="9000" y="1964"/>
                  </a:lnTo>
                  <a:lnTo>
                    <a:pt x="7800" y="1964"/>
                  </a:lnTo>
                  <a:lnTo>
                    <a:pt x="7800" y="491"/>
                  </a:lnTo>
                  <a:cubicBezTo>
                    <a:pt x="7800" y="220"/>
                    <a:pt x="7531" y="0"/>
                    <a:pt x="7200" y="0"/>
                  </a:cubicBezTo>
                  <a:cubicBezTo>
                    <a:pt x="6869" y="0"/>
                    <a:pt x="6600" y="220"/>
                    <a:pt x="6600" y="491"/>
                  </a:cubicBezTo>
                  <a:lnTo>
                    <a:pt x="6600" y="1964"/>
                  </a:lnTo>
                  <a:lnTo>
                    <a:pt x="5400" y="1964"/>
                  </a:lnTo>
                  <a:lnTo>
                    <a:pt x="5400" y="491"/>
                  </a:lnTo>
                  <a:cubicBezTo>
                    <a:pt x="5400" y="220"/>
                    <a:pt x="5131" y="0"/>
                    <a:pt x="4800" y="0"/>
                  </a:cubicBezTo>
                  <a:cubicBezTo>
                    <a:pt x="4469" y="0"/>
                    <a:pt x="4200" y="220"/>
                    <a:pt x="4200" y="491"/>
                  </a:cubicBezTo>
                  <a:lnTo>
                    <a:pt x="4200" y="1964"/>
                  </a:lnTo>
                  <a:lnTo>
                    <a:pt x="1200" y="1964"/>
                  </a:lnTo>
                  <a:cubicBezTo>
                    <a:pt x="538" y="1964"/>
                    <a:pt x="0" y="2404"/>
                    <a:pt x="0" y="2945"/>
                  </a:cubicBezTo>
                  <a:lnTo>
                    <a:pt x="0" y="20618"/>
                  </a:lnTo>
                  <a:cubicBezTo>
                    <a:pt x="0" y="21161"/>
                    <a:pt x="538" y="21600"/>
                    <a:pt x="1200" y="21600"/>
                  </a:cubicBezTo>
                  <a:lnTo>
                    <a:pt x="20400" y="21600"/>
                  </a:lnTo>
                  <a:cubicBezTo>
                    <a:pt x="21062" y="21600"/>
                    <a:pt x="21600" y="21161"/>
                    <a:pt x="21600" y="20618"/>
                  </a:cubicBezTo>
                  <a:lnTo>
                    <a:pt x="21600" y="2945"/>
                  </a:lnTo>
                  <a:cubicBezTo>
                    <a:pt x="21600" y="2404"/>
                    <a:pt x="21062" y="1964"/>
                    <a:pt x="20400" y="1964"/>
                  </a:cubicBezTo>
                  <a:moveTo>
                    <a:pt x="3600" y="8836"/>
                  </a:moveTo>
                  <a:lnTo>
                    <a:pt x="10800" y="8836"/>
                  </a:lnTo>
                  <a:cubicBezTo>
                    <a:pt x="11131" y="8836"/>
                    <a:pt x="11400" y="8617"/>
                    <a:pt x="11400" y="8345"/>
                  </a:cubicBezTo>
                  <a:cubicBezTo>
                    <a:pt x="11400" y="8075"/>
                    <a:pt x="11131" y="7855"/>
                    <a:pt x="10800" y="7855"/>
                  </a:cubicBezTo>
                  <a:lnTo>
                    <a:pt x="3600" y="7855"/>
                  </a:lnTo>
                  <a:cubicBezTo>
                    <a:pt x="3269" y="7855"/>
                    <a:pt x="3000" y="8075"/>
                    <a:pt x="3000" y="8345"/>
                  </a:cubicBezTo>
                  <a:cubicBezTo>
                    <a:pt x="3000" y="8617"/>
                    <a:pt x="3269" y="8836"/>
                    <a:pt x="3600" y="8836"/>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a:latin typeface="Open Sans Semibold" charset="0"/>
                <a:ea typeface="Open Sans Semibold" charset="0"/>
                <a:cs typeface="Open Sans Semibold" charset="0"/>
              </a:endParaRPr>
            </a:p>
          </p:txBody>
        </p:sp>
        <p:sp>
          <p:nvSpPr>
            <p:cNvPr id="145" name="Rectángulo 144">
              <a:extLst>
                <a:ext uri="{FF2B5EF4-FFF2-40B4-BE49-F238E27FC236}">
                  <a16:creationId xmlns:a16="http://schemas.microsoft.com/office/drawing/2014/main" id="{7F43D428-AD45-054F-ABC6-69CB3B0C2C85}"/>
                </a:ext>
              </a:extLst>
            </p:cNvPr>
            <p:cNvSpPr/>
            <p:nvPr/>
          </p:nvSpPr>
          <p:spPr>
            <a:xfrm>
              <a:off x="1085921" y="942854"/>
              <a:ext cx="4275844" cy="567776"/>
            </a:xfrm>
            <a:prstGeom prst="rect">
              <a:avLst/>
            </a:prstGeom>
          </p:spPr>
          <p:txBody>
            <a:bodyPr wrap="square" lIns="91440" tIns="45720" rIns="91440" bIns="45720" anchor="t">
              <a:spAutoFit/>
            </a:bodyPr>
            <a:lstStyle/>
            <a:p>
              <a:pPr>
                <a:lnSpc>
                  <a:spcPct val="115000"/>
                </a:lnSpc>
              </a:pPr>
              <a:r>
                <a:rPr lang="es-CO" sz="1000" b="1">
                  <a:latin typeface="Arial"/>
                  <a:cs typeface="Arial"/>
                </a:rPr>
                <a:t>La operación en el municipio no está dirigida a transformar los focos activos en eliminados. </a:t>
              </a:r>
              <a:endParaRPr lang="en-US" sz="1000" b="1">
                <a:latin typeface="Arial"/>
                <a:ea typeface="Calibri" panose="020F0502020204030204" pitchFamily="34" charset="0"/>
                <a:cs typeface="Arial"/>
              </a:endParaRPr>
            </a:p>
          </p:txBody>
        </p:sp>
        <p:sp>
          <p:nvSpPr>
            <p:cNvPr id="147" name="Rectángulo 146">
              <a:extLst>
                <a:ext uri="{FF2B5EF4-FFF2-40B4-BE49-F238E27FC236}">
                  <a16:creationId xmlns:a16="http://schemas.microsoft.com/office/drawing/2014/main" id="{82803049-FAF2-C847-88DF-28ABE3FB352C}"/>
                </a:ext>
              </a:extLst>
            </p:cNvPr>
            <p:cNvSpPr/>
            <p:nvPr/>
          </p:nvSpPr>
          <p:spPr>
            <a:xfrm>
              <a:off x="1075458" y="2551647"/>
              <a:ext cx="2934697" cy="780533"/>
            </a:xfrm>
            <a:prstGeom prst="rect">
              <a:avLst/>
            </a:prstGeom>
          </p:spPr>
          <p:txBody>
            <a:bodyPr wrap="square">
              <a:spAutoFit/>
            </a:bodyPr>
            <a:lstStyle/>
            <a:p>
              <a:pPr algn="just" defTabSz="1087636">
                <a:lnSpc>
                  <a:spcPts val="2050"/>
                </a:lnSpc>
                <a:spcBef>
                  <a:spcPct val="20000"/>
                </a:spcBef>
                <a:spcAft>
                  <a:spcPts val="0"/>
                </a:spcAft>
              </a:pPr>
              <a:r>
                <a:rPr lang="es-CO" sz="1000" b="1">
                  <a:latin typeface="Arial"/>
                  <a:cs typeface="Arial"/>
                </a:rPr>
                <a:t>Se trabaja en sectores operativos pero no entendiendo la transmisión</a:t>
              </a:r>
              <a:endParaRPr lang="en-US" sz="1000" b="1">
                <a:latin typeface="Arial"/>
                <a:cs typeface="Arial"/>
              </a:endParaRPr>
            </a:p>
          </p:txBody>
        </p:sp>
        <p:grpSp>
          <p:nvGrpSpPr>
            <p:cNvPr id="153" name="Grupo 152">
              <a:extLst>
                <a:ext uri="{FF2B5EF4-FFF2-40B4-BE49-F238E27FC236}">
                  <a16:creationId xmlns:a16="http://schemas.microsoft.com/office/drawing/2014/main" id="{AB3596DC-E4F7-BB4B-BCAE-9ABB69F68E3F}"/>
                </a:ext>
              </a:extLst>
            </p:cNvPr>
            <p:cNvGrpSpPr/>
            <p:nvPr/>
          </p:nvGrpSpPr>
          <p:grpSpPr>
            <a:xfrm>
              <a:off x="503506" y="3450828"/>
              <a:ext cx="600659" cy="599139"/>
              <a:chOff x="503506" y="3450828"/>
              <a:chExt cx="600659" cy="599139"/>
            </a:xfrm>
          </p:grpSpPr>
          <p:grpSp>
            <p:nvGrpSpPr>
              <p:cNvPr id="149" name="Grupo 148">
                <a:extLst>
                  <a:ext uri="{FF2B5EF4-FFF2-40B4-BE49-F238E27FC236}">
                    <a16:creationId xmlns:a16="http://schemas.microsoft.com/office/drawing/2014/main" id="{94C6D2CF-A1D5-DF46-975D-9BB622F198D9}"/>
                  </a:ext>
                </a:extLst>
              </p:cNvPr>
              <p:cNvGrpSpPr/>
              <p:nvPr/>
            </p:nvGrpSpPr>
            <p:grpSpPr>
              <a:xfrm>
                <a:off x="503506" y="3450828"/>
                <a:ext cx="600659" cy="599139"/>
                <a:chOff x="337946" y="2294951"/>
                <a:chExt cx="600659" cy="599139"/>
              </a:xfrm>
              <a:solidFill>
                <a:srgbClr val="00B0F0"/>
              </a:solidFill>
            </p:grpSpPr>
            <p:sp>
              <p:nvSpPr>
                <p:cNvPr id="150" name="Freeform 12">
                  <a:extLst>
                    <a:ext uri="{FF2B5EF4-FFF2-40B4-BE49-F238E27FC236}">
                      <a16:creationId xmlns:a16="http://schemas.microsoft.com/office/drawing/2014/main" id="{3DD96272-6C67-994C-BA99-A164184D6BD0}"/>
                    </a:ext>
                  </a:extLst>
                </p:cNvPr>
                <p:cNvSpPr>
                  <a:spLocks noChangeArrowheads="1"/>
                </p:cNvSpPr>
                <p:nvPr/>
              </p:nvSpPr>
              <p:spPr bwMode="auto">
                <a:xfrm>
                  <a:off x="337946" y="2294951"/>
                  <a:ext cx="600659" cy="599139"/>
                </a:xfrm>
                <a:custGeom>
                  <a:avLst/>
                  <a:gdLst>
                    <a:gd name="T0" fmla="*/ 0 w 1741"/>
                    <a:gd name="T1" fmla="*/ 869 h 1739"/>
                    <a:gd name="T2" fmla="*/ 870 w 1741"/>
                    <a:gd name="T3" fmla="*/ 0 h 1739"/>
                    <a:gd name="T4" fmla="*/ 1740 w 1741"/>
                    <a:gd name="T5" fmla="*/ 869 h 1739"/>
                    <a:gd name="T6" fmla="*/ 870 w 1741"/>
                    <a:gd name="T7" fmla="*/ 1738 h 1739"/>
                    <a:gd name="T8" fmla="*/ 0 w 1741"/>
                    <a:gd name="T9" fmla="*/ 869 h 1739"/>
                  </a:gdLst>
                  <a:ahLst/>
                  <a:cxnLst>
                    <a:cxn ang="0">
                      <a:pos x="T0" y="T1"/>
                    </a:cxn>
                    <a:cxn ang="0">
                      <a:pos x="T2" y="T3"/>
                    </a:cxn>
                    <a:cxn ang="0">
                      <a:pos x="T4" y="T5"/>
                    </a:cxn>
                    <a:cxn ang="0">
                      <a:pos x="T6" y="T7"/>
                    </a:cxn>
                    <a:cxn ang="0">
                      <a:pos x="T8" y="T9"/>
                    </a:cxn>
                  </a:cxnLst>
                  <a:rect l="0" t="0" r="r" b="b"/>
                  <a:pathLst>
                    <a:path w="1741" h="1739">
                      <a:moveTo>
                        <a:pt x="0" y="869"/>
                      </a:moveTo>
                      <a:cubicBezTo>
                        <a:pt x="0" y="388"/>
                        <a:pt x="390" y="0"/>
                        <a:pt x="870" y="0"/>
                      </a:cubicBezTo>
                      <a:cubicBezTo>
                        <a:pt x="1350" y="0"/>
                        <a:pt x="1740" y="388"/>
                        <a:pt x="1740" y="869"/>
                      </a:cubicBezTo>
                      <a:cubicBezTo>
                        <a:pt x="1740" y="1349"/>
                        <a:pt x="1350" y="1738"/>
                        <a:pt x="870" y="1738"/>
                      </a:cubicBezTo>
                      <a:cubicBezTo>
                        <a:pt x="390" y="1738"/>
                        <a:pt x="0" y="1349"/>
                        <a:pt x="0" y="869"/>
                      </a:cubicBezTo>
                    </a:path>
                  </a:pathLst>
                </a:custGeom>
                <a:grpFill/>
                <a:ln>
                  <a:noFill/>
                </a:ln>
                <a:effectLst/>
              </p:spPr>
              <p:txBody>
                <a:bodyPr wrap="none" anchor="ctr"/>
                <a:lstStyle/>
                <a:p>
                  <a:endParaRPr lang="en-US" sz="900"/>
                </a:p>
              </p:txBody>
            </p:sp>
            <p:sp>
              <p:nvSpPr>
                <p:cNvPr id="151" name="Freeform 13">
                  <a:extLst>
                    <a:ext uri="{FF2B5EF4-FFF2-40B4-BE49-F238E27FC236}">
                      <a16:creationId xmlns:a16="http://schemas.microsoft.com/office/drawing/2014/main" id="{9B24A731-B2D4-5B4A-A1A9-B07EB457E6A7}"/>
                    </a:ext>
                  </a:extLst>
                </p:cNvPr>
                <p:cNvSpPr>
                  <a:spLocks noChangeArrowheads="1"/>
                </p:cNvSpPr>
                <p:nvPr/>
              </p:nvSpPr>
              <p:spPr bwMode="auto">
                <a:xfrm>
                  <a:off x="427895" y="2440583"/>
                  <a:ext cx="392540" cy="392540"/>
                </a:xfrm>
                <a:custGeom>
                  <a:avLst/>
                  <a:gdLst>
                    <a:gd name="T0" fmla="*/ 0 w 1416"/>
                    <a:gd name="T1" fmla="*/ 707 h 1415"/>
                    <a:gd name="T2" fmla="*/ 708 w 1416"/>
                    <a:gd name="T3" fmla="*/ 0 h 1415"/>
                    <a:gd name="T4" fmla="*/ 1415 w 1416"/>
                    <a:gd name="T5" fmla="*/ 707 h 1415"/>
                    <a:gd name="T6" fmla="*/ 708 w 1416"/>
                    <a:gd name="T7" fmla="*/ 1414 h 1415"/>
                    <a:gd name="T8" fmla="*/ 0 w 1416"/>
                    <a:gd name="T9" fmla="*/ 707 h 1415"/>
                  </a:gdLst>
                  <a:ahLst/>
                  <a:cxnLst>
                    <a:cxn ang="0">
                      <a:pos x="T0" y="T1"/>
                    </a:cxn>
                    <a:cxn ang="0">
                      <a:pos x="T2" y="T3"/>
                    </a:cxn>
                    <a:cxn ang="0">
                      <a:pos x="T4" y="T5"/>
                    </a:cxn>
                    <a:cxn ang="0">
                      <a:pos x="T6" y="T7"/>
                    </a:cxn>
                    <a:cxn ang="0">
                      <a:pos x="T8" y="T9"/>
                    </a:cxn>
                  </a:cxnLst>
                  <a:rect l="0" t="0" r="r" b="b"/>
                  <a:pathLst>
                    <a:path w="1416" h="1415">
                      <a:moveTo>
                        <a:pt x="0" y="707"/>
                      </a:moveTo>
                      <a:cubicBezTo>
                        <a:pt x="0" y="316"/>
                        <a:pt x="317" y="0"/>
                        <a:pt x="708" y="0"/>
                      </a:cubicBezTo>
                      <a:cubicBezTo>
                        <a:pt x="1099" y="0"/>
                        <a:pt x="1415" y="316"/>
                        <a:pt x="1415" y="707"/>
                      </a:cubicBezTo>
                      <a:cubicBezTo>
                        <a:pt x="1415" y="1098"/>
                        <a:pt x="1099" y="1414"/>
                        <a:pt x="708" y="1414"/>
                      </a:cubicBezTo>
                      <a:cubicBezTo>
                        <a:pt x="317" y="1414"/>
                        <a:pt x="0" y="1098"/>
                        <a:pt x="0" y="70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sp>
            <p:nvSpPr>
              <p:cNvPr id="152" name="Freeform 13">
                <a:extLst>
                  <a:ext uri="{FF2B5EF4-FFF2-40B4-BE49-F238E27FC236}">
                    <a16:creationId xmlns:a16="http://schemas.microsoft.com/office/drawing/2014/main" id="{F3FD4155-FF82-054D-85B8-E2CBF1B5EF7F}"/>
                  </a:ext>
                </a:extLst>
              </p:cNvPr>
              <p:cNvSpPr>
                <a:spLocks noChangeArrowheads="1"/>
              </p:cNvSpPr>
              <p:nvPr/>
            </p:nvSpPr>
            <p:spPr bwMode="auto">
              <a:xfrm>
                <a:off x="594603" y="3551190"/>
                <a:ext cx="392540" cy="392540"/>
              </a:xfrm>
              <a:custGeom>
                <a:avLst/>
                <a:gdLst>
                  <a:gd name="T0" fmla="*/ 0 w 1416"/>
                  <a:gd name="T1" fmla="*/ 707 h 1415"/>
                  <a:gd name="T2" fmla="*/ 708 w 1416"/>
                  <a:gd name="T3" fmla="*/ 0 h 1415"/>
                  <a:gd name="T4" fmla="*/ 1415 w 1416"/>
                  <a:gd name="T5" fmla="*/ 707 h 1415"/>
                  <a:gd name="T6" fmla="*/ 708 w 1416"/>
                  <a:gd name="T7" fmla="*/ 1414 h 1415"/>
                  <a:gd name="T8" fmla="*/ 0 w 1416"/>
                  <a:gd name="T9" fmla="*/ 707 h 1415"/>
                </a:gdLst>
                <a:ahLst/>
                <a:cxnLst>
                  <a:cxn ang="0">
                    <a:pos x="T0" y="T1"/>
                  </a:cxn>
                  <a:cxn ang="0">
                    <a:pos x="T2" y="T3"/>
                  </a:cxn>
                  <a:cxn ang="0">
                    <a:pos x="T4" y="T5"/>
                  </a:cxn>
                  <a:cxn ang="0">
                    <a:pos x="T6" y="T7"/>
                  </a:cxn>
                  <a:cxn ang="0">
                    <a:pos x="T8" y="T9"/>
                  </a:cxn>
                </a:cxnLst>
                <a:rect l="0" t="0" r="r" b="b"/>
                <a:pathLst>
                  <a:path w="1416" h="1415">
                    <a:moveTo>
                      <a:pt x="0" y="707"/>
                    </a:moveTo>
                    <a:cubicBezTo>
                      <a:pt x="0" y="316"/>
                      <a:pt x="317" y="0"/>
                      <a:pt x="708" y="0"/>
                    </a:cubicBezTo>
                    <a:cubicBezTo>
                      <a:pt x="1099" y="0"/>
                      <a:pt x="1415" y="316"/>
                      <a:pt x="1415" y="707"/>
                    </a:cubicBezTo>
                    <a:cubicBezTo>
                      <a:pt x="1415" y="1098"/>
                      <a:pt x="1099" y="1414"/>
                      <a:pt x="708" y="1414"/>
                    </a:cubicBezTo>
                    <a:cubicBezTo>
                      <a:pt x="317" y="1414"/>
                      <a:pt x="0" y="1098"/>
                      <a:pt x="0" y="707"/>
                    </a:cubicBezTo>
                  </a:path>
                </a:pathLst>
              </a:custGeom>
              <a:solidFill>
                <a:srgbClr val="F9F9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sp>
          <p:nvSpPr>
            <p:cNvPr id="154" name="Rectángulo 153">
              <a:extLst>
                <a:ext uri="{FF2B5EF4-FFF2-40B4-BE49-F238E27FC236}">
                  <a16:creationId xmlns:a16="http://schemas.microsoft.com/office/drawing/2014/main" id="{C65DB09A-A077-1441-B97B-8658A25AF148}"/>
                </a:ext>
              </a:extLst>
            </p:cNvPr>
            <p:cNvSpPr/>
            <p:nvPr/>
          </p:nvSpPr>
          <p:spPr>
            <a:xfrm>
              <a:off x="1093225" y="3542392"/>
              <a:ext cx="3171820" cy="567776"/>
            </a:xfrm>
            <a:prstGeom prst="rect">
              <a:avLst/>
            </a:prstGeom>
          </p:spPr>
          <p:txBody>
            <a:bodyPr wrap="square">
              <a:spAutoFit/>
            </a:bodyPr>
            <a:lstStyle/>
            <a:p>
              <a:pPr>
                <a:lnSpc>
                  <a:spcPct val="115000"/>
                </a:lnSpc>
                <a:spcAft>
                  <a:spcPts val="0"/>
                </a:spcAft>
              </a:pPr>
              <a:r>
                <a:rPr lang="es-CO" sz="1000" b="1">
                  <a:latin typeface="Arial"/>
                  <a:cs typeface="Arial"/>
                </a:rPr>
                <a:t>El proceso de atención termina en tratar el caso y en realizar seguimiento</a:t>
              </a:r>
              <a:endParaRPr lang="en-US" sz="1000" b="1">
                <a:latin typeface="Arial"/>
                <a:cs typeface="Arial"/>
              </a:endParaRPr>
            </a:p>
          </p:txBody>
        </p:sp>
        <p:grpSp>
          <p:nvGrpSpPr>
            <p:cNvPr id="166" name="Grupo 165">
              <a:extLst>
                <a:ext uri="{FF2B5EF4-FFF2-40B4-BE49-F238E27FC236}">
                  <a16:creationId xmlns:a16="http://schemas.microsoft.com/office/drawing/2014/main" id="{738BB3B7-406F-1E41-A3E7-96DDB770F4CD}"/>
                </a:ext>
              </a:extLst>
            </p:cNvPr>
            <p:cNvGrpSpPr/>
            <p:nvPr/>
          </p:nvGrpSpPr>
          <p:grpSpPr>
            <a:xfrm>
              <a:off x="7418444" y="2927702"/>
              <a:ext cx="4471067" cy="3131303"/>
              <a:chOff x="8172698" y="2956226"/>
              <a:chExt cx="3920734" cy="3161193"/>
            </a:xfrm>
          </p:grpSpPr>
          <p:grpSp>
            <p:nvGrpSpPr>
              <p:cNvPr id="155" name="Grupo 154">
                <a:extLst>
                  <a:ext uri="{FF2B5EF4-FFF2-40B4-BE49-F238E27FC236}">
                    <a16:creationId xmlns:a16="http://schemas.microsoft.com/office/drawing/2014/main" id="{58AE4687-915C-4349-B083-00F7AB6B349D}"/>
                  </a:ext>
                </a:extLst>
              </p:cNvPr>
              <p:cNvGrpSpPr/>
              <p:nvPr/>
            </p:nvGrpSpPr>
            <p:grpSpPr>
              <a:xfrm>
                <a:off x="8172699" y="3789316"/>
                <a:ext cx="600659" cy="599139"/>
                <a:chOff x="8215111" y="3955658"/>
                <a:chExt cx="600659" cy="599139"/>
              </a:xfrm>
            </p:grpSpPr>
            <p:sp>
              <p:nvSpPr>
                <p:cNvPr id="129" name="Freeform 12">
                  <a:extLst>
                    <a:ext uri="{FF2B5EF4-FFF2-40B4-BE49-F238E27FC236}">
                      <a16:creationId xmlns:a16="http://schemas.microsoft.com/office/drawing/2014/main" id="{8136FB78-7726-1148-AE42-5BE22E2719BD}"/>
                    </a:ext>
                  </a:extLst>
                </p:cNvPr>
                <p:cNvSpPr>
                  <a:spLocks noChangeArrowheads="1"/>
                </p:cNvSpPr>
                <p:nvPr/>
              </p:nvSpPr>
              <p:spPr bwMode="auto">
                <a:xfrm>
                  <a:off x="8215111" y="3955658"/>
                  <a:ext cx="600659" cy="599139"/>
                </a:xfrm>
                <a:custGeom>
                  <a:avLst/>
                  <a:gdLst>
                    <a:gd name="T0" fmla="*/ 0 w 1741"/>
                    <a:gd name="T1" fmla="*/ 869 h 1739"/>
                    <a:gd name="T2" fmla="*/ 870 w 1741"/>
                    <a:gd name="T3" fmla="*/ 0 h 1739"/>
                    <a:gd name="T4" fmla="*/ 1740 w 1741"/>
                    <a:gd name="T5" fmla="*/ 869 h 1739"/>
                    <a:gd name="T6" fmla="*/ 870 w 1741"/>
                    <a:gd name="T7" fmla="*/ 1738 h 1739"/>
                    <a:gd name="T8" fmla="*/ 0 w 1741"/>
                    <a:gd name="T9" fmla="*/ 869 h 1739"/>
                  </a:gdLst>
                  <a:ahLst/>
                  <a:cxnLst>
                    <a:cxn ang="0">
                      <a:pos x="T0" y="T1"/>
                    </a:cxn>
                    <a:cxn ang="0">
                      <a:pos x="T2" y="T3"/>
                    </a:cxn>
                    <a:cxn ang="0">
                      <a:pos x="T4" y="T5"/>
                    </a:cxn>
                    <a:cxn ang="0">
                      <a:pos x="T6" y="T7"/>
                    </a:cxn>
                    <a:cxn ang="0">
                      <a:pos x="T8" y="T9"/>
                    </a:cxn>
                  </a:cxnLst>
                  <a:rect l="0" t="0" r="r" b="b"/>
                  <a:pathLst>
                    <a:path w="1741" h="1739">
                      <a:moveTo>
                        <a:pt x="0" y="869"/>
                      </a:moveTo>
                      <a:cubicBezTo>
                        <a:pt x="0" y="388"/>
                        <a:pt x="390" y="0"/>
                        <a:pt x="870" y="0"/>
                      </a:cubicBezTo>
                      <a:cubicBezTo>
                        <a:pt x="1350" y="0"/>
                        <a:pt x="1740" y="388"/>
                        <a:pt x="1740" y="869"/>
                      </a:cubicBezTo>
                      <a:cubicBezTo>
                        <a:pt x="1740" y="1349"/>
                        <a:pt x="1350" y="1738"/>
                        <a:pt x="870" y="1738"/>
                      </a:cubicBezTo>
                      <a:cubicBezTo>
                        <a:pt x="390" y="1738"/>
                        <a:pt x="0" y="1349"/>
                        <a:pt x="0" y="869"/>
                      </a:cubicBezTo>
                    </a:path>
                  </a:pathLst>
                </a:custGeom>
                <a:solidFill>
                  <a:schemeClr val="accent1"/>
                </a:solidFill>
                <a:ln>
                  <a:noFill/>
                </a:ln>
                <a:effectLst/>
              </p:spPr>
              <p:txBody>
                <a:bodyPr wrap="none" anchor="ctr"/>
                <a:lstStyle/>
                <a:p>
                  <a:endParaRPr lang="en-US" sz="900">
                    <a:solidFill>
                      <a:schemeClr val="accent1"/>
                    </a:solidFill>
                  </a:endParaRPr>
                </a:p>
              </p:txBody>
            </p:sp>
            <p:sp>
              <p:nvSpPr>
                <p:cNvPr id="130" name="Freeform 13">
                  <a:extLst>
                    <a:ext uri="{FF2B5EF4-FFF2-40B4-BE49-F238E27FC236}">
                      <a16:creationId xmlns:a16="http://schemas.microsoft.com/office/drawing/2014/main" id="{AC596131-0EA6-5A42-8C61-F7758997783E}"/>
                    </a:ext>
                  </a:extLst>
                </p:cNvPr>
                <p:cNvSpPr>
                  <a:spLocks noChangeArrowheads="1"/>
                </p:cNvSpPr>
                <p:nvPr/>
              </p:nvSpPr>
              <p:spPr bwMode="auto">
                <a:xfrm>
                  <a:off x="8319170" y="4059718"/>
                  <a:ext cx="392540" cy="392540"/>
                </a:xfrm>
                <a:custGeom>
                  <a:avLst/>
                  <a:gdLst>
                    <a:gd name="T0" fmla="*/ 0 w 1416"/>
                    <a:gd name="T1" fmla="*/ 707 h 1415"/>
                    <a:gd name="T2" fmla="*/ 708 w 1416"/>
                    <a:gd name="T3" fmla="*/ 0 h 1415"/>
                    <a:gd name="T4" fmla="*/ 1415 w 1416"/>
                    <a:gd name="T5" fmla="*/ 707 h 1415"/>
                    <a:gd name="T6" fmla="*/ 708 w 1416"/>
                    <a:gd name="T7" fmla="*/ 1414 h 1415"/>
                    <a:gd name="T8" fmla="*/ 0 w 1416"/>
                    <a:gd name="T9" fmla="*/ 707 h 1415"/>
                  </a:gdLst>
                  <a:ahLst/>
                  <a:cxnLst>
                    <a:cxn ang="0">
                      <a:pos x="T0" y="T1"/>
                    </a:cxn>
                    <a:cxn ang="0">
                      <a:pos x="T2" y="T3"/>
                    </a:cxn>
                    <a:cxn ang="0">
                      <a:pos x="T4" y="T5"/>
                    </a:cxn>
                    <a:cxn ang="0">
                      <a:pos x="T6" y="T7"/>
                    </a:cxn>
                    <a:cxn ang="0">
                      <a:pos x="T8" y="T9"/>
                    </a:cxn>
                  </a:cxnLst>
                  <a:rect l="0" t="0" r="r" b="b"/>
                  <a:pathLst>
                    <a:path w="1416" h="1415">
                      <a:moveTo>
                        <a:pt x="0" y="707"/>
                      </a:moveTo>
                      <a:cubicBezTo>
                        <a:pt x="0" y="316"/>
                        <a:pt x="317" y="0"/>
                        <a:pt x="708" y="0"/>
                      </a:cubicBezTo>
                      <a:cubicBezTo>
                        <a:pt x="1099" y="0"/>
                        <a:pt x="1415" y="316"/>
                        <a:pt x="1415" y="707"/>
                      </a:cubicBezTo>
                      <a:cubicBezTo>
                        <a:pt x="1415" y="1098"/>
                        <a:pt x="1099" y="1414"/>
                        <a:pt x="708" y="1414"/>
                      </a:cubicBezTo>
                      <a:cubicBezTo>
                        <a:pt x="317" y="1414"/>
                        <a:pt x="0" y="1098"/>
                        <a:pt x="0" y="707"/>
                      </a:cubicBezTo>
                    </a:path>
                  </a:pathLst>
                </a:custGeom>
                <a:solidFill>
                  <a:srgbClr val="F9F9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sp>
            <p:nvSpPr>
              <p:cNvPr id="132" name="Freeform 12">
                <a:extLst>
                  <a:ext uri="{FF2B5EF4-FFF2-40B4-BE49-F238E27FC236}">
                    <a16:creationId xmlns:a16="http://schemas.microsoft.com/office/drawing/2014/main" id="{780F8E7D-FF74-6045-B1C3-B9964068D701}"/>
                  </a:ext>
                </a:extLst>
              </p:cNvPr>
              <p:cNvSpPr>
                <a:spLocks noChangeArrowheads="1"/>
              </p:cNvSpPr>
              <p:nvPr/>
            </p:nvSpPr>
            <p:spPr bwMode="auto">
              <a:xfrm>
                <a:off x="8215110" y="5518280"/>
                <a:ext cx="600659" cy="599139"/>
              </a:xfrm>
              <a:custGeom>
                <a:avLst/>
                <a:gdLst>
                  <a:gd name="T0" fmla="*/ 0 w 1741"/>
                  <a:gd name="T1" fmla="*/ 869 h 1739"/>
                  <a:gd name="T2" fmla="*/ 870 w 1741"/>
                  <a:gd name="T3" fmla="*/ 0 h 1739"/>
                  <a:gd name="T4" fmla="*/ 1740 w 1741"/>
                  <a:gd name="T5" fmla="*/ 869 h 1739"/>
                  <a:gd name="T6" fmla="*/ 870 w 1741"/>
                  <a:gd name="T7" fmla="*/ 1738 h 1739"/>
                  <a:gd name="T8" fmla="*/ 0 w 1741"/>
                  <a:gd name="T9" fmla="*/ 869 h 1739"/>
                </a:gdLst>
                <a:ahLst/>
                <a:cxnLst>
                  <a:cxn ang="0">
                    <a:pos x="T0" y="T1"/>
                  </a:cxn>
                  <a:cxn ang="0">
                    <a:pos x="T2" y="T3"/>
                  </a:cxn>
                  <a:cxn ang="0">
                    <a:pos x="T4" y="T5"/>
                  </a:cxn>
                  <a:cxn ang="0">
                    <a:pos x="T6" y="T7"/>
                  </a:cxn>
                  <a:cxn ang="0">
                    <a:pos x="T8" y="T9"/>
                  </a:cxn>
                </a:cxnLst>
                <a:rect l="0" t="0" r="r" b="b"/>
                <a:pathLst>
                  <a:path w="1741" h="1739">
                    <a:moveTo>
                      <a:pt x="0" y="869"/>
                    </a:moveTo>
                    <a:cubicBezTo>
                      <a:pt x="0" y="388"/>
                      <a:pt x="390" y="0"/>
                      <a:pt x="870" y="0"/>
                    </a:cubicBezTo>
                    <a:cubicBezTo>
                      <a:pt x="1350" y="0"/>
                      <a:pt x="1740" y="388"/>
                      <a:pt x="1740" y="869"/>
                    </a:cubicBezTo>
                    <a:cubicBezTo>
                      <a:pt x="1740" y="1349"/>
                      <a:pt x="1350" y="1738"/>
                      <a:pt x="870" y="1738"/>
                    </a:cubicBezTo>
                    <a:cubicBezTo>
                      <a:pt x="390" y="1738"/>
                      <a:pt x="0" y="1349"/>
                      <a:pt x="0" y="869"/>
                    </a:cubicBezTo>
                  </a:path>
                </a:pathLst>
              </a:custGeom>
              <a:solidFill>
                <a:schemeClr val="accent3"/>
              </a:solidFill>
              <a:ln>
                <a:noFill/>
              </a:ln>
              <a:effectLst/>
            </p:spPr>
            <p:txBody>
              <a:bodyPr wrap="none" anchor="ctr"/>
              <a:lstStyle/>
              <a:p>
                <a:endParaRPr lang="en-US" sz="900"/>
              </a:p>
            </p:txBody>
          </p:sp>
          <p:grpSp>
            <p:nvGrpSpPr>
              <p:cNvPr id="162" name="Grupo 161">
                <a:extLst>
                  <a:ext uri="{FF2B5EF4-FFF2-40B4-BE49-F238E27FC236}">
                    <a16:creationId xmlns:a16="http://schemas.microsoft.com/office/drawing/2014/main" id="{EB5DCABF-B01A-5A49-BCDA-0470B886BB1F}"/>
                  </a:ext>
                </a:extLst>
              </p:cNvPr>
              <p:cNvGrpSpPr/>
              <p:nvPr/>
            </p:nvGrpSpPr>
            <p:grpSpPr>
              <a:xfrm>
                <a:off x="8195604" y="4494100"/>
                <a:ext cx="600659" cy="599139"/>
                <a:chOff x="8215111" y="4638490"/>
                <a:chExt cx="600659" cy="599139"/>
              </a:xfrm>
            </p:grpSpPr>
            <p:sp>
              <p:nvSpPr>
                <p:cNvPr id="131" name="Freeform 12">
                  <a:extLst>
                    <a:ext uri="{FF2B5EF4-FFF2-40B4-BE49-F238E27FC236}">
                      <a16:creationId xmlns:a16="http://schemas.microsoft.com/office/drawing/2014/main" id="{2E480274-3BC2-9648-A0AF-65D1D101581A}"/>
                    </a:ext>
                  </a:extLst>
                </p:cNvPr>
                <p:cNvSpPr>
                  <a:spLocks noChangeArrowheads="1"/>
                </p:cNvSpPr>
                <p:nvPr/>
              </p:nvSpPr>
              <p:spPr bwMode="auto">
                <a:xfrm>
                  <a:off x="8215111" y="4638490"/>
                  <a:ext cx="600659" cy="599139"/>
                </a:xfrm>
                <a:custGeom>
                  <a:avLst/>
                  <a:gdLst>
                    <a:gd name="T0" fmla="*/ 0 w 1741"/>
                    <a:gd name="T1" fmla="*/ 869 h 1739"/>
                    <a:gd name="T2" fmla="*/ 870 w 1741"/>
                    <a:gd name="T3" fmla="*/ 0 h 1739"/>
                    <a:gd name="T4" fmla="*/ 1740 w 1741"/>
                    <a:gd name="T5" fmla="*/ 869 h 1739"/>
                    <a:gd name="T6" fmla="*/ 870 w 1741"/>
                    <a:gd name="T7" fmla="*/ 1738 h 1739"/>
                    <a:gd name="T8" fmla="*/ 0 w 1741"/>
                    <a:gd name="T9" fmla="*/ 869 h 1739"/>
                  </a:gdLst>
                  <a:ahLst/>
                  <a:cxnLst>
                    <a:cxn ang="0">
                      <a:pos x="T0" y="T1"/>
                    </a:cxn>
                    <a:cxn ang="0">
                      <a:pos x="T2" y="T3"/>
                    </a:cxn>
                    <a:cxn ang="0">
                      <a:pos x="T4" y="T5"/>
                    </a:cxn>
                    <a:cxn ang="0">
                      <a:pos x="T6" y="T7"/>
                    </a:cxn>
                    <a:cxn ang="0">
                      <a:pos x="T8" y="T9"/>
                    </a:cxn>
                  </a:cxnLst>
                  <a:rect l="0" t="0" r="r" b="b"/>
                  <a:pathLst>
                    <a:path w="1741" h="1739">
                      <a:moveTo>
                        <a:pt x="0" y="869"/>
                      </a:moveTo>
                      <a:cubicBezTo>
                        <a:pt x="0" y="388"/>
                        <a:pt x="390" y="0"/>
                        <a:pt x="870" y="0"/>
                      </a:cubicBezTo>
                      <a:cubicBezTo>
                        <a:pt x="1350" y="0"/>
                        <a:pt x="1740" y="388"/>
                        <a:pt x="1740" y="869"/>
                      </a:cubicBezTo>
                      <a:cubicBezTo>
                        <a:pt x="1740" y="1349"/>
                        <a:pt x="1350" y="1738"/>
                        <a:pt x="870" y="1738"/>
                      </a:cubicBezTo>
                      <a:cubicBezTo>
                        <a:pt x="390" y="1738"/>
                        <a:pt x="0" y="1349"/>
                        <a:pt x="0" y="869"/>
                      </a:cubicBezTo>
                    </a:path>
                  </a:pathLst>
                </a:custGeom>
                <a:solidFill>
                  <a:schemeClr val="accent2"/>
                </a:solidFill>
                <a:ln>
                  <a:noFill/>
                </a:ln>
                <a:effectLst/>
              </p:spPr>
              <p:txBody>
                <a:bodyPr wrap="none" anchor="ctr"/>
                <a:lstStyle/>
                <a:p>
                  <a:endParaRPr lang="en-US" sz="900"/>
                </a:p>
              </p:txBody>
            </p:sp>
            <p:sp>
              <p:nvSpPr>
                <p:cNvPr id="133" name="Freeform 13">
                  <a:extLst>
                    <a:ext uri="{FF2B5EF4-FFF2-40B4-BE49-F238E27FC236}">
                      <a16:creationId xmlns:a16="http://schemas.microsoft.com/office/drawing/2014/main" id="{34E40E0A-7F00-DC49-B567-3075FC725496}"/>
                    </a:ext>
                  </a:extLst>
                </p:cNvPr>
                <p:cNvSpPr>
                  <a:spLocks noChangeArrowheads="1"/>
                </p:cNvSpPr>
                <p:nvPr/>
              </p:nvSpPr>
              <p:spPr bwMode="auto">
                <a:xfrm>
                  <a:off x="8319170" y="4741789"/>
                  <a:ext cx="392540" cy="392540"/>
                </a:xfrm>
                <a:custGeom>
                  <a:avLst/>
                  <a:gdLst>
                    <a:gd name="T0" fmla="*/ 0 w 1416"/>
                    <a:gd name="T1" fmla="*/ 707 h 1415"/>
                    <a:gd name="T2" fmla="*/ 708 w 1416"/>
                    <a:gd name="T3" fmla="*/ 0 h 1415"/>
                    <a:gd name="T4" fmla="*/ 1415 w 1416"/>
                    <a:gd name="T5" fmla="*/ 707 h 1415"/>
                    <a:gd name="T6" fmla="*/ 708 w 1416"/>
                    <a:gd name="T7" fmla="*/ 1414 h 1415"/>
                    <a:gd name="T8" fmla="*/ 0 w 1416"/>
                    <a:gd name="T9" fmla="*/ 707 h 1415"/>
                  </a:gdLst>
                  <a:ahLst/>
                  <a:cxnLst>
                    <a:cxn ang="0">
                      <a:pos x="T0" y="T1"/>
                    </a:cxn>
                    <a:cxn ang="0">
                      <a:pos x="T2" y="T3"/>
                    </a:cxn>
                    <a:cxn ang="0">
                      <a:pos x="T4" y="T5"/>
                    </a:cxn>
                    <a:cxn ang="0">
                      <a:pos x="T6" y="T7"/>
                    </a:cxn>
                    <a:cxn ang="0">
                      <a:pos x="T8" y="T9"/>
                    </a:cxn>
                  </a:cxnLst>
                  <a:rect l="0" t="0" r="r" b="b"/>
                  <a:pathLst>
                    <a:path w="1416" h="1415">
                      <a:moveTo>
                        <a:pt x="0" y="707"/>
                      </a:moveTo>
                      <a:cubicBezTo>
                        <a:pt x="0" y="316"/>
                        <a:pt x="317" y="0"/>
                        <a:pt x="708" y="0"/>
                      </a:cubicBezTo>
                      <a:cubicBezTo>
                        <a:pt x="1099" y="0"/>
                        <a:pt x="1415" y="316"/>
                        <a:pt x="1415" y="707"/>
                      </a:cubicBezTo>
                      <a:cubicBezTo>
                        <a:pt x="1415" y="1098"/>
                        <a:pt x="1099" y="1414"/>
                        <a:pt x="708" y="1414"/>
                      </a:cubicBezTo>
                      <a:cubicBezTo>
                        <a:pt x="317" y="1414"/>
                        <a:pt x="0" y="1098"/>
                        <a:pt x="0" y="707"/>
                      </a:cubicBezTo>
                    </a:path>
                  </a:pathLst>
                </a:custGeom>
                <a:solidFill>
                  <a:srgbClr val="F9F9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sp>
            <p:nvSpPr>
              <p:cNvPr id="134" name="Freeform 13">
                <a:extLst>
                  <a:ext uri="{FF2B5EF4-FFF2-40B4-BE49-F238E27FC236}">
                    <a16:creationId xmlns:a16="http://schemas.microsoft.com/office/drawing/2014/main" id="{1BE4B869-DCD2-E340-AA63-D697AAD23FF8}"/>
                  </a:ext>
                </a:extLst>
              </p:cNvPr>
              <p:cNvSpPr>
                <a:spLocks noChangeArrowheads="1"/>
              </p:cNvSpPr>
              <p:nvPr/>
            </p:nvSpPr>
            <p:spPr bwMode="auto">
              <a:xfrm>
                <a:off x="8248938" y="5586302"/>
                <a:ext cx="476746" cy="427822"/>
              </a:xfrm>
              <a:custGeom>
                <a:avLst/>
                <a:gdLst>
                  <a:gd name="T0" fmla="*/ 0 w 1416"/>
                  <a:gd name="T1" fmla="*/ 707 h 1415"/>
                  <a:gd name="T2" fmla="*/ 708 w 1416"/>
                  <a:gd name="T3" fmla="*/ 0 h 1415"/>
                  <a:gd name="T4" fmla="*/ 1415 w 1416"/>
                  <a:gd name="T5" fmla="*/ 707 h 1415"/>
                  <a:gd name="T6" fmla="*/ 708 w 1416"/>
                  <a:gd name="T7" fmla="*/ 1414 h 1415"/>
                  <a:gd name="T8" fmla="*/ 0 w 1416"/>
                  <a:gd name="T9" fmla="*/ 707 h 1415"/>
                </a:gdLst>
                <a:ahLst/>
                <a:cxnLst>
                  <a:cxn ang="0">
                    <a:pos x="T0" y="T1"/>
                  </a:cxn>
                  <a:cxn ang="0">
                    <a:pos x="T2" y="T3"/>
                  </a:cxn>
                  <a:cxn ang="0">
                    <a:pos x="T4" y="T5"/>
                  </a:cxn>
                  <a:cxn ang="0">
                    <a:pos x="T6" y="T7"/>
                  </a:cxn>
                  <a:cxn ang="0">
                    <a:pos x="T8" y="T9"/>
                  </a:cxn>
                </a:cxnLst>
                <a:rect l="0" t="0" r="r" b="b"/>
                <a:pathLst>
                  <a:path w="1416" h="1415">
                    <a:moveTo>
                      <a:pt x="0" y="707"/>
                    </a:moveTo>
                    <a:cubicBezTo>
                      <a:pt x="0" y="316"/>
                      <a:pt x="317" y="0"/>
                      <a:pt x="708" y="0"/>
                    </a:cubicBezTo>
                    <a:cubicBezTo>
                      <a:pt x="1099" y="0"/>
                      <a:pt x="1415" y="316"/>
                      <a:pt x="1415" y="707"/>
                    </a:cubicBezTo>
                    <a:cubicBezTo>
                      <a:pt x="1415" y="1098"/>
                      <a:pt x="1099" y="1414"/>
                      <a:pt x="708" y="1414"/>
                    </a:cubicBezTo>
                    <a:cubicBezTo>
                      <a:pt x="317" y="1414"/>
                      <a:pt x="0" y="1098"/>
                      <a:pt x="0" y="707"/>
                    </a:cubicBezTo>
                  </a:path>
                </a:pathLst>
              </a:custGeom>
              <a:solidFill>
                <a:srgbClr val="F9F9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nvGrpSpPr>
              <p:cNvPr id="160" name="Grupo 159">
                <a:extLst>
                  <a:ext uri="{FF2B5EF4-FFF2-40B4-BE49-F238E27FC236}">
                    <a16:creationId xmlns:a16="http://schemas.microsoft.com/office/drawing/2014/main" id="{278EF645-1F73-8D4E-A467-0027C6F38728}"/>
                  </a:ext>
                </a:extLst>
              </p:cNvPr>
              <p:cNvGrpSpPr/>
              <p:nvPr/>
            </p:nvGrpSpPr>
            <p:grpSpPr>
              <a:xfrm>
                <a:off x="8172698" y="2956226"/>
                <a:ext cx="600659" cy="599139"/>
                <a:chOff x="8239135" y="3254557"/>
                <a:chExt cx="600659" cy="599139"/>
              </a:xfrm>
            </p:grpSpPr>
            <p:grpSp>
              <p:nvGrpSpPr>
                <p:cNvPr id="156" name="Grupo 155">
                  <a:extLst>
                    <a:ext uri="{FF2B5EF4-FFF2-40B4-BE49-F238E27FC236}">
                      <a16:creationId xmlns:a16="http://schemas.microsoft.com/office/drawing/2014/main" id="{14A6D90D-A99F-5547-A30A-BF00C3FAA4FE}"/>
                    </a:ext>
                  </a:extLst>
                </p:cNvPr>
                <p:cNvGrpSpPr/>
                <p:nvPr/>
              </p:nvGrpSpPr>
              <p:grpSpPr>
                <a:xfrm>
                  <a:off x="8239135" y="3254557"/>
                  <a:ext cx="600659" cy="599139"/>
                  <a:chOff x="8215111" y="3955658"/>
                  <a:chExt cx="600659" cy="599139"/>
                </a:xfrm>
                <a:solidFill>
                  <a:schemeClr val="accent6"/>
                </a:solidFill>
              </p:grpSpPr>
              <p:sp>
                <p:nvSpPr>
                  <p:cNvPr id="157" name="Freeform 12">
                    <a:extLst>
                      <a:ext uri="{FF2B5EF4-FFF2-40B4-BE49-F238E27FC236}">
                        <a16:creationId xmlns:a16="http://schemas.microsoft.com/office/drawing/2014/main" id="{D0D01B80-4F3A-2040-AB4B-558EA8C4AD2C}"/>
                      </a:ext>
                    </a:extLst>
                  </p:cNvPr>
                  <p:cNvSpPr>
                    <a:spLocks noChangeArrowheads="1"/>
                  </p:cNvSpPr>
                  <p:nvPr/>
                </p:nvSpPr>
                <p:spPr bwMode="auto">
                  <a:xfrm>
                    <a:off x="8215111" y="3955658"/>
                    <a:ext cx="600659" cy="599139"/>
                  </a:xfrm>
                  <a:custGeom>
                    <a:avLst/>
                    <a:gdLst>
                      <a:gd name="T0" fmla="*/ 0 w 1741"/>
                      <a:gd name="T1" fmla="*/ 869 h 1739"/>
                      <a:gd name="T2" fmla="*/ 870 w 1741"/>
                      <a:gd name="T3" fmla="*/ 0 h 1739"/>
                      <a:gd name="T4" fmla="*/ 1740 w 1741"/>
                      <a:gd name="T5" fmla="*/ 869 h 1739"/>
                      <a:gd name="T6" fmla="*/ 870 w 1741"/>
                      <a:gd name="T7" fmla="*/ 1738 h 1739"/>
                      <a:gd name="T8" fmla="*/ 0 w 1741"/>
                      <a:gd name="T9" fmla="*/ 869 h 1739"/>
                    </a:gdLst>
                    <a:ahLst/>
                    <a:cxnLst>
                      <a:cxn ang="0">
                        <a:pos x="T0" y="T1"/>
                      </a:cxn>
                      <a:cxn ang="0">
                        <a:pos x="T2" y="T3"/>
                      </a:cxn>
                      <a:cxn ang="0">
                        <a:pos x="T4" y="T5"/>
                      </a:cxn>
                      <a:cxn ang="0">
                        <a:pos x="T6" y="T7"/>
                      </a:cxn>
                      <a:cxn ang="0">
                        <a:pos x="T8" y="T9"/>
                      </a:cxn>
                    </a:cxnLst>
                    <a:rect l="0" t="0" r="r" b="b"/>
                    <a:pathLst>
                      <a:path w="1741" h="1739">
                        <a:moveTo>
                          <a:pt x="0" y="869"/>
                        </a:moveTo>
                        <a:cubicBezTo>
                          <a:pt x="0" y="388"/>
                          <a:pt x="390" y="0"/>
                          <a:pt x="870" y="0"/>
                        </a:cubicBezTo>
                        <a:cubicBezTo>
                          <a:pt x="1350" y="0"/>
                          <a:pt x="1740" y="388"/>
                          <a:pt x="1740" y="869"/>
                        </a:cubicBezTo>
                        <a:cubicBezTo>
                          <a:pt x="1740" y="1349"/>
                          <a:pt x="1350" y="1738"/>
                          <a:pt x="870" y="1738"/>
                        </a:cubicBezTo>
                        <a:cubicBezTo>
                          <a:pt x="390" y="1738"/>
                          <a:pt x="0" y="1349"/>
                          <a:pt x="0" y="869"/>
                        </a:cubicBezTo>
                      </a:path>
                    </a:pathLst>
                  </a:custGeom>
                  <a:grpFill/>
                  <a:ln>
                    <a:noFill/>
                  </a:ln>
                  <a:effectLst/>
                </p:spPr>
                <p:txBody>
                  <a:bodyPr wrap="none" anchor="ctr"/>
                  <a:lstStyle/>
                  <a:p>
                    <a:endParaRPr lang="en-US" sz="900">
                      <a:solidFill>
                        <a:schemeClr val="accent1"/>
                      </a:solidFill>
                    </a:endParaRPr>
                  </a:p>
                </p:txBody>
              </p:sp>
              <p:sp>
                <p:nvSpPr>
                  <p:cNvPr id="158" name="Freeform 13">
                    <a:extLst>
                      <a:ext uri="{FF2B5EF4-FFF2-40B4-BE49-F238E27FC236}">
                        <a16:creationId xmlns:a16="http://schemas.microsoft.com/office/drawing/2014/main" id="{0D7770D4-98BE-1742-A50A-855F15ACCF50}"/>
                      </a:ext>
                    </a:extLst>
                  </p:cNvPr>
                  <p:cNvSpPr>
                    <a:spLocks noChangeArrowheads="1"/>
                  </p:cNvSpPr>
                  <p:nvPr/>
                </p:nvSpPr>
                <p:spPr bwMode="auto">
                  <a:xfrm>
                    <a:off x="8319170" y="4059718"/>
                    <a:ext cx="392540" cy="392540"/>
                  </a:xfrm>
                  <a:custGeom>
                    <a:avLst/>
                    <a:gdLst>
                      <a:gd name="T0" fmla="*/ 0 w 1416"/>
                      <a:gd name="T1" fmla="*/ 707 h 1415"/>
                      <a:gd name="T2" fmla="*/ 708 w 1416"/>
                      <a:gd name="T3" fmla="*/ 0 h 1415"/>
                      <a:gd name="T4" fmla="*/ 1415 w 1416"/>
                      <a:gd name="T5" fmla="*/ 707 h 1415"/>
                      <a:gd name="T6" fmla="*/ 708 w 1416"/>
                      <a:gd name="T7" fmla="*/ 1414 h 1415"/>
                      <a:gd name="T8" fmla="*/ 0 w 1416"/>
                      <a:gd name="T9" fmla="*/ 707 h 1415"/>
                    </a:gdLst>
                    <a:ahLst/>
                    <a:cxnLst>
                      <a:cxn ang="0">
                        <a:pos x="T0" y="T1"/>
                      </a:cxn>
                      <a:cxn ang="0">
                        <a:pos x="T2" y="T3"/>
                      </a:cxn>
                      <a:cxn ang="0">
                        <a:pos x="T4" y="T5"/>
                      </a:cxn>
                      <a:cxn ang="0">
                        <a:pos x="T6" y="T7"/>
                      </a:cxn>
                      <a:cxn ang="0">
                        <a:pos x="T8" y="T9"/>
                      </a:cxn>
                    </a:cxnLst>
                    <a:rect l="0" t="0" r="r" b="b"/>
                    <a:pathLst>
                      <a:path w="1416" h="1415">
                        <a:moveTo>
                          <a:pt x="0" y="707"/>
                        </a:moveTo>
                        <a:cubicBezTo>
                          <a:pt x="0" y="316"/>
                          <a:pt x="317" y="0"/>
                          <a:pt x="708" y="0"/>
                        </a:cubicBezTo>
                        <a:cubicBezTo>
                          <a:pt x="1099" y="0"/>
                          <a:pt x="1415" y="316"/>
                          <a:pt x="1415" y="707"/>
                        </a:cubicBezTo>
                        <a:cubicBezTo>
                          <a:pt x="1415" y="1098"/>
                          <a:pt x="1099" y="1414"/>
                          <a:pt x="708" y="1414"/>
                        </a:cubicBezTo>
                        <a:cubicBezTo>
                          <a:pt x="317" y="1414"/>
                          <a:pt x="0" y="1098"/>
                          <a:pt x="0" y="70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sp>
              <p:nvSpPr>
                <p:cNvPr id="159" name="Freeform 13">
                  <a:extLst>
                    <a:ext uri="{FF2B5EF4-FFF2-40B4-BE49-F238E27FC236}">
                      <a16:creationId xmlns:a16="http://schemas.microsoft.com/office/drawing/2014/main" id="{B6349752-1371-F54E-8414-3341F3F2AA7E}"/>
                    </a:ext>
                  </a:extLst>
                </p:cNvPr>
                <p:cNvSpPr>
                  <a:spLocks noChangeArrowheads="1"/>
                </p:cNvSpPr>
                <p:nvPr/>
              </p:nvSpPr>
              <p:spPr bwMode="auto">
                <a:xfrm>
                  <a:off x="8356211" y="3345835"/>
                  <a:ext cx="392540" cy="392540"/>
                </a:xfrm>
                <a:custGeom>
                  <a:avLst/>
                  <a:gdLst>
                    <a:gd name="T0" fmla="*/ 0 w 1416"/>
                    <a:gd name="T1" fmla="*/ 707 h 1415"/>
                    <a:gd name="T2" fmla="*/ 708 w 1416"/>
                    <a:gd name="T3" fmla="*/ 0 h 1415"/>
                    <a:gd name="T4" fmla="*/ 1415 w 1416"/>
                    <a:gd name="T5" fmla="*/ 707 h 1415"/>
                    <a:gd name="T6" fmla="*/ 708 w 1416"/>
                    <a:gd name="T7" fmla="*/ 1414 h 1415"/>
                    <a:gd name="T8" fmla="*/ 0 w 1416"/>
                    <a:gd name="T9" fmla="*/ 707 h 1415"/>
                  </a:gdLst>
                  <a:ahLst/>
                  <a:cxnLst>
                    <a:cxn ang="0">
                      <a:pos x="T0" y="T1"/>
                    </a:cxn>
                    <a:cxn ang="0">
                      <a:pos x="T2" y="T3"/>
                    </a:cxn>
                    <a:cxn ang="0">
                      <a:pos x="T4" y="T5"/>
                    </a:cxn>
                    <a:cxn ang="0">
                      <a:pos x="T6" y="T7"/>
                    </a:cxn>
                    <a:cxn ang="0">
                      <a:pos x="T8" y="T9"/>
                    </a:cxn>
                  </a:cxnLst>
                  <a:rect l="0" t="0" r="r" b="b"/>
                  <a:pathLst>
                    <a:path w="1416" h="1415">
                      <a:moveTo>
                        <a:pt x="0" y="707"/>
                      </a:moveTo>
                      <a:cubicBezTo>
                        <a:pt x="0" y="316"/>
                        <a:pt x="317" y="0"/>
                        <a:pt x="708" y="0"/>
                      </a:cubicBezTo>
                      <a:cubicBezTo>
                        <a:pt x="1099" y="0"/>
                        <a:pt x="1415" y="316"/>
                        <a:pt x="1415" y="707"/>
                      </a:cubicBezTo>
                      <a:cubicBezTo>
                        <a:pt x="1415" y="1098"/>
                        <a:pt x="1099" y="1414"/>
                        <a:pt x="708" y="1414"/>
                      </a:cubicBezTo>
                      <a:cubicBezTo>
                        <a:pt x="317" y="1414"/>
                        <a:pt x="0" y="1098"/>
                        <a:pt x="0" y="707"/>
                      </a:cubicBezTo>
                    </a:path>
                  </a:pathLst>
                </a:custGeom>
                <a:solidFill>
                  <a:srgbClr val="F9F9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900"/>
                </a:p>
              </p:txBody>
            </p:sp>
          </p:grpSp>
          <p:sp>
            <p:nvSpPr>
              <p:cNvPr id="161" name="Rectángulo 160">
                <a:extLst>
                  <a:ext uri="{FF2B5EF4-FFF2-40B4-BE49-F238E27FC236}">
                    <a16:creationId xmlns:a16="http://schemas.microsoft.com/office/drawing/2014/main" id="{827643C7-21E9-6E45-A26D-74EB610655C3}"/>
                  </a:ext>
                </a:extLst>
              </p:cNvPr>
              <p:cNvSpPr/>
              <p:nvPr/>
            </p:nvSpPr>
            <p:spPr>
              <a:xfrm>
                <a:off x="8799558" y="2956226"/>
                <a:ext cx="3293874" cy="1112229"/>
              </a:xfrm>
              <a:prstGeom prst="rect">
                <a:avLst/>
              </a:prstGeom>
            </p:spPr>
            <p:txBody>
              <a:bodyPr wrap="square">
                <a:spAutoFit/>
              </a:bodyPr>
              <a:lstStyle/>
              <a:p>
                <a:pPr algn="just" defTabSz="1087636">
                  <a:spcBef>
                    <a:spcPct val="20000"/>
                  </a:spcBef>
                  <a:spcAft>
                    <a:spcPts val="0"/>
                  </a:spcAft>
                </a:pPr>
                <a:r>
                  <a:rPr lang="es-CO" sz="1000" b="1">
                    <a:latin typeface="Arial"/>
                    <a:cs typeface="Arial"/>
                  </a:rPr>
                  <a:t>Las diferencias en las intervenciones a nivel local están dadas por el nivel de endemicidad (número de casos) en los focos activos.</a:t>
                </a:r>
                <a:endParaRPr lang="en-US" sz="1000" b="1">
                  <a:latin typeface="Arial"/>
                  <a:cs typeface="Arial"/>
                </a:endParaRPr>
              </a:p>
            </p:txBody>
          </p:sp>
          <p:sp>
            <p:nvSpPr>
              <p:cNvPr id="163" name="Rectángulo 162">
                <a:extLst>
                  <a:ext uri="{FF2B5EF4-FFF2-40B4-BE49-F238E27FC236}">
                    <a16:creationId xmlns:a16="http://schemas.microsoft.com/office/drawing/2014/main" id="{5195F3FC-DEF2-AD4C-B5D9-76F5C78E1670}"/>
                  </a:ext>
                </a:extLst>
              </p:cNvPr>
              <p:cNvSpPr/>
              <p:nvPr/>
            </p:nvSpPr>
            <p:spPr>
              <a:xfrm>
                <a:off x="8890979" y="3736087"/>
                <a:ext cx="3039180" cy="535518"/>
              </a:xfrm>
              <a:prstGeom prst="rect">
                <a:avLst/>
              </a:prstGeom>
            </p:spPr>
            <p:txBody>
              <a:bodyPr wrap="square" lIns="91440" tIns="45720" rIns="91440" bIns="45720" anchor="t">
                <a:spAutoFit/>
              </a:bodyPr>
              <a:lstStyle/>
              <a:p>
                <a:pPr algn="just">
                  <a:spcAft>
                    <a:spcPts val="0"/>
                  </a:spcAft>
                </a:pPr>
                <a:r>
                  <a:rPr lang="es-CO" sz="1000" b="1">
                    <a:latin typeface="Arial"/>
                    <a:cs typeface="Arial"/>
                  </a:rPr>
                  <a:t>La operación deber ir dirigida a interrumpir la transmisión en los focos.</a:t>
                </a:r>
                <a:endParaRPr lang="en-US" sz="1000" b="1">
                  <a:latin typeface="Arial"/>
                  <a:cs typeface="Arial"/>
                </a:endParaRPr>
              </a:p>
            </p:txBody>
          </p:sp>
          <p:sp>
            <p:nvSpPr>
              <p:cNvPr id="164" name="Rectángulo 163">
                <a:extLst>
                  <a:ext uri="{FF2B5EF4-FFF2-40B4-BE49-F238E27FC236}">
                    <a16:creationId xmlns:a16="http://schemas.microsoft.com/office/drawing/2014/main" id="{94888298-30B3-B141-8F9F-DDA5092E8938}"/>
                  </a:ext>
                </a:extLst>
              </p:cNvPr>
              <p:cNvSpPr/>
              <p:nvPr/>
            </p:nvSpPr>
            <p:spPr>
              <a:xfrm>
                <a:off x="8900322" y="4345169"/>
                <a:ext cx="3039180" cy="1265426"/>
              </a:xfrm>
              <a:prstGeom prst="rect">
                <a:avLst/>
              </a:prstGeom>
            </p:spPr>
            <p:txBody>
              <a:bodyPr wrap="square" lIns="91440" tIns="45720" rIns="91440" bIns="45720" anchor="t">
                <a:spAutoFit/>
              </a:bodyPr>
              <a:lstStyle/>
              <a:p>
                <a:pPr algn="just">
                  <a:lnSpc>
                    <a:spcPct val="115000"/>
                  </a:lnSpc>
                </a:pPr>
                <a:r>
                  <a:rPr lang="es-CO" sz="1000" b="1">
                    <a:latin typeface="Arial"/>
                    <a:cs typeface="Arial"/>
                  </a:rPr>
                  <a:t>La operación </a:t>
                </a:r>
                <a:r>
                  <a:rPr lang="es-CO" sz="1000" b="1">
                    <a:latin typeface="Calibri"/>
                    <a:cs typeface="Calibri"/>
                  </a:rPr>
                  <a:t>la</a:t>
                </a:r>
                <a:r>
                  <a:rPr lang="es-CO" sz="1000" b="1">
                    <a:ea typeface="+mn-lt"/>
                    <a:cs typeface="+mn-lt"/>
                  </a:rPr>
                  <a:t> detección, el manejo de casos </a:t>
                </a:r>
                <a:r>
                  <a:rPr lang="es-CO" sz="1000" b="1">
                    <a:latin typeface="Calibri"/>
                    <a:cs typeface="Calibri"/>
                  </a:rPr>
                  <a:t>y la </a:t>
                </a:r>
                <a:r>
                  <a:rPr lang="es-CO" sz="1000" b="1">
                    <a:latin typeface="Arial"/>
                    <a:cs typeface="Arial"/>
                  </a:rPr>
                  <a:t> vigilancia está basada analizar el conglomerado de localidades como una unidad epidemiológica y operativa</a:t>
                </a:r>
                <a:r>
                  <a:rPr lang="es-CO" sz="1200" b="1"/>
                  <a:t>, </a:t>
                </a:r>
                <a:r>
                  <a:rPr lang="es-CO" sz="1000" b="1">
                    <a:latin typeface="Arial"/>
                    <a:cs typeface="Arial"/>
                  </a:rPr>
                  <a:t>donde la transmisión debe interrumpirse.</a:t>
                </a:r>
                <a:endParaRPr lang="en-US" sz="1000" b="1">
                  <a:latin typeface="Arial"/>
                  <a:cs typeface="Arial"/>
                </a:endParaRPr>
              </a:p>
            </p:txBody>
          </p:sp>
        </p:grpSp>
        <p:sp>
          <p:nvSpPr>
            <p:cNvPr id="165" name="Rectángulo 164">
              <a:extLst>
                <a:ext uri="{FF2B5EF4-FFF2-40B4-BE49-F238E27FC236}">
                  <a16:creationId xmlns:a16="http://schemas.microsoft.com/office/drawing/2014/main" id="{C0B3962E-4D29-C440-B1EA-9BCC0C8905A1}"/>
                </a:ext>
              </a:extLst>
            </p:cNvPr>
            <p:cNvSpPr/>
            <p:nvPr/>
          </p:nvSpPr>
          <p:spPr>
            <a:xfrm>
              <a:off x="8242952" y="5658806"/>
              <a:ext cx="3387149" cy="541848"/>
            </a:xfrm>
            <a:prstGeom prst="rect">
              <a:avLst/>
            </a:prstGeom>
          </p:spPr>
          <p:txBody>
            <a:bodyPr wrap="square">
              <a:spAutoFit/>
            </a:bodyPr>
            <a:lstStyle/>
            <a:p>
              <a:pPr>
                <a:lnSpc>
                  <a:spcPct val="115000"/>
                </a:lnSpc>
                <a:spcAft>
                  <a:spcPts val="0"/>
                </a:spcAft>
              </a:pPr>
              <a:r>
                <a:rPr lang="es-CO" sz="1000" b="1">
                  <a:latin typeface="Arial"/>
                  <a:cs typeface="Arial"/>
                </a:rPr>
                <a:t>La detección de otros casos en torno al caso es una acción clave </a:t>
              </a:r>
              <a:endParaRPr lang="en-US" sz="1000" b="1">
                <a:latin typeface="Arial"/>
                <a:cs typeface="Arial"/>
              </a:endParaRPr>
            </a:p>
          </p:txBody>
        </p:sp>
      </p:grpSp>
      <p:sp>
        <p:nvSpPr>
          <p:cNvPr id="2" name="Título 1">
            <a:extLst>
              <a:ext uri="{FF2B5EF4-FFF2-40B4-BE49-F238E27FC236}">
                <a16:creationId xmlns:a16="http://schemas.microsoft.com/office/drawing/2014/main" id="{824DD5A4-7BEC-4A84-BF22-118EECFC9EB8}"/>
              </a:ext>
            </a:extLst>
          </p:cNvPr>
          <p:cNvSpPr>
            <a:spLocks noGrp="1"/>
          </p:cNvSpPr>
          <p:nvPr>
            <p:ph type="title"/>
          </p:nvPr>
        </p:nvSpPr>
        <p:spPr/>
        <p:txBody>
          <a:bodyPr>
            <a:normAutofit/>
          </a:bodyPr>
          <a:lstStyle/>
          <a:p>
            <a:pPr algn="ctr"/>
            <a:endParaRPr lang="es-CO" b="0" dirty="0">
              <a:ea typeface="+mj-lt"/>
              <a:cs typeface="+mj-lt"/>
            </a:endParaRPr>
          </a:p>
          <a:p>
            <a:pPr algn="ctr"/>
            <a:endParaRPr lang="es-CO" dirty="0"/>
          </a:p>
          <a:p>
            <a:endParaRPr lang="es-CO" dirty="0"/>
          </a:p>
        </p:txBody>
      </p:sp>
      <p:sp>
        <p:nvSpPr>
          <p:cNvPr id="5" name="ZoneTexte 4">
            <a:extLst>
              <a:ext uri="{FF2B5EF4-FFF2-40B4-BE49-F238E27FC236}">
                <a16:creationId xmlns:a16="http://schemas.microsoft.com/office/drawing/2014/main" id="{B6AF9CD6-F2DF-4E08-B45D-E337693BB8AF}"/>
              </a:ext>
            </a:extLst>
          </p:cNvPr>
          <p:cNvSpPr txBox="1"/>
          <p:nvPr/>
        </p:nvSpPr>
        <p:spPr>
          <a:xfrm>
            <a:off x="1509014" y="728841"/>
            <a:ext cx="9484086" cy="541684"/>
          </a:xfrm>
          <a:prstGeom prst="rect">
            <a:avLst/>
          </a:prstGeom>
        </p:spPr>
        <p:txBody>
          <a:bodyPr vert="horz" lIns="91440" tIns="45720" rIns="91440" bIns="45720" rtlCol="0" anchor="ctr">
            <a:noAutofit/>
          </a:bodyPr>
          <a:lstStyle>
            <a:lvl1pPr algn="ctr">
              <a:lnSpc>
                <a:spcPct val="90000"/>
              </a:lnSpc>
              <a:spcBef>
                <a:spcPct val="0"/>
              </a:spcBef>
              <a:buNone/>
              <a:defRPr sz="2800" b="1">
                <a:solidFill>
                  <a:schemeClr val="bg1"/>
                </a:solidFill>
                <a:latin typeface="+mj-lt"/>
                <a:ea typeface="+mj-ea"/>
                <a:cs typeface="+mj-cs"/>
              </a:defRPr>
            </a:lvl1pPr>
          </a:lstStyle>
          <a:p>
            <a:r>
              <a:rPr lang="es-419" dirty="0">
                <a:latin typeface="Arial" panose="020B0604020202020204" pitchFamily="34" charset="0"/>
                <a:cs typeface="Arial" panose="020B0604020202020204" pitchFamily="34" charset="0"/>
              </a:rPr>
              <a:t>Cambios operativos de pasar de control a eliminación</a:t>
            </a:r>
          </a:p>
        </p:txBody>
      </p:sp>
    </p:spTree>
    <p:extLst>
      <p:ext uri="{BB962C8B-B14F-4D97-AF65-F5344CB8AC3E}">
        <p14:creationId xmlns:p14="http://schemas.microsoft.com/office/powerpoint/2010/main" val="677129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3">
            <a:extLst>
              <a:ext uri="{FF2B5EF4-FFF2-40B4-BE49-F238E27FC236}">
                <a16:creationId xmlns:a16="http://schemas.microsoft.com/office/drawing/2014/main" id="{782E47FB-68C6-40B1-A66C-DB03851F626A}"/>
              </a:ext>
            </a:extLst>
          </p:cNvPr>
          <p:cNvGraphicFramePr>
            <a:graphicFrameLocks/>
          </p:cNvGraphicFramePr>
          <p:nvPr>
            <p:extLst>
              <p:ext uri="{D42A27DB-BD31-4B8C-83A1-F6EECF244321}">
                <p14:modId xmlns:p14="http://schemas.microsoft.com/office/powerpoint/2010/main" val="938117978"/>
              </p:ext>
            </p:extLst>
          </p:nvPr>
        </p:nvGraphicFramePr>
        <p:xfrm>
          <a:off x="3183594" y="1524737"/>
          <a:ext cx="7258050" cy="4677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ítulo 1">
            <a:extLst>
              <a:ext uri="{FF2B5EF4-FFF2-40B4-BE49-F238E27FC236}">
                <a16:creationId xmlns:a16="http://schemas.microsoft.com/office/drawing/2014/main" id="{A48874FC-840E-4984-A3C1-CC835596D98C}"/>
              </a:ext>
            </a:extLst>
          </p:cNvPr>
          <p:cNvSpPr>
            <a:spLocks noGrp="1"/>
          </p:cNvSpPr>
          <p:nvPr>
            <p:ph type="title"/>
          </p:nvPr>
        </p:nvSpPr>
        <p:spPr>
          <a:xfrm>
            <a:off x="1198901" y="655653"/>
            <a:ext cx="9970841" cy="789766"/>
          </a:xfrm>
        </p:spPr>
        <p:txBody>
          <a:bodyPr vert="horz" lIns="91440" tIns="45720" rIns="91440" bIns="45720" rtlCol="0" anchor="ctr">
            <a:noAutofit/>
          </a:bodyPr>
          <a:lstStyle/>
          <a:p>
            <a:pPr algn="ctr"/>
            <a:r>
              <a:rPr lang="es-419" sz="2400" dirty="0">
                <a:latin typeface="Arial" panose="020B0604020202020204" pitchFamily="34" charset="0"/>
                <a:cs typeface="Arial" panose="020B0604020202020204" pitchFamily="34" charset="0"/>
              </a:rPr>
              <a:t>La malaria o paludismo se elimina, disminuyendo la transmisión en cada foco.</a:t>
            </a:r>
          </a:p>
        </p:txBody>
      </p:sp>
    </p:spTree>
    <p:extLst>
      <p:ext uri="{BB962C8B-B14F-4D97-AF65-F5344CB8AC3E}">
        <p14:creationId xmlns:p14="http://schemas.microsoft.com/office/powerpoint/2010/main" val="164760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55F226-AFCE-4FD4-AEEE-09E80E75B742}"/>
              </a:ext>
            </a:extLst>
          </p:cNvPr>
          <p:cNvSpPr>
            <a:spLocks noGrp="1"/>
          </p:cNvSpPr>
          <p:nvPr>
            <p:ph type="title"/>
          </p:nvPr>
        </p:nvSpPr>
        <p:spPr/>
        <p:txBody>
          <a:bodyPr vert="horz" lIns="91440" tIns="45720" rIns="91440" bIns="45720" rtlCol="0" anchor="ctr">
            <a:noAutofit/>
          </a:bodyPr>
          <a:lstStyle/>
          <a:p>
            <a:pPr algn="ctr"/>
            <a:r>
              <a:rPr lang="es-ES" sz="3600" dirty="0">
                <a:latin typeface="Arial" panose="020B0604020202020204" pitchFamily="34" charset="0"/>
                <a:cs typeface="Arial" panose="020B0604020202020204" pitchFamily="34" charset="0"/>
              </a:rPr>
              <a:t>¿Qué es un foco?</a:t>
            </a:r>
          </a:p>
        </p:txBody>
      </p:sp>
      <p:pic>
        <p:nvPicPr>
          <p:cNvPr id="4" name="Imagen 4" descr="Imagen que contiene texto, mapa&#10;&#10;Descripción generada automáticamente">
            <a:extLst>
              <a:ext uri="{FF2B5EF4-FFF2-40B4-BE49-F238E27FC236}">
                <a16:creationId xmlns:a16="http://schemas.microsoft.com/office/drawing/2014/main" id="{055D9C37-3F1A-4F5E-B7EB-05A47DF8BA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79" t="2264" r="2380" b="2264"/>
          <a:stretch>
            <a:fillRect/>
          </a:stretch>
        </p:blipFill>
        <p:spPr bwMode="auto">
          <a:xfrm>
            <a:off x="1099031" y="1708587"/>
            <a:ext cx="10065825" cy="478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ipse 4">
            <a:extLst>
              <a:ext uri="{FF2B5EF4-FFF2-40B4-BE49-F238E27FC236}">
                <a16:creationId xmlns:a16="http://schemas.microsoft.com/office/drawing/2014/main" id="{2D208E4A-F089-4DA4-B40C-5701DFF613BF}"/>
              </a:ext>
            </a:extLst>
          </p:cNvPr>
          <p:cNvSpPr/>
          <p:nvPr/>
        </p:nvSpPr>
        <p:spPr>
          <a:xfrm rot="20397755">
            <a:off x="4472095" y="4216820"/>
            <a:ext cx="3317358" cy="71623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Elipse 5">
            <a:extLst>
              <a:ext uri="{FF2B5EF4-FFF2-40B4-BE49-F238E27FC236}">
                <a16:creationId xmlns:a16="http://schemas.microsoft.com/office/drawing/2014/main" id="{6894D15D-6DC8-4F3D-A86A-1F1038049090}"/>
              </a:ext>
            </a:extLst>
          </p:cNvPr>
          <p:cNvSpPr/>
          <p:nvPr/>
        </p:nvSpPr>
        <p:spPr>
          <a:xfrm rot="20397755">
            <a:off x="6076644" y="4980071"/>
            <a:ext cx="2140117" cy="102879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7" name="Elipse 6">
            <a:extLst>
              <a:ext uri="{FF2B5EF4-FFF2-40B4-BE49-F238E27FC236}">
                <a16:creationId xmlns:a16="http://schemas.microsoft.com/office/drawing/2014/main" id="{9ABA5D29-EC1B-4527-A5A7-CEE03E59297A}"/>
              </a:ext>
            </a:extLst>
          </p:cNvPr>
          <p:cNvSpPr/>
          <p:nvPr/>
        </p:nvSpPr>
        <p:spPr>
          <a:xfrm rot="20397755">
            <a:off x="1973616" y="3667915"/>
            <a:ext cx="2140117" cy="23396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Elipse 7">
            <a:extLst>
              <a:ext uri="{FF2B5EF4-FFF2-40B4-BE49-F238E27FC236}">
                <a16:creationId xmlns:a16="http://schemas.microsoft.com/office/drawing/2014/main" id="{207AD57D-7DAB-451A-9C5B-4E856ABDE752}"/>
              </a:ext>
            </a:extLst>
          </p:cNvPr>
          <p:cNvSpPr/>
          <p:nvPr/>
        </p:nvSpPr>
        <p:spPr>
          <a:xfrm rot="20397755">
            <a:off x="4583636" y="5307312"/>
            <a:ext cx="1272101" cy="10060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0" name="Conector recto de flecha 9">
            <a:extLst>
              <a:ext uri="{FF2B5EF4-FFF2-40B4-BE49-F238E27FC236}">
                <a16:creationId xmlns:a16="http://schemas.microsoft.com/office/drawing/2014/main" id="{C520AF7E-C59B-41D5-AB54-F97E81F530B1}"/>
              </a:ext>
            </a:extLst>
          </p:cNvPr>
          <p:cNvCxnSpPr>
            <a:cxnSpLocks/>
          </p:cNvCxnSpPr>
          <p:nvPr/>
        </p:nvCxnSpPr>
        <p:spPr>
          <a:xfrm flipH="1" flipV="1">
            <a:off x="6711351" y="5479702"/>
            <a:ext cx="1893152" cy="598773"/>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1" name="Conector recto de flecha 10">
            <a:extLst>
              <a:ext uri="{FF2B5EF4-FFF2-40B4-BE49-F238E27FC236}">
                <a16:creationId xmlns:a16="http://schemas.microsoft.com/office/drawing/2014/main" id="{C16E5464-F1A2-4578-B10A-D12525E142BC}"/>
              </a:ext>
            </a:extLst>
          </p:cNvPr>
          <p:cNvCxnSpPr>
            <a:cxnSpLocks/>
          </p:cNvCxnSpPr>
          <p:nvPr/>
        </p:nvCxnSpPr>
        <p:spPr>
          <a:xfrm flipH="1" flipV="1">
            <a:off x="7544098" y="5176213"/>
            <a:ext cx="1029427" cy="88346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3" name="Conector recto de flecha 12">
            <a:extLst>
              <a:ext uri="{FF2B5EF4-FFF2-40B4-BE49-F238E27FC236}">
                <a16:creationId xmlns:a16="http://schemas.microsoft.com/office/drawing/2014/main" id="{B8777FDE-360C-4FB8-8645-5B230E4B183C}"/>
              </a:ext>
            </a:extLst>
          </p:cNvPr>
          <p:cNvCxnSpPr>
            <a:cxnSpLocks/>
          </p:cNvCxnSpPr>
          <p:nvPr/>
        </p:nvCxnSpPr>
        <p:spPr>
          <a:xfrm flipH="1" flipV="1">
            <a:off x="6751351" y="5774989"/>
            <a:ext cx="1822174" cy="30348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9" name="CuadroTexto 18">
            <a:extLst>
              <a:ext uri="{FF2B5EF4-FFF2-40B4-BE49-F238E27FC236}">
                <a16:creationId xmlns:a16="http://schemas.microsoft.com/office/drawing/2014/main" id="{1BCE77AC-403E-4292-8728-D382424DF1F4}"/>
              </a:ext>
            </a:extLst>
          </p:cNvPr>
          <p:cNvSpPr txBox="1"/>
          <p:nvPr/>
        </p:nvSpPr>
        <p:spPr>
          <a:xfrm>
            <a:off x="8589620" y="5919973"/>
            <a:ext cx="2090336" cy="369332"/>
          </a:xfrm>
          <a:prstGeom prst="rect">
            <a:avLst/>
          </a:prstGeom>
          <a:solidFill>
            <a:schemeClr val="accent3">
              <a:lumMod val="60000"/>
              <a:lumOff val="40000"/>
            </a:schemeClr>
          </a:solidFill>
        </p:spPr>
        <p:txBody>
          <a:bodyPr wrap="square" rtlCol="0">
            <a:spAutoFit/>
          </a:bodyPr>
          <a:lstStyle/>
          <a:p>
            <a:r>
              <a:rPr lang="es-ES" b="1"/>
              <a:t>Foco (localidad)</a:t>
            </a:r>
            <a:endParaRPr lang="es-CO" b="1"/>
          </a:p>
        </p:txBody>
      </p:sp>
      <p:sp>
        <p:nvSpPr>
          <p:cNvPr id="20" name="CuadroTexto 19">
            <a:extLst>
              <a:ext uri="{FF2B5EF4-FFF2-40B4-BE49-F238E27FC236}">
                <a16:creationId xmlns:a16="http://schemas.microsoft.com/office/drawing/2014/main" id="{F236A1C3-BA0F-4BCC-A154-A6552DFB1BE2}"/>
              </a:ext>
            </a:extLst>
          </p:cNvPr>
          <p:cNvSpPr txBox="1"/>
          <p:nvPr/>
        </p:nvSpPr>
        <p:spPr>
          <a:xfrm>
            <a:off x="4827792" y="2873090"/>
            <a:ext cx="1984474" cy="646331"/>
          </a:xfrm>
          <a:prstGeom prst="rect">
            <a:avLst/>
          </a:prstGeom>
          <a:solidFill>
            <a:schemeClr val="accent3">
              <a:lumMod val="60000"/>
              <a:lumOff val="40000"/>
            </a:schemeClr>
          </a:solidFill>
        </p:spPr>
        <p:txBody>
          <a:bodyPr wrap="square" rtlCol="0">
            <a:spAutoFit/>
          </a:bodyPr>
          <a:lstStyle/>
          <a:p>
            <a:pPr algn="ctr"/>
            <a:r>
              <a:rPr lang="es-ES" b="1"/>
              <a:t>UNOPI</a:t>
            </a:r>
          </a:p>
          <a:p>
            <a:r>
              <a:rPr lang="es-ES" b="1"/>
              <a:t>(Micro – área) </a:t>
            </a:r>
            <a:endParaRPr lang="es-CO" b="1"/>
          </a:p>
        </p:txBody>
      </p:sp>
      <p:cxnSp>
        <p:nvCxnSpPr>
          <p:cNvPr id="21" name="Conector recto de flecha 20">
            <a:extLst>
              <a:ext uri="{FF2B5EF4-FFF2-40B4-BE49-F238E27FC236}">
                <a16:creationId xmlns:a16="http://schemas.microsoft.com/office/drawing/2014/main" id="{688CCF9F-963C-40F6-BFDF-106E33338CDB}"/>
              </a:ext>
            </a:extLst>
          </p:cNvPr>
          <p:cNvCxnSpPr>
            <a:cxnSpLocks/>
            <a:stCxn id="20" idx="2"/>
            <a:endCxn id="7" idx="7"/>
          </p:cNvCxnSpPr>
          <p:nvPr/>
        </p:nvCxnSpPr>
        <p:spPr>
          <a:xfrm flipH="1">
            <a:off x="3471090" y="3519421"/>
            <a:ext cx="2348939" cy="281954"/>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24" name="Conector recto de flecha 23">
            <a:extLst>
              <a:ext uri="{FF2B5EF4-FFF2-40B4-BE49-F238E27FC236}">
                <a16:creationId xmlns:a16="http://schemas.microsoft.com/office/drawing/2014/main" id="{A5B58285-9562-4CB7-8B56-6F77A88144D3}"/>
              </a:ext>
            </a:extLst>
          </p:cNvPr>
          <p:cNvCxnSpPr>
            <a:cxnSpLocks/>
            <a:stCxn id="20" idx="2"/>
            <a:endCxn id="5" idx="0"/>
          </p:cNvCxnSpPr>
          <p:nvPr/>
        </p:nvCxnSpPr>
        <p:spPr>
          <a:xfrm>
            <a:off x="5820029" y="3519421"/>
            <a:ext cx="188041" cy="719076"/>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979552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a:extLst>
              <a:ext uri="{FF2B5EF4-FFF2-40B4-BE49-F238E27FC236}">
                <a16:creationId xmlns:a16="http://schemas.microsoft.com/office/drawing/2014/main" id="{3C12A621-707A-6C41-88B0-79F865A368D8}"/>
              </a:ext>
            </a:extLst>
          </p:cNvPr>
          <p:cNvSpPr txBox="1"/>
          <p:nvPr/>
        </p:nvSpPr>
        <p:spPr>
          <a:xfrm>
            <a:off x="2087064" y="136332"/>
            <a:ext cx="5991726" cy="584775"/>
          </a:xfrm>
          <a:prstGeom prst="rect">
            <a:avLst/>
          </a:prstGeom>
          <a:noFill/>
        </p:spPr>
        <p:txBody>
          <a:bodyPr wrap="square" lIns="91440" tIns="45720" rIns="91440" bIns="45720" rtlCol="0" anchor="ctr">
            <a:spAutoFit/>
          </a:bodyPr>
          <a:lstStyle/>
          <a:p>
            <a:pPr algn="ctr"/>
            <a:endParaRPr lang="es-ES_tradnl" sz="3200" b="1">
              <a:latin typeface="Poppins" pitchFamily="2" charset="77"/>
            </a:endParaRPr>
          </a:p>
        </p:txBody>
      </p:sp>
      <p:sp>
        <p:nvSpPr>
          <p:cNvPr id="7" name="Freeform 4">
            <a:extLst>
              <a:ext uri="{FF2B5EF4-FFF2-40B4-BE49-F238E27FC236}">
                <a16:creationId xmlns:a16="http://schemas.microsoft.com/office/drawing/2014/main" id="{E9CE09E1-5864-0F45-BFA1-B620E6BB5DD3}"/>
              </a:ext>
            </a:extLst>
          </p:cNvPr>
          <p:cNvSpPr>
            <a:spLocks noChangeArrowheads="1"/>
          </p:cNvSpPr>
          <p:nvPr/>
        </p:nvSpPr>
        <p:spPr bwMode="auto">
          <a:xfrm>
            <a:off x="8078790" y="2632685"/>
            <a:ext cx="2747078" cy="1023202"/>
          </a:xfrm>
          <a:custGeom>
            <a:avLst/>
            <a:gdLst>
              <a:gd name="T0" fmla="*/ 812 w 7630"/>
              <a:gd name="T1" fmla="*/ 2687 h 2688"/>
              <a:gd name="T2" fmla="*/ 6285 w 7630"/>
              <a:gd name="T3" fmla="*/ 2687 h 2688"/>
              <a:gd name="T4" fmla="*/ 7629 w 7630"/>
              <a:gd name="T5" fmla="*/ 1344 h 2688"/>
              <a:gd name="T6" fmla="*/ 6285 w 7630"/>
              <a:gd name="T7" fmla="*/ 0 h 2688"/>
              <a:gd name="T8" fmla="*/ 812 w 7630"/>
              <a:gd name="T9" fmla="*/ 0 h 2688"/>
              <a:gd name="T10" fmla="*/ 0 w 7630"/>
              <a:gd name="T11" fmla="*/ 1350 h 2688"/>
              <a:gd name="T12" fmla="*/ 812 w 7630"/>
              <a:gd name="T13" fmla="*/ 2687 h 2688"/>
            </a:gdLst>
            <a:ahLst/>
            <a:cxnLst>
              <a:cxn ang="0">
                <a:pos x="T0" y="T1"/>
              </a:cxn>
              <a:cxn ang="0">
                <a:pos x="T2" y="T3"/>
              </a:cxn>
              <a:cxn ang="0">
                <a:pos x="T4" y="T5"/>
              </a:cxn>
              <a:cxn ang="0">
                <a:pos x="T6" y="T7"/>
              </a:cxn>
              <a:cxn ang="0">
                <a:pos x="T8" y="T9"/>
              </a:cxn>
              <a:cxn ang="0">
                <a:pos x="T10" y="T11"/>
              </a:cxn>
              <a:cxn ang="0">
                <a:pos x="T12" y="T13"/>
              </a:cxn>
            </a:cxnLst>
            <a:rect l="0" t="0" r="r" b="b"/>
            <a:pathLst>
              <a:path w="7630" h="2688">
                <a:moveTo>
                  <a:pt x="812" y="2687"/>
                </a:moveTo>
                <a:lnTo>
                  <a:pt x="6285" y="2687"/>
                </a:lnTo>
                <a:cubicBezTo>
                  <a:pt x="7027" y="2687"/>
                  <a:pt x="7629" y="2086"/>
                  <a:pt x="7629" y="1344"/>
                </a:cubicBezTo>
                <a:cubicBezTo>
                  <a:pt x="7629" y="601"/>
                  <a:pt x="7027" y="0"/>
                  <a:pt x="6285" y="0"/>
                </a:cubicBezTo>
                <a:lnTo>
                  <a:pt x="812" y="0"/>
                </a:lnTo>
                <a:lnTo>
                  <a:pt x="0" y="1350"/>
                </a:lnTo>
                <a:lnTo>
                  <a:pt x="812" y="2687"/>
                </a:lnTo>
              </a:path>
            </a:pathLst>
          </a:custGeom>
          <a:solidFill>
            <a:schemeClr val="accent1"/>
          </a:solidFill>
          <a:ln>
            <a:noFill/>
          </a:ln>
          <a:effectLst/>
        </p:spPr>
        <p:txBody>
          <a:bodyPr wrap="none" anchor="ctr"/>
          <a:lstStyle/>
          <a:p>
            <a:pPr algn="ctr"/>
            <a:r>
              <a:rPr lang="es-US" b="1"/>
              <a:t>Identificación</a:t>
            </a:r>
            <a:endParaRPr lang="es-ES_tradnl" b="1"/>
          </a:p>
        </p:txBody>
      </p:sp>
      <p:sp>
        <p:nvSpPr>
          <p:cNvPr id="8" name="Freeform 4">
            <a:extLst>
              <a:ext uri="{FF2B5EF4-FFF2-40B4-BE49-F238E27FC236}">
                <a16:creationId xmlns:a16="http://schemas.microsoft.com/office/drawing/2014/main" id="{FD469A6B-401E-0A4F-A320-B746E3649777}"/>
              </a:ext>
            </a:extLst>
          </p:cNvPr>
          <p:cNvSpPr>
            <a:spLocks noChangeArrowheads="1"/>
          </p:cNvSpPr>
          <p:nvPr/>
        </p:nvSpPr>
        <p:spPr bwMode="auto">
          <a:xfrm>
            <a:off x="8078524" y="3795887"/>
            <a:ext cx="2747078" cy="1023202"/>
          </a:xfrm>
          <a:custGeom>
            <a:avLst/>
            <a:gdLst>
              <a:gd name="T0" fmla="*/ 812 w 7630"/>
              <a:gd name="T1" fmla="*/ 2687 h 2688"/>
              <a:gd name="T2" fmla="*/ 6285 w 7630"/>
              <a:gd name="T3" fmla="*/ 2687 h 2688"/>
              <a:gd name="T4" fmla="*/ 7629 w 7630"/>
              <a:gd name="T5" fmla="*/ 1344 h 2688"/>
              <a:gd name="T6" fmla="*/ 6285 w 7630"/>
              <a:gd name="T7" fmla="*/ 0 h 2688"/>
              <a:gd name="T8" fmla="*/ 812 w 7630"/>
              <a:gd name="T9" fmla="*/ 0 h 2688"/>
              <a:gd name="T10" fmla="*/ 0 w 7630"/>
              <a:gd name="T11" fmla="*/ 1350 h 2688"/>
              <a:gd name="T12" fmla="*/ 812 w 7630"/>
              <a:gd name="T13" fmla="*/ 2687 h 2688"/>
            </a:gdLst>
            <a:ahLst/>
            <a:cxnLst>
              <a:cxn ang="0">
                <a:pos x="T0" y="T1"/>
              </a:cxn>
              <a:cxn ang="0">
                <a:pos x="T2" y="T3"/>
              </a:cxn>
              <a:cxn ang="0">
                <a:pos x="T4" y="T5"/>
              </a:cxn>
              <a:cxn ang="0">
                <a:pos x="T6" y="T7"/>
              </a:cxn>
              <a:cxn ang="0">
                <a:pos x="T8" y="T9"/>
              </a:cxn>
              <a:cxn ang="0">
                <a:pos x="T10" y="T11"/>
              </a:cxn>
              <a:cxn ang="0">
                <a:pos x="T12" y="T13"/>
              </a:cxn>
            </a:cxnLst>
            <a:rect l="0" t="0" r="r" b="b"/>
            <a:pathLst>
              <a:path w="7630" h="2688">
                <a:moveTo>
                  <a:pt x="812" y="2687"/>
                </a:moveTo>
                <a:lnTo>
                  <a:pt x="6285" y="2687"/>
                </a:lnTo>
                <a:cubicBezTo>
                  <a:pt x="7027" y="2687"/>
                  <a:pt x="7629" y="2086"/>
                  <a:pt x="7629" y="1344"/>
                </a:cubicBezTo>
                <a:cubicBezTo>
                  <a:pt x="7629" y="601"/>
                  <a:pt x="7027" y="0"/>
                  <a:pt x="6285" y="0"/>
                </a:cubicBezTo>
                <a:lnTo>
                  <a:pt x="812" y="0"/>
                </a:lnTo>
                <a:lnTo>
                  <a:pt x="0" y="1350"/>
                </a:lnTo>
                <a:lnTo>
                  <a:pt x="812" y="2687"/>
                </a:lnTo>
              </a:path>
            </a:pathLst>
          </a:custGeom>
          <a:solidFill>
            <a:schemeClr val="accent1"/>
          </a:solidFill>
          <a:ln>
            <a:noFill/>
          </a:ln>
          <a:effectLst/>
        </p:spPr>
        <p:txBody>
          <a:bodyPr wrap="none" anchor="ctr"/>
          <a:lstStyle/>
          <a:p>
            <a:pPr algn="ctr"/>
            <a:r>
              <a:rPr lang="es-US" b="1"/>
              <a:t>Caracterización</a:t>
            </a:r>
            <a:r>
              <a:rPr lang="es-US" sz="800"/>
              <a:t> </a:t>
            </a:r>
            <a:endParaRPr lang="es-ES_tradnl" sz="800"/>
          </a:p>
        </p:txBody>
      </p:sp>
      <p:sp>
        <p:nvSpPr>
          <p:cNvPr id="9" name="Freeform 4">
            <a:extLst>
              <a:ext uri="{FF2B5EF4-FFF2-40B4-BE49-F238E27FC236}">
                <a16:creationId xmlns:a16="http://schemas.microsoft.com/office/drawing/2014/main" id="{15B6213C-3E7E-834F-9984-4B46C2AF4B22}"/>
              </a:ext>
            </a:extLst>
          </p:cNvPr>
          <p:cNvSpPr>
            <a:spLocks noChangeArrowheads="1"/>
          </p:cNvSpPr>
          <p:nvPr/>
        </p:nvSpPr>
        <p:spPr bwMode="auto">
          <a:xfrm>
            <a:off x="8078524" y="5012002"/>
            <a:ext cx="2747078" cy="1023202"/>
          </a:xfrm>
          <a:custGeom>
            <a:avLst/>
            <a:gdLst>
              <a:gd name="T0" fmla="*/ 812 w 7630"/>
              <a:gd name="T1" fmla="*/ 2687 h 2688"/>
              <a:gd name="T2" fmla="*/ 6285 w 7630"/>
              <a:gd name="T3" fmla="*/ 2687 h 2688"/>
              <a:gd name="T4" fmla="*/ 7629 w 7630"/>
              <a:gd name="T5" fmla="*/ 1344 h 2688"/>
              <a:gd name="T6" fmla="*/ 6285 w 7630"/>
              <a:gd name="T7" fmla="*/ 0 h 2688"/>
              <a:gd name="T8" fmla="*/ 812 w 7630"/>
              <a:gd name="T9" fmla="*/ 0 h 2688"/>
              <a:gd name="T10" fmla="*/ 0 w 7630"/>
              <a:gd name="T11" fmla="*/ 1350 h 2688"/>
              <a:gd name="T12" fmla="*/ 812 w 7630"/>
              <a:gd name="T13" fmla="*/ 2687 h 2688"/>
            </a:gdLst>
            <a:ahLst/>
            <a:cxnLst>
              <a:cxn ang="0">
                <a:pos x="T0" y="T1"/>
              </a:cxn>
              <a:cxn ang="0">
                <a:pos x="T2" y="T3"/>
              </a:cxn>
              <a:cxn ang="0">
                <a:pos x="T4" y="T5"/>
              </a:cxn>
              <a:cxn ang="0">
                <a:pos x="T6" y="T7"/>
              </a:cxn>
              <a:cxn ang="0">
                <a:pos x="T8" y="T9"/>
              </a:cxn>
              <a:cxn ang="0">
                <a:pos x="T10" y="T11"/>
              </a:cxn>
              <a:cxn ang="0">
                <a:pos x="T12" y="T13"/>
              </a:cxn>
            </a:cxnLst>
            <a:rect l="0" t="0" r="r" b="b"/>
            <a:pathLst>
              <a:path w="7630" h="2688">
                <a:moveTo>
                  <a:pt x="812" y="2687"/>
                </a:moveTo>
                <a:lnTo>
                  <a:pt x="6285" y="2687"/>
                </a:lnTo>
                <a:cubicBezTo>
                  <a:pt x="7027" y="2687"/>
                  <a:pt x="7629" y="2086"/>
                  <a:pt x="7629" y="1344"/>
                </a:cubicBezTo>
                <a:cubicBezTo>
                  <a:pt x="7629" y="601"/>
                  <a:pt x="7027" y="0"/>
                  <a:pt x="6285" y="0"/>
                </a:cubicBezTo>
                <a:lnTo>
                  <a:pt x="812" y="0"/>
                </a:lnTo>
                <a:lnTo>
                  <a:pt x="0" y="1350"/>
                </a:lnTo>
                <a:lnTo>
                  <a:pt x="812" y="2687"/>
                </a:lnTo>
              </a:path>
            </a:pathLst>
          </a:custGeom>
          <a:solidFill>
            <a:schemeClr val="accent1"/>
          </a:solidFill>
          <a:ln>
            <a:noFill/>
          </a:ln>
          <a:effectLst/>
        </p:spPr>
        <p:txBody>
          <a:bodyPr wrap="none" anchor="ctr"/>
          <a:lstStyle/>
          <a:p>
            <a:pPr algn="ctr"/>
            <a:r>
              <a:rPr lang="es-US" b="1"/>
              <a:t>Gestión de los focos </a:t>
            </a:r>
            <a:endParaRPr lang="es-ES_tradnl" b="1"/>
          </a:p>
        </p:txBody>
      </p:sp>
      <p:sp>
        <p:nvSpPr>
          <p:cNvPr id="10" name="Freeform 4">
            <a:extLst>
              <a:ext uri="{FF2B5EF4-FFF2-40B4-BE49-F238E27FC236}">
                <a16:creationId xmlns:a16="http://schemas.microsoft.com/office/drawing/2014/main" id="{4FE547C8-2486-C14E-BC81-E948CDB3AED1}"/>
              </a:ext>
            </a:extLst>
          </p:cNvPr>
          <p:cNvSpPr>
            <a:spLocks noChangeArrowheads="1"/>
          </p:cNvSpPr>
          <p:nvPr/>
        </p:nvSpPr>
        <p:spPr bwMode="auto">
          <a:xfrm rot="10800000" flipH="1">
            <a:off x="8310832" y="1498238"/>
            <a:ext cx="3352800" cy="1023202"/>
          </a:xfrm>
          <a:custGeom>
            <a:avLst/>
            <a:gdLst>
              <a:gd name="T0" fmla="*/ 812 w 7630"/>
              <a:gd name="T1" fmla="*/ 2687 h 2688"/>
              <a:gd name="T2" fmla="*/ 6285 w 7630"/>
              <a:gd name="T3" fmla="*/ 2687 h 2688"/>
              <a:gd name="T4" fmla="*/ 7629 w 7630"/>
              <a:gd name="T5" fmla="*/ 1344 h 2688"/>
              <a:gd name="T6" fmla="*/ 6285 w 7630"/>
              <a:gd name="T7" fmla="*/ 0 h 2688"/>
              <a:gd name="T8" fmla="*/ 812 w 7630"/>
              <a:gd name="T9" fmla="*/ 0 h 2688"/>
              <a:gd name="T10" fmla="*/ 0 w 7630"/>
              <a:gd name="T11" fmla="*/ 1350 h 2688"/>
              <a:gd name="T12" fmla="*/ 812 w 7630"/>
              <a:gd name="T13" fmla="*/ 2687 h 2688"/>
            </a:gdLst>
            <a:ahLst/>
            <a:cxnLst>
              <a:cxn ang="0">
                <a:pos x="T0" y="T1"/>
              </a:cxn>
              <a:cxn ang="0">
                <a:pos x="T2" y="T3"/>
              </a:cxn>
              <a:cxn ang="0">
                <a:pos x="T4" y="T5"/>
              </a:cxn>
              <a:cxn ang="0">
                <a:pos x="T6" y="T7"/>
              </a:cxn>
              <a:cxn ang="0">
                <a:pos x="T8" y="T9"/>
              </a:cxn>
              <a:cxn ang="0">
                <a:pos x="T10" y="T11"/>
              </a:cxn>
              <a:cxn ang="0">
                <a:pos x="T12" y="T13"/>
              </a:cxn>
            </a:cxnLst>
            <a:rect l="0" t="0" r="r" b="b"/>
            <a:pathLst>
              <a:path w="7630" h="2688">
                <a:moveTo>
                  <a:pt x="812" y="2687"/>
                </a:moveTo>
                <a:lnTo>
                  <a:pt x="6285" y="2687"/>
                </a:lnTo>
                <a:cubicBezTo>
                  <a:pt x="7027" y="2687"/>
                  <a:pt x="7629" y="2086"/>
                  <a:pt x="7629" y="1344"/>
                </a:cubicBezTo>
                <a:cubicBezTo>
                  <a:pt x="7629" y="601"/>
                  <a:pt x="7027" y="0"/>
                  <a:pt x="6285" y="0"/>
                </a:cubicBezTo>
                <a:lnTo>
                  <a:pt x="812" y="0"/>
                </a:lnTo>
                <a:lnTo>
                  <a:pt x="0" y="1350"/>
                </a:lnTo>
                <a:lnTo>
                  <a:pt x="812" y="2687"/>
                </a:lnTo>
              </a:path>
            </a:pathLst>
          </a:custGeom>
          <a:solidFill>
            <a:schemeClr val="accent6">
              <a:lumMod val="40000"/>
              <a:lumOff val="60000"/>
            </a:schemeClr>
          </a:solidFill>
          <a:ln>
            <a:noFill/>
          </a:ln>
          <a:effectLst/>
        </p:spPr>
        <p:txBody>
          <a:bodyPr wrap="none" anchor="ctr"/>
          <a:lstStyle/>
          <a:p>
            <a:endParaRPr lang="es-ES_tradnl" sz="800"/>
          </a:p>
        </p:txBody>
      </p:sp>
      <p:sp>
        <p:nvSpPr>
          <p:cNvPr id="11" name="Subtitle 2">
            <a:extLst>
              <a:ext uri="{FF2B5EF4-FFF2-40B4-BE49-F238E27FC236}">
                <a16:creationId xmlns:a16="http://schemas.microsoft.com/office/drawing/2014/main" id="{07C32F38-0A98-B44A-BB46-8E0362023DD0}"/>
              </a:ext>
            </a:extLst>
          </p:cNvPr>
          <p:cNvSpPr txBox="1">
            <a:spLocks/>
          </p:cNvSpPr>
          <p:nvPr/>
        </p:nvSpPr>
        <p:spPr>
          <a:xfrm flipH="1">
            <a:off x="8946078" y="1634068"/>
            <a:ext cx="2484872" cy="562526"/>
          </a:xfrm>
          <a:prstGeom prst="rect">
            <a:avLst/>
          </a:prstGeom>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1200"/>
              </a:spcBef>
            </a:pPr>
            <a:r>
              <a:rPr lang="es-ES_tradnl" sz="1400" b="1">
                <a:solidFill>
                  <a:srgbClr val="FF0000"/>
                </a:solidFill>
                <a:latin typeface="Arial" panose="020B0604020202020204" pitchFamily="34" charset="0"/>
                <a:cs typeface="Arial" panose="020B0604020202020204" pitchFamily="34" charset="0"/>
              </a:rPr>
              <a:t>Transformando los focos activos en eliminados</a:t>
            </a:r>
          </a:p>
        </p:txBody>
      </p:sp>
      <p:sp>
        <p:nvSpPr>
          <p:cNvPr id="2" name="Título 1">
            <a:extLst>
              <a:ext uri="{FF2B5EF4-FFF2-40B4-BE49-F238E27FC236}">
                <a16:creationId xmlns:a16="http://schemas.microsoft.com/office/drawing/2014/main" id="{FD03EE6F-F2D0-4BBF-8EB9-B03C5214CC96}"/>
              </a:ext>
            </a:extLst>
          </p:cNvPr>
          <p:cNvSpPr>
            <a:spLocks noGrp="1"/>
          </p:cNvSpPr>
          <p:nvPr>
            <p:ph type="title"/>
          </p:nvPr>
        </p:nvSpPr>
        <p:spPr/>
        <p:txBody>
          <a:bodyPr vert="horz" lIns="91440" tIns="45720" rIns="91440" bIns="45720" rtlCol="0" anchor="ctr">
            <a:noAutofit/>
          </a:bodyPr>
          <a:lstStyle/>
          <a:p>
            <a:pPr algn="ctr"/>
            <a:r>
              <a:rPr lang="es-ES" sz="3600" dirty="0">
                <a:latin typeface="Arial" panose="020B0604020202020204" pitchFamily="34" charset="0"/>
                <a:cs typeface="Arial" panose="020B0604020202020204" pitchFamily="34" charset="0"/>
              </a:rPr>
              <a:t>¿Cómo eliminar la malaria? </a:t>
            </a:r>
            <a:endParaRPr lang="es-CO" sz="3600" dirty="0">
              <a:latin typeface="Arial" panose="020B0604020202020204" pitchFamily="34" charset="0"/>
              <a:cs typeface="Arial" panose="020B0604020202020204" pitchFamily="34" charset="0"/>
            </a:endParaRPr>
          </a:p>
        </p:txBody>
      </p:sp>
      <p:grpSp>
        <p:nvGrpSpPr>
          <p:cNvPr id="24" name="Grupo 22">
            <a:extLst>
              <a:ext uri="{FF2B5EF4-FFF2-40B4-BE49-F238E27FC236}">
                <a16:creationId xmlns:a16="http://schemas.microsoft.com/office/drawing/2014/main" id="{3D4BB582-5B77-4B3D-975C-C2DAFD965985}"/>
              </a:ext>
            </a:extLst>
          </p:cNvPr>
          <p:cNvGrpSpPr/>
          <p:nvPr/>
        </p:nvGrpSpPr>
        <p:grpSpPr>
          <a:xfrm>
            <a:off x="1079342" y="2200446"/>
            <a:ext cx="6553994" cy="3819428"/>
            <a:chOff x="1697301" y="1579710"/>
            <a:chExt cx="8247063" cy="5066378"/>
          </a:xfrm>
        </p:grpSpPr>
        <p:sp>
          <p:nvSpPr>
            <p:cNvPr id="13" name="Oval 4">
              <a:extLst>
                <a:ext uri="{FF2B5EF4-FFF2-40B4-BE49-F238E27FC236}">
                  <a16:creationId xmlns:a16="http://schemas.microsoft.com/office/drawing/2014/main" id="{8E8CE899-B18E-4F1F-913F-E5401B3E9ADB}"/>
                </a:ext>
              </a:extLst>
            </p:cNvPr>
            <p:cNvSpPr/>
            <p:nvPr/>
          </p:nvSpPr>
          <p:spPr bwMode="auto">
            <a:xfrm>
              <a:off x="1697301" y="3580786"/>
              <a:ext cx="1727200" cy="1727200"/>
            </a:xfrm>
            <a:prstGeom prst="ellipse">
              <a:avLst/>
            </a:prstGeom>
            <a:solidFill>
              <a:srgbClr val="FF0000"/>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defTabSz="1042988" rtl="1">
                <a:defRPr/>
              </a:pPr>
              <a:r>
                <a:rPr lang="es-HN" sz="1200" b="1">
                  <a:solidFill>
                    <a:srgbClr val="000066"/>
                  </a:solidFill>
                  <a:latin typeface="Arial" charset="0"/>
                  <a:ea typeface="Arial" charset="0"/>
                  <a:cs typeface="Arial" charset="0"/>
                </a:rPr>
                <a:t>Foco Activo</a:t>
              </a:r>
              <a:endParaRPr lang="en-US" sz="1200" b="1">
                <a:solidFill>
                  <a:srgbClr val="000066"/>
                </a:solidFill>
                <a:latin typeface="Arial" charset="0"/>
                <a:ea typeface="Arial" charset="0"/>
                <a:cs typeface="Arial" charset="0"/>
              </a:endParaRPr>
            </a:p>
          </p:txBody>
        </p:sp>
        <p:sp>
          <p:nvSpPr>
            <p:cNvPr id="14" name="Oval 5">
              <a:extLst>
                <a:ext uri="{FF2B5EF4-FFF2-40B4-BE49-F238E27FC236}">
                  <a16:creationId xmlns:a16="http://schemas.microsoft.com/office/drawing/2014/main" id="{4981AFC2-5021-4C92-A497-79C6A12361C5}"/>
                </a:ext>
              </a:extLst>
            </p:cNvPr>
            <p:cNvSpPr/>
            <p:nvPr/>
          </p:nvSpPr>
          <p:spPr bwMode="auto">
            <a:xfrm>
              <a:off x="5021526" y="3577463"/>
              <a:ext cx="1728788" cy="1727200"/>
            </a:xfrm>
            <a:prstGeom prst="ellipse">
              <a:avLst/>
            </a:prstGeom>
            <a:solidFill>
              <a:schemeClr val="accent2"/>
            </a:solidFill>
            <a:ln>
              <a:no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anchor="ctr"/>
            <a:lstStyle/>
            <a:p>
              <a:pPr algn="ctr" defTabSz="1042988" rtl="1">
                <a:defRPr/>
              </a:pPr>
              <a:r>
                <a:rPr lang="es-HN" sz="1200" b="1">
                  <a:solidFill>
                    <a:srgbClr val="000066"/>
                  </a:solidFill>
                  <a:latin typeface="Arial" charset="0"/>
                  <a:ea typeface="Arial" charset="0"/>
                  <a:cs typeface="Arial" charset="0"/>
                </a:rPr>
                <a:t>Residual</a:t>
              </a:r>
              <a:endParaRPr lang="en-US" sz="1200" b="1">
                <a:solidFill>
                  <a:srgbClr val="000066"/>
                </a:solidFill>
                <a:latin typeface="Arial" charset="0"/>
                <a:ea typeface="Arial" charset="0"/>
                <a:cs typeface="Arial" charset="0"/>
              </a:endParaRPr>
            </a:p>
          </p:txBody>
        </p:sp>
        <p:sp>
          <p:nvSpPr>
            <p:cNvPr id="15" name="Oval 6">
              <a:extLst>
                <a:ext uri="{FF2B5EF4-FFF2-40B4-BE49-F238E27FC236}">
                  <a16:creationId xmlns:a16="http://schemas.microsoft.com/office/drawing/2014/main" id="{C0546C07-4C71-416C-A2C4-D5BF5CD5BBC2}"/>
                </a:ext>
              </a:extLst>
            </p:cNvPr>
            <p:cNvSpPr/>
            <p:nvPr/>
          </p:nvSpPr>
          <p:spPr bwMode="auto">
            <a:xfrm>
              <a:off x="8217164" y="3577463"/>
              <a:ext cx="1727200" cy="1728787"/>
            </a:xfrm>
            <a:prstGeom prst="ellipse">
              <a:avLst/>
            </a:prstGeom>
            <a:solidFill>
              <a:srgbClr val="92D050"/>
            </a:solidFill>
            <a:ln>
              <a:no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lIns="91440" tIns="45720" rIns="91440" bIns="45720" anchor="ctr"/>
            <a:lstStyle/>
            <a:p>
              <a:pPr algn="ctr" defTabSz="1042988" rtl="1">
                <a:defRPr/>
              </a:pPr>
              <a:r>
                <a:rPr lang="es-HN" sz="1200" b="1">
                  <a:solidFill>
                    <a:srgbClr val="000066"/>
                  </a:solidFill>
                  <a:latin typeface="Arial"/>
                  <a:ea typeface="Arial" charset="0"/>
                  <a:cs typeface="Arial"/>
                </a:rPr>
                <a:t>Foco Eliminado</a:t>
              </a:r>
              <a:endParaRPr lang="en-US" sz="1200" b="1">
                <a:solidFill>
                  <a:srgbClr val="000066"/>
                </a:solidFill>
                <a:latin typeface="Arial"/>
                <a:ea typeface="Arial" charset="0"/>
                <a:cs typeface="Arial"/>
              </a:endParaRPr>
            </a:p>
          </p:txBody>
        </p:sp>
        <p:cxnSp>
          <p:nvCxnSpPr>
            <p:cNvPr id="16" name="Straight Arrow Connector 7">
              <a:extLst>
                <a:ext uri="{FF2B5EF4-FFF2-40B4-BE49-F238E27FC236}">
                  <a16:creationId xmlns:a16="http://schemas.microsoft.com/office/drawing/2014/main" id="{2E93B3B5-612D-49A8-ADD1-2E56CEAE8CE6}"/>
                </a:ext>
              </a:extLst>
            </p:cNvPr>
            <p:cNvCxnSpPr>
              <a:cxnSpLocks/>
              <a:stCxn id="5" idx="6"/>
              <a:endCxn id="6" idx="2"/>
            </p:cNvCxnSpPr>
            <p:nvPr/>
          </p:nvCxnSpPr>
          <p:spPr>
            <a:xfrm flipV="1">
              <a:off x="3424501" y="4441063"/>
              <a:ext cx="1597025" cy="332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8">
              <a:extLst>
                <a:ext uri="{FF2B5EF4-FFF2-40B4-BE49-F238E27FC236}">
                  <a16:creationId xmlns:a16="http://schemas.microsoft.com/office/drawing/2014/main" id="{105D3B01-C58F-43A5-BE66-5501ECF2F76B}"/>
                </a:ext>
              </a:extLst>
            </p:cNvPr>
            <p:cNvCxnSpPr>
              <a:cxnSpLocks/>
              <a:stCxn id="6" idx="6"/>
              <a:endCxn id="7" idx="2"/>
            </p:cNvCxnSpPr>
            <p:nvPr/>
          </p:nvCxnSpPr>
          <p:spPr>
            <a:xfrm>
              <a:off x="6750314" y="4441063"/>
              <a:ext cx="1466850" cy="79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9">
              <a:extLst>
                <a:ext uri="{FF2B5EF4-FFF2-40B4-BE49-F238E27FC236}">
                  <a16:creationId xmlns:a16="http://schemas.microsoft.com/office/drawing/2014/main" id="{7307C068-DA01-4CE6-9C07-681732F4AB66}"/>
                </a:ext>
              </a:extLst>
            </p:cNvPr>
            <p:cNvSpPr txBox="1">
              <a:spLocks noChangeArrowheads="1"/>
            </p:cNvSpPr>
            <p:nvPr/>
          </p:nvSpPr>
          <p:spPr bwMode="auto">
            <a:xfrm>
              <a:off x="3415242" y="4686448"/>
              <a:ext cx="1296988" cy="1959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s-HN" altLang="es-CO" sz="1200">
                  <a:latin typeface="Arial"/>
                  <a:cs typeface="Arial"/>
                </a:rPr>
                <a:t>Un año sin casos autóctonos</a:t>
              </a:r>
              <a:endParaRPr lang="en-US" altLang="es-CO" sz="1200">
                <a:latin typeface="Arial"/>
                <a:cs typeface="Arial"/>
              </a:endParaRPr>
            </a:p>
          </p:txBody>
        </p:sp>
        <p:sp>
          <p:nvSpPr>
            <p:cNvPr id="19" name="TextBox 10">
              <a:extLst>
                <a:ext uri="{FF2B5EF4-FFF2-40B4-BE49-F238E27FC236}">
                  <a16:creationId xmlns:a16="http://schemas.microsoft.com/office/drawing/2014/main" id="{375E97B6-EC7A-46B5-829A-27AA1547B690}"/>
                </a:ext>
              </a:extLst>
            </p:cNvPr>
            <p:cNvSpPr txBox="1">
              <a:spLocks noChangeArrowheads="1"/>
            </p:cNvSpPr>
            <p:nvPr/>
          </p:nvSpPr>
          <p:spPr bwMode="auto">
            <a:xfrm>
              <a:off x="6798205" y="4732485"/>
              <a:ext cx="1313491" cy="857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s-HN" altLang="es-CO" sz="1200">
                  <a:latin typeface="Arial"/>
                  <a:cs typeface="Arial"/>
                </a:rPr>
                <a:t>3 años sin casos autóctonos</a:t>
              </a:r>
              <a:endParaRPr lang="en-US" altLang="es-CO" sz="1200">
                <a:latin typeface="Arial"/>
                <a:cs typeface="Arial"/>
              </a:endParaRPr>
            </a:p>
          </p:txBody>
        </p:sp>
        <p:sp>
          <p:nvSpPr>
            <p:cNvPr id="20" name="Curved Down Arrow 11">
              <a:extLst>
                <a:ext uri="{FF2B5EF4-FFF2-40B4-BE49-F238E27FC236}">
                  <a16:creationId xmlns:a16="http://schemas.microsoft.com/office/drawing/2014/main" id="{F22771D5-39DC-4FA8-B467-155E692B3299}"/>
                </a:ext>
              </a:extLst>
            </p:cNvPr>
            <p:cNvSpPr/>
            <p:nvPr/>
          </p:nvSpPr>
          <p:spPr bwMode="auto">
            <a:xfrm flipH="1">
              <a:off x="2046817" y="1579710"/>
              <a:ext cx="7416800" cy="2119313"/>
            </a:xfrm>
            <a:prstGeom prst="curvedDownArrow">
              <a:avLst/>
            </a:prstGeom>
            <a:ln>
              <a:solidFill>
                <a:schemeClr val="tx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defTabSz="1042988" rtl="1">
                <a:defRPr/>
              </a:pPr>
              <a:endParaRPr lang="en-US" sz="3900" b="1">
                <a:solidFill>
                  <a:srgbClr val="000066"/>
                </a:solidFill>
                <a:latin typeface="Arial" charset="0"/>
                <a:ea typeface="Arial" charset="0"/>
                <a:cs typeface="Arial" charset="0"/>
              </a:endParaRPr>
            </a:p>
          </p:txBody>
        </p:sp>
        <p:sp>
          <p:nvSpPr>
            <p:cNvPr id="21" name="Curved Down Arrow 12">
              <a:extLst>
                <a:ext uri="{FF2B5EF4-FFF2-40B4-BE49-F238E27FC236}">
                  <a16:creationId xmlns:a16="http://schemas.microsoft.com/office/drawing/2014/main" id="{3C918389-94B4-446E-B042-C79DD31BB06B}"/>
                </a:ext>
              </a:extLst>
            </p:cNvPr>
            <p:cNvSpPr/>
            <p:nvPr/>
          </p:nvSpPr>
          <p:spPr bwMode="auto">
            <a:xfrm flipH="1">
              <a:off x="2734205" y="2981473"/>
              <a:ext cx="3384550" cy="792162"/>
            </a:xfrm>
            <a:prstGeom prst="curvedDownArrow">
              <a:avLst/>
            </a:prstGeom>
            <a:ln>
              <a:solidFill>
                <a:schemeClr val="tx1"/>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a:lstStyle/>
            <a:p>
              <a:pPr defTabSz="1042988" rtl="1">
                <a:defRPr/>
              </a:pPr>
              <a:endParaRPr lang="en-US" sz="3900" b="1">
                <a:solidFill>
                  <a:srgbClr val="000066"/>
                </a:solidFill>
                <a:latin typeface="Arial" charset="0"/>
                <a:ea typeface="Arial" charset="0"/>
                <a:cs typeface="Arial" charset="0"/>
              </a:endParaRPr>
            </a:p>
          </p:txBody>
        </p:sp>
        <p:sp>
          <p:nvSpPr>
            <p:cNvPr id="22" name="TextBox 13">
              <a:extLst>
                <a:ext uri="{FF2B5EF4-FFF2-40B4-BE49-F238E27FC236}">
                  <a16:creationId xmlns:a16="http://schemas.microsoft.com/office/drawing/2014/main" id="{EAE1D6BD-8098-451A-8BB8-BADCF5DFF4B6}"/>
                </a:ext>
              </a:extLst>
            </p:cNvPr>
            <p:cNvSpPr txBox="1">
              <a:spLocks noChangeArrowheads="1"/>
            </p:cNvSpPr>
            <p:nvPr/>
          </p:nvSpPr>
          <p:spPr bwMode="auto">
            <a:xfrm>
              <a:off x="3443817" y="3192610"/>
              <a:ext cx="21542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s-HN" altLang="es-CO"/>
                <a:t>Caso autóctono</a:t>
              </a:r>
              <a:endParaRPr lang="en-US" altLang="es-CO"/>
            </a:p>
          </p:txBody>
        </p:sp>
        <p:sp>
          <p:nvSpPr>
            <p:cNvPr id="23" name="TextBox 14">
              <a:extLst>
                <a:ext uri="{FF2B5EF4-FFF2-40B4-BE49-F238E27FC236}">
                  <a16:creationId xmlns:a16="http://schemas.microsoft.com/office/drawing/2014/main" id="{D9226902-C713-4AED-BDAB-48F0DFCE79F5}"/>
                </a:ext>
              </a:extLst>
            </p:cNvPr>
            <p:cNvSpPr txBox="1">
              <a:spLocks noChangeArrowheads="1"/>
            </p:cNvSpPr>
            <p:nvPr/>
          </p:nvSpPr>
          <p:spPr bwMode="auto">
            <a:xfrm>
              <a:off x="4728105" y="1908323"/>
              <a:ext cx="2152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a:r>
                <a:rPr lang="es-HN" altLang="es-CO"/>
                <a:t>Caso autóctono </a:t>
              </a:r>
              <a:endParaRPr lang="en-US" altLang="es-CO"/>
            </a:p>
          </p:txBody>
        </p:sp>
      </p:grpSp>
    </p:spTree>
    <p:extLst>
      <p:ext uri="{BB962C8B-B14F-4D97-AF65-F5344CB8AC3E}">
        <p14:creationId xmlns:p14="http://schemas.microsoft.com/office/powerpoint/2010/main" val="2771475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o 7">
            <a:extLst>
              <a:ext uri="{FF2B5EF4-FFF2-40B4-BE49-F238E27FC236}">
                <a16:creationId xmlns:a16="http://schemas.microsoft.com/office/drawing/2014/main" id="{0810D24B-88B7-7B4C-A092-DB67EE4AB00A}"/>
              </a:ext>
            </a:extLst>
          </p:cNvPr>
          <p:cNvGrpSpPr/>
          <p:nvPr/>
        </p:nvGrpSpPr>
        <p:grpSpPr>
          <a:xfrm>
            <a:off x="1193321" y="521072"/>
            <a:ext cx="7167496" cy="5670726"/>
            <a:chOff x="762001" y="1283072"/>
            <a:chExt cx="7466894" cy="4379918"/>
          </a:xfrm>
        </p:grpSpPr>
        <p:grpSp>
          <p:nvGrpSpPr>
            <p:cNvPr id="3" name="Grupo 2">
              <a:extLst>
                <a:ext uri="{FF2B5EF4-FFF2-40B4-BE49-F238E27FC236}">
                  <a16:creationId xmlns:a16="http://schemas.microsoft.com/office/drawing/2014/main" id="{A37339D9-4869-0246-80D7-61C1FAA5CBBC}"/>
                </a:ext>
              </a:extLst>
            </p:cNvPr>
            <p:cNvGrpSpPr/>
            <p:nvPr/>
          </p:nvGrpSpPr>
          <p:grpSpPr>
            <a:xfrm>
              <a:off x="762001" y="1283072"/>
              <a:ext cx="4776849" cy="4379918"/>
              <a:chOff x="762000" y="1283072"/>
              <a:chExt cx="5146482" cy="4379918"/>
            </a:xfrm>
          </p:grpSpPr>
          <p:sp>
            <p:nvSpPr>
              <p:cNvPr id="114" name="Freeform 1">
                <a:extLst>
                  <a:ext uri="{FF2B5EF4-FFF2-40B4-BE49-F238E27FC236}">
                    <a16:creationId xmlns:a16="http://schemas.microsoft.com/office/drawing/2014/main" id="{1B602C59-44E2-EA4B-B5C8-58B3871ED6ED}"/>
                  </a:ext>
                </a:extLst>
              </p:cNvPr>
              <p:cNvSpPr>
                <a:spLocks noChangeArrowheads="1"/>
              </p:cNvSpPr>
              <p:nvPr/>
            </p:nvSpPr>
            <p:spPr bwMode="auto">
              <a:xfrm>
                <a:off x="762000" y="1283072"/>
                <a:ext cx="2364803" cy="4379918"/>
              </a:xfrm>
              <a:custGeom>
                <a:avLst/>
                <a:gdLst>
                  <a:gd name="T0" fmla="*/ 0 w 5812"/>
                  <a:gd name="T1" fmla="*/ 11620 h 11621"/>
                  <a:gd name="T2" fmla="*/ 1496 w 5812"/>
                  <a:gd name="T3" fmla="*/ 11425 h 11621"/>
                  <a:gd name="T4" fmla="*/ 2892 w 5812"/>
                  <a:gd name="T5" fmla="*/ 10851 h 11621"/>
                  <a:gd name="T6" fmla="*/ 4092 w 5812"/>
                  <a:gd name="T7" fmla="*/ 9935 h 11621"/>
                  <a:gd name="T8" fmla="*/ 5018 w 5812"/>
                  <a:gd name="T9" fmla="*/ 8741 h 11621"/>
                  <a:gd name="T10" fmla="*/ 5605 w 5812"/>
                  <a:gd name="T11" fmla="*/ 7345 h 11621"/>
                  <a:gd name="T12" fmla="*/ 5810 w 5812"/>
                  <a:gd name="T13" fmla="*/ 5844 h 11621"/>
                  <a:gd name="T14" fmla="*/ 5811 w 5812"/>
                  <a:gd name="T15" fmla="*/ 5811 h 11621"/>
                  <a:gd name="T16" fmla="*/ 5621 w 5812"/>
                  <a:gd name="T17" fmla="*/ 4337 h 11621"/>
                  <a:gd name="T18" fmla="*/ 5047 w 5812"/>
                  <a:gd name="T19" fmla="*/ 2930 h 11621"/>
                  <a:gd name="T20" fmla="*/ 4125 w 5812"/>
                  <a:gd name="T21" fmla="*/ 1719 h 11621"/>
                  <a:gd name="T22" fmla="*/ 2920 w 5812"/>
                  <a:gd name="T23" fmla="*/ 786 h 11621"/>
                  <a:gd name="T24" fmla="*/ 1513 w 5812"/>
                  <a:gd name="T25" fmla="*/ 199 h 11621"/>
                  <a:gd name="T26" fmla="*/ 0 w 5812"/>
                  <a:gd name="T27" fmla="*/ 0 h 11621"/>
                  <a:gd name="T28" fmla="*/ 0 w 5812"/>
                  <a:gd name="T29" fmla="*/ 11620 h 1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12" h="11621">
                    <a:moveTo>
                      <a:pt x="0" y="11620"/>
                    </a:moveTo>
                    <a:cubicBezTo>
                      <a:pt x="518" y="11620"/>
                      <a:pt x="1019" y="11552"/>
                      <a:pt x="1496" y="11425"/>
                    </a:cubicBezTo>
                    <a:cubicBezTo>
                      <a:pt x="1990" y="11294"/>
                      <a:pt x="2459" y="11100"/>
                      <a:pt x="2892" y="10851"/>
                    </a:cubicBezTo>
                    <a:cubicBezTo>
                      <a:pt x="3331" y="10598"/>
                      <a:pt x="3735" y="10289"/>
                      <a:pt x="4092" y="9935"/>
                    </a:cubicBezTo>
                    <a:cubicBezTo>
                      <a:pt x="4450" y="9580"/>
                      <a:pt x="4762" y="9179"/>
                      <a:pt x="5018" y="8741"/>
                    </a:cubicBezTo>
                    <a:cubicBezTo>
                      <a:pt x="5271" y="8308"/>
                      <a:pt x="5470" y="7840"/>
                      <a:pt x="5605" y="7345"/>
                    </a:cubicBezTo>
                    <a:cubicBezTo>
                      <a:pt x="5736" y="6867"/>
                      <a:pt x="5807" y="6363"/>
                      <a:pt x="5810" y="5844"/>
                    </a:cubicBezTo>
                    <a:cubicBezTo>
                      <a:pt x="5810" y="5832"/>
                      <a:pt x="5811" y="5822"/>
                      <a:pt x="5811" y="5811"/>
                    </a:cubicBezTo>
                    <a:cubicBezTo>
                      <a:pt x="5811" y="5301"/>
                      <a:pt x="5745" y="4808"/>
                      <a:pt x="5621" y="4337"/>
                    </a:cubicBezTo>
                    <a:cubicBezTo>
                      <a:pt x="5492" y="3839"/>
                      <a:pt x="5297" y="3367"/>
                      <a:pt x="5047" y="2930"/>
                    </a:cubicBezTo>
                    <a:cubicBezTo>
                      <a:pt x="4793" y="2486"/>
                      <a:pt x="4483" y="2079"/>
                      <a:pt x="4125" y="1719"/>
                    </a:cubicBezTo>
                    <a:cubicBezTo>
                      <a:pt x="3767" y="1358"/>
                      <a:pt x="3362" y="1044"/>
                      <a:pt x="2920" y="786"/>
                    </a:cubicBezTo>
                    <a:cubicBezTo>
                      <a:pt x="2483" y="532"/>
                      <a:pt x="2011" y="334"/>
                      <a:pt x="1513" y="199"/>
                    </a:cubicBezTo>
                    <a:cubicBezTo>
                      <a:pt x="1030" y="70"/>
                      <a:pt x="524" y="0"/>
                      <a:pt x="0" y="0"/>
                    </a:cubicBezTo>
                    <a:lnTo>
                      <a:pt x="0" y="11620"/>
                    </a:lnTo>
                  </a:path>
                </a:pathLst>
              </a:custGeom>
              <a:solidFill>
                <a:srgbClr val="EFEFE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15" name="Freeform 2">
                <a:extLst>
                  <a:ext uri="{FF2B5EF4-FFF2-40B4-BE49-F238E27FC236}">
                    <a16:creationId xmlns:a16="http://schemas.microsoft.com/office/drawing/2014/main" id="{ADA90ABB-888F-444D-9AFC-86A5ECE155A1}"/>
                  </a:ext>
                </a:extLst>
              </p:cNvPr>
              <p:cNvSpPr>
                <a:spLocks noChangeArrowheads="1"/>
              </p:cNvSpPr>
              <p:nvPr/>
            </p:nvSpPr>
            <p:spPr bwMode="auto">
              <a:xfrm>
                <a:off x="3032862" y="4507755"/>
                <a:ext cx="2875620" cy="1012286"/>
              </a:xfrm>
              <a:custGeom>
                <a:avLst/>
                <a:gdLst>
                  <a:gd name="T0" fmla="*/ 812 w 7630"/>
                  <a:gd name="T1" fmla="*/ 2686 h 2687"/>
                  <a:gd name="T2" fmla="*/ 6285 w 7630"/>
                  <a:gd name="T3" fmla="*/ 2686 h 2687"/>
                  <a:gd name="T4" fmla="*/ 7629 w 7630"/>
                  <a:gd name="T5" fmla="*/ 1343 h 2687"/>
                  <a:gd name="T6" fmla="*/ 6285 w 7630"/>
                  <a:gd name="T7" fmla="*/ 0 h 2687"/>
                  <a:gd name="T8" fmla="*/ 812 w 7630"/>
                  <a:gd name="T9" fmla="*/ 0 h 2687"/>
                  <a:gd name="T10" fmla="*/ 0 w 7630"/>
                  <a:gd name="T11" fmla="*/ 1349 h 2687"/>
                  <a:gd name="T12" fmla="*/ 812 w 7630"/>
                  <a:gd name="T13" fmla="*/ 2686 h 2687"/>
                </a:gdLst>
                <a:ahLst/>
                <a:cxnLst>
                  <a:cxn ang="0">
                    <a:pos x="T0" y="T1"/>
                  </a:cxn>
                  <a:cxn ang="0">
                    <a:pos x="T2" y="T3"/>
                  </a:cxn>
                  <a:cxn ang="0">
                    <a:pos x="T4" y="T5"/>
                  </a:cxn>
                  <a:cxn ang="0">
                    <a:pos x="T6" y="T7"/>
                  </a:cxn>
                  <a:cxn ang="0">
                    <a:pos x="T8" y="T9"/>
                  </a:cxn>
                  <a:cxn ang="0">
                    <a:pos x="T10" y="T11"/>
                  </a:cxn>
                  <a:cxn ang="0">
                    <a:pos x="T12" y="T13"/>
                  </a:cxn>
                </a:cxnLst>
                <a:rect l="0" t="0" r="r" b="b"/>
                <a:pathLst>
                  <a:path w="7630" h="2687">
                    <a:moveTo>
                      <a:pt x="812" y="2686"/>
                    </a:moveTo>
                    <a:lnTo>
                      <a:pt x="6285" y="2686"/>
                    </a:lnTo>
                    <a:cubicBezTo>
                      <a:pt x="7027" y="2686"/>
                      <a:pt x="7629" y="2085"/>
                      <a:pt x="7629" y="1343"/>
                    </a:cubicBezTo>
                    <a:cubicBezTo>
                      <a:pt x="7629" y="601"/>
                      <a:pt x="7027" y="0"/>
                      <a:pt x="6285" y="0"/>
                    </a:cubicBezTo>
                    <a:lnTo>
                      <a:pt x="812" y="0"/>
                    </a:lnTo>
                    <a:lnTo>
                      <a:pt x="0" y="1349"/>
                    </a:lnTo>
                    <a:lnTo>
                      <a:pt x="812" y="2686"/>
                    </a:lnTo>
                  </a:path>
                </a:pathLst>
              </a:custGeom>
              <a:solidFill>
                <a:schemeClr val="accent3"/>
              </a:solidFill>
              <a:ln>
                <a:noFill/>
              </a:ln>
              <a:effectLst/>
            </p:spPr>
            <p:txBody>
              <a:bodyPr wrap="none" anchor="ctr"/>
              <a:lstStyle/>
              <a:p>
                <a:endParaRPr lang="es-ES_tradnl" sz="800"/>
              </a:p>
            </p:txBody>
          </p:sp>
          <p:sp>
            <p:nvSpPr>
              <p:cNvPr id="116" name="Freeform 3">
                <a:extLst>
                  <a:ext uri="{FF2B5EF4-FFF2-40B4-BE49-F238E27FC236}">
                    <a16:creationId xmlns:a16="http://schemas.microsoft.com/office/drawing/2014/main" id="{89D9F3BC-42C0-5543-999F-7CE27D5727FC}"/>
                  </a:ext>
                </a:extLst>
              </p:cNvPr>
              <p:cNvSpPr>
                <a:spLocks noChangeArrowheads="1"/>
              </p:cNvSpPr>
              <p:nvPr/>
            </p:nvSpPr>
            <p:spPr bwMode="auto">
              <a:xfrm>
                <a:off x="1506670" y="4896712"/>
                <a:ext cx="2408539" cy="177857"/>
              </a:xfrm>
              <a:custGeom>
                <a:avLst/>
                <a:gdLst>
                  <a:gd name="T0" fmla="*/ 6152 w 6388"/>
                  <a:gd name="T1" fmla="*/ 0 h 470"/>
                  <a:gd name="T2" fmla="*/ 234 w 6388"/>
                  <a:gd name="T3" fmla="*/ 0 h 470"/>
                  <a:gd name="T4" fmla="*/ 0 w 6388"/>
                  <a:gd name="T5" fmla="*/ 235 h 470"/>
                  <a:gd name="T6" fmla="*/ 234 w 6388"/>
                  <a:gd name="T7" fmla="*/ 469 h 470"/>
                  <a:gd name="T8" fmla="*/ 6152 w 6388"/>
                  <a:gd name="T9" fmla="*/ 469 h 470"/>
                  <a:gd name="T10" fmla="*/ 6387 w 6388"/>
                  <a:gd name="T11" fmla="*/ 235 h 470"/>
                  <a:gd name="T12" fmla="*/ 6152 w 6388"/>
                  <a:gd name="T13" fmla="*/ 0 h 470"/>
                </a:gdLst>
                <a:ahLst/>
                <a:cxnLst>
                  <a:cxn ang="0">
                    <a:pos x="T0" y="T1"/>
                  </a:cxn>
                  <a:cxn ang="0">
                    <a:pos x="T2" y="T3"/>
                  </a:cxn>
                  <a:cxn ang="0">
                    <a:pos x="T4" y="T5"/>
                  </a:cxn>
                  <a:cxn ang="0">
                    <a:pos x="T6" y="T7"/>
                  </a:cxn>
                  <a:cxn ang="0">
                    <a:pos x="T8" y="T9"/>
                  </a:cxn>
                  <a:cxn ang="0">
                    <a:pos x="T10" y="T11"/>
                  </a:cxn>
                  <a:cxn ang="0">
                    <a:pos x="T12" y="T13"/>
                  </a:cxn>
                </a:cxnLst>
                <a:rect l="0" t="0" r="r" b="b"/>
                <a:pathLst>
                  <a:path w="6388" h="470">
                    <a:moveTo>
                      <a:pt x="6152" y="0"/>
                    </a:moveTo>
                    <a:lnTo>
                      <a:pt x="234" y="0"/>
                    </a:lnTo>
                    <a:cubicBezTo>
                      <a:pt x="105" y="0"/>
                      <a:pt x="0" y="106"/>
                      <a:pt x="0" y="235"/>
                    </a:cubicBezTo>
                    <a:cubicBezTo>
                      <a:pt x="0" y="363"/>
                      <a:pt x="105" y="469"/>
                      <a:pt x="234" y="469"/>
                    </a:cubicBezTo>
                    <a:lnTo>
                      <a:pt x="6152" y="469"/>
                    </a:lnTo>
                    <a:cubicBezTo>
                      <a:pt x="6281" y="469"/>
                      <a:pt x="6387" y="363"/>
                      <a:pt x="6387" y="235"/>
                    </a:cubicBezTo>
                    <a:cubicBezTo>
                      <a:pt x="6387" y="106"/>
                      <a:pt x="6281" y="0"/>
                      <a:pt x="6152" y="0"/>
                    </a:cubicBezTo>
                  </a:path>
                </a:pathLst>
              </a:custGeom>
              <a:solidFill>
                <a:schemeClr val="accent3"/>
              </a:solidFill>
              <a:ln>
                <a:noFill/>
              </a:ln>
              <a:effectLst/>
            </p:spPr>
            <p:txBody>
              <a:bodyPr wrap="none" anchor="ctr"/>
              <a:lstStyle/>
              <a:p>
                <a:endParaRPr lang="es-ES_tradnl" sz="800"/>
              </a:p>
            </p:txBody>
          </p:sp>
          <p:sp>
            <p:nvSpPr>
              <p:cNvPr id="117" name="Freeform 4">
                <a:extLst>
                  <a:ext uri="{FF2B5EF4-FFF2-40B4-BE49-F238E27FC236}">
                    <a16:creationId xmlns:a16="http://schemas.microsoft.com/office/drawing/2014/main" id="{18EDB47C-2024-4541-A7D3-DBD29089DBAD}"/>
                  </a:ext>
                </a:extLst>
              </p:cNvPr>
              <p:cNvSpPr>
                <a:spLocks noChangeArrowheads="1"/>
              </p:cNvSpPr>
              <p:nvPr/>
            </p:nvSpPr>
            <p:spPr bwMode="auto">
              <a:xfrm>
                <a:off x="3032862" y="1416049"/>
                <a:ext cx="2875620" cy="1013947"/>
              </a:xfrm>
              <a:custGeom>
                <a:avLst/>
                <a:gdLst>
                  <a:gd name="T0" fmla="*/ 812 w 7630"/>
                  <a:gd name="T1" fmla="*/ 2687 h 2688"/>
                  <a:gd name="T2" fmla="*/ 6285 w 7630"/>
                  <a:gd name="T3" fmla="*/ 2687 h 2688"/>
                  <a:gd name="T4" fmla="*/ 7629 w 7630"/>
                  <a:gd name="T5" fmla="*/ 1344 h 2688"/>
                  <a:gd name="T6" fmla="*/ 6285 w 7630"/>
                  <a:gd name="T7" fmla="*/ 0 h 2688"/>
                  <a:gd name="T8" fmla="*/ 812 w 7630"/>
                  <a:gd name="T9" fmla="*/ 0 h 2688"/>
                  <a:gd name="T10" fmla="*/ 0 w 7630"/>
                  <a:gd name="T11" fmla="*/ 1350 h 2688"/>
                  <a:gd name="T12" fmla="*/ 812 w 7630"/>
                  <a:gd name="T13" fmla="*/ 2687 h 2688"/>
                </a:gdLst>
                <a:ahLst/>
                <a:cxnLst>
                  <a:cxn ang="0">
                    <a:pos x="T0" y="T1"/>
                  </a:cxn>
                  <a:cxn ang="0">
                    <a:pos x="T2" y="T3"/>
                  </a:cxn>
                  <a:cxn ang="0">
                    <a:pos x="T4" y="T5"/>
                  </a:cxn>
                  <a:cxn ang="0">
                    <a:pos x="T6" y="T7"/>
                  </a:cxn>
                  <a:cxn ang="0">
                    <a:pos x="T8" y="T9"/>
                  </a:cxn>
                  <a:cxn ang="0">
                    <a:pos x="T10" y="T11"/>
                  </a:cxn>
                  <a:cxn ang="0">
                    <a:pos x="T12" y="T13"/>
                  </a:cxn>
                </a:cxnLst>
                <a:rect l="0" t="0" r="r" b="b"/>
                <a:pathLst>
                  <a:path w="7630" h="2688">
                    <a:moveTo>
                      <a:pt x="812" y="2687"/>
                    </a:moveTo>
                    <a:lnTo>
                      <a:pt x="6285" y="2687"/>
                    </a:lnTo>
                    <a:cubicBezTo>
                      <a:pt x="7027" y="2687"/>
                      <a:pt x="7629" y="2086"/>
                      <a:pt x="7629" y="1344"/>
                    </a:cubicBezTo>
                    <a:cubicBezTo>
                      <a:pt x="7629" y="601"/>
                      <a:pt x="7027" y="0"/>
                      <a:pt x="6285" y="0"/>
                    </a:cubicBezTo>
                    <a:lnTo>
                      <a:pt x="812" y="0"/>
                    </a:lnTo>
                    <a:lnTo>
                      <a:pt x="0" y="1350"/>
                    </a:lnTo>
                    <a:lnTo>
                      <a:pt x="812" y="2687"/>
                    </a:lnTo>
                  </a:path>
                </a:pathLst>
              </a:custGeom>
              <a:solidFill>
                <a:schemeClr val="accent1"/>
              </a:solidFill>
              <a:ln>
                <a:noFill/>
              </a:ln>
              <a:effectLst/>
            </p:spPr>
            <p:txBody>
              <a:bodyPr wrap="none" anchor="ctr"/>
              <a:lstStyle/>
              <a:p>
                <a:endParaRPr lang="es-ES_tradnl" sz="800"/>
              </a:p>
            </p:txBody>
          </p:sp>
          <p:sp>
            <p:nvSpPr>
              <p:cNvPr id="118" name="Freeform 5">
                <a:extLst>
                  <a:ext uri="{FF2B5EF4-FFF2-40B4-BE49-F238E27FC236}">
                    <a16:creationId xmlns:a16="http://schemas.microsoft.com/office/drawing/2014/main" id="{D43FBD38-6269-E546-8396-F01EB72684E3}"/>
                  </a:ext>
                </a:extLst>
              </p:cNvPr>
              <p:cNvSpPr>
                <a:spLocks noChangeArrowheads="1"/>
              </p:cNvSpPr>
              <p:nvPr/>
            </p:nvSpPr>
            <p:spPr bwMode="auto">
              <a:xfrm>
                <a:off x="1506670" y="1829939"/>
                <a:ext cx="2408539" cy="177856"/>
              </a:xfrm>
              <a:custGeom>
                <a:avLst/>
                <a:gdLst>
                  <a:gd name="T0" fmla="*/ 6152 w 6388"/>
                  <a:gd name="T1" fmla="*/ 0 h 471"/>
                  <a:gd name="T2" fmla="*/ 234 w 6388"/>
                  <a:gd name="T3" fmla="*/ 0 h 471"/>
                  <a:gd name="T4" fmla="*/ 0 w 6388"/>
                  <a:gd name="T5" fmla="*/ 235 h 471"/>
                  <a:gd name="T6" fmla="*/ 234 w 6388"/>
                  <a:gd name="T7" fmla="*/ 470 h 471"/>
                  <a:gd name="T8" fmla="*/ 6152 w 6388"/>
                  <a:gd name="T9" fmla="*/ 470 h 471"/>
                  <a:gd name="T10" fmla="*/ 6387 w 6388"/>
                  <a:gd name="T11" fmla="*/ 235 h 471"/>
                  <a:gd name="T12" fmla="*/ 6152 w 6388"/>
                  <a:gd name="T13" fmla="*/ 0 h 471"/>
                </a:gdLst>
                <a:ahLst/>
                <a:cxnLst>
                  <a:cxn ang="0">
                    <a:pos x="T0" y="T1"/>
                  </a:cxn>
                  <a:cxn ang="0">
                    <a:pos x="T2" y="T3"/>
                  </a:cxn>
                  <a:cxn ang="0">
                    <a:pos x="T4" y="T5"/>
                  </a:cxn>
                  <a:cxn ang="0">
                    <a:pos x="T6" y="T7"/>
                  </a:cxn>
                  <a:cxn ang="0">
                    <a:pos x="T8" y="T9"/>
                  </a:cxn>
                  <a:cxn ang="0">
                    <a:pos x="T10" y="T11"/>
                  </a:cxn>
                  <a:cxn ang="0">
                    <a:pos x="T12" y="T13"/>
                  </a:cxn>
                </a:cxnLst>
                <a:rect l="0" t="0" r="r" b="b"/>
                <a:pathLst>
                  <a:path w="6388" h="471">
                    <a:moveTo>
                      <a:pt x="6152" y="0"/>
                    </a:moveTo>
                    <a:lnTo>
                      <a:pt x="234" y="0"/>
                    </a:lnTo>
                    <a:cubicBezTo>
                      <a:pt x="105" y="0"/>
                      <a:pt x="0" y="106"/>
                      <a:pt x="0" y="235"/>
                    </a:cubicBezTo>
                    <a:cubicBezTo>
                      <a:pt x="0" y="364"/>
                      <a:pt x="105" y="470"/>
                      <a:pt x="234" y="470"/>
                    </a:cubicBezTo>
                    <a:lnTo>
                      <a:pt x="6152" y="470"/>
                    </a:lnTo>
                    <a:cubicBezTo>
                      <a:pt x="6281" y="470"/>
                      <a:pt x="6387" y="364"/>
                      <a:pt x="6387" y="235"/>
                    </a:cubicBezTo>
                    <a:cubicBezTo>
                      <a:pt x="6387" y="106"/>
                      <a:pt x="6281" y="0"/>
                      <a:pt x="6152" y="0"/>
                    </a:cubicBezTo>
                  </a:path>
                </a:pathLst>
              </a:custGeom>
              <a:solidFill>
                <a:schemeClr val="accent1"/>
              </a:solidFill>
              <a:ln>
                <a:noFill/>
              </a:ln>
              <a:effectLst/>
            </p:spPr>
            <p:txBody>
              <a:bodyPr wrap="none" anchor="ctr"/>
              <a:lstStyle/>
              <a:p>
                <a:endParaRPr lang="es-ES_tradnl" sz="800"/>
              </a:p>
            </p:txBody>
          </p:sp>
          <p:sp>
            <p:nvSpPr>
              <p:cNvPr id="119" name="Freeform 6">
                <a:extLst>
                  <a:ext uri="{FF2B5EF4-FFF2-40B4-BE49-F238E27FC236}">
                    <a16:creationId xmlns:a16="http://schemas.microsoft.com/office/drawing/2014/main" id="{16877664-7BD6-964D-A1F9-69234903EB91}"/>
                  </a:ext>
                </a:extLst>
              </p:cNvPr>
              <p:cNvSpPr>
                <a:spLocks noChangeArrowheads="1"/>
              </p:cNvSpPr>
              <p:nvPr/>
            </p:nvSpPr>
            <p:spPr bwMode="auto">
              <a:xfrm>
                <a:off x="3032862" y="2915360"/>
                <a:ext cx="2875620" cy="1012286"/>
              </a:xfrm>
              <a:custGeom>
                <a:avLst/>
                <a:gdLst>
                  <a:gd name="T0" fmla="*/ 812 w 7630"/>
                  <a:gd name="T1" fmla="*/ 2686 h 2687"/>
                  <a:gd name="T2" fmla="*/ 6285 w 7630"/>
                  <a:gd name="T3" fmla="*/ 2686 h 2687"/>
                  <a:gd name="T4" fmla="*/ 7629 w 7630"/>
                  <a:gd name="T5" fmla="*/ 1343 h 2687"/>
                  <a:gd name="T6" fmla="*/ 6285 w 7630"/>
                  <a:gd name="T7" fmla="*/ 0 h 2687"/>
                  <a:gd name="T8" fmla="*/ 812 w 7630"/>
                  <a:gd name="T9" fmla="*/ 0 h 2687"/>
                  <a:gd name="T10" fmla="*/ 0 w 7630"/>
                  <a:gd name="T11" fmla="*/ 1349 h 2687"/>
                  <a:gd name="T12" fmla="*/ 812 w 7630"/>
                  <a:gd name="T13" fmla="*/ 2686 h 2687"/>
                </a:gdLst>
                <a:ahLst/>
                <a:cxnLst>
                  <a:cxn ang="0">
                    <a:pos x="T0" y="T1"/>
                  </a:cxn>
                  <a:cxn ang="0">
                    <a:pos x="T2" y="T3"/>
                  </a:cxn>
                  <a:cxn ang="0">
                    <a:pos x="T4" y="T5"/>
                  </a:cxn>
                  <a:cxn ang="0">
                    <a:pos x="T6" y="T7"/>
                  </a:cxn>
                  <a:cxn ang="0">
                    <a:pos x="T8" y="T9"/>
                  </a:cxn>
                  <a:cxn ang="0">
                    <a:pos x="T10" y="T11"/>
                  </a:cxn>
                  <a:cxn ang="0">
                    <a:pos x="T12" y="T13"/>
                  </a:cxn>
                </a:cxnLst>
                <a:rect l="0" t="0" r="r" b="b"/>
                <a:pathLst>
                  <a:path w="7630" h="2687">
                    <a:moveTo>
                      <a:pt x="812" y="2686"/>
                    </a:moveTo>
                    <a:lnTo>
                      <a:pt x="6285" y="2686"/>
                    </a:lnTo>
                    <a:cubicBezTo>
                      <a:pt x="7027" y="2686"/>
                      <a:pt x="7629" y="2085"/>
                      <a:pt x="7629" y="1343"/>
                    </a:cubicBezTo>
                    <a:cubicBezTo>
                      <a:pt x="7629" y="601"/>
                      <a:pt x="7027" y="0"/>
                      <a:pt x="6285" y="0"/>
                    </a:cubicBezTo>
                    <a:lnTo>
                      <a:pt x="812" y="0"/>
                    </a:lnTo>
                    <a:lnTo>
                      <a:pt x="0" y="1349"/>
                    </a:lnTo>
                    <a:lnTo>
                      <a:pt x="812" y="2686"/>
                    </a:lnTo>
                  </a:path>
                </a:pathLst>
              </a:custGeom>
              <a:solidFill>
                <a:schemeClr val="accent2"/>
              </a:solidFill>
              <a:ln>
                <a:noFill/>
              </a:ln>
              <a:effectLst/>
            </p:spPr>
            <p:txBody>
              <a:bodyPr wrap="none" anchor="ctr"/>
              <a:lstStyle/>
              <a:p>
                <a:endParaRPr lang="es-ES_tradnl" sz="800"/>
              </a:p>
            </p:txBody>
          </p:sp>
          <p:sp>
            <p:nvSpPr>
              <p:cNvPr id="120" name="Freeform 7">
                <a:extLst>
                  <a:ext uri="{FF2B5EF4-FFF2-40B4-BE49-F238E27FC236}">
                    <a16:creationId xmlns:a16="http://schemas.microsoft.com/office/drawing/2014/main" id="{080C2632-18A0-7941-8BA9-372FD28799E8}"/>
                  </a:ext>
                </a:extLst>
              </p:cNvPr>
              <p:cNvSpPr>
                <a:spLocks noChangeArrowheads="1"/>
              </p:cNvSpPr>
              <p:nvPr/>
            </p:nvSpPr>
            <p:spPr bwMode="auto">
              <a:xfrm>
                <a:off x="1506670" y="3339224"/>
                <a:ext cx="2408539" cy="176195"/>
              </a:xfrm>
              <a:custGeom>
                <a:avLst/>
                <a:gdLst>
                  <a:gd name="T0" fmla="*/ 6152 w 6388"/>
                  <a:gd name="T1" fmla="*/ 0 h 469"/>
                  <a:gd name="T2" fmla="*/ 234 w 6388"/>
                  <a:gd name="T3" fmla="*/ 0 h 469"/>
                  <a:gd name="T4" fmla="*/ 0 w 6388"/>
                  <a:gd name="T5" fmla="*/ 234 h 469"/>
                  <a:gd name="T6" fmla="*/ 234 w 6388"/>
                  <a:gd name="T7" fmla="*/ 468 h 469"/>
                  <a:gd name="T8" fmla="*/ 6152 w 6388"/>
                  <a:gd name="T9" fmla="*/ 468 h 469"/>
                  <a:gd name="T10" fmla="*/ 6387 w 6388"/>
                  <a:gd name="T11" fmla="*/ 234 h 469"/>
                  <a:gd name="T12" fmla="*/ 6152 w 6388"/>
                  <a:gd name="T13" fmla="*/ 0 h 469"/>
                </a:gdLst>
                <a:ahLst/>
                <a:cxnLst>
                  <a:cxn ang="0">
                    <a:pos x="T0" y="T1"/>
                  </a:cxn>
                  <a:cxn ang="0">
                    <a:pos x="T2" y="T3"/>
                  </a:cxn>
                  <a:cxn ang="0">
                    <a:pos x="T4" y="T5"/>
                  </a:cxn>
                  <a:cxn ang="0">
                    <a:pos x="T6" y="T7"/>
                  </a:cxn>
                  <a:cxn ang="0">
                    <a:pos x="T8" y="T9"/>
                  </a:cxn>
                  <a:cxn ang="0">
                    <a:pos x="T10" y="T11"/>
                  </a:cxn>
                  <a:cxn ang="0">
                    <a:pos x="T12" y="T13"/>
                  </a:cxn>
                </a:cxnLst>
                <a:rect l="0" t="0" r="r" b="b"/>
                <a:pathLst>
                  <a:path w="6388" h="469">
                    <a:moveTo>
                      <a:pt x="6152" y="0"/>
                    </a:moveTo>
                    <a:lnTo>
                      <a:pt x="234" y="0"/>
                    </a:lnTo>
                    <a:cubicBezTo>
                      <a:pt x="105" y="0"/>
                      <a:pt x="0" y="105"/>
                      <a:pt x="0" y="234"/>
                    </a:cubicBezTo>
                    <a:cubicBezTo>
                      <a:pt x="0" y="363"/>
                      <a:pt x="105" y="468"/>
                      <a:pt x="234" y="468"/>
                    </a:cubicBezTo>
                    <a:lnTo>
                      <a:pt x="6152" y="468"/>
                    </a:lnTo>
                    <a:cubicBezTo>
                      <a:pt x="6281" y="468"/>
                      <a:pt x="6387" y="363"/>
                      <a:pt x="6387" y="234"/>
                    </a:cubicBezTo>
                    <a:cubicBezTo>
                      <a:pt x="6387" y="105"/>
                      <a:pt x="6281" y="0"/>
                      <a:pt x="6152" y="0"/>
                    </a:cubicBezTo>
                  </a:path>
                </a:pathLst>
              </a:custGeom>
              <a:solidFill>
                <a:schemeClr val="accent2"/>
              </a:solidFill>
              <a:ln>
                <a:noFill/>
              </a:ln>
              <a:effectLst/>
            </p:spPr>
            <p:txBody>
              <a:bodyPr wrap="none" anchor="ctr"/>
              <a:lstStyle/>
              <a:p>
                <a:endParaRPr lang="es-ES_tradnl" sz="800"/>
              </a:p>
            </p:txBody>
          </p:sp>
          <p:sp>
            <p:nvSpPr>
              <p:cNvPr id="121" name="Freeform 8">
                <a:extLst>
                  <a:ext uri="{FF2B5EF4-FFF2-40B4-BE49-F238E27FC236}">
                    <a16:creationId xmlns:a16="http://schemas.microsoft.com/office/drawing/2014/main" id="{7495A9F5-3454-8749-A84D-65572C8DEDAD}"/>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22" name="Freeform 9">
                <a:extLst>
                  <a:ext uri="{FF2B5EF4-FFF2-40B4-BE49-F238E27FC236}">
                    <a16:creationId xmlns:a16="http://schemas.microsoft.com/office/drawing/2014/main" id="{2AC19CD1-009B-E74C-9204-1DA34B715921}"/>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23" name="Freeform 10">
                <a:extLst>
                  <a:ext uri="{FF2B5EF4-FFF2-40B4-BE49-F238E27FC236}">
                    <a16:creationId xmlns:a16="http://schemas.microsoft.com/office/drawing/2014/main" id="{5F986C0E-C1E9-C04E-B1C0-C4A57DFA6619}"/>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24" name="Freeform 11">
                <a:extLst>
                  <a:ext uri="{FF2B5EF4-FFF2-40B4-BE49-F238E27FC236}">
                    <a16:creationId xmlns:a16="http://schemas.microsoft.com/office/drawing/2014/main" id="{413EF5E7-8247-6F44-A876-2044D479545C}"/>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25" name="Freeform 12">
                <a:extLst>
                  <a:ext uri="{FF2B5EF4-FFF2-40B4-BE49-F238E27FC236}">
                    <a16:creationId xmlns:a16="http://schemas.microsoft.com/office/drawing/2014/main" id="{5F84E8EC-1A9A-C340-95F4-D0F5EA41E333}"/>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26" name="Freeform 13">
                <a:extLst>
                  <a:ext uri="{FF2B5EF4-FFF2-40B4-BE49-F238E27FC236}">
                    <a16:creationId xmlns:a16="http://schemas.microsoft.com/office/drawing/2014/main" id="{5488025A-1551-BF4F-9BCE-5F6725EF6A33}"/>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27" name="Freeform 14">
                <a:extLst>
                  <a:ext uri="{FF2B5EF4-FFF2-40B4-BE49-F238E27FC236}">
                    <a16:creationId xmlns:a16="http://schemas.microsoft.com/office/drawing/2014/main" id="{7E2C053E-9000-0949-ABB3-1422F928CD3D}"/>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28" name="Freeform 15">
                <a:extLst>
                  <a:ext uri="{FF2B5EF4-FFF2-40B4-BE49-F238E27FC236}">
                    <a16:creationId xmlns:a16="http://schemas.microsoft.com/office/drawing/2014/main" id="{D1FBA718-E9A7-F44C-9398-9BF8F5EDBD07}"/>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29" name="Freeform 16">
                <a:extLst>
                  <a:ext uri="{FF2B5EF4-FFF2-40B4-BE49-F238E27FC236}">
                    <a16:creationId xmlns:a16="http://schemas.microsoft.com/office/drawing/2014/main" id="{D0A17F14-00A5-FB4A-B094-9A910D7EE8B2}"/>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30" name="Freeform 17">
                <a:extLst>
                  <a:ext uri="{FF2B5EF4-FFF2-40B4-BE49-F238E27FC236}">
                    <a16:creationId xmlns:a16="http://schemas.microsoft.com/office/drawing/2014/main" id="{56CF41DB-F90F-524D-957D-8A3000EDCCAC}"/>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31" name="Freeform 18">
                <a:extLst>
                  <a:ext uri="{FF2B5EF4-FFF2-40B4-BE49-F238E27FC236}">
                    <a16:creationId xmlns:a16="http://schemas.microsoft.com/office/drawing/2014/main" id="{39D61633-A05F-CC40-A821-B78F8EBD22FA}"/>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32" name="Freeform 19">
                <a:extLst>
                  <a:ext uri="{FF2B5EF4-FFF2-40B4-BE49-F238E27FC236}">
                    <a16:creationId xmlns:a16="http://schemas.microsoft.com/office/drawing/2014/main" id="{98AD2E1B-65E8-7942-B73C-EF6994F163D5}"/>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33" name="Freeform 20">
                <a:extLst>
                  <a:ext uri="{FF2B5EF4-FFF2-40B4-BE49-F238E27FC236}">
                    <a16:creationId xmlns:a16="http://schemas.microsoft.com/office/drawing/2014/main" id="{D7DB9D0D-C2E2-CC47-B5B0-BFD5A4B5CCB1}"/>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34" name="Freeform 21">
                <a:extLst>
                  <a:ext uri="{FF2B5EF4-FFF2-40B4-BE49-F238E27FC236}">
                    <a16:creationId xmlns:a16="http://schemas.microsoft.com/office/drawing/2014/main" id="{7F3F5E53-9B70-654E-AF1F-15E542B2BEB2}"/>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35" name="Freeform 22">
                <a:extLst>
                  <a:ext uri="{FF2B5EF4-FFF2-40B4-BE49-F238E27FC236}">
                    <a16:creationId xmlns:a16="http://schemas.microsoft.com/office/drawing/2014/main" id="{4062831E-BA17-6345-925E-202934A32354}"/>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36" name="Freeform 23">
                <a:extLst>
                  <a:ext uri="{FF2B5EF4-FFF2-40B4-BE49-F238E27FC236}">
                    <a16:creationId xmlns:a16="http://schemas.microsoft.com/office/drawing/2014/main" id="{F4C4E062-D7F1-F84D-8F5D-43AFF20374DF}"/>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37" name="Freeform 24">
                <a:extLst>
                  <a:ext uri="{FF2B5EF4-FFF2-40B4-BE49-F238E27FC236}">
                    <a16:creationId xmlns:a16="http://schemas.microsoft.com/office/drawing/2014/main" id="{B160760C-DAE2-654A-A924-3C5546F1366D}"/>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38" name="Freeform 25">
                <a:extLst>
                  <a:ext uri="{FF2B5EF4-FFF2-40B4-BE49-F238E27FC236}">
                    <a16:creationId xmlns:a16="http://schemas.microsoft.com/office/drawing/2014/main" id="{ED9B8510-DE70-3946-B525-FB8BFBDF976C}"/>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39" name="Freeform 26">
                <a:extLst>
                  <a:ext uri="{FF2B5EF4-FFF2-40B4-BE49-F238E27FC236}">
                    <a16:creationId xmlns:a16="http://schemas.microsoft.com/office/drawing/2014/main" id="{7AB7E29C-F5B9-444C-B3AF-0189F3D8D7B5}"/>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40" name="Freeform 27">
                <a:extLst>
                  <a:ext uri="{FF2B5EF4-FFF2-40B4-BE49-F238E27FC236}">
                    <a16:creationId xmlns:a16="http://schemas.microsoft.com/office/drawing/2014/main" id="{7F3F86DB-7F6F-2548-975C-DF439CA8E0D5}"/>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41" name="Freeform 28">
                <a:extLst>
                  <a:ext uri="{FF2B5EF4-FFF2-40B4-BE49-F238E27FC236}">
                    <a16:creationId xmlns:a16="http://schemas.microsoft.com/office/drawing/2014/main" id="{D153A928-FACE-D14A-B5DE-D59B947A73CE}"/>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42" name="Freeform 29">
                <a:extLst>
                  <a:ext uri="{FF2B5EF4-FFF2-40B4-BE49-F238E27FC236}">
                    <a16:creationId xmlns:a16="http://schemas.microsoft.com/office/drawing/2014/main" id="{3971C6C9-45D5-1F48-BB01-B633660E7FA9}"/>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43" name="Freeform 30">
                <a:extLst>
                  <a:ext uri="{FF2B5EF4-FFF2-40B4-BE49-F238E27FC236}">
                    <a16:creationId xmlns:a16="http://schemas.microsoft.com/office/drawing/2014/main" id="{7BCAB4B8-482F-C44D-8026-1DB86E7749C3}"/>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44" name="Freeform 31">
                <a:extLst>
                  <a:ext uri="{FF2B5EF4-FFF2-40B4-BE49-F238E27FC236}">
                    <a16:creationId xmlns:a16="http://schemas.microsoft.com/office/drawing/2014/main" id="{3C309F09-9D38-804F-9E28-EC36CD4EE309}"/>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45" name="Freeform 32">
                <a:extLst>
                  <a:ext uri="{FF2B5EF4-FFF2-40B4-BE49-F238E27FC236}">
                    <a16:creationId xmlns:a16="http://schemas.microsoft.com/office/drawing/2014/main" id="{0FF0EED3-FA39-6047-8DE7-5980EB617EFE}"/>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46" name="Freeform 33">
                <a:extLst>
                  <a:ext uri="{FF2B5EF4-FFF2-40B4-BE49-F238E27FC236}">
                    <a16:creationId xmlns:a16="http://schemas.microsoft.com/office/drawing/2014/main" id="{E1F2E1E1-D5E8-0C4B-8332-F11422718AB6}"/>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47" name="Freeform 34">
                <a:extLst>
                  <a:ext uri="{FF2B5EF4-FFF2-40B4-BE49-F238E27FC236}">
                    <a16:creationId xmlns:a16="http://schemas.microsoft.com/office/drawing/2014/main" id="{4DAC7424-4554-E34D-BBD2-AF6F19AEB500}"/>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48" name="Freeform 35">
                <a:extLst>
                  <a:ext uri="{FF2B5EF4-FFF2-40B4-BE49-F238E27FC236}">
                    <a16:creationId xmlns:a16="http://schemas.microsoft.com/office/drawing/2014/main" id="{ADECFEBE-6942-4348-8C63-B6A6BD2AC1AD}"/>
                  </a:ext>
                </a:extLst>
              </p:cNvPr>
              <p:cNvSpPr>
                <a:spLocks noChangeArrowheads="1"/>
              </p:cNvSpPr>
              <p:nvPr/>
            </p:nvSpPr>
            <p:spPr bwMode="auto">
              <a:xfrm>
                <a:off x="762001" y="3483835"/>
                <a:ext cx="1630627" cy="1878295"/>
              </a:xfrm>
              <a:custGeom>
                <a:avLst/>
                <a:gdLst>
                  <a:gd name="T0" fmla="*/ 0 w 4328"/>
                  <a:gd name="T1" fmla="*/ 0 h 4984"/>
                  <a:gd name="T2" fmla="*/ 0 w 4328"/>
                  <a:gd name="T3" fmla="*/ 428 h 4984"/>
                  <a:gd name="T4" fmla="*/ 0 w 4328"/>
                  <a:gd name="T5" fmla="*/ 4983 h 4984"/>
                  <a:gd name="T6" fmla="*/ 1290 w 4328"/>
                  <a:gd name="T7" fmla="*/ 4815 h 4984"/>
                  <a:gd name="T8" fmla="*/ 2494 w 4328"/>
                  <a:gd name="T9" fmla="*/ 4319 h 4984"/>
                  <a:gd name="T10" fmla="*/ 3529 w 4328"/>
                  <a:gd name="T11" fmla="*/ 3529 h 4984"/>
                  <a:gd name="T12" fmla="*/ 4327 w 4328"/>
                  <a:gd name="T13" fmla="*/ 2499 h 4984"/>
                  <a:gd name="T14" fmla="*/ 0 w 4328"/>
                  <a:gd name="T15" fmla="*/ 0 h 49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28" h="4984">
                    <a:moveTo>
                      <a:pt x="0" y="0"/>
                    </a:moveTo>
                    <a:lnTo>
                      <a:pt x="0" y="428"/>
                    </a:lnTo>
                    <a:lnTo>
                      <a:pt x="0" y="4983"/>
                    </a:lnTo>
                    <a:cubicBezTo>
                      <a:pt x="446" y="4983"/>
                      <a:pt x="879" y="4924"/>
                      <a:pt x="1290" y="4815"/>
                    </a:cubicBezTo>
                    <a:cubicBezTo>
                      <a:pt x="1716" y="4701"/>
                      <a:pt x="2120" y="4534"/>
                      <a:pt x="2494" y="4319"/>
                    </a:cubicBezTo>
                    <a:cubicBezTo>
                      <a:pt x="2873" y="4101"/>
                      <a:pt x="3221" y="3835"/>
                      <a:pt x="3529" y="3529"/>
                    </a:cubicBezTo>
                    <a:cubicBezTo>
                      <a:pt x="3838" y="3222"/>
                      <a:pt x="4107" y="2876"/>
                      <a:pt x="4327" y="2499"/>
                    </a:cubicBezTo>
                    <a:lnTo>
                      <a:pt x="0" y="0"/>
                    </a:lnTo>
                  </a:path>
                </a:pathLst>
              </a:custGeom>
              <a:solidFill>
                <a:schemeClr val="accent3"/>
              </a:solidFill>
              <a:ln>
                <a:noFill/>
              </a:ln>
              <a:effectLst/>
            </p:spPr>
            <p:txBody>
              <a:bodyPr wrap="none" anchor="ctr"/>
              <a:lstStyle/>
              <a:p>
                <a:endParaRPr lang="es-ES_tradnl" sz="800"/>
              </a:p>
            </p:txBody>
          </p:sp>
          <p:sp>
            <p:nvSpPr>
              <p:cNvPr id="149" name="Freeform 36">
                <a:extLst>
                  <a:ext uri="{FF2B5EF4-FFF2-40B4-BE49-F238E27FC236}">
                    <a16:creationId xmlns:a16="http://schemas.microsoft.com/office/drawing/2014/main" id="{CE971A4E-F946-4149-9D5D-85EF5CE9ED90}"/>
                  </a:ext>
                </a:extLst>
              </p:cNvPr>
              <p:cNvSpPr>
                <a:spLocks noChangeArrowheads="1"/>
              </p:cNvSpPr>
              <p:nvPr/>
            </p:nvSpPr>
            <p:spPr bwMode="auto">
              <a:xfrm>
                <a:off x="762001" y="2536377"/>
                <a:ext cx="1889931" cy="1889931"/>
              </a:xfrm>
              <a:custGeom>
                <a:avLst/>
                <a:gdLst>
                  <a:gd name="T0" fmla="*/ 4849 w 5012"/>
                  <a:gd name="T1" fmla="*/ 1214 h 5013"/>
                  <a:gd name="T2" fmla="*/ 4353 w 5012"/>
                  <a:gd name="T3" fmla="*/ 0 h 5013"/>
                  <a:gd name="T4" fmla="*/ 0 w 5012"/>
                  <a:gd name="T5" fmla="*/ 2513 h 5013"/>
                  <a:gd name="T6" fmla="*/ 4327 w 5012"/>
                  <a:gd name="T7" fmla="*/ 5012 h 5013"/>
                  <a:gd name="T8" fmla="*/ 4834 w 5012"/>
                  <a:gd name="T9" fmla="*/ 3808 h 5013"/>
                  <a:gd name="T10" fmla="*/ 5011 w 5012"/>
                  <a:gd name="T11" fmla="*/ 2513 h 5013"/>
                  <a:gd name="T12" fmla="*/ 5011 w 5012"/>
                  <a:gd name="T13" fmla="*/ 2485 h 5013"/>
                  <a:gd name="T14" fmla="*/ 4849 w 5012"/>
                  <a:gd name="T15" fmla="*/ 1214 h 50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12" h="5013">
                    <a:moveTo>
                      <a:pt x="4849" y="1214"/>
                    </a:moveTo>
                    <a:cubicBezTo>
                      <a:pt x="4736" y="784"/>
                      <a:pt x="4568" y="377"/>
                      <a:pt x="4353" y="0"/>
                    </a:cubicBezTo>
                    <a:lnTo>
                      <a:pt x="0" y="2513"/>
                    </a:lnTo>
                    <a:lnTo>
                      <a:pt x="4327" y="5012"/>
                    </a:lnTo>
                    <a:cubicBezTo>
                      <a:pt x="4546" y="4638"/>
                      <a:pt x="4718" y="4235"/>
                      <a:pt x="4834" y="3808"/>
                    </a:cubicBezTo>
                    <a:cubicBezTo>
                      <a:pt x="4947" y="3395"/>
                      <a:pt x="5008" y="2961"/>
                      <a:pt x="5011" y="2513"/>
                    </a:cubicBezTo>
                    <a:cubicBezTo>
                      <a:pt x="5011" y="2503"/>
                      <a:pt x="5011" y="2494"/>
                      <a:pt x="5011" y="2485"/>
                    </a:cubicBezTo>
                    <a:cubicBezTo>
                      <a:pt x="5011" y="2046"/>
                      <a:pt x="4954" y="1619"/>
                      <a:pt x="4849" y="1214"/>
                    </a:cubicBezTo>
                  </a:path>
                </a:pathLst>
              </a:custGeom>
              <a:solidFill>
                <a:schemeClr val="accent2"/>
              </a:solidFill>
              <a:ln>
                <a:noFill/>
              </a:ln>
              <a:effectLst/>
            </p:spPr>
            <p:txBody>
              <a:bodyPr wrap="none" anchor="ctr"/>
              <a:lstStyle/>
              <a:p>
                <a:endParaRPr lang="es-ES_tradnl" sz="800"/>
              </a:p>
            </p:txBody>
          </p:sp>
          <p:sp>
            <p:nvSpPr>
              <p:cNvPr id="150" name="Freeform 37">
                <a:extLst>
                  <a:ext uri="{FF2B5EF4-FFF2-40B4-BE49-F238E27FC236}">
                    <a16:creationId xmlns:a16="http://schemas.microsoft.com/office/drawing/2014/main" id="{B4F68BF3-34E9-F440-83C6-48D0AA7F1765}"/>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51" name="Freeform 38">
                <a:extLst>
                  <a:ext uri="{FF2B5EF4-FFF2-40B4-BE49-F238E27FC236}">
                    <a16:creationId xmlns:a16="http://schemas.microsoft.com/office/drawing/2014/main" id="{A743E7ED-9E2C-1241-9862-8818714E1428}"/>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52" name="Freeform 39">
                <a:extLst>
                  <a:ext uri="{FF2B5EF4-FFF2-40B4-BE49-F238E27FC236}">
                    <a16:creationId xmlns:a16="http://schemas.microsoft.com/office/drawing/2014/main" id="{467104B3-DC46-B648-AEF3-DA5283640DD9}"/>
                  </a:ext>
                </a:extLst>
              </p:cNvPr>
              <p:cNvSpPr>
                <a:spLocks noChangeArrowheads="1"/>
              </p:cNvSpPr>
              <p:nvPr/>
            </p:nvSpPr>
            <p:spPr bwMode="auto">
              <a:xfrm>
                <a:off x="762001" y="3483835"/>
                <a:ext cx="1663" cy="1663"/>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08AD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800"/>
              </a:p>
            </p:txBody>
          </p:sp>
          <p:sp>
            <p:nvSpPr>
              <p:cNvPr id="153" name="Freeform 40">
                <a:extLst>
                  <a:ext uri="{FF2B5EF4-FFF2-40B4-BE49-F238E27FC236}">
                    <a16:creationId xmlns:a16="http://schemas.microsoft.com/office/drawing/2014/main" id="{565B258F-B03E-5043-9D0E-E5A7F1F94BE4}"/>
                  </a:ext>
                </a:extLst>
              </p:cNvPr>
              <p:cNvSpPr>
                <a:spLocks noChangeArrowheads="1"/>
              </p:cNvSpPr>
              <p:nvPr/>
            </p:nvSpPr>
            <p:spPr bwMode="auto">
              <a:xfrm>
                <a:off x="762001" y="1583933"/>
                <a:ext cx="1640600" cy="1899903"/>
              </a:xfrm>
              <a:custGeom>
                <a:avLst/>
                <a:gdLst>
                  <a:gd name="T0" fmla="*/ 3558 w 4354"/>
                  <a:gd name="T1" fmla="*/ 1482 h 5040"/>
                  <a:gd name="T2" fmla="*/ 2518 w 4354"/>
                  <a:gd name="T3" fmla="*/ 678 h 5040"/>
                  <a:gd name="T4" fmla="*/ 1305 w 4354"/>
                  <a:gd name="T5" fmla="*/ 172 h 5040"/>
                  <a:gd name="T6" fmla="*/ 0 w 4354"/>
                  <a:gd name="T7" fmla="*/ 0 h 5040"/>
                  <a:gd name="T8" fmla="*/ 0 w 4354"/>
                  <a:gd name="T9" fmla="*/ 5039 h 5040"/>
                  <a:gd name="T10" fmla="*/ 4353 w 4354"/>
                  <a:gd name="T11" fmla="*/ 2526 h 5040"/>
                  <a:gd name="T12" fmla="*/ 3558 w 4354"/>
                  <a:gd name="T13" fmla="*/ 1482 h 5040"/>
                </a:gdLst>
                <a:ahLst/>
                <a:cxnLst>
                  <a:cxn ang="0">
                    <a:pos x="T0" y="T1"/>
                  </a:cxn>
                  <a:cxn ang="0">
                    <a:pos x="T2" y="T3"/>
                  </a:cxn>
                  <a:cxn ang="0">
                    <a:pos x="T4" y="T5"/>
                  </a:cxn>
                  <a:cxn ang="0">
                    <a:pos x="T6" y="T7"/>
                  </a:cxn>
                  <a:cxn ang="0">
                    <a:pos x="T8" y="T9"/>
                  </a:cxn>
                  <a:cxn ang="0">
                    <a:pos x="T10" y="T11"/>
                  </a:cxn>
                  <a:cxn ang="0">
                    <a:pos x="T12" y="T13"/>
                  </a:cxn>
                </a:cxnLst>
                <a:rect l="0" t="0" r="r" b="b"/>
                <a:pathLst>
                  <a:path w="4354" h="5040">
                    <a:moveTo>
                      <a:pt x="3558" y="1482"/>
                    </a:moveTo>
                    <a:cubicBezTo>
                      <a:pt x="3249" y="1171"/>
                      <a:pt x="2899" y="900"/>
                      <a:pt x="2518" y="678"/>
                    </a:cubicBezTo>
                    <a:cubicBezTo>
                      <a:pt x="2142" y="459"/>
                      <a:pt x="1735" y="287"/>
                      <a:pt x="1305" y="172"/>
                    </a:cubicBezTo>
                    <a:cubicBezTo>
                      <a:pt x="888" y="59"/>
                      <a:pt x="451" y="0"/>
                      <a:pt x="0" y="0"/>
                    </a:cubicBezTo>
                    <a:lnTo>
                      <a:pt x="0" y="5039"/>
                    </a:lnTo>
                    <a:lnTo>
                      <a:pt x="4353" y="2526"/>
                    </a:lnTo>
                    <a:cubicBezTo>
                      <a:pt x="4134" y="2143"/>
                      <a:pt x="3866" y="1793"/>
                      <a:pt x="3558" y="1482"/>
                    </a:cubicBezTo>
                  </a:path>
                </a:pathLst>
              </a:custGeom>
              <a:solidFill>
                <a:schemeClr val="accent1"/>
              </a:solidFill>
              <a:ln>
                <a:noFill/>
              </a:ln>
              <a:effectLst/>
            </p:spPr>
            <p:txBody>
              <a:bodyPr wrap="none" anchor="ctr"/>
              <a:lstStyle/>
              <a:p>
                <a:endParaRPr lang="es-ES_tradnl" sz="800"/>
              </a:p>
            </p:txBody>
          </p:sp>
          <p:sp>
            <p:nvSpPr>
              <p:cNvPr id="154" name="Forma libre: forma 88">
                <a:extLst>
                  <a:ext uri="{FF2B5EF4-FFF2-40B4-BE49-F238E27FC236}">
                    <a16:creationId xmlns:a16="http://schemas.microsoft.com/office/drawing/2014/main" id="{BD5B4310-1F3D-F444-B67C-06A16F25D458}"/>
                  </a:ext>
                </a:extLst>
              </p:cNvPr>
              <p:cNvSpPr>
                <a:spLocks noChangeArrowheads="1"/>
              </p:cNvSpPr>
              <p:nvPr/>
            </p:nvSpPr>
            <p:spPr bwMode="auto">
              <a:xfrm>
                <a:off x="763664" y="2248816"/>
                <a:ext cx="1299470" cy="2521192"/>
              </a:xfrm>
              <a:custGeom>
                <a:avLst/>
                <a:gdLst>
                  <a:gd name="connsiteX0" fmla="*/ 54508 w 1830991"/>
                  <a:gd name="connsiteY0" fmla="*/ 0 h 3552434"/>
                  <a:gd name="connsiteX1" fmla="*/ 1830991 w 1830991"/>
                  <a:gd name="connsiteY1" fmla="*/ 1776217 h 3552434"/>
                  <a:gd name="connsiteX2" fmla="*/ 54508 w 1830991"/>
                  <a:gd name="connsiteY2" fmla="*/ 3552434 h 3552434"/>
                  <a:gd name="connsiteX3" fmla="*/ 0 w 1830991"/>
                  <a:gd name="connsiteY3" fmla="*/ 3549680 h 3552434"/>
                  <a:gd name="connsiteX4" fmla="*/ 0 w 1830991"/>
                  <a:gd name="connsiteY4" fmla="*/ 2753 h 3552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991" h="3552434">
                    <a:moveTo>
                      <a:pt x="54508" y="0"/>
                    </a:moveTo>
                    <a:cubicBezTo>
                      <a:pt x="1035717" y="0"/>
                      <a:pt x="1830991" y="795155"/>
                      <a:pt x="1830991" y="1776217"/>
                    </a:cubicBezTo>
                    <a:cubicBezTo>
                      <a:pt x="1830991" y="2756748"/>
                      <a:pt x="1035717" y="3552434"/>
                      <a:pt x="54508" y="3552434"/>
                    </a:cubicBezTo>
                    <a:lnTo>
                      <a:pt x="0" y="3549680"/>
                    </a:lnTo>
                    <a:lnTo>
                      <a:pt x="0" y="2753"/>
                    </a:lnTo>
                    <a:close/>
                  </a:path>
                </a:pathLst>
              </a:custGeom>
              <a:solidFill>
                <a:schemeClr val="bg2"/>
              </a:solidFill>
              <a:ln>
                <a:noFill/>
              </a:ln>
              <a:effectLst/>
            </p:spPr>
            <p:txBody>
              <a:bodyPr wrap="square" anchor="ctr">
                <a:noAutofit/>
              </a:bodyPr>
              <a:lstStyle/>
              <a:p>
                <a:endParaRPr lang="es-ES_tradnl" sz="800"/>
              </a:p>
            </p:txBody>
          </p:sp>
          <p:sp>
            <p:nvSpPr>
              <p:cNvPr id="198" name="Subtitle 2">
                <a:extLst>
                  <a:ext uri="{FF2B5EF4-FFF2-40B4-BE49-F238E27FC236}">
                    <a16:creationId xmlns:a16="http://schemas.microsoft.com/office/drawing/2014/main" id="{5206A66E-32A5-E24C-BDB4-3A1A8DD30685}"/>
                  </a:ext>
                </a:extLst>
              </p:cNvPr>
              <p:cNvSpPr txBox="1">
                <a:spLocks/>
              </p:cNvSpPr>
              <p:nvPr/>
            </p:nvSpPr>
            <p:spPr>
              <a:xfrm flipH="1">
                <a:off x="3416483" y="1732442"/>
                <a:ext cx="2174147" cy="330400"/>
              </a:xfrm>
              <a:prstGeom prst="rect">
                <a:avLst/>
              </a:prstGeom>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200" b="1" dirty="0">
                    <a:solidFill>
                      <a:schemeClr val="bg1"/>
                    </a:solidFill>
                    <a:latin typeface="Arial"/>
                    <a:cs typeface="Arial"/>
                  </a:rPr>
                  <a:t>Cómo eliminar la malaria?</a:t>
                </a:r>
                <a:endParaRPr lang="es-ES_tradnl" sz="1200" b="1" dirty="0">
                  <a:solidFill>
                    <a:schemeClr val="bg1"/>
                  </a:solidFill>
                  <a:latin typeface="Arial"/>
                  <a:ea typeface="Open Sans Light" panose="020B0306030504020204" pitchFamily="34" charset="0"/>
                  <a:cs typeface="Arial"/>
                </a:endParaRPr>
              </a:p>
            </p:txBody>
          </p:sp>
          <p:sp>
            <p:nvSpPr>
              <p:cNvPr id="199" name="Subtitle 2">
                <a:extLst>
                  <a:ext uri="{FF2B5EF4-FFF2-40B4-BE49-F238E27FC236}">
                    <a16:creationId xmlns:a16="http://schemas.microsoft.com/office/drawing/2014/main" id="{766F6593-239A-3540-9B69-12C96F6C5AD4}"/>
                  </a:ext>
                </a:extLst>
              </p:cNvPr>
              <p:cNvSpPr txBox="1">
                <a:spLocks/>
              </p:cNvSpPr>
              <p:nvPr/>
            </p:nvSpPr>
            <p:spPr>
              <a:xfrm flipH="1">
                <a:off x="3416483" y="2978676"/>
                <a:ext cx="2174147" cy="885655"/>
              </a:xfrm>
              <a:prstGeom prst="rect">
                <a:avLst/>
              </a:prstGeom>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s-ES_tradnl" sz="1100" b="1" dirty="0">
                    <a:solidFill>
                      <a:schemeClr val="bg1"/>
                    </a:solidFill>
                    <a:latin typeface="Arial"/>
                    <a:cs typeface="Arial"/>
                  </a:rPr>
                  <a:t>Cómo transformar los focos activos en focos eliminados? </a:t>
                </a:r>
              </a:p>
            </p:txBody>
          </p:sp>
          <p:sp>
            <p:nvSpPr>
              <p:cNvPr id="200" name="Subtitle 2">
                <a:extLst>
                  <a:ext uri="{FF2B5EF4-FFF2-40B4-BE49-F238E27FC236}">
                    <a16:creationId xmlns:a16="http://schemas.microsoft.com/office/drawing/2014/main" id="{E38F3AFD-F8A1-FC4B-81B4-EE4D63C1F9A1}"/>
                  </a:ext>
                </a:extLst>
              </p:cNvPr>
              <p:cNvSpPr txBox="1">
                <a:spLocks/>
              </p:cNvSpPr>
              <p:nvPr/>
            </p:nvSpPr>
            <p:spPr>
              <a:xfrm flipH="1">
                <a:off x="3416483" y="4750425"/>
                <a:ext cx="2174147" cy="530839"/>
              </a:xfrm>
              <a:prstGeom prst="rect">
                <a:avLst/>
              </a:prstGeom>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s-ES_tradnl" sz="1200" b="1" dirty="0">
                    <a:solidFill>
                      <a:schemeClr val="bg1"/>
                    </a:solidFill>
                    <a:latin typeface="Arial"/>
                    <a:cs typeface="Arial"/>
                  </a:rPr>
                  <a:t>Cómo implementar el DTI - R? </a:t>
                </a:r>
              </a:p>
            </p:txBody>
          </p:sp>
        </p:grpSp>
        <p:sp>
          <p:nvSpPr>
            <p:cNvPr id="156" name="Freeform 2">
              <a:extLst>
                <a:ext uri="{FF2B5EF4-FFF2-40B4-BE49-F238E27FC236}">
                  <a16:creationId xmlns:a16="http://schemas.microsoft.com/office/drawing/2014/main" id="{60ECCEEC-A62D-CB42-8250-AF220DE46360}"/>
                </a:ext>
              </a:extLst>
            </p:cNvPr>
            <p:cNvSpPr>
              <a:spLocks noChangeArrowheads="1"/>
            </p:cNvSpPr>
            <p:nvPr/>
          </p:nvSpPr>
          <p:spPr bwMode="auto">
            <a:xfrm flipH="1">
              <a:off x="5757039" y="4524950"/>
              <a:ext cx="2471855" cy="1012286"/>
            </a:xfrm>
            <a:custGeom>
              <a:avLst/>
              <a:gdLst>
                <a:gd name="T0" fmla="*/ 812 w 7630"/>
                <a:gd name="T1" fmla="*/ 2686 h 2687"/>
                <a:gd name="T2" fmla="*/ 6285 w 7630"/>
                <a:gd name="T3" fmla="*/ 2686 h 2687"/>
                <a:gd name="T4" fmla="*/ 7629 w 7630"/>
                <a:gd name="T5" fmla="*/ 1343 h 2687"/>
                <a:gd name="T6" fmla="*/ 6285 w 7630"/>
                <a:gd name="T7" fmla="*/ 0 h 2687"/>
                <a:gd name="T8" fmla="*/ 812 w 7630"/>
                <a:gd name="T9" fmla="*/ 0 h 2687"/>
                <a:gd name="T10" fmla="*/ 0 w 7630"/>
                <a:gd name="T11" fmla="*/ 1349 h 2687"/>
                <a:gd name="T12" fmla="*/ 812 w 7630"/>
                <a:gd name="T13" fmla="*/ 2686 h 2687"/>
              </a:gdLst>
              <a:ahLst/>
              <a:cxnLst>
                <a:cxn ang="0">
                  <a:pos x="T0" y="T1"/>
                </a:cxn>
                <a:cxn ang="0">
                  <a:pos x="T2" y="T3"/>
                </a:cxn>
                <a:cxn ang="0">
                  <a:pos x="T4" y="T5"/>
                </a:cxn>
                <a:cxn ang="0">
                  <a:pos x="T6" y="T7"/>
                </a:cxn>
                <a:cxn ang="0">
                  <a:pos x="T8" y="T9"/>
                </a:cxn>
                <a:cxn ang="0">
                  <a:pos x="T10" y="T11"/>
                </a:cxn>
                <a:cxn ang="0">
                  <a:pos x="T12" y="T13"/>
                </a:cxn>
              </a:cxnLst>
              <a:rect l="0" t="0" r="r" b="b"/>
              <a:pathLst>
                <a:path w="7630" h="2687">
                  <a:moveTo>
                    <a:pt x="812" y="2686"/>
                  </a:moveTo>
                  <a:lnTo>
                    <a:pt x="6285" y="2686"/>
                  </a:lnTo>
                  <a:cubicBezTo>
                    <a:pt x="7027" y="2686"/>
                    <a:pt x="7629" y="2085"/>
                    <a:pt x="7629" y="1343"/>
                  </a:cubicBezTo>
                  <a:cubicBezTo>
                    <a:pt x="7629" y="601"/>
                    <a:pt x="7027" y="0"/>
                    <a:pt x="6285" y="0"/>
                  </a:cubicBezTo>
                  <a:lnTo>
                    <a:pt x="812" y="0"/>
                  </a:lnTo>
                  <a:lnTo>
                    <a:pt x="0" y="1349"/>
                  </a:lnTo>
                  <a:lnTo>
                    <a:pt x="812" y="2686"/>
                  </a:lnTo>
                </a:path>
              </a:pathLst>
            </a:custGeom>
            <a:solidFill>
              <a:schemeClr val="accent5"/>
            </a:solidFill>
            <a:ln>
              <a:noFill/>
            </a:ln>
            <a:effectLst/>
          </p:spPr>
          <p:txBody>
            <a:bodyPr wrap="none" anchor="ctr"/>
            <a:lstStyle/>
            <a:p>
              <a:endParaRPr lang="es-ES_tradnl" sz="800"/>
            </a:p>
          </p:txBody>
        </p:sp>
        <p:sp>
          <p:nvSpPr>
            <p:cNvPr id="158" name="Freeform 4">
              <a:extLst>
                <a:ext uri="{FF2B5EF4-FFF2-40B4-BE49-F238E27FC236}">
                  <a16:creationId xmlns:a16="http://schemas.microsoft.com/office/drawing/2014/main" id="{166207CB-0DF7-824C-AE30-8FB4312DDA23}"/>
                </a:ext>
              </a:extLst>
            </p:cNvPr>
            <p:cNvSpPr>
              <a:spLocks noChangeArrowheads="1"/>
            </p:cNvSpPr>
            <p:nvPr/>
          </p:nvSpPr>
          <p:spPr bwMode="auto">
            <a:xfrm flipH="1">
              <a:off x="5675606" y="1428806"/>
              <a:ext cx="2471855" cy="1013947"/>
            </a:xfrm>
            <a:custGeom>
              <a:avLst/>
              <a:gdLst>
                <a:gd name="T0" fmla="*/ 812 w 7630"/>
                <a:gd name="T1" fmla="*/ 2687 h 2688"/>
                <a:gd name="T2" fmla="*/ 6285 w 7630"/>
                <a:gd name="T3" fmla="*/ 2687 h 2688"/>
                <a:gd name="T4" fmla="*/ 7629 w 7630"/>
                <a:gd name="T5" fmla="*/ 1344 h 2688"/>
                <a:gd name="T6" fmla="*/ 6285 w 7630"/>
                <a:gd name="T7" fmla="*/ 0 h 2688"/>
                <a:gd name="T8" fmla="*/ 812 w 7630"/>
                <a:gd name="T9" fmla="*/ 0 h 2688"/>
                <a:gd name="T10" fmla="*/ 0 w 7630"/>
                <a:gd name="T11" fmla="*/ 1350 h 2688"/>
                <a:gd name="T12" fmla="*/ 812 w 7630"/>
                <a:gd name="T13" fmla="*/ 2687 h 2688"/>
              </a:gdLst>
              <a:ahLst/>
              <a:cxnLst>
                <a:cxn ang="0">
                  <a:pos x="T0" y="T1"/>
                </a:cxn>
                <a:cxn ang="0">
                  <a:pos x="T2" y="T3"/>
                </a:cxn>
                <a:cxn ang="0">
                  <a:pos x="T4" y="T5"/>
                </a:cxn>
                <a:cxn ang="0">
                  <a:pos x="T6" y="T7"/>
                </a:cxn>
                <a:cxn ang="0">
                  <a:pos x="T8" y="T9"/>
                </a:cxn>
                <a:cxn ang="0">
                  <a:pos x="T10" y="T11"/>
                </a:cxn>
                <a:cxn ang="0">
                  <a:pos x="T12" y="T13"/>
                </a:cxn>
              </a:cxnLst>
              <a:rect l="0" t="0" r="r" b="b"/>
              <a:pathLst>
                <a:path w="7630" h="2688">
                  <a:moveTo>
                    <a:pt x="812" y="2687"/>
                  </a:moveTo>
                  <a:lnTo>
                    <a:pt x="6285" y="2687"/>
                  </a:lnTo>
                  <a:cubicBezTo>
                    <a:pt x="7027" y="2687"/>
                    <a:pt x="7629" y="2086"/>
                    <a:pt x="7629" y="1344"/>
                  </a:cubicBezTo>
                  <a:cubicBezTo>
                    <a:pt x="7629" y="601"/>
                    <a:pt x="7027" y="0"/>
                    <a:pt x="6285" y="0"/>
                  </a:cubicBezTo>
                  <a:lnTo>
                    <a:pt x="812" y="0"/>
                  </a:lnTo>
                  <a:lnTo>
                    <a:pt x="0" y="1350"/>
                  </a:lnTo>
                  <a:lnTo>
                    <a:pt x="812" y="2687"/>
                  </a:lnTo>
                </a:path>
              </a:pathLst>
            </a:custGeom>
            <a:solidFill>
              <a:schemeClr val="accent3"/>
            </a:solidFill>
            <a:ln>
              <a:noFill/>
            </a:ln>
            <a:effectLst/>
          </p:spPr>
          <p:txBody>
            <a:bodyPr wrap="none" anchor="ctr"/>
            <a:lstStyle/>
            <a:p>
              <a:endParaRPr lang="es-ES_tradnl" sz="800"/>
            </a:p>
          </p:txBody>
        </p:sp>
        <p:sp>
          <p:nvSpPr>
            <p:cNvPr id="160" name="Freeform 6">
              <a:extLst>
                <a:ext uri="{FF2B5EF4-FFF2-40B4-BE49-F238E27FC236}">
                  <a16:creationId xmlns:a16="http://schemas.microsoft.com/office/drawing/2014/main" id="{E248D418-B268-3547-B479-DCB58EE4B9F8}"/>
                </a:ext>
              </a:extLst>
            </p:cNvPr>
            <p:cNvSpPr>
              <a:spLocks noChangeArrowheads="1"/>
            </p:cNvSpPr>
            <p:nvPr/>
          </p:nvSpPr>
          <p:spPr bwMode="auto">
            <a:xfrm flipH="1">
              <a:off x="5757040" y="2922856"/>
              <a:ext cx="2471855" cy="1012286"/>
            </a:xfrm>
            <a:custGeom>
              <a:avLst/>
              <a:gdLst>
                <a:gd name="T0" fmla="*/ 812 w 7630"/>
                <a:gd name="T1" fmla="*/ 2686 h 2687"/>
                <a:gd name="T2" fmla="*/ 6285 w 7630"/>
                <a:gd name="T3" fmla="*/ 2686 h 2687"/>
                <a:gd name="T4" fmla="*/ 7629 w 7630"/>
                <a:gd name="T5" fmla="*/ 1343 h 2687"/>
                <a:gd name="T6" fmla="*/ 6285 w 7630"/>
                <a:gd name="T7" fmla="*/ 0 h 2687"/>
                <a:gd name="T8" fmla="*/ 812 w 7630"/>
                <a:gd name="T9" fmla="*/ 0 h 2687"/>
                <a:gd name="T10" fmla="*/ 0 w 7630"/>
                <a:gd name="T11" fmla="*/ 1349 h 2687"/>
                <a:gd name="T12" fmla="*/ 812 w 7630"/>
                <a:gd name="T13" fmla="*/ 2686 h 2687"/>
              </a:gdLst>
              <a:ahLst/>
              <a:cxnLst>
                <a:cxn ang="0">
                  <a:pos x="T0" y="T1"/>
                </a:cxn>
                <a:cxn ang="0">
                  <a:pos x="T2" y="T3"/>
                </a:cxn>
                <a:cxn ang="0">
                  <a:pos x="T4" y="T5"/>
                </a:cxn>
                <a:cxn ang="0">
                  <a:pos x="T6" y="T7"/>
                </a:cxn>
                <a:cxn ang="0">
                  <a:pos x="T8" y="T9"/>
                </a:cxn>
                <a:cxn ang="0">
                  <a:pos x="T10" y="T11"/>
                </a:cxn>
                <a:cxn ang="0">
                  <a:pos x="T12" y="T13"/>
                </a:cxn>
              </a:cxnLst>
              <a:rect l="0" t="0" r="r" b="b"/>
              <a:pathLst>
                <a:path w="7630" h="2687">
                  <a:moveTo>
                    <a:pt x="812" y="2686"/>
                  </a:moveTo>
                  <a:lnTo>
                    <a:pt x="6285" y="2686"/>
                  </a:lnTo>
                  <a:cubicBezTo>
                    <a:pt x="7027" y="2686"/>
                    <a:pt x="7629" y="2085"/>
                    <a:pt x="7629" y="1343"/>
                  </a:cubicBezTo>
                  <a:cubicBezTo>
                    <a:pt x="7629" y="601"/>
                    <a:pt x="7027" y="0"/>
                    <a:pt x="6285" y="0"/>
                  </a:cubicBezTo>
                  <a:lnTo>
                    <a:pt x="812" y="0"/>
                  </a:lnTo>
                  <a:lnTo>
                    <a:pt x="0" y="1349"/>
                  </a:lnTo>
                  <a:lnTo>
                    <a:pt x="812" y="2686"/>
                  </a:lnTo>
                </a:path>
              </a:pathLst>
            </a:custGeom>
            <a:solidFill>
              <a:schemeClr val="accent4"/>
            </a:solidFill>
            <a:ln>
              <a:noFill/>
            </a:ln>
            <a:effectLst/>
          </p:spPr>
          <p:txBody>
            <a:bodyPr wrap="none" anchor="ctr"/>
            <a:lstStyle/>
            <a:p>
              <a:endParaRPr lang="es-ES_tradnl" sz="800"/>
            </a:p>
          </p:txBody>
        </p:sp>
        <p:sp>
          <p:nvSpPr>
            <p:cNvPr id="201" name="Subtitle 2">
              <a:extLst>
                <a:ext uri="{FF2B5EF4-FFF2-40B4-BE49-F238E27FC236}">
                  <a16:creationId xmlns:a16="http://schemas.microsoft.com/office/drawing/2014/main" id="{C46B99EA-5466-1343-B3F7-A465F526DF2F}"/>
                </a:ext>
              </a:extLst>
            </p:cNvPr>
            <p:cNvSpPr txBox="1">
              <a:spLocks/>
            </p:cNvSpPr>
            <p:nvPr/>
          </p:nvSpPr>
          <p:spPr>
            <a:xfrm flipH="1">
              <a:off x="5958954" y="1681527"/>
              <a:ext cx="1868877" cy="474678"/>
            </a:xfrm>
            <a:prstGeom prst="rect">
              <a:avLst/>
            </a:prstGeom>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1200"/>
                </a:spcBef>
              </a:pPr>
              <a:r>
                <a:rPr lang="es-ES_tradnl" sz="1100" b="1" dirty="0">
                  <a:solidFill>
                    <a:schemeClr val="bg1">
                      <a:lumMod val="95000"/>
                    </a:schemeClr>
                  </a:solidFill>
                  <a:latin typeface="Arial"/>
                  <a:cs typeface="Arial"/>
                </a:rPr>
                <a:t>Transformando</a:t>
              </a:r>
              <a:r>
                <a:rPr lang="es-ES_tradnl" sz="1000" b="1" dirty="0">
                  <a:solidFill>
                    <a:schemeClr val="bg1">
                      <a:lumMod val="95000"/>
                    </a:schemeClr>
                  </a:solidFill>
                  <a:latin typeface="Arial"/>
                  <a:cs typeface="Arial"/>
                </a:rPr>
                <a:t> los focos activos en eliminados</a:t>
              </a:r>
            </a:p>
          </p:txBody>
        </p:sp>
        <p:sp>
          <p:nvSpPr>
            <p:cNvPr id="202" name="Subtitle 2">
              <a:extLst>
                <a:ext uri="{FF2B5EF4-FFF2-40B4-BE49-F238E27FC236}">
                  <a16:creationId xmlns:a16="http://schemas.microsoft.com/office/drawing/2014/main" id="{2D7BD67B-2559-0C48-9221-969A928BBCF4}"/>
                </a:ext>
              </a:extLst>
            </p:cNvPr>
            <p:cNvSpPr txBox="1">
              <a:spLocks/>
            </p:cNvSpPr>
            <p:nvPr/>
          </p:nvSpPr>
          <p:spPr>
            <a:xfrm flipH="1">
              <a:off x="5975681" y="3118275"/>
              <a:ext cx="2008558" cy="620893"/>
            </a:xfrm>
            <a:prstGeom prst="rect">
              <a:avLst/>
            </a:prstGeom>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100" b="1" dirty="0">
                  <a:solidFill>
                    <a:schemeClr val="bg1">
                      <a:lumMod val="95000"/>
                    </a:schemeClr>
                  </a:solidFill>
                  <a:latin typeface="Arial"/>
                  <a:cs typeface="Arial"/>
                </a:rPr>
                <a:t>Reduciendo el reservorio humano sintomático</a:t>
              </a:r>
              <a:r>
                <a:rPr lang="es-ES_tradnl" sz="1100" dirty="0">
                  <a:solidFill>
                    <a:schemeClr val="bg1"/>
                  </a:solidFill>
                  <a:latin typeface="Arial"/>
                  <a:ea typeface="Open Sans Light" panose="020B0306030504020204" pitchFamily="34" charset="0"/>
                  <a:cs typeface="Arial"/>
                </a:rPr>
                <a:t>.</a:t>
              </a:r>
            </a:p>
          </p:txBody>
        </p:sp>
        <p:sp>
          <p:nvSpPr>
            <p:cNvPr id="203" name="Subtitle 2">
              <a:extLst>
                <a:ext uri="{FF2B5EF4-FFF2-40B4-BE49-F238E27FC236}">
                  <a16:creationId xmlns:a16="http://schemas.microsoft.com/office/drawing/2014/main" id="{6E819E2E-A82F-004F-B8BD-EEFEFA1C91FA}"/>
                </a:ext>
              </a:extLst>
            </p:cNvPr>
            <p:cNvSpPr txBox="1">
              <a:spLocks/>
            </p:cNvSpPr>
            <p:nvPr/>
          </p:nvSpPr>
          <p:spPr>
            <a:xfrm flipH="1">
              <a:off x="5894917" y="4717535"/>
              <a:ext cx="2102050" cy="627118"/>
            </a:xfrm>
            <a:prstGeom prst="rect">
              <a:avLst/>
            </a:prstGeom>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100" b="1" dirty="0">
                  <a:solidFill>
                    <a:schemeClr val="bg1"/>
                  </a:solidFill>
                  <a:latin typeface="Arial"/>
                  <a:cs typeface="Arial"/>
                </a:rPr>
                <a:t>Micro-estratificación y micro-planificación</a:t>
              </a:r>
              <a:r>
                <a:rPr lang="es-ES_tradnl" sz="1100" b="1" dirty="0">
                  <a:solidFill>
                    <a:schemeClr val="bg1"/>
                  </a:solidFill>
                  <a:latin typeface="Arial"/>
                  <a:ea typeface="Open Sans Light" panose="020B0306030504020204" pitchFamily="34" charset="0"/>
                  <a:cs typeface="Arial"/>
                </a:rPr>
                <a:t>.</a:t>
              </a:r>
            </a:p>
          </p:txBody>
        </p:sp>
      </p:grpSp>
      <p:sp>
        <p:nvSpPr>
          <p:cNvPr id="4" name="Título 3">
            <a:extLst>
              <a:ext uri="{FF2B5EF4-FFF2-40B4-BE49-F238E27FC236}">
                <a16:creationId xmlns:a16="http://schemas.microsoft.com/office/drawing/2014/main" id="{9B90AE01-8959-4CEF-90E6-5CD2A86252A7}"/>
              </a:ext>
            </a:extLst>
          </p:cNvPr>
          <p:cNvSpPr>
            <a:spLocks noGrp="1"/>
          </p:cNvSpPr>
          <p:nvPr>
            <p:ph type="title" idx="4294967295"/>
          </p:nvPr>
        </p:nvSpPr>
        <p:spPr>
          <a:xfrm>
            <a:off x="2220913" y="655638"/>
            <a:ext cx="9971087" cy="708025"/>
          </a:xfrm>
        </p:spPr>
        <p:txBody>
          <a:bodyPr>
            <a:normAutofit/>
          </a:bodyPr>
          <a:lstStyle/>
          <a:p>
            <a:pPr algn="ctr"/>
            <a:endParaRPr lang="es-ES" sz="2000" dirty="0">
              <a:solidFill>
                <a:srgbClr val="000000"/>
              </a:solidFill>
              <a:latin typeface="Arial"/>
              <a:ea typeface="+mj-lt"/>
              <a:cs typeface="Arial"/>
            </a:endParaRPr>
          </a:p>
          <a:p>
            <a:endParaRPr lang="es-CO" sz="2000" dirty="0">
              <a:solidFill>
                <a:srgbClr val="000000"/>
              </a:solidFill>
              <a:latin typeface="Arial"/>
              <a:cs typeface="Arial"/>
            </a:endParaRPr>
          </a:p>
        </p:txBody>
      </p:sp>
      <p:pic>
        <p:nvPicPr>
          <p:cNvPr id="60" name="Imagen 59">
            <a:extLst>
              <a:ext uri="{FF2B5EF4-FFF2-40B4-BE49-F238E27FC236}">
                <a16:creationId xmlns:a16="http://schemas.microsoft.com/office/drawing/2014/main" id="{186942DB-4CC2-4D9F-9FC3-9E8E9785F841}"/>
              </a:ext>
            </a:extLst>
          </p:cNvPr>
          <p:cNvPicPr>
            <a:picLocks noChangeAspect="1"/>
          </p:cNvPicPr>
          <p:nvPr/>
        </p:nvPicPr>
        <p:blipFill>
          <a:blip r:embed="rId3"/>
          <a:stretch>
            <a:fillRect/>
          </a:stretch>
        </p:blipFill>
        <p:spPr>
          <a:xfrm>
            <a:off x="8554635" y="709755"/>
            <a:ext cx="3313298" cy="1370455"/>
          </a:xfrm>
          <a:prstGeom prst="rect">
            <a:avLst/>
          </a:prstGeom>
        </p:spPr>
      </p:pic>
      <p:pic>
        <p:nvPicPr>
          <p:cNvPr id="61" name="Imagen 60">
            <a:extLst>
              <a:ext uri="{FF2B5EF4-FFF2-40B4-BE49-F238E27FC236}">
                <a16:creationId xmlns:a16="http://schemas.microsoft.com/office/drawing/2014/main" id="{0E209776-E287-4551-BDF2-EA3FC4340582}"/>
              </a:ext>
            </a:extLst>
          </p:cNvPr>
          <p:cNvPicPr>
            <a:picLocks noChangeAspect="1"/>
          </p:cNvPicPr>
          <p:nvPr/>
        </p:nvPicPr>
        <p:blipFill>
          <a:blip r:embed="rId4"/>
          <a:stretch>
            <a:fillRect/>
          </a:stretch>
        </p:blipFill>
        <p:spPr>
          <a:xfrm>
            <a:off x="8630315" y="2443716"/>
            <a:ext cx="3157138" cy="1707077"/>
          </a:xfrm>
          <a:prstGeom prst="rect">
            <a:avLst/>
          </a:prstGeom>
        </p:spPr>
      </p:pic>
      <p:pic>
        <p:nvPicPr>
          <p:cNvPr id="155" name="Imagen 154">
            <a:extLst>
              <a:ext uri="{FF2B5EF4-FFF2-40B4-BE49-F238E27FC236}">
                <a16:creationId xmlns:a16="http://schemas.microsoft.com/office/drawing/2014/main" id="{4DDFD9EE-3C8C-4ECB-9F43-A4E69E87B664}"/>
              </a:ext>
            </a:extLst>
          </p:cNvPr>
          <p:cNvPicPr>
            <a:picLocks noChangeAspect="1"/>
          </p:cNvPicPr>
          <p:nvPr/>
        </p:nvPicPr>
        <p:blipFill>
          <a:blip r:embed="rId5">
            <a:alphaModFix/>
          </a:blip>
          <a:stretch>
            <a:fillRect/>
          </a:stretch>
        </p:blipFill>
        <p:spPr>
          <a:xfrm>
            <a:off x="8891735" y="4750555"/>
            <a:ext cx="2895718" cy="1390392"/>
          </a:xfrm>
          <a:prstGeom prst="rect">
            <a:avLst/>
          </a:prstGeom>
          <a:effectLst>
            <a:reflection endPos="0" dist="50800" dir="5400000" sy="-100000" algn="bl" rotWithShape="0"/>
          </a:effectLst>
        </p:spPr>
      </p:pic>
    </p:spTree>
    <p:extLst>
      <p:ext uri="{BB962C8B-B14F-4D97-AF65-F5344CB8AC3E}">
        <p14:creationId xmlns:p14="http://schemas.microsoft.com/office/powerpoint/2010/main" val="1863503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TextBox 2">
            <a:extLst>
              <a:ext uri="{FF2B5EF4-FFF2-40B4-BE49-F238E27FC236}">
                <a16:creationId xmlns:a16="http://schemas.microsoft.com/office/drawing/2014/main" id="{0C41833D-9B32-CE4A-94E3-89BA30070D5E}"/>
              </a:ext>
            </a:extLst>
          </p:cNvPr>
          <p:cNvSpPr txBox="1"/>
          <p:nvPr/>
        </p:nvSpPr>
        <p:spPr>
          <a:xfrm>
            <a:off x="1473897" y="448691"/>
            <a:ext cx="9018321" cy="584775"/>
          </a:xfrm>
          <a:prstGeom prst="rect">
            <a:avLst/>
          </a:prstGeom>
          <a:noFill/>
        </p:spPr>
        <p:txBody>
          <a:bodyPr wrap="square" lIns="91440" tIns="45720" rIns="91440" bIns="45720" rtlCol="0" anchor="ctr">
            <a:spAutoFit/>
          </a:bodyPr>
          <a:lstStyle/>
          <a:p>
            <a:pPr algn="ctr"/>
            <a:endParaRPr lang="es-ES_tradnl" sz="3200" b="1">
              <a:latin typeface="Poppins" pitchFamily="2" charset="77"/>
            </a:endParaRPr>
          </a:p>
        </p:txBody>
      </p:sp>
      <p:grpSp>
        <p:nvGrpSpPr>
          <p:cNvPr id="3" name="Grupo 2">
            <a:extLst>
              <a:ext uri="{FF2B5EF4-FFF2-40B4-BE49-F238E27FC236}">
                <a16:creationId xmlns:a16="http://schemas.microsoft.com/office/drawing/2014/main" id="{2C0E5D41-84BC-C84D-98B3-399E8FFA1230}"/>
              </a:ext>
            </a:extLst>
          </p:cNvPr>
          <p:cNvGrpSpPr/>
          <p:nvPr/>
        </p:nvGrpSpPr>
        <p:grpSpPr>
          <a:xfrm>
            <a:off x="938314" y="1864437"/>
            <a:ext cx="10832958" cy="4055256"/>
            <a:chOff x="741424" y="1513251"/>
            <a:chExt cx="10938724" cy="4697731"/>
          </a:xfrm>
        </p:grpSpPr>
        <p:sp>
          <p:nvSpPr>
            <p:cNvPr id="49" name="Flowchart: Document 6">
              <a:extLst>
                <a:ext uri="{FF2B5EF4-FFF2-40B4-BE49-F238E27FC236}">
                  <a16:creationId xmlns:a16="http://schemas.microsoft.com/office/drawing/2014/main" id="{07207360-E116-1346-BB1B-C4CF38BD5699}"/>
                </a:ext>
              </a:extLst>
            </p:cNvPr>
            <p:cNvSpPr/>
            <p:nvPr/>
          </p:nvSpPr>
          <p:spPr>
            <a:xfrm>
              <a:off x="3091547" y="1513251"/>
              <a:ext cx="1657887" cy="855150"/>
            </a:xfrm>
            <a:prstGeom prst="flowChartDocumen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cs typeface="Arial"/>
              </a:endParaRPr>
            </a:p>
          </p:txBody>
        </p:sp>
        <p:sp>
          <p:nvSpPr>
            <p:cNvPr id="50" name="Flowchart: Magnetic Disk 7">
              <a:extLst>
                <a:ext uri="{FF2B5EF4-FFF2-40B4-BE49-F238E27FC236}">
                  <a16:creationId xmlns:a16="http://schemas.microsoft.com/office/drawing/2014/main" id="{E39B3CBB-337A-4244-9CAC-6E198DE2EC0A}"/>
                </a:ext>
              </a:extLst>
            </p:cNvPr>
            <p:cNvSpPr/>
            <p:nvPr/>
          </p:nvSpPr>
          <p:spPr>
            <a:xfrm>
              <a:off x="5267057" y="1513251"/>
              <a:ext cx="1657887" cy="855150"/>
            </a:xfrm>
            <a:prstGeom prst="flowChartMagneticDisk">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cs typeface="Arial"/>
              </a:endParaRPr>
            </a:p>
          </p:txBody>
        </p:sp>
        <p:sp>
          <p:nvSpPr>
            <p:cNvPr id="51" name="Flowchart: Manual Input 8">
              <a:extLst>
                <a:ext uri="{FF2B5EF4-FFF2-40B4-BE49-F238E27FC236}">
                  <a16:creationId xmlns:a16="http://schemas.microsoft.com/office/drawing/2014/main" id="{7C885A20-EDA8-DA4F-9229-7A476D9B9864}"/>
                </a:ext>
              </a:extLst>
            </p:cNvPr>
            <p:cNvSpPr/>
            <p:nvPr/>
          </p:nvSpPr>
          <p:spPr>
            <a:xfrm>
              <a:off x="7442567" y="1513375"/>
              <a:ext cx="1657887" cy="854024"/>
            </a:xfrm>
            <a:prstGeom prst="flowChartManualIn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cs typeface="Arial"/>
              </a:endParaRPr>
            </a:p>
          </p:txBody>
        </p:sp>
        <p:sp>
          <p:nvSpPr>
            <p:cNvPr id="52" name="Flowchart: Data 9">
              <a:extLst>
                <a:ext uri="{FF2B5EF4-FFF2-40B4-BE49-F238E27FC236}">
                  <a16:creationId xmlns:a16="http://schemas.microsoft.com/office/drawing/2014/main" id="{BE9412DD-756B-0B44-AF59-BBA9AB8545C3}"/>
                </a:ext>
              </a:extLst>
            </p:cNvPr>
            <p:cNvSpPr/>
            <p:nvPr/>
          </p:nvSpPr>
          <p:spPr>
            <a:xfrm>
              <a:off x="9618077" y="1514377"/>
              <a:ext cx="1657887" cy="854024"/>
            </a:xfrm>
            <a:prstGeom prst="flowChartInputOutp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cs typeface="Arial"/>
              </a:endParaRPr>
            </a:p>
          </p:txBody>
        </p:sp>
        <p:sp>
          <p:nvSpPr>
            <p:cNvPr id="53" name="Flowchart: Process 10">
              <a:extLst>
                <a:ext uri="{FF2B5EF4-FFF2-40B4-BE49-F238E27FC236}">
                  <a16:creationId xmlns:a16="http://schemas.microsoft.com/office/drawing/2014/main" id="{20D88072-FB74-C244-AA47-5D4D1AC64871}"/>
                </a:ext>
              </a:extLst>
            </p:cNvPr>
            <p:cNvSpPr/>
            <p:nvPr/>
          </p:nvSpPr>
          <p:spPr>
            <a:xfrm>
              <a:off x="916037" y="1514038"/>
              <a:ext cx="1657887" cy="854024"/>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cs typeface="Arial"/>
              </a:endParaRPr>
            </a:p>
          </p:txBody>
        </p:sp>
        <p:sp>
          <p:nvSpPr>
            <p:cNvPr id="54" name="Subtitle 2">
              <a:extLst>
                <a:ext uri="{FF2B5EF4-FFF2-40B4-BE49-F238E27FC236}">
                  <a16:creationId xmlns:a16="http://schemas.microsoft.com/office/drawing/2014/main" id="{E29FC61E-D0C9-674A-AE5D-F26724204E6F}"/>
                </a:ext>
              </a:extLst>
            </p:cNvPr>
            <p:cNvSpPr txBox="1">
              <a:spLocks/>
            </p:cNvSpPr>
            <p:nvPr/>
          </p:nvSpPr>
          <p:spPr>
            <a:xfrm>
              <a:off x="741424" y="2784785"/>
              <a:ext cx="1832499" cy="73781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1800"/>
                </a:spcBef>
              </a:pPr>
              <a:r>
                <a:rPr lang="es-ES" sz="1100" dirty="0">
                  <a:solidFill>
                    <a:srgbClr val="000000"/>
                  </a:solidFill>
                  <a:latin typeface="Arial"/>
                  <a:cs typeface="Arial"/>
                </a:rPr>
                <a:t>El nivel de incidencia (IPA) del municipio no determina la operación en el foco</a:t>
              </a:r>
            </a:p>
          </p:txBody>
        </p:sp>
        <p:sp>
          <p:nvSpPr>
            <p:cNvPr id="57" name="Subtitle 2">
              <a:extLst>
                <a:ext uri="{FF2B5EF4-FFF2-40B4-BE49-F238E27FC236}">
                  <a16:creationId xmlns:a16="http://schemas.microsoft.com/office/drawing/2014/main" id="{2B61D56D-0E6B-B046-B87F-41D53B316425}"/>
                </a:ext>
              </a:extLst>
            </p:cNvPr>
            <p:cNvSpPr txBox="1">
              <a:spLocks/>
            </p:cNvSpPr>
            <p:nvPr/>
          </p:nvSpPr>
          <p:spPr>
            <a:xfrm>
              <a:off x="7442567" y="2784785"/>
              <a:ext cx="1798041" cy="73781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1800"/>
                </a:spcBef>
              </a:pPr>
              <a:r>
                <a:rPr lang="es-ES" sz="1100" b="1">
                  <a:solidFill>
                    <a:srgbClr val="000000"/>
                  </a:solidFill>
                  <a:latin typeface="Arial"/>
                  <a:cs typeface="Arial"/>
                </a:rPr>
                <a:t>Multiplicar</a:t>
              </a:r>
              <a:r>
                <a:rPr lang="es-ES" sz="1100">
                  <a:solidFill>
                    <a:srgbClr val="000000"/>
                  </a:solidFill>
                  <a:latin typeface="Arial"/>
                  <a:cs typeface="Arial"/>
                </a:rPr>
                <a:t> la capacidad de detección, diagnóstico y tratamiento </a:t>
              </a:r>
              <a:r>
                <a:rPr lang="es-ES" sz="1100" b="1">
                  <a:solidFill>
                    <a:srgbClr val="000000"/>
                  </a:solidFill>
                  <a:latin typeface="Arial"/>
                  <a:cs typeface="Arial"/>
                </a:rPr>
                <a:t>(pasiva)</a:t>
              </a:r>
            </a:p>
          </p:txBody>
        </p:sp>
        <p:sp>
          <p:nvSpPr>
            <p:cNvPr id="58" name="Subtitle 2">
              <a:extLst>
                <a:ext uri="{FF2B5EF4-FFF2-40B4-BE49-F238E27FC236}">
                  <a16:creationId xmlns:a16="http://schemas.microsoft.com/office/drawing/2014/main" id="{BB7774D5-1C53-BB40-BA56-2293167F0923}"/>
                </a:ext>
              </a:extLst>
            </p:cNvPr>
            <p:cNvSpPr txBox="1">
              <a:spLocks/>
            </p:cNvSpPr>
            <p:nvPr/>
          </p:nvSpPr>
          <p:spPr>
            <a:xfrm>
              <a:off x="9618077" y="2810299"/>
              <a:ext cx="2062071" cy="73781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1800"/>
                </a:spcBef>
              </a:pPr>
              <a:r>
                <a:rPr lang="es-ES" sz="1100" b="1">
                  <a:solidFill>
                    <a:srgbClr val="000000"/>
                  </a:solidFill>
                  <a:latin typeface="Arial"/>
                  <a:cs typeface="Arial"/>
                </a:rPr>
                <a:t>La Búsqueda Reactiva de Casos </a:t>
              </a:r>
              <a:r>
                <a:rPr lang="es-ES" sz="1100">
                  <a:solidFill>
                    <a:srgbClr val="000000"/>
                  </a:solidFill>
                  <a:latin typeface="Arial"/>
                  <a:cs typeface="Arial"/>
                </a:rPr>
                <a:t>(BRC)/ investigación como acción programática</a:t>
              </a:r>
            </a:p>
          </p:txBody>
        </p:sp>
        <p:sp>
          <p:nvSpPr>
            <p:cNvPr id="59" name="Flowchart: Document 18">
              <a:extLst>
                <a:ext uri="{FF2B5EF4-FFF2-40B4-BE49-F238E27FC236}">
                  <a16:creationId xmlns:a16="http://schemas.microsoft.com/office/drawing/2014/main" id="{869A7A63-86E9-284C-8DCD-BB5DDE6DA54C}"/>
                </a:ext>
              </a:extLst>
            </p:cNvPr>
            <p:cNvSpPr/>
            <p:nvPr/>
          </p:nvSpPr>
          <p:spPr>
            <a:xfrm>
              <a:off x="7442567" y="3988884"/>
              <a:ext cx="1657887" cy="855150"/>
            </a:xfrm>
            <a:prstGeom prst="flowChartDocumen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cs typeface="Arial"/>
              </a:endParaRPr>
            </a:p>
          </p:txBody>
        </p:sp>
        <p:sp>
          <p:nvSpPr>
            <p:cNvPr id="60" name="Flowchart: Magnetic Disk 19">
              <a:extLst>
                <a:ext uri="{FF2B5EF4-FFF2-40B4-BE49-F238E27FC236}">
                  <a16:creationId xmlns:a16="http://schemas.microsoft.com/office/drawing/2014/main" id="{B5A1F4A3-D3B7-C845-9162-B6694E342CD5}"/>
                </a:ext>
              </a:extLst>
            </p:cNvPr>
            <p:cNvSpPr/>
            <p:nvPr/>
          </p:nvSpPr>
          <p:spPr>
            <a:xfrm>
              <a:off x="5267057" y="3988884"/>
              <a:ext cx="1657887" cy="855150"/>
            </a:xfrm>
            <a:prstGeom prst="flowChartMagneticDisk">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cs typeface="Arial"/>
              </a:endParaRPr>
            </a:p>
          </p:txBody>
        </p:sp>
        <p:sp>
          <p:nvSpPr>
            <p:cNvPr id="61" name="Flowchart: Manual Input 20">
              <a:extLst>
                <a:ext uri="{FF2B5EF4-FFF2-40B4-BE49-F238E27FC236}">
                  <a16:creationId xmlns:a16="http://schemas.microsoft.com/office/drawing/2014/main" id="{BF454B9F-8D4E-5041-86DD-C0BEAD0789C7}"/>
                </a:ext>
              </a:extLst>
            </p:cNvPr>
            <p:cNvSpPr/>
            <p:nvPr/>
          </p:nvSpPr>
          <p:spPr>
            <a:xfrm>
              <a:off x="3091547" y="3989008"/>
              <a:ext cx="1657887" cy="854024"/>
            </a:xfrm>
            <a:prstGeom prst="flowChartManualInp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cs typeface="Arial"/>
              </a:endParaRPr>
            </a:p>
          </p:txBody>
        </p:sp>
        <p:sp>
          <p:nvSpPr>
            <p:cNvPr id="62" name="Flowchart: Data 21">
              <a:extLst>
                <a:ext uri="{FF2B5EF4-FFF2-40B4-BE49-F238E27FC236}">
                  <a16:creationId xmlns:a16="http://schemas.microsoft.com/office/drawing/2014/main" id="{6FA48C6D-7653-5B46-8E51-76C2A6604F41}"/>
                </a:ext>
              </a:extLst>
            </p:cNvPr>
            <p:cNvSpPr/>
            <p:nvPr/>
          </p:nvSpPr>
          <p:spPr>
            <a:xfrm>
              <a:off x="916037" y="3990010"/>
              <a:ext cx="1657887" cy="854024"/>
            </a:xfrm>
            <a:prstGeom prst="flowChartInputOutpu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cs typeface="Arial"/>
              </a:endParaRPr>
            </a:p>
          </p:txBody>
        </p:sp>
        <p:sp>
          <p:nvSpPr>
            <p:cNvPr id="63" name="Flowchart: Process 22">
              <a:extLst>
                <a:ext uri="{FF2B5EF4-FFF2-40B4-BE49-F238E27FC236}">
                  <a16:creationId xmlns:a16="http://schemas.microsoft.com/office/drawing/2014/main" id="{AD1E0AF9-7932-5F46-A553-BEFC78D35E1F}"/>
                </a:ext>
              </a:extLst>
            </p:cNvPr>
            <p:cNvSpPr/>
            <p:nvPr/>
          </p:nvSpPr>
          <p:spPr>
            <a:xfrm>
              <a:off x="9618077" y="3989671"/>
              <a:ext cx="1657887" cy="854024"/>
            </a:xfrm>
            <a:prstGeom prst="flowChartProces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cs typeface="Arial"/>
              </a:endParaRPr>
            </a:p>
          </p:txBody>
        </p:sp>
        <p:sp>
          <p:nvSpPr>
            <p:cNvPr id="64" name="Subtitle 2">
              <a:extLst>
                <a:ext uri="{FF2B5EF4-FFF2-40B4-BE49-F238E27FC236}">
                  <a16:creationId xmlns:a16="http://schemas.microsoft.com/office/drawing/2014/main" id="{FCB7D93D-FBF7-294C-82A0-D62DB2B5C868}"/>
                </a:ext>
              </a:extLst>
            </p:cNvPr>
            <p:cNvSpPr txBox="1">
              <a:spLocks/>
            </p:cNvSpPr>
            <p:nvPr/>
          </p:nvSpPr>
          <p:spPr>
            <a:xfrm>
              <a:off x="828729" y="5154663"/>
              <a:ext cx="1657887" cy="73781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1800"/>
                </a:spcBef>
              </a:pPr>
              <a:r>
                <a:rPr lang="es-ES" sz="1100" dirty="0">
                  <a:solidFill>
                    <a:srgbClr val="000000"/>
                  </a:solidFill>
                  <a:latin typeface="Arial"/>
                  <a:cs typeface="Arial"/>
                </a:rPr>
                <a:t>Mantener una buena </a:t>
              </a:r>
              <a:r>
                <a:rPr lang="es-ES" sz="1100" b="1" dirty="0">
                  <a:solidFill>
                    <a:srgbClr val="000000"/>
                  </a:solidFill>
                  <a:latin typeface="Arial"/>
                  <a:cs typeface="Arial"/>
                </a:rPr>
                <a:t>cobertura con MTILD o RRI</a:t>
              </a:r>
            </a:p>
          </p:txBody>
        </p:sp>
        <p:sp>
          <p:nvSpPr>
            <p:cNvPr id="65" name="Subtitle 2">
              <a:extLst>
                <a:ext uri="{FF2B5EF4-FFF2-40B4-BE49-F238E27FC236}">
                  <a16:creationId xmlns:a16="http://schemas.microsoft.com/office/drawing/2014/main" id="{4BCB9C2E-56EE-B144-8E3C-AFAB6B309252}"/>
                </a:ext>
              </a:extLst>
            </p:cNvPr>
            <p:cNvSpPr txBox="1">
              <a:spLocks/>
            </p:cNvSpPr>
            <p:nvPr/>
          </p:nvSpPr>
          <p:spPr>
            <a:xfrm>
              <a:off x="3091547" y="5208088"/>
              <a:ext cx="1798040" cy="889488"/>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1800"/>
                </a:spcBef>
              </a:pPr>
              <a:r>
                <a:rPr lang="es-ES" sz="1100" b="1" dirty="0">
                  <a:solidFill>
                    <a:srgbClr val="000000"/>
                  </a:solidFill>
                  <a:latin typeface="Arial"/>
                  <a:cs typeface="Arial"/>
                </a:rPr>
                <a:t>Reducir la recaídas </a:t>
              </a:r>
              <a:r>
                <a:rPr lang="es-ES" sz="1100" dirty="0">
                  <a:solidFill>
                    <a:srgbClr val="000000"/>
                  </a:solidFill>
                  <a:latin typeface="Arial"/>
                  <a:cs typeface="Arial"/>
                </a:rPr>
                <a:t>en </a:t>
              </a:r>
              <a:r>
                <a:rPr lang="es-ES" sz="1100" i="1" dirty="0">
                  <a:solidFill>
                    <a:srgbClr val="000000"/>
                  </a:solidFill>
                  <a:latin typeface="Arial"/>
                  <a:cs typeface="Arial"/>
                </a:rPr>
                <a:t>P. </a:t>
              </a:r>
              <a:r>
                <a:rPr lang="es-ES" sz="1100" i="1" dirty="0" err="1">
                  <a:solidFill>
                    <a:srgbClr val="000000"/>
                  </a:solidFill>
                  <a:latin typeface="Arial"/>
                  <a:cs typeface="Arial"/>
                </a:rPr>
                <a:t>vivax</a:t>
              </a:r>
              <a:r>
                <a:rPr lang="es-ES" sz="1100" i="1" dirty="0">
                  <a:solidFill>
                    <a:srgbClr val="000000"/>
                  </a:solidFill>
                  <a:latin typeface="Arial"/>
                  <a:cs typeface="Arial"/>
                </a:rPr>
                <a:t> </a:t>
              </a:r>
              <a:r>
                <a:rPr lang="es-ES" sz="1100" dirty="0">
                  <a:solidFill>
                    <a:srgbClr val="000000"/>
                  </a:solidFill>
                  <a:latin typeface="Arial"/>
                  <a:cs typeface="Arial"/>
                </a:rPr>
                <a:t>de manera más efectiva a través de una estrategia integral.</a:t>
              </a:r>
            </a:p>
          </p:txBody>
        </p:sp>
        <p:sp>
          <p:nvSpPr>
            <p:cNvPr id="66" name="Subtitle 2">
              <a:extLst>
                <a:ext uri="{FF2B5EF4-FFF2-40B4-BE49-F238E27FC236}">
                  <a16:creationId xmlns:a16="http://schemas.microsoft.com/office/drawing/2014/main" id="{DBF461B0-0DF4-F54B-9267-FDAF8F432287}"/>
                </a:ext>
              </a:extLst>
            </p:cNvPr>
            <p:cNvSpPr txBox="1">
              <a:spLocks/>
            </p:cNvSpPr>
            <p:nvPr/>
          </p:nvSpPr>
          <p:spPr>
            <a:xfrm>
              <a:off x="5267057" y="5413194"/>
              <a:ext cx="1798040" cy="73781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1800"/>
                </a:spcBef>
              </a:pPr>
              <a:r>
                <a:rPr lang="es-ES" sz="1100" b="1">
                  <a:solidFill>
                    <a:srgbClr val="000000"/>
                  </a:solidFill>
                  <a:latin typeface="Arial"/>
                  <a:cs typeface="Arial"/>
                </a:rPr>
                <a:t>Priorizar la detección </a:t>
              </a:r>
              <a:r>
                <a:rPr lang="es-ES" sz="1100">
                  <a:solidFill>
                    <a:srgbClr val="000000"/>
                  </a:solidFill>
                  <a:latin typeface="Arial"/>
                  <a:cs typeface="Arial"/>
                </a:rPr>
                <a:t>de casos sobre el Tratamiento Directamente Observado</a:t>
              </a:r>
            </a:p>
          </p:txBody>
        </p:sp>
        <p:sp>
          <p:nvSpPr>
            <p:cNvPr id="67" name="Subtitle 2">
              <a:extLst>
                <a:ext uri="{FF2B5EF4-FFF2-40B4-BE49-F238E27FC236}">
                  <a16:creationId xmlns:a16="http://schemas.microsoft.com/office/drawing/2014/main" id="{8492DB21-B80E-7D48-B7D9-93DD6940731F}"/>
                </a:ext>
              </a:extLst>
            </p:cNvPr>
            <p:cNvSpPr txBox="1">
              <a:spLocks/>
            </p:cNvSpPr>
            <p:nvPr/>
          </p:nvSpPr>
          <p:spPr>
            <a:xfrm>
              <a:off x="7333022" y="5355514"/>
              <a:ext cx="1938195" cy="737811"/>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1800"/>
                </a:spcBef>
              </a:pPr>
              <a:r>
                <a:rPr lang="es-ES" sz="1100">
                  <a:solidFill>
                    <a:srgbClr val="000000"/>
                  </a:solidFill>
                  <a:latin typeface="Arial"/>
                  <a:cs typeface="Arial"/>
                </a:rPr>
                <a:t>Estimular la búsqueda de </a:t>
              </a:r>
              <a:r>
                <a:rPr lang="es-ES" sz="1100">
                  <a:solidFill>
                    <a:schemeClr val="tx1"/>
                  </a:solidFill>
                  <a:latin typeface="Arial"/>
                  <a:cs typeface="Arial"/>
                </a:rPr>
                <a:t>atención como una acción sistemática, organizada</a:t>
              </a:r>
            </a:p>
          </p:txBody>
        </p:sp>
        <p:sp>
          <p:nvSpPr>
            <p:cNvPr id="68" name="Subtitle 2">
              <a:extLst>
                <a:ext uri="{FF2B5EF4-FFF2-40B4-BE49-F238E27FC236}">
                  <a16:creationId xmlns:a16="http://schemas.microsoft.com/office/drawing/2014/main" id="{20A8C583-7BEC-C84C-8E36-14ECC59C4AB6}"/>
                </a:ext>
              </a:extLst>
            </p:cNvPr>
            <p:cNvSpPr txBox="1">
              <a:spLocks/>
            </p:cNvSpPr>
            <p:nvPr/>
          </p:nvSpPr>
          <p:spPr>
            <a:xfrm>
              <a:off x="9618077" y="5237857"/>
              <a:ext cx="2062071" cy="97312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1800"/>
                </a:spcBef>
              </a:pPr>
              <a:r>
                <a:rPr lang="es-ES" sz="1100">
                  <a:solidFill>
                    <a:srgbClr val="000000"/>
                  </a:solidFill>
                  <a:latin typeface="Arial"/>
                  <a:cs typeface="Arial"/>
                </a:rPr>
                <a:t>La detección activa de casos no debe reemplazar las brechas en la </a:t>
              </a:r>
              <a:r>
                <a:rPr lang="es-ES" sz="1100" b="1">
                  <a:solidFill>
                    <a:srgbClr val="000000"/>
                  </a:solidFill>
                  <a:latin typeface="Arial"/>
                  <a:cs typeface="Arial"/>
                </a:rPr>
                <a:t>detección pasiva</a:t>
              </a:r>
            </a:p>
          </p:txBody>
        </p:sp>
        <p:sp>
          <p:nvSpPr>
            <p:cNvPr id="69" name="Arrow: Right 29">
              <a:extLst>
                <a:ext uri="{FF2B5EF4-FFF2-40B4-BE49-F238E27FC236}">
                  <a16:creationId xmlns:a16="http://schemas.microsoft.com/office/drawing/2014/main" id="{26664ECD-AFA4-D542-B463-F411706AC608}"/>
                </a:ext>
              </a:extLst>
            </p:cNvPr>
            <p:cNvSpPr/>
            <p:nvPr/>
          </p:nvSpPr>
          <p:spPr>
            <a:xfrm>
              <a:off x="2714077" y="1797094"/>
              <a:ext cx="237316" cy="287465"/>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cs typeface="Arial"/>
              </a:endParaRPr>
            </a:p>
          </p:txBody>
        </p:sp>
        <p:sp>
          <p:nvSpPr>
            <p:cNvPr id="70" name="Arrow: Right 30">
              <a:extLst>
                <a:ext uri="{FF2B5EF4-FFF2-40B4-BE49-F238E27FC236}">
                  <a16:creationId xmlns:a16="http://schemas.microsoft.com/office/drawing/2014/main" id="{482A83A3-1163-0B45-A841-9234E74D6C72}"/>
                </a:ext>
              </a:extLst>
            </p:cNvPr>
            <p:cNvSpPr/>
            <p:nvPr/>
          </p:nvSpPr>
          <p:spPr>
            <a:xfrm>
              <a:off x="4889587" y="1797094"/>
              <a:ext cx="237316" cy="287465"/>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cs typeface="Arial"/>
              </a:endParaRPr>
            </a:p>
          </p:txBody>
        </p:sp>
        <p:sp>
          <p:nvSpPr>
            <p:cNvPr id="71" name="Arrow: Right 31">
              <a:extLst>
                <a:ext uri="{FF2B5EF4-FFF2-40B4-BE49-F238E27FC236}">
                  <a16:creationId xmlns:a16="http://schemas.microsoft.com/office/drawing/2014/main" id="{4767AA3B-A4E5-C040-9C63-6F0B4FDB0501}"/>
                </a:ext>
              </a:extLst>
            </p:cNvPr>
            <p:cNvSpPr/>
            <p:nvPr/>
          </p:nvSpPr>
          <p:spPr>
            <a:xfrm>
              <a:off x="7065097" y="1797094"/>
              <a:ext cx="237316" cy="287465"/>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cs typeface="Arial"/>
              </a:endParaRPr>
            </a:p>
          </p:txBody>
        </p:sp>
        <p:sp>
          <p:nvSpPr>
            <p:cNvPr id="72" name="Arrow: Right 32">
              <a:extLst>
                <a:ext uri="{FF2B5EF4-FFF2-40B4-BE49-F238E27FC236}">
                  <a16:creationId xmlns:a16="http://schemas.microsoft.com/office/drawing/2014/main" id="{AEF2440F-05B5-524A-B145-6BBEC2234A24}"/>
                </a:ext>
              </a:extLst>
            </p:cNvPr>
            <p:cNvSpPr/>
            <p:nvPr/>
          </p:nvSpPr>
          <p:spPr>
            <a:xfrm>
              <a:off x="9240608" y="1797094"/>
              <a:ext cx="237316" cy="287465"/>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cs typeface="Arial"/>
              </a:endParaRPr>
            </a:p>
          </p:txBody>
        </p:sp>
        <p:sp>
          <p:nvSpPr>
            <p:cNvPr id="73" name="Arrow: Right 33">
              <a:extLst>
                <a:ext uri="{FF2B5EF4-FFF2-40B4-BE49-F238E27FC236}">
                  <a16:creationId xmlns:a16="http://schemas.microsoft.com/office/drawing/2014/main" id="{E2B21AB1-9AFD-6B4B-AE41-71874C5C1AE5}"/>
                </a:ext>
              </a:extLst>
            </p:cNvPr>
            <p:cNvSpPr/>
            <p:nvPr/>
          </p:nvSpPr>
          <p:spPr>
            <a:xfrm flipH="1">
              <a:off x="2714077" y="4272951"/>
              <a:ext cx="237316" cy="287465"/>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cs typeface="Arial"/>
              </a:endParaRPr>
            </a:p>
          </p:txBody>
        </p:sp>
        <p:sp>
          <p:nvSpPr>
            <p:cNvPr id="74" name="Arrow: Right 34">
              <a:extLst>
                <a:ext uri="{FF2B5EF4-FFF2-40B4-BE49-F238E27FC236}">
                  <a16:creationId xmlns:a16="http://schemas.microsoft.com/office/drawing/2014/main" id="{8327BF02-A81B-0447-BA63-9E2DB07ED2D0}"/>
                </a:ext>
              </a:extLst>
            </p:cNvPr>
            <p:cNvSpPr/>
            <p:nvPr/>
          </p:nvSpPr>
          <p:spPr>
            <a:xfrm flipH="1">
              <a:off x="4889587" y="4272951"/>
              <a:ext cx="237316" cy="287465"/>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cs typeface="Arial"/>
              </a:endParaRPr>
            </a:p>
          </p:txBody>
        </p:sp>
        <p:sp>
          <p:nvSpPr>
            <p:cNvPr id="75" name="Arrow: Right 35">
              <a:extLst>
                <a:ext uri="{FF2B5EF4-FFF2-40B4-BE49-F238E27FC236}">
                  <a16:creationId xmlns:a16="http://schemas.microsoft.com/office/drawing/2014/main" id="{8CDEA8E1-BB54-254A-99B9-46ED931A5C9D}"/>
                </a:ext>
              </a:extLst>
            </p:cNvPr>
            <p:cNvSpPr/>
            <p:nvPr/>
          </p:nvSpPr>
          <p:spPr>
            <a:xfrm flipH="1">
              <a:off x="7065097" y="4272951"/>
              <a:ext cx="237316" cy="287465"/>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cs typeface="Arial"/>
              </a:endParaRPr>
            </a:p>
          </p:txBody>
        </p:sp>
        <p:sp>
          <p:nvSpPr>
            <p:cNvPr id="76" name="Arrow: Right 36">
              <a:extLst>
                <a:ext uri="{FF2B5EF4-FFF2-40B4-BE49-F238E27FC236}">
                  <a16:creationId xmlns:a16="http://schemas.microsoft.com/office/drawing/2014/main" id="{9B9D88FA-D476-9C49-9E23-E7E6845AC9B1}"/>
                </a:ext>
              </a:extLst>
            </p:cNvPr>
            <p:cNvSpPr/>
            <p:nvPr/>
          </p:nvSpPr>
          <p:spPr>
            <a:xfrm flipH="1">
              <a:off x="9240608" y="4272951"/>
              <a:ext cx="237316" cy="287465"/>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latin typeface="Arial"/>
                <a:cs typeface="Arial"/>
              </a:endParaRPr>
            </a:p>
          </p:txBody>
        </p:sp>
        <p:sp>
          <p:nvSpPr>
            <p:cNvPr id="77" name="TextBox 29">
              <a:extLst>
                <a:ext uri="{FF2B5EF4-FFF2-40B4-BE49-F238E27FC236}">
                  <a16:creationId xmlns:a16="http://schemas.microsoft.com/office/drawing/2014/main" id="{8D017B55-C0E6-5448-B18E-3226A90986AF}"/>
                </a:ext>
              </a:extLst>
            </p:cNvPr>
            <p:cNvSpPr txBox="1"/>
            <p:nvPr/>
          </p:nvSpPr>
          <p:spPr>
            <a:xfrm>
              <a:off x="1612089" y="1789522"/>
              <a:ext cx="265783" cy="303057"/>
            </a:xfrm>
            <a:prstGeom prst="rect">
              <a:avLst/>
            </a:prstGeom>
            <a:noFill/>
          </p:spPr>
          <p:txBody>
            <a:bodyPr wrap="none" rtlCol="0" anchor="ctr" anchorCtr="0">
              <a:spAutoFit/>
            </a:bodyPr>
            <a:lstStyle/>
            <a:p>
              <a:pPr algn="ctr"/>
              <a:r>
                <a:rPr lang="en-US" sz="1100" b="1">
                  <a:solidFill>
                    <a:schemeClr val="bg1"/>
                  </a:solidFill>
                  <a:latin typeface="Arial"/>
                  <a:ea typeface="League Spartan" charset="0"/>
                  <a:cs typeface="Arial"/>
                </a:rPr>
                <a:t>1</a:t>
              </a:r>
            </a:p>
          </p:txBody>
        </p:sp>
        <p:sp>
          <p:nvSpPr>
            <p:cNvPr id="78" name="TextBox 29">
              <a:extLst>
                <a:ext uri="{FF2B5EF4-FFF2-40B4-BE49-F238E27FC236}">
                  <a16:creationId xmlns:a16="http://schemas.microsoft.com/office/drawing/2014/main" id="{735F11FB-22F7-0540-B6F5-EA15A999DD70}"/>
                </a:ext>
              </a:extLst>
            </p:cNvPr>
            <p:cNvSpPr txBox="1"/>
            <p:nvPr/>
          </p:nvSpPr>
          <p:spPr>
            <a:xfrm>
              <a:off x="3787598" y="1789297"/>
              <a:ext cx="265783" cy="303057"/>
            </a:xfrm>
            <a:prstGeom prst="rect">
              <a:avLst/>
            </a:prstGeom>
            <a:noFill/>
          </p:spPr>
          <p:txBody>
            <a:bodyPr wrap="none" rtlCol="0" anchor="ctr" anchorCtr="0">
              <a:spAutoFit/>
            </a:bodyPr>
            <a:lstStyle/>
            <a:p>
              <a:pPr algn="ctr"/>
              <a:r>
                <a:rPr lang="en-US" sz="1100" b="1">
                  <a:solidFill>
                    <a:schemeClr val="bg1"/>
                  </a:solidFill>
                  <a:latin typeface="Arial"/>
                  <a:ea typeface="League Spartan" charset="0"/>
                  <a:cs typeface="Arial"/>
                </a:rPr>
                <a:t>2</a:t>
              </a:r>
            </a:p>
          </p:txBody>
        </p:sp>
        <p:sp>
          <p:nvSpPr>
            <p:cNvPr id="79" name="TextBox 29">
              <a:extLst>
                <a:ext uri="{FF2B5EF4-FFF2-40B4-BE49-F238E27FC236}">
                  <a16:creationId xmlns:a16="http://schemas.microsoft.com/office/drawing/2014/main" id="{D9413D63-3146-3142-A6F1-E05D0F385002}"/>
                </a:ext>
              </a:extLst>
            </p:cNvPr>
            <p:cNvSpPr txBox="1"/>
            <p:nvPr/>
          </p:nvSpPr>
          <p:spPr>
            <a:xfrm>
              <a:off x="5963108" y="1789297"/>
              <a:ext cx="265783" cy="303057"/>
            </a:xfrm>
            <a:prstGeom prst="rect">
              <a:avLst/>
            </a:prstGeom>
            <a:noFill/>
          </p:spPr>
          <p:txBody>
            <a:bodyPr wrap="none" rtlCol="0" anchor="ctr" anchorCtr="0">
              <a:spAutoFit/>
            </a:bodyPr>
            <a:lstStyle/>
            <a:p>
              <a:pPr algn="ctr"/>
              <a:r>
                <a:rPr lang="en-US" sz="1100" b="1">
                  <a:solidFill>
                    <a:schemeClr val="bg1"/>
                  </a:solidFill>
                  <a:latin typeface="Arial"/>
                  <a:ea typeface="League Spartan" charset="0"/>
                  <a:cs typeface="Arial"/>
                </a:rPr>
                <a:t>3</a:t>
              </a:r>
            </a:p>
          </p:txBody>
        </p:sp>
        <p:sp>
          <p:nvSpPr>
            <p:cNvPr id="80" name="TextBox 29">
              <a:extLst>
                <a:ext uri="{FF2B5EF4-FFF2-40B4-BE49-F238E27FC236}">
                  <a16:creationId xmlns:a16="http://schemas.microsoft.com/office/drawing/2014/main" id="{6026EBBF-8901-6342-A910-DF9A12781565}"/>
                </a:ext>
              </a:extLst>
            </p:cNvPr>
            <p:cNvSpPr txBox="1"/>
            <p:nvPr/>
          </p:nvSpPr>
          <p:spPr>
            <a:xfrm>
              <a:off x="8138617" y="1789297"/>
              <a:ext cx="265783" cy="303057"/>
            </a:xfrm>
            <a:prstGeom prst="rect">
              <a:avLst/>
            </a:prstGeom>
            <a:noFill/>
          </p:spPr>
          <p:txBody>
            <a:bodyPr wrap="none" rtlCol="0" anchor="ctr" anchorCtr="0">
              <a:spAutoFit/>
            </a:bodyPr>
            <a:lstStyle/>
            <a:p>
              <a:pPr algn="ctr"/>
              <a:r>
                <a:rPr lang="en-US" sz="1100" b="1">
                  <a:solidFill>
                    <a:schemeClr val="bg1"/>
                  </a:solidFill>
                  <a:latin typeface="Arial"/>
                  <a:ea typeface="League Spartan" charset="0"/>
                  <a:cs typeface="Arial"/>
                </a:rPr>
                <a:t>4</a:t>
              </a:r>
            </a:p>
          </p:txBody>
        </p:sp>
        <p:sp>
          <p:nvSpPr>
            <p:cNvPr id="81" name="TextBox 29">
              <a:extLst>
                <a:ext uri="{FF2B5EF4-FFF2-40B4-BE49-F238E27FC236}">
                  <a16:creationId xmlns:a16="http://schemas.microsoft.com/office/drawing/2014/main" id="{BAFDB75D-1DFF-8643-BAD4-8776EE857116}"/>
                </a:ext>
              </a:extLst>
            </p:cNvPr>
            <p:cNvSpPr txBox="1"/>
            <p:nvPr/>
          </p:nvSpPr>
          <p:spPr>
            <a:xfrm>
              <a:off x="10314128" y="1789297"/>
              <a:ext cx="265783" cy="303057"/>
            </a:xfrm>
            <a:prstGeom prst="rect">
              <a:avLst/>
            </a:prstGeom>
            <a:noFill/>
          </p:spPr>
          <p:txBody>
            <a:bodyPr wrap="none" rtlCol="0" anchor="ctr" anchorCtr="0">
              <a:spAutoFit/>
            </a:bodyPr>
            <a:lstStyle/>
            <a:p>
              <a:pPr algn="ctr"/>
              <a:r>
                <a:rPr lang="en-US" sz="1100" b="1">
                  <a:solidFill>
                    <a:schemeClr val="bg1"/>
                  </a:solidFill>
                  <a:latin typeface="Arial"/>
                  <a:ea typeface="League Spartan" charset="0"/>
                  <a:cs typeface="Arial"/>
                </a:rPr>
                <a:t>5</a:t>
              </a:r>
            </a:p>
          </p:txBody>
        </p:sp>
        <p:sp>
          <p:nvSpPr>
            <p:cNvPr id="82" name="TextBox 29">
              <a:extLst>
                <a:ext uri="{FF2B5EF4-FFF2-40B4-BE49-F238E27FC236}">
                  <a16:creationId xmlns:a16="http://schemas.microsoft.com/office/drawing/2014/main" id="{3444AB87-D5CB-4946-874C-C1995277FB15}"/>
                </a:ext>
              </a:extLst>
            </p:cNvPr>
            <p:cNvSpPr txBox="1"/>
            <p:nvPr/>
          </p:nvSpPr>
          <p:spPr>
            <a:xfrm>
              <a:off x="10314129" y="4265154"/>
              <a:ext cx="265783" cy="303057"/>
            </a:xfrm>
            <a:prstGeom prst="rect">
              <a:avLst/>
            </a:prstGeom>
            <a:noFill/>
          </p:spPr>
          <p:txBody>
            <a:bodyPr wrap="none" rtlCol="0" anchor="ctr" anchorCtr="0">
              <a:spAutoFit/>
            </a:bodyPr>
            <a:lstStyle/>
            <a:p>
              <a:pPr algn="ctr"/>
              <a:r>
                <a:rPr lang="en-US" sz="1100" b="1">
                  <a:solidFill>
                    <a:schemeClr val="bg1"/>
                  </a:solidFill>
                  <a:latin typeface="Arial"/>
                  <a:ea typeface="League Spartan" charset="0"/>
                  <a:cs typeface="Arial"/>
                </a:rPr>
                <a:t>6</a:t>
              </a:r>
            </a:p>
          </p:txBody>
        </p:sp>
        <p:sp>
          <p:nvSpPr>
            <p:cNvPr id="83" name="TextBox 29">
              <a:extLst>
                <a:ext uri="{FF2B5EF4-FFF2-40B4-BE49-F238E27FC236}">
                  <a16:creationId xmlns:a16="http://schemas.microsoft.com/office/drawing/2014/main" id="{74F617C7-1304-0048-883E-F07AE42317EE}"/>
                </a:ext>
              </a:extLst>
            </p:cNvPr>
            <p:cNvSpPr txBox="1"/>
            <p:nvPr/>
          </p:nvSpPr>
          <p:spPr>
            <a:xfrm>
              <a:off x="8057854" y="4264493"/>
              <a:ext cx="265783" cy="303057"/>
            </a:xfrm>
            <a:prstGeom prst="rect">
              <a:avLst/>
            </a:prstGeom>
            <a:noFill/>
          </p:spPr>
          <p:txBody>
            <a:bodyPr wrap="none" rtlCol="0" anchor="ctr" anchorCtr="0">
              <a:spAutoFit/>
            </a:bodyPr>
            <a:lstStyle/>
            <a:p>
              <a:pPr algn="ctr"/>
              <a:r>
                <a:rPr lang="en-US" sz="1100" b="1">
                  <a:solidFill>
                    <a:schemeClr val="bg1"/>
                  </a:solidFill>
                  <a:latin typeface="Arial"/>
                  <a:ea typeface="League Spartan" charset="0"/>
                  <a:cs typeface="Arial"/>
                </a:rPr>
                <a:t>7</a:t>
              </a:r>
            </a:p>
          </p:txBody>
        </p:sp>
        <p:sp>
          <p:nvSpPr>
            <p:cNvPr id="84" name="TextBox 29">
              <a:extLst>
                <a:ext uri="{FF2B5EF4-FFF2-40B4-BE49-F238E27FC236}">
                  <a16:creationId xmlns:a16="http://schemas.microsoft.com/office/drawing/2014/main" id="{31822220-6CCC-A14E-B074-E3BD95F2C849}"/>
                </a:ext>
              </a:extLst>
            </p:cNvPr>
            <p:cNvSpPr txBox="1"/>
            <p:nvPr/>
          </p:nvSpPr>
          <p:spPr>
            <a:xfrm>
              <a:off x="5963109" y="4264932"/>
              <a:ext cx="265783" cy="303057"/>
            </a:xfrm>
            <a:prstGeom prst="rect">
              <a:avLst/>
            </a:prstGeom>
            <a:noFill/>
          </p:spPr>
          <p:txBody>
            <a:bodyPr wrap="none" rtlCol="0" anchor="ctr" anchorCtr="0">
              <a:spAutoFit/>
            </a:bodyPr>
            <a:lstStyle/>
            <a:p>
              <a:pPr algn="ctr"/>
              <a:r>
                <a:rPr lang="en-US" sz="1100" b="1">
                  <a:solidFill>
                    <a:schemeClr val="bg1"/>
                  </a:solidFill>
                  <a:latin typeface="Arial"/>
                  <a:ea typeface="League Spartan" charset="0"/>
                  <a:cs typeface="Arial"/>
                </a:rPr>
                <a:t>8</a:t>
              </a:r>
            </a:p>
          </p:txBody>
        </p:sp>
        <p:sp>
          <p:nvSpPr>
            <p:cNvPr id="85" name="TextBox 29">
              <a:extLst>
                <a:ext uri="{FF2B5EF4-FFF2-40B4-BE49-F238E27FC236}">
                  <a16:creationId xmlns:a16="http://schemas.microsoft.com/office/drawing/2014/main" id="{32E4192D-C737-1E4A-A6F5-982768486105}"/>
                </a:ext>
              </a:extLst>
            </p:cNvPr>
            <p:cNvSpPr txBox="1"/>
            <p:nvPr/>
          </p:nvSpPr>
          <p:spPr>
            <a:xfrm>
              <a:off x="3787598" y="4264493"/>
              <a:ext cx="265783" cy="303057"/>
            </a:xfrm>
            <a:prstGeom prst="rect">
              <a:avLst/>
            </a:prstGeom>
            <a:noFill/>
          </p:spPr>
          <p:txBody>
            <a:bodyPr wrap="none" rtlCol="0" anchor="ctr" anchorCtr="0">
              <a:spAutoFit/>
            </a:bodyPr>
            <a:lstStyle/>
            <a:p>
              <a:pPr algn="ctr"/>
              <a:r>
                <a:rPr lang="en-US" sz="1100" b="1">
                  <a:solidFill>
                    <a:schemeClr val="bg1"/>
                  </a:solidFill>
                  <a:latin typeface="Arial"/>
                  <a:ea typeface="League Spartan" charset="0"/>
                  <a:cs typeface="Arial"/>
                </a:rPr>
                <a:t>9</a:t>
              </a:r>
            </a:p>
          </p:txBody>
        </p:sp>
        <p:sp>
          <p:nvSpPr>
            <p:cNvPr id="86" name="TextBox 29">
              <a:extLst>
                <a:ext uri="{FF2B5EF4-FFF2-40B4-BE49-F238E27FC236}">
                  <a16:creationId xmlns:a16="http://schemas.microsoft.com/office/drawing/2014/main" id="{7340B032-9D1E-E545-8486-E658AD936C44}"/>
                </a:ext>
              </a:extLst>
            </p:cNvPr>
            <p:cNvSpPr txBox="1"/>
            <p:nvPr/>
          </p:nvSpPr>
          <p:spPr>
            <a:xfrm>
              <a:off x="1572432" y="4264493"/>
              <a:ext cx="345097" cy="303057"/>
            </a:xfrm>
            <a:prstGeom prst="rect">
              <a:avLst/>
            </a:prstGeom>
            <a:noFill/>
          </p:spPr>
          <p:txBody>
            <a:bodyPr wrap="none" rtlCol="0" anchor="ctr" anchorCtr="0">
              <a:spAutoFit/>
            </a:bodyPr>
            <a:lstStyle/>
            <a:p>
              <a:pPr algn="ctr"/>
              <a:r>
                <a:rPr lang="en-US" sz="1100" b="1">
                  <a:solidFill>
                    <a:schemeClr val="bg1"/>
                  </a:solidFill>
                  <a:latin typeface="Arial"/>
                  <a:ea typeface="League Spartan" charset="0"/>
                  <a:cs typeface="Arial"/>
                </a:rPr>
                <a:t>10</a:t>
              </a:r>
            </a:p>
          </p:txBody>
        </p:sp>
        <p:sp>
          <p:nvSpPr>
            <p:cNvPr id="87" name="Subtitle 2">
              <a:extLst>
                <a:ext uri="{FF2B5EF4-FFF2-40B4-BE49-F238E27FC236}">
                  <a16:creationId xmlns:a16="http://schemas.microsoft.com/office/drawing/2014/main" id="{2FE91E96-DC85-C84B-8F79-AF33C4902DFF}"/>
                </a:ext>
              </a:extLst>
            </p:cNvPr>
            <p:cNvSpPr txBox="1">
              <a:spLocks/>
            </p:cNvSpPr>
            <p:nvPr/>
          </p:nvSpPr>
          <p:spPr>
            <a:xfrm>
              <a:off x="3004240" y="2573524"/>
              <a:ext cx="1832499" cy="973125"/>
            </a:xfrm>
            <a:prstGeom prst="rect">
              <a:avLst/>
            </a:prstGeom>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spcBef>
                  <a:spcPts val="1800"/>
                </a:spcBef>
              </a:pPr>
              <a:r>
                <a:rPr lang="es-ES" sz="1100">
                  <a:solidFill>
                    <a:srgbClr val="000000"/>
                  </a:solidFill>
                  <a:latin typeface="Arial"/>
                  <a:cs typeface="Arial"/>
                </a:rPr>
                <a:t>Pasar de pensar la respuesta en el "municipio"  para pensarla </a:t>
              </a:r>
              <a:r>
                <a:rPr lang="es-ES" sz="1100" b="1">
                  <a:solidFill>
                    <a:srgbClr val="000000"/>
                  </a:solidFill>
                  <a:latin typeface="Arial"/>
                  <a:cs typeface="Arial"/>
                </a:rPr>
                <a:t>en los “focos”.</a:t>
              </a:r>
            </a:p>
          </p:txBody>
        </p:sp>
        <p:sp>
          <p:nvSpPr>
            <p:cNvPr id="2" name="Rectángulo 1">
              <a:extLst>
                <a:ext uri="{FF2B5EF4-FFF2-40B4-BE49-F238E27FC236}">
                  <a16:creationId xmlns:a16="http://schemas.microsoft.com/office/drawing/2014/main" id="{0A11175D-3E40-ED44-8890-4CA7E0A0A853}"/>
                </a:ext>
              </a:extLst>
            </p:cNvPr>
            <p:cNvSpPr/>
            <p:nvPr/>
          </p:nvSpPr>
          <p:spPr>
            <a:xfrm>
              <a:off x="5103813" y="2583576"/>
              <a:ext cx="2062071" cy="555977"/>
            </a:xfrm>
            <a:prstGeom prst="rect">
              <a:avLst/>
            </a:prstGeom>
          </p:spPr>
          <p:txBody>
            <a:bodyPr wrap="square">
              <a:spAutoFit/>
            </a:bodyPr>
            <a:lstStyle/>
            <a:p>
              <a:pPr algn="ctr" defTabSz="1087636">
                <a:lnSpc>
                  <a:spcPct val="120000"/>
                </a:lnSpc>
                <a:spcBef>
                  <a:spcPts val="1800"/>
                </a:spcBef>
              </a:pPr>
              <a:r>
                <a:rPr lang="es-ES" sz="1100">
                  <a:solidFill>
                    <a:srgbClr val="000000"/>
                  </a:solidFill>
                  <a:latin typeface="Arial"/>
                  <a:cs typeface="Arial"/>
                </a:rPr>
                <a:t>Transformar los focos activos en</a:t>
              </a:r>
              <a:r>
                <a:rPr lang="es-ES" sz="1100" b="1">
                  <a:solidFill>
                    <a:srgbClr val="000000"/>
                  </a:solidFill>
                  <a:latin typeface="Arial"/>
                  <a:cs typeface="Arial"/>
                </a:rPr>
                <a:t> focos eliminados</a:t>
              </a:r>
              <a:endParaRPr lang="es-ES" sz="1100">
                <a:solidFill>
                  <a:srgbClr val="000000"/>
                </a:solidFill>
                <a:latin typeface="Arial"/>
                <a:cs typeface="Arial"/>
              </a:endParaRPr>
            </a:p>
          </p:txBody>
        </p:sp>
      </p:grpSp>
      <p:sp>
        <p:nvSpPr>
          <p:cNvPr id="4" name="Título 3">
            <a:extLst>
              <a:ext uri="{FF2B5EF4-FFF2-40B4-BE49-F238E27FC236}">
                <a16:creationId xmlns:a16="http://schemas.microsoft.com/office/drawing/2014/main" id="{5DA08210-776C-43F5-A9B5-253A13031893}"/>
              </a:ext>
            </a:extLst>
          </p:cNvPr>
          <p:cNvSpPr>
            <a:spLocks noGrp="1"/>
          </p:cNvSpPr>
          <p:nvPr>
            <p:ph type="title"/>
          </p:nvPr>
        </p:nvSpPr>
        <p:spPr/>
        <p:txBody>
          <a:bodyPr vert="horz" lIns="91440" tIns="45720" rIns="91440" bIns="45720" rtlCol="0" anchor="ctr">
            <a:noAutofit/>
          </a:bodyPr>
          <a:lstStyle/>
          <a:p>
            <a:pPr algn="ctr"/>
            <a:r>
              <a:rPr lang="es-ES" sz="3200" dirty="0">
                <a:latin typeface="Arial" panose="020B0604020202020204" pitchFamily="34" charset="0"/>
                <a:cs typeface="Arial" panose="020B0604020202020204" pitchFamily="34" charset="0"/>
              </a:rPr>
              <a:t>Cambios operativos en municipios de alta carga</a:t>
            </a:r>
            <a:endParaRPr lang="es-CO"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0172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8BB88AA-89D0-4A0A-A1A0-C0C83A9D4DAF}"/>
              </a:ext>
            </a:extLst>
          </p:cNvPr>
          <p:cNvSpPr txBox="1"/>
          <p:nvPr/>
        </p:nvSpPr>
        <p:spPr>
          <a:xfrm>
            <a:off x="757770" y="2321004"/>
            <a:ext cx="2751665" cy="2215991"/>
          </a:xfrm>
          <a:prstGeom prst="rect">
            <a:avLst/>
          </a:prstGeom>
          <a:noFill/>
        </p:spPr>
        <p:txBody>
          <a:bodyPr wrap="square" rtlCol="0">
            <a:spAutoFit/>
          </a:bodyPr>
          <a:lstStyle/>
          <a:p>
            <a:pPr algn="ctr"/>
            <a:r>
              <a:rPr lang="es-CO" sz="4800" b="1" dirty="0">
                <a:solidFill>
                  <a:schemeClr val="bg1"/>
                </a:solidFill>
                <a:latin typeface="Arial" panose="020B0604020202020204" pitchFamily="34" charset="0"/>
                <a:cs typeface="Arial" panose="020B0604020202020204" pitchFamily="34" charset="0"/>
              </a:rPr>
              <a:t>Unidad</a:t>
            </a:r>
            <a:r>
              <a:rPr lang="es-CO" sz="6600" b="1" dirty="0">
                <a:solidFill>
                  <a:schemeClr val="bg1"/>
                </a:solidFill>
                <a:latin typeface="Arial" panose="020B0604020202020204" pitchFamily="34" charset="0"/>
                <a:cs typeface="Arial" panose="020B0604020202020204" pitchFamily="34" charset="0"/>
              </a:rPr>
              <a:t> </a:t>
            </a:r>
            <a:r>
              <a:rPr lang="es-CO" sz="7200" b="1" dirty="0">
                <a:solidFill>
                  <a:schemeClr val="bg1"/>
                </a:solidFill>
                <a:latin typeface="Arial" panose="020B0604020202020204" pitchFamily="34" charset="0"/>
                <a:cs typeface="Arial" panose="020B0604020202020204" pitchFamily="34" charset="0"/>
              </a:rPr>
              <a:t>02</a:t>
            </a:r>
            <a:endParaRPr lang="es-CO" sz="6600" b="1" dirty="0">
              <a:solidFill>
                <a:schemeClr val="bg1"/>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042A4D71-2E9B-41FC-AF8C-2078E2DA96D7}"/>
              </a:ext>
            </a:extLst>
          </p:cNvPr>
          <p:cNvSpPr txBox="1"/>
          <p:nvPr/>
        </p:nvSpPr>
        <p:spPr>
          <a:xfrm>
            <a:off x="3836939" y="3428999"/>
            <a:ext cx="7645013" cy="1477328"/>
          </a:xfrm>
          <a:prstGeom prst="rect">
            <a:avLst/>
          </a:prstGeom>
          <a:noFill/>
          <a:ln>
            <a:noFill/>
          </a:ln>
        </p:spPr>
        <p:txBody>
          <a:bodyPr wrap="square" rtlCol="0">
            <a:spAutoFit/>
          </a:bodyPr>
          <a:lstStyle/>
          <a:p>
            <a:pPr algn="just"/>
            <a:r>
              <a:rPr lang="es-CO" sz="3000" dirty="0">
                <a:solidFill>
                  <a:schemeClr val="bg1"/>
                </a:solidFill>
                <a:latin typeface="Arial" panose="020B0604020202020204" pitchFamily="34" charset="0"/>
                <a:cs typeface="Arial" panose="020B0604020202020204" pitchFamily="34" charset="0"/>
              </a:rPr>
              <a:t>Detección- Diagnóstico- Tratamiento-Investigación y Respuesta (DDTI-R) de la malaria.</a:t>
            </a:r>
            <a:endParaRPr lang="es-ES" sz="3000" dirty="0">
              <a:solidFill>
                <a:schemeClr val="bg1"/>
              </a:solidFill>
              <a:latin typeface="Arial" panose="020B0604020202020204" pitchFamily="34" charset="0"/>
              <a:cs typeface="Arial" panose="020B0604020202020204" pitchFamily="34" charset="0"/>
            </a:endParaRPr>
          </a:p>
        </p:txBody>
      </p:sp>
      <p:cxnSp>
        <p:nvCxnSpPr>
          <p:cNvPr id="9" name="Conector recto 8">
            <a:extLst>
              <a:ext uri="{FF2B5EF4-FFF2-40B4-BE49-F238E27FC236}">
                <a16:creationId xmlns:a16="http://schemas.microsoft.com/office/drawing/2014/main" id="{34507CA3-D954-4BDB-83F3-EBBAC08A5BE1}"/>
              </a:ext>
            </a:extLst>
          </p:cNvPr>
          <p:cNvCxnSpPr>
            <a:cxnSpLocks/>
          </p:cNvCxnSpPr>
          <p:nvPr/>
        </p:nvCxnSpPr>
        <p:spPr>
          <a:xfrm>
            <a:off x="3695700" y="-152398"/>
            <a:ext cx="0" cy="42917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234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Grupo 111">
            <a:extLst>
              <a:ext uri="{FF2B5EF4-FFF2-40B4-BE49-F238E27FC236}">
                <a16:creationId xmlns:a16="http://schemas.microsoft.com/office/drawing/2014/main" id="{5DA74ADE-7424-9A4F-9778-7790AA83313C}"/>
              </a:ext>
            </a:extLst>
          </p:cNvPr>
          <p:cNvGrpSpPr/>
          <p:nvPr/>
        </p:nvGrpSpPr>
        <p:grpSpPr>
          <a:xfrm>
            <a:off x="784703" y="1005533"/>
            <a:ext cx="10622593" cy="4589577"/>
            <a:chOff x="736356" y="1376983"/>
            <a:chExt cx="10670321" cy="4797838"/>
          </a:xfrm>
        </p:grpSpPr>
        <p:sp>
          <p:nvSpPr>
            <p:cNvPr id="59" name="Freeform 2">
              <a:extLst>
                <a:ext uri="{FF2B5EF4-FFF2-40B4-BE49-F238E27FC236}">
                  <a16:creationId xmlns:a16="http://schemas.microsoft.com/office/drawing/2014/main" id="{84EF47C2-6CF7-5541-BDBA-BECC7AF7C56B}"/>
                </a:ext>
              </a:extLst>
            </p:cNvPr>
            <p:cNvSpPr>
              <a:spLocks noChangeArrowheads="1"/>
            </p:cNvSpPr>
            <p:nvPr/>
          </p:nvSpPr>
          <p:spPr bwMode="auto">
            <a:xfrm>
              <a:off x="736356" y="2145059"/>
              <a:ext cx="2246751" cy="706274"/>
            </a:xfrm>
            <a:custGeom>
              <a:avLst/>
              <a:gdLst>
                <a:gd name="T0" fmla="*/ 3716 w 3717"/>
                <a:gd name="T1" fmla="*/ 0 h 1170"/>
                <a:gd name="T2" fmla="*/ 0 w 3717"/>
                <a:gd name="T3" fmla="*/ 0 h 1170"/>
                <a:gd name="T4" fmla="*/ 0 w 3717"/>
                <a:gd name="T5" fmla="*/ 1035 h 1170"/>
                <a:gd name="T6" fmla="*/ 134 w 3717"/>
                <a:gd name="T7" fmla="*/ 1169 h 1170"/>
                <a:gd name="T8" fmla="*/ 3716 w 3717"/>
                <a:gd name="T9" fmla="*/ 1169 h 1170"/>
                <a:gd name="T10" fmla="*/ 3716 w 3717"/>
                <a:gd name="T11" fmla="*/ 0 h 1170"/>
              </a:gdLst>
              <a:ahLst/>
              <a:cxnLst>
                <a:cxn ang="0">
                  <a:pos x="T0" y="T1"/>
                </a:cxn>
                <a:cxn ang="0">
                  <a:pos x="T2" y="T3"/>
                </a:cxn>
                <a:cxn ang="0">
                  <a:pos x="T4" y="T5"/>
                </a:cxn>
                <a:cxn ang="0">
                  <a:pos x="T6" y="T7"/>
                </a:cxn>
                <a:cxn ang="0">
                  <a:pos x="T8" y="T9"/>
                </a:cxn>
                <a:cxn ang="0">
                  <a:pos x="T10" y="T11"/>
                </a:cxn>
              </a:cxnLst>
              <a:rect l="0" t="0" r="r" b="b"/>
              <a:pathLst>
                <a:path w="3717" h="1170">
                  <a:moveTo>
                    <a:pt x="3716" y="0"/>
                  </a:moveTo>
                  <a:lnTo>
                    <a:pt x="0" y="0"/>
                  </a:lnTo>
                  <a:lnTo>
                    <a:pt x="0" y="1035"/>
                  </a:lnTo>
                  <a:cubicBezTo>
                    <a:pt x="0" y="1109"/>
                    <a:pt x="60" y="1169"/>
                    <a:pt x="134" y="1169"/>
                  </a:cubicBezTo>
                  <a:lnTo>
                    <a:pt x="3716" y="1169"/>
                  </a:lnTo>
                  <a:lnTo>
                    <a:pt x="3716" y="0"/>
                  </a:lnTo>
                </a:path>
              </a:pathLst>
            </a:custGeom>
            <a:solidFill>
              <a:srgbClr val="8C2A87"/>
            </a:solidFill>
            <a:ln>
              <a:noFill/>
            </a:ln>
            <a:effectLst/>
          </p:spPr>
          <p:txBody>
            <a:bodyPr wrap="none" anchor="ctr"/>
            <a:lstStyle/>
            <a:p>
              <a:endParaRPr lang="es-ES_tradnl" sz="900"/>
            </a:p>
          </p:txBody>
        </p:sp>
        <p:sp>
          <p:nvSpPr>
            <p:cNvPr id="60" name="Freeform 3">
              <a:extLst>
                <a:ext uri="{FF2B5EF4-FFF2-40B4-BE49-F238E27FC236}">
                  <a16:creationId xmlns:a16="http://schemas.microsoft.com/office/drawing/2014/main" id="{776C06FB-8E23-2D43-851F-37E1653C5FE8}"/>
                </a:ext>
              </a:extLst>
            </p:cNvPr>
            <p:cNvSpPr>
              <a:spLocks noChangeArrowheads="1"/>
            </p:cNvSpPr>
            <p:nvPr/>
          </p:nvSpPr>
          <p:spPr bwMode="auto">
            <a:xfrm>
              <a:off x="940241" y="1376983"/>
              <a:ext cx="2236092" cy="4744032"/>
            </a:xfrm>
            <a:custGeom>
              <a:avLst/>
              <a:gdLst>
                <a:gd name="T0" fmla="*/ 3697 w 3698"/>
                <a:gd name="T1" fmla="*/ 7848 h 7849"/>
                <a:gd name="T2" fmla="*/ 0 w 3698"/>
                <a:gd name="T3" fmla="*/ 7848 h 7849"/>
                <a:gd name="T4" fmla="*/ 0 w 3698"/>
                <a:gd name="T5" fmla="*/ 0 h 7849"/>
                <a:gd name="T6" fmla="*/ 3697 w 3698"/>
                <a:gd name="T7" fmla="*/ 0 h 7849"/>
                <a:gd name="T8" fmla="*/ 3697 w 3698"/>
                <a:gd name="T9" fmla="*/ 7848 h 7849"/>
              </a:gdLst>
              <a:ahLst/>
              <a:cxnLst>
                <a:cxn ang="0">
                  <a:pos x="T0" y="T1"/>
                </a:cxn>
                <a:cxn ang="0">
                  <a:pos x="T2" y="T3"/>
                </a:cxn>
                <a:cxn ang="0">
                  <a:pos x="T4" y="T5"/>
                </a:cxn>
                <a:cxn ang="0">
                  <a:pos x="T6" y="T7"/>
                </a:cxn>
                <a:cxn ang="0">
                  <a:pos x="T8" y="T9"/>
                </a:cxn>
              </a:cxnLst>
              <a:rect l="0" t="0" r="r" b="b"/>
              <a:pathLst>
                <a:path w="3698" h="7849">
                  <a:moveTo>
                    <a:pt x="3697" y="7848"/>
                  </a:moveTo>
                  <a:lnTo>
                    <a:pt x="0" y="7848"/>
                  </a:lnTo>
                  <a:lnTo>
                    <a:pt x="0" y="0"/>
                  </a:lnTo>
                  <a:lnTo>
                    <a:pt x="3697" y="0"/>
                  </a:lnTo>
                  <a:lnTo>
                    <a:pt x="3697" y="7848"/>
                  </a:lnTo>
                </a:path>
              </a:pathLst>
            </a:custGeom>
            <a:solidFill>
              <a:schemeClr val="bg2"/>
            </a:solidFill>
            <a:ln w="38100" cap="flat">
              <a:noFill/>
              <a:bevel/>
              <a:headEnd/>
              <a:tailEnd/>
            </a:ln>
            <a:effectLst/>
          </p:spPr>
          <p:txBody>
            <a:bodyPr wrap="none" anchor="ctr"/>
            <a:lstStyle/>
            <a:p>
              <a:endParaRPr lang="es-ES_tradnl" sz="900"/>
            </a:p>
          </p:txBody>
        </p:sp>
        <p:sp>
          <p:nvSpPr>
            <p:cNvPr id="61" name="Freeform 4">
              <a:extLst>
                <a:ext uri="{FF2B5EF4-FFF2-40B4-BE49-F238E27FC236}">
                  <a16:creationId xmlns:a16="http://schemas.microsoft.com/office/drawing/2014/main" id="{A972CF03-F7C4-5543-90A3-4353358CCDBF}"/>
                </a:ext>
              </a:extLst>
            </p:cNvPr>
            <p:cNvSpPr>
              <a:spLocks noChangeArrowheads="1"/>
            </p:cNvSpPr>
            <p:nvPr/>
          </p:nvSpPr>
          <p:spPr bwMode="auto">
            <a:xfrm>
              <a:off x="736356" y="1513616"/>
              <a:ext cx="2246751" cy="906163"/>
            </a:xfrm>
            <a:custGeom>
              <a:avLst/>
              <a:gdLst>
                <a:gd name="T0" fmla="*/ 383 w 3717"/>
                <a:gd name="T1" fmla="*/ 0 h 1500"/>
                <a:gd name="T2" fmla="*/ 0 w 3717"/>
                <a:gd name="T3" fmla="*/ 383 h 1500"/>
                <a:gd name="T4" fmla="*/ 0 w 3717"/>
                <a:gd name="T5" fmla="*/ 1499 h 1500"/>
                <a:gd name="T6" fmla="*/ 331 w 3717"/>
                <a:gd name="T7" fmla="*/ 1169 h 1500"/>
                <a:gd name="T8" fmla="*/ 402 w 3717"/>
                <a:gd name="T9" fmla="*/ 1169 h 1500"/>
                <a:gd name="T10" fmla="*/ 610 w 3717"/>
                <a:gd name="T11" fmla="*/ 1169 h 1500"/>
                <a:gd name="T12" fmla="*/ 3131 w 3717"/>
                <a:gd name="T13" fmla="*/ 1169 h 1500"/>
                <a:gd name="T14" fmla="*/ 3716 w 3717"/>
                <a:gd name="T15" fmla="*/ 584 h 1500"/>
                <a:gd name="T16" fmla="*/ 3131 w 3717"/>
                <a:gd name="T17" fmla="*/ 0 h 1500"/>
                <a:gd name="T18" fmla="*/ 383 w 3717"/>
                <a:gd name="T19" fmla="*/ 0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7" h="1500">
                  <a:moveTo>
                    <a:pt x="383" y="0"/>
                  </a:moveTo>
                  <a:cubicBezTo>
                    <a:pt x="172" y="0"/>
                    <a:pt x="0" y="171"/>
                    <a:pt x="0" y="383"/>
                  </a:cubicBezTo>
                  <a:lnTo>
                    <a:pt x="0" y="1499"/>
                  </a:lnTo>
                  <a:cubicBezTo>
                    <a:pt x="0" y="1317"/>
                    <a:pt x="149" y="1169"/>
                    <a:pt x="331" y="1169"/>
                  </a:cubicBezTo>
                  <a:lnTo>
                    <a:pt x="402" y="1169"/>
                  </a:lnTo>
                  <a:lnTo>
                    <a:pt x="610" y="1169"/>
                  </a:lnTo>
                  <a:lnTo>
                    <a:pt x="3131" y="1169"/>
                  </a:lnTo>
                  <a:cubicBezTo>
                    <a:pt x="3454" y="1169"/>
                    <a:pt x="3716" y="907"/>
                    <a:pt x="3716" y="584"/>
                  </a:cubicBezTo>
                  <a:cubicBezTo>
                    <a:pt x="3716" y="262"/>
                    <a:pt x="3454" y="0"/>
                    <a:pt x="3131" y="0"/>
                  </a:cubicBezTo>
                  <a:lnTo>
                    <a:pt x="383" y="0"/>
                  </a:lnTo>
                </a:path>
              </a:pathLst>
            </a:custGeom>
            <a:solidFill>
              <a:srgbClr val="8C2A87"/>
            </a:solidFill>
            <a:ln>
              <a:noFill/>
            </a:ln>
            <a:effectLst/>
          </p:spPr>
          <p:txBody>
            <a:bodyPr wrap="none" anchor="ctr"/>
            <a:lstStyle/>
            <a:p>
              <a:endParaRPr lang="es-ES_tradnl" sz="900"/>
            </a:p>
          </p:txBody>
        </p:sp>
        <p:sp>
          <p:nvSpPr>
            <p:cNvPr id="64" name="Freeform 27">
              <a:extLst>
                <a:ext uri="{FF2B5EF4-FFF2-40B4-BE49-F238E27FC236}">
                  <a16:creationId xmlns:a16="http://schemas.microsoft.com/office/drawing/2014/main" id="{F51A9449-9633-2D45-8B5F-7A496D8FC3F5}"/>
                </a:ext>
              </a:extLst>
            </p:cNvPr>
            <p:cNvSpPr>
              <a:spLocks noChangeArrowheads="1"/>
            </p:cNvSpPr>
            <p:nvPr/>
          </p:nvSpPr>
          <p:spPr bwMode="auto">
            <a:xfrm>
              <a:off x="8917394" y="2145059"/>
              <a:ext cx="2246753" cy="706274"/>
            </a:xfrm>
            <a:custGeom>
              <a:avLst/>
              <a:gdLst>
                <a:gd name="T0" fmla="*/ 3715 w 3716"/>
                <a:gd name="T1" fmla="*/ 0 h 1170"/>
                <a:gd name="T2" fmla="*/ 0 w 3716"/>
                <a:gd name="T3" fmla="*/ 0 h 1170"/>
                <a:gd name="T4" fmla="*/ 0 w 3716"/>
                <a:gd name="T5" fmla="*/ 1035 h 1170"/>
                <a:gd name="T6" fmla="*/ 133 w 3716"/>
                <a:gd name="T7" fmla="*/ 1169 h 1170"/>
                <a:gd name="T8" fmla="*/ 3715 w 3716"/>
                <a:gd name="T9" fmla="*/ 1169 h 1170"/>
                <a:gd name="T10" fmla="*/ 3715 w 3716"/>
                <a:gd name="T11" fmla="*/ 0 h 1170"/>
              </a:gdLst>
              <a:ahLst/>
              <a:cxnLst>
                <a:cxn ang="0">
                  <a:pos x="T0" y="T1"/>
                </a:cxn>
                <a:cxn ang="0">
                  <a:pos x="T2" y="T3"/>
                </a:cxn>
                <a:cxn ang="0">
                  <a:pos x="T4" y="T5"/>
                </a:cxn>
                <a:cxn ang="0">
                  <a:pos x="T6" y="T7"/>
                </a:cxn>
                <a:cxn ang="0">
                  <a:pos x="T8" y="T9"/>
                </a:cxn>
                <a:cxn ang="0">
                  <a:pos x="T10" y="T11"/>
                </a:cxn>
              </a:cxnLst>
              <a:rect l="0" t="0" r="r" b="b"/>
              <a:pathLst>
                <a:path w="3716" h="1170">
                  <a:moveTo>
                    <a:pt x="3715" y="0"/>
                  </a:moveTo>
                  <a:lnTo>
                    <a:pt x="0" y="0"/>
                  </a:lnTo>
                  <a:lnTo>
                    <a:pt x="0" y="1035"/>
                  </a:lnTo>
                  <a:cubicBezTo>
                    <a:pt x="0" y="1109"/>
                    <a:pt x="60" y="1169"/>
                    <a:pt x="133" y="1169"/>
                  </a:cubicBezTo>
                  <a:lnTo>
                    <a:pt x="3715" y="1169"/>
                  </a:lnTo>
                  <a:lnTo>
                    <a:pt x="3715" y="0"/>
                  </a:lnTo>
                </a:path>
              </a:pathLst>
            </a:custGeom>
            <a:solidFill>
              <a:srgbClr val="FF1422"/>
            </a:solidFill>
            <a:ln>
              <a:noFill/>
            </a:ln>
            <a:effectLst/>
          </p:spPr>
          <p:txBody>
            <a:bodyPr wrap="none" anchor="ctr"/>
            <a:lstStyle/>
            <a:p>
              <a:endParaRPr lang="es-ES_tradnl" sz="900"/>
            </a:p>
          </p:txBody>
        </p:sp>
        <p:sp>
          <p:nvSpPr>
            <p:cNvPr id="65" name="Freeform 28">
              <a:extLst>
                <a:ext uri="{FF2B5EF4-FFF2-40B4-BE49-F238E27FC236}">
                  <a16:creationId xmlns:a16="http://schemas.microsoft.com/office/drawing/2014/main" id="{B983C236-8A53-404F-ABB1-27C3C237464D}"/>
                </a:ext>
              </a:extLst>
            </p:cNvPr>
            <p:cNvSpPr>
              <a:spLocks noChangeArrowheads="1"/>
            </p:cNvSpPr>
            <p:nvPr/>
          </p:nvSpPr>
          <p:spPr bwMode="auto">
            <a:xfrm>
              <a:off x="9170586" y="1430789"/>
              <a:ext cx="2236091" cy="4744032"/>
            </a:xfrm>
            <a:custGeom>
              <a:avLst/>
              <a:gdLst>
                <a:gd name="T0" fmla="*/ 3698 w 3699"/>
                <a:gd name="T1" fmla="*/ 7848 h 7849"/>
                <a:gd name="T2" fmla="*/ 0 w 3699"/>
                <a:gd name="T3" fmla="*/ 7848 h 7849"/>
                <a:gd name="T4" fmla="*/ 0 w 3699"/>
                <a:gd name="T5" fmla="*/ 0 h 7849"/>
                <a:gd name="T6" fmla="*/ 3698 w 3699"/>
                <a:gd name="T7" fmla="*/ 0 h 7849"/>
                <a:gd name="T8" fmla="*/ 3698 w 3699"/>
                <a:gd name="T9" fmla="*/ 7848 h 7849"/>
              </a:gdLst>
              <a:ahLst/>
              <a:cxnLst>
                <a:cxn ang="0">
                  <a:pos x="T0" y="T1"/>
                </a:cxn>
                <a:cxn ang="0">
                  <a:pos x="T2" y="T3"/>
                </a:cxn>
                <a:cxn ang="0">
                  <a:pos x="T4" y="T5"/>
                </a:cxn>
                <a:cxn ang="0">
                  <a:pos x="T6" y="T7"/>
                </a:cxn>
                <a:cxn ang="0">
                  <a:pos x="T8" y="T9"/>
                </a:cxn>
              </a:cxnLst>
              <a:rect l="0" t="0" r="r" b="b"/>
              <a:pathLst>
                <a:path w="3699" h="7849">
                  <a:moveTo>
                    <a:pt x="3698" y="7848"/>
                  </a:moveTo>
                  <a:lnTo>
                    <a:pt x="0" y="7848"/>
                  </a:lnTo>
                  <a:lnTo>
                    <a:pt x="0" y="0"/>
                  </a:lnTo>
                  <a:lnTo>
                    <a:pt x="3698" y="0"/>
                  </a:lnTo>
                  <a:lnTo>
                    <a:pt x="3698" y="7848"/>
                  </a:lnTo>
                </a:path>
              </a:pathLst>
            </a:custGeom>
            <a:solidFill>
              <a:schemeClr val="bg2"/>
            </a:solidFill>
            <a:ln w="38100" cap="flat">
              <a:noFill/>
              <a:bevel/>
              <a:headEnd/>
              <a:tailEnd/>
            </a:ln>
            <a:effectLst/>
          </p:spPr>
          <p:txBody>
            <a:bodyPr wrap="none" anchor="ctr"/>
            <a:lstStyle/>
            <a:p>
              <a:endParaRPr lang="es-ES_tradnl" sz="900"/>
            </a:p>
          </p:txBody>
        </p:sp>
        <p:sp>
          <p:nvSpPr>
            <p:cNvPr id="66" name="Freeform 29">
              <a:extLst>
                <a:ext uri="{FF2B5EF4-FFF2-40B4-BE49-F238E27FC236}">
                  <a16:creationId xmlns:a16="http://schemas.microsoft.com/office/drawing/2014/main" id="{AA403EEB-5765-C046-A514-E2C9BFC136D5}"/>
                </a:ext>
              </a:extLst>
            </p:cNvPr>
            <p:cNvSpPr>
              <a:spLocks noChangeArrowheads="1"/>
            </p:cNvSpPr>
            <p:nvPr/>
          </p:nvSpPr>
          <p:spPr bwMode="auto">
            <a:xfrm>
              <a:off x="8917394" y="1513616"/>
              <a:ext cx="2246753" cy="906163"/>
            </a:xfrm>
            <a:custGeom>
              <a:avLst/>
              <a:gdLst>
                <a:gd name="T0" fmla="*/ 383 w 3716"/>
                <a:gd name="T1" fmla="*/ 0 h 1500"/>
                <a:gd name="T2" fmla="*/ 0 w 3716"/>
                <a:gd name="T3" fmla="*/ 383 h 1500"/>
                <a:gd name="T4" fmla="*/ 0 w 3716"/>
                <a:gd name="T5" fmla="*/ 1499 h 1500"/>
                <a:gd name="T6" fmla="*/ 331 w 3716"/>
                <a:gd name="T7" fmla="*/ 1169 h 1500"/>
                <a:gd name="T8" fmla="*/ 401 w 3716"/>
                <a:gd name="T9" fmla="*/ 1169 h 1500"/>
                <a:gd name="T10" fmla="*/ 609 w 3716"/>
                <a:gd name="T11" fmla="*/ 1169 h 1500"/>
                <a:gd name="T12" fmla="*/ 3131 w 3716"/>
                <a:gd name="T13" fmla="*/ 1169 h 1500"/>
                <a:gd name="T14" fmla="*/ 3715 w 3716"/>
                <a:gd name="T15" fmla="*/ 584 h 1500"/>
                <a:gd name="T16" fmla="*/ 3131 w 3716"/>
                <a:gd name="T17" fmla="*/ 0 h 1500"/>
                <a:gd name="T18" fmla="*/ 383 w 3716"/>
                <a:gd name="T19" fmla="*/ 0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6" h="1500">
                  <a:moveTo>
                    <a:pt x="383" y="0"/>
                  </a:moveTo>
                  <a:cubicBezTo>
                    <a:pt x="171" y="0"/>
                    <a:pt x="0" y="171"/>
                    <a:pt x="0" y="383"/>
                  </a:cubicBezTo>
                  <a:lnTo>
                    <a:pt x="0" y="1499"/>
                  </a:lnTo>
                  <a:cubicBezTo>
                    <a:pt x="0" y="1317"/>
                    <a:pt x="148" y="1169"/>
                    <a:pt x="331" y="1169"/>
                  </a:cubicBezTo>
                  <a:lnTo>
                    <a:pt x="401" y="1169"/>
                  </a:lnTo>
                  <a:lnTo>
                    <a:pt x="609" y="1169"/>
                  </a:lnTo>
                  <a:lnTo>
                    <a:pt x="3131" y="1169"/>
                  </a:lnTo>
                  <a:cubicBezTo>
                    <a:pt x="3454" y="1169"/>
                    <a:pt x="3715" y="907"/>
                    <a:pt x="3715" y="584"/>
                  </a:cubicBezTo>
                  <a:cubicBezTo>
                    <a:pt x="3715" y="262"/>
                    <a:pt x="3454" y="0"/>
                    <a:pt x="3131" y="0"/>
                  </a:cubicBezTo>
                  <a:lnTo>
                    <a:pt x="383" y="0"/>
                  </a:lnTo>
                </a:path>
              </a:pathLst>
            </a:custGeom>
            <a:solidFill>
              <a:srgbClr val="FF1422"/>
            </a:solidFill>
            <a:ln>
              <a:noFill/>
            </a:ln>
            <a:effectLst/>
          </p:spPr>
          <p:txBody>
            <a:bodyPr wrap="none" anchor="ctr"/>
            <a:lstStyle/>
            <a:p>
              <a:endParaRPr lang="es-ES_tradnl" sz="900"/>
            </a:p>
          </p:txBody>
        </p:sp>
        <p:sp>
          <p:nvSpPr>
            <p:cNvPr id="69" name="Freeform 38">
              <a:extLst>
                <a:ext uri="{FF2B5EF4-FFF2-40B4-BE49-F238E27FC236}">
                  <a16:creationId xmlns:a16="http://schemas.microsoft.com/office/drawing/2014/main" id="{176E2725-49D4-C945-B3D4-DCA21B06B6F2}"/>
                </a:ext>
              </a:extLst>
            </p:cNvPr>
            <p:cNvSpPr>
              <a:spLocks noChangeArrowheads="1"/>
            </p:cNvSpPr>
            <p:nvPr/>
          </p:nvSpPr>
          <p:spPr bwMode="auto">
            <a:xfrm>
              <a:off x="3463368" y="2145059"/>
              <a:ext cx="2246751" cy="706274"/>
            </a:xfrm>
            <a:custGeom>
              <a:avLst/>
              <a:gdLst>
                <a:gd name="T0" fmla="*/ 3715 w 3716"/>
                <a:gd name="T1" fmla="*/ 0 h 1170"/>
                <a:gd name="T2" fmla="*/ 0 w 3716"/>
                <a:gd name="T3" fmla="*/ 0 h 1170"/>
                <a:gd name="T4" fmla="*/ 0 w 3716"/>
                <a:gd name="T5" fmla="*/ 1035 h 1170"/>
                <a:gd name="T6" fmla="*/ 133 w 3716"/>
                <a:gd name="T7" fmla="*/ 1169 h 1170"/>
                <a:gd name="T8" fmla="*/ 3715 w 3716"/>
                <a:gd name="T9" fmla="*/ 1169 h 1170"/>
                <a:gd name="T10" fmla="*/ 3715 w 3716"/>
                <a:gd name="T11" fmla="*/ 0 h 1170"/>
              </a:gdLst>
              <a:ahLst/>
              <a:cxnLst>
                <a:cxn ang="0">
                  <a:pos x="T0" y="T1"/>
                </a:cxn>
                <a:cxn ang="0">
                  <a:pos x="T2" y="T3"/>
                </a:cxn>
                <a:cxn ang="0">
                  <a:pos x="T4" y="T5"/>
                </a:cxn>
                <a:cxn ang="0">
                  <a:pos x="T6" y="T7"/>
                </a:cxn>
                <a:cxn ang="0">
                  <a:pos x="T8" y="T9"/>
                </a:cxn>
                <a:cxn ang="0">
                  <a:pos x="T10" y="T11"/>
                </a:cxn>
              </a:cxnLst>
              <a:rect l="0" t="0" r="r" b="b"/>
              <a:pathLst>
                <a:path w="3716" h="1170">
                  <a:moveTo>
                    <a:pt x="3715" y="0"/>
                  </a:moveTo>
                  <a:lnTo>
                    <a:pt x="0" y="0"/>
                  </a:lnTo>
                  <a:lnTo>
                    <a:pt x="0" y="1035"/>
                  </a:lnTo>
                  <a:cubicBezTo>
                    <a:pt x="0" y="1109"/>
                    <a:pt x="60" y="1169"/>
                    <a:pt x="133" y="1169"/>
                  </a:cubicBezTo>
                  <a:lnTo>
                    <a:pt x="3715" y="1169"/>
                  </a:lnTo>
                  <a:lnTo>
                    <a:pt x="3715" y="0"/>
                  </a:lnTo>
                </a:path>
              </a:pathLst>
            </a:custGeom>
            <a:solidFill>
              <a:schemeClr val="tx1">
                <a:lumMod val="75000"/>
                <a:lumOff val="25000"/>
              </a:schemeClr>
            </a:solidFill>
            <a:ln>
              <a:noFill/>
            </a:ln>
            <a:effectLst/>
          </p:spPr>
          <p:txBody>
            <a:bodyPr wrap="none" anchor="ctr"/>
            <a:lstStyle/>
            <a:p>
              <a:endParaRPr lang="es-ES_tradnl" sz="900"/>
            </a:p>
          </p:txBody>
        </p:sp>
        <p:sp>
          <p:nvSpPr>
            <p:cNvPr id="70" name="Freeform 39">
              <a:extLst>
                <a:ext uri="{FF2B5EF4-FFF2-40B4-BE49-F238E27FC236}">
                  <a16:creationId xmlns:a16="http://schemas.microsoft.com/office/drawing/2014/main" id="{13D1B6E9-BE9D-2841-95C0-828849C6F853}"/>
                </a:ext>
              </a:extLst>
            </p:cNvPr>
            <p:cNvSpPr>
              <a:spLocks noChangeArrowheads="1"/>
            </p:cNvSpPr>
            <p:nvPr/>
          </p:nvSpPr>
          <p:spPr bwMode="auto">
            <a:xfrm>
              <a:off x="3716560" y="1430789"/>
              <a:ext cx="2236092" cy="4744032"/>
            </a:xfrm>
            <a:custGeom>
              <a:avLst/>
              <a:gdLst>
                <a:gd name="T0" fmla="*/ 3697 w 3698"/>
                <a:gd name="T1" fmla="*/ 7848 h 7849"/>
                <a:gd name="T2" fmla="*/ 0 w 3698"/>
                <a:gd name="T3" fmla="*/ 7848 h 7849"/>
                <a:gd name="T4" fmla="*/ 0 w 3698"/>
                <a:gd name="T5" fmla="*/ 0 h 7849"/>
                <a:gd name="T6" fmla="*/ 3697 w 3698"/>
                <a:gd name="T7" fmla="*/ 0 h 7849"/>
                <a:gd name="T8" fmla="*/ 3697 w 3698"/>
                <a:gd name="T9" fmla="*/ 7848 h 7849"/>
              </a:gdLst>
              <a:ahLst/>
              <a:cxnLst>
                <a:cxn ang="0">
                  <a:pos x="T0" y="T1"/>
                </a:cxn>
                <a:cxn ang="0">
                  <a:pos x="T2" y="T3"/>
                </a:cxn>
                <a:cxn ang="0">
                  <a:pos x="T4" y="T5"/>
                </a:cxn>
                <a:cxn ang="0">
                  <a:pos x="T6" y="T7"/>
                </a:cxn>
                <a:cxn ang="0">
                  <a:pos x="T8" y="T9"/>
                </a:cxn>
              </a:cxnLst>
              <a:rect l="0" t="0" r="r" b="b"/>
              <a:pathLst>
                <a:path w="3698" h="7849">
                  <a:moveTo>
                    <a:pt x="3697" y="7848"/>
                  </a:moveTo>
                  <a:lnTo>
                    <a:pt x="0" y="7848"/>
                  </a:lnTo>
                  <a:lnTo>
                    <a:pt x="0" y="0"/>
                  </a:lnTo>
                  <a:lnTo>
                    <a:pt x="3697" y="0"/>
                  </a:lnTo>
                  <a:lnTo>
                    <a:pt x="3697" y="7848"/>
                  </a:lnTo>
                </a:path>
              </a:pathLst>
            </a:custGeom>
            <a:solidFill>
              <a:schemeClr val="bg2"/>
            </a:solidFill>
            <a:ln w="38100" cap="flat">
              <a:noFill/>
              <a:bevel/>
              <a:headEnd/>
              <a:tailEnd/>
            </a:ln>
            <a:effectLst/>
          </p:spPr>
          <p:txBody>
            <a:bodyPr wrap="none" anchor="ctr"/>
            <a:lstStyle/>
            <a:p>
              <a:endParaRPr lang="es-ES_tradnl" sz="900"/>
            </a:p>
          </p:txBody>
        </p:sp>
        <p:sp>
          <p:nvSpPr>
            <p:cNvPr id="71" name="Freeform 40">
              <a:extLst>
                <a:ext uri="{FF2B5EF4-FFF2-40B4-BE49-F238E27FC236}">
                  <a16:creationId xmlns:a16="http://schemas.microsoft.com/office/drawing/2014/main" id="{99EA175A-60FC-BD46-B0A0-0F1B1AD7084B}"/>
                </a:ext>
              </a:extLst>
            </p:cNvPr>
            <p:cNvSpPr>
              <a:spLocks noChangeArrowheads="1"/>
            </p:cNvSpPr>
            <p:nvPr/>
          </p:nvSpPr>
          <p:spPr bwMode="auto">
            <a:xfrm>
              <a:off x="3463368" y="1513616"/>
              <a:ext cx="2246751" cy="906163"/>
            </a:xfrm>
            <a:custGeom>
              <a:avLst/>
              <a:gdLst>
                <a:gd name="T0" fmla="*/ 383 w 3716"/>
                <a:gd name="T1" fmla="*/ 0 h 1500"/>
                <a:gd name="T2" fmla="*/ 0 w 3716"/>
                <a:gd name="T3" fmla="*/ 383 h 1500"/>
                <a:gd name="T4" fmla="*/ 0 w 3716"/>
                <a:gd name="T5" fmla="*/ 1499 h 1500"/>
                <a:gd name="T6" fmla="*/ 331 w 3716"/>
                <a:gd name="T7" fmla="*/ 1169 h 1500"/>
                <a:gd name="T8" fmla="*/ 401 w 3716"/>
                <a:gd name="T9" fmla="*/ 1169 h 1500"/>
                <a:gd name="T10" fmla="*/ 610 w 3716"/>
                <a:gd name="T11" fmla="*/ 1169 h 1500"/>
                <a:gd name="T12" fmla="*/ 3131 w 3716"/>
                <a:gd name="T13" fmla="*/ 1169 h 1500"/>
                <a:gd name="T14" fmla="*/ 3715 w 3716"/>
                <a:gd name="T15" fmla="*/ 584 h 1500"/>
                <a:gd name="T16" fmla="*/ 3131 w 3716"/>
                <a:gd name="T17" fmla="*/ 0 h 1500"/>
                <a:gd name="T18" fmla="*/ 383 w 3716"/>
                <a:gd name="T19" fmla="*/ 0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6" h="1500">
                  <a:moveTo>
                    <a:pt x="383" y="0"/>
                  </a:moveTo>
                  <a:cubicBezTo>
                    <a:pt x="172" y="0"/>
                    <a:pt x="0" y="171"/>
                    <a:pt x="0" y="383"/>
                  </a:cubicBezTo>
                  <a:lnTo>
                    <a:pt x="0" y="1499"/>
                  </a:lnTo>
                  <a:cubicBezTo>
                    <a:pt x="0" y="1317"/>
                    <a:pt x="148" y="1169"/>
                    <a:pt x="331" y="1169"/>
                  </a:cubicBezTo>
                  <a:lnTo>
                    <a:pt x="401" y="1169"/>
                  </a:lnTo>
                  <a:lnTo>
                    <a:pt x="610" y="1169"/>
                  </a:lnTo>
                  <a:lnTo>
                    <a:pt x="3131" y="1169"/>
                  </a:lnTo>
                  <a:cubicBezTo>
                    <a:pt x="3453" y="1169"/>
                    <a:pt x="3715" y="907"/>
                    <a:pt x="3715" y="584"/>
                  </a:cubicBezTo>
                  <a:cubicBezTo>
                    <a:pt x="3715" y="262"/>
                    <a:pt x="3453" y="0"/>
                    <a:pt x="3131" y="0"/>
                  </a:cubicBezTo>
                  <a:lnTo>
                    <a:pt x="383" y="0"/>
                  </a:lnTo>
                </a:path>
              </a:pathLst>
            </a:custGeom>
            <a:solidFill>
              <a:schemeClr val="tx1">
                <a:lumMod val="75000"/>
                <a:lumOff val="25000"/>
              </a:schemeClr>
            </a:solidFill>
            <a:ln>
              <a:noFill/>
            </a:ln>
            <a:effectLst/>
          </p:spPr>
          <p:txBody>
            <a:bodyPr wrap="none" anchor="ctr"/>
            <a:lstStyle/>
            <a:p>
              <a:endParaRPr lang="es-ES_tradnl" sz="900"/>
            </a:p>
          </p:txBody>
        </p:sp>
        <p:sp>
          <p:nvSpPr>
            <p:cNvPr id="74" name="Freeform 48">
              <a:extLst>
                <a:ext uri="{FF2B5EF4-FFF2-40B4-BE49-F238E27FC236}">
                  <a16:creationId xmlns:a16="http://schemas.microsoft.com/office/drawing/2014/main" id="{87F22740-80F9-CD40-882F-D949D9538AAD}"/>
                </a:ext>
              </a:extLst>
            </p:cNvPr>
            <p:cNvSpPr>
              <a:spLocks noChangeArrowheads="1"/>
            </p:cNvSpPr>
            <p:nvPr/>
          </p:nvSpPr>
          <p:spPr bwMode="auto">
            <a:xfrm>
              <a:off x="6190380" y="2145059"/>
              <a:ext cx="2246753" cy="706274"/>
            </a:xfrm>
            <a:custGeom>
              <a:avLst/>
              <a:gdLst>
                <a:gd name="T0" fmla="*/ 3715 w 3716"/>
                <a:gd name="T1" fmla="*/ 0 h 1170"/>
                <a:gd name="T2" fmla="*/ 0 w 3716"/>
                <a:gd name="T3" fmla="*/ 0 h 1170"/>
                <a:gd name="T4" fmla="*/ 0 w 3716"/>
                <a:gd name="T5" fmla="*/ 1035 h 1170"/>
                <a:gd name="T6" fmla="*/ 134 w 3716"/>
                <a:gd name="T7" fmla="*/ 1169 h 1170"/>
                <a:gd name="T8" fmla="*/ 3715 w 3716"/>
                <a:gd name="T9" fmla="*/ 1169 h 1170"/>
                <a:gd name="T10" fmla="*/ 3715 w 3716"/>
                <a:gd name="T11" fmla="*/ 0 h 1170"/>
              </a:gdLst>
              <a:ahLst/>
              <a:cxnLst>
                <a:cxn ang="0">
                  <a:pos x="T0" y="T1"/>
                </a:cxn>
                <a:cxn ang="0">
                  <a:pos x="T2" y="T3"/>
                </a:cxn>
                <a:cxn ang="0">
                  <a:pos x="T4" y="T5"/>
                </a:cxn>
                <a:cxn ang="0">
                  <a:pos x="T6" y="T7"/>
                </a:cxn>
                <a:cxn ang="0">
                  <a:pos x="T8" y="T9"/>
                </a:cxn>
                <a:cxn ang="0">
                  <a:pos x="T10" y="T11"/>
                </a:cxn>
              </a:cxnLst>
              <a:rect l="0" t="0" r="r" b="b"/>
              <a:pathLst>
                <a:path w="3716" h="1170">
                  <a:moveTo>
                    <a:pt x="3715" y="0"/>
                  </a:moveTo>
                  <a:lnTo>
                    <a:pt x="0" y="0"/>
                  </a:lnTo>
                  <a:lnTo>
                    <a:pt x="0" y="1035"/>
                  </a:lnTo>
                  <a:cubicBezTo>
                    <a:pt x="0" y="1109"/>
                    <a:pt x="60" y="1169"/>
                    <a:pt x="134" y="1169"/>
                  </a:cubicBezTo>
                  <a:lnTo>
                    <a:pt x="3715" y="1169"/>
                  </a:lnTo>
                  <a:lnTo>
                    <a:pt x="3715" y="0"/>
                  </a:lnTo>
                </a:path>
              </a:pathLst>
            </a:custGeom>
            <a:solidFill>
              <a:srgbClr val="00CC66"/>
            </a:solidFill>
            <a:ln>
              <a:noFill/>
            </a:ln>
            <a:effectLst/>
          </p:spPr>
          <p:txBody>
            <a:bodyPr wrap="none" anchor="ctr"/>
            <a:lstStyle/>
            <a:p>
              <a:endParaRPr lang="es-ES_tradnl" sz="900"/>
            </a:p>
          </p:txBody>
        </p:sp>
        <p:sp>
          <p:nvSpPr>
            <p:cNvPr id="75" name="Freeform 49">
              <a:extLst>
                <a:ext uri="{FF2B5EF4-FFF2-40B4-BE49-F238E27FC236}">
                  <a16:creationId xmlns:a16="http://schemas.microsoft.com/office/drawing/2014/main" id="{E617A1DE-B555-6947-BE66-A3328178CFF3}"/>
                </a:ext>
              </a:extLst>
            </p:cNvPr>
            <p:cNvSpPr>
              <a:spLocks noChangeArrowheads="1"/>
            </p:cNvSpPr>
            <p:nvPr/>
          </p:nvSpPr>
          <p:spPr bwMode="auto">
            <a:xfrm>
              <a:off x="6446238" y="1430789"/>
              <a:ext cx="2236092" cy="4744032"/>
            </a:xfrm>
            <a:custGeom>
              <a:avLst/>
              <a:gdLst>
                <a:gd name="T0" fmla="*/ 3697 w 3698"/>
                <a:gd name="T1" fmla="*/ 7848 h 7849"/>
                <a:gd name="T2" fmla="*/ 0 w 3698"/>
                <a:gd name="T3" fmla="*/ 7848 h 7849"/>
                <a:gd name="T4" fmla="*/ 0 w 3698"/>
                <a:gd name="T5" fmla="*/ 0 h 7849"/>
                <a:gd name="T6" fmla="*/ 3697 w 3698"/>
                <a:gd name="T7" fmla="*/ 0 h 7849"/>
                <a:gd name="T8" fmla="*/ 3697 w 3698"/>
                <a:gd name="T9" fmla="*/ 7848 h 7849"/>
              </a:gdLst>
              <a:ahLst/>
              <a:cxnLst>
                <a:cxn ang="0">
                  <a:pos x="T0" y="T1"/>
                </a:cxn>
                <a:cxn ang="0">
                  <a:pos x="T2" y="T3"/>
                </a:cxn>
                <a:cxn ang="0">
                  <a:pos x="T4" y="T5"/>
                </a:cxn>
                <a:cxn ang="0">
                  <a:pos x="T6" y="T7"/>
                </a:cxn>
                <a:cxn ang="0">
                  <a:pos x="T8" y="T9"/>
                </a:cxn>
              </a:cxnLst>
              <a:rect l="0" t="0" r="r" b="b"/>
              <a:pathLst>
                <a:path w="3698" h="7849">
                  <a:moveTo>
                    <a:pt x="3697" y="7848"/>
                  </a:moveTo>
                  <a:lnTo>
                    <a:pt x="0" y="7848"/>
                  </a:lnTo>
                  <a:lnTo>
                    <a:pt x="0" y="0"/>
                  </a:lnTo>
                  <a:lnTo>
                    <a:pt x="3697" y="0"/>
                  </a:lnTo>
                  <a:lnTo>
                    <a:pt x="3697" y="7848"/>
                  </a:lnTo>
                </a:path>
              </a:pathLst>
            </a:custGeom>
            <a:solidFill>
              <a:schemeClr val="bg2"/>
            </a:solidFill>
            <a:ln w="38100" cap="flat">
              <a:noFill/>
              <a:bevel/>
              <a:headEnd/>
              <a:tailEnd/>
            </a:ln>
            <a:effectLst/>
          </p:spPr>
          <p:txBody>
            <a:bodyPr wrap="none" anchor="ctr"/>
            <a:lstStyle/>
            <a:p>
              <a:endParaRPr lang="es-ES_tradnl" sz="900"/>
            </a:p>
          </p:txBody>
        </p:sp>
        <p:sp>
          <p:nvSpPr>
            <p:cNvPr id="76" name="Freeform 50">
              <a:extLst>
                <a:ext uri="{FF2B5EF4-FFF2-40B4-BE49-F238E27FC236}">
                  <a16:creationId xmlns:a16="http://schemas.microsoft.com/office/drawing/2014/main" id="{CC3F35C4-425E-3849-8B48-0DD3B144673E}"/>
                </a:ext>
              </a:extLst>
            </p:cNvPr>
            <p:cNvSpPr>
              <a:spLocks noChangeArrowheads="1"/>
            </p:cNvSpPr>
            <p:nvPr/>
          </p:nvSpPr>
          <p:spPr bwMode="auto">
            <a:xfrm>
              <a:off x="6190380" y="1513616"/>
              <a:ext cx="2246753" cy="906163"/>
            </a:xfrm>
            <a:custGeom>
              <a:avLst/>
              <a:gdLst>
                <a:gd name="T0" fmla="*/ 383 w 3716"/>
                <a:gd name="T1" fmla="*/ 0 h 1500"/>
                <a:gd name="T2" fmla="*/ 0 w 3716"/>
                <a:gd name="T3" fmla="*/ 383 h 1500"/>
                <a:gd name="T4" fmla="*/ 0 w 3716"/>
                <a:gd name="T5" fmla="*/ 1499 h 1500"/>
                <a:gd name="T6" fmla="*/ 331 w 3716"/>
                <a:gd name="T7" fmla="*/ 1169 h 1500"/>
                <a:gd name="T8" fmla="*/ 402 w 3716"/>
                <a:gd name="T9" fmla="*/ 1169 h 1500"/>
                <a:gd name="T10" fmla="*/ 610 w 3716"/>
                <a:gd name="T11" fmla="*/ 1169 h 1500"/>
                <a:gd name="T12" fmla="*/ 3131 w 3716"/>
                <a:gd name="T13" fmla="*/ 1169 h 1500"/>
                <a:gd name="T14" fmla="*/ 3715 w 3716"/>
                <a:gd name="T15" fmla="*/ 584 h 1500"/>
                <a:gd name="T16" fmla="*/ 3131 w 3716"/>
                <a:gd name="T17" fmla="*/ 0 h 1500"/>
                <a:gd name="T18" fmla="*/ 383 w 3716"/>
                <a:gd name="T19" fmla="*/ 0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6" h="1500">
                  <a:moveTo>
                    <a:pt x="383" y="0"/>
                  </a:moveTo>
                  <a:cubicBezTo>
                    <a:pt x="171" y="0"/>
                    <a:pt x="0" y="171"/>
                    <a:pt x="0" y="383"/>
                  </a:cubicBezTo>
                  <a:lnTo>
                    <a:pt x="0" y="1499"/>
                  </a:lnTo>
                  <a:cubicBezTo>
                    <a:pt x="0" y="1317"/>
                    <a:pt x="149" y="1169"/>
                    <a:pt x="331" y="1169"/>
                  </a:cubicBezTo>
                  <a:lnTo>
                    <a:pt x="402" y="1169"/>
                  </a:lnTo>
                  <a:lnTo>
                    <a:pt x="610" y="1169"/>
                  </a:lnTo>
                  <a:lnTo>
                    <a:pt x="3131" y="1169"/>
                  </a:lnTo>
                  <a:cubicBezTo>
                    <a:pt x="3454" y="1169"/>
                    <a:pt x="3715" y="907"/>
                    <a:pt x="3715" y="584"/>
                  </a:cubicBezTo>
                  <a:cubicBezTo>
                    <a:pt x="3715" y="262"/>
                    <a:pt x="3454" y="0"/>
                    <a:pt x="3131" y="0"/>
                  </a:cubicBezTo>
                  <a:lnTo>
                    <a:pt x="383" y="0"/>
                  </a:lnTo>
                </a:path>
              </a:pathLst>
            </a:custGeom>
            <a:solidFill>
              <a:srgbClr val="00CC66"/>
            </a:solidFill>
            <a:ln>
              <a:noFill/>
            </a:ln>
            <a:effectLst/>
          </p:spPr>
          <p:txBody>
            <a:bodyPr wrap="none" anchor="ctr"/>
            <a:lstStyle/>
            <a:p>
              <a:endParaRPr lang="es-ES_tradnl" sz="900"/>
            </a:p>
          </p:txBody>
        </p:sp>
        <p:sp>
          <p:nvSpPr>
            <p:cNvPr id="78" name="TextBox 98">
              <a:extLst>
                <a:ext uri="{FF2B5EF4-FFF2-40B4-BE49-F238E27FC236}">
                  <a16:creationId xmlns:a16="http://schemas.microsoft.com/office/drawing/2014/main" id="{600E8290-9353-3D4F-9C8F-21F907AFAAE5}"/>
                </a:ext>
              </a:extLst>
            </p:cNvPr>
            <p:cNvSpPr txBox="1"/>
            <p:nvPr/>
          </p:nvSpPr>
          <p:spPr>
            <a:xfrm>
              <a:off x="974502" y="1698020"/>
              <a:ext cx="1441870" cy="338554"/>
            </a:xfrm>
            <a:prstGeom prst="rect">
              <a:avLst/>
            </a:prstGeom>
            <a:noFill/>
          </p:spPr>
          <p:txBody>
            <a:bodyPr wrap="none" rtlCol="0" anchor="ctr" anchorCtr="0">
              <a:spAutoFit/>
            </a:bodyPr>
            <a:lstStyle/>
            <a:p>
              <a:pPr algn="ctr"/>
              <a:r>
                <a:rPr lang="es-ES_tradnl" sz="1600" b="1">
                  <a:solidFill>
                    <a:schemeClr val="bg1"/>
                  </a:solidFill>
                  <a:latin typeface="Poppins SemiBold" pitchFamily="2" charset="77"/>
                  <a:ea typeface="League Spartan" charset="0"/>
                  <a:cs typeface="Poppins SemiBold" pitchFamily="2" charset="77"/>
                </a:rPr>
                <a:t>DIAGNÓSTICO </a:t>
              </a:r>
            </a:p>
          </p:txBody>
        </p:sp>
        <p:sp>
          <p:nvSpPr>
            <p:cNvPr id="79" name="TextBox 98">
              <a:extLst>
                <a:ext uri="{FF2B5EF4-FFF2-40B4-BE49-F238E27FC236}">
                  <a16:creationId xmlns:a16="http://schemas.microsoft.com/office/drawing/2014/main" id="{16AE0F74-71CB-A147-A191-EB66759CB357}"/>
                </a:ext>
              </a:extLst>
            </p:cNvPr>
            <p:cNvSpPr txBox="1"/>
            <p:nvPr/>
          </p:nvSpPr>
          <p:spPr>
            <a:xfrm>
              <a:off x="3845434" y="1638579"/>
              <a:ext cx="1469441" cy="338554"/>
            </a:xfrm>
            <a:prstGeom prst="rect">
              <a:avLst/>
            </a:prstGeom>
            <a:noFill/>
          </p:spPr>
          <p:txBody>
            <a:bodyPr wrap="none" rtlCol="0" anchor="ctr" anchorCtr="0">
              <a:spAutoFit/>
            </a:bodyPr>
            <a:lstStyle/>
            <a:p>
              <a:pPr algn="ctr"/>
              <a:r>
                <a:rPr lang="es-ES_tradnl" sz="1600" b="1">
                  <a:solidFill>
                    <a:schemeClr val="bg1"/>
                  </a:solidFill>
                  <a:latin typeface="Poppins SemiBold" pitchFamily="2" charset="77"/>
                  <a:ea typeface="League Spartan" charset="0"/>
                  <a:cs typeface="Poppins SemiBold" pitchFamily="2" charset="77"/>
                </a:rPr>
                <a:t>TRATAMIENTO </a:t>
              </a:r>
            </a:p>
          </p:txBody>
        </p:sp>
        <p:sp>
          <p:nvSpPr>
            <p:cNvPr id="80" name="TextBox 98">
              <a:extLst>
                <a:ext uri="{FF2B5EF4-FFF2-40B4-BE49-F238E27FC236}">
                  <a16:creationId xmlns:a16="http://schemas.microsoft.com/office/drawing/2014/main" id="{B9F1F1CF-E7A0-8042-AC09-33E5B94B933E}"/>
                </a:ext>
              </a:extLst>
            </p:cNvPr>
            <p:cNvSpPr txBox="1"/>
            <p:nvPr/>
          </p:nvSpPr>
          <p:spPr>
            <a:xfrm>
              <a:off x="6371613" y="1527180"/>
              <a:ext cx="1973307" cy="611310"/>
            </a:xfrm>
            <a:prstGeom prst="rect">
              <a:avLst/>
            </a:prstGeom>
            <a:noFill/>
          </p:spPr>
          <p:txBody>
            <a:bodyPr wrap="square" lIns="91440" tIns="45720" rIns="91440" bIns="45720" rtlCol="0" anchor="ctr" anchorCtr="0">
              <a:spAutoFit/>
            </a:bodyPr>
            <a:lstStyle/>
            <a:p>
              <a:pPr algn="ctr"/>
              <a:r>
                <a:rPr lang="es-ES_tradnl" sz="1400" b="1">
                  <a:solidFill>
                    <a:schemeClr val="bg1"/>
                  </a:solidFill>
                  <a:latin typeface="Poppins SemiBold"/>
                  <a:ea typeface="League Spartan" charset="0"/>
                  <a:cs typeface="Poppins SemiBold" pitchFamily="2" charset="77"/>
                </a:rPr>
                <a:t>DETECCIÓN DE CASOS ADICIONALES </a:t>
              </a:r>
              <a:endParaRPr lang="es-ES_tradnl" sz="1400" b="1">
                <a:solidFill>
                  <a:schemeClr val="bg1"/>
                </a:solidFill>
                <a:latin typeface="Poppins SemiBold" pitchFamily="2" charset="77"/>
                <a:ea typeface="League Spartan" charset="0"/>
                <a:cs typeface="Poppins SemiBold" pitchFamily="2" charset="77"/>
              </a:endParaRPr>
            </a:p>
          </p:txBody>
        </p:sp>
        <p:sp>
          <p:nvSpPr>
            <p:cNvPr id="81" name="TextBox 98">
              <a:extLst>
                <a:ext uri="{FF2B5EF4-FFF2-40B4-BE49-F238E27FC236}">
                  <a16:creationId xmlns:a16="http://schemas.microsoft.com/office/drawing/2014/main" id="{07D530B1-A63B-F745-8A7E-26C9838BCC27}"/>
                </a:ext>
              </a:extLst>
            </p:cNvPr>
            <p:cNvSpPr txBox="1"/>
            <p:nvPr/>
          </p:nvSpPr>
          <p:spPr>
            <a:xfrm>
              <a:off x="9101568" y="1672962"/>
              <a:ext cx="1816633" cy="321743"/>
            </a:xfrm>
            <a:prstGeom prst="rect">
              <a:avLst/>
            </a:prstGeom>
            <a:noFill/>
          </p:spPr>
          <p:txBody>
            <a:bodyPr wrap="none" rtlCol="0" anchor="ctr" anchorCtr="0">
              <a:spAutoFit/>
            </a:bodyPr>
            <a:lstStyle/>
            <a:p>
              <a:pPr algn="ctr"/>
              <a:r>
                <a:rPr lang="es-ES_tradnl" sz="1400" b="1">
                  <a:solidFill>
                    <a:schemeClr val="bg1"/>
                  </a:solidFill>
                  <a:latin typeface="Poppins SemiBold" pitchFamily="2" charset="77"/>
                  <a:ea typeface="League Spartan" charset="0"/>
                  <a:cs typeface="Poppins SemiBold" pitchFamily="2" charset="77"/>
                </a:rPr>
                <a:t>CONTROL VECTORIAL </a:t>
              </a:r>
            </a:p>
          </p:txBody>
        </p:sp>
        <p:sp>
          <p:nvSpPr>
            <p:cNvPr id="82" name="Subtitle 2">
              <a:extLst>
                <a:ext uri="{FF2B5EF4-FFF2-40B4-BE49-F238E27FC236}">
                  <a16:creationId xmlns:a16="http://schemas.microsoft.com/office/drawing/2014/main" id="{80069A9E-D90B-E24F-962B-785EDB6931CB}"/>
                </a:ext>
              </a:extLst>
            </p:cNvPr>
            <p:cNvSpPr txBox="1">
              <a:spLocks/>
            </p:cNvSpPr>
            <p:nvPr/>
          </p:nvSpPr>
          <p:spPr>
            <a:xfrm flipH="1">
              <a:off x="1100084" y="2186551"/>
              <a:ext cx="1916406" cy="598357"/>
            </a:xfrm>
            <a:prstGeom prst="rect">
              <a:avLst/>
            </a:prstGeom>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En las primeras 48 horas </a:t>
              </a:r>
            </a:p>
          </p:txBody>
        </p:sp>
        <p:sp>
          <p:nvSpPr>
            <p:cNvPr id="83" name="Subtitle 2">
              <a:extLst>
                <a:ext uri="{FF2B5EF4-FFF2-40B4-BE49-F238E27FC236}">
                  <a16:creationId xmlns:a16="http://schemas.microsoft.com/office/drawing/2014/main" id="{2D715F6B-7DBE-8048-BFF5-5314CEAFABDD}"/>
                </a:ext>
              </a:extLst>
            </p:cNvPr>
            <p:cNvSpPr txBox="1">
              <a:spLocks/>
            </p:cNvSpPr>
            <p:nvPr/>
          </p:nvSpPr>
          <p:spPr>
            <a:xfrm flipH="1">
              <a:off x="1255111" y="3172760"/>
              <a:ext cx="1532244" cy="604365"/>
            </a:xfrm>
            <a:prstGeom prst="rect">
              <a:avLst/>
            </a:prstGeom>
            <a:solidFill>
              <a:schemeClr val="accent1">
                <a:lumMod val="60000"/>
                <a:lumOff val="40000"/>
              </a:schemeClr>
            </a:solidFill>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6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Detección de sospechoso </a:t>
              </a:r>
            </a:p>
          </p:txBody>
        </p:sp>
        <p:sp>
          <p:nvSpPr>
            <p:cNvPr id="84" name="Subtitle 2">
              <a:extLst>
                <a:ext uri="{FF2B5EF4-FFF2-40B4-BE49-F238E27FC236}">
                  <a16:creationId xmlns:a16="http://schemas.microsoft.com/office/drawing/2014/main" id="{0A7D725A-D694-B64B-9605-20578502ABCB}"/>
                </a:ext>
              </a:extLst>
            </p:cNvPr>
            <p:cNvSpPr txBox="1">
              <a:spLocks/>
            </p:cNvSpPr>
            <p:nvPr/>
          </p:nvSpPr>
          <p:spPr>
            <a:xfrm flipH="1">
              <a:off x="1140599" y="4235573"/>
              <a:ext cx="1718518" cy="665136"/>
            </a:xfrm>
            <a:prstGeom prst="rect">
              <a:avLst/>
            </a:prstGeom>
            <a:solidFill>
              <a:schemeClr val="accent1">
                <a:lumMod val="60000"/>
                <a:lumOff val="40000"/>
              </a:schemeClr>
            </a:solidFill>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6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Microscopía </a:t>
              </a:r>
            </a:p>
            <a:p>
              <a:pPr>
                <a:lnSpc>
                  <a:spcPts val="2050"/>
                </a:lnSpc>
              </a:pPr>
              <a:r>
                <a:rPr lang="es-ES_tradnl" sz="16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o PDR</a:t>
              </a:r>
            </a:p>
          </p:txBody>
        </p:sp>
        <p:sp>
          <p:nvSpPr>
            <p:cNvPr id="85" name="Subtitle 2">
              <a:extLst>
                <a:ext uri="{FF2B5EF4-FFF2-40B4-BE49-F238E27FC236}">
                  <a16:creationId xmlns:a16="http://schemas.microsoft.com/office/drawing/2014/main" id="{1F6E2294-CBBB-6E41-A6FF-B07119F0BCB1}"/>
                </a:ext>
              </a:extLst>
            </p:cNvPr>
            <p:cNvSpPr txBox="1">
              <a:spLocks/>
            </p:cNvSpPr>
            <p:nvPr/>
          </p:nvSpPr>
          <p:spPr>
            <a:xfrm flipH="1">
              <a:off x="3848750" y="2182729"/>
              <a:ext cx="1989883" cy="598357"/>
            </a:xfrm>
            <a:prstGeom prst="rect">
              <a:avLst/>
            </a:prstGeom>
            <a:ln>
              <a:noFill/>
            </a:ln>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Al momento del diagnóstico </a:t>
              </a:r>
            </a:p>
          </p:txBody>
        </p:sp>
        <p:sp>
          <p:nvSpPr>
            <p:cNvPr id="86" name="Subtitle 2">
              <a:extLst>
                <a:ext uri="{FF2B5EF4-FFF2-40B4-BE49-F238E27FC236}">
                  <a16:creationId xmlns:a16="http://schemas.microsoft.com/office/drawing/2014/main" id="{545362AA-2B79-5B41-9522-4DFE789B7B66}"/>
                </a:ext>
              </a:extLst>
            </p:cNvPr>
            <p:cNvSpPr txBox="1">
              <a:spLocks/>
            </p:cNvSpPr>
            <p:nvPr/>
          </p:nvSpPr>
          <p:spPr>
            <a:xfrm flipH="1">
              <a:off x="4089701" y="3117025"/>
              <a:ext cx="4035591" cy="665136"/>
            </a:xfrm>
            <a:prstGeom prst="rect">
              <a:avLst/>
            </a:prstGeom>
            <a:solidFill>
              <a:schemeClr val="accent1">
                <a:lumMod val="60000"/>
                <a:lumOff val="40000"/>
              </a:schemeClr>
            </a:solidFill>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6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Investigación y clasificación del caso</a:t>
              </a:r>
            </a:p>
            <a:p>
              <a:pPr>
                <a:lnSpc>
                  <a:spcPts val="2050"/>
                </a:lnSpc>
              </a:pPr>
              <a:r>
                <a:rPr lang="es-ES_tradnl" sz="16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en los primeros tres días </a:t>
              </a:r>
            </a:p>
          </p:txBody>
        </p:sp>
        <p:sp>
          <p:nvSpPr>
            <p:cNvPr id="88" name="Subtitle 2">
              <a:extLst>
                <a:ext uri="{FF2B5EF4-FFF2-40B4-BE49-F238E27FC236}">
                  <a16:creationId xmlns:a16="http://schemas.microsoft.com/office/drawing/2014/main" id="{5553B929-65DD-D74E-AA4D-A34AA1F428F5}"/>
                </a:ext>
              </a:extLst>
            </p:cNvPr>
            <p:cNvSpPr txBox="1">
              <a:spLocks/>
            </p:cNvSpPr>
            <p:nvPr/>
          </p:nvSpPr>
          <p:spPr>
            <a:xfrm flipH="1">
              <a:off x="6613513" y="2220350"/>
              <a:ext cx="1901801" cy="593869"/>
            </a:xfrm>
            <a:prstGeom prst="rect">
              <a:avLst/>
            </a:prstGeom>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En los primeros </a:t>
              </a:r>
              <a:r>
                <a:rPr lang="es-ES_tradnl" sz="14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7</a:t>
              </a:r>
              <a:r>
                <a:rPr lang="es-ES_tradnl"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días del diagnóstico </a:t>
              </a:r>
            </a:p>
          </p:txBody>
        </p:sp>
        <p:sp>
          <p:nvSpPr>
            <p:cNvPr id="111" name="Subtitle 2">
              <a:extLst>
                <a:ext uri="{FF2B5EF4-FFF2-40B4-BE49-F238E27FC236}">
                  <a16:creationId xmlns:a16="http://schemas.microsoft.com/office/drawing/2014/main" id="{3AE1A939-642A-AC4C-9323-90FA7F6A87F1}"/>
                </a:ext>
              </a:extLst>
            </p:cNvPr>
            <p:cNvSpPr txBox="1">
              <a:spLocks/>
            </p:cNvSpPr>
            <p:nvPr/>
          </p:nvSpPr>
          <p:spPr>
            <a:xfrm flipH="1">
              <a:off x="9407059" y="2257910"/>
              <a:ext cx="1887830" cy="607557"/>
            </a:xfrm>
            <a:prstGeom prst="rect">
              <a:avLst/>
            </a:prstGeom>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Iniciar en los primeros </a:t>
              </a:r>
              <a:r>
                <a:rPr lang="es-ES_tradnl" sz="14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7</a:t>
              </a:r>
              <a:r>
                <a:rPr lang="es-ES_tradnl"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días del diagnóstico </a:t>
              </a:r>
            </a:p>
          </p:txBody>
        </p:sp>
      </p:grpSp>
      <p:sp>
        <p:nvSpPr>
          <p:cNvPr id="113" name="Subtitle 2">
            <a:extLst>
              <a:ext uri="{FF2B5EF4-FFF2-40B4-BE49-F238E27FC236}">
                <a16:creationId xmlns:a16="http://schemas.microsoft.com/office/drawing/2014/main" id="{04499362-21FF-9849-B1B5-8ACFDF807251}"/>
              </a:ext>
            </a:extLst>
          </p:cNvPr>
          <p:cNvSpPr txBox="1">
            <a:spLocks/>
          </p:cNvSpPr>
          <p:nvPr/>
        </p:nvSpPr>
        <p:spPr>
          <a:xfrm flipH="1">
            <a:off x="4028593" y="3743774"/>
            <a:ext cx="1707625" cy="636264"/>
          </a:xfrm>
          <a:prstGeom prst="rect">
            <a:avLst/>
          </a:prstGeom>
          <a:solidFill>
            <a:schemeClr val="accent1">
              <a:lumMod val="60000"/>
              <a:lumOff val="40000"/>
            </a:schemeClr>
          </a:solidFill>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6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Inicio del</a:t>
            </a:r>
          </a:p>
          <a:p>
            <a:pPr>
              <a:lnSpc>
                <a:spcPts val="2050"/>
              </a:lnSpc>
            </a:pPr>
            <a:r>
              <a:rPr lang="es-ES_tradnl" sz="16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Tratamiento </a:t>
            </a:r>
          </a:p>
        </p:txBody>
      </p:sp>
      <p:sp>
        <p:nvSpPr>
          <p:cNvPr id="114" name="Flecha abajo 113">
            <a:extLst>
              <a:ext uri="{FF2B5EF4-FFF2-40B4-BE49-F238E27FC236}">
                <a16:creationId xmlns:a16="http://schemas.microsoft.com/office/drawing/2014/main" id="{5E1DF796-D703-3845-A80A-7990E58BD94C}"/>
              </a:ext>
            </a:extLst>
          </p:cNvPr>
          <p:cNvSpPr/>
          <p:nvPr/>
        </p:nvSpPr>
        <p:spPr>
          <a:xfrm>
            <a:off x="1938019" y="3372598"/>
            <a:ext cx="207873" cy="368978"/>
          </a:xfrm>
          <a:prstGeom prst="downArrow">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5" name="Flecha abajo 114">
            <a:extLst>
              <a:ext uri="{FF2B5EF4-FFF2-40B4-BE49-F238E27FC236}">
                <a16:creationId xmlns:a16="http://schemas.microsoft.com/office/drawing/2014/main" id="{79690EEB-5369-704B-BE5C-59AE0CEB6FA7}"/>
              </a:ext>
            </a:extLst>
          </p:cNvPr>
          <p:cNvSpPr/>
          <p:nvPr/>
        </p:nvSpPr>
        <p:spPr>
          <a:xfrm rot="16200000">
            <a:off x="3363100" y="3495791"/>
            <a:ext cx="274584" cy="1085261"/>
          </a:xfrm>
          <a:prstGeom prst="downArrow">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6" name="Flecha abajo 115">
            <a:extLst>
              <a:ext uri="{FF2B5EF4-FFF2-40B4-BE49-F238E27FC236}">
                <a16:creationId xmlns:a16="http://schemas.microsoft.com/office/drawing/2014/main" id="{B4B43AD2-035D-AA44-8890-A39CEC37CEF4}"/>
              </a:ext>
            </a:extLst>
          </p:cNvPr>
          <p:cNvSpPr/>
          <p:nvPr/>
        </p:nvSpPr>
        <p:spPr>
          <a:xfrm rot="10800000">
            <a:off x="4815533" y="3376440"/>
            <a:ext cx="207873" cy="368978"/>
          </a:xfrm>
          <a:prstGeom prst="downArrow">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7" name="Subtitle 2">
            <a:extLst>
              <a:ext uri="{FF2B5EF4-FFF2-40B4-BE49-F238E27FC236}">
                <a16:creationId xmlns:a16="http://schemas.microsoft.com/office/drawing/2014/main" id="{DF7CB068-4CBE-B643-9CDC-04B8E534B461}"/>
              </a:ext>
            </a:extLst>
          </p:cNvPr>
          <p:cNvSpPr txBox="1">
            <a:spLocks/>
          </p:cNvSpPr>
          <p:nvPr/>
        </p:nvSpPr>
        <p:spPr>
          <a:xfrm flipH="1">
            <a:off x="7019462" y="3741301"/>
            <a:ext cx="1178419" cy="587020"/>
          </a:xfrm>
          <a:prstGeom prst="rect">
            <a:avLst/>
          </a:prstGeom>
          <a:solidFill>
            <a:schemeClr val="accent1">
              <a:lumMod val="60000"/>
              <a:lumOff val="40000"/>
            </a:schemeClr>
          </a:solidFill>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6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Detección Reactiva </a:t>
            </a:r>
          </a:p>
        </p:txBody>
      </p:sp>
      <p:sp>
        <p:nvSpPr>
          <p:cNvPr id="118" name="Flecha abajo 117">
            <a:extLst>
              <a:ext uri="{FF2B5EF4-FFF2-40B4-BE49-F238E27FC236}">
                <a16:creationId xmlns:a16="http://schemas.microsoft.com/office/drawing/2014/main" id="{46E37C70-E78C-9C45-8586-47AD5A79739E}"/>
              </a:ext>
            </a:extLst>
          </p:cNvPr>
          <p:cNvSpPr/>
          <p:nvPr/>
        </p:nvSpPr>
        <p:spPr>
          <a:xfrm>
            <a:off x="7431720" y="3391718"/>
            <a:ext cx="207873" cy="368978"/>
          </a:xfrm>
          <a:prstGeom prst="downArrow">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19" name="Subtitle 2">
            <a:extLst>
              <a:ext uri="{FF2B5EF4-FFF2-40B4-BE49-F238E27FC236}">
                <a16:creationId xmlns:a16="http://schemas.microsoft.com/office/drawing/2014/main" id="{FAE82D95-1729-7B49-AB51-D4CDB54E338A}"/>
              </a:ext>
            </a:extLst>
          </p:cNvPr>
          <p:cNvSpPr txBox="1">
            <a:spLocks/>
          </p:cNvSpPr>
          <p:nvPr/>
        </p:nvSpPr>
        <p:spPr>
          <a:xfrm flipH="1">
            <a:off x="9639235" y="3722130"/>
            <a:ext cx="1526615" cy="587020"/>
          </a:xfrm>
          <a:prstGeom prst="rect">
            <a:avLst/>
          </a:prstGeom>
          <a:solidFill>
            <a:schemeClr val="accent1">
              <a:lumMod val="60000"/>
              <a:lumOff val="40000"/>
            </a:schemeClr>
          </a:solidFill>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6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Rociado o Toldillos </a:t>
            </a:r>
          </a:p>
        </p:txBody>
      </p:sp>
      <p:sp>
        <p:nvSpPr>
          <p:cNvPr id="121" name="Flecha curvada hacia abajo 120">
            <a:extLst>
              <a:ext uri="{FF2B5EF4-FFF2-40B4-BE49-F238E27FC236}">
                <a16:creationId xmlns:a16="http://schemas.microsoft.com/office/drawing/2014/main" id="{3C327B6D-1E10-0F4F-9661-84126D15AB23}"/>
              </a:ext>
            </a:extLst>
          </p:cNvPr>
          <p:cNvSpPr/>
          <p:nvPr/>
        </p:nvSpPr>
        <p:spPr>
          <a:xfrm rot="10800000">
            <a:off x="1557116" y="4365422"/>
            <a:ext cx="6082477" cy="779376"/>
          </a:xfrm>
          <a:prstGeom prst="curvedDownArrow">
            <a:avLst>
              <a:gd name="adj1" fmla="val 53868"/>
              <a:gd name="adj2" fmla="val 128791"/>
              <a:gd name="adj3" fmla="val 37008"/>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1"/>
              </a:solidFill>
            </a:endParaRPr>
          </a:p>
        </p:txBody>
      </p:sp>
      <p:sp>
        <p:nvSpPr>
          <p:cNvPr id="122" name="TextBox 10">
            <a:extLst>
              <a:ext uri="{FF2B5EF4-FFF2-40B4-BE49-F238E27FC236}">
                <a16:creationId xmlns:a16="http://schemas.microsoft.com/office/drawing/2014/main" id="{A88535FB-D3B5-8A45-B9C8-4D2780163BB3}"/>
              </a:ext>
            </a:extLst>
          </p:cNvPr>
          <p:cNvSpPr txBox="1"/>
          <p:nvPr/>
        </p:nvSpPr>
        <p:spPr>
          <a:xfrm>
            <a:off x="846847" y="477778"/>
            <a:ext cx="2565053" cy="369332"/>
          </a:xfrm>
          <a:prstGeom prst="rect">
            <a:avLst/>
          </a:prstGeom>
          <a:noFill/>
        </p:spPr>
        <p:txBody>
          <a:bodyPr wrap="square" rtlCol="0">
            <a:spAutoFit/>
          </a:bodyPr>
          <a:lstStyle/>
          <a:p>
            <a:pPr algn="ctr"/>
            <a:r>
              <a:rPr lang="es-ES_tradnl" b="1">
                <a:solidFill>
                  <a:srgbClr val="FF0000"/>
                </a:solidFill>
              </a:rPr>
              <a:t>Detección de la infección</a:t>
            </a:r>
            <a:endParaRPr lang="es-ES_tradnl"/>
          </a:p>
        </p:txBody>
      </p:sp>
      <p:sp>
        <p:nvSpPr>
          <p:cNvPr id="124" name="TextBox 10">
            <a:extLst>
              <a:ext uri="{FF2B5EF4-FFF2-40B4-BE49-F238E27FC236}">
                <a16:creationId xmlns:a16="http://schemas.microsoft.com/office/drawing/2014/main" id="{26D6D55C-F44F-AB45-96AA-90BC60494921}"/>
              </a:ext>
            </a:extLst>
          </p:cNvPr>
          <p:cNvSpPr txBox="1"/>
          <p:nvPr/>
        </p:nvSpPr>
        <p:spPr>
          <a:xfrm>
            <a:off x="6478438" y="5832607"/>
            <a:ext cx="3021578" cy="369332"/>
          </a:xfrm>
          <a:prstGeom prst="rect">
            <a:avLst/>
          </a:prstGeom>
          <a:noFill/>
          <a:effectLst>
            <a:softEdge rad="914400"/>
          </a:effectLst>
        </p:spPr>
        <p:txBody>
          <a:bodyPr wrap="square" rtlCol="0">
            <a:spAutoFit/>
          </a:bodyPr>
          <a:lstStyle/>
          <a:p>
            <a:pPr algn="ctr"/>
            <a:r>
              <a:rPr lang="es-ES_tradnl" b="1">
                <a:solidFill>
                  <a:srgbClr val="FF0000"/>
                </a:solidFill>
              </a:rPr>
              <a:t>Detección de la infección</a:t>
            </a:r>
            <a:endParaRPr lang="es-ES_tradnl"/>
          </a:p>
        </p:txBody>
      </p:sp>
      <p:sp>
        <p:nvSpPr>
          <p:cNvPr id="125" name="Flecha abajo 124">
            <a:extLst>
              <a:ext uri="{FF2B5EF4-FFF2-40B4-BE49-F238E27FC236}">
                <a16:creationId xmlns:a16="http://schemas.microsoft.com/office/drawing/2014/main" id="{6B58DD70-AB48-CA4E-8F4F-ED4FF2B7E0E8}"/>
              </a:ext>
            </a:extLst>
          </p:cNvPr>
          <p:cNvSpPr/>
          <p:nvPr/>
        </p:nvSpPr>
        <p:spPr>
          <a:xfrm>
            <a:off x="7422671" y="5577318"/>
            <a:ext cx="522411" cy="343966"/>
          </a:xfrm>
          <a:prstGeom prst="downArrow">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6" name="Flecha abajo 125">
            <a:extLst>
              <a:ext uri="{FF2B5EF4-FFF2-40B4-BE49-F238E27FC236}">
                <a16:creationId xmlns:a16="http://schemas.microsoft.com/office/drawing/2014/main" id="{98DA00E3-AFF5-A643-B495-99D9C27FFE66}"/>
              </a:ext>
            </a:extLst>
          </p:cNvPr>
          <p:cNvSpPr/>
          <p:nvPr/>
        </p:nvSpPr>
        <p:spPr>
          <a:xfrm>
            <a:off x="1720891" y="792687"/>
            <a:ext cx="642131" cy="322187"/>
          </a:xfrm>
          <a:prstGeom prst="downArrow">
            <a:avLst/>
          </a:prstGeom>
          <a:solidFill>
            <a:schemeClr val="bg1"/>
          </a:solid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7" name="Flecha abajo 114">
            <a:extLst>
              <a:ext uri="{FF2B5EF4-FFF2-40B4-BE49-F238E27FC236}">
                <a16:creationId xmlns:a16="http://schemas.microsoft.com/office/drawing/2014/main" id="{90CF9312-A31C-47A6-8369-BE57855CEF2E}"/>
              </a:ext>
            </a:extLst>
          </p:cNvPr>
          <p:cNvSpPr/>
          <p:nvPr/>
        </p:nvSpPr>
        <p:spPr>
          <a:xfrm rot="16200000">
            <a:off x="8748028" y="3338151"/>
            <a:ext cx="300522" cy="1338613"/>
          </a:xfrm>
          <a:prstGeom prst="downArrow">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8" name="Cerrar llave 7">
            <a:extLst>
              <a:ext uri="{FF2B5EF4-FFF2-40B4-BE49-F238E27FC236}">
                <a16:creationId xmlns:a16="http://schemas.microsoft.com/office/drawing/2014/main" id="{B17BE395-25FD-4177-BF87-CCDD7D638811}"/>
              </a:ext>
            </a:extLst>
          </p:cNvPr>
          <p:cNvSpPr/>
          <p:nvPr/>
        </p:nvSpPr>
        <p:spPr>
          <a:xfrm rot="16200000">
            <a:off x="8550330" y="-1209162"/>
            <a:ext cx="365371" cy="41198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9" name="Subtitle 2">
            <a:extLst>
              <a:ext uri="{FF2B5EF4-FFF2-40B4-BE49-F238E27FC236}">
                <a16:creationId xmlns:a16="http://schemas.microsoft.com/office/drawing/2014/main" id="{3A638EA9-82A2-40B3-8F95-22DBDCD85FC0}"/>
              </a:ext>
            </a:extLst>
          </p:cNvPr>
          <p:cNvSpPr txBox="1">
            <a:spLocks/>
          </p:cNvSpPr>
          <p:nvPr/>
        </p:nvSpPr>
        <p:spPr>
          <a:xfrm flipH="1">
            <a:off x="7748488" y="363189"/>
            <a:ext cx="1893294" cy="338554"/>
          </a:xfrm>
          <a:prstGeom prst="rect">
            <a:avLst/>
          </a:prstGeom>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8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Respuesta</a:t>
            </a:r>
          </a:p>
        </p:txBody>
      </p:sp>
      <p:pic>
        <p:nvPicPr>
          <p:cNvPr id="12" name="Imagen 11" descr="Logotipo, Icono&#10;&#10;Descripción generada automáticamente">
            <a:extLst>
              <a:ext uri="{FF2B5EF4-FFF2-40B4-BE49-F238E27FC236}">
                <a16:creationId xmlns:a16="http://schemas.microsoft.com/office/drawing/2014/main" id="{5D921BD9-BA8A-48BF-8F19-DB926223A5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4885" y="5051352"/>
            <a:ext cx="522411" cy="522411"/>
          </a:xfrm>
          <a:prstGeom prst="rect">
            <a:avLst/>
          </a:prstGeom>
        </p:spPr>
      </p:pic>
      <p:pic>
        <p:nvPicPr>
          <p:cNvPr id="14" name="Imagen 13" descr="Icono&#10;&#10;Descripción generada automáticamente">
            <a:extLst>
              <a:ext uri="{FF2B5EF4-FFF2-40B4-BE49-F238E27FC236}">
                <a16:creationId xmlns:a16="http://schemas.microsoft.com/office/drawing/2014/main" id="{11B4B2C4-AAF9-40A5-BB87-BC5E94AD35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436" y="462208"/>
            <a:ext cx="522411" cy="522411"/>
          </a:xfrm>
          <a:prstGeom prst="rect">
            <a:avLst/>
          </a:prstGeom>
        </p:spPr>
      </p:pic>
      <p:pic>
        <p:nvPicPr>
          <p:cNvPr id="16" name="Imagen 15" descr="Imagen que contiene Diagrama&#10;&#10;Descripción generada automáticamente">
            <a:extLst>
              <a:ext uri="{FF2B5EF4-FFF2-40B4-BE49-F238E27FC236}">
                <a16:creationId xmlns:a16="http://schemas.microsoft.com/office/drawing/2014/main" id="{0FB50823-B444-4570-B6BD-D24F7A478D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79022" y="5072700"/>
            <a:ext cx="522411" cy="522411"/>
          </a:xfrm>
          <a:prstGeom prst="rect">
            <a:avLst/>
          </a:prstGeom>
        </p:spPr>
      </p:pic>
      <p:pic>
        <p:nvPicPr>
          <p:cNvPr id="18" name="Imagen 17" descr="Icono&#10;&#10;Descripción generada automáticamente">
            <a:extLst>
              <a:ext uri="{FF2B5EF4-FFF2-40B4-BE49-F238E27FC236}">
                <a16:creationId xmlns:a16="http://schemas.microsoft.com/office/drawing/2014/main" id="{BCE0324C-61F8-49F8-807E-1DC03B6EE29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00709" y="5099853"/>
            <a:ext cx="522411" cy="522411"/>
          </a:xfrm>
          <a:prstGeom prst="rect">
            <a:avLst/>
          </a:prstGeom>
        </p:spPr>
      </p:pic>
      <p:pic>
        <p:nvPicPr>
          <p:cNvPr id="20" name="Imagen 19" descr="Icono&#10;&#10;Descripción generada automáticamente">
            <a:extLst>
              <a:ext uri="{FF2B5EF4-FFF2-40B4-BE49-F238E27FC236}">
                <a16:creationId xmlns:a16="http://schemas.microsoft.com/office/drawing/2014/main" id="{0D077EF5-2715-4287-912A-B3F586D473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4610" y="5051318"/>
            <a:ext cx="522411" cy="522411"/>
          </a:xfrm>
          <a:prstGeom prst="rect">
            <a:avLst/>
          </a:prstGeom>
        </p:spPr>
      </p:pic>
      <p:pic>
        <p:nvPicPr>
          <p:cNvPr id="21" name="Imagen 20" descr="Icono&#10;&#10;Descripción generada automáticamente">
            <a:extLst>
              <a:ext uri="{FF2B5EF4-FFF2-40B4-BE49-F238E27FC236}">
                <a16:creationId xmlns:a16="http://schemas.microsoft.com/office/drawing/2014/main" id="{593AEC24-5AA4-4F5F-9F38-7B017E93DC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9718" y="5700870"/>
            <a:ext cx="522411" cy="522411"/>
          </a:xfrm>
          <a:prstGeom prst="rect">
            <a:avLst/>
          </a:prstGeom>
        </p:spPr>
      </p:pic>
      <p:pic>
        <p:nvPicPr>
          <p:cNvPr id="23" name="Imagen 22" descr="Icono&#10;&#10;Descripción generada automáticamente">
            <a:extLst>
              <a:ext uri="{FF2B5EF4-FFF2-40B4-BE49-F238E27FC236}">
                <a16:creationId xmlns:a16="http://schemas.microsoft.com/office/drawing/2014/main" id="{A7F3FB3F-0DDF-483D-8CA7-99514897E82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2090" y="325545"/>
            <a:ext cx="522411" cy="522411"/>
          </a:xfrm>
          <a:prstGeom prst="rect">
            <a:avLst/>
          </a:prstGeom>
        </p:spPr>
      </p:pic>
    </p:spTree>
    <p:extLst>
      <p:ext uri="{BB962C8B-B14F-4D97-AF65-F5344CB8AC3E}">
        <p14:creationId xmlns:p14="http://schemas.microsoft.com/office/powerpoint/2010/main" val="3762239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936C9A-0104-45D0-8F44-77BA2CCE53C9}"/>
              </a:ext>
            </a:extLst>
          </p:cNvPr>
          <p:cNvSpPr>
            <a:spLocks noGrp="1"/>
          </p:cNvSpPr>
          <p:nvPr>
            <p:ph type="title"/>
          </p:nvPr>
        </p:nvSpPr>
        <p:spPr/>
        <p:txBody>
          <a:bodyPr/>
          <a:lstStyle/>
          <a:p>
            <a:r>
              <a:rPr lang="es-ES" dirty="0">
                <a:latin typeface="Arial" panose="020B0604020202020204" pitchFamily="34" charset="0"/>
                <a:cs typeface="Arial" panose="020B0604020202020204" pitchFamily="34" charset="0"/>
              </a:rPr>
              <a:t>El tiempo es la Clave</a:t>
            </a:r>
            <a:endParaRPr lang="es-CO" dirty="0">
              <a:latin typeface="Arial" panose="020B0604020202020204" pitchFamily="34" charset="0"/>
              <a:cs typeface="Arial" panose="020B0604020202020204" pitchFamily="34" charset="0"/>
            </a:endParaRPr>
          </a:p>
        </p:txBody>
      </p:sp>
      <p:sp>
        <p:nvSpPr>
          <p:cNvPr id="9" name="TextBox 10">
            <a:extLst>
              <a:ext uri="{FF2B5EF4-FFF2-40B4-BE49-F238E27FC236}">
                <a16:creationId xmlns:a16="http://schemas.microsoft.com/office/drawing/2014/main" id="{45A290D5-44B4-40C1-9DD8-A2A31AD8B029}"/>
              </a:ext>
            </a:extLst>
          </p:cNvPr>
          <p:cNvSpPr txBox="1"/>
          <p:nvPr/>
        </p:nvSpPr>
        <p:spPr>
          <a:xfrm>
            <a:off x="5961576" y="4221233"/>
            <a:ext cx="1420582" cy="707886"/>
          </a:xfrm>
          <a:prstGeom prst="rect">
            <a:avLst/>
          </a:prstGeom>
          <a:noFill/>
        </p:spPr>
        <p:txBody>
          <a:bodyPr wrap="none" rtlCol="0">
            <a:spAutoFit/>
          </a:bodyPr>
          <a:lstStyle/>
          <a:p>
            <a:r>
              <a:rPr lang="en-US" sz="4000" b="1"/>
              <a:t>7días </a:t>
            </a:r>
          </a:p>
        </p:txBody>
      </p:sp>
      <p:pic>
        <p:nvPicPr>
          <p:cNvPr id="13" name="Picture 14">
            <a:extLst>
              <a:ext uri="{FF2B5EF4-FFF2-40B4-BE49-F238E27FC236}">
                <a16:creationId xmlns:a16="http://schemas.microsoft.com/office/drawing/2014/main" id="{C228972D-470D-4301-8938-15D12C7BB414}"/>
              </a:ext>
            </a:extLst>
          </p:cNvPr>
          <p:cNvPicPr>
            <a:picLocks noChangeAspect="1"/>
          </p:cNvPicPr>
          <p:nvPr/>
        </p:nvPicPr>
        <p:blipFill>
          <a:blip r:embed="rId3"/>
          <a:stretch>
            <a:fillRect/>
          </a:stretch>
        </p:blipFill>
        <p:spPr>
          <a:xfrm>
            <a:off x="329075" y="2070564"/>
            <a:ext cx="1633333" cy="1461934"/>
          </a:xfrm>
          <a:prstGeom prst="rect">
            <a:avLst/>
          </a:prstGeom>
        </p:spPr>
      </p:pic>
      <p:pic>
        <p:nvPicPr>
          <p:cNvPr id="4" name="Picture 5">
            <a:extLst>
              <a:ext uri="{FF2B5EF4-FFF2-40B4-BE49-F238E27FC236}">
                <a16:creationId xmlns:a16="http://schemas.microsoft.com/office/drawing/2014/main" id="{F510853C-F72C-4446-8859-4B95DEA8FBDB}"/>
              </a:ext>
            </a:extLst>
          </p:cNvPr>
          <p:cNvPicPr>
            <a:picLocks noChangeAspect="1"/>
          </p:cNvPicPr>
          <p:nvPr/>
        </p:nvPicPr>
        <p:blipFill>
          <a:blip r:embed="rId4"/>
          <a:stretch>
            <a:fillRect/>
          </a:stretch>
        </p:blipFill>
        <p:spPr>
          <a:xfrm>
            <a:off x="7133266" y="2120499"/>
            <a:ext cx="1647969" cy="1202793"/>
          </a:xfrm>
          <a:prstGeom prst="rect">
            <a:avLst/>
          </a:prstGeom>
        </p:spPr>
      </p:pic>
      <p:pic>
        <p:nvPicPr>
          <p:cNvPr id="5" name="Picture 6">
            <a:extLst>
              <a:ext uri="{FF2B5EF4-FFF2-40B4-BE49-F238E27FC236}">
                <a16:creationId xmlns:a16="http://schemas.microsoft.com/office/drawing/2014/main" id="{BC6DC6B3-F9D6-4080-A134-6EFB1B20E93F}"/>
              </a:ext>
            </a:extLst>
          </p:cNvPr>
          <p:cNvPicPr>
            <a:picLocks noChangeAspect="1"/>
          </p:cNvPicPr>
          <p:nvPr/>
        </p:nvPicPr>
        <p:blipFill>
          <a:blip r:embed="rId5"/>
          <a:stretch>
            <a:fillRect/>
          </a:stretch>
        </p:blipFill>
        <p:spPr>
          <a:xfrm>
            <a:off x="9591964" y="1560603"/>
            <a:ext cx="1622529" cy="1211263"/>
          </a:xfrm>
          <a:prstGeom prst="rect">
            <a:avLst/>
          </a:prstGeom>
        </p:spPr>
      </p:pic>
      <p:sp>
        <p:nvSpPr>
          <p:cNvPr id="6" name="TextBox 7">
            <a:extLst>
              <a:ext uri="{FF2B5EF4-FFF2-40B4-BE49-F238E27FC236}">
                <a16:creationId xmlns:a16="http://schemas.microsoft.com/office/drawing/2014/main" id="{B1266B7D-A3A0-4A77-A6B0-7411343187F0}"/>
              </a:ext>
            </a:extLst>
          </p:cNvPr>
          <p:cNvSpPr txBox="1"/>
          <p:nvPr/>
        </p:nvSpPr>
        <p:spPr>
          <a:xfrm>
            <a:off x="1661710" y="3238647"/>
            <a:ext cx="818116" cy="472130"/>
          </a:xfrm>
          <a:prstGeom prst="rect">
            <a:avLst/>
          </a:prstGeom>
          <a:noFill/>
        </p:spPr>
        <p:txBody>
          <a:bodyPr wrap="none" rtlCol="0">
            <a:spAutoFit/>
          </a:bodyPr>
          <a:lstStyle/>
          <a:p>
            <a:r>
              <a:rPr lang="en-US" sz="4000" b="1"/>
              <a:t>48h</a:t>
            </a:r>
          </a:p>
        </p:txBody>
      </p:sp>
      <p:sp>
        <p:nvSpPr>
          <p:cNvPr id="7" name="TextBox 8">
            <a:extLst>
              <a:ext uri="{FF2B5EF4-FFF2-40B4-BE49-F238E27FC236}">
                <a16:creationId xmlns:a16="http://schemas.microsoft.com/office/drawing/2014/main" id="{E5A4CEA3-9978-4E62-A9A4-957F9306FAC2}"/>
              </a:ext>
            </a:extLst>
          </p:cNvPr>
          <p:cNvSpPr txBox="1"/>
          <p:nvPr/>
        </p:nvSpPr>
        <p:spPr>
          <a:xfrm>
            <a:off x="5838444" y="2347922"/>
            <a:ext cx="818116" cy="472130"/>
          </a:xfrm>
          <a:prstGeom prst="rect">
            <a:avLst/>
          </a:prstGeom>
          <a:noFill/>
        </p:spPr>
        <p:txBody>
          <a:bodyPr wrap="none" rtlCol="0">
            <a:spAutoFit/>
          </a:bodyPr>
          <a:lstStyle/>
          <a:p>
            <a:r>
              <a:rPr lang="en-US" sz="4000" b="1"/>
              <a:t>24h</a:t>
            </a:r>
          </a:p>
        </p:txBody>
      </p:sp>
      <p:sp>
        <p:nvSpPr>
          <p:cNvPr id="8" name="Right Brace 9">
            <a:extLst>
              <a:ext uri="{FF2B5EF4-FFF2-40B4-BE49-F238E27FC236}">
                <a16:creationId xmlns:a16="http://schemas.microsoft.com/office/drawing/2014/main" id="{AA393D85-AF46-4E40-9906-62294E88B412}"/>
              </a:ext>
            </a:extLst>
          </p:cNvPr>
          <p:cNvSpPr/>
          <p:nvPr/>
        </p:nvSpPr>
        <p:spPr>
          <a:xfrm rot="5400000">
            <a:off x="6539887" y="-451827"/>
            <a:ext cx="403693" cy="904522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 name="Picture 11">
            <a:extLst>
              <a:ext uri="{FF2B5EF4-FFF2-40B4-BE49-F238E27FC236}">
                <a16:creationId xmlns:a16="http://schemas.microsoft.com/office/drawing/2014/main" id="{EA16CFC6-2C17-4C0D-9233-5AC7A320442F}"/>
              </a:ext>
            </a:extLst>
          </p:cNvPr>
          <p:cNvPicPr>
            <a:picLocks noChangeAspect="1"/>
          </p:cNvPicPr>
          <p:nvPr/>
        </p:nvPicPr>
        <p:blipFill>
          <a:blip r:embed="rId6"/>
          <a:stretch>
            <a:fillRect/>
          </a:stretch>
        </p:blipFill>
        <p:spPr>
          <a:xfrm>
            <a:off x="9618475" y="2733216"/>
            <a:ext cx="1569505" cy="1168911"/>
          </a:xfrm>
          <a:prstGeom prst="rect">
            <a:avLst/>
          </a:prstGeom>
        </p:spPr>
      </p:pic>
      <p:pic>
        <p:nvPicPr>
          <p:cNvPr id="11" name="Picture 12">
            <a:extLst>
              <a:ext uri="{FF2B5EF4-FFF2-40B4-BE49-F238E27FC236}">
                <a16:creationId xmlns:a16="http://schemas.microsoft.com/office/drawing/2014/main" id="{267150A8-F527-4DCF-AC2E-00A639F2AFB1}"/>
              </a:ext>
            </a:extLst>
          </p:cNvPr>
          <p:cNvPicPr>
            <a:picLocks noChangeAspect="1"/>
          </p:cNvPicPr>
          <p:nvPr/>
        </p:nvPicPr>
        <p:blipFill>
          <a:blip r:embed="rId7"/>
          <a:stretch>
            <a:fillRect/>
          </a:stretch>
        </p:blipFill>
        <p:spPr>
          <a:xfrm>
            <a:off x="4218138" y="2106053"/>
            <a:ext cx="1431643" cy="1228204"/>
          </a:xfrm>
          <a:prstGeom prst="rect">
            <a:avLst/>
          </a:prstGeom>
        </p:spPr>
      </p:pic>
      <p:pic>
        <p:nvPicPr>
          <p:cNvPr id="12" name="Picture 13">
            <a:extLst>
              <a:ext uri="{FF2B5EF4-FFF2-40B4-BE49-F238E27FC236}">
                <a16:creationId xmlns:a16="http://schemas.microsoft.com/office/drawing/2014/main" id="{9DB57B53-B026-4045-AAC1-4386E969493C}"/>
              </a:ext>
            </a:extLst>
          </p:cNvPr>
          <p:cNvPicPr>
            <a:picLocks noChangeAspect="1"/>
          </p:cNvPicPr>
          <p:nvPr/>
        </p:nvPicPr>
        <p:blipFill>
          <a:blip r:embed="rId8"/>
          <a:stretch>
            <a:fillRect/>
          </a:stretch>
        </p:blipFill>
        <p:spPr>
          <a:xfrm>
            <a:off x="2236816" y="2070564"/>
            <a:ext cx="1495272" cy="1400721"/>
          </a:xfrm>
          <a:prstGeom prst="rect">
            <a:avLst/>
          </a:prstGeom>
        </p:spPr>
      </p:pic>
      <p:sp>
        <p:nvSpPr>
          <p:cNvPr id="14" name="Down Arrow 3">
            <a:extLst>
              <a:ext uri="{FF2B5EF4-FFF2-40B4-BE49-F238E27FC236}">
                <a16:creationId xmlns:a16="http://schemas.microsoft.com/office/drawing/2014/main" id="{38AFF14C-4940-44ED-AA2F-5C2C22283935}"/>
              </a:ext>
            </a:extLst>
          </p:cNvPr>
          <p:cNvSpPr/>
          <p:nvPr/>
        </p:nvSpPr>
        <p:spPr>
          <a:xfrm rot="10800000">
            <a:off x="546729" y="4843618"/>
            <a:ext cx="420502" cy="70788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upo 15">
            <a:extLst>
              <a:ext uri="{FF2B5EF4-FFF2-40B4-BE49-F238E27FC236}">
                <a16:creationId xmlns:a16="http://schemas.microsoft.com/office/drawing/2014/main" id="{E56AC682-D0C0-3842-9401-FF72D91032BC}"/>
              </a:ext>
            </a:extLst>
          </p:cNvPr>
          <p:cNvGrpSpPr/>
          <p:nvPr/>
        </p:nvGrpSpPr>
        <p:grpSpPr>
          <a:xfrm>
            <a:off x="3732088" y="4902927"/>
            <a:ext cx="8018415" cy="1540813"/>
            <a:chOff x="609600" y="1892595"/>
            <a:chExt cx="8218102" cy="3965280"/>
          </a:xfrm>
        </p:grpSpPr>
        <p:sp>
          <p:nvSpPr>
            <p:cNvPr id="17" name="Rounded Rectangle 3">
              <a:extLst>
                <a:ext uri="{FF2B5EF4-FFF2-40B4-BE49-F238E27FC236}">
                  <a16:creationId xmlns:a16="http://schemas.microsoft.com/office/drawing/2014/main" id="{9B9903A2-3233-314C-A958-5E91ADD2373C}"/>
                </a:ext>
              </a:extLst>
            </p:cNvPr>
            <p:cNvSpPr/>
            <p:nvPr/>
          </p:nvSpPr>
          <p:spPr>
            <a:xfrm>
              <a:off x="609600" y="1960000"/>
              <a:ext cx="2462880" cy="3897875"/>
            </a:xfrm>
            <a:prstGeom prst="roundRect">
              <a:avLst/>
            </a:prstGeom>
            <a:solidFill>
              <a:srgbClr val="722DA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050" b="1" dirty="0">
                  <a:solidFill>
                    <a:schemeClr val="tx1"/>
                  </a:solidFill>
                  <a:latin typeface="Arial" panose="020B0604020202020204" pitchFamily="34" charset="0"/>
                  <a:cs typeface="Arial" panose="020B0604020202020204" pitchFamily="34" charset="0"/>
                </a:rPr>
                <a:t>DIAGNÓSTICO</a:t>
              </a:r>
            </a:p>
            <a:p>
              <a:pPr algn="ctr"/>
              <a:endParaRPr lang="es-US" sz="1050" b="1" dirty="0">
                <a:solidFill>
                  <a:schemeClr val="tx1"/>
                </a:solidFill>
                <a:latin typeface="Arial" panose="020B0604020202020204" pitchFamily="34" charset="0"/>
                <a:cs typeface="Arial" panose="020B0604020202020204" pitchFamily="34" charset="0"/>
              </a:endParaRPr>
            </a:p>
          </p:txBody>
        </p:sp>
        <p:sp>
          <p:nvSpPr>
            <p:cNvPr id="18" name="Rounded Rectangle 4">
              <a:extLst>
                <a:ext uri="{FF2B5EF4-FFF2-40B4-BE49-F238E27FC236}">
                  <a16:creationId xmlns:a16="http://schemas.microsoft.com/office/drawing/2014/main" id="{285B4FAC-5F4E-984D-99EE-54AA3EF0A9A2}"/>
                </a:ext>
              </a:extLst>
            </p:cNvPr>
            <p:cNvSpPr/>
            <p:nvPr/>
          </p:nvSpPr>
          <p:spPr>
            <a:xfrm>
              <a:off x="3352800" y="1892595"/>
              <a:ext cx="2539737" cy="396528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050" b="1" dirty="0">
                  <a:solidFill>
                    <a:schemeClr val="tx1"/>
                  </a:solidFill>
                  <a:latin typeface="Arial" panose="020B0604020202020204" pitchFamily="34" charset="0"/>
                  <a:cs typeface="Arial" panose="020B0604020202020204" pitchFamily="34" charset="0"/>
                </a:rPr>
                <a:t>TRATAMIENTO</a:t>
              </a:r>
              <a:r>
                <a:rPr lang="es-ES" sz="1050" dirty="0">
                  <a:solidFill>
                    <a:schemeClr val="tx1"/>
                  </a:solidFill>
                  <a:latin typeface="Arial" panose="020B0604020202020204" pitchFamily="34" charset="0"/>
                  <a:cs typeface="Arial" panose="020B0604020202020204" pitchFamily="34" charset="0"/>
                </a:rPr>
                <a:t>. </a:t>
              </a:r>
              <a:endParaRPr lang="es-US" sz="1050" dirty="0">
                <a:solidFill>
                  <a:schemeClr val="tx1"/>
                </a:solidFill>
                <a:latin typeface="Arial" panose="020B0604020202020204" pitchFamily="34" charset="0"/>
                <a:cs typeface="Arial" panose="020B0604020202020204" pitchFamily="34" charset="0"/>
              </a:endParaRPr>
            </a:p>
            <a:p>
              <a:pPr algn="ctr"/>
              <a:endParaRPr lang="es-US" sz="900" b="1" dirty="0">
                <a:solidFill>
                  <a:schemeClr val="tx1"/>
                </a:solidFill>
                <a:latin typeface="Arial" panose="020B0604020202020204" pitchFamily="34" charset="0"/>
                <a:cs typeface="Arial" panose="020B0604020202020204" pitchFamily="34" charset="0"/>
              </a:endParaRPr>
            </a:p>
          </p:txBody>
        </p:sp>
        <p:sp>
          <p:nvSpPr>
            <p:cNvPr id="19" name="Rounded Rectangle 4">
              <a:extLst>
                <a:ext uri="{FF2B5EF4-FFF2-40B4-BE49-F238E27FC236}">
                  <a16:creationId xmlns:a16="http://schemas.microsoft.com/office/drawing/2014/main" id="{621A5069-3EB3-564E-B8C7-5054656899E6}"/>
                </a:ext>
              </a:extLst>
            </p:cNvPr>
            <p:cNvSpPr/>
            <p:nvPr/>
          </p:nvSpPr>
          <p:spPr>
            <a:xfrm>
              <a:off x="6095999" y="1892595"/>
              <a:ext cx="2731703" cy="396528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sz="1050" b="1" dirty="0">
                  <a:solidFill>
                    <a:schemeClr val="tx1"/>
                  </a:solidFill>
                  <a:latin typeface="Arial" panose="020B0604020202020204" pitchFamily="34" charset="0"/>
                  <a:cs typeface="Arial" panose="020B0604020202020204" pitchFamily="34" charset="0"/>
                </a:rPr>
                <a:t>RESPUESTA</a:t>
              </a:r>
            </a:p>
            <a:p>
              <a:pPr algn="ctr"/>
              <a:endParaRPr lang="es-US" sz="1050" dirty="0">
                <a:latin typeface="Arial" panose="020B0604020202020204" pitchFamily="34" charset="0"/>
                <a:cs typeface="Arial" panose="020B0604020202020204" pitchFamily="34" charset="0"/>
              </a:endParaRPr>
            </a:p>
            <a:p>
              <a:pPr algn="ctr"/>
              <a:endParaRPr lang="es-US" sz="900" dirty="0">
                <a:latin typeface="Arial" panose="020B0604020202020204" pitchFamily="34" charset="0"/>
                <a:cs typeface="Arial" panose="020B0604020202020204" pitchFamily="34" charset="0"/>
              </a:endParaRPr>
            </a:p>
          </p:txBody>
        </p:sp>
      </p:grpSp>
      <p:sp>
        <p:nvSpPr>
          <p:cNvPr id="22" name="TextBox 10">
            <a:extLst>
              <a:ext uri="{FF2B5EF4-FFF2-40B4-BE49-F238E27FC236}">
                <a16:creationId xmlns:a16="http://schemas.microsoft.com/office/drawing/2014/main" id="{279AE764-EC26-A84C-94CE-6D67C17B6B64}"/>
              </a:ext>
            </a:extLst>
          </p:cNvPr>
          <p:cNvSpPr txBox="1"/>
          <p:nvPr/>
        </p:nvSpPr>
        <p:spPr>
          <a:xfrm>
            <a:off x="798341" y="1635819"/>
            <a:ext cx="2565053" cy="369332"/>
          </a:xfrm>
          <a:prstGeom prst="rect">
            <a:avLst/>
          </a:prstGeom>
          <a:noFill/>
        </p:spPr>
        <p:txBody>
          <a:bodyPr wrap="square" rtlCol="0">
            <a:spAutoFit/>
          </a:bodyPr>
          <a:lstStyle/>
          <a:p>
            <a:pPr algn="ctr"/>
            <a:r>
              <a:rPr lang="es-ES_tradnl" b="1">
                <a:solidFill>
                  <a:srgbClr val="FF0000"/>
                </a:solidFill>
              </a:rPr>
              <a:t>Detección de la infección</a:t>
            </a:r>
            <a:endParaRPr lang="es-ES_tradnl"/>
          </a:p>
        </p:txBody>
      </p:sp>
    </p:spTree>
    <p:extLst>
      <p:ext uri="{BB962C8B-B14F-4D97-AF65-F5344CB8AC3E}">
        <p14:creationId xmlns:p14="http://schemas.microsoft.com/office/powerpoint/2010/main" val="10388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16DC1FD3-436F-1E47-8A64-FE9B53FB9FB5}"/>
              </a:ext>
            </a:extLst>
          </p:cNvPr>
          <p:cNvSpPr/>
          <p:nvPr/>
        </p:nvSpPr>
        <p:spPr>
          <a:xfrm>
            <a:off x="6138741" y="1992933"/>
            <a:ext cx="4945812" cy="2800767"/>
          </a:xfrm>
          <a:prstGeom prst="rect">
            <a:avLst/>
          </a:prstGeom>
        </p:spPr>
        <p:txBody>
          <a:bodyPr wrap="square" lIns="91440" tIns="45720" rIns="91440" bIns="45720" anchor="t">
            <a:spAutoFit/>
          </a:bodyPr>
          <a:lstStyle/>
          <a:p>
            <a:pPr marL="457200" indent="-457200" algn="just">
              <a:buFontTx/>
              <a:buChar char="-"/>
            </a:pPr>
            <a:r>
              <a:rPr lang="es-CO" sz="1600" b="1">
                <a:latin typeface="Arial"/>
                <a:cs typeface="Arial"/>
              </a:rPr>
              <a:t>No hay tratamiento adecuado</a:t>
            </a:r>
          </a:p>
          <a:p>
            <a:pPr marL="457200" indent="-457200" algn="just">
              <a:buFontTx/>
              <a:buChar char="-"/>
            </a:pPr>
            <a:endParaRPr lang="es-CO" sz="1600" b="1">
              <a:latin typeface="Arial"/>
              <a:cs typeface="Arial"/>
            </a:endParaRPr>
          </a:p>
          <a:p>
            <a:pPr marL="457200" indent="-457200" algn="just">
              <a:buFontTx/>
              <a:buChar char="-"/>
            </a:pPr>
            <a:r>
              <a:rPr lang="es-CO" sz="1600" b="1">
                <a:latin typeface="Arial"/>
                <a:cs typeface="Arial"/>
              </a:rPr>
              <a:t>No hay investigación</a:t>
            </a:r>
          </a:p>
          <a:p>
            <a:pPr marL="457200" indent="-457200" algn="just">
              <a:buFontTx/>
              <a:buChar char="-"/>
            </a:pPr>
            <a:endParaRPr lang="es-CO" sz="1600" b="1">
              <a:latin typeface="Arial"/>
              <a:cs typeface="Arial"/>
            </a:endParaRPr>
          </a:p>
          <a:p>
            <a:pPr marL="457200" indent="-457200" algn="just">
              <a:buFontTx/>
              <a:buChar char="-"/>
            </a:pPr>
            <a:r>
              <a:rPr lang="es-CO" sz="1600" b="1">
                <a:latin typeface="Arial"/>
                <a:cs typeface="Arial"/>
              </a:rPr>
              <a:t>No se sabe dónde está distribuida la malaria</a:t>
            </a:r>
          </a:p>
          <a:p>
            <a:pPr marL="457200" indent="-457200" algn="just">
              <a:buFontTx/>
              <a:buChar char="-"/>
            </a:pPr>
            <a:endParaRPr lang="es-CO" sz="1600" b="1">
              <a:latin typeface="Arial"/>
              <a:cs typeface="Arial"/>
            </a:endParaRPr>
          </a:p>
          <a:p>
            <a:pPr marL="457200" indent="-457200" algn="just">
              <a:buFontTx/>
              <a:buChar char="-"/>
            </a:pPr>
            <a:r>
              <a:rPr lang="es-CO" sz="1600" b="1">
                <a:latin typeface="Arial"/>
                <a:cs typeface="Arial"/>
              </a:rPr>
              <a:t>No hay como estratificar el riesgo</a:t>
            </a:r>
          </a:p>
          <a:p>
            <a:pPr marL="457200" indent="-457200" algn="just">
              <a:buFontTx/>
              <a:buChar char="-"/>
            </a:pPr>
            <a:endParaRPr lang="es-CO" sz="1600" b="1">
              <a:latin typeface="Arial"/>
              <a:cs typeface="Arial"/>
            </a:endParaRPr>
          </a:p>
          <a:p>
            <a:pPr marL="457200" indent="-457200" algn="just">
              <a:buFontTx/>
              <a:buChar char="-"/>
            </a:pPr>
            <a:endParaRPr lang="es-CO" sz="1600" b="1">
              <a:latin typeface="Arial"/>
              <a:cs typeface="Arial"/>
            </a:endParaRPr>
          </a:p>
          <a:p>
            <a:pPr marL="457200" indent="-457200" algn="just">
              <a:buFontTx/>
              <a:buChar char="-"/>
            </a:pPr>
            <a:r>
              <a:rPr lang="es-CO" sz="1600" b="1">
                <a:latin typeface="Arial"/>
                <a:cs typeface="Arial"/>
              </a:rPr>
              <a:t>No se puede guiar las actividades de control vectorial</a:t>
            </a:r>
          </a:p>
        </p:txBody>
      </p:sp>
      <p:sp>
        <p:nvSpPr>
          <p:cNvPr id="10" name="TextBox 2">
            <a:extLst>
              <a:ext uri="{FF2B5EF4-FFF2-40B4-BE49-F238E27FC236}">
                <a16:creationId xmlns:a16="http://schemas.microsoft.com/office/drawing/2014/main" id="{75519C1D-3BBF-8543-BC68-5A44624B864B}"/>
              </a:ext>
            </a:extLst>
          </p:cNvPr>
          <p:cNvSpPr txBox="1"/>
          <p:nvPr/>
        </p:nvSpPr>
        <p:spPr>
          <a:xfrm>
            <a:off x="1568004" y="196900"/>
            <a:ext cx="7812594" cy="1588127"/>
          </a:xfrm>
          <a:prstGeom prst="rect">
            <a:avLst/>
          </a:prstGeom>
        </p:spPr>
        <p:txBody>
          <a:bodyPr vert="horz" lIns="91440" tIns="45720" rIns="91440" bIns="45720" rtlCol="0" anchor="b">
            <a:noAutofit/>
          </a:bodyPr>
          <a:lstStyle>
            <a:lvl1pPr algn="ctr">
              <a:lnSpc>
                <a:spcPct val="90000"/>
              </a:lnSpc>
              <a:spcBef>
                <a:spcPct val="0"/>
              </a:spcBef>
              <a:buNone/>
              <a:defRPr sz="3600" b="1">
                <a:solidFill>
                  <a:schemeClr val="bg1"/>
                </a:solidFill>
                <a:latin typeface="+mj-lt"/>
                <a:ea typeface="+mj-ea"/>
                <a:cs typeface="+mj-cs"/>
              </a:defRPr>
            </a:lvl1pPr>
          </a:lstStyle>
          <a:p>
            <a:r>
              <a:rPr lang="es-ES_tradnl" dirty="0"/>
              <a:t> </a:t>
            </a:r>
            <a:r>
              <a:rPr lang="es-ES_tradnl" sz="3200" dirty="0">
                <a:latin typeface="Arial" panose="020B0604020202020204" pitchFamily="34" charset="0"/>
                <a:cs typeface="Arial" panose="020B0604020202020204" pitchFamily="34" charset="0"/>
              </a:rPr>
              <a:t>La importancia de  D del DTI-R</a:t>
            </a:r>
            <a:endParaRPr lang="fr-FR" dirty="0">
              <a:latin typeface="Arial" panose="020B0604020202020204" pitchFamily="34" charset="0"/>
              <a:cs typeface="Arial" panose="020B0604020202020204" pitchFamily="34" charset="0"/>
            </a:endParaRPr>
          </a:p>
          <a:p>
            <a:endParaRPr lang="es-ES_tradnl" dirty="0"/>
          </a:p>
        </p:txBody>
      </p:sp>
      <p:sp>
        <p:nvSpPr>
          <p:cNvPr id="41" name="Rectángulo 40">
            <a:extLst>
              <a:ext uri="{FF2B5EF4-FFF2-40B4-BE49-F238E27FC236}">
                <a16:creationId xmlns:a16="http://schemas.microsoft.com/office/drawing/2014/main" id="{29357778-1FEF-FC45-B4D1-22E598A321F6}"/>
              </a:ext>
            </a:extLst>
          </p:cNvPr>
          <p:cNvSpPr/>
          <p:nvPr/>
        </p:nvSpPr>
        <p:spPr>
          <a:xfrm>
            <a:off x="5622885" y="4609034"/>
            <a:ext cx="6096000" cy="369332"/>
          </a:xfrm>
          <a:prstGeom prst="rect">
            <a:avLst/>
          </a:prstGeom>
        </p:spPr>
        <p:txBody>
          <a:bodyPr>
            <a:spAutoFit/>
          </a:bodyPr>
          <a:lstStyle/>
          <a:p>
            <a:pPr marL="457200" indent="-457200">
              <a:buFontTx/>
              <a:buChar char="-"/>
            </a:pPr>
            <a:endParaRPr lang="es-CO" b="1"/>
          </a:p>
        </p:txBody>
      </p:sp>
      <p:sp>
        <p:nvSpPr>
          <p:cNvPr id="54" name="Rectángulo 53">
            <a:extLst>
              <a:ext uri="{FF2B5EF4-FFF2-40B4-BE49-F238E27FC236}">
                <a16:creationId xmlns:a16="http://schemas.microsoft.com/office/drawing/2014/main" id="{53807DDA-9B18-234B-B618-AE3C9C80D3C0}"/>
              </a:ext>
            </a:extLst>
          </p:cNvPr>
          <p:cNvSpPr/>
          <p:nvPr/>
        </p:nvSpPr>
        <p:spPr>
          <a:xfrm>
            <a:off x="5622885" y="5474730"/>
            <a:ext cx="6096000" cy="369332"/>
          </a:xfrm>
          <a:prstGeom prst="rect">
            <a:avLst/>
          </a:prstGeom>
        </p:spPr>
        <p:txBody>
          <a:bodyPr>
            <a:spAutoFit/>
          </a:bodyPr>
          <a:lstStyle/>
          <a:p>
            <a:pPr marL="457200" indent="-457200">
              <a:buFontTx/>
              <a:buChar char="-"/>
            </a:pPr>
            <a:r>
              <a:rPr lang="es-CO" b="1"/>
              <a:t>NO HAY UNA ADECUADA RESPUESTA</a:t>
            </a:r>
          </a:p>
        </p:txBody>
      </p:sp>
      <p:grpSp>
        <p:nvGrpSpPr>
          <p:cNvPr id="18" name="Grupo 17">
            <a:extLst>
              <a:ext uri="{FF2B5EF4-FFF2-40B4-BE49-F238E27FC236}">
                <a16:creationId xmlns:a16="http://schemas.microsoft.com/office/drawing/2014/main" id="{7C73C740-85A1-43E1-81F3-2A7FFE129440}"/>
              </a:ext>
            </a:extLst>
          </p:cNvPr>
          <p:cNvGrpSpPr/>
          <p:nvPr/>
        </p:nvGrpSpPr>
        <p:grpSpPr>
          <a:xfrm>
            <a:off x="857470" y="1833697"/>
            <a:ext cx="4288724" cy="4256688"/>
            <a:chOff x="736356" y="1376983"/>
            <a:chExt cx="2439977" cy="4744032"/>
          </a:xfrm>
        </p:grpSpPr>
        <p:sp>
          <p:nvSpPr>
            <p:cNvPr id="19" name="Freeform 2">
              <a:extLst>
                <a:ext uri="{FF2B5EF4-FFF2-40B4-BE49-F238E27FC236}">
                  <a16:creationId xmlns:a16="http://schemas.microsoft.com/office/drawing/2014/main" id="{114D1AF4-089A-4B60-B2E4-AF58F2C903E5}"/>
                </a:ext>
              </a:extLst>
            </p:cNvPr>
            <p:cNvSpPr>
              <a:spLocks noChangeArrowheads="1"/>
            </p:cNvSpPr>
            <p:nvPr/>
          </p:nvSpPr>
          <p:spPr bwMode="auto">
            <a:xfrm>
              <a:off x="736356" y="2145059"/>
              <a:ext cx="2246751" cy="706274"/>
            </a:xfrm>
            <a:custGeom>
              <a:avLst/>
              <a:gdLst>
                <a:gd name="T0" fmla="*/ 3716 w 3717"/>
                <a:gd name="T1" fmla="*/ 0 h 1170"/>
                <a:gd name="T2" fmla="*/ 0 w 3717"/>
                <a:gd name="T3" fmla="*/ 0 h 1170"/>
                <a:gd name="T4" fmla="*/ 0 w 3717"/>
                <a:gd name="T5" fmla="*/ 1035 h 1170"/>
                <a:gd name="T6" fmla="*/ 134 w 3717"/>
                <a:gd name="T7" fmla="*/ 1169 h 1170"/>
                <a:gd name="T8" fmla="*/ 3716 w 3717"/>
                <a:gd name="T9" fmla="*/ 1169 h 1170"/>
                <a:gd name="T10" fmla="*/ 3716 w 3717"/>
                <a:gd name="T11" fmla="*/ 0 h 1170"/>
              </a:gdLst>
              <a:ahLst/>
              <a:cxnLst>
                <a:cxn ang="0">
                  <a:pos x="T0" y="T1"/>
                </a:cxn>
                <a:cxn ang="0">
                  <a:pos x="T2" y="T3"/>
                </a:cxn>
                <a:cxn ang="0">
                  <a:pos x="T4" y="T5"/>
                </a:cxn>
                <a:cxn ang="0">
                  <a:pos x="T6" y="T7"/>
                </a:cxn>
                <a:cxn ang="0">
                  <a:pos x="T8" y="T9"/>
                </a:cxn>
                <a:cxn ang="0">
                  <a:pos x="T10" y="T11"/>
                </a:cxn>
              </a:cxnLst>
              <a:rect l="0" t="0" r="r" b="b"/>
              <a:pathLst>
                <a:path w="3717" h="1170">
                  <a:moveTo>
                    <a:pt x="3716" y="0"/>
                  </a:moveTo>
                  <a:lnTo>
                    <a:pt x="0" y="0"/>
                  </a:lnTo>
                  <a:lnTo>
                    <a:pt x="0" y="1035"/>
                  </a:lnTo>
                  <a:cubicBezTo>
                    <a:pt x="0" y="1109"/>
                    <a:pt x="60" y="1169"/>
                    <a:pt x="134" y="1169"/>
                  </a:cubicBezTo>
                  <a:lnTo>
                    <a:pt x="3716" y="1169"/>
                  </a:lnTo>
                  <a:lnTo>
                    <a:pt x="3716" y="0"/>
                  </a:lnTo>
                </a:path>
              </a:pathLst>
            </a:custGeom>
            <a:solidFill>
              <a:srgbClr val="8C2A87"/>
            </a:solidFill>
            <a:ln>
              <a:noFill/>
            </a:ln>
            <a:effectLst/>
          </p:spPr>
          <p:txBody>
            <a:bodyPr wrap="none" anchor="ctr"/>
            <a:lstStyle/>
            <a:p>
              <a:endParaRPr lang="es-ES_tradnl" sz="900"/>
            </a:p>
          </p:txBody>
        </p:sp>
        <p:sp>
          <p:nvSpPr>
            <p:cNvPr id="20" name="Freeform 3">
              <a:extLst>
                <a:ext uri="{FF2B5EF4-FFF2-40B4-BE49-F238E27FC236}">
                  <a16:creationId xmlns:a16="http://schemas.microsoft.com/office/drawing/2014/main" id="{960D06B6-A384-4F57-AC6F-FCE4A195CF6C}"/>
                </a:ext>
              </a:extLst>
            </p:cNvPr>
            <p:cNvSpPr>
              <a:spLocks noChangeArrowheads="1"/>
            </p:cNvSpPr>
            <p:nvPr/>
          </p:nvSpPr>
          <p:spPr bwMode="auto">
            <a:xfrm>
              <a:off x="940241" y="1376983"/>
              <a:ext cx="2236092" cy="4744032"/>
            </a:xfrm>
            <a:custGeom>
              <a:avLst/>
              <a:gdLst>
                <a:gd name="T0" fmla="*/ 3697 w 3698"/>
                <a:gd name="T1" fmla="*/ 7848 h 7849"/>
                <a:gd name="T2" fmla="*/ 0 w 3698"/>
                <a:gd name="T3" fmla="*/ 7848 h 7849"/>
                <a:gd name="T4" fmla="*/ 0 w 3698"/>
                <a:gd name="T5" fmla="*/ 0 h 7849"/>
                <a:gd name="T6" fmla="*/ 3697 w 3698"/>
                <a:gd name="T7" fmla="*/ 0 h 7849"/>
                <a:gd name="T8" fmla="*/ 3697 w 3698"/>
                <a:gd name="T9" fmla="*/ 7848 h 7849"/>
              </a:gdLst>
              <a:ahLst/>
              <a:cxnLst>
                <a:cxn ang="0">
                  <a:pos x="T0" y="T1"/>
                </a:cxn>
                <a:cxn ang="0">
                  <a:pos x="T2" y="T3"/>
                </a:cxn>
                <a:cxn ang="0">
                  <a:pos x="T4" y="T5"/>
                </a:cxn>
                <a:cxn ang="0">
                  <a:pos x="T6" y="T7"/>
                </a:cxn>
                <a:cxn ang="0">
                  <a:pos x="T8" y="T9"/>
                </a:cxn>
              </a:cxnLst>
              <a:rect l="0" t="0" r="r" b="b"/>
              <a:pathLst>
                <a:path w="3698" h="7849">
                  <a:moveTo>
                    <a:pt x="3697" y="7848"/>
                  </a:moveTo>
                  <a:lnTo>
                    <a:pt x="0" y="7848"/>
                  </a:lnTo>
                  <a:lnTo>
                    <a:pt x="0" y="0"/>
                  </a:lnTo>
                  <a:lnTo>
                    <a:pt x="3697" y="0"/>
                  </a:lnTo>
                  <a:lnTo>
                    <a:pt x="3697" y="7848"/>
                  </a:lnTo>
                </a:path>
              </a:pathLst>
            </a:custGeom>
            <a:solidFill>
              <a:schemeClr val="bg2"/>
            </a:solidFill>
            <a:ln w="38100" cap="flat">
              <a:noFill/>
              <a:bevel/>
              <a:headEnd/>
              <a:tailEnd/>
            </a:ln>
            <a:effectLst/>
          </p:spPr>
          <p:txBody>
            <a:bodyPr wrap="none" anchor="ctr"/>
            <a:lstStyle/>
            <a:p>
              <a:endParaRPr lang="es-ES_tradnl" sz="900"/>
            </a:p>
          </p:txBody>
        </p:sp>
        <p:sp>
          <p:nvSpPr>
            <p:cNvPr id="21" name="Freeform 4">
              <a:extLst>
                <a:ext uri="{FF2B5EF4-FFF2-40B4-BE49-F238E27FC236}">
                  <a16:creationId xmlns:a16="http://schemas.microsoft.com/office/drawing/2014/main" id="{BA1EF6B3-8718-4E60-9024-72333B01948D}"/>
                </a:ext>
              </a:extLst>
            </p:cNvPr>
            <p:cNvSpPr>
              <a:spLocks noChangeArrowheads="1"/>
            </p:cNvSpPr>
            <p:nvPr/>
          </p:nvSpPr>
          <p:spPr bwMode="auto">
            <a:xfrm>
              <a:off x="736356" y="1513616"/>
              <a:ext cx="2246751" cy="906163"/>
            </a:xfrm>
            <a:custGeom>
              <a:avLst/>
              <a:gdLst>
                <a:gd name="T0" fmla="*/ 383 w 3717"/>
                <a:gd name="T1" fmla="*/ 0 h 1500"/>
                <a:gd name="T2" fmla="*/ 0 w 3717"/>
                <a:gd name="T3" fmla="*/ 383 h 1500"/>
                <a:gd name="T4" fmla="*/ 0 w 3717"/>
                <a:gd name="T5" fmla="*/ 1499 h 1500"/>
                <a:gd name="T6" fmla="*/ 331 w 3717"/>
                <a:gd name="T7" fmla="*/ 1169 h 1500"/>
                <a:gd name="T8" fmla="*/ 402 w 3717"/>
                <a:gd name="T9" fmla="*/ 1169 h 1500"/>
                <a:gd name="T10" fmla="*/ 610 w 3717"/>
                <a:gd name="T11" fmla="*/ 1169 h 1500"/>
                <a:gd name="T12" fmla="*/ 3131 w 3717"/>
                <a:gd name="T13" fmla="*/ 1169 h 1500"/>
                <a:gd name="T14" fmla="*/ 3716 w 3717"/>
                <a:gd name="T15" fmla="*/ 584 h 1500"/>
                <a:gd name="T16" fmla="*/ 3131 w 3717"/>
                <a:gd name="T17" fmla="*/ 0 h 1500"/>
                <a:gd name="T18" fmla="*/ 383 w 3717"/>
                <a:gd name="T19" fmla="*/ 0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17" h="1500">
                  <a:moveTo>
                    <a:pt x="383" y="0"/>
                  </a:moveTo>
                  <a:cubicBezTo>
                    <a:pt x="172" y="0"/>
                    <a:pt x="0" y="171"/>
                    <a:pt x="0" y="383"/>
                  </a:cubicBezTo>
                  <a:lnTo>
                    <a:pt x="0" y="1499"/>
                  </a:lnTo>
                  <a:cubicBezTo>
                    <a:pt x="0" y="1317"/>
                    <a:pt x="149" y="1169"/>
                    <a:pt x="331" y="1169"/>
                  </a:cubicBezTo>
                  <a:lnTo>
                    <a:pt x="402" y="1169"/>
                  </a:lnTo>
                  <a:lnTo>
                    <a:pt x="610" y="1169"/>
                  </a:lnTo>
                  <a:lnTo>
                    <a:pt x="3131" y="1169"/>
                  </a:lnTo>
                  <a:cubicBezTo>
                    <a:pt x="3454" y="1169"/>
                    <a:pt x="3716" y="907"/>
                    <a:pt x="3716" y="584"/>
                  </a:cubicBezTo>
                  <a:cubicBezTo>
                    <a:pt x="3716" y="262"/>
                    <a:pt x="3454" y="0"/>
                    <a:pt x="3131" y="0"/>
                  </a:cubicBezTo>
                  <a:lnTo>
                    <a:pt x="383" y="0"/>
                  </a:lnTo>
                </a:path>
              </a:pathLst>
            </a:custGeom>
            <a:solidFill>
              <a:srgbClr val="8C2A87"/>
            </a:solidFill>
            <a:ln>
              <a:noFill/>
            </a:ln>
            <a:effectLst/>
          </p:spPr>
          <p:txBody>
            <a:bodyPr wrap="none" anchor="ctr"/>
            <a:lstStyle/>
            <a:p>
              <a:endParaRPr lang="es-ES_tradnl" sz="900"/>
            </a:p>
          </p:txBody>
        </p:sp>
        <p:sp>
          <p:nvSpPr>
            <p:cNvPr id="31" name="TextBox 98">
              <a:extLst>
                <a:ext uri="{FF2B5EF4-FFF2-40B4-BE49-F238E27FC236}">
                  <a16:creationId xmlns:a16="http://schemas.microsoft.com/office/drawing/2014/main" id="{D0B9BE28-54E3-409C-9C02-177A11213FA5}"/>
                </a:ext>
              </a:extLst>
            </p:cNvPr>
            <p:cNvSpPr txBox="1"/>
            <p:nvPr/>
          </p:nvSpPr>
          <p:spPr>
            <a:xfrm>
              <a:off x="974502" y="1698020"/>
              <a:ext cx="1441870" cy="338554"/>
            </a:xfrm>
            <a:prstGeom prst="rect">
              <a:avLst/>
            </a:prstGeom>
            <a:noFill/>
          </p:spPr>
          <p:txBody>
            <a:bodyPr wrap="none" rtlCol="0" anchor="ctr" anchorCtr="0">
              <a:spAutoFit/>
            </a:bodyPr>
            <a:lstStyle/>
            <a:p>
              <a:pPr algn="ctr"/>
              <a:r>
                <a:rPr lang="es-ES_tradnl" sz="1600" b="1">
                  <a:solidFill>
                    <a:schemeClr val="bg1"/>
                  </a:solidFill>
                  <a:latin typeface="Poppins SemiBold" pitchFamily="2" charset="77"/>
                  <a:ea typeface="League Spartan" charset="0"/>
                  <a:cs typeface="Poppins SemiBold" pitchFamily="2" charset="77"/>
                </a:rPr>
                <a:t>DIAGNÓSTICO </a:t>
              </a:r>
            </a:p>
          </p:txBody>
        </p:sp>
        <p:sp>
          <p:nvSpPr>
            <p:cNvPr id="35" name="Subtitle 2">
              <a:extLst>
                <a:ext uri="{FF2B5EF4-FFF2-40B4-BE49-F238E27FC236}">
                  <a16:creationId xmlns:a16="http://schemas.microsoft.com/office/drawing/2014/main" id="{AD4DE6CA-7353-4537-991A-4E6B3AEAF3FC}"/>
                </a:ext>
              </a:extLst>
            </p:cNvPr>
            <p:cNvSpPr txBox="1">
              <a:spLocks/>
            </p:cNvSpPr>
            <p:nvPr/>
          </p:nvSpPr>
          <p:spPr>
            <a:xfrm flipH="1">
              <a:off x="1100084" y="2186551"/>
              <a:ext cx="1916406" cy="598357"/>
            </a:xfrm>
            <a:prstGeom prst="rect">
              <a:avLst/>
            </a:prstGeom>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4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En las primeras 48 horas </a:t>
              </a:r>
            </a:p>
          </p:txBody>
        </p:sp>
        <p:sp>
          <p:nvSpPr>
            <p:cNvPr id="36" name="Subtitle 2">
              <a:extLst>
                <a:ext uri="{FF2B5EF4-FFF2-40B4-BE49-F238E27FC236}">
                  <a16:creationId xmlns:a16="http://schemas.microsoft.com/office/drawing/2014/main" id="{720A8B76-2C8A-4A7E-AFAF-F657F5446734}"/>
                </a:ext>
              </a:extLst>
            </p:cNvPr>
            <p:cNvSpPr txBox="1">
              <a:spLocks/>
            </p:cNvSpPr>
            <p:nvPr/>
          </p:nvSpPr>
          <p:spPr>
            <a:xfrm flipH="1">
              <a:off x="1255111" y="3172760"/>
              <a:ext cx="1532244" cy="604365"/>
            </a:xfrm>
            <a:prstGeom prst="rect">
              <a:avLst/>
            </a:prstGeom>
            <a:solidFill>
              <a:schemeClr val="accent1">
                <a:lumMod val="60000"/>
                <a:lumOff val="40000"/>
              </a:schemeClr>
            </a:solidFill>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6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Detección de sospechoso </a:t>
              </a:r>
            </a:p>
          </p:txBody>
        </p:sp>
        <p:sp>
          <p:nvSpPr>
            <p:cNvPr id="37" name="Subtitle 2">
              <a:extLst>
                <a:ext uri="{FF2B5EF4-FFF2-40B4-BE49-F238E27FC236}">
                  <a16:creationId xmlns:a16="http://schemas.microsoft.com/office/drawing/2014/main" id="{6CB24727-7877-4BAB-9E25-3D87B0168548}"/>
                </a:ext>
              </a:extLst>
            </p:cNvPr>
            <p:cNvSpPr txBox="1">
              <a:spLocks/>
            </p:cNvSpPr>
            <p:nvPr/>
          </p:nvSpPr>
          <p:spPr>
            <a:xfrm flipH="1">
              <a:off x="1140599" y="4235573"/>
              <a:ext cx="1718518" cy="665136"/>
            </a:xfrm>
            <a:prstGeom prst="rect">
              <a:avLst/>
            </a:prstGeom>
            <a:solidFill>
              <a:schemeClr val="accent1">
                <a:lumMod val="60000"/>
                <a:lumOff val="40000"/>
              </a:schemeClr>
            </a:solidFill>
          </p:spPr>
          <p:txBody>
            <a:bodyPr vert="horz" wrap="square" lIns="45720" tIns="22860" rIns="4572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s-ES_tradnl" sz="16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Microscopía </a:t>
              </a:r>
            </a:p>
            <a:p>
              <a:pPr>
                <a:lnSpc>
                  <a:spcPts val="2050"/>
                </a:lnSpc>
              </a:pPr>
              <a:r>
                <a:rPr lang="es-ES_tradnl" sz="1600" b="1">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o PDR</a:t>
              </a:r>
            </a:p>
          </p:txBody>
        </p:sp>
      </p:grpSp>
      <p:pic>
        <p:nvPicPr>
          <p:cNvPr id="43" name="Imagen 42" descr="Imagen que contiene Diagrama&#10;&#10;Descripción generada automáticamente">
            <a:extLst>
              <a:ext uri="{FF2B5EF4-FFF2-40B4-BE49-F238E27FC236}">
                <a16:creationId xmlns:a16="http://schemas.microsoft.com/office/drawing/2014/main" id="{C4B674EA-484F-4D3F-91EA-C918CE0DA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7400" y="5659396"/>
            <a:ext cx="522411" cy="522411"/>
          </a:xfrm>
          <a:prstGeom prst="rect">
            <a:avLst/>
          </a:prstGeom>
        </p:spPr>
      </p:pic>
    </p:spTree>
    <p:extLst>
      <p:ext uri="{BB962C8B-B14F-4D97-AF65-F5344CB8AC3E}">
        <p14:creationId xmlns:p14="http://schemas.microsoft.com/office/powerpoint/2010/main" val="3365696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8F6AAF1-E83E-4F42-8481-BA94BC0E7A12}"/>
              </a:ext>
            </a:extLst>
          </p:cNvPr>
          <p:cNvSpPr txBox="1"/>
          <p:nvPr/>
        </p:nvSpPr>
        <p:spPr>
          <a:xfrm>
            <a:off x="5306354" y="3585174"/>
            <a:ext cx="5926667" cy="1477328"/>
          </a:xfrm>
          <a:prstGeom prst="rect">
            <a:avLst/>
          </a:prstGeom>
          <a:noFill/>
        </p:spPr>
        <p:txBody>
          <a:bodyPr wrap="square" rtlCol="0">
            <a:spAutoFit/>
          </a:bodyPr>
          <a:lstStyle/>
          <a:p>
            <a:r>
              <a:rPr lang="es-ES" sz="3000" b="1" dirty="0">
                <a:solidFill>
                  <a:schemeClr val="bg1"/>
                </a:solidFill>
                <a:latin typeface="Arial" panose="020B0604020202020204" pitchFamily="34" charset="0"/>
                <a:cs typeface="Arial" panose="020B0604020202020204" pitchFamily="34" charset="0"/>
              </a:rPr>
              <a:t>Curso Conceptos Básicos de la Estrategia de Eliminación de la Malaria</a:t>
            </a:r>
            <a:endParaRPr lang="es-CO" sz="3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1085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965560499"/>
              </p:ext>
            </p:extLst>
          </p:nvPr>
        </p:nvGraphicFramePr>
        <p:xfrm>
          <a:off x="782054" y="801022"/>
          <a:ext cx="5398904" cy="5059680"/>
        </p:xfrm>
        <a:graphic>
          <a:graphicData uri="http://schemas.openxmlformats.org/drawingml/2006/table">
            <a:tbl>
              <a:tblPr firstRow="1" bandRow="1">
                <a:tableStyleId>{93296810-A885-4BE3-A3E7-6D5BEEA58F35}</a:tableStyleId>
              </a:tblPr>
              <a:tblGrid>
                <a:gridCol w="1908736">
                  <a:extLst>
                    <a:ext uri="{9D8B030D-6E8A-4147-A177-3AD203B41FA5}">
                      <a16:colId xmlns:a16="http://schemas.microsoft.com/office/drawing/2014/main" val="20000"/>
                    </a:ext>
                  </a:extLst>
                </a:gridCol>
                <a:gridCol w="3490168">
                  <a:extLst>
                    <a:ext uri="{9D8B030D-6E8A-4147-A177-3AD203B41FA5}">
                      <a16:colId xmlns:a16="http://schemas.microsoft.com/office/drawing/2014/main" val="20001"/>
                    </a:ext>
                  </a:extLst>
                </a:gridCol>
              </a:tblGrid>
              <a:tr h="366927">
                <a:tc>
                  <a:txBody>
                    <a:bodyPr/>
                    <a:lstStyle/>
                    <a:p>
                      <a:r>
                        <a:rPr lang="es-ES_tradnl" sz="2000" noProof="0">
                          <a:solidFill>
                            <a:schemeClr val="tx1"/>
                          </a:solidFill>
                        </a:rPr>
                        <a:t>Elemento</a:t>
                      </a:r>
                    </a:p>
                  </a:txBody>
                  <a:tcPr/>
                </a:tc>
                <a:tc>
                  <a:txBody>
                    <a:bodyPr/>
                    <a:lstStyle/>
                    <a:p>
                      <a:r>
                        <a:rPr lang="es-ES_tradnl" sz="2000" noProof="0">
                          <a:solidFill>
                            <a:schemeClr val="tx1"/>
                          </a:solidFill>
                        </a:rPr>
                        <a:t>Acciones / soluciones</a:t>
                      </a:r>
                    </a:p>
                  </a:txBody>
                  <a:tcPr/>
                </a:tc>
                <a:extLst>
                  <a:ext uri="{0D108BD9-81ED-4DB2-BD59-A6C34878D82A}">
                    <a16:rowId xmlns:a16="http://schemas.microsoft.com/office/drawing/2014/main" val="10000"/>
                  </a:ext>
                </a:extLst>
              </a:tr>
              <a:tr h="846755">
                <a:tc>
                  <a:txBody>
                    <a:bodyPr/>
                    <a:lstStyle/>
                    <a:p>
                      <a:pPr algn="ctr"/>
                      <a:r>
                        <a:rPr lang="es-ES_tradnl" b="1" noProof="0"/>
                        <a:t>Detección</a:t>
                      </a:r>
                    </a:p>
                  </a:txBody>
                  <a:tcPr anchor="ctr">
                    <a:solidFill>
                      <a:schemeClr val="accent2">
                        <a:lumMod val="20000"/>
                        <a:lumOff val="80000"/>
                      </a:schemeClr>
                    </a:solidFill>
                  </a:tcPr>
                </a:tc>
                <a:tc>
                  <a:txBody>
                    <a:bodyPr/>
                    <a:lstStyle/>
                    <a:p>
                      <a:r>
                        <a:rPr lang="es-ES_tradnl" noProof="0"/>
                        <a:t>Detección pasiva</a:t>
                      </a:r>
                    </a:p>
                    <a:p>
                      <a:r>
                        <a:rPr lang="es-ES_tradnl" noProof="0"/>
                        <a:t>Cómo, quién?</a:t>
                      </a:r>
                    </a:p>
                    <a:p>
                      <a:r>
                        <a:rPr lang="es-ES_tradnl" noProof="0"/>
                        <a:t>Agentes comunitarios? (roles)</a:t>
                      </a:r>
                    </a:p>
                  </a:txBody>
                  <a:tcPr>
                    <a:solidFill>
                      <a:schemeClr val="accent2">
                        <a:lumMod val="20000"/>
                        <a:lumOff val="80000"/>
                      </a:schemeClr>
                    </a:solidFill>
                  </a:tcPr>
                </a:tc>
                <a:extLst>
                  <a:ext uri="{0D108BD9-81ED-4DB2-BD59-A6C34878D82A}">
                    <a16:rowId xmlns:a16="http://schemas.microsoft.com/office/drawing/2014/main" val="10001"/>
                  </a:ext>
                </a:extLst>
              </a:tr>
              <a:tr h="846755">
                <a:tc>
                  <a:txBody>
                    <a:bodyPr/>
                    <a:lstStyle/>
                    <a:p>
                      <a:pPr algn="ctr"/>
                      <a:r>
                        <a:rPr lang="es-ES_tradnl" b="1" noProof="0"/>
                        <a:t>Diagnóstico</a:t>
                      </a:r>
                    </a:p>
                  </a:txBody>
                  <a:tcPr anchor="ctr"/>
                </a:tc>
                <a:tc>
                  <a:txBody>
                    <a:bodyPr/>
                    <a:lstStyle/>
                    <a:p>
                      <a:r>
                        <a:rPr lang="es-ES_tradnl" noProof="0" dirty="0"/>
                        <a:t>Donde, Cómo, Cuándo?</a:t>
                      </a:r>
                    </a:p>
                    <a:p>
                      <a:r>
                        <a:rPr lang="es-ES_tradnl" sz="1800" b="1" kern="1200" noProof="0" dirty="0">
                          <a:solidFill>
                            <a:schemeClr val="dk1"/>
                          </a:solidFill>
                          <a:latin typeface="+mn-lt"/>
                          <a:ea typeface="+mn-ea"/>
                          <a:cs typeface="+mn-cs"/>
                        </a:rPr>
                        <a:t>Nuevos puestos microscopía</a:t>
                      </a:r>
                    </a:p>
                    <a:p>
                      <a:r>
                        <a:rPr lang="es-ES_tradnl" noProof="0" dirty="0"/>
                        <a:t>Nuevos puestos de RDT</a:t>
                      </a:r>
                      <a:endParaRPr lang="es-ES_tradnl" baseline="0" noProof="0" dirty="0"/>
                    </a:p>
                  </a:txBody>
                  <a:tcPr/>
                </a:tc>
                <a:extLst>
                  <a:ext uri="{0D108BD9-81ED-4DB2-BD59-A6C34878D82A}">
                    <a16:rowId xmlns:a16="http://schemas.microsoft.com/office/drawing/2014/main" val="10002"/>
                  </a:ext>
                </a:extLst>
              </a:tr>
              <a:tr h="846755">
                <a:tc>
                  <a:txBody>
                    <a:bodyPr/>
                    <a:lstStyle/>
                    <a:p>
                      <a:pPr algn="ctr"/>
                      <a:r>
                        <a:rPr lang="es-ES_tradnl" b="1" noProof="0"/>
                        <a:t>Tratamiento</a:t>
                      </a:r>
                    </a:p>
                  </a:txBody>
                  <a:tcPr anchor="ctr">
                    <a:solidFill>
                      <a:schemeClr val="accent2">
                        <a:lumMod val="20000"/>
                        <a:lumOff val="80000"/>
                      </a:schemeClr>
                    </a:solidFill>
                  </a:tcPr>
                </a:tc>
                <a:tc>
                  <a:txBody>
                    <a:bodyPr/>
                    <a:lstStyle/>
                    <a:p>
                      <a:r>
                        <a:rPr lang="es-ES_tradnl" sz="1800" kern="1200" baseline="0" noProof="0">
                          <a:solidFill>
                            <a:schemeClr val="dk1"/>
                          </a:solidFill>
                          <a:latin typeface="+mn-lt"/>
                          <a:ea typeface="+mn-ea"/>
                          <a:cs typeface="+mn-cs"/>
                        </a:rPr>
                        <a:t>Dónde, Cómo</a:t>
                      </a:r>
                      <a:r>
                        <a:rPr lang="es-ES_tradnl" baseline="0" noProof="0"/>
                        <a:t>, Cuando?</a:t>
                      </a:r>
                    </a:p>
                    <a:p>
                      <a:r>
                        <a:rPr lang="es-ES_tradnl" baseline="0" noProof="0"/>
                        <a:t>Manejo de casos</a:t>
                      </a:r>
                    </a:p>
                    <a:p>
                      <a:r>
                        <a:rPr lang="es-ES_tradnl" baseline="0" noProof="0"/>
                        <a:t>Supervisión al tratamiento</a:t>
                      </a:r>
                    </a:p>
                  </a:txBody>
                  <a:tcPr>
                    <a:solidFill>
                      <a:schemeClr val="accent2">
                        <a:lumMod val="20000"/>
                        <a:lumOff val="80000"/>
                      </a:schemeClr>
                    </a:solidFill>
                  </a:tcPr>
                </a:tc>
                <a:extLst>
                  <a:ext uri="{0D108BD9-81ED-4DB2-BD59-A6C34878D82A}">
                    <a16:rowId xmlns:a16="http://schemas.microsoft.com/office/drawing/2014/main" val="10003"/>
                  </a:ext>
                </a:extLst>
              </a:tr>
              <a:tr h="931431">
                <a:tc>
                  <a:txBody>
                    <a:bodyPr/>
                    <a:lstStyle/>
                    <a:p>
                      <a:pPr algn="ctr"/>
                      <a:r>
                        <a:rPr lang="es-ES_tradnl" b="1" noProof="0"/>
                        <a:t>Investigación</a:t>
                      </a:r>
                    </a:p>
                    <a:p>
                      <a:pPr algn="ctr"/>
                      <a:r>
                        <a:rPr lang="es-ES_tradnl" sz="2400" b="1" noProof="0"/>
                        <a:t>+</a:t>
                      </a:r>
                    </a:p>
                    <a:p>
                      <a:pPr algn="ctr"/>
                      <a:r>
                        <a:rPr lang="es-ES_tradnl" b="1" noProof="0"/>
                        <a:t>Respuesta</a:t>
                      </a:r>
                    </a:p>
                  </a:txBody>
                  <a:tcPr anchor="ctr"/>
                </a:tc>
                <a:tc>
                  <a:txBody>
                    <a:bodyPr/>
                    <a:lstStyle/>
                    <a:p>
                      <a:r>
                        <a:rPr lang="es-ES_tradnl" noProof="0" dirty="0"/>
                        <a:t>B. Reactiva </a:t>
                      </a:r>
                      <a:r>
                        <a:rPr lang="es-ES_tradnl" baseline="0" noProof="0" dirty="0"/>
                        <a:t>(quién, cómo?)</a:t>
                      </a:r>
                    </a:p>
                    <a:p>
                      <a:r>
                        <a:rPr lang="es-ES_tradnl" noProof="0" dirty="0"/>
                        <a:t>B. Proactiva </a:t>
                      </a:r>
                      <a:r>
                        <a:rPr lang="es-ES_tradnl" baseline="0" noProof="0" dirty="0"/>
                        <a:t>(quién, cómo?)</a:t>
                      </a:r>
                      <a:endParaRPr lang="es-ES_tradnl" noProof="0" dirty="0"/>
                    </a:p>
                  </a:txBody>
                  <a:tcPr/>
                </a:tc>
                <a:extLst>
                  <a:ext uri="{0D108BD9-81ED-4DB2-BD59-A6C34878D82A}">
                    <a16:rowId xmlns:a16="http://schemas.microsoft.com/office/drawing/2014/main" val="10004"/>
                  </a:ext>
                </a:extLst>
              </a:tr>
              <a:tr h="846755">
                <a:tc>
                  <a:txBody>
                    <a:bodyPr/>
                    <a:lstStyle/>
                    <a:p>
                      <a:pPr algn="ctr"/>
                      <a:r>
                        <a:rPr lang="es-ES_tradnl" b="1" noProof="0"/>
                        <a:t>Control vectorial</a:t>
                      </a:r>
                    </a:p>
                  </a:txBody>
                  <a:tcPr anchor="ctr">
                    <a:solidFill>
                      <a:schemeClr val="accent2">
                        <a:lumMod val="20000"/>
                        <a:lumOff val="80000"/>
                      </a:schemeClr>
                    </a:solidFill>
                  </a:tcPr>
                </a:tc>
                <a:tc>
                  <a:txBody>
                    <a:bodyPr/>
                    <a:lstStyle/>
                    <a:p>
                      <a:r>
                        <a:rPr lang="es-ES_tradnl" sz="1800" kern="1200" noProof="0" dirty="0">
                          <a:solidFill>
                            <a:schemeClr val="dk1"/>
                          </a:solidFill>
                          <a:latin typeface="+mn-lt"/>
                          <a:ea typeface="+mn-ea"/>
                          <a:cs typeface="+mn-cs"/>
                        </a:rPr>
                        <a:t>Necesidad de entomología?(qué, dónde?)</a:t>
                      </a:r>
                    </a:p>
                    <a:p>
                      <a:r>
                        <a:rPr lang="es-ES_tradnl" noProof="0" dirty="0"/>
                        <a:t>MTILD, RRI (donde?)</a:t>
                      </a:r>
                    </a:p>
                  </a:txBody>
                  <a:tcPr>
                    <a:solidFill>
                      <a:schemeClr val="accent2">
                        <a:lumMod val="20000"/>
                        <a:lumOff val="80000"/>
                      </a:schemeClr>
                    </a:solidFill>
                  </a:tcPr>
                </a:tc>
                <a:extLst>
                  <a:ext uri="{0D108BD9-81ED-4DB2-BD59-A6C34878D82A}">
                    <a16:rowId xmlns:a16="http://schemas.microsoft.com/office/drawing/2014/main" val="10005"/>
                  </a:ext>
                </a:extLst>
              </a:tr>
            </a:tbl>
          </a:graphicData>
        </a:graphic>
      </p:graphicFrame>
      <p:cxnSp>
        <p:nvCxnSpPr>
          <p:cNvPr id="15" name="Straight Arrow Connector 14"/>
          <p:cNvCxnSpPr/>
          <p:nvPr/>
        </p:nvCxnSpPr>
        <p:spPr>
          <a:xfrm flipV="1">
            <a:off x="8382000" y="2667000"/>
            <a:ext cx="762000" cy="6858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7924800" y="3848450"/>
            <a:ext cx="914400" cy="99973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324600" y="2400300"/>
            <a:ext cx="685800" cy="23241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flipV="1">
            <a:off x="7010400" y="1447800"/>
            <a:ext cx="143642" cy="15621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10654" y="228600"/>
            <a:ext cx="5082132" cy="400110"/>
          </a:xfrm>
          <a:prstGeom prst="rect">
            <a:avLst/>
          </a:prstGeom>
          <a:solidFill>
            <a:srgbClr val="00B0F0"/>
          </a:solidFill>
        </p:spPr>
        <p:txBody>
          <a:bodyPr wrap="square" rtlCol="0">
            <a:spAutoFit/>
          </a:bodyPr>
          <a:lstStyle/>
          <a:p>
            <a:pPr algn="ctr"/>
            <a:r>
              <a:rPr lang="es-ES_tradnl" sz="2000" b="1">
                <a:solidFill>
                  <a:schemeClr val="bg1"/>
                </a:solidFill>
              </a:rPr>
              <a:t>ESTRATEGIA DE DTI-R EN EL FOCO</a:t>
            </a:r>
          </a:p>
        </p:txBody>
      </p:sp>
      <p:sp>
        <p:nvSpPr>
          <p:cNvPr id="17" name="TextBox 16"/>
          <p:cNvSpPr txBox="1"/>
          <p:nvPr/>
        </p:nvSpPr>
        <p:spPr>
          <a:xfrm>
            <a:off x="6934199" y="215879"/>
            <a:ext cx="4676273" cy="400110"/>
          </a:xfrm>
          <a:prstGeom prst="rect">
            <a:avLst/>
          </a:prstGeom>
          <a:solidFill>
            <a:srgbClr val="00B0F0"/>
          </a:solidFill>
        </p:spPr>
        <p:txBody>
          <a:bodyPr wrap="square" rtlCol="0">
            <a:spAutoFit/>
          </a:bodyPr>
          <a:lstStyle/>
          <a:p>
            <a:pPr algn="ctr"/>
            <a:r>
              <a:rPr lang="es-ES_tradnl" sz="2000" b="1">
                <a:solidFill>
                  <a:schemeClr val="bg1"/>
                </a:solidFill>
              </a:rPr>
              <a:t>ELEMENTOS DE SOPORTE</a:t>
            </a:r>
          </a:p>
        </p:txBody>
      </p:sp>
      <p:cxnSp>
        <p:nvCxnSpPr>
          <p:cNvPr id="19" name="Straight Arrow Connector 18"/>
          <p:cNvCxnSpPr/>
          <p:nvPr/>
        </p:nvCxnSpPr>
        <p:spPr>
          <a:xfrm flipV="1">
            <a:off x="8314558" y="1524000"/>
            <a:ext cx="67442" cy="18288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Table 21"/>
          <p:cNvGraphicFramePr>
            <a:graphicFrameLocks noGrp="1"/>
          </p:cNvGraphicFramePr>
          <p:nvPr>
            <p:extLst>
              <p:ext uri="{D42A27DB-BD31-4B8C-83A1-F6EECF244321}">
                <p14:modId xmlns:p14="http://schemas.microsoft.com/office/powerpoint/2010/main" val="509394825"/>
              </p:ext>
            </p:extLst>
          </p:nvPr>
        </p:nvGraphicFramePr>
        <p:xfrm>
          <a:off x="6934200" y="801022"/>
          <a:ext cx="4676274" cy="5059680"/>
        </p:xfrm>
        <a:graphic>
          <a:graphicData uri="http://schemas.openxmlformats.org/drawingml/2006/table">
            <a:tbl>
              <a:tblPr firstRow="1" bandRow="1">
                <a:tableStyleId>{93296810-A885-4BE3-A3E7-6D5BEEA58F35}</a:tableStyleId>
              </a:tblPr>
              <a:tblGrid>
                <a:gridCol w="2030791">
                  <a:extLst>
                    <a:ext uri="{9D8B030D-6E8A-4147-A177-3AD203B41FA5}">
                      <a16:colId xmlns:a16="http://schemas.microsoft.com/office/drawing/2014/main" val="20000"/>
                    </a:ext>
                  </a:extLst>
                </a:gridCol>
                <a:gridCol w="2645483">
                  <a:extLst>
                    <a:ext uri="{9D8B030D-6E8A-4147-A177-3AD203B41FA5}">
                      <a16:colId xmlns:a16="http://schemas.microsoft.com/office/drawing/2014/main" val="20001"/>
                    </a:ext>
                  </a:extLst>
                </a:gridCol>
              </a:tblGrid>
              <a:tr h="351117">
                <a:tc>
                  <a:txBody>
                    <a:bodyPr/>
                    <a:lstStyle/>
                    <a:p>
                      <a:r>
                        <a:rPr lang="es-ES_tradnl" sz="1600" noProof="0">
                          <a:solidFill>
                            <a:schemeClr val="tx1"/>
                          </a:solidFill>
                        </a:rPr>
                        <a:t>Elemento</a:t>
                      </a:r>
                    </a:p>
                  </a:txBody>
                  <a:tcPr/>
                </a:tc>
                <a:tc>
                  <a:txBody>
                    <a:bodyPr/>
                    <a:lstStyle/>
                    <a:p>
                      <a:r>
                        <a:rPr lang="es-ES_tradnl" sz="1600" noProof="0">
                          <a:solidFill>
                            <a:schemeClr val="tx1"/>
                          </a:solidFill>
                        </a:rPr>
                        <a:t>Acciones</a:t>
                      </a:r>
                    </a:p>
                  </a:txBody>
                  <a:tcPr/>
                </a:tc>
                <a:extLst>
                  <a:ext uri="{0D108BD9-81ED-4DB2-BD59-A6C34878D82A}">
                    <a16:rowId xmlns:a16="http://schemas.microsoft.com/office/drawing/2014/main" val="10000"/>
                  </a:ext>
                </a:extLst>
              </a:tr>
              <a:tr h="1053350">
                <a:tc>
                  <a:txBody>
                    <a:bodyPr/>
                    <a:lstStyle/>
                    <a:p>
                      <a:pPr algn="ctr"/>
                      <a:r>
                        <a:rPr lang="es-ES_tradnl" sz="1400" b="1" noProof="0"/>
                        <a:t>Manejo de información</a:t>
                      </a:r>
                    </a:p>
                  </a:txBody>
                  <a:tcPr anchor="ctr"/>
                </a:tc>
                <a:tc>
                  <a:txBody>
                    <a:bodyPr/>
                    <a:lstStyle/>
                    <a:p>
                      <a:pPr algn="just"/>
                      <a:r>
                        <a:rPr lang="es-ES_tradnl" sz="1400" noProof="0"/>
                        <a:t>Registro</a:t>
                      </a:r>
                    </a:p>
                    <a:p>
                      <a:pPr algn="just"/>
                      <a:r>
                        <a:rPr lang="es-ES_tradnl" sz="1400" noProof="0"/>
                        <a:t>Flujo de datos</a:t>
                      </a:r>
                    </a:p>
                    <a:p>
                      <a:pPr algn="just"/>
                      <a:r>
                        <a:rPr lang="es-ES_tradnl" sz="1400" b="1" kern="1200" noProof="0">
                          <a:solidFill>
                            <a:schemeClr val="tx1"/>
                          </a:solidFill>
                          <a:latin typeface="+mn-lt"/>
                          <a:ea typeface="+mn-ea"/>
                          <a:cs typeface="+mn-cs"/>
                        </a:rPr>
                        <a:t>Análisis de </a:t>
                      </a:r>
                      <a:r>
                        <a:rPr lang="es-ES_tradnl" sz="1400" b="1" noProof="0">
                          <a:solidFill>
                            <a:schemeClr val="tx1"/>
                          </a:solidFill>
                        </a:rPr>
                        <a:t>datos</a:t>
                      </a:r>
                    </a:p>
                    <a:p>
                      <a:pPr algn="just"/>
                      <a:r>
                        <a:rPr lang="es-ES_tradnl" sz="1400" noProof="0"/>
                        <a:t>Notificación</a:t>
                      </a:r>
                    </a:p>
                  </a:txBody>
                  <a:tcPr anchor="ctr"/>
                </a:tc>
                <a:extLst>
                  <a:ext uri="{0D108BD9-81ED-4DB2-BD59-A6C34878D82A}">
                    <a16:rowId xmlns:a16="http://schemas.microsoft.com/office/drawing/2014/main" val="10001"/>
                  </a:ext>
                </a:extLst>
              </a:tr>
              <a:tr h="810269">
                <a:tc>
                  <a:txBody>
                    <a:bodyPr/>
                    <a:lstStyle/>
                    <a:p>
                      <a:pPr algn="ctr"/>
                      <a:r>
                        <a:rPr lang="es-ES_tradnl" sz="1400" b="1" noProof="0"/>
                        <a:t>Supervisión de la operación</a:t>
                      </a:r>
                    </a:p>
                  </a:txBody>
                  <a:tcPr anchor="ctr">
                    <a:solidFill>
                      <a:schemeClr val="accent2">
                        <a:lumMod val="20000"/>
                        <a:lumOff val="80000"/>
                      </a:schemeClr>
                    </a:solidFill>
                  </a:tcPr>
                </a:tc>
                <a:tc>
                  <a:txBody>
                    <a:bodyPr/>
                    <a:lstStyle/>
                    <a:p>
                      <a:pPr algn="just"/>
                      <a:r>
                        <a:rPr lang="es-ES_tradnl" sz="1400" noProof="0" dirty="0"/>
                        <a:t>Quién? Cómo?</a:t>
                      </a:r>
                      <a:endParaRPr lang="es-ES_tradnl" sz="1400" b="1" baseline="0" noProof="0" dirty="0"/>
                    </a:p>
                    <a:p>
                      <a:pPr algn="just"/>
                      <a:endParaRPr lang="es-ES_tradnl" sz="1400" b="1" baseline="0" noProof="0" dirty="0"/>
                    </a:p>
                    <a:p>
                      <a:pPr algn="just"/>
                      <a:endParaRPr lang="es-ES_tradnl" sz="1400" b="1" baseline="0" noProof="0" dirty="0"/>
                    </a:p>
                  </a:txBody>
                  <a:tcPr anchor="ctr">
                    <a:solidFill>
                      <a:schemeClr val="accent2">
                        <a:lumMod val="20000"/>
                        <a:lumOff val="80000"/>
                      </a:schemeClr>
                    </a:solidFill>
                  </a:tcPr>
                </a:tc>
                <a:extLst>
                  <a:ext uri="{0D108BD9-81ED-4DB2-BD59-A6C34878D82A}">
                    <a16:rowId xmlns:a16="http://schemas.microsoft.com/office/drawing/2014/main" val="10002"/>
                  </a:ext>
                </a:extLst>
              </a:tr>
              <a:tr h="810269">
                <a:tc>
                  <a:txBody>
                    <a:bodyPr/>
                    <a:lstStyle/>
                    <a:p>
                      <a:pPr algn="ctr"/>
                      <a:r>
                        <a:rPr lang="es-ES_tradnl" sz="1400" b="1" noProof="0"/>
                        <a:t>Entrenamiento</a:t>
                      </a:r>
                    </a:p>
                  </a:txBody>
                  <a:tcPr anchor="ctr"/>
                </a:tc>
                <a:tc>
                  <a:txBody>
                    <a:bodyPr/>
                    <a:lstStyle/>
                    <a:p>
                      <a:pPr algn="just"/>
                      <a:r>
                        <a:rPr lang="es-ES_tradnl" sz="1400" noProof="0"/>
                        <a:t>DTI-R</a:t>
                      </a:r>
                    </a:p>
                    <a:p>
                      <a:pPr algn="just"/>
                      <a:r>
                        <a:rPr lang="es-ES_tradnl" sz="1400" noProof="0"/>
                        <a:t>PDR</a:t>
                      </a:r>
                    </a:p>
                    <a:p>
                      <a:pPr algn="just"/>
                      <a:r>
                        <a:rPr lang="es-ES_tradnl" sz="1400" noProof="0"/>
                        <a:t>Microscopia</a:t>
                      </a:r>
                    </a:p>
                  </a:txBody>
                  <a:tcPr anchor="ctr"/>
                </a:tc>
                <a:extLst>
                  <a:ext uri="{0D108BD9-81ED-4DB2-BD59-A6C34878D82A}">
                    <a16:rowId xmlns:a16="http://schemas.microsoft.com/office/drawing/2014/main" val="10003"/>
                  </a:ext>
                </a:extLst>
              </a:tr>
              <a:tr h="657218">
                <a:tc>
                  <a:txBody>
                    <a:bodyPr/>
                    <a:lstStyle/>
                    <a:p>
                      <a:pPr algn="ctr"/>
                      <a:r>
                        <a:rPr lang="es-ES_tradnl" sz="1400" b="1" noProof="0"/>
                        <a:t>Calidad del diagnóstico</a:t>
                      </a:r>
                    </a:p>
                  </a:txBody>
                  <a:tcPr anchor="ctr">
                    <a:solidFill>
                      <a:schemeClr val="accent2">
                        <a:lumMod val="20000"/>
                        <a:lumOff val="80000"/>
                      </a:schemeClr>
                    </a:solidFill>
                  </a:tcPr>
                </a:tc>
                <a:tc>
                  <a:txBody>
                    <a:bodyPr/>
                    <a:lstStyle/>
                    <a:p>
                      <a:pPr algn="just"/>
                      <a:r>
                        <a:rPr lang="es-ES_tradnl" sz="1400" noProof="0"/>
                        <a:t>Cómo, quién ?</a:t>
                      </a:r>
                    </a:p>
                  </a:txBody>
                  <a:tcPr anchor="ctr">
                    <a:solidFill>
                      <a:schemeClr val="accent2">
                        <a:lumMod val="20000"/>
                        <a:lumOff val="80000"/>
                      </a:schemeClr>
                    </a:solidFill>
                  </a:tcPr>
                </a:tc>
                <a:extLst>
                  <a:ext uri="{0D108BD9-81ED-4DB2-BD59-A6C34878D82A}">
                    <a16:rowId xmlns:a16="http://schemas.microsoft.com/office/drawing/2014/main" val="10004"/>
                  </a:ext>
                </a:extLst>
              </a:tr>
              <a:tr h="567188">
                <a:tc>
                  <a:txBody>
                    <a:bodyPr/>
                    <a:lstStyle/>
                    <a:p>
                      <a:pPr algn="ctr"/>
                      <a:r>
                        <a:rPr lang="es-ES_tradnl" sz="1400" b="1" noProof="0"/>
                        <a:t>Provisión de medicamentos</a:t>
                      </a:r>
                    </a:p>
                  </a:txBody>
                  <a:tcPr anchor="ctr"/>
                </a:tc>
                <a:tc>
                  <a:txBody>
                    <a:bodyPr/>
                    <a:lstStyle/>
                    <a:p>
                      <a:pPr algn="just"/>
                      <a:r>
                        <a:rPr lang="es-ES_tradnl" sz="1400" noProof="0"/>
                        <a:t>Manejo de medicamentos</a:t>
                      </a:r>
                    </a:p>
                  </a:txBody>
                  <a:tcPr anchor="ctr"/>
                </a:tc>
                <a:extLst>
                  <a:ext uri="{0D108BD9-81ED-4DB2-BD59-A6C34878D82A}">
                    <a16:rowId xmlns:a16="http://schemas.microsoft.com/office/drawing/2014/main" val="10005"/>
                  </a:ext>
                </a:extLst>
              </a:tr>
              <a:tr h="810269">
                <a:tc>
                  <a:txBody>
                    <a:bodyPr/>
                    <a:lstStyle/>
                    <a:p>
                      <a:pPr algn="ctr"/>
                      <a:r>
                        <a:rPr lang="es-ES_tradnl" sz="1400" b="1" noProof="0"/>
                        <a:t>Logística de control vectorial</a:t>
                      </a:r>
                    </a:p>
                  </a:txBody>
                  <a:tcPr anchor="ctr">
                    <a:solidFill>
                      <a:schemeClr val="accent2">
                        <a:lumMod val="20000"/>
                        <a:lumOff val="80000"/>
                      </a:schemeClr>
                    </a:solidFill>
                  </a:tcPr>
                </a:tc>
                <a:tc>
                  <a:txBody>
                    <a:bodyPr/>
                    <a:lstStyle/>
                    <a:p>
                      <a:pPr algn="just"/>
                      <a:r>
                        <a:rPr lang="es-ES_tradnl" sz="1400" noProof="0" dirty="0"/>
                        <a:t>Operaciones</a:t>
                      </a:r>
                    </a:p>
                    <a:p>
                      <a:pPr algn="just"/>
                      <a:r>
                        <a:rPr lang="es-ES_tradnl" sz="1400" noProof="0" dirty="0"/>
                        <a:t>Equipos</a:t>
                      </a:r>
                    </a:p>
                    <a:p>
                      <a:pPr algn="just"/>
                      <a:r>
                        <a:rPr lang="es-ES_tradnl" sz="1400" noProof="0" dirty="0"/>
                        <a:t>Insecticidas</a:t>
                      </a:r>
                    </a:p>
                  </a:txBody>
                  <a:tcPr anchor="ctr">
                    <a:solidFill>
                      <a:schemeClr val="accent2">
                        <a:lumMod val="20000"/>
                        <a:lumOff val="8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04350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4">
            <a:extLst>
              <a:ext uri="{FF2B5EF4-FFF2-40B4-BE49-F238E27FC236}">
                <a16:creationId xmlns:a16="http://schemas.microsoft.com/office/drawing/2014/main" id="{9BFAAC00-C3AA-3B4F-A6AA-82AE57FE4DD0}"/>
              </a:ext>
            </a:extLst>
          </p:cNvPr>
          <p:cNvGraphicFramePr>
            <a:graphicFrameLocks noGrp="1"/>
          </p:cNvGraphicFramePr>
          <p:nvPr>
            <p:extLst>
              <p:ext uri="{D42A27DB-BD31-4B8C-83A1-F6EECF244321}">
                <p14:modId xmlns:p14="http://schemas.microsoft.com/office/powerpoint/2010/main" val="4185102413"/>
              </p:ext>
            </p:extLst>
          </p:nvPr>
        </p:nvGraphicFramePr>
        <p:xfrm>
          <a:off x="330679" y="244415"/>
          <a:ext cx="5129877" cy="6147453"/>
        </p:xfrm>
        <a:graphic>
          <a:graphicData uri="http://schemas.openxmlformats.org/drawingml/2006/table">
            <a:tbl>
              <a:tblPr firstRow="1" bandRow="1">
                <a:tableStyleId>{5C22544A-7EE6-4342-B048-85BDC9FD1C3A}</a:tableStyleId>
              </a:tblPr>
              <a:tblGrid>
                <a:gridCol w="1567079">
                  <a:extLst>
                    <a:ext uri="{9D8B030D-6E8A-4147-A177-3AD203B41FA5}">
                      <a16:colId xmlns:a16="http://schemas.microsoft.com/office/drawing/2014/main" val="20000"/>
                    </a:ext>
                  </a:extLst>
                </a:gridCol>
                <a:gridCol w="3562798">
                  <a:extLst>
                    <a:ext uri="{9D8B030D-6E8A-4147-A177-3AD203B41FA5}">
                      <a16:colId xmlns:a16="http://schemas.microsoft.com/office/drawing/2014/main" val="20001"/>
                    </a:ext>
                  </a:extLst>
                </a:gridCol>
              </a:tblGrid>
              <a:tr h="394137">
                <a:tc>
                  <a:txBody>
                    <a:bodyPr/>
                    <a:lstStyle/>
                    <a:p>
                      <a:pPr algn="ctr"/>
                      <a:r>
                        <a:rPr lang="es-ES_tradnl" sz="1200" b="0" noProof="0">
                          <a:latin typeface="Arial"/>
                        </a:rPr>
                        <a:t>INTERVENCION</a:t>
                      </a:r>
                    </a:p>
                  </a:txBody>
                  <a:tcPr/>
                </a:tc>
                <a:tc>
                  <a:txBody>
                    <a:bodyPr/>
                    <a:lstStyle/>
                    <a:p>
                      <a:pPr algn="ctr"/>
                      <a:r>
                        <a:rPr lang="es-ES_tradnl" sz="1200" b="0" noProof="0">
                          <a:latin typeface="Arial"/>
                        </a:rPr>
                        <a:t>FOCO</a:t>
                      </a:r>
                      <a:endParaRPr lang="es-ES_tradnl" sz="1200" b="0" baseline="0" noProof="0">
                        <a:latin typeface="Arial"/>
                      </a:endParaRPr>
                    </a:p>
                  </a:txBody>
                  <a:tcPr/>
                </a:tc>
                <a:extLst>
                  <a:ext uri="{0D108BD9-81ED-4DB2-BD59-A6C34878D82A}">
                    <a16:rowId xmlns:a16="http://schemas.microsoft.com/office/drawing/2014/main" val="10000"/>
                  </a:ext>
                </a:extLst>
              </a:tr>
              <a:tr h="2387626">
                <a:tc>
                  <a:txBody>
                    <a:bodyPr/>
                    <a:lstStyle/>
                    <a:p>
                      <a:r>
                        <a:rPr lang="es-ES_tradnl" sz="1200" b="1" noProof="0">
                          <a:latin typeface="Arial"/>
                        </a:rPr>
                        <a:t>Detección</a:t>
                      </a:r>
                    </a:p>
                    <a:p>
                      <a:endParaRPr lang="es-ES_tradnl" sz="1200" b="1" noProof="0">
                        <a:latin typeface="Arial"/>
                      </a:endParaRPr>
                    </a:p>
                    <a:p>
                      <a:r>
                        <a:rPr lang="es-ES_tradnl" sz="1200" b="1" noProof="0">
                          <a:latin typeface="Arial"/>
                        </a:rPr>
                        <a:t>Diagnóstico</a:t>
                      </a:r>
                    </a:p>
                  </a:txBody>
                  <a:tcPr anchor="ctr"/>
                </a:tc>
                <a:tc>
                  <a:txBody>
                    <a:bodyPr/>
                    <a:lstStyle/>
                    <a:p>
                      <a:pPr marL="285750" indent="-285750">
                        <a:buFont typeface="Arial" panose="020B0604020202020204" pitchFamily="34" charset="0"/>
                        <a:buChar char="•"/>
                      </a:pPr>
                      <a:r>
                        <a:rPr lang="es-ES_tradnl" sz="1200" noProof="0" dirty="0">
                          <a:latin typeface="Arial"/>
                        </a:rPr>
                        <a:t>Crear</a:t>
                      </a:r>
                      <a:r>
                        <a:rPr lang="es-ES_tradnl" sz="1200" baseline="0" noProof="0" dirty="0">
                          <a:latin typeface="Arial"/>
                        </a:rPr>
                        <a:t> puestos de microscopia (localidades)</a:t>
                      </a:r>
                    </a:p>
                    <a:p>
                      <a:pPr marL="285750" indent="-285750">
                        <a:buFont typeface="Arial" panose="020B0604020202020204" pitchFamily="34" charset="0"/>
                        <a:buChar char="•"/>
                      </a:pPr>
                      <a:r>
                        <a:rPr lang="es-ES_tradnl" sz="1200" baseline="0" noProof="0" dirty="0">
                          <a:latin typeface="Arial"/>
                        </a:rPr>
                        <a:t>Extender horarios de atención en el hospital </a:t>
                      </a:r>
                    </a:p>
                    <a:p>
                      <a:pPr marL="285750" indent="-285750">
                        <a:buFont typeface="Arial" panose="020B0604020202020204" pitchFamily="34" charset="0"/>
                        <a:buChar char="•"/>
                      </a:pPr>
                      <a:r>
                        <a:rPr lang="es-ES_tradnl" sz="1200" baseline="0" noProof="0" dirty="0">
                          <a:latin typeface="Arial"/>
                        </a:rPr>
                        <a:t>Ampliar No de Col </a:t>
                      </a:r>
                      <a:r>
                        <a:rPr lang="es-ES_tradnl" sz="1200" baseline="0" noProof="0" dirty="0" err="1">
                          <a:latin typeface="Arial"/>
                        </a:rPr>
                        <a:t>Vol</a:t>
                      </a:r>
                      <a:r>
                        <a:rPr lang="es-ES_tradnl" sz="1200" baseline="0" noProof="0" dirty="0">
                          <a:latin typeface="Arial"/>
                        </a:rPr>
                        <a:t> en las localidades </a:t>
                      </a:r>
                    </a:p>
                    <a:p>
                      <a:pPr marL="285750" indent="-285750">
                        <a:buFont typeface="Arial" panose="020B0604020202020204" pitchFamily="34" charset="0"/>
                        <a:buChar char="•"/>
                      </a:pPr>
                      <a:r>
                        <a:rPr lang="es-ES_tradnl" sz="1200" baseline="0" noProof="0" dirty="0">
                          <a:latin typeface="Arial"/>
                        </a:rPr>
                        <a:t>Desarrollar campaña de estímulo a la demanda en los barrios</a:t>
                      </a:r>
                    </a:p>
                    <a:p>
                      <a:pPr marL="285750" indent="-285750">
                        <a:buFont typeface="Arial" panose="020B0604020202020204" pitchFamily="34" charset="0"/>
                        <a:buChar char="•"/>
                      </a:pPr>
                      <a:r>
                        <a:rPr lang="es-ES_tradnl" sz="1200" baseline="0" noProof="0" dirty="0">
                          <a:latin typeface="Arial"/>
                        </a:rPr>
                        <a:t>Reorganizar recolección de láminas</a:t>
                      </a:r>
                    </a:p>
                    <a:p>
                      <a:pPr marL="285750" indent="-285750">
                        <a:buFont typeface="Arial" panose="020B0604020202020204" pitchFamily="34" charset="0"/>
                        <a:buChar char="•"/>
                      </a:pPr>
                      <a:r>
                        <a:rPr lang="es-ES_tradnl" sz="1200" baseline="0" noProof="0" dirty="0">
                          <a:latin typeface="Arial"/>
                        </a:rPr>
                        <a:t>Incluir toma de láminas por promotores</a:t>
                      </a:r>
                    </a:p>
                  </a:txBody>
                  <a:tcPr/>
                </a:tc>
                <a:extLst>
                  <a:ext uri="{0D108BD9-81ED-4DB2-BD59-A6C34878D82A}">
                    <a16:rowId xmlns:a16="http://schemas.microsoft.com/office/drawing/2014/main" val="10001"/>
                  </a:ext>
                </a:extLst>
              </a:tr>
              <a:tr h="1323263">
                <a:tc>
                  <a:txBody>
                    <a:bodyPr/>
                    <a:lstStyle/>
                    <a:p>
                      <a:r>
                        <a:rPr lang="es-ES_tradnl" sz="1200" b="1" noProof="0">
                          <a:latin typeface="Arial"/>
                        </a:rPr>
                        <a:t>Tratamiento</a:t>
                      </a:r>
                    </a:p>
                  </a:txBody>
                  <a:tcPr anchor="ctr"/>
                </a:tc>
                <a:tc>
                  <a:txBody>
                    <a:bodyPr/>
                    <a:lstStyle/>
                    <a:p>
                      <a:pPr marL="285750" indent="-285750">
                        <a:buFont typeface="Arial" panose="020B0604020202020204" pitchFamily="34" charset="0"/>
                        <a:buChar char="•"/>
                      </a:pPr>
                      <a:r>
                        <a:rPr lang="es-ES_tradnl" sz="1200" noProof="0" dirty="0">
                          <a:latin typeface="Arial"/>
                        </a:rPr>
                        <a:t>Asegurar existencias de anti-</a:t>
                      </a:r>
                      <a:r>
                        <a:rPr lang="es-ES_tradnl" sz="1200" noProof="0" dirty="0" err="1">
                          <a:latin typeface="Arial"/>
                        </a:rPr>
                        <a:t>maláricos</a:t>
                      </a:r>
                      <a:r>
                        <a:rPr lang="es-ES_tradnl" sz="1200" noProof="0" dirty="0">
                          <a:latin typeface="Arial"/>
                        </a:rPr>
                        <a:t> en los puntos de diagnóstico</a:t>
                      </a:r>
                    </a:p>
                    <a:p>
                      <a:pPr marL="285750" indent="-285750">
                        <a:buFont typeface="Arial" panose="020B0604020202020204" pitchFamily="34" charset="0"/>
                        <a:buChar char="•"/>
                      </a:pPr>
                      <a:r>
                        <a:rPr lang="es-ES_tradnl" sz="1200" noProof="0" dirty="0">
                          <a:latin typeface="Arial"/>
                        </a:rPr>
                        <a:t>Controlar venta libre de anti-</a:t>
                      </a:r>
                      <a:r>
                        <a:rPr lang="es-ES_tradnl" sz="1200" noProof="0" dirty="0" err="1">
                          <a:latin typeface="Arial"/>
                        </a:rPr>
                        <a:t>maláricos</a:t>
                      </a:r>
                      <a:r>
                        <a:rPr lang="es-ES_tradnl" sz="1200" noProof="0" dirty="0">
                          <a:latin typeface="Arial"/>
                        </a:rPr>
                        <a:t> Mejorar</a:t>
                      </a:r>
                      <a:r>
                        <a:rPr lang="es-ES_tradnl" sz="1200" baseline="0" noProof="0" dirty="0">
                          <a:latin typeface="Arial"/>
                        </a:rPr>
                        <a:t> estrategia de pre</a:t>
                      </a:r>
                    </a:p>
                  </a:txBody>
                  <a:tcPr/>
                </a:tc>
                <a:extLst>
                  <a:ext uri="{0D108BD9-81ED-4DB2-BD59-A6C34878D82A}">
                    <a16:rowId xmlns:a16="http://schemas.microsoft.com/office/drawing/2014/main" val="10002"/>
                  </a:ext>
                </a:extLst>
              </a:tr>
              <a:tr h="1236963">
                <a:tc>
                  <a:txBody>
                    <a:bodyPr/>
                    <a:lstStyle/>
                    <a:p>
                      <a:r>
                        <a:rPr lang="es-ES_tradnl" sz="1200" b="1" noProof="0">
                          <a:latin typeface="Arial"/>
                        </a:rPr>
                        <a:t>Investigación /</a:t>
                      </a:r>
                      <a:r>
                        <a:rPr lang="es-ES_tradnl" sz="1200" b="1" baseline="0" noProof="0">
                          <a:latin typeface="Arial"/>
                        </a:rPr>
                        <a:t> vigilancia</a:t>
                      </a:r>
                      <a:endParaRPr lang="es-ES_tradnl" sz="1200" b="1" noProof="0">
                        <a:latin typeface="Arial"/>
                      </a:endParaRPr>
                    </a:p>
                  </a:txBody>
                  <a:tcPr anchor="ctr"/>
                </a:tc>
                <a:tc>
                  <a:txBody>
                    <a:bodyPr/>
                    <a:lstStyle/>
                    <a:p>
                      <a:pPr marL="342900" indent="-342900">
                        <a:buFont typeface="Arial" panose="020B0604020202020204" pitchFamily="34" charset="0"/>
                        <a:buChar char="•"/>
                      </a:pPr>
                      <a:r>
                        <a:rPr lang="es-ES_tradnl" sz="1200" noProof="0">
                          <a:latin typeface="Arial"/>
                        </a:rPr>
                        <a:t>Mejorar</a:t>
                      </a:r>
                      <a:r>
                        <a:rPr lang="es-ES_tradnl" sz="1200" baseline="0" noProof="0">
                          <a:latin typeface="Arial"/>
                        </a:rPr>
                        <a:t> tiempos en BA</a:t>
                      </a:r>
                    </a:p>
                    <a:p>
                      <a:pPr marL="342900" indent="-342900">
                        <a:buFont typeface="Arial" panose="020B0604020202020204" pitchFamily="34" charset="0"/>
                        <a:buChar char="•"/>
                      </a:pPr>
                      <a:r>
                        <a:rPr lang="es-ES_tradnl" sz="1200" baseline="0" noProof="0">
                          <a:latin typeface="Arial"/>
                        </a:rPr>
                        <a:t>Mejorar uso en ficha de investigación</a:t>
                      </a:r>
                    </a:p>
                    <a:p>
                      <a:pPr marL="342900" indent="-342900">
                        <a:buFont typeface="Arial" panose="020B0604020202020204" pitchFamily="34" charset="0"/>
                        <a:buChar char="•"/>
                      </a:pPr>
                      <a:r>
                        <a:rPr lang="es-ES_tradnl" sz="1200" baseline="0" noProof="0">
                          <a:latin typeface="Arial"/>
                        </a:rPr>
                        <a:t>Mejorar interrogatorio sobre lugar de procedencia</a:t>
                      </a:r>
                      <a:endParaRPr lang="es-ES_tradnl" sz="1200" noProof="0">
                        <a:latin typeface="Arial"/>
                      </a:endParaRPr>
                    </a:p>
                  </a:txBody>
                  <a:tcPr/>
                </a:tc>
                <a:extLst>
                  <a:ext uri="{0D108BD9-81ED-4DB2-BD59-A6C34878D82A}">
                    <a16:rowId xmlns:a16="http://schemas.microsoft.com/office/drawing/2014/main" val="10003"/>
                  </a:ext>
                </a:extLst>
              </a:tr>
              <a:tr h="805464">
                <a:tc>
                  <a:txBody>
                    <a:bodyPr/>
                    <a:lstStyle/>
                    <a:p>
                      <a:r>
                        <a:rPr lang="es-ES_tradnl" sz="1200" b="1" noProof="0">
                          <a:latin typeface="Arial"/>
                        </a:rPr>
                        <a:t>Respuesta</a:t>
                      </a:r>
                    </a:p>
                  </a:txBody>
                  <a:tcPr anchor="ctr"/>
                </a:tc>
                <a:tc>
                  <a:txBody>
                    <a:bodyPr/>
                    <a:lstStyle/>
                    <a:p>
                      <a:r>
                        <a:rPr lang="es-ES_tradnl" sz="1200" noProof="0" dirty="0">
                          <a:latin typeface="Arial"/>
                        </a:rPr>
                        <a:t>Búsqueda activas</a:t>
                      </a:r>
                      <a:r>
                        <a:rPr lang="es-ES_tradnl" sz="1200" baseline="0" noProof="0" dirty="0">
                          <a:latin typeface="Arial"/>
                        </a:rPr>
                        <a:t> programadas en </a:t>
                      </a:r>
                      <a:r>
                        <a:rPr lang="es-ES_tradnl" sz="1200" b="0" i="0" u="none" strike="noStrike" baseline="0" noProof="0" dirty="0">
                          <a:latin typeface="Arial"/>
                        </a:rPr>
                        <a:t> lugares con población de alto riesgo (migrantes procedentes de zonas endémicas).</a:t>
                      </a:r>
                      <a:endParaRPr lang="es-ES_tradnl" sz="1200" baseline="0" noProof="0" dirty="0">
                        <a:solidFill>
                          <a:srgbClr val="FF0000"/>
                        </a:solidFill>
                        <a:latin typeface="Arial"/>
                      </a:endParaRPr>
                    </a:p>
                  </a:txBody>
                  <a:tcPr/>
                </a:tc>
                <a:extLst>
                  <a:ext uri="{0D108BD9-81ED-4DB2-BD59-A6C34878D82A}">
                    <a16:rowId xmlns:a16="http://schemas.microsoft.com/office/drawing/2014/main" val="10004"/>
                  </a:ext>
                </a:extLst>
              </a:tr>
            </a:tbl>
          </a:graphicData>
        </a:graphic>
      </p:graphicFrame>
      <p:graphicFrame>
        <p:nvGraphicFramePr>
          <p:cNvPr id="7" name="Table 5">
            <a:extLst>
              <a:ext uri="{FF2B5EF4-FFF2-40B4-BE49-F238E27FC236}">
                <a16:creationId xmlns:a16="http://schemas.microsoft.com/office/drawing/2014/main" id="{A2D91C3A-D238-344C-90B5-0C6571AA6E70}"/>
              </a:ext>
            </a:extLst>
          </p:cNvPr>
          <p:cNvGraphicFramePr>
            <a:graphicFrameLocks noGrp="1"/>
          </p:cNvGraphicFramePr>
          <p:nvPr>
            <p:extLst>
              <p:ext uri="{D42A27DB-BD31-4B8C-83A1-F6EECF244321}">
                <p14:modId xmlns:p14="http://schemas.microsoft.com/office/powerpoint/2010/main" val="3996873539"/>
              </p:ext>
            </p:extLst>
          </p:nvPr>
        </p:nvGraphicFramePr>
        <p:xfrm>
          <a:off x="6072622" y="321720"/>
          <a:ext cx="5879251" cy="6017964"/>
        </p:xfrm>
        <a:graphic>
          <a:graphicData uri="http://schemas.openxmlformats.org/drawingml/2006/table">
            <a:tbl>
              <a:tblPr firstRow="1" bandRow="1">
                <a:tableStyleId>{5C22544A-7EE6-4342-B048-85BDC9FD1C3A}</a:tableStyleId>
              </a:tblPr>
              <a:tblGrid>
                <a:gridCol w="1955090">
                  <a:extLst>
                    <a:ext uri="{9D8B030D-6E8A-4147-A177-3AD203B41FA5}">
                      <a16:colId xmlns:a16="http://schemas.microsoft.com/office/drawing/2014/main" val="20000"/>
                    </a:ext>
                  </a:extLst>
                </a:gridCol>
                <a:gridCol w="1952183">
                  <a:extLst>
                    <a:ext uri="{9D8B030D-6E8A-4147-A177-3AD203B41FA5}">
                      <a16:colId xmlns:a16="http://schemas.microsoft.com/office/drawing/2014/main" val="20001"/>
                    </a:ext>
                  </a:extLst>
                </a:gridCol>
                <a:gridCol w="1971978">
                  <a:extLst>
                    <a:ext uri="{9D8B030D-6E8A-4147-A177-3AD203B41FA5}">
                      <a16:colId xmlns:a16="http://schemas.microsoft.com/office/drawing/2014/main" val="20002"/>
                    </a:ext>
                  </a:extLst>
                </a:gridCol>
              </a:tblGrid>
              <a:tr h="372540">
                <a:tc>
                  <a:txBody>
                    <a:bodyPr/>
                    <a:lstStyle/>
                    <a:p>
                      <a:pPr algn="ctr"/>
                      <a:r>
                        <a:rPr lang="en-US" sz="1100">
                          <a:latin typeface="Arial"/>
                        </a:rPr>
                        <a:t>LOCAL</a:t>
                      </a:r>
                    </a:p>
                  </a:txBody>
                  <a:tcPr/>
                </a:tc>
                <a:tc>
                  <a:txBody>
                    <a:bodyPr/>
                    <a:lstStyle/>
                    <a:p>
                      <a:pPr algn="ctr"/>
                      <a:r>
                        <a:rPr lang="en-US" sz="1100">
                          <a:latin typeface="Arial"/>
                        </a:rPr>
                        <a:t>REGIONAL</a:t>
                      </a:r>
                    </a:p>
                  </a:txBody>
                  <a:tcPr/>
                </a:tc>
                <a:tc>
                  <a:txBody>
                    <a:bodyPr/>
                    <a:lstStyle/>
                    <a:p>
                      <a:pPr algn="ctr"/>
                      <a:r>
                        <a:rPr lang="en-US" sz="1100">
                          <a:latin typeface="Arial"/>
                        </a:rPr>
                        <a:t>NACIONAL</a:t>
                      </a:r>
                    </a:p>
                  </a:txBody>
                  <a:tcPr/>
                </a:tc>
                <a:extLst>
                  <a:ext uri="{0D108BD9-81ED-4DB2-BD59-A6C34878D82A}">
                    <a16:rowId xmlns:a16="http://schemas.microsoft.com/office/drawing/2014/main" val="10000"/>
                  </a:ext>
                </a:extLst>
              </a:tr>
              <a:tr h="2407186">
                <a:tc>
                  <a:txBody>
                    <a:bodyPr/>
                    <a:lstStyle/>
                    <a:p>
                      <a:pPr marL="91440" indent="-118745">
                        <a:buFont typeface="Arial" panose="020B0604020202020204" pitchFamily="34" charset="0"/>
                        <a:buChar char="•"/>
                      </a:pPr>
                      <a:r>
                        <a:rPr lang="es-US" sz="1100" baseline="0">
                          <a:latin typeface="Arial"/>
                        </a:rPr>
                        <a:t>Capacitación</a:t>
                      </a:r>
                    </a:p>
                    <a:p>
                      <a:pPr marL="91440" indent="-118745">
                        <a:buFont typeface="Arial" panose="020B0604020202020204" pitchFamily="34" charset="0"/>
                        <a:buChar char="•"/>
                      </a:pPr>
                      <a:r>
                        <a:rPr lang="es-US" sz="1100" baseline="0">
                          <a:latin typeface="Arial"/>
                        </a:rPr>
                        <a:t>Supervisión</a:t>
                      </a:r>
                    </a:p>
                    <a:p>
                      <a:pPr marL="91440" indent="-118745">
                        <a:buFont typeface="Arial" panose="020B0604020202020204" pitchFamily="34" charset="0"/>
                        <a:buChar char="•"/>
                      </a:pPr>
                      <a:r>
                        <a:rPr lang="es-US" sz="1100" baseline="0">
                          <a:latin typeface="Arial"/>
                        </a:rPr>
                        <a:t>Gestión de RRHH</a:t>
                      </a:r>
                    </a:p>
                    <a:p>
                      <a:pPr marL="91440" indent="-118745">
                        <a:buFont typeface="Arial" panose="020B0604020202020204" pitchFamily="34" charset="0"/>
                        <a:buChar char="•"/>
                      </a:pPr>
                      <a:r>
                        <a:rPr lang="es-US" sz="1100" baseline="0">
                          <a:latin typeface="Arial"/>
                        </a:rPr>
                        <a:t>Gestión de insumos</a:t>
                      </a:r>
                    </a:p>
                    <a:p>
                      <a:pPr marL="91440" indent="-118745">
                        <a:buFont typeface="Arial" panose="020B0604020202020204" pitchFamily="34" charset="0"/>
                        <a:buChar char="•"/>
                      </a:pPr>
                      <a:r>
                        <a:rPr lang="es-US" sz="1100" baseline="0">
                          <a:latin typeface="Arial"/>
                        </a:rPr>
                        <a:t>Organización de la red</a:t>
                      </a:r>
                    </a:p>
                    <a:p>
                      <a:pPr marL="91440" indent="-118745">
                        <a:buFont typeface="Arial" panose="020B0604020202020204" pitchFamily="34" charset="0"/>
                        <a:buChar char="•"/>
                      </a:pPr>
                      <a:endParaRPr lang="es-US" sz="1100" baseline="0">
                        <a:latin typeface="Arial"/>
                      </a:endParaRPr>
                    </a:p>
                    <a:p>
                      <a:pPr marL="91440" indent="-118745">
                        <a:buFont typeface="Arial" panose="020B0604020202020204" pitchFamily="34" charset="0"/>
                        <a:buChar char="•"/>
                      </a:pPr>
                      <a:r>
                        <a:rPr lang="es-US" sz="1100" baseline="0">
                          <a:latin typeface="Arial"/>
                        </a:rPr>
                        <a:t>Revisión de láminas</a:t>
                      </a:r>
                    </a:p>
                    <a:p>
                      <a:endParaRPr lang="en-US" sz="1100">
                        <a:latin typeface="Arial"/>
                      </a:endParaRPr>
                    </a:p>
                  </a:txBody>
                  <a:tcPr/>
                </a:tc>
                <a:tc>
                  <a:txBody>
                    <a:bodyPr/>
                    <a:lstStyle/>
                    <a:p>
                      <a:pPr marL="91440" indent="-91440">
                        <a:buFont typeface="Arial" panose="020B0604020202020204" pitchFamily="34" charset="0"/>
                        <a:buChar char="•"/>
                      </a:pPr>
                      <a:r>
                        <a:rPr lang="es-ES_tradnl" sz="1100" noProof="0" dirty="0">
                          <a:latin typeface="Arial"/>
                        </a:rPr>
                        <a:t>Gestión con servicios de salud</a:t>
                      </a:r>
                    </a:p>
                    <a:p>
                      <a:pPr marL="91440" indent="-91440">
                        <a:buFont typeface="Arial" panose="020B0604020202020204" pitchFamily="34" charset="0"/>
                        <a:buChar char="•"/>
                      </a:pPr>
                      <a:r>
                        <a:rPr lang="es-CO" sz="1100" u="sng" dirty="0">
                          <a:latin typeface="Arial"/>
                        </a:rPr>
                        <a:t>Calidad Diagnóstico</a:t>
                      </a:r>
                    </a:p>
                    <a:p>
                      <a:pPr marL="0" indent="0">
                        <a:buFont typeface="Arial" panose="020B0604020202020204" pitchFamily="34" charset="0"/>
                        <a:buNone/>
                      </a:pPr>
                      <a:r>
                        <a:rPr lang="es-CO" sz="1100" dirty="0">
                          <a:latin typeface="Arial"/>
                        </a:rPr>
                        <a:t>      EED</a:t>
                      </a:r>
                    </a:p>
                    <a:p>
                      <a:pPr marL="0" indent="0">
                        <a:buFont typeface="Arial" panose="020B0604020202020204" pitchFamily="34" charset="0"/>
                        <a:buNone/>
                      </a:pPr>
                      <a:r>
                        <a:rPr lang="es-CO" sz="1100" dirty="0">
                          <a:latin typeface="Arial"/>
                        </a:rPr>
                        <a:t>      Revisión de láminas</a:t>
                      </a:r>
                    </a:p>
                    <a:p>
                      <a:pPr marL="91440" indent="-91440">
                        <a:buFont typeface="Arial" panose="020B0604020202020204" pitchFamily="34" charset="0"/>
                        <a:buChar char="•"/>
                      </a:pPr>
                      <a:r>
                        <a:rPr lang="es-CO" sz="1100" dirty="0">
                          <a:latin typeface="Arial"/>
                        </a:rPr>
                        <a:t>Gestión de equipos e insumo</a:t>
                      </a:r>
                    </a:p>
                    <a:p>
                      <a:pPr marL="91440" indent="-91440">
                        <a:buFont typeface="Arial" panose="020B0604020202020204" pitchFamily="34" charset="0"/>
                        <a:buChar char="•"/>
                      </a:pPr>
                      <a:endParaRPr lang="es-CO" sz="1100" dirty="0">
                        <a:latin typeface="Arial"/>
                      </a:endParaRPr>
                    </a:p>
                    <a:p>
                      <a:pPr marL="91440" indent="-91440">
                        <a:buFont typeface="Arial" panose="020B0604020202020204" pitchFamily="34" charset="0"/>
                        <a:buChar char="•"/>
                      </a:pPr>
                      <a:r>
                        <a:rPr lang="es-CO" sz="1100" dirty="0">
                          <a:latin typeface="Arial"/>
                        </a:rPr>
                        <a:t>Supervisión</a:t>
                      </a:r>
                      <a:endParaRPr lang="en-US" sz="1100" dirty="0">
                        <a:latin typeface="Arial"/>
                      </a:endParaRPr>
                    </a:p>
                  </a:txBody>
                  <a:tcPr/>
                </a:tc>
                <a:tc>
                  <a:txBody>
                    <a:bodyPr/>
                    <a:lstStyle/>
                    <a:p>
                      <a:pPr marL="91440" indent="-91440">
                        <a:buFont typeface="Arial" panose="020B0604020202020204" pitchFamily="34" charset="0"/>
                        <a:buChar char="•"/>
                      </a:pPr>
                      <a:r>
                        <a:rPr lang="es-CO" sz="1100" dirty="0">
                          <a:latin typeface="Arial"/>
                        </a:rPr>
                        <a:t>Normativa Diagnóstico</a:t>
                      </a:r>
                    </a:p>
                    <a:p>
                      <a:pPr marL="91440" indent="-91440">
                        <a:buFont typeface="Arial" panose="020B0604020202020204" pitchFamily="34" charset="0"/>
                        <a:buChar char="•"/>
                      </a:pPr>
                      <a:r>
                        <a:rPr lang="es-CO" sz="1100" dirty="0">
                          <a:latin typeface="Arial"/>
                        </a:rPr>
                        <a:t>Normativa detección</a:t>
                      </a:r>
                    </a:p>
                    <a:p>
                      <a:pPr marL="91440" indent="-91440">
                        <a:buFont typeface="Arial" panose="020B0604020202020204" pitchFamily="34" charset="0"/>
                        <a:buChar char="•"/>
                      </a:pPr>
                      <a:r>
                        <a:rPr lang="es-CO" sz="1100" dirty="0">
                          <a:latin typeface="Arial"/>
                        </a:rPr>
                        <a:t>Gestión con servicios</a:t>
                      </a:r>
                    </a:p>
                    <a:p>
                      <a:pPr marL="91440" indent="-91440">
                        <a:buFont typeface="Arial" panose="020B0604020202020204" pitchFamily="34" charset="0"/>
                        <a:buChar char="•"/>
                      </a:pPr>
                      <a:r>
                        <a:rPr lang="es-CO" sz="1100" u="sng" dirty="0">
                          <a:latin typeface="Arial"/>
                        </a:rPr>
                        <a:t>Calidad</a:t>
                      </a:r>
                      <a:r>
                        <a:rPr lang="es-CO" sz="1100" u="sng" baseline="0" dirty="0">
                          <a:latin typeface="Arial"/>
                        </a:rPr>
                        <a:t> del diagnóstico</a:t>
                      </a:r>
                      <a:endParaRPr lang="es-CO" sz="1100" u="sng" dirty="0">
                        <a:latin typeface="Arial"/>
                      </a:endParaRPr>
                    </a:p>
                    <a:p>
                      <a:pPr marL="0" lvl="0" indent="0">
                        <a:buFont typeface="Arial" panose="020B0604020202020204" pitchFamily="34" charset="0"/>
                        <a:buNone/>
                      </a:pPr>
                      <a:r>
                        <a:rPr lang="es-CO" sz="1100" dirty="0">
                          <a:latin typeface="Arial"/>
                        </a:rPr>
                        <a:t>      Certificación</a:t>
                      </a:r>
                    </a:p>
                    <a:p>
                      <a:pPr marL="0" lvl="0" indent="0">
                        <a:buFont typeface="Arial" panose="020B0604020202020204" pitchFamily="34" charset="0"/>
                        <a:buNone/>
                      </a:pPr>
                      <a:r>
                        <a:rPr lang="es-CO" sz="1100" baseline="0" dirty="0">
                          <a:latin typeface="Arial"/>
                        </a:rPr>
                        <a:t>      EED</a:t>
                      </a:r>
                    </a:p>
                    <a:p>
                      <a:pPr marL="91440" indent="-91440">
                        <a:buFont typeface="Arial" panose="020B0604020202020204" pitchFamily="34" charset="0"/>
                        <a:buChar char="•"/>
                      </a:pPr>
                      <a:endParaRPr lang="es-CO" sz="1100" baseline="0" dirty="0">
                        <a:latin typeface="Arial"/>
                      </a:endParaRPr>
                    </a:p>
                    <a:p>
                      <a:pPr marL="91440" indent="-91440">
                        <a:buFont typeface="Arial" panose="020B0604020202020204" pitchFamily="34" charset="0"/>
                        <a:buChar char="•"/>
                      </a:pPr>
                      <a:r>
                        <a:rPr lang="es-CO" sz="1100" baseline="0" dirty="0">
                          <a:latin typeface="Arial"/>
                        </a:rPr>
                        <a:t>Gestión de PRD</a:t>
                      </a:r>
                    </a:p>
                    <a:p>
                      <a:endParaRPr lang="en-US" sz="1100" dirty="0">
                        <a:latin typeface="Arial"/>
                      </a:endParaRPr>
                    </a:p>
                  </a:txBody>
                  <a:tcPr/>
                </a:tc>
                <a:extLst>
                  <a:ext uri="{0D108BD9-81ED-4DB2-BD59-A6C34878D82A}">
                    <a16:rowId xmlns:a16="http://schemas.microsoft.com/office/drawing/2014/main" val="10001"/>
                  </a:ext>
                </a:extLst>
              </a:tr>
              <a:tr h="1146279">
                <a:tc>
                  <a:txBody>
                    <a:bodyPr/>
                    <a:lstStyle/>
                    <a:p>
                      <a:r>
                        <a:rPr lang="es-CO" sz="1100">
                          <a:latin typeface="Arial"/>
                        </a:rPr>
                        <a:t>Gestión</a:t>
                      </a:r>
                      <a:r>
                        <a:rPr lang="es-CO" sz="1100" baseline="0">
                          <a:latin typeface="Arial"/>
                        </a:rPr>
                        <a:t> de antimaláricos</a:t>
                      </a:r>
                      <a:endParaRPr lang="en-US" sz="1100">
                        <a:latin typeface="Arial"/>
                      </a:endParaRPr>
                    </a:p>
                  </a:txBody>
                  <a:tcPr/>
                </a:tc>
                <a:tc>
                  <a:txBody>
                    <a:bodyPr/>
                    <a:lstStyle/>
                    <a:p>
                      <a:r>
                        <a:rPr lang="es-US" sz="1100">
                          <a:latin typeface="Arial"/>
                        </a:rPr>
                        <a:t>Gestión</a:t>
                      </a:r>
                      <a:r>
                        <a:rPr lang="es-US" sz="1100" baseline="0">
                          <a:latin typeface="Arial"/>
                        </a:rPr>
                        <a:t> de antimaláricos</a:t>
                      </a:r>
                    </a:p>
                    <a:p>
                      <a:r>
                        <a:rPr lang="es-US" sz="1100" baseline="0">
                          <a:latin typeface="Arial"/>
                        </a:rPr>
                        <a:t>Capacitación</a:t>
                      </a:r>
                      <a:endParaRPr lang="en-US" sz="1100">
                        <a:latin typeface="Arial"/>
                      </a:endParaRPr>
                    </a:p>
                  </a:txBody>
                  <a:tcPr/>
                </a:tc>
                <a:tc>
                  <a:txBody>
                    <a:bodyPr/>
                    <a:lstStyle/>
                    <a:p>
                      <a:r>
                        <a:rPr lang="es-CO" sz="1100" baseline="0" dirty="0">
                          <a:latin typeface="Arial"/>
                        </a:rPr>
                        <a:t>Adquisición y gestión de anti-maláricos</a:t>
                      </a:r>
                    </a:p>
                    <a:p>
                      <a:r>
                        <a:rPr lang="es-CO" sz="1100" baseline="0" dirty="0">
                          <a:latin typeface="Arial"/>
                        </a:rPr>
                        <a:t>Normas</a:t>
                      </a:r>
                    </a:p>
                    <a:p>
                      <a:endParaRPr lang="en-US" sz="1100" baseline="0" dirty="0">
                        <a:latin typeface="Arial"/>
                      </a:endParaRPr>
                    </a:p>
                    <a:p>
                      <a:endParaRPr lang="en-US" sz="1100" baseline="0" dirty="0">
                        <a:latin typeface="Arial"/>
                      </a:endParaRPr>
                    </a:p>
                  </a:txBody>
                  <a:tcPr/>
                </a:tc>
                <a:extLst>
                  <a:ext uri="{0D108BD9-81ED-4DB2-BD59-A6C34878D82A}">
                    <a16:rowId xmlns:a16="http://schemas.microsoft.com/office/drawing/2014/main" val="10002"/>
                  </a:ext>
                </a:extLst>
              </a:tr>
              <a:tr h="1146279">
                <a:tc>
                  <a:txBody>
                    <a:bodyPr/>
                    <a:lstStyle/>
                    <a:p>
                      <a:r>
                        <a:rPr lang="es-CO" sz="1100">
                          <a:latin typeface="Arial"/>
                        </a:rPr>
                        <a:t>Capacitación</a:t>
                      </a:r>
                    </a:p>
                    <a:p>
                      <a:r>
                        <a:rPr lang="es-CO" sz="1100">
                          <a:latin typeface="Arial"/>
                        </a:rPr>
                        <a:t>Supervisión</a:t>
                      </a:r>
                      <a:endParaRPr lang="en-US" sz="1100">
                        <a:latin typeface="Arial"/>
                      </a:endParaRPr>
                    </a:p>
                    <a:p>
                      <a:endParaRPr lang="en-US" sz="1100">
                        <a:latin typeface="Arial"/>
                      </a:endParaRPr>
                    </a:p>
                    <a:p>
                      <a:endParaRPr lang="en-US" sz="1100">
                        <a:latin typeface="Arial"/>
                      </a:endParaRPr>
                    </a:p>
                    <a:p>
                      <a:endParaRPr lang="en-US" sz="1100">
                        <a:latin typeface="Arial"/>
                      </a:endParaRPr>
                    </a:p>
                  </a:txBody>
                  <a:tcPr/>
                </a:tc>
                <a:tc>
                  <a:txBody>
                    <a:bodyPr/>
                    <a:lstStyle/>
                    <a:p>
                      <a:r>
                        <a:rPr lang="es-US" sz="1100">
                          <a:latin typeface="Arial"/>
                        </a:rPr>
                        <a:t>Capacitación en análisis de información</a:t>
                      </a:r>
                      <a:endParaRPr lang="en-US" sz="1100">
                        <a:latin typeface="Arial"/>
                      </a:endParaRPr>
                    </a:p>
                  </a:txBody>
                  <a:tcPr/>
                </a:tc>
                <a:tc>
                  <a:txBody>
                    <a:bodyPr/>
                    <a:lstStyle/>
                    <a:p>
                      <a:r>
                        <a:rPr lang="es-CO" sz="1100">
                          <a:latin typeface="Arial"/>
                        </a:rPr>
                        <a:t>Gestión sistema de información</a:t>
                      </a:r>
                    </a:p>
                    <a:p>
                      <a:r>
                        <a:rPr lang="es-CO" sz="1100">
                          <a:latin typeface="Arial"/>
                        </a:rPr>
                        <a:t>Normativa</a:t>
                      </a:r>
                    </a:p>
                    <a:p>
                      <a:r>
                        <a:rPr lang="es-CO" sz="1100">
                          <a:latin typeface="Arial"/>
                        </a:rPr>
                        <a:t>Análisis</a:t>
                      </a:r>
                    </a:p>
                    <a:p>
                      <a:r>
                        <a:rPr lang="es-CO" sz="1100">
                          <a:latin typeface="Arial"/>
                        </a:rPr>
                        <a:t>Investigación</a:t>
                      </a:r>
                    </a:p>
                  </a:txBody>
                  <a:tcPr/>
                </a:tc>
                <a:extLst>
                  <a:ext uri="{0D108BD9-81ED-4DB2-BD59-A6C34878D82A}">
                    <a16:rowId xmlns:a16="http://schemas.microsoft.com/office/drawing/2014/main" val="10003"/>
                  </a:ext>
                </a:extLst>
              </a:tr>
              <a:tr h="945680">
                <a:tc>
                  <a:txBody>
                    <a:bodyPr/>
                    <a:lstStyle/>
                    <a:p>
                      <a:r>
                        <a:rPr lang="es-CO" sz="1100">
                          <a:latin typeface="Arial"/>
                        </a:rPr>
                        <a:t>Distribución</a:t>
                      </a:r>
                      <a:r>
                        <a:rPr lang="es-CO" sz="1100" baseline="0">
                          <a:latin typeface="Arial"/>
                        </a:rPr>
                        <a:t> MTI</a:t>
                      </a:r>
                    </a:p>
                    <a:p>
                      <a:r>
                        <a:rPr lang="es-CO" sz="1100" baseline="0">
                          <a:latin typeface="Arial"/>
                        </a:rPr>
                        <a:t>RRI</a:t>
                      </a:r>
                      <a:endParaRPr lang="en-US" sz="1100">
                        <a:latin typeface="Arial"/>
                      </a:endParaRPr>
                    </a:p>
                  </a:txBody>
                  <a:tcPr/>
                </a:tc>
                <a:tc>
                  <a:txBody>
                    <a:bodyPr/>
                    <a:lstStyle/>
                    <a:p>
                      <a:r>
                        <a:rPr lang="es-US" sz="1100" dirty="0">
                          <a:latin typeface="Arial"/>
                        </a:rPr>
                        <a:t>Evaluación</a:t>
                      </a:r>
                      <a:r>
                        <a:rPr lang="es-US" sz="1100" baseline="0" dirty="0">
                          <a:latin typeface="Arial"/>
                        </a:rPr>
                        <a:t> entomológica</a:t>
                      </a:r>
                    </a:p>
                    <a:p>
                      <a:r>
                        <a:rPr lang="es-US" sz="1100" baseline="0" dirty="0">
                          <a:latin typeface="Arial"/>
                        </a:rPr>
                        <a:t>Operación de RRI</a:t>
                      </a:r>
                    </a:p>
                    <a:p>
                      <a:r>
                        <a:rPr lang="es-US" sz="1100" baseline="0" dirty="0">
                          <a:latin typeface="Arial"/>
                        </a:rPr>
                        <a:t>Vigilancia  resistencia</a:t>
                      </a:r>
                      <a:endParaRPr lang="en-US" sz="1100" dirty="0">
                        <a:latin typeface="Arial"/>
                      </a:endParaRPr>
                    </a:p>
                  </a:txBody>
                  <a:tcPr/>
                </a:tc>
                <a:tc>
                  <a:txBody>
                    <a:bodyPr/>
                    <a:lstStyle/>
                    <a:p>
                      <a:r>
                        <a:rPr lang="es-CO" sz="1100" dirty="0">
                          <a:latin typeface="Arial"/>
                        </a:rPr>
                        <a:t>Normativa</a:t>
                      </a:r>
                    </a:p>
                  </a:txBody>
                  <a:tcPr/>
                </a:tc>
                <a:extLst>
                  <a:ext uri="{0D108BD9-81ED-4DB2-BD59-A6C34878D82A}">
                    <a16:rowId xmlns:a16="http://schemas.microsoft.com/office/drawing/2014/main" val="10004"/>
                  </a:ext>
                </a:extLst>
              </a:tr>
            </a:tbl>
          </a:graphicData>
        </a:graphic>
      </p:graphicFrame>
      <p:sp>
        <p:nvSpPr>
          <p:cNvPr id="8" name="Right Arrow 6">
            <a:extLst>
              <a:ext uri="{FF2B5EF4-FFF2-40B4-BE49-F238E27FC236}">
                <a16:creationId xmlns:a16="http://schemas.microsoft.com/office/drawing/2014/main" id="{C73C217B-1E2C-2049-872E-FBEE1EF54714}"/>
              </a:ext>
            </a:extLst>
          </p:cNvPr>
          <p:cNvSpPr/>
          <p:nvPr/>
        </p:nvSpPr>
        <p:spPr>
          <a:xfrm>
            <a:off x="5596060" y="1354468"/>
            <a:ext cx="473830" cy="3966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6">
            <a:extLst>
              <a:ext uri="{FF2B5EF4-FFF2-40B4-BE49-F238E27FC236}">
                <a16:creationId xmlns:a16="http://schemas.microsoft.com/office/drawing/2014/main" id="{263E1C07-4DC7-0F46-A34F-B21FDC831813}"/>
              </a:ext>
            </a:extLst>
          </p:cNvPr>
          <p:cNvSpPr/>
          <p:nvPr/>
        </p:nvSpPr>
        <p:spPr>
          <a:xfrm>
            <a:off x="5549770" y="3190626"/>
            <a:ext cx="484907" cy="3966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6">
            <a:extLst>
              <a:ext uri="{FF2B5EF4-FFF2-40B4-BE49-F238E27FC236}">
                <a16:creationId xmlns:a16="http://schemas.microsoft.com/office/drawing/2014/main" id="{185C69A0-8CCA-6E42-9101-4359FAF57705}"/>
              </a:ext>
            </a:extLst>
          </p:cNvPr>
          <p:cNvSpPr/>
          <p:nvPr/>
        </p:nvSpPr>
        <p:spPr>
          <a:xfrm>
            <a:off x="5488447" y="4426236"/>
            <a:ext cx="484907" cy="3966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6">
            <a:extLst>
              <a:ext uri="{FF2B5EF4-FFF2-40B4-BE49-F238E27FC236}">
                <a16:creationId xmlns:a16="http://schemas.microsoft.com/office/drawing/2014/main" id="{9581AF37-F919-5A4A-8CB2-8CE95043C68E}"/>
              </a:ext>
            </a:extLst>
          </p:cNvPr>
          <p:cNvSpPr/>
          <p:nvPr/>
        </p:nvSpPr>
        <p:spPr>
          <a:xfrm>
            <a:off x="5536715" y="5423472"/>
            <a:ext cx="484907" cy="396688"/>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984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B14815C-7953-47ED-B87D-3D32F91FA587}"/>
              </a:ext>
            </a:extLst>
          </p:cNvPr>
          <p:cNvSpPr>
            <a:spLocks noGrp="1"/>
          </p:cNvSpPr>
          <p:nvPr>
            <p:ph type="title"/>
          </p:nvPr>
        </p:nvSpPr>
        <p:spPr/>
        <p:txBody>
          <a:bodyPr vert="horz" lIns="91440" tIns="45720" rIns="91440" bIns="45720" rtlCol="0" anchor="ctr">
            <a:normAutofit/>
          </a:bodyPr>
          <a:lstStyle/>
          <a:p>
            <a:r>
              <a:rPr lang="es-CO" dirty="0">
                <a:latin typeface="Arial" panose="020B0604020202020204" pitchFamily="34" charset="0"/>
                <a:cs typeface="Arial" panose="020B0604020202020204" pitchFamily="34" charset="0"/>
              </a:rPr>
              <a:t>Sabías Qué...</a:t>
            </a:r>
          </a:p>
        </p:txBody>
      </p:sp>
      <p:sp>
        <p:nvSpPr>
          <p:cNvPr id="29" name="Bocadillo: rectángulo con esquinas redondeadas 28">
            <a:extLst>
              <a:ext uri="{FF2B5EF4-FFF2-40B4-BE49-F238E27FC236}">
                <a16:creationId xmlns:a16="http://schemas.microsoft.com/office/drawing/2014/main" id="{A722C799-0CB3-46DF-B440-E6E41E78A7EF}"/>
              </a:ext>
            </a:extLst>
          </p:cNvPr>
          <p:cNvSpPr/>
          <p:nvPr/>
        </p:nvSpPr>
        <p:spPr>
          <a:xfrm>
            <a:off x="7802832" y="1583241"/>
            <a:ext cx="3932834" cy="2308361"/>
          </a:xfrm>
          <a:prstGeom prst="wedgeRoundRectCallout">
            <a:avLst>
              <a:gd name="adj1" fmla="val -64850"/>
              <a:gd name="adj2" fmla="val -2724"/>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spcBef>
                <a:spcPts val="1200"/>
              </a:spcBef>
            </a:pPr>
            <a:r>
              <a:rPr lang="es-ES_tradnl" b="1" dirty="0">
                <a:solidFill>
                  <a:schemeClr val="tx1"/>
                </a:solidFill>
                <a:latin typeface="Times New Roman" panose="02020603050405020304" pitchFamily="18" charset="0"/>
                <a:cs typeface="Times New Roman" panose="02020603050405020304" pitchFamily="18" charset="0"/>
              </a:rPr>
              <a:t>Para organizar el DTI-R  hay que entender los focos… hay que planificar en los focos … hay que corregir las barreras para el diagnóstico:    micro estratificación y caracterización de focos </a:t>
            </a:r>
          </a:p>
        </p:txBody>
      </p:sp>
      <p:sp>
        <p:nvSpPr>
          <p:cNvPr id="31" name="Bocadillo: rectángulo con esquinas redondeadas 30">
            <a:extLst>
              <a:ext uri="{FF2B5EF4-FFF2-40B4-BE49-F238E27FC236}">
                <a16:creationId xmlns:a16="http://schemas.microsoft.com/office/drawing/2014/main" id="{388B303E-F4F0-4457-8865-CFEEF619F633}"/>
              </a:ext>
            </a:extLst>
          </p:cNvPr>
          <p:cNvSpPr/>
          <p:nvPr/>
        </p:nvSpPr>
        <p:spPr>
          <a:xfrm>
            <a:off x="7906603" y="4555142"/>
            <a:ext cx="3820005" cy="1409771"/>
          </a:xfrm>
          <a:prstGeom prst="wedgeRoundRectCallout">
            <a:avLst>
              <a:gd name="adj1" fmla="val -72722"/>
              <a:gd name="adj2" fmla="val -51521"/>
              <a:gd name="adj3" fmla="val 16667"/>
            </a:avLst>
          </a:prstGeom>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spcBef>
                <a:spcPts val="1200"/>
              </a:spcBef>
            </a:pPr>
            <a:r>
              <a:rPr lang="es-ES_tradnl" b="1" dirty="0">
                <a:solidFill>
                  <a:schemeClr val="tx1"/>
                </a:solidFill>
                <a:latin typeface="Times New Roman"/>
                <a:cs typeface="Times New Roman"/>
              </a:rPr>
              <a:t>El DTI-R Debe ser una acción masiva, sistemática… debe estar en la rutina de los agentes comunitarios y gestores de foco.</a:t>
            </a:r>
            <a:endParaRPr lang="es-ES_tradnl" b="1" dirty="0">
              <a:solidFill>
                <a:schemeClr val="tx1"/>
              </a:solidFill>
              <a:highlight>
                <a:srgbClr val="FFFF00"/>
              </a:highlight>
              <a:latin typeface="Times New Roman"/>
              <a:cs typeface="Times New Roman"/>
            </a:endParaRPr>
          </a:p>
        </p:txBody>
      </p:sp>
      <p:sp>
        <p:nvSpPr>
          <p:cNvPr id="11" name="Bocadillo: rectángulo con esquinas redondeadas 10">
            <a:extLst>
              <a:ext uri="{FF2B5EF4-FFF2-40B4-BE49-F238E27FC236}">
                <a16:creationId xmlns:a16="http://schemas.microsoft.com/office/drawing/2014/main" id="{A90860D9-C4F2-4395-9701-9FD328BCD739}"/>
              </a:ext>
            </a:extLst>
          </p:cNvPr>
          <p:cNvSpPr/>
          <p:nvPr/>
        </p:nvSpPr>
        <p:spPr>
          <a:xfrm>
            <a:off x="2369357" y="1730882"/>
            <a:ext cx="2627186" cy="1375487"/>
          </a:xfrm>
          <a:prstGeom prst="wedgeRoundRectCallout">
            <a:avLst>
              <a:gd name="adj1" fmla="val -70024"/>
              <a:gd name="adj2" fmla="val 48883"/>
              <a:gd name="adj3" fmla="val 1666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s-ES_tradnl" b="1" dirty="0">
                <a:solidFill>
                  <a:schemeClr val="tx1"/>
                </a:solidFill>
                <a:latin typeface="Times New Roman" panose="02020603050405020304" pitchFamily="18" charset="0"/>
                <a:cs typeface="Times New Roman" panose="02020603050405020304" pitchFamily="18" charset="0"/>
              </a:rPr>
              <a:t>DTI-R aplica a TODOS los estratos,  con muchos o ningún caso, con focos o sin focos.</a:t>
            </a:r>
          </a:p>
        </p:txBody>
      </p:sp>
      <p:sp>
        <p:nvSpPr>
          <p:cNvPr id="30" name="Bocadillo: rectángulo con esquinas redondeadas 29">
            <a:extLst>
              <a:ext uri="{FF2B5EF4-FFF2-40B4-BE49-F238E27FC236}">
                <a16:creationId xmlns:a16="http://schemas.microsoft.com/office/drawing/2014/main" id="{AB6F2804-6A31-4F97-AA91-67AE46D7C4D7}"/>
              </a:ext>
            </a:extLst>
          </p:cNvPr>
          <p:cNvSpPr/>
          <p:nvPr/>
        </p:nvSpPr>
        <p:spPr>
          <a:xfrm>
            <a:off x="2201269" y="4555142"/>
            <a:ext cx="2795274" cy="1504884"/>
          </a:xfrm>
          <a:prstGeom prst="wedgeRoundRectCallout">
            <a:avLst>
              <a:gd name="adj1" fmla="val -52998"/>
              <a:gd name="adj2" fmla="val -82471"/>
              <a:gd name="adj3" fmla="val 16667"/>
            </a:avLst>
          </a:prstGeom>
        </p:spPr>
        <p:style>
          <a:lnRef idx="2">
            <a:schemeClr val="accent5"/>
          </a:lnRef>
          <a:fillRef idx="1">
            <a:schemeClr val="lt1"/>
          </a:fillRef>
          <a:effectRef idx="0">
            <a:schemeClr val="accent5"/>
          </a:effectRef>
          <a:fontRef idx="minor">
            <a:schemeClr val="dk1"/>
          </a:fontRef>
        </p:style>
        <p:txBody>
          <a:bodyPr lIns="91440" tIns="45720" rIns="91440" bIns="45720" rtlCol="0" anchor="ctr"/>
          <a:lstStyle/>
          <a:p>
            <a:pPr algn="ctr">
              <a:spcBef>
                <a:spcPts val="1200"/>
              </a:spcBef>
            </a:pPr>
            <a:r>
              <a:rPr lang="es-ES_tradnl" b="1" dirty="0">
                <a:solidFill>
                  <a:schemeClr val="tx1"/>
                </a:solidFill>
                <a:latin typeface="Times New Roman" panose="02020603050405020304" pitchFamily="18" charset="0"/>
                <a:cs typeface="Times New Roman" panose="02020603050405020304" pitchFamily="18" charset="0"/>
              </a:rPr>
              <a:t>Después de detectar y tratar, hay que hacer una acción adicional de detectar nuevos casos. </a:t>
            </a:r>
          </a:p>
        </p:txBody>
      </p:sp>
      <p:pic>
        <p:nvPicPr>
          <p:cNvPr id="7" name="Imagen 6">
            <a:extLst>
              <a:ext uri="{FF2B5EF4-FFF2-40B4-BE49-F238E27FC236}">
                <a16:creationId xmlns:a16="http://schemas.microsoft.com/office/drawing/2014/main" id="{BBC14097-11A3-4B36-829D-F8E1CC47BCB7}"/>
              </a:ext>
            </a:extLst>
          </p:cNvPr>
          <p:cNvPicPr>
            <a:picLocks noChangeAspect="1"/>
          </p:cNvPicPr>
          <p:nvPr/>
        </p:nvPicPr>
        <p:blipFill>
          <a:blip r:embed="rId3"/>
          <a:stretch>
            <a:fillRect/>
          </a:stretch>
        </p:blipFill>
        <p:spPr>
          <a:xfrm>
            <a:off x="335025" y="2086413"/>
            <a:ext cx="1724353" cy="4117857"/>
          </a:xfrm>
          <a:prstGeom prst="rect">
            <a:avLst/>
          </a:prstGeom>
        </p:spPr>
      </p:pic>
      <p:pic>
        <p:nvPicPr>
          <p:cNvPr id="8" name="Imagen 7" descr="Imagen que contiene juguete, muñeca&#10;&#10;Descripción generada automáticamente">
            <a:extLst>
              <a:ext uri="{FF2B5EF4-FFF2-40B4-BE49-F238E27FC236}">
                <a16:creationId xmlns:a16="http://schemas.microsoft.com/office/drawing/2014/main" id="{F7B9E046-5ECE-46A9-BAE4-0E8C93D429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3922" y="1845901"/>
            <a:ext cx="1904888" cy="4117857"/>
          </a:xfrm>
          <a:prstGeom prst="rect">
            <a:avLst/>
          </a:prstGeom>
        </p:spPr>
      </p:pic>
    </p:spTree>
    <p:extLst>
      <p:ext uri="{BB962C8B-B14F-4D97-AF65-F5344CB8AC3E}">
        <p14:creationId xmlns:p14="http://schemas.microsoft.com/office/powerpoint/2010/main" val="1514923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120C2-1395-4693-9E6D-4B853AA2CE58}"/>
              </a:ext>
            </a:extLst>
          </p:cNvPr>
          <p:cNvSpPr txBox="1"/>
          <p:nvPr/>
        </p:nvSpPr>
        <p:spPr>
          <a:xfrm>
            <a:off x="3208866" y="3017080"/>
            <a:ext cx="5926667" cy="769441"/>
          </a:xfrm>
          <a:prstGeom prst="rect">
            <a:avLst/>
          </a:prstGeom>
          <a:noFill/>
        </p:spPr>
        <p:txBody>
          <a:bodyPr wrap="square" rtlCol="0">
            <a:spAutoFit/>
          </a:bodyPr>
          <a:lstStyle/>
          <a:p>
            <a:pPr algn="ctr"/>
            <a:r>
              <a:rPr lang="es-CO" sz="4400" b="1">
                <a:solidFill>
                  <a:schemeClr val="bg1"/>
                </a:solidFill>
                <a:latin typeface="Arial" panose="020B0604020202020204" pitchFamily="34" charset="0"/>
                <a:cs typeface="Arial" panose="020B0604020202020204" pitchFamily="34" charset="0"/>
              </a:rPr>
              <a:t>¡GRACIAS!</a:t>
            </a:r>
          </a:p>
        </p:txBody>
      </p:sp>
    </p:spTree>
    <p:extLst>
      <p:ext uri="{BB962C8B-B14F-4D97-AF65-F5344CB8AC3E}">
        <p14:creationId xmlns:p14="http://schemas.microsoft.com/office/powerpoint/2010/main" val="3575804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68F6AAF1-E83E-4F42-8481-BA94BC0E7A12}"/>
              </a:ext>
            </a:extLst>
          </p:cNvPr>
          <p:cNvSpPr txBox="1"/>
          <p:nvPr/>
        </p:nvSpPr>
        <p:spPr>
          <a:xfrm>
            <a:off x="480204" y="1659453"/>
            <a:ext cx="11231591" cy="1077218"/>
          </a:xfrm>
          <a:prstGeom prst="rect">
            <a:avLst/>
          </a:prstGeom>
          <a:noFill/>
        </p:spPr>
        <p:txBody>
          <a:bodyPr wrap="square" rtlCol="0">
            <a:spAutoFit/>
          </a:bodyPr>
          <a:lstStyle/>
          <a:p>
            <a:pPr algn="ctr"/>
            <a:r>
              <a:rPr lang="es-CO" sz="3000" b="1" dirty="0">
                <a:solidFill>
                  <a:schemeClr val="bg1"/>
                </a:solidFill>
                <a:latin typeface="Arial" panose="020B0604020202020204" pitchFamily="34" charset="0"/>
                <a:cs typeface="Arial" panose="020B0604020202020204" pitchFamily="34" charset="0"/>
              </a:rPr>
              <a:t>Modulo 4 : </a:t>
            </a:r>
            <a:r>
              <a:rPr lang="es-ES_tradnl" sz="3200" dirty="0">
                <a:solidFill>
                  <a:schemeClr val="bg1"/>
                </a:solidFill>
                <a:latin typeface="Arial"/>
                <a:cs typeface="Arial"/>
              </a:rPr>
              <a:t>Estrategias e Intervenciones para la Eliminación de la Malaria.</a:t>
            </a:r>
            <a:endParaRPr lang="es-ES_tradnl" sz="2000" dirty="0">
              <a:solidFill>
                <a:schemeClr val="bg1"/>
              </a:solidFill>
            </a:endParaRPr>
          </a:p>
        </p:txBody>
      </p:sp>
      <p:sp>
        <p:nvSpPr>
          <p:cNvPr id="3" name="CuadroTexto 2">
            <a:extLst>
              <a:ext uri="{FF2B5EF4-FFF2-40B4-BE49-F238E27FC236}">
                <a16:creationId xmlns:a16="http://schemas.microsoft.com/office/drawing/2014/main" id="{E4F189BB-582B-184F-8252-90FD8663272A}"/>
              </a:ext>
            </a:extLst>
          </p:cNvPr>
          <p:cNvSpPr txBox="1"/>
          <p:nvPr/>
        </p:nvSpPr>
        <p:spPr>
          <a:xfrm>
            <a:off x="5549566" y="3659664"/>
            <a:ext cx="5958071" cy="1354217"/>
          </a:xfrm>
          <a:prstGeom prst="rect">
            <a:avLst/>
          </a:prstGeom>
          <a:noFill/>
        </p:spPr>
        <p:txBody>
          <a:bodyPr wrap="square" rtlCol="0">
            <a:spAutoFit/>
          </a:bodyPr>
          <a:lstStyle/>
          <a:p>
            <a:pPr algn="just"/>
            <a:r>
              <a:rPr lang="es-CO" b="1" dirty="0">
                <a:solidFill>
                  <a:schemeClr val="bg1"/>
                </a:solidFill>
                <a:latin typeface="Arial" panose="020B0604020202020204" pitchFamily="34" charset="0"/>
                <a:cs typeface="Arial" panose="020B0604020202020204" pitchFamily="34" charset="0"/>
              </a:rPr>
              <a:t>Resultado de Aprendizaje </a:t>
            </a:r>
          </a:p>
          <a:p>
            <a:pPr algn="just"/>
            <a:endParaRPr lang="es-CO" sz="1600" dirty="0">
              <a:solidFill>
                <a:schemeClr val="bg1"/>
              </a:solidFill>
              <a:latin typeface="Arial" panose="020B0604020202020204" pitchFamily="34" charset="0"/>
              <a:cs typeface="Arial" panose="020B0604020202020204" pitchFamily="34" charset="0"/>
            </a:endParaRPr>
          </a:p>
          <a:p>
            <a:pPr algn="just">
              <a:lnSpc>
                <a:spcPct val="100000"/>
              </a:lnSpc>
              <a:spcBef>
                <a:spcPts val="0"/>
              </a:spcBef>
            </a:pPr>
            <a:r>
              <a:rPr lang="es-ES" sz="1600" dirty="0">
                <a:solidFill>
                  <a:schemeClr val="bg1"/>
                </a:solidFill>
                <a:latin typeface="Arial"/>
                <a:cs typeface="Arial"/>
              </a:rPr>
              <a:t>Determinar las medidas de implementación de la estrategia DTI-R, de acuerdo a los lineamientos nacionales e internacionales para la eliminación de la malaria</a:t>
            </a:r>
            <a:r>
              <a:rPr lang="es-CO" sz="1600" dirty="0">
                <a:solidFill>
                  <a:schemeClr val="bg1"/>
                </a:solidFill>
                <a:latin typeface="Arial"/>
                <a:cs typeface="Arial"/>
              </a:rPr>
              <a:t> </a:t>
            </a:r>
            <a:endParaRPr lang="es-ES" sz="1600" dirty="0">
              <a:solidFill>
                <a:schemeClr val="bg1"/>
              </a:solidFill>
              <a:latin typeface="Arial"/>
              <a:cs typeface="Arial"/>
            </a:endParaRPr>
          </a:p>
        </p:txBody>
      </p:sp>
    </p:spTree>
    <p:extLst>
      <p:ext uri="{BB962C8B-B14F-4D97-AF65-F5344CB8AC3E}">
        <p14:creationId xmlns:p14="http://schemas.microsoft.com/office/powerpoint/2010/main" val="329861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98BB88AA-89D0-4A0A-A1A0-C0C83A9D4DAF}"/>
              </a:ext>
            </a:extLst>
          </p:cNvPr>
          <p:cNvSpPr txBox="1"/>
          <p:nvPr/>
        </p:nvSpPr>
        <p:spPr>
          <a:xfrm>
            <a:off x="757770" y="2321004"/>
            <a:ext cx="2751665" cy="2215991"/>
          </a:xfrm>
          <a:prstGeom prst="rect">
            <a:avLst/>
          </a:prstGeom>
          <a:noFill/>
        </p:spPr>
        <p:txBody>
          <a:bodyPr wrap="square" rtlCol="0">
            <a:spAutoFit/>
          </a:bodyPr>
          <a:lstStyle/>
          <a:p>
            <a:pPr algn="ctr"/>
            <a:r>
              <a:rPr lang="es-CO" sz="4800" b="1" dirty="0">
                <a:solidFill>
                  <a:schemeClr val="bg1"/>
                </a:solidFill>
                <a:latin typeface="Arial" panose="020B0604020202020204" pitchFamily="34" charset="0"/>
                <a:cs typeface="Arial" panose="020B0604020202020204" pitchFamily="34" charset="0"/>
              </a:rPr>
              <a:t>Unidad</a:t>
            </a:r>
            <a:r>
              <a:rPr lang="es-CO" sz="6600" b="1" dirty="0">
                <a:solidFill>
                  <a:schemeClr val="bg1"/>
                </a:solidFill>
                <a:latin typeface="Arial" panose="020B0604020202020204" pitchFamily="34" charset="0"/>
                <a:cs typeface="Arial" panose="020B0604020202020204" pitchFamily="34" charset="0"/>
              </a:rPr>
              <a:t> </a:t>
            </a:r>
            <a:r>
              <a:rPr lang="es-CO" sz="7200" b="1" dirty="0">
                <a:solidFill>
                  <a:schemeClr val="bg1"/>
                </a:solidFill>
                <a:latin typeface="Arial" panose="020B0604020202020204" pitchFamily="34" charset="0"/>
                <a:cs typeface="Arial" panose="020B0604020202020204" pitchFamily="34" charset="0"/>
              </a:rPr>
              <a:t>01</a:t>
            </a:r>
            <a:endParaRPr lang="es-CO" sz="6600" b="1" dirty="0">
              <a:solidFill>
                <a:schemeClr val="bg1"/>
              </a:solidFill>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042A4D71-2E9B-41FC-AF8C-2078E2DA96D7}"/>
              </a:ext>
            </a:extLst>
          </p:cNvPr>
          <p:cNvSpPr txBox="1"/>
          <p:nvPr/>
        </p:nvSpPr>
        <p:spPr>
          <a:xfrm>
            <a:off x="3836939" y="3428999"/>
            <a:ext cx="7645013" cy="1015663"/>
          </a:xfrm>
          <a:prstGeom prst="rect">
            <a:avLst/>
          </a:prstGeom>
          <a:noFill/>
          <a:ln>
            <a:noFill/>
          </a:ln>
        </p:spPr>
        <p:txBody>
          <a:bodyPr wrap="square" rtlCol="0">
            <a:spAutoFit/>
          </a:bodyPr>
          <a:lstStyle/>
          <a:p>
            <a:r>
              <a:rPr lang="es-CO" sz="3000" dirty="0">
                <a:solidFill>
                  <a:schemeClr val="bg1"/>
                </a:solidFill>
                <a:latin typeface="Arial" panose="020B0604020202020204" pitchFamily="34" charset="0"/>
                <a:cs typeface="Arial" panose="020B0604020202020204" pitchFamily="34" charset="0"/>
              </a:rPr>
              <a:t>Aspectos Generales de la Eliminación de la malaria</a:t>
            </a:r>
            <a:endParaRPr lang="es-ES" sz="3000" dirty="0">
              <a:solidFill>
                <a:schemeClr val="bg1"/>
              </a:solidFill>
              <a:latin typeface="Arial" panose="020B0604020202020204" pitchFamily="34" charset="0"/>
              <a:cs typeface="Arial" panose="020B0604020202020204" pitchFamily="34" charset="0"/>
            </a:endParaRPr>
          </a:p>
        </p:txBody>
      </p:sp>
      <p:cxnSp>
        <p:nvCxnSpPr>
          <p:cNvPr id="9" name="Conector recto 8">
            <a:extLst>
              <a:ext uri="{FF2B5EF4-FFF2-40B4-BE49-F238E27FC236}">
                <a16:creationId xmlns:a16="http://schemas.microsoft.com/office/drawing/2014/main" id="{34507CA3-D954-4BDB-83F3-EBBAC08A5BE1}"/>
              </a:ext>
            </a:extLst>
          </p:cNvPr>
          <p:cNvCxnSpPr>
            <a:cxnSpLocks/>
          </p:cNvCxnSpPr>
          <p:nvPr/>
        </p:nvCxnSpPr>
        <p:spPr>
          <a:xfrm>
            <a:off x="3695700" y="-152398"/>
            <a:ext cx="0" cy="429174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024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B902B1-35D7-4498-BBAA-C1D804F556D2}"/>
              </a:ext>
            </a:extLst>
          </p:cNvPr>
          <p:cNvSpPr>
            <a:spLocks noGrp="1"/>
          </p:cNvSpPr>
          <p:nvPr>
            <p:ph type="title"/>
          </p:nvPr>
        </p:nvSpPr>
        <p:spPr>
          <a:xfrm>
            <a:off x="1296205" y="788948"/>
            <a:ext cx="9932565" cy="493636"/>
          </a:xfrm>
        </p:spPr>
        <p:txBody>
          <a:bodyPr vert="horz" lIns="91440" tIns="45720" rIns="91440" bIns="45720" rtlCol="0" anchor="ctr">
            <a:noAutofit/>
          </a:bodyPr>
          <a:lstStyle/>
          <a:p>
            <a:pPr algn="ctr"/>
            <a:r>
              <a:rPr lang="es-ES" sz="2000" dirty="0">
                <a:latin typeface="Arial" panose="020B0604020202020204" pitchFamily="34" charset="0"/>
                <a:cs typeface="Arial" panose="020B0604020202020204" pitchFamily="34" charset="0"/>
              </a:rPr>
              <a:t>El panorama global del paludismo o malaria ha cambiado drásticamente desde 2007</a:t>
            </a:r>
          </a:p>
        </p:txBody>
      </p:sp>
      <p:sp>
        <p:nvSpPr>
          <p:cNvPr id="3" name="object 3">
            <a:extLst>
              <a:ext uri="{FF2B5EF4-FFF2-40B4-BE49-F238E27FC236}">
                <a16:creationId xmlns:a16="http://schemas.microsoft.com/office/drawing/2014/main" id="{526690BB-03F6-4B1E-98B7-03E53C394D5A}"/>
              </a:ext>
            </a:extLst>
          </p:cNvPr>
          <p:cNvSpPr txBox="1"/>
          <p:nvPr/>
        </p:nvSpPr>
        <p:spPr>
          <a:xfrm>
            <a:off x="1602649" y="1615550"/>
            <a:ext cx="9319679" cy="2551339"/>
          </a:xfrm>
          <a:prstGeom prst="rect">
            <a:avLst/>
          </a:prstGeom>
        </p:spPr>
        <p:txBody>
          <a:bodyPr vert="horz" wrap="square" lIns="0" tIns="12065" rIns="0" bIns="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Clr>
                <a:srgbClr val="C00000"/>
              </a:buClr>
              <a:buFont typeface="Arial" panose="020B0604020202020204" pitchFamily="34" charset="0"/>
              <a:buChar char="•"/>
              <a:tabLst>
                <a:tab pos="354965" algn="l"/>
                <a:tab pos="355600" algn="l"/>
              </a:tabLst>
            </a:pPr>
            <a:r>
              <a:rPr lang="es-419" sz="1600" spc="-5" dirty="0">
                <a:latin typeface="Arial"/>
                <a:ea typeface="+mn-lt"/>
                <a:cs typeface="Arial"/>
              </a:rPr>
              <a:t>Cambio en las recomendaciones políticas y las herramientas disponibles</a:t>
            </a:r>
            <a:endParaRPr lang="es-419" sz="1600" dirty="0">
              <a:latin typeface="Arial"/>
              <a:cs typeface="Arial"/>
            </a:endParaRPr>
          </a:p>
          <a:p>
            <a:pPr marL="171450" indent="-171450" algn="just">
              <a:buFont typeface="Arial" panose="020B0604020202020204" pitchFamily="34" charset="0"/>
              <a:buChar char="•"/>
              <a:tabLst>
                <a:tab pos="354965" algn="l"/>
                <a:tab pos="355600" algn="l"/>
              </a:tabLst>
            </a:pPr>
            <a:endParaRPr lang="es-419" sz="1600" spc="-5" dirty="0">
              <a:latin typeface="Arial"/>
              <a:ea typeface="+mn-lt"/>
              <a:cs typeface="Arial"/>
            </a:endParaRPr>
          </a:p>
          <a:p>
            <a:pPr marL="171450" indent="-171450" algn="just">
              <a:buFont typeface="Arial" panose="020B0604020202020204" pitchFamily="34" charset="0"/>
              <a:buChar char="•"/>
              <a:tabLst>
                <a:tab pos="354965" algn="l"/>
                <a:tab pos="355600" algn="l"/>
              </a:tabLst>
            </a:pPr>
            <a:r>
              <a:rPr lang="es-419" sz="1600" spc="-5" dirty="0">
                <a:latin typeface="Arial"/>
                <a:ea typeface="+mn-lt"/>
                <a:cs typeface="Arial"/>
              </a:rPr>
              <a:t>Se ha desarrollado una nueva </a:t>
            </a:r>
            <a:r>
              <a:rPr lang="es-419" sz="1600" i="1" spc="-5" dirty="0">
                <a:latin typeface="Arial"/>
                <a:ea typeface="+mn-lt"/>
                <a:cs typeface="Arial"/>
              </a:rPr>
              <a:t>Estrategia técnica mundial contra la malaria  2016-2030</a:t>
            </a:r>
            <a:endParaRPr lang="es-419" sz="1600" dirty="0">
              <a:latin typeface="Arial"/>
              <a:cs typeface="Arial"/>
            </a:endParaRPr>
          </a:p>
          <a:p>
            <a:pPr marL="171450" indent="-171450" algn="just">
              <a:buFont typeface="Arial" panose="020B0604020202020204" pitchFamily="34" charset="0"/>
              <a:buChar char="•"/>
              <a:tabLst>
                <a:tab pos="354965" algn="l"/>
                <a:tab pos="355600" algn="l"/>
              </a:tabLst>
            </a:pPr>
            <a:endParaRPr lang="es-419" sz="1600" i="1" spc="-5" dirty="0">
              <a:latin typeface="Arial"/>
              <a:ea typeface="+mn-lt"/>
              <a:cs typeface="Arial"/>
            </a:endParaRPr>
          </a:p>
          <a:p>
            <a:pPr marL="171450" indent="-171450" algn="just">
              <a:buFont typeface="Arial" panose="020B0604020202020204" pitchFamily="34" charset="0"/>
              <a:buChar char="•"/>
              <a:tabLst>
                <a:tab pos="354965" algn="l"/>
                <a:tab pos="355600" algn="l"/>
              </a:tabLst>
            </a:pPr>
            <a:r>
              <a:rPr lang="es-419" sz="1600" spc="-5" dirty="0">
                <a:latin typeface="Arial"/>
                <a:ea typeface="+mn-lt"/>
                <a:cs typeface="Arial"/>
              </a:rPr>
              <a:t>Se ha reducido la carga de paludismo o malaria a nivel global</a:t>
            </a:r>
            <a:endParaRPr lang="es-419" sz="1600" dirty="0">
              <a:latin typeface="Arial"/>
              <a:ea typeface="+mn-lt"/>
              <a:cs typeface="Arial"/>
            </a:endParaRPr>
          </a:p>
          <a:p>
            <a:pPr marL="171450" indent="-171450" algn="just">
              <a:buFont typeface="Arial" panose="020B0604020202020204" pitchFamily="34" charset="0"/>
              <a:buChar char="•"/>
              <a:tabLst>
                <a:tab pos="354965" algn="l"/>
                <a:tab pos="355600" algn="l"/>
              </a:tabLst>
            </a:pPr>
            <a:endParaRPr lang="es-419" sz="1600" spc="-5" dirty="0">
              <a:latin typeface="Arial"/>
              <a:cs typeface="Arial"/>
            </a:endParaRPr>
          </a:p>
          <a:p>
            <a:pPr marL="171450" indent="-171450" algn="just">
              <a:buFont typeface="Arial" panose="020B0604020202020204" pitchFamily="34" charset="0"/>
              <a:buChar char="•"/>
              <a:tabLst>
                <a:tab pos="354965" algn="l"/>
                <a:tab pos="355600" algn="l"/>
              </a:tabLst>
            </a:pPr>
            <a:r>
              <a:rPr lang="es-419" sz="1600" spc="-5" dirty="0">
                <a:latin typeface="Arial"/>
                <a:ea typeface="+mn-lt"/>
                <a:cs typeface="Arial"/>
              </a:rPr>
              <a:t>Se ha incrementado el número de países que están eliminando o consideran  eliminar el paludismo</a:t>
            </a:r>
            <a:endParaRPr lang="es-419" sz="1600" dirty="0">
              <a:latin typeface="Arial"/>
              <a:cs typeface="Arial"/>
            </a:endParaRPr>
          </a:p>
          <a:p>
            <a:pPr marL="171450" indent="-171450" algn="just">
              <a:buFont typeface="Arial" panose="020B0604020202020204" pitchFamily="34" charset="0"/>
              <a:buChar char="•"/>
              <a:tabLst>
                <a:tab pos="354965" algn="l"/>
                <a:tab pos="355600" algn="l"/>
              </a:tabLst>
            </a:pPr>
            <a:endParaRPr lang="es-419" sz="1600" spc="-5" dirty="0">
              <a:latin typeface="Arial"/>
              <a:ea typeface="+mn-lt"/>
              <a:cs typeface="Arial"/>
            </a:endParaRPr>
          </a:p>
          <a:p>
            <a:pPr marL="171450" indent="-171450" algn="just">
              <a:buFont typeface="Arial" panose="020B0604020202020204" pitchFamily="34" charset="0"/>
              <a:buChar char="•"/>
              <a:tabLst>
                <a:tab pos="354965" algn="l"/>
                <a:tab pos="355600" algn="l"/>
              </a:tabLst>
            </a:pPr>
            <a:r>
              <a:rPr lang="es-419" sz="1600" spc="-5" dirty="0">
                <a:latin typeface="Arial"/>
                <a:ea typeface="+mn-lt"/>
                <a:cs typeface="Arial"/>
              </a:rPr>
              <a:t>Aumento de Intervenciones a gran escala</a:t>
            </a:r>
            <a:endParaRPr lang="es-419" sz="1600" dirty="0">
              <a:latin typeface="Arial"/>
              <a:cs typeface="Arial"/>
            </a:endParaRPr>
          </a:p>
          <a:p>
            <a:pPr marL="355600" indent="-342900" algn="just">
              <a:spcBef>
                <a:spcPts val="600"/>
              </a:spcBef>
              <a:buClr>
                <a:srgbClr val="C00000"/>
              </a:buClr>
              <a:buFont typeface="Arial"/>
              <a:buChar char="•"/>
              <a:tabLst>
                <a:tab pos="354965" algn="l"/>
                <a:tab pos="355600" algn="l"/>
              </a:tabLst>
            </a:pPr>
            <a:endParaRPr lang="es-419" sz="1600" dirty="0">
              <a:latin typeface="Arial"/>
              <a:cs typeface="Arial"/>
            </a:endParaRPr>
          </a:p>
        </p:txBody>
      </p:sp>
      <p:sp>
        <p:nvSpPr>
          <p:cNvPr id="4" name="object 4">
            <a:extLst>
              <a:ext uri="{FF2B5EF4-FFF2-40B4-BE49-F238E27FC236}">
                <a16:creationId xmlns:a16="http://schemas.microsoft.com/office/drawing/2014/main" id="{5CFD576B-72E3-4F31-9081-920D892AF0CD}"/>
              </a:ext>
            </a:extLst>
          </p:cNvPr>
          <p:cNvSpPr/>
          <p:nvPr/>
        </p:nvSpPr>
        <p:spPr>
          <a:xfrm>
            <a:off x="4448454" y="4535407"/>
            <a:ext cx="893253" cy="1767904"/>
          </a:xfrm>
          <a:prstGeom prst="rect">
            <a:avLst/>
          </a:prstGeom>
          <a:blipFill>
            <a:blip r:embed="rId3" cstate="print"/>
            <a:stretch>
              <a:fillRect/>
            </a:stretch>
          </a:blipFill>
        </p:spPr>
        <p:txBody>
          <a:bodyPr wrap="square" lIns="0" tIns="0" rIns="0" bIns="0" rtlCol="0"/>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object 5">
            <a:extLst>
              <a:ext uri="{FF2B5EF4-FFF2-40B4-BE49-F238E27FC236}">
                <a16:creationId xmlns:a16="http://schemas.microsoft.com/office/drawing/2014/main" id="{38BDFD27-9A56-40A4-B1E2-B73D3F4E0D0C}"/>
              </a:ext>
            </a:extLst>
          </p:cNvPr>
          <p:cNvSpPr/>
          <p:nvPr/>
        </p:nvSpPr>
        <p:spPr>
          <a:xfrm>
            <a:off x="6898894" y="4674899"/>
            <a:ext cx="1031811" cy="1394153"/>
          </a:xfrm>
          <a:prstGeom prst="rect">
            <a:avLst/>
          </a:prstGeom>
          <a:blipFill>
            <a:blip r:embed="rId4" cstate="print"/>
            <a:stretch>
              <a:fillRect/>
            </a:stretch>
          </a:blipFill>
        </p:spPr>
        <p:txBody>
          <a:bodyPr wrap="square" lIns="0" tIns="0" rIns="0" bIns="0" rtlCol="0"/>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 name="object 6">
            <a:extLst>
              <a:ext uri="{FF2B5EF4-FFF2-40B4-BE49-F238E27FC236}">
                <a16:creationId xmlns:a16="http://schemas.microsoft.com/office/drawing/2014/main" id="{473E83F1-CEE8-4C6C-9F6D-D8CF2B4D668E}"/>
              </a:ext>
            </a:extLst>
          </p:cNvPr>
          <p:cNvSpPr/>
          <p:nvPr/>
        </p:nvSpPr>
        <p:spPr>
          <a:xfrm>
            <a:off x="6894195" y="4670137"/>
            <a:ext cx="1041400" cy="1474470"/>
          </a:xfrm>
          <a:custGeom>
            <a:avLst/>
            <a:gdLst/>
            <a:ahLst/>
            <a:cxnLst/>
            <a:rect l="l" t="t" r="r" b="b"/>
            <a:pathLst>
              <a:path w="1041400" h="1474470">
                <a:moveTo>
                  <a:pt x="0" y="1474215"/>
                </a:moveTo>
                <a:lnTo>
                  <a:pt x="1041336" y="1474215"/>
                </a:lnTo>
                <a:lnTo>
                  <a:pt x="1041336" y="0"/>
                </a:lnTo>
                <a:lnTo>
                  <a:pt x="0" y="0"/>
                </a:lnTo>
                <a:lnTo>
                  <a:pt x="0" y="1474215"/>
                </a:lnTo>
                <a:close/>
              </a:path>
            </a:pathLst>
          </a:custGeom>
          <a:ln w="9525">
            <a:solidFill>
              <a:srgbClr val="000000"/>
            </a:solidFill>
          </a:ln>
        </p:spPr>
        <p:txBody>
          <a:bodyPr wrap="square" lIns="0" tIns="0" rIns="0" bIns="0" rtlCol="0"/>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object 7">
            <a:extLst>
              <a:ext uri="{FF2B5EF4-FFF2-40B4-BE49-F238E27FC236}">
                <a16:creationId xmlns:a16="http://schemas.microsoft.com/office/drawing/2014/main" id="{A64D447A-F1E9-4CCA-AB6C-EF20014D3CBB}"/>
              </a:ext>
            </a:extLst>
          </p:cNvPr>
          <p:cNvSpPr/>
          <p:nvPr/>
        </p:nvSpPr>
        <p:spPr>
          <a:xfrm>
            <a:off x="5746750" y="5168790"/>
            <a:ext cx="698500" cy="147320"/>
          </a:xfrm>
          <a:custGeom>
            <a:avLst/>
            <a:gdLst/>
            <a:ahLst/>
            <a:cxnLst/>
            <a:rect l="l" t="t" r="r" b="b"/>
            <a:pathLst>
              <a:path w="698500" h="147320">
                <a:moveTo>
                  <a:pt x="624458" y="0"/>
                </a:moveTo>
                <a:lnTo>
                  <a:pt x="624458" y="36830"/>
                </a:lnTo>
                <a:lnTo>
                  <a:pt x="0" y="36830"/>
                </a:lnTo>
                <a:lnTo>
                  <a:pt x="0" y="110363"/>
                </a:lnTo>
                <a:lnTo>
                  <a:pt x="624458" y="110363"/>
                </a:lnTo>
                <a:lnTo>
                  <a:pt x="624458" y="147193"/>
                </a:lnTo>
                <a:lnTo>
                  <a:pt x="697991" y="73660"/>
                </a:lnTo>
                <a:lnTo>
                  <a:pt x="624458" y="0"/>
                </a:lnTo>
                <a:close/>
              </a:path>
            </a:pathLst>
          </a:custGeom>
          <a:solidFill>
            <a:srgbClr val="4F81BC"/>
          </a:solidFill>
        </p:spPr>
        <p:txBody>
          <a:bodyPr wrap="square" lIns="0" tIns="0" rIns="0" bIns="0" rtlCol="0"/>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8" name="object 8">
            <a:extLst>
              <a:ext uri="{FF2B5EF4-FFF2-40B4-BE49-F238E27FC236}">
                <a16:creationId xmlns:a16="http://schemas.microsoft.com/office/drawing/2014/main" id="{E918C301-DE89-4F89-8B8F-F34A31B99863}"/>
              </a:ext>
            </a:extLst>
          </p:cNvPr>
          <p:cNvSpPr/>
          <p:nvPr/>
        </p:nvSpPr>
        <p:spPr>
          <a:xfrm>
            <a:off x="5746750" y="5168790"/>
            <a:ext cx="698500" cy="147320"/>
          </a:xfrm>
          <a:custGeom>
            <a:avLst/>
            <a:gdLst/>
            <a:ahLst/>
            <a:cxnLst/>
            <a:rect l="l" t="t" r="r" b="b"/>
            <a:pathLst>
              <a:path w="698500" h="147320">
                <a:moveTo>
                  <a:pt x="0" y="36830"/>
                </a:moveTo>
                <a:lnTo>
                  <a:pt x="624458" y="36830"/>
                </a:lnTo>
                <a:lnTo>
                  <a:pt x="624458" y="0"/>
                </a:lnTo>
                <a:lnTo>
                  <a:pt x="697991" y="73660"/>
                </a:lnTo>
                <a:lnTo>
                  <a:pt x="624458" y="147193"/>
                </a:lnTo>
                <a:lnTo>
                  <a:pt x="624458" y="110363"/>
                </a:lnTo>
                <a:lnTo>
                  <a:pt x="0" y="110363"/>
                </a:lnTo>
                <a:lnTo>
                  <a:pt x="0" y="36830"/>
                </a:lnTo>
                <a:close/>
              </a:path>
            </a:pathLst>
          </a:custGeom>
          <a:ln w="25400">
            <a:solidFill>
              <a:srgbClr val="385D89"/>
            </a:solidFill>
          </a:ln>
        </p:spPr>
        <p:txBody>
          <a:bodyPr wrap="square" lIns="0" tIns="0" rIns="0" bIns="0" rtlCol="0"/>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Tree>
    <p:extLst>
      <p:ext uri="{BB962C8B-B14F-4D97-AF65-F5344CB8AC3E}">
        <p14:creationId xmlns:p14="http://schemas.microsoft.com/office/powerpoint/2010/main" val="2544928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8207F9-D320-4BBD-8ED5-1C3FB8CC0134}"/>
              </a:ext>
            </a:extLst>
          </p:cNvPr>
          <p:cNvSpPr>
            <a:spLocks noGrp="1"/>
          </p:cNvSpPr>
          <p:nvPr>
            <p:ph type="title"/>
          </p:nvPr>
        </p:nvSpPr>
        <p:spPr>
          <a:xfrm>
            <a:off x="1198901" y="668521"/>
            <a:ext cx="9970841" cy="707886"/>
          </a:xfrm>
        </p:spPr>
        <p:txBody>
          <a:bodyPr vert="horz" lIns="91440" tIns="45720" rIns="91440" bIns="45720" rtlCol="0" anchor="ctr">
            <a:noAutofit/>
          </a:bodyPr>
          <a:lstStyle/>
          <a:p>
            <a:pPr algn="ctr"/>
            <a:r>
              <a:rPr lang="es-ES" sz="2000" dirty="0">
                <a:latin typeface="Arial" panose="020B0604020202020204" pitchFamily="34" charset="0"/>
                <a:cs typeface="Arial" panose="020B0604020202020204" pitchFamily="34" charset="0"/>
              </a:rPr>
              <a:t>Eliminación del paludismo en la estructura de la Estrategia  Técnica Mundial contra la Malaria 2016-2030</a:t>
            </a:r>
            <a:endParaRPr lang="es-CO" sz="2000" dirty="0">
              <a:latin typeface="Arial" panose="020B0604020202020204" pitchFamily="34" charset="0"/>
              <a:cs typeface="Arial" panose="020B0604020202020204" pitchFamily="34" charset="0"/>
            </a:endParaRPr>
          </a:p>
        </p:txBody>
      </p:sp>
      <p:sp>
        <p:nvSpPr>
          <p:cNvPr id="4" name="object 3">
            <a:extLst>
              <a:ext uri="{FF2B5EF4-FFF2-40B4-BE49-F238E27FC236}">
                <a16:creationId xmlns:a16="http://schemas.microsoft.com/office/drawing/2014/main" id="{F209CDCE-BD2B-4A79-9BA9-AD5CE030FE36}"/>
              </a:ext>
            </a:extLst>
          </p:cNvPr>
          <p:cNvSpPr/>
          <p:nvPr/>
        </p:nvSpPr>
        <p:spPr>
          <a:xfrm>
            <a:off x="5089729" y="2890442"/>
            <a:ext cx="2002789" cy="2057400"/>
          </a:xfrm>
          <a:custGeom>
            <a:avLst/>
            <a:gdLst/>
            <a:ahLst/>
            <a:cxnLst/>
            <a:rect l="l" t="t" r="r" b="b"/>
            <a:pathLst>
              <a:path w="2002789" h="2057400">
                <a:moveTo>
                  <a:pt x="1668780" y="0"/>
                </a:moveTo>
                <a:lnTo>
                  <a:pt x="333756" y="0"/>
                </a:lnTo>
                <a:lnTo>
                  <a:pt x="284447" y="3619"/>
                </a:lnTo>
                <a:lnTo>
                  <a:pt x="237381" y="14135"/>
                </a:lnTo>
                <a:lnTo>
                  <a:pt x="193075" y="31028"/>
                </a:lnTo>
                <a:lnTo>
                  <a:pt x="152045" y="53783"/>
                </a:lnTo>
                <a:lnTo>
                  <a:pt x="114808" y="81882"/>
                </a:lnTo>
                <a:lnTo>
                  <a:pt x="81882" y="114808"/>
                </a:lnTo>
                <a:lnTo>
                  <a:pt x="53783" y="152045"/>
                </a:lnTo>
                <a:lnTo>
                  <a:pt x="31028" y="193075"/>
                </a:lnTo>
                <a:lnTo>
                  <a:pt x="14135" y="237381"/>
                </a:lnTo>
                <a:lnTo>
                  <a:pt x="3619" y="284447"/>
                </a:lnTo>
                <a:lnTo>
                  <a:pt x="0" y="333756"/>
                </a:lnTo>
                <a:lnTo>
                  <a:pt x="0" y="1723644"/>
                </a:lnTo>
                <a:lnTo>
                  <a:pt x="3619" y="1772952"/>
                </a:lnTo>
                <a:lnTo>
                  <a:pt x="14135" y="1820018"/>
                </a:lnTo>
                <a:lnTo>
                  <a:pt x="31028" y="1864324"/>
                </a:lnTo>
                <a:lnTo>
                  <a:pt x="53783" y="1905354"/>
                </a:lnTo>
                <a:lnTo>
                  <a:pt x="81882" y="1942591"/>
                </a:lnTo>
                <a:lnTo>
                  <a:pt x="114808" y="1975517"/>
                </a:lnTo>
                <a:lnTo>
                  <a:pt x="152045" y="2003616"/>
                </a:lnTo>
                <a:lnTo>
                  <a:pt x="193075" y="2026371"/>
                </a:lnTo>
                <a:lnTo>
                  <a:pt x="237381" y="2043264"/>
                </a:lnTo>
                <a:lnTo>
                  <a:pt x="284447" y="2053780"/>
                </a:lnTo>
                <a:lnTo>
                  <a:pt x="333756" y="2057400"/>
                </a:lnTo>
                <a:lnTo>
                  <a:pt x="1668780" y="2057400"/>
                </a:lnTo>
                <a:lnTo>
                  <a:pt x="1718088" y="2053780"/>
                </a:lnTo>
                <a:lnTo>
                  <a:pt x="1765154" y="2043264"/>
                </a:lnTo>
                <a:lnTo>
                  <a:pt x="1809460" y="2026371"/>
                </a:lnTo>
                <a:lnTo>
                  <a:pt x="1850490" y="2003616"/>
                </a:lnTo>
                <a:lnTo>
                  <a:pt x="1887727" y="1975517"/>
                </a:lnTo>
                <a:lnTo>
                  <a:pt x="1920653" y="1942591"/>
                </a:lnTo>
                <a:lnTo>
                  <a:pt x="1948752" y="1905354"/>
                </a:lnTo>
                <a:lnTo>
                  <a:pt x="1971507" y="1864324"/>
                </a:lnTo>
                <a:lnTo>
                  <a:pt x="1988400" y="1820018"/>
                </a:lnTo>
                <a:lnTo>
                  <a:pt x="1998916" y="1772952"/>
                </a:lnTo>
                <a:lnTo>
                  <a:pt x="2002536" y="1723644"/>
                </a:lnTo>
                <a:lnTo>
                  <a:pt x="2002536" y="333756"/>
                </a:lnTo>
                <a:lnTo>
                  <a:pt x="1998916" y="284447"/>
                </a:lnTo>
                <a:lnTo>
                  <a:pt x="1988400" y="237381"/>
                </a:lnTo>
                <a:lnTo>
                  <a:pt x="1971507" y="193075"/>
                </a:lnTo>
                <a:lnTo>
                  <a:pt x="1948752" y="152045"/>
                </a:lnTo>
                <a:lnTo>
                  <a:pt x="1920653" y="114808"/>
                </a:lnTo>
                <a:lnTo>
                  <a:pt x="1887727" y="81882"/>
                </a:lnTo>
                <a:lnTo>
                  <a:pt x="1850490" y="53783"/>
                </a:lnTo>
                <a:lnTo>
                  <a:pt x="1809460" y="31028"/>
                </a:lnTo>
                <a:lnTo>
                  <a:pt x="1765154" y="14135"/>
                </a:lnTo>
                <a:lnTo>
                  <a:pt x="1718088" y="3619"/>
                </a:lnTo>
                <a:lnTo>
                  <a:pt x="1668780" y="0"/>
                </a:lnTo>
                <a:close/>
              </a:path>
            </a:pathLst>
          </a:custGeom>
          <a:solidFill>
            <a:srgbClr val="C4BC96"/>
          </a:solidFill>
        </p:spPr>
        <p:txBody>
          <a:bodyPr wrap="square" lIns="0" tIns="0" rIns="0" bIns="0" rtlCol="0"/>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5" name="object 4">
            <a:extLst>
              <a:ext uri="{FF2B5EF4-FFF2-40B4-BE49-F238E27FC236}">
                <a16:creationId xmlns:a16="http://schemas.microsoft.com/office/drawing/2014/main" id="{02061E39-3723-4DEA-9665-45D5A4516ED8}"/>
              </a:ext>
            </a:extLst>
          </p:cNvPr>
          <p:cNvSpPr/>
          <p:nvPr/>
        </p:nvSpPr>
        <p:spPr>
          <a:xfrm>
            <a:off x="5089729" y="2890442"/>
            <a:ext cx="2002789" cy="2057400"/>
          </a:xfrm>
          <a:custGeom>
            <a:avLst/>
            <a:gdLst/>
            <a:ahLst/>
            <a:cxnLst/>
            <a:rect l="l" t="t" r="r" b="b"/>
            <a:pathLst>
              <a:path w="2002789" h="2057400">
                <a:moveTo>
                  <a:pt x="0" y="333756"/>
                </a:moveTo>
                <a:lnTo>
                  <a:pt x="3619" y="284447"/>
                </a:lnTo>
                <a:lnTo>
                  <a:pt x="14135" y="237381"/>
                </a:lnTo>
                <a:lnTo>
                  <a:pt x="31028" y="193075"/>
                </a:lnTo>
                <a:lnTo>
                  <a:pt x="53783" y="152045"/>
                </a:lnTo>
                <a:lnTo>
                  <a:pt x="81882" y="114808"/>
                </a:lnTo>
                <a:lnTo>
                  <a:pt x="114808" y="81882"/>
                </a:lnTo>
                <a:lnTo>
                  <a:pt x="152045" y="53783"/>
                </a:lnTo>
                <a:lnTo>
                  <a:pt x="193075" y="31028"/>
                </a:lnTo>
                <a:lnTo>
                  <a:pt x="237381" y="14135"/>
                </a:lnTo>
                <a:lnTo>
                  <a:pt x="284447" y="3619"/>
                </a:lnTo>
                <a:lnTo>
                  <a:pt x="333756" y="0"/>
                </a:lnTo>
                <a:lnTo>
                  <a:pt x="1668780" y="0"/>
                </a:lnTo>
                <a:lnTo>
                  <a:pt x="1718088" y="3619"/>
                </a:lnTo>
                <a:lnTo>
                  <a:pt x="1765154" y="14135"/>
                </a:lnTo>
                <a:lnTo>
                  <a:pt x="1809460" y="31028"/>
                </a:lnTo>
                <a:lnTo>
                  <a:pt x="1850490" y="53783"/>
                </a:lnTo>
                <a:lnTo>
                  <a:pt x="1887727" y="81882"/>
                </a:lnTo>
                <a:lnTo>
                  <a:pt x="1920653" y="114808"/>
                </a:lnTo>
                <a:lnTo>
                  <a:pt x="1948752" y="152045"/>
                </a:lnTo>
                <a:lnTo>
                  <a:pt x="1971507" y="193075"/>
                </a:lnTo>
                <a:lnTo>
                  <a:pt x="1988400" y="237381"/>
                </a:lnTo>
                <a:lnTo>
                  <a:pt x="1998916" y="284447"/>
                </a:lnTo>
                <a:lnTo>
                  <a:pt x="2002536" y="333756"/>
                </a:lnTo>
                <a:lnTo>
                  <a:pt x="2002536" y="1723644"/>
                </a:lnTo>
                <a:lnTo>
                  <a:pt x="1998916" y="1772952"/>
                </a:lnTo>
                <a:lnTo>
                  <a:pt x="1988400" y="1820018"/>
                </a:lnTo>
                <a:lnTo>
                  <a:pt x="1971507" y="1864324"/>
                </a:lnTo>
                <a:lnTo>
                  <a:pt x="1948752" y="1905354"/>
                </a:lnTo>
                <a:lnTo>
                  <a:pt x="1920653" y="1942591"/>
                </a:lnTo>
                <a:lnTo>
                  <a:pt x="1887727" y="1975517"/>
                </a:lnTo>
                <a:lnTo>
                  <a:pt x="1850490" y="2003616"/>
                </a:lnTo>
                <a:lnTo>
                  <a:pt x="1809460" y="2026371"/>
                </a:lnTo>
                <a:lnTo>
                  <a:pt x="1765154" y="2043264"/>
                </a:lnTo>
                <a:lnTo>
                  <a:pt x="1718088" y="2053780"/>
                </a:lnTo>
                <a:lnTo>
                  <a:pt x="1668780" y="2057400"/>
                </a:lnTo>
                <a:lnTo>
                  <a:pt x="333756" y="2057400"/>
                </a:lnTo>
                <a:lnTo>
                  <a:pt x="284447" y="2053780"/>
                </a:lnTo>
                <a:lnTo>
                  <a:pt x="237381" y="2043264"/>
                </a:lnTo>
                <a:lnTo>
                  <a:pt x="193075" y="2026371"/>
                </a:lnTo>
                <a:lnTo>
                  <a:pt x="152045" y="2003616"/>
                </a:lnTo>
                <a:lnTo>
                  <a:pt x="114808" y="1975517"/>
                </a:lnTo>
                <a:lnTo>
                  <a:pt x="81882" y="1942591"/>
                </a:lnTo>
                <a:lnTo>
                  <a:pt x="53783" y="1905354"/>
                </a:lnTo>
                <a:lnTo>
                  <a:pt x="31028" y="1864324"/>
                </a:lnTo>
                <a:lnTo>
                  <a:pt x="14135" y="1820018"/>
                </a:lnTo>
                <a:lnTo>
                  <a:pt x="3619" y="1772952"/>
                </a:lnTo>
                <a:lnTo>
                  <a:pt x="0" y="1723644"/>
                </a:lnTo>
                <a:lnTo>
                  <a:pt x="0" y="333756"/>
                </a:lnTo>
                <a:close/>
              </a:path>
            </a:pathLst>
          </a:custGeom>
          <a:ln w="76200">
            <a:solidFill>
              <a:srgbClr val="C82207"/>
            </a:solidFill>
          </a:ln>
        </p:spPr>
        <p:txBody>
          <a:bodyPr wrap="square" lIns="0" tIns="0" rIns="0" bIns="0" rtlCol="0"/>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6" name="object 5">
            <a:extLst>
              <a:ext uri="{FF2B5EF4-FFF2-40B4-BE49-F238E27FC236}">
                <a16:creationId xmlns:a16="http://schemas.microsoft.com/office/drawing/2014/main" id="{42E6C9AD-243F-450E-A4C1-6C58239B4489}"/>
              </a:ext>
            </a:extLst>
          </p:cNvPr>
          <p:cNvSpPr/>
          <p:nvPr/>
        </p:nvSpPr>
        <p:spPr>
          <a:xfrm>
            <a:off x="2819400" y="2881887"/>
            <a:ext cx="1944370" cy="2057400"/>
          </a:xfrm>
          <a:custGeom>
            <a:avLst/>
            <a:gdLst/>
            <a:ahLst/>
            <a:cxnLst/>
            <a:rect l="l" t="t" r="r" b="b"/>
            <a:pathLst>
              <a:path w="1944370" h="2057400">
                <a:moveTo>
                  <a:pt x="1620215" y="0"/>
                </a:moveTo>
                <a:lnTo>
                  <a:pt x="324053" y="0"/>
                </a:lnTo>
                <a:lnTo>
                  <a:pt x="276172" y="3512"/>
                </a:lnTo>
                <a:lnTo>
                  <a:pt x="230472" y="13716"/>
                </a:lnTo>
                <a:lnTo>
                  <a:pt x="187452" y="30111"/>
                </a:lnTo>
                <a:lnTo>
                  <a:pt x="147614" y="52196"/>
                </a:lnTo>
                <a:lnTo>
                  <a:pt x="111461" y="79472"/>
                </a:lnTo>
                <a:lnTo>
                  <a:pt x="79493" y="111438"/>
                </a:lnTo>
                <a:lnTo>
                  <a:pt x="52213" y="147594"/>
                </a:lnTo>
                <a:lnTo>
                  <a:pt x="30122" y="187438"/>
                </a:lnTo>
                <a:lnTo>
                  <a:pt x="13722" y="230472"/>
                </a:lnTo>
                <a:lnTo>
                  <a:pt x="3514" y="276193"/>
                </a:lnTo>
                <a:lnTo>
                  <a:pt x="0" y="324103"/>
                </a:lnTo>
                <a:lnTo>
                  <a:pt x="0" y="1733423"/>
                </a:lnTo>
                <a:lnTo>
                  <a:pt x="3514" y="1781301"/>
                </a:lnTo>
                <a:lnTo>
                  <a:pt x="13722" y="1826997"/>
                </a:lnTo>
                <a:lnTo>
                  <a:pt x="30122" y="1870010"/>
                </a:lnTo>
                <a:lnTo>
                  <a:pt x="52213" y="1909838"/>
                </a:lnTo>
                <a:lnTo>
                  <a:pt x="79493" y="1945981"/>
                </a:lnTo>
                <a:lnTo>
                  <a:pt x="111461" y="1977939"/>
                </a:lnTo>
                <a:lnTo>
                  <a:pt x="147614" y="2005209"/>
                </a:lnTo>
                <a:lnTo>
                  <a:pt x="187452" y="2027291"/>
                </a:lnTo>
                <a:lnTo>
                  <a:pt x="230472" y="2043684"/>
                </a:lnTo>
                <a:lnTo>
                  <a:pt x="276172" y="2053887"/>
                </a:lnTo>
                <a:lnTo>
                  <a:pt x="324053" y="2057400"/>
                </a:lnTo>
                <a:lnTo>
                  <a:pt x="1620215" y="2057400"/>
                </a:lnTo>
                <a:lnTo>
                  <a:pt x="1668093" y="2053887"/>
                </a:lnTo>
                <a:lnTo>
                  <a:pt x="1713789" y="2043684"/>
                </a:lnTo>
                <a:lnTo>
                  <a:pt x="1756802" y="2027291"/>
                </a:lnTo>
                <a:lnTo>
                  <a:pt x="1796630" y="2005209"/>
                </a:lnTo>
                <a:lnTo>
                  <a:pt x="1832774" y="1977939"/>
                </a:lnTo>
                <a:lnTo>
                  <a:pt x="1864731" y="1945981"/>
                </a:lnTo>
                <a:lnTo>
                  <a:pt x="1892001" y="1909838"/>
                </a:lnTo>
                <a:lnTo>
                  <a:pt x="1914083" y="1870010"/>
                </a:lnTo>
                <a:lnTo>
                  <a:pt x="1930476" y="1826997"/>
                </a:lnTo>
                <a:lnTo>
                  <a:pt x="1940679" y="1781301"/>
                </a:lnTo>
                <a:lnTo>
                  <a:pt x="1944192" y="1733423"/>
                </a:lnTo>
                <a:lnTo>
                  <a:pt x="1944192" y="324103"/>
                </a:lnTo>
                <a:lnTo>
                  <a:pt x="1940679" y="276193"/>
                </a:lnTo>
                <a:lnTo>
                  <a:pt x="1930476" y="230472"/>
                </a:lnTo>
                <a:lnTo>
                  <a:pt x="1914083" y="187438"/>
                </a:lnTo>
                <a:lnTo>
                  <a:pt x="1892001" y="147594"/>
                </a:lnTo>
                <a:lnTo>
                  <a:pt x="1864731" y="111438"/>
                </a:lnTo>
                <a:lnTo>
                  <a:pt x="1832774" y="79472"/>
                </a:lnTo>
                <a:lnTo>
                  <a:pt x="1796630" y="52196"/>
                </a:lnTo>
                <a:lnTo>
                  <a:pt x="1756802" y="30111"/>
                </a:lnTo>
                <a:lnTo>
                  <a:pt x="1713789" y="13716"/>
                </a:lnTo>
                <a:lnTo>
                  <a:pt x="1668093" y="3512"/>
                </a:lnTo>
                <a:lnTo>
                  <a:pt x="1620215" y="0"/>
                </a:lnTo>
                <a:close/>
              </a:path>
            </a:pathLst>
          </a:custGeom>
          <a:solidFill>
            <a:srgbClr val="4F81BC"/>
          </a:solidFill>
        </p:spPr>
        <p:txBody>
          <a:bodyPr wrap="square" lIns="0" tIns="0" rIns="0" bIns="0" rtlCol="0"/>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7" name="object 6">
            <a:extLst>
              <a:ext uri="{FF2B5EF4-FFF2-40B4-BE49-F238E27FC236}">
                <a16:creationId xmlns:a16="http://schemas.microsoft.com/office/drawing/2014/main" id="{26DC4B4F-4E6D-438B-BDC7-FC059613CC38}"/>
              </a:ext>
            </a:extLst>
          </p:cNvPr>
          <p:cNvSpPr/>
          <p:nvPr/>
        </p:nvSpPr>
        <p:spPr>
          <a:xfrm>
            <a:off x="2819400" y="2881887"/>
            <a:ext cx="1944370" cy="2057400"/>
          </a:xfrm>
          <a:custGeom>
            <a:avLst/>
            <a:gdLst/>
            <a:ahLst/>
            <a:cxnLst/>
            <a:rect l="l" t="t" r="r" b="b"/>
            <a:pathLst>
              <a:path w="1944370" h="2057400">
                <a:moveTo>
                  <a:pt x="0" y="324103"/>
                </a:moveTo>
                <a:lnTo>
                  <a:pt x="3514" y="276193"/>
                </a:lnTo>
                <a:lnTo>
                  <a:pt x="13722" y="230472"/>
                </a:lnTo>
                <a:lnTo>
                  <a:pt x="30122" y="187438"/>
                </a:lnTo>
                <a:lnTo>
                  <a:pt x="52213" y="147594"/>
                </a:lnTo>
                <a:lnTo>
                  <a:pt x="79493" y="111438"/>
                </a:lnTo>
                <a:lnTo>
                  <a:pt x="111461" y="79472"/>
                </a:lnTo>
                <a:lnTo>
                  <a:pt x="147614" y="52196"/>
                </a:lnTo>
                <a:lnTo>
                  <a:pt x="187452" y="30111"/>
                </a:lnTo>
                <a:lnTo>
                  <a:pt x="230472" y="13716"/>
                </a:lnTo>
                <a:lnTo>
                  <a:pt x="276172" y="3512"/>
                </a:lnTo>
                <a:lnTo>
                  <a:pt x="324053" y="0"/>
                </a:lnTo>
                <a:lnTo>
                  <a:pt x="1620215" y="0"/>
                </a:lnTo>
                <a:lnTo>
                  <a:pt x="1668093" y="3512"/>
                </a:lnTo>
                <a:lnTo>
                  <a:pt x="1713789" y="13716"/>
                </a:lnTo>
                <a:lnTo>
                  <a:pt x="1756802" y="30111"/>
                </a:lnTo>
                <a:lnTo>
                  <a:pt x="1796630" y="52196"/>
                </a:lnTo>
                <a:lnTo>
                  <a:pt x="1832774" y="79472"/>
                </a:lnTo>
                <a:lnTo>
                  <a:pt x="1864731" y="111438"/>
                </a:lnTo>
                <a:lnTo>
                  <a:pt x="1892001" y="147594"/>
                </a:lnTo>
                <a:lnTo>
                  <a:pt x="1914083" y="187438"/>
                </a:lnTo>
                <a:lnTo>
                  <a:pt x="1930476" y="230472"/>
                </a:lnTo>
                <a:lnTo>
                  <a:pt x="1940679" y="276193"/>
                </a:lnTo>
                <a:lnTo>
                  <a:pt x="1944192" y="324103"/>
                </a:lnTo>
                <a:lnTo>
                  <a:pt x="1944192" y="1733423"/>
                </a:lnTo>
                <a:lnTo>
                  <a:pt x="1940679" y="1781301"/>
                </a:lnTo>
                <a:lnTo>
                  <a:pt x="1930476" y="1826997"/>
                </a:lnTo>
                <a:lnTo>
                  <a:pt x="1914083" y="1870010"/>
                </a:lnTo>
                <a:lnTo>
                  <a:pt x="1892001" y="1909838"/>
                </a:lnTo>
                <a:lnTo>
                  <a:pt x="1864731" y="1945981"/>
                </a:lnTo>
                <a:lnTo>
                  <a:pt x="1832774" y="1977939"/>
                </a:lnTo>
                <a:lnTo>
                  <a:pt x="1796630" y="2005209"/>
                </a:lnTo>
                <a:lnTo>
                  <a:pt x="1756802" y="2027291"/>
                </a:lnTo>
                <a:lnTo>
                  <a:pt x="1713789" y="2043684"/>
                </a:lnTo>
                <a:lnTo>
                  <a:pt x="1668093" y="2053887"/>
                </a:lnTo>
                <a:lnTo>
                  <a:pt x="1620215" y="2057400"/>
                </a:lnTo>
                <a:lnTo>
                  <a:pt x="324053" y="2057400"/>
                </a:lnTo>
                <a:lnTo>
                  <a:pt x="276172" y="2053887"/>
                </a:lnTo>
                <a:lnTo>
                  <a:pt x="230472" y="2043684"/>
                </a:lnTo>
                <a:lnTo>
                  <a:pt x="187452" y="2027291"/>
                </a:lnTo>
                <a:lnTo>
                  <a:pt x="147614" y="2005209"/>
                </a:lnTo>
                <a:lnTo>
                  <a:pt x="111461" y="1977939"/>
                </a:lnTo>
                <a:lnTo>
                  <a:pt x="79493" y="1945981"/>
                </a:lnTo>
                <a:lnTo>
                  <a:pt x="52213" y="1909838"/>
                </a:lnTo>
                <a:lnTo>
                  <a:pt x="30122" y="1870010"/>
                </a:lnTo>
                <a:lnTo>
                  <a:pt x="13722" y="1826997"/>
                </a:lnTo>
                <a:lnTo>
                  <a:pt x="3514" y="1781301"/>
                </a:lnTo>
                <a:lnTo>
                  <a:pt x="0" y="1733423"/>
                </a:lnTo>
                <a:lnTo>
                  <a:pt x="0" y="324103"/>
                </a:lnTo>
                <a:close/>
              </a:path>
            </a:pathLst>
          </a:custGeom>
          <a:ln w="47625">
            <a:solidFill>
              <a:srgbClr val="C00000"/>
            </a:solidFill>
          </a:ln>
        </p:spPr>
        <p:txBody>
          <a:bodyPr wrap="square" lIns="0" tIns="0" rIns="0" bIns="0" rtlCol="0"/>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8" name="object 7">
            <a:extLst>
              <a:ext uri="{FF2B5EF4-FFF2-40B4-BE49-F238E27FC236}">
                <a16:creationId xmlns:a16="http://schemas.microsoft.com/office/drawing/2014/main" id="{EC693325-09B1-4B15-8AF0-5809C74C7D45}"/>
              </a:ext>
            </a:extLst>
          </p:cNvPr>
          <p:cNvSpPr txBox="1"/>
          <p:nvPr/>
        </p:nvSpPr>
        <p:spPr>
          <a:xfrm>
            <a:off x="2972121" y="3143987"/>
            <a:ext cx="1495053" cy="1353832"/>
          </a:xfrm>
          <a:prstGeom prst="rect">
            <a:avLst/>
          </a:prstGeom>
        </p:spPr>
        <p:txBody>
          <a:bodyPr vert="horz" wrap="square" lIns="0" tIns="35560" rIns="0" bIns="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Bef>
                <a:spcPts val="280"/>
              </a:spcBef>
            </a:pPr>
            <a:r>
              <a:rPr lang="es-VE" sz="1200" b="1" spc="-10">
                <a:latin typeface="Arial"/>
                <a:cs typeface="Arial"/>
              </a:rPr>
              <a:t>PILAR</a:t>
            </a:r>
            <a:r>
              <a:rPr lang="es-VE" sz="1200" b="1">
                <a:latin typeface="Arial"/>
                <a:cs typeface="Arial"/>
              </a:rPr>
              <a:t> </a:t>
            </a:r>
            <a:r>
              <a:rPr lang="es-VE" sz="1200" b="1" spc="-5">
                <a:latin typeface="Arial"/>
                <a:cs typeface="Arial"/>
              </a:rPr>
              <a:t>1.</a:t>
            </a:r>
            <a:endParaRPr lang="es-VE" sz="1200">
              <a:latin typeface="Arial"/>
              <a:cs typeface="Arial"/>
            </a:endParaRPr>
          </a:p>
          <a:p>
            <a:pPr marL="12700" marR="5080" algn="ctr">
              <a:lnSpc>
                <a:spcPct val="100600"/>
              </a:lnSpc>
              <a:spcBef>
                <a:spcPts val="170"/>
              </a:spcBef>
            </a:pPr>
            <a:r>
              <a:rPr lang="es-VE" sz="1200" spc="-15">
                <a:latin typeface="Arial"/>
                <a:cs typeface="Arial"/>
              </a:rPr>
              <a:t>Lograr </a:t>
            </a:r>
            <a:r>
              <a:rPr lang="es-VE" sz="1200" spc="-5">
                <a:latin typeface="Arial"/>
                <a:cs typeface="Arial"/>
              </a:rPr>
              <a:t>el acceso  </a:t>
            </a:r>
            <a:r>
              <a:rPr lang="es-VE" sz="1200" spc="-10">
                <a:latin typeface="Arial"/>
                <a:cs typeface="Arial"/>
              </a:rPr>
              <a:t>universal </a:t>
            </a:r>
            <a:r>
              <a:rPr lang="es-VE" sz="1200" spc="-5">
                <a:latin typeface="Arial"/>
                <a:cs typeface="Arial"/>
              </a:rPr>
              <a:t>a </a:t>
            </a:r>
            <a:r>
              <a:rPr lang="es-VE" sz="1200">
                <a:latin typeface="Arial"/>
                <a:cs typeface="Arial"/>
              </a:rPr>
              <a:t>la  </a:t>
            </a:r>
            <a:r>
              <a:rPr lang="es-VE" sz="1200" spc="-10">
                <a:latin typeface="Arial"/>
                <a:cs typeface="Arial"/>
              </a:rPr>
              <a:t>prevención, </a:t>
            </a:r>
            <a:r>
              <a:rPr lang="es-VE" sz="1200" spc="-5">
                <a:latin typeface="Arial"/>
                <a:cs typeface="Arial"/>
              </a:rPr>
              <a:t>el  diagnóstico y el  </a:t>
            </a:r>
            <a:r>
              <a:rPr lang="es-VE" sz="1200" spc="-15">
                <a:latin typeface="Arial"/>
                <a:cs typeface="Arial"/>
              </a:rPr>
              <a:t>tratamiento </a:t>
            </a:r>
            <a:r>
              <a:rPr lang="es-VE" sz="1200" spc="-10">
                <a:latin typeface="Arial"/>
                <a:cs typeface="Arial"/>
              </a:rPr>
              <a:t>del  </a:t>
            </a:r>
            <a:r>
              <a:rPr lang="es-VE" sz="1200" spc="-5">
                <a:latin typeface="Arial"/>
                <a:cs typeface="Arial"/>
              </a:rPr>
              <a:t>paludismo</a:t>
            </a:r>
            <a:endParaRPr lang="es-VE" sz="1200">
              <a:latin typeface="Arial"/>
              <a:cs typeface="Arial"/>
            </a:endParaRPr>
          </a:p>
        </p:txBody>
      </p:sp>
      <p:sp>
        <p:nvSpPr>
          <p:cNvPr id="9" name="object 8">
            <a:extLst>
              <a:ext uri="{FF2B5EF4-FFF2-40B4-BE49-F238E27FC236}">
                <a16:creationId xmlns:a16="http://schemas.microsoft.com/office/drawing/2014/main" id="{C470E48C-155C-49AD-B029-6D346D66E761}"/>
              </a:ext>
            </a:extLst>
          </p:cNvPr>
          <p:cNvSpPr/>
          <p:nvPr/>
        </p:nvSpPr>
        <p:spPr>
          <a:xfrm>
            <a:off x="5123637" y="2890442"/>
            <a:ext cx="1944370" cy="2057400"/>
          </a:xfrm>
          <a:custGeom>
            <a:avLst/>
            <a:gdLst/>
            <a:ahLst/>
            <a:cxnLst/>
            <a:rect l="l" t="t" r="r" b="b"/>
            <a:pathLst>
              <a:path w="1944370" h="2057400">
                <a:moveTo>
                  <a:pt x="1620139" y="0"/>
                </a:moveTo>
                <a:lnTo>
                  <a:pt x="324103" y="0"/>
                </a:lnTo>
                <a:lnTo>
                  <a:pt x="276193" y="3512"/>
                </a:lnTo>
                <a:lnTo>
                  <a:pt x="230472" y="13716"/>
                </a:lnTo>
                <a:lnTo>
                  <a:pt x="187438" y="30111"/>
                </a:lnTo>
                <a:lnTo>
                  <a:pt x="147594" y="52196"/>
                </a:lnTo>
                <a:lnTo>
                  <a:pt x="111438" y="79472"/>
                </a:lnTo>
                <a:lnTo>
                  <a:pt x="79472" y="111438"/>
                </a:lnTo>
                <a:lnTo>
                  <a:pt x="52196" y="147594"/>
                </a:lnTo>
                <a:lnTo>
                  <a:pt x="30111" y="187438"/>
                </a:lnTo>
                <a:lnTo>
                  <a:pt x="13716" y="230472"/>
                </a:lnTo>
                <a:lnTo>
                  <a:pt x="3512" y="276193"/>
                </a:lnTo>
                <a:lnTo>
                  <a:pt x="0" y="324104"/>
                </a:lnTo>
                <a:lnTo>
                  <a:pt x="0" y="1733423"/>
                </a:lnTo>
                <a:lnTo>
                  <a:pt x="3512" y="1781301"/>
                </a:lnTo>
                <a:lnTo>
                  <a:pt x="13716" y="1826997"/>
                </a:lnTo>
                <a:lnTo>
                  <a:pt x="30111" y="1870010"/>
                </a:lnTo>
                <a:lnTo>
                  <a:pt x="52196" y="1909838"/>
                </a:lnTo>
                <a:lnTo>
                  <a:pt x="79472" y="1945981"/>
                </a:lnTo>
                <a:lnTo>
                  <a:pt x="111438" y="1977939"/>
                </a:lnTo>
                <a:lnTo>
                  <a:pt x="147594" y="2005209"/>
                </a:lnTo>
                <a:lnTo>
                  <a:pt x="187438" y="2027291"/>
                </a:lnTo>
                <a:lnTo>
                  <a:pt x="230472" y="2043684"/>
                </a:lnTo>
                <a:lnTo>
                  <a:pt x="276193" y="2053887"/>
                </a:lnTo>
                <a:lnTo>
                  <a:pt x="324103" y="2057400"/>
                </a:lnTo>
                <a:lnTo>
                  <a:pt x="1620139" y="2057400"/>
                </a:lnTo>
                <a:lnTo>
                  <a:pt x="1668049" y="2053887"/>
                </a:lnTo>
                <a:lnTo>
                  <a:pt x="1713770" y="2043684"/>
                </a:lnTo>
                <a:lnTo>
                  <a:pt x="1756804" y="2027291"/>
                </a:lnTo>
                <a:lnTo>
                  <a:pt x="1796648" y="2005209"/>
                </a:lnTo>
                <a:lnTo>
                  <a:pt x="1832804" y="1977939"/>
                </a:lnTo>
                <a:lnTo>
                  <a:pt x="1864770" y="1945981"/>
                </a:lnTo>
                <a:lnTo>
                  <a:pt x="1892046" y="1909838"/>
                </a:lnTo>
                <a:lnTo>
                  <a:pt x="1914131" y="1870010"/>
                </a:lnTo>
                <a:lnTo>
                  <a:pt x="1930526" y="1826997"/>
                </a:lnTo>
                <a:lnTo>
                  <a:pt x="1940730" y="1781301"/>
                </a:lnTo>
                <a:lnTo>
                  <a:pt x="1944242" y="1733423"/>
                </a:lnTo>
                <a:lnTo>
                  <a:pt x="1944242" y="324104"/>
                </a:lnTo>
                <a:lnTo>
                  <a:pt x="1940730" y="276193"/>
                </a:lnTo>
                <a:lnTo>
                  <a:pt x="1930526" y="230472"/>
                </a:lnTo>
                <a:lnTo>
                  <a:pt x="1914131" y="187438"/>
                </a:lnTo>
                <a:lnTo>
                  <a:pt x="1892046" y="147594"/>
                </a:lnTo>
                <a:lnTo>
                  <a:pt x="1864770" y="111438"/>
                </a:lnTo>
                <a:lnTo>
                  <a:pt x="1832804" y="79472"/>
                </a:lnTo>
                <a:lnTo>
                  <a:pt x="1796648" y="52196"/>
                </a:lnTo>
                <a:lnTo>
                  <a:pt x="1756804" y="30111"/>
                </a:lnTo>
                <a:lnTo>
                  <a:pt x="1713770" y="13716"/>
                </a:lnTo>
                <a:lnTo>
                  <a:pt x="1668049" y="3512"/>
                </a:lnTo>
                <a:lnTo>
                  <a:pt x="1620139" y="0"/>
                </a:lnTo>
                <a:close/>
              </a:path>
            </a:pathLst>
          </a:custGeom>
          <a:solidFill>
            <a:srgbClr val="C4BC96"/>
          </a:solidFill>
        </p:spPr>
        <p:txBody>
          <a:bodyPr wrap="square" lIns="0" tIns="0" rIns="0" bIns="0" rtlCol="0"/>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0" name="object 9">
            <a:extLst>
              <a:ext uri="{FF2B5EF4-FFF2-40B4-BE49-F238E27FC236}">
                <a16:creationId xmlns:a16="http://schemas.microsoft.com/office/drawing/2014/main" id="{0B96A1A2-AC08-4780-B2C2-6CC67CEE68AC}"/>
              </a:ext>
            </a:extLst>
          </p:cNvPr>
          <p:cNvSpPr/>
          <p:nvPr/>
        </p:nvSpPr>
        <p:spPr>
          <a:xfrm>
            <a:off x="5123637" y="2890442"/>
            <a:ext cx="1944370" cy="2057400"/>
          </a:xfrm>
          <a:custGeom>
            <a:avLst/>
            <a:gdLst/>
            <a:ahLst/>
            <a:cxnLst/>
            <a:rect l="l" t="t" r="r" b="b"/>
            <a:pathLst>
              <a:path w="1944370" h="2057400">
                <a:moveTo>
                  <a:pt x="0" y="324104"/>
                </a:moveTo>
                <a:lnTo>
                  <a:pt x="3512" y="276193"/>
                </a:lnTo>
                <a:lnTo>
                  <a:pt x="13716" y="230472"/>
                </a:lnTo>
                <a:lnTo>
                  <a:pt x="30111" y="187438"/>
                </a:lnTo>
                <a:lnTo>
                  <a:pt x="52196" y="147594"/>
                </a:lnTo>
                <a:lnTo>
                  <a:pt x="79472" y="111438"/>
                </a:lnTo>
                <a:lnTo>
                  <a:pt x="111438" y="79472"/>
                </a:lnTo>
                <a:lnTo>
                  <a:pt x="147594" y="52196"/>
                </a:lnTo>
                <a:lnTo>
                  <a:pt x="187438" y="30111"/>
                </a:lnTo>
                <a:lnTo>
                  <a:pt x="230472" y="13716"/>
                </a:lnTo>
                <a:lnTo>
                  <a:pt x="276193" y="3512"/>
                </a:lnTo>
                <a:lnTo>
                  <a:pt x="324103" y="0"/>
                </a:lnTo>
                <a:lnTo>
                  <a:pt x="1620139" y="0"/>
                </a:lnTo>
                <a:lnTo>
                  <a:pt x="1668049" y="3512"/>
                </a:lnTo>
                <a:lnTo>
                  <a:pt x="1713770" y="13716"/>
                </a:lnTo>
                <a:lnTo>
                  <a:pt x="1756804" y="30111"/>
                </a:lnTo>
                <a:lnTo>
                  <a:pt x="1796648" y="52196"/>
                </a:lnTo>
                <a:lnTo>
                  <a:pt x="1832804" y="79472"/>
                </a:lnTo>
                <a:lnTo>
                  <a:pt x="1864770" y="111438"/>
                </a:lnTo>
                <a:lnTo>
                  <a:pt x="1892046" y="147594"/>
                </a:lnTo>
                <a:lnTo>
                  <a:pt x="1914131" y="187438"/>
                </a:lnTo>
                <a:lnTo>
                  <a:pt x="1930526" y="230472"/>
                </a:lnTo>
                <a:lnTo>
                  <a:pt x="1940730" y="276193"/>
                </a:lnTo>
                <a:lnTo>
                  <a:pt x="1944242" y="324104"/>
                </a:lnTo>
                <a:lnTo>
                  <a:pt x="1944242" y="1733423"/>
                </a:lnTo>
                <a:lnTo>
                  <a:pt x="1940730" y="1781301"/>
                </a:lnTo>
                <a:lnTo>
                  <a:pt x="1930526" y="1826997"/>
                </a:lnTo>
                <a:lnTo>
                  <a:pt x="1914131" y="1870010"/>
                </a:lnTo>
                <a:lnTo>
                  <a:pt x="1892046" y="1909838"/>
                </a:lnTo>
                <a:lnTo>
                  <a:pt x="1864770" y="1945981"/>
                </a:lnTo>
                <a:lnTo>
                  <a:pt x="1832804" y="1977939"/>
                </a:lnTo>
                <a:lnTo>
                  <a:pt x="1796648" y="2005209"/>
                </a:lnTo>
                <a:lnTo>
                  <a:pt x="1756804" y="2027291"/>
                </a:lnTo>
                <a:lnTo>
                  <a:pt x="1713770" y="2043684"/>
                </a:lnTo>
                <a:lnTo>
                  <a:pt x="1668049" y="2053887"/>
                </a:lnTo>
                <a:lnTo>
                  <a:pt x="1620139" y="2057400"/>
                </a:lnTo>
                <a:lnTo>
                  <a:pt x="324103" y="2057400"/>
                </a:lnTo>
                <a:lnTo>
                  <a:pt x="276193" y="2053887"/>
                </a:lnTo>
                <a:lnTo>
                  <a:pt x="230472" y="2043684"/>
                </a:lnTo>
                <a:lnTo>
                  <a:pt x="187438" y="2027291"/>
                </a:lnTo>
                <a:lnTo>
                  <a:pt x="147594" y="2005209"/>
                </a:lnTo>
                <a:lnTo>
                  <a:pt x="111438" y="1977939"/>
                </a:lnTo>
                <a:lnTo>
                  <a:pt x="79472" y="1945981"/>
                </a:lnTo>
                <a:lnTo>
                  <a:pt x="52196" y="1909838"/>
                </a:lnTo>
                <a:lnTo>
                  <a:pt x="30111" y="1870010"/>
                </a:lnTo>
                <a:lnTo>
                  <a:pt x="13716" y="1826997"/>
                </a:lnTo>
                <a:lnTo>
                  <a:pt x="3512" y="1781301"/>
                </a:lnTo>
                <a:lnTo>
                  <a:pt x="0" y="1733423"/>
                </a:lnTo>
                <a:lnTo>
                  <a:pt x="0" y="324104"/>
                </a:lnTo>
                <a:close/>
              </a:path>
            </a:pathLst>
          </a:custGeom>
          <a:ln w="41275">
            <a:solidFill>
              <a:srgbClr val="C00000"/>
            </a:solidFill>
          </a:ln>
        </p:spPr>
        <p:txBody>
          <a:bodyPr wrap="square" lIns="0" tIns="0" rIns="0" bIns="0" rtlCol="0"/>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1" name="object 10">
            <a:extLst>
              <a:ext uri="{FF2B5EF4-FFF2-40B4-BE49-F238E27FC236}">
                <a16:creationId xmlns:a16="http://schemas.microsoft.com/office/drawing/2014/main" id="{E73503EE-3335-498D-929F-A6FBF22D1680}"/>
              </a:ext>
            </a:extLst>
          </p:cNvPr>
          <p:cNvSpPr txBox="1"/>
          <p:nvPr/>
        </p:nvSpPr>
        <p:spPr>
          <a:xfrm>
            <a:off x="5227804" y="3328756"/>
            <a:ext cx="1722059" cy="988669"/>
          </a:xfrm>
          <a:prstGeom prst="rect">
            <a:avLst/>
          </a:prstGeom>
        </p:spPr>
        <p:txBody>
          <a:bodyPr vert="horz" wrap="square" lIns="0" tIns="35560" rIns="0" bIns="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Bef>
                <a:spcPts val="280"/>
              </a:spcBef>
            </a:pPr>
            <a:r>
              <a:rPr lang="es-419" sz="1200" b="1" spc="-10">
                <a:latin typeface="Arial"/>
                <a:cs typeface="Arial"/>
              </a:rPr>
              <a:t>PILAR</a:t>
            </a:r>
            <a:r>
              <a:rPr lang="es-419" sz="1200" b="1">
                <a:latin typeface="Arial"/>
                <a:cs typeface="Arial"/>
              </a:rPr>
              <a:t> </a:t>
            </a:r>
            <a:r>
              <a:rPr lang="es-419" sz="1200" b="1" spc="-5">
                <a:latin typeface="Arial"/>
                <a:cs typeface="Arial"/>
              </a:rPr>
              <a:t>2.</a:t>
            </a:r>
            <a:endParaRPr lang="es-419" sz="1200">
              <a:latin typeface="Arial"/>
              <a:cs typeface="Arial"/>
            </a:endParaRPr>
          </a:p>
          <a:p>
            <a:pPr marL="12700" marR="5080" indent="635" algn="ctr">
              <a:lnSpc>
                <a:spcPct val="103899"/>
              </a:lnSpc>
              <a:spcBef>
                <a:spcPts val="105"/>
              </a:spcBef>
            </a:pPr>
            <a:r>
              <a:rPr lang="es-419" sz="1200" spc="-10">
                <a:latin typeface="Arial"/>
                <a:cs typeface="Arial"/>
              </a:rPr>
              <a:t>Acelerar </a:t>
            </a:r>
            <a:r>
              <a:rPr lang="es-419" sz="1200" spc="-5">
                <a:latin typeface="Arial"/>
                <a:cs typeface="Arial"/>
              </a:rPr>
              <a:t>los  </a:t>
            </a:r>
            <a:r>
              <a:rPr lang="es-419" sz="1200" spc="-15">
                <a:latin typeface="Arial"/>
                <a:cs typeface="Arial"/>
              </a:rPr>
              <a:t>esfuerzos </a:t>
            </a:r>
            <a:r>
              <a:rPr lang="es-419" sz="1200" spc="-5">
                <a:latin typeface="Arial"/>
                <a:cs typeface="Arial"/>
              </a:rPr>
              <a:t>hacia la  eliminación y  </a:t>
            </a:r>
            <a:r>
              <a:rPr lang="es-419" sz="1200" spc="-10">
                <a:latin typeface="Arial"/>
                <a:cs typeface="Arial"/>
              </a:rPr>
              <a:t>lograr estar libre  </a:t>
            </a:r>
            <a:r>
              <a:rPr lang="es-419" sz="1200" spc="-5">
                <a:latin typeface="Arial"/>
                <a:cs typeface="Arial"/>
              </a:rPr>
              <a:t>de</a:t>
            </a:r>
            <a:r>
              <a:rPr lang="es-419" sz="1200" spc="-15">
                <a:latin typeface="Arial"/>
                <a:cs typeface="Arial"/>
              </a:rPr>
              <a:t> </a:t>
            </a:r>
            <a:r>
              <a:rPr lang="es-419" sz="1200" spc="-5">
                <a:latin typeface="Arial"/>
                <a:cs typeface="Arial"/>
              </a:rPr>
              <a:t>paludismo</a:t>
            </a:r>
            <a:endParaRPr lang="es-419" sz="1200">
              <a:latin typeface="Arial"/>
              <a:cs typeface="Arial"/>
            </a:endParaRPr>
          </a:p>
        </p:txBody>
      </p:sp>
      <p:sp>
        <p:nvSpPr>
          <p:cNvPr id="12" name="object 11">
            <a:extLst>
              <a:ext uri="{FF2B5EF4-FFF2-40B4-BE49-F238E27FC236}">
                <a16:creationId xmlns:a16="http://schemas.microsoft.com/office/drawing/2014/main" id="{A137DA7F-DF98-4361-827A-5762E2E365CB}"/>
              </a:ext>
            </a:extLst>
          </p:cNvPr>
          <p:cNvSpPr/>
          <p:nvPr/>
        </p:nvSpPr>
        <p:spPr>
          <a:xfrm>
            <a:off x="7427925" y="2860342"/>
            <a:ext cx="1944370" cy="2057400"/>
          </a:xfrm>
          <a:custGeom>
            <a:avLst/>
            <a:gdLst/>
            <a:ahLst/>
            <a:cxnLst/>
            <a:rect l="l" t="t" r="r" b="b"/>
            <a:pathLst>
              <a:path w="1944370" h="2057400">
                <a:moveTo>
                  <a:pt x="1620139" y="0"/>
                </a:moveTo>
                <a:lnTo>
                  <a:pt x="323976" y="0"/>
                </a:lnTo>
                <a:lnTo>
                  <a:pt x="276098" y="3512"/>
                </a:lnTo>
                <a:lnTo>
                  <a:pt x="230402" y="13715"/>
                </a:lnTo>
                <a:lnTo>
                  <a:pt x="187389" y="30108"/>
                </a:lnTo>
                <a:lnTo>
                  <a:pt x="147561" y="52190"/>
                </a:lnTo>
                <a:lnTo>
                  <a:pt x="111418" y="79460"/>
                </a:lnTo>
                <a:lnTo>
                  <a:pt x="79460" y="111418"/>
                </a:lnTo>
                <a:lnTo>
                  <a:pt x="52190" y="147561"/>
                </a:lnTo>
                <a:lnTo>
                  <a:pt x="30108" y="187389"/>
                </a:lnTo>
                <a:lnTo>
                  <a:pt x="13715" y="230402"/>
                </a:lnTo>
                <a:lnTo>
                  <a:pt x="3512" y="276098"/>
                </a:lnTo>
                <a:lnTo>
                  <a:pt x="0" y="323977"/>
                </a:lnTo>
                <a:lnTo>
                  <a:pt x="0" y="1733296"/>
                </a:lnTo>
                <a:lnTo>
                  <a:pt x="3512" y="1781206"/>
                </a:lnTo>
                <a:lnTo>
                  <a:pt x="13715" y="1826927"/>
                </a:lnTo>
                <a:lnTo>
                  <a:pt x="30108" y="1869961"/>
                </a:lnTo>
                <a:lnTo>
                  <a:pt x="52190" y="1909805"/>
                </a:lnTo>
                <a:lnTo>
                  <a:pt x="79460" y="1945961"/>
                </a:lnTo>
                <a:lnTo>
                  <a:pt x="111418" y="1977927"/>
                </a:lnTo>
                <a:lnTo>
                  <a:pt x="147561" y="2005203"/>
                </a:lnTo>
                <a:lnTo>
                  <a:pt x="187389" y="2027288"/>
                </a:lnTo>
                <a:lnTo>
                  <a:pt x="230402" y="2043683"/>
                </a:lnTo>
                <a:lnTo>
                  <a:pt x="276098" y="2053887"/>
                </a:lnTo>
                <a:lnTo>
                  <a:pt x="323976" y="2057400"/>
                </a:lnTo>
                <a:lnTo>
                  <a:pt x="1620139" y="2057400"/>
                </a:lnTo>
                <a:lnTo>
                  <a:pt x="1668020" y="2053887"/>
                </a:lnTo>
                <a:lnTo>
                  <a:pt x="1713724" y="2043683"/>
                </a:lnTo>
                <a:lnTo>
                  <a:pt x="1756749" y="2027288"/>
                </a:lnTo>
                <a:lnTo>
                  <a:pt x="1796592" y="2005203"/>
                </a:lnTo>
                <a:lnTo>
                  <a:pt x="1832752" y="1977927"/>
                </a:lnTo>
                <a:lnTo>
                  <a:pt x="1864727" y="1945961"/>
                </a:lnTo>
                <a:lnTo>
                  <a:pt x="1892014" y="1909805"/>
                </a:lnTo>
                <a:lnTo>
                  <a:pt x="1914111" y="1869961"/>
                </a:lnTo>
                <a:lnTo>
                  <a:pt x="1930516" y="1826927"/>
                </a:lnTo>
                <a:lnTo>
                  <a:pt x="1940727" y="1781206"/>
                </a:lnTo>
                <a:lnTo>
                  <a:pt x="1944242" y="1733296"/>
                </a:lnTo>
                <a:lnTo>
                  <a:pt x="1944242" y="323977"/>
                </a:lnTo>
                <a:lnTo>
                  <a:pt x="1940727" y="276098"/>
                </a:lnTo>
                <a:lnTo>
                  <a:pt x="1930516" y="230402"/>
                </a:lnTo>
                <a:lnTo>
                  <a:pt x="1914111" y="187389"/>
                </a:lnTo>
                <a:lnTo>
                  <a:pt x="1892014" y="147561"/>
                </a:lnTo>
                <a:lnTo>
                  <a:pt x="1864727" y="111418"/>
                </a:lnTo>
                <a:lnTo>
                  <a:pt x="1832752" y="79460"/>
                </a:lnTo>
                <a:lnTo>
                  <a:pt x="1796592" y="52190"/>
                </a:lnTo>
                <a:lnTo>
                  <a:pt x="1756749" y="30108"/>
                </a:lnTo>
                <a:lnTo>
                  <a:pt x="1713724" y="13715"/>
                </a:lnTo>
                <a:lnTo>
                  <a:pt x="1668020" y="3512"/>
                </a:lnTo>
                <a:lnTo>
                  <a:pt x="1620139" y="0"/>
                </a:lnTo>
                <a:close/>
              </a:path>
            </a:pathLst>
          </a:custGeom>
          <a:solidFill>
            <a:srgbClr val="F79546"/>
          </a:solidFill>
        </p:spPr>
        <p:txBody>
          <a:bodyPr wrap="square" lIns="0" tIns="0" rIns="0" bIns="0" rtlCol="0"/>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3" name="object 12">
            <a:extLst>
              <a:ext uri="{FF2B5EF4-FFF2-40B4-BE49-F238E27FC236}">
                <a16:creationId xmlns:a16="http://schemas.microsoft.com/office/drawing/2014/main" id="{E69F1259-F86B-418F-BFE5-F8C73023DA16}"/>
              </a:ext>
            </a:extLst>
          </p:cNvPr>
          <p:cNvSpPr/>
          <p:nvPr/>
        </p:nvSpPr>
        <p:spPr>
          <a:xfrm>
            <a:off x="7427925" y="2860342"/>
            <a:ext cx="1944370" cy="2057400"/>
          </a:xfrm>
          <a:custGeom>
            <a:avLst/>
            <a:gdLst/>
            <a:ahLst/>
            <a:cxnLst/>
            <a:rect l="l" t="t" r="r" b="b"/>
            <a:pathLst>
              <a:path w="1944370" h="2057400">
                <a:moveTo>
                  <a:pt x="0" y="323977"/>
                </a:moveTo>
                <a:lnTo>
                  <a:pt x="3512" y="276098"/>
                </a:lnTo>
                <a:lnTo>
                  <a:pt x="13715" y="230402"/>
                </a:lnTo>
                <a:lnTo>
                  <a:pt x="30108" y="187389"/>
                </a:lnTo>
                <a:lnTo>
                  <a:pt x="52190" y="147561"/>
                </a:lnTo>
                <a:lnTo>
                  <a:pt x="79460" y="111418"/>
                </a:lnTo>
                <a:lnTo>
                  <a:pt x="111418" y="79460"/>
                </a:lnTo>
                <a:lnTo>
                  <a:pt x="147561" y="52190"/>
                </a:lnTo>
                <a:lnTo>
                  <a:pt x="187389" y="30108"/>
                </a:lnTo>
                <a:lnTo>
                  <a:pt x="230402" y="13715"/>
                </a:lnTo>
                <a:lnTo>
                  <a:pt x="276098" y="3512"/>
                </a:lnTo>
                <a:lnTo>
                  <a:pt x="323976" y="0"/>
                </a:lnTo>
                <a:lnTo>
                  <a:pt x="1620139" y="0"/>
                </a:lnTo>
                <a:lnTo>
                  <a:pt x="1668020" y="3512"/>
                </a:lnTo>
                <a:lnTo>
                  <a:pt x="1713724" y="13715"/>
                </a:lnTo>
                <a:lnTo>
                  <a:pt x="1756749" y="30108"/>
                </a:lnTo>
                <a:lnTo>
                  <a:pt x="1796592" y="52190"/>
                </a:lnTo>
                <a:lnTo>
                  <a:pt x="1832752" y="79460"/>
                </a:lnTo>
                <a:lnTo>
                  <a:pt x="1864727" y="111418"/>
                </a:lnTo>
                <a:lnTo>
                  <a:pt x="1892014" y="147561"/>
                </a:lnTo>
                <a:lnTo>
                  <a:pt x="1914111" y="187389"/>
                </a:lnTo>
                <a:lnTo>
                  <a:pt x="1930516" y="230402"/>
                </a:lnTo>
                <a:lnTo>
                  <a:pt x="1940727" y="276098"/>
                </a:lnTo>
                <a:lnTo>
                  <a:pt x="1944242" y="323977"/>
                </a:lnTo>
                <a:lnTo>
                  <a:pt x="1944242" y="1733296"/>
                </a:lnTo>
                <a:lnTo>
                  <a:pt x="1940727" y="1781206"/>
                </a:lnTo>
                <a:lnTo>
                  <a:pt x="1930516" y="1826927"/>
                </a:lnTo>
                <a:lnTo>
                  <a:pt x="1914111" y="1869961"/>
                </a:lnTo>
                <a:lnTo>
                  <a:pt x="1892014" y="1909805"/>
                </a:lnTo>
                <a:lnTo>
                  <a:pt x="1864727" y="1945961"/>
                </a:lnTo>
                <a:lnTo>
                  <a:pt x="1832752" y="1977927"/>
                </a:lnTo>
                <a:lnTo>
                  <a:pt x="1796592" y="2005203"/>
                </a:lnTo>
                <a:lnTo>
                  <a:pt x="1756749" y="2027288"/>
                </a:lnTo>
                <a:lnTo>
                  <a:pt x="1713724" y="2043683"/>
                </a:lnTo>
                <a:lnTo>
                  <a:pt x="1668020" y="2053887"/>
                </a:lnTo>
                <a:lnTo>
                  <a:pt x="1620139" y="2057400"/>
                </a:lnTo>
                <a:lnTo>
                  <a:pt x="323976" y="2057400"/>
                </a:lnTo>
                <a:lnTo>
                  <a:pt x="276098" y="2053887"/>
                </a:lnTo>
                <a:lnTo>
                  <a:pt x="230402" y="2043683"/>
                </a:lnTo>
                <a:lnTo>
                  <a:pt x="187389" y="2027288"/>
                </a:lnTo>
                <a:lnTo>
                  <a:pt x="147561" y="2005203"/>
                </a:lnTo>
                <a:lnTo>
                  <a:pt x="111418" y="1977927"/>
                </a:lnTo>
                <a:lnTo>
                  <a:pt x="79460" y="1945961"/>
                </a:lnTo>
                <a:lnTo>
                  <a:pt x="52190" y="1909805"/>
                </a:lnTo>
                <a:lnTo>
                  <a:pt x="30108" y="1869961"/>
                </a:lnTo>
                <a:lnTo>
                  <a:pt x="13715" y="1826927"/>
                </a:lnTo>
                <a:lnTo>
                  <a:pt x="3512" y="1781206"/>
                </a:lnTo>
                <a:lnTo>
                  <a:pt x="0" y="1733296"/>
                </a:lnTo>
                <a:lnTo>
                  <a:pt x="0" y="323977"/>
                </a:lnTo>
                <a:close/>
              </a:path>
            </a:pathLst>
          </a:custGeom>
          <a:ln w="44450">
            <a:solidFill>
              <a:srgbClr val="C00000"/>
            </a:solidFill>
          </a:ln>
        </p:spPr>
        <p:txBody>
          <a:bodyPr wrap="square" lIns="0" tIns="0" rIns="0" bIns="0" rtlCol="0"/>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4" name="object 13">
            <a:extLst>
              <a:ext uri="{FF2B5EF4-FFF2-40B4-BE49-F238E27FC236}">
                <a16:creationId xmlns:a16="http://schemas.microsoft.com/office/drawing/2014/main" id="{C8F4886F-9B9A-4A11-854B-C076AD17A34A}"/>
              </a:ext>
            </a:extLst>
          </p:cNvPr>
          <p:cNvSpPr txBox="1"/>
          <p:nvPr/>
        </p:nvSpPr>
        <p:spPr>
          <a:xfrm>
            <a:off x="7545927" y="3390623"/>
            <a:ext cx="1764573" cy="799130"/>
          </a:xfrm>
          <a:prstGeom prst="rect">
            <a:avLst/>
          </a:prstGeom>
        </p:spPr>
        <p:txBody>
          <a:bodyPr vert="horz" wrap="square" lIns="0" tIns="35560" rIns="0" bIns="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Bef>
                <a:spcPts val="280"/>
              </a:spcBef>
            </a:pPr>
            <a:r>
              <a:rPr lang="es-419" sz="1200" b="1" spc="-5">
                <a:latin typeface="Arial"/>
                <a:cs typeface="Calibri"/>
              </a:rPr>
              <a:t>PILAR </a:t>
            </a:r>
            <a:r>
              <a:rPr lang="es-419" sz="1200" b="1" spc="-10">
                <a:latin typeface="Arial"/>
                <a:cs typeface="Calibri"/>
              </a:rPr>
              <a:t>3.</a:t>
            </a:r>
            <a:endParaRPr lang="es-419" sz="1200">
              <a:latin typeface="Arial"/>
              <a:cs typeface="Calibri"/>
            </a:endParaRPr>
          </a:p>
          <a:p>
            <a:pPr marL="12700" marR="5080" algn="ctr">
              <a:lnSpc>
                <a:spcPct val="107100"/>
              </a:lnSpc>
              <a:spcBef>
                <a:spcPts val="45"/>
              </a:spcBef>
            </a:pPr>
            <a:r>
              <a:rPr lang="es-419" sz="1200" spc="-35">
                <a:latin typeface="Arial"/>
                <a:cs typeface="Calibri"/>
              </a:rPr>
              <a:t>Tomar </a:t>
            </a:r>
            <a:r>
              <a:rPr lang="es-419" sz="1200" spc="-5">
                <a:latin typeface="Arial"/>
                <a:cs typeface="Calibri"/>
              </a:rPr>
              <a:t>la vigilancia  del paludismo  </a:t>
            </a:r>
            <a:r>
              <a:rPr lang="es-419" sz="1200" spc="-10">
                <a:latin typeface="Arial"/>
                <a:cs typeface="Calibri"/>
              </a:rPr>
              <a:t>como una  </a:t>
            </a:r>
            <a:r>
              <a:rPr lang="es-419" sz="1200" spc="-5">
                <a:latin typeface="Arial"/>
                <a:cs typeface="Calibri"/>
              </a:rPr>
              <a:t>intervención  </a:t>
            </a:r>
            <a:r>
              <a:rPr lang="es-419" sz="1200" spc="-10">
                <a:latin typeface="Arial"/>
                <a:cs typeface="Calibri"/>
              </a:rPr>
              <a:t>básica</a:t>
            </a:r>
            <a:endParaRPr lang="es-419" sz="1200">
              <a:latin typeface="Arial"/>
              <a:cs typeface="Calibri"/>
            </a:endParaRPr>
          </a:p>
        </p:txBody>
      </p:sp>
      <p:sp>
        <p:nvSpPr>
          <p:cNvPr id="15" name="object 14">
            <a:extLst>
              <a:ext uri="{FF2B5EF4-FFF2-40B4-BE49-F238E27FC236}">
                <a16:creationId xmlns:a16="http://schemas.microsoft.com/office/drawing/2014/main" id="{3FB2E0A2-882E-4A28-A3B6-BFBCAB08AEE2}"/>
              </a:ext>
            </a:extLst>
          </p:cNvPr>
          <p:cNvSpPr txBox="1"/>
          <p:nvPr/>
        </p:nvSpPr>
        <p:spPr>
          <a:xfrm>
            <a:off x="2821227" y="5089841"/>
            <a:ext cx="6553199" cy="500392"/>
          </a:xfrm>
          <a:prstGeom prst="rect">
            <a:avLst/>
          </a:prstGeom>
          <a:solidFill>
            <a:srgbClr val="D6E3BC"/>
          </a:solidFill>
          <a:ln w="31750">
            <a:solidFill>
              <a:srgbClr val="C00000"/>
            </a:solidFill>
          </a:ln>
        </p:spPr>
        <p:txBody>
          <a:bodyPr vert="horz" wrap="square" lIns="0" tIns="32384" rIns="0" bIns="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35885" marR="559435" indent="-2066925" algn="ctr">
              <a:lnSpc>
                <a:spcPct val="103099"/>
              </a:lnSpc>
              <a:spcBef>
                <a:spcPts val="254"/>
              </a:spcBef>
            </a:pPr>
            <a:r>
              <a:rPr lang="es-419" sz="1400" b="1" spc="-10">
                <a:latin typeface="Arial"/>
                <a:cs typeface="Calibri"/>
              </a:rPr>
              <a:t>Elemento </a:t>
            </a:r>
            <a:r>
              <a:rPr lang="es-419" sz="1400" b="1" spc="-5">
                <a:latin typeface="Arial"/>
                <a:cs typeface="Calibri"/>
              </a:rPr>
              <a:t>de </a:t>
            </a:r>
            <a:r>
              <a:rPr lang="es-419" sz="1400" b="1" spc="-10">
                <a:latin typeface="Arial"/>
                <a:cs typeface="Calibri"/>
              </a:rPr>
              <a:t>apoyo 1. Aprovechar </a:t>
            </a:r>
            <a:r>
              <a:rPr lang="es-419" sz="1400" b="1" spc="-5">
                <a:latin typeface="Arial"/>
                <a:cs typeface="Calibri"/>
              </a:rPr>
              <a:t>las innovaciones y ampliar</a:t>
            </a:r>
          </a:p>
          <a:p>
            <a:pPr marL="2635885" marR="559435" indent="-2066925" algn="ctr">
              <a:lnSpc>
                <a:spcPct val="103099"/>
              </a:lnSpc>
              <a:spcBef>
                <a:spcPts val="254"/>
              </a:spcBef>
            </a:pPr>
            <a:r>
              <a:rPr lang="es-419" sz="1400" b="1" spc="-5">
                <a:latin typeface="Arial"/>
                <a:cs typeface="Calibri"/>
              </a:rPr>
              <a:t> las  </a:t>
            </a:r>
            <a:r>
              <a:rPr lang="es-419" sz="1400" b="1" spc="-10">
                <a:latin typeface="Arial"/>
                <a:cs typeface="Calibri"/>
              </a:rPr>
              <a:t>investigaciones</a:t>
            </a:r>
            <a:endParaRPr lang="es-419" sz="1400">
              <a:latin typeface="Arial"/>
              <a:cs typeface="Calibri"/>
            </a:endParaRPr>
          </a:p>
        </p:txBody>
      </p:sp>
      <p:sp>
        <p:nvSpPr>
          <p:cNvPr id="16" name="object 15">
            <a:extLst>
              <a:ext uri="{FF2B5EF4-FFF2-40B4-BE49-F238E27FC236}">
                <a16:creationId xmlns:a16="http://schemas.microsoft.com/office/drawing/2014/main" id="{292B9110-5CB7-4013-B9E0-94CFBA5A7665}"/>
              </a:ext>
            </a:extLst>
          </p:cNvPr>
          <p:cNvSpPr txBox="1"/>
          <p:nvPr/>
        </p:nvSpPr>
        <p:spPr>
          <a:xfrm>
            <a:off x="2819400" y="5791986"/>
            <a:ext cx="6553200" cy="379591"/>
          </a:xfrm>
          <a:prstGeom prst="rect">
            <a:avLst/>
          </a:prstGeom>
          <a:solidFill>
            <a:srgbClr val="D6E3BC"/>
          </a:solidFill>
          <a:ln w="31750">
            <a:solidFill>
              <a:srgbClr val="C00000"/>
            </a:solidFill>
          </a:ln>
        </p:spPr>
        <p:txBody>
          <a:bodyPr vert="horz" wrap="square" lIns="0" tIns="162560" rIns="0" bIns="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spcBef>
                <a:spcPts val="1280"/>
              </a:spcBef>
            </a:pPr>
            <a:r>
              <a:rPr lang="es-419" sz="1400" b="1" spc="-10">
                <a:latin typeface="Arial"/>
                <a:cs typeface="Calibri"/>
              </a:rPr>
              <a:t>Elemento </a:t>
            </a:r>
            <a:r>
              <a:rPr lang="es-419" sz="1400" b="1" spc="-5">
                <a:latin typeface="Arial"/>
                <a:cs typeface="Calibri"/>
              </a:rPr>
              <a:t>de </a:t>
            </a:r>
            <a:r>
              <a:rPr lang="es-419" sz="1400" b="1" spc="-10">
                <a:latin typeface="Arial"/>
                <a:cs typeface="Calibri"/>
              </a:rPr>
              <a:t>apoyo 2. Fortalecer un entorno</a:t>
            </a:r>
            <a:r>
              <a:rPr lang="es-419" sz="1400" b="1" spc="175">
                <a:latin typeface="Arial"/>
                <a:cs typeface="Calibri"/>
              </a:rPr>
              <a:t> </a:t>
            </a:r>
            <a:r>
              <a:rPr lang="es-419" sz="1400" b="1" spc="-10">
                <a:latin typeface="Arial"/>
                <a:cs typeface="Calibri"/>
              </a:rPr>
              <a:t>propicio</a:t>
            </a:r>
            <a:endParaRPr lang="es-419" sz="1400">
              <a:latin typeface="Arial"/>
              <a:cs typeface="Calibri"/>
            </a:endParaRPr>
          </a:p>
        </p:txBody>
      </p:sp>
      <p:sp>
        <p:nvSpPr>
          <p:cNvPr id="17" name="object 16">
            <a:extLst>
              <a:ext uri="{FF2B5EF4-FFF2-40B4-BE49-F238E27FC236}">
                <a16:creationId xmlns:a16="http://schemas.microsoft.com/office/drawing/2014/main" id="{228DB43D-B7EE-4B6A-BF84-4B207E55E356}"/>
              </a:ext>
            </a:extLst>
          </p:cNvPr>
          <p:cNvSpPr/>
          <p:nvPr/>
        </p:nvSpPr>
        <p:spPr>
          <a:xfrm>
            <a:off x="2819400" y="1585725"/>
            <a:ext cx="6553200" cy="1224280"/>
          </a:xfrm>
          <a:custGeom>
            <a:avLst/>
            <a:gdLst/>
            <a:ahLst/>
            <a:cxnLst/>
            <a:rect l="l" t="t" r="r" b="b"/>
            <a:pathLst>
              <a:path w="6553200" h="1224280">
                <a:moveTo>
                  <a:pt x="3276422" y="0"/>
                </a:moveTo>
                <a:lnTo>
                  <a:pt x="0" y="1224152"/>
                </a:lnTo>
                <a:lnTo>
                  <a:pt x="6552768" y="1224152"/>
                </a:lnTo>
                <a:lnTo>
                  <a:pt x="3276422" y="0"/>
                </a:lnTo>
                <a:close/>
              </a:path>
            </a:pathLst>
          </a:custGeom>
          <a:solidFill>
            <a:srgbClr val="C00000"/>
          </a:solidFill>
        </p:spPr>
        <p:txBody>
          <a:bodyPr wrap="square" lIns="0" tIns="0" rIns="0" bIns="0" rtlCol="0" anchor="t"/>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419">
              <a:cs typeface="Calibri"/>
            </a:endParaRPr>
          </a:p>
        </p:txBody>
      </p:sp>
      <p:sp>
        <p:nvSpPr>
          <p:cNvPr id="18" name="object 17">
            <a:extLst>
              <a:ext uri="{FF2B5EF4-FFF2-40B4-BE49-F238E27FC236}">
                <a16:creationId xmlns:a16="http://schemas.microsoft.com/office/drawing/2014/main" id="{E5A8582F-E279-4F3E-AAB9-5E62497F4575}"/>
              </a:ext>
            </a:extLst>
          </p:cNvPr>
          <p:cNvSpPr/>
          <p:nvPr/>
        </p:nvSpPr>
        <p:spPr>
          <a:xfrm>
            <a:off x="2819400" y="1585725"/>
            <a:ext cx="6553200" cy="1224280"/>
          </a:xfrm>
          <a:custGeom>
            <a:avLst/>
            <a:gdLst/>
            <a:ahLst/>
            <a:cxnLst/>
            <a:rect l="l" t="t" r="r" b="b"/>
            <a:pathLst>
              <a:path w="6553200" h="1224280">
                <a:moveTo>
                  <a:pt x="0" y="1224152"/>
                </a:moveTo>
                <a:lnTo>
                  <a:pt x="3276422" y="0"/>
                </a:lnTo>
                <a:lnTo>
                  <a:pt x="6552768" y="1224152"/>
                </a:lnTo>
                <a:lnTo>
                  <a:pt x="0" y="1224152"/>
                </a:lnTo>
                <a:close/>
              </a:path>
            </a:pathLst>
          </a:custGeom>
          <a:ln w="31749">
            <a:solidFill>
              <a:srgbClr val="C00000"/>
            </a:solidFill>
          </a:ln>
        </p:spPr>
        <p:txBody>
          <a:bodyPr wrap="square" lIns="0" tIns="0" rIns="0" bIns="0" rtlCol="0"/>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9" name="object 18">
            <a:extLst>
              <a:ext uri="{FF2B5EF4-FFF2-40B4-BE49-F238E27FC236}">
                <a16:creationId xmlns:a16="http://schemas.microsoft.com/office/drawing/2014/main" id="{221BA36D-1F41-47A8-9C79-9D822B8AF6C5}"/>
              </a:ext>
            </a:extLst>
          </p:cNvPr>
          <p:cNvSpPr txBox="1"/>
          <p:nvPr/>
        </p:nvSpPr>
        <p:spPr>
          <a:xfrm>
            <a:off x="4737951" y="1789180"/>
            <a:ext cx="2745106" cy="949619"/>
          </a:xfrm>
          <a:prstGeom prst="rect">
            <a:avLst/>
          </a:prstGeom>
        </p:spPr>
        <p:txBody>
          <a:bodyPr vert="horz" wrap="square" lIns="0" tIns="13335" rIns="0" bIns="0" rtlCol="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marR="5080" indent="92710" algn="ctr">
              <a:spcBef>
                <a:spcPts val="105"/>
              </a:spcBef>
            </a:pPr>
            <a:r>
              <a:rPr lang="es-ES" sz="2000" b="1" i="1" spc="-10">
                <a:solidFill>
                  <a:srgbClr val="FFFFFF"/>
                </a:solidFill>
                <a:latin typeface="Calibri"/>
                <a:cs typeface="Calibri"/>
              </a:rPr>
              <a:t>Estrategia </a:t>
            </a:r>
            <a:endParaRPr lang="es-ES" sz="2000">
              <a:solidFill>
                <a:srgbClr val="000000"/>
              </a:solidFill>
              <a:latin typeface="Calibri"/>
              <a:cs typeface="Calibri"/>
            </a:endParaRPr>
          </a:p>
          <a:p>
            <a:pPr marL="12700" marR="5080" indent="92710" algn="ctr">
              <a:spcBef>
                <a:spcPts val="105"/>
              </a:spcBef>
            </a:pPr>
            <a:r>
              <a:rPr lang="es-ES" sz="2000" b="1" i="1" spc="-5">
                <a:solidFill>
                  <a:srgbClr val="FFFFFF"/>
                </a:solidFill>
                <a:latin typeface="Calibri"/>
                <a:cs typeface="Calibri"/>
              </a:rPr>
              <a:t>técnica mundial  </a:t>
            </a:r>
            <a:r>
              <a:rPr lang="es-ES" sz="2000" b="1" i="1" spc="-10">
                <a:solidFill>
                  <a:srgbClr val="FFFFFF"/>
                </a:solidFill>
                <a:latin typeface="Calibri"/>
                <a:cs typeface="Calibri"/>
              </a:rPr>
              <a:t>contra </a:t>
            </a:r>
            <a:r>
              <a:rPr lang="es-ES" sz="2000" b="1" i="1">
                <a:solidFill>
                  <a:srgbClr val="FFFFFF"/>
                </a:solidFill>
                <a:latin typeface="Calibri"/>
                <a:cs typeface="Calibri"/>
              </a:rPr>
              <a:t>la malaria</a:t>
            </a:r>
            <a:r>
              <a:rPr lang="es-ES" sz="2000" b="1" i="1" spc="-120">
                <a:solidFill>
                  <a:srgbClr val="FFFFFF"/>
                </a:solidFill>
                <a:latin typeface="Calibri"/>
                <a:cs typeface="Calibri"/>
              </a:rPr>
              <a:t> </a:t>
            </a:r>
            <a:r>
              <a:rPr lang="es-ES" sz="2000" b="1" i="1">
                <a:solidFill>
                  <a:srgbClr val="FFFFFF"/>
                </a:solidFill>
                <a:latin typeface="Calibri"/>
                <a:cs typeface="Calibri"/>
              </a:rPr>
              <a:t>2016-2030</a:t>
            </a:r>
            <a:endParaRPr lang="es-ES" sz="2000">
              <a:latin typeface="Calibri"/>
              <a:cs typeface="Calibri"/>
            </a:endParaRPr>
          </a:p>
        </p:txBody>
      </p:sp>
    </p:spTree>
    <p:extLst>
      <p:ext uri="{BB962C8B-B14F-4D97-AF65-F5344CB8AC3E}">
        <p14:creationId xmlns:p14="http://schemas.microsoft.com/office/powerpoint/2010/main" val="3160620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26F91EB-FD33-C848-A72A-DA12F8B6627A}"/>
              </a:ext>
            </a:extLst>
          </p:cNvPr>
          <p:cNvSpPr>
            <a:spLocks noGrp="1"/>
          </p:cNvSpPr>
          <p:nvPr>
            <p:ph type="title"/>
          </p:nvPr>
        </p:nvSpPr>
        <p:spPr>
          <a:xfrm>
            <a:off x="1207698" y="634104"/>
            <a:ext cx="10289847" cy="707886"/>
          </a:xfrm>
        </p:spPr>
        <p:txBody>
          <a:bodyPr vert="horz" lIns="91440" tIns="45720" rIns="91440" bIns="45720" rtlCol="0" anchor="ctr">
            <a:noAutofit/>
          </a:bodyPr>
          <a:lstStyle/>
          <a:p>
            <a:pPr algn="ctr"/>
            <a:r>
              <a:rPr lang="es-ES" sz="2400" dirty="0">
                <a:latin typeface="Arial" panose="020B0604020202020204" pitchFamily="34" charset="0"/>
                <a:cs typeface="Arial" panose="020B0604020202020204" pitchFamily="34" charset="0"/>
              </a:rPr>
              <a:t>Principios fundamentales para la eliminación de la malaria</a:t>
            </a:r>
            <a:endParaRPr lang="es-ES_tradnl" sz="2400" dirty="0">
              <a:latin typeface="Arial" panose="020B0604020202020204" pitchFamily="34" charset="0"/>
              <a:cs typeface="Arial" panose="020B0604020202020204" pitchFamily="34" charset="0"/>
            </a:endParaRPr>
          </a:p>
        </p:txBody>
      </p:sp>
      <p:pic>
        <p:nvPicPr>
          <p:cNvPr id="3" name="Image 14" descr="Une image contenant périphérique&#10;&#10;Description générée automatiquement">
            <a:extLst>
              <a:ext uri="{FF2B5EF4-FFF2-40B4-BE49-F238E27FC236}">
                <a16:creationId xmlns:a16="http://schemas.microsoft.com/office/drawing/2014/main" id="{8AB25875-504D-41DB-95A9-DDFEB5FEB8B8}"/>
              </a:ext>
            </a:extLst>
          </p:cNvPr>
          <p:cNvPicPr>
            <a:picLocks noChangeAspect="1"/>
          </p:cNvPicPr>
          <p:nvPr/>
        </p:nvPicPr>
        <p:blipFill>
          <a:blip r:embed="rId3"/>
          <a:stretch>
            <a:fillRect/>
          </a:stretch>
        </p:blipFill>
        <p:spPr>
          <a:xfrm>
            <a:off x="5905611" y="5760912"/>
            <a:ext cx="853619" cy="709711"/>
          </a:xfrm>
          <a:prstGeom prst="rect">
            <a:avLst/>
          </a:prstGeom>
        </p:spPr>
      </p:pic>
      <p:sp>
        <p:nvSpPr>
          <p:cNvPr id="38" name="Freeform 5">
            <a:extLst>
              <a:ext uri="{FF2B5EF4-FFF2-40B4-BE49-F238E27FC236}">
                <a16:creationId xmlns:a16="http://schemas.microsoft.com/office/drawing/2014/main" id="{5921080D-B8B8-BF43-B76E-1386091E40AC}"/>
              </a:ext>
            </a:extLst>
          </p:cNvPr>
          <p:cNvSpPr>
            <a:spLocks noChangeArrowheads="1"/>
          </p:cNvSpPr>
          <p:nvPr/>
        </p:nvSpPr>
        <p:spPr bwMode="auto">
          <a:xfrm>
            <a:off x="8367849" y="1546079"/>
            <a:ext cx="2161480" cy="1326074"/>
          </a:xfrm>
          <a:custGeom>
            <a:avLst/>
            <a:gdLst>
              <a:gd name="T0" fmla="*/ 0 w 1371"/>
              <a:gd name="T1" fmla="*/ 686 h 1371"/>
              <a:gd name="T2" fmla="*/ 686 w 1371"/>
              <a:gd name="T3" fmla="*/ 0 h 1371"/>
              <a:gd name="T4" fmla="*/ 686 w 1371"/>
              <a:gd name="T5" fmla="*/ 0 h 1371"/>
              <a:gd name="T6" fmla="*/ 686 w 1371"/>
              <a:gd name="T7" fmla="*/ 0 h 1371"/>
              <a:gd name="T8" fmla="*/ 1370 w 1371"/>
              <a:gd name="T9" fmla="*/ 686 h 1371"/>
              <a:gd name="T10" fmla="*/ 1370 w 1371"/>
              <a:gd name="T11" fmla="*/ 686 h 1371"/>
              <a:gd name="T12" fmla="*/ 1370 w 1371"/>
              <a:gd name="T13" fmla="*/ 686 h 1371"/>
              <a:gd name="T14" fmla="*/ 686 w 1371"/>
              <a:gd name="T15" fmla="*/ 1370 h 1371"/>
              <a:gd name="T16" fmla="*/ 686 w 1371"/>
              <a:gd name="T17" fmla="*/ 1370 h 1371"/>
              <a:gd name="T18" fmla="*/ 686 w 1371"/>
              <a:gd name="T19" fmla="*/ 1370 h 1371"/>
              <a:gd name="T20" fmla="*/ 0 w 1371"/>
              <a:gd name="T21" fmla="*/ 686 h 1371"/>
              <a:gd name="T22" fmla="*/ 0 w 1371"/>
              <a:gd name="T23" fmla="*/ 686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1" h="1371">
                <a:moveTo>
                  <a:pt x="0" y="686"/>
                </a:moveTo>
                <a:cubicBezTo>
                  <a:pt x="0" y="307"/>
                  <a:pt x="307" y="0"/>
                  <a:pt x="686" y="0"/>
                </a:cubicBezTo>
                <a:lnTo>
                  <a:pt x="686" y="0"/>
                </a:lnTo>
                <a:lnTo>
                  <a:pt x="686" y="0"/>
                </a:lnTo>
                <a:cubicBezTo>
                  <a:pt x="1064" y="0"/>
                  <a:pt x="1370" y="307"/>
                  <a:pt x="1370" y="686"/>
                </a:cubicBezTo>
                <a:lnTo>
                  <a:pt x="1370" y="686"/>
                </a:lnTo>
                <a:lnTo>
                  <a:pt x="1370" y="686"/>
                </a:lnTo>
                <a:cubicBezTo>
                  <a:pt x="1370" y="1064"/>
                  <a:pt x="1064" y="1370"/>
                  <a:pt x="686" y="1370"/>
                </a:cubicBezTo>
                <a:lnTo>
                  <a:pt x="686" y="1370"/>
                </a:lnTo>
                <a:lnTo>
                  <a:pt x="686" y="1370"/>
                </a:lnTo>
                <a:cubicBezTo>
                  <a:pt x="307" y="1370"/>
                  <a:pt x="0" y="1064"/>
                  <a:pt x="0" y="686"/>
                </a:cubicBezTo>
                <a:lnTo>
                  <a:pt x="0" y="686"/>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useBgFill="1">
        <p:nvSpPr>
          <p:cNvPr id="40" name="Freeform 5">
            <a:extLst>
              <a:ext uri="{FF2B5EF4-FFF2-40B4-BE49-F238E27FC236}">
                <a16:creationId xmlns:a16="http://schemas.microsoft.com/office/drawing/2014/main" id="{9B53FEF1-3873-024B-8F8D-4665BFE7451C}"/>
              </a:ext>
            </a:extLst>
          </p:cNvPr>
          <p:cNvSpPr>
            <a:spLocks noChangeArrowheads="1"/>
          </p:cNvSpPr>
          <p:nvPr/>
        </p:nvSpPr>
        <p:spPr bwMode="auto">
          <a:xfrm>
            <a:off x="8637490" y="1720791"/>
            <a:ext cx="1756418" cy="994469"/>
          </a:xfrm>
          <a:custGeom>
            <a:avLst/>
            <a:gdLst>
              <a:gd name="T0" fmla="*/ 0 w 1371"/>
              <a:gd name="T1" fmla="*/ 686 h 1371"/>
              <a:gd name="T2" fmla="*/ 686 w 1371"/>
              <a:gd name="T3" fmla="*/ 0 h 1371"/>
              <a:gd name="T4" fmla="*/ 686 w 1371"/>
              <a:gd name="T5" fmla="*/ 0 h 1371"/>
              <a:gd name="T6" fmla="*/ 686 w 1371"/>
              <a:gd name="T7" fmla="*/ 0 h 1371"/>
              <a:gd name="T8" fmla="*/ 1370 w 1371"/>
              <a:gd name="T9" fmla="*/ 686 h 1371"/>
              <a:gd name="T10" fmla="*/ 1370 w 1371"/>
              <a:gd name="T11" fmla="*/ 686 h 1371"/>
              <a:gd name="T12" fmla="*/ 1370 w 1371"/>
              <a:gd name="T13" fmla="*/ 686 h 1371"/>
              <a:gd name="T14" fmla="*/ 686 w 1371"/>
              <a:gd name="T15" fmla="*/ 1370 h 1371"/>
              <a:gd name="T16" fmla="*/ 686 w 1371"/>
              <a:gd name="T17" fmla="*/ 1370 h 1371"/>
              <a:gd name="T18" fmla="*/ 686 w 1371"/>
              <a:gd name="T19" fmla="*/ 1370 h 1371"/>
              <a:gd name="T20" fmla="*/ 0 w 1371"/>
              <a:gd name="T21" fmla="*/ 686 h 1371"/>
              <a:gd name="T22" fmla="*/ 0 w 1371"/>
              <a:gd name="T23" fmla="*/ 686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1" h="1371">
                <a:moveTo>
                  <a:pt x="0" y="686"/>
                </a:moveTo>
                <a:cubicBezTo>
                  <a:pt x="0" y="307"/>
                  <a:pt x="307" y="0"/>
                  <a:pt x="686" y="0"/>
                </a:cubicBezTo>
                <a:lnTo>
                  <a:pt x="686" y="0"/>
                </a:lnTo>
                <a:lnTo>
                  <a:pt x="686" y="0"/>
                </a:lnTo>
                <a:cubicBezTo>
                  <a:pt x="1064" y="0"/>
                  <a:pt x="1370" y="307"/>
                  <a:pt x="1370" y="686"/>
                </a:cubicBezTo>
                <a:lnTo>
                  <a:pt x="1370" y="686"/>
                </a:lnTo>
                <a:lnTo>
                  <a:pt x="1370" y="686"/>
                </a:lnTo>
                <a:cubicBezTo>
                  <a:pt x="1370" y="1064"/>
                  <a:pt x="1064" y="1370"/>
                  <a:pt x="686" y="1370"/>
                </a:cubicBezTo>
                <a:lnTo>
                  <a:pt x="686" y="1370"/>
                </a:lnTo>
                <a:lnTo>
                  <a:pt x="686" y="1370"/>
                </a:lnTo>
                <a:cubicBezTo>
                  <a:pt x="307" y="1370"/>
                  <a:pt x="0" y="1064"/>
                  <a:pt x="0" y="686"/>
                </a:cubicBezTo>
                <a:lnTo>
                  <a:pt x="0" y="686"/>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grpSp>
        <p:nvGrpSpPr>
          <p:cNvPr id="47" name="Grupo 46">
            <a:extLst>
              <a:ext uri="{FF2B5EF4-FFF2-40B4-BE49-F238E27FC236}">
                <a16:creationId xmlns:a16="http://schemas.microsoft.com/office/drawing/2014/main" id="{C53A8211-0173-8D40-91CF-A228290599FA}"/>
              </a:ext>
            </a:extLst>
          </p:cNvPr>
          <p:cNvGrpSpPr/>
          <p:nvPr/>
        </p:nvGrpSpPr>
        <p:grpSpPr>
          <a:xfrm>
            <a:off x="1278164" y="1900624"/>
            <a:ext cx="9253050" cy="3996614"/>
            <a:chOff x="789140" y="1708006"/>
            <a:chExt cx="6768819" cy="3568246"/>
          </a:xfrm>
        </p:grpSpPr>
        <p:sp>
          <p:nvSpPr>
            <p:cNvPr id="33" name="Freeform 2">
              <a:extLst>
                <a:ext uri="{FF2B5EF4-FFF2-40B4-BE49-F238E27FC236}">
                  <a16:creationId xmlns:a16="http://schemas.microsoft.com/office/drawing/2014/main" id="{9660701C-708E-A84B-B9AC-ED6FEF44DAA8}"/>
                </a:ext>
              </a:extLst>
            </p:cNvPr>
            <p:cNvSpPr>
              <a:spLocks noChangeArrowheads="1"/>
            </p:cNvSpPr>
            <p:nvPr/>
          </p:nvSpPr>
          <p:spPr bwMode="auto">
            <a:xfrm>
              <a:off x="789140" y="2873642"/>
              <a:ext cx="3181477" cy="2402610"/>
            </a:xfrm>
            <a:custGeom>
              <a:avLst/>
              <a:gdLst>
                <a:gd name="T0" fmla="*/ 82 w 4250"/>
                <a:gd name="T1" fmla="*/ 0 h 3210"/>
                <a:gd name="T2" fmla="*/ 4166 w 4250"/>
                <a:gd name="T3" fmla="*/ 0 h 3210"/>
                <a:gd name="T4" fmla="*/ 4166 w 4250"/>
                <a:gd name="T5" fmla="*/ 0 h 3210"/>
                <a:gd name="T6" fmla="*/ 4249 w 4250"/>
                <a:gd name="T7" fmla="*/ 83 h 3210"/>
                <a:gd name="T8" fmla="*/ 4249 w 4250"/>
                <a:gd name="T9" fmla="*/ 83 h 3210"/>
                <a:gd name="T10" fmla="*/ 4249 w 4250"/>
                <a:gd name="T11" fmla="*/ 3127 h 3210"/>
                <a:gd name="T12" fmla="*/ 4249 w 4250"/>
                <a:gd name="T13" fmla="*/ 3127 h 3210"/>
                <a:gd name="T14" fmla="*/ 4166 w 4250"/>
                <a:gd name="T15" fmla="*/ 3209 h 3210"/>
                <a:gd name="T16" fmla="*/ 4166 w 4250"/>
                <a:gd name="T17" fmla="*/ 3209 h 3210"/>
                <a:gd name="T18" fmla="*/ 82 w 4250"/>
                <a:gd name="T19" fmla="*/ 3209 h 3210"/>
                <a:gd name="T20" fmla="*/ 82 w 4250"/>
                <a:gd name="T21" fmla="*/ 3209 h 3210"/>
                <a:gd name="T22" fmla="*/ 0 w 4250"/>
                <a:gd name="T23" fmla="*/ 3127 h 3210"/>
                <a:gd name="T24" fmla="*/ 0 w 4250"/>
                <a:gd name="T25" fmla="*/ 3127 h 3210"/>
                <a:gd name="T26" fmla="*/ 0 w 4250"/>
                <a:gd name="T27" fmla="*/ 83 h 3210"/>
                <a:gd name="T28" fmla="*/ 0 w 4250"/>
                <a:gd name="T29" fmla="*/ 83 h 3210"/>
                <a:gd name="T30" fmla="*/ 82 w 4250"/>
                <a:gd name="T31" fmla="*/ 0 h 3210"/>
                <a:gd name="T32" fmla="*/ 82 w 4250"/>
                <a:gd name="T33" fmla="*/ 0 h 3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0" h="3210">
                  <a:moveTo>
                    <a:pt x="82" y="0"/>
                  </a:moveTo>
                  <a:lnTo>
                    <a:pt x="4166" y="0"/>
                  </a:lnTo>
                  <a:lnTo>
                    <a:pt x="4166" y="0"/>
                  </a:lnTo>
                  <a:cubicBezTo>
                    <a:pt x="4212" y="0"/>
                    <a:pt x="4249" y="37"/>
                    <a:pt x="4249" y="83"/>
                  </a:cubicBezTo>
                  <a:lnTo>
                    <a:pt x="4249" y="83"/>
                  </a:lnTo>
                  <a:lnTo>
                    <a:pt x="4249" y="3127"/>
                  </a:lnTo>
                  <a:lnTo>
                    <a:pt x="4249" y="3127"/>
                  </a:lnTo>
                  <a:cubicBezTo>
                    <a:pt x="4249" y="3173"/>
                    <a:pt x="4212" y="3209"/>
                    <a:pt x="4166" y="3209"/>
                  </a:cubicBezTo>
                  <a:lnTo>
                    <a:pt x="4166" y="3209"/>
                  </a:lnTo>
                  <a:lnTo>
                    <a:pt x="82" y="3209"/>
                  </a:lnTo>
                  <a:lnTo>
                    <a:pt x="82" y="3209"/>
                  </a:lnTo>
                  <a:cubicBezTo>
                    <a:pt x="37" y="3209"/>
                    <a:pt x="0" y="3173"/>
                    <a:pt x="0" y="3127"/>
                  </a:cubicBezTo>
                  <a:lnTo>
                    <a:pt x="0" y="3127"/>
                  </a:lnTo>
                  <a:lnTo>
                    <a:pt x="0" y="83"/>
                  </a:lnTo>
                  <a:lnTo>
                    <a:pt x="0" y="83"/>
                  </a:lnTo>
                  <a:cubicBezTo>
                    <a:pt x="0" y="37"/>
                    <a:pt x="37" y="0"/>
                    <a:pt x="82" y="0"/>
                  </a:cubicBezTo>
                  <a:lnTo>
                    <a:pt x="82"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34" name="Freeform 3">
              <a:extLst>
                <a:ext uri="{FF2B5EF4-FFF2-40B4-BE49-F238E27FC236}">
                  <a16:creationId xmlns:a16="http://schemas.microsoft.com/office/drawing/2014/main" id="{921760C1-847F-9949-B5A9-E24DA2FF0054}"/>
                </a:ext>
              </a:extLst>
            </p:cNvPr>
            <p:cNvSpPr>
              <a:spLocks noChangeArrowheads="1"/>
            </p:cNvSpPr>
            <p:nvPr/>
          </p:nvSpPr>
          <p:spPr bwMode="auto">
            <a:xfrm>
              <a:off x="789140" y="2873643"/>
              <a:ext cx="3181477" cy="2207891"/>
            </a:xfrm>
            <a:custGeom>
              <a:avLst/>
              <a:gdLst>
                <a:gd name="T0" fmla="*/ 0 w 4250"/>
                <a:gd name="T1" fmla="*/ 0 h 2949"/>
                <a:gd name="T2" fmla="*/ 4249 w 4250"/>
                <a:gd name="T3" fmla="*/ 0 h 2949"/>
                <a:gd name="T4" fmla="*/ 4249 w 4250"/>
                <a:gd name="T5" fmla="*/ 2865 h 2949"/>
                <a:gd name="T6" fmla="*/ 4166 w 4250"/>
                <a:gd name="T7" fmla="*/ 2948 h 2949"/>
                <a:gd name="T8" fmla="*/ 82 w 4250"/>
                <a:gd name="T9" fmla="*/ 2948 h 2949"/>
                <a:gd name="T10" fmla="*/ 0 w 4250"/>
                <a:gd name="T11" fmla="*/ 2865 h 2949"/>
                <a:gd name="T12" fmla="*/ 0 w 4250"/>
                <a:gd name="T13" fmla="*/ 0 h 2949"/>
              </a:gdLst>
              <a:ahLst/>
              <a:cxnLst>
                <a:cxn ang="0">
                  <a:pos x="T0" y="T1"/>
                </a:cxn>
                <a:cxn ang="0">
                  <a:pos x="T2" y="T3"/>
                </a:cxn>
                <a:cxn ang="0">
                  <a:pos x="T4" y="T5"/>
                </a:cxn>
                <a:cxn ang="0">
                  <a:pos x="T6" y="T7"/>
                </a:cxn>
                <a:cxn ang="0">
                  <a:pos x="T8" y="T9"/>
                </a:cxn>
                <a:cxn ang="0">
                  <a:pos x="T10" y="T11"/>
                </a:cxn>
                <a:cxn ang="0">
                  <a:pos x="T12" y="T13"/>
                </a:cxn>
              </a:cxnLst>
              <a:rect l="0" t="0" r="r" b="b"/>
              <a:pathLst>
                <a:path w="4250" h="2949">
                  <a:moveTo>
                    <a:pt x="0" y="0"/>
                  </a:moveTo>
                  <a:lnTo>
                    <a:pt x="4249" y="0"/>
                  </a:lnTo>
                  <a:lnTo>
                    <a:pt x="4249" y="2865"/>
                  </a:lnTo>
                  <a:cubicBezTo>
                    <a:pt x="4249" y="2911"/>
                    <a:pt x="4212" y="2948"/>
                    <a:pt x="4166" y="2948"/>
                  </a:cubicBezTo>
                  <a:lnTo>
                    <a:pt x="82" y="2948"/>
                  </a:lnTo>
                  <a:cubicBezTo>
                    <a:pt x="37" y="2948"/>
                    <a:pt x="0" y="2911"/>
                    <a:pt x="0" y="2865"/>
                  </a:cubicBezTo>
                  <a:lnTo>
                    <a:pt x="0" y="0"/>
                  </a:lnTo>
                </a:path>
              </a:pathLst>
            </a:custGeom>
            <a:solidFill>
              <a:schemeClr val="accent1">
                <a:lumMod val="75000"/>
              </a:schemeClr>
            </a:solidFill>
            <a:ln>
              <a:noFill/>
            </a:ln>
            <a:effectLst/>
          </p:spPr>
          <p:txBody>
            <a:bodyPr wrap="none" anchor="ctr"/>
            <a:lstStyle/>
            <a:p>
              <a:endParaRPr lang="en-US" sz="3266">
                <a:solidFill>
                  <a:schemeClr val="accent1">
                    <a:lumMod val="20000"/>
                    <a:lumOff val="80000"/>
                  </a:schemeClr>
                </a:solidFill>
                <a:latin typeface="Open Sans Light" panose="020B0306030504020204" pitchFamily="34" charset="0"/>
              </a:endParaRPr>
            </a:p>
          </p:txBody>
        </p:sp>
        <p:sp>
          <p:nvSpPr>
            <p:cNvPr id="35" name="Freeform 6">
              <a:extLst>
                <a:ext uri="{FF2B5EF4-FFF2-40B4-BE49-F238E27FC236}">
                  <a16:creationId xmlns:a16="http://schemas.microsoft.com/office/drawing/2014/main" id="{E9DE0323-C9EF-8149-8299-83E1A45F1A50}"/>
                </a:ext>
              </a:extLst>
            </p:cNvPr>
            <p:cNvSpPr>
              <a:spLocks noChangeArrowheads="1"/>
            </p:cNvSpPr>
            <p:nvPr/>
          </p:nvSpPr>
          <p:spPr bwMode="auto">
            <a:xfrm>
              <a:off x="4376482" y="2511234"/>
              <a:ext cx="3181477" cy="2402610"/>
            </a:xfrm>
            <a:custGeom>
              <a:avLst/>
              <a:gdLst>
                <a:gd name="T0" fmla="*/ 82 w 4250"/>
                <a:gd name="T1" fmla="*/ 0 h 3210"/>
                <a:gd name="T2" fmla="*/ 4166 w 4250"/>
                <a:gd name="T3" fmla="*/ 0 h 3210"/>
                <a:gd name="T4" fmla="*/ 4166 w 4250"/>
                <a:gd name="T5" fmla="*/ 0 h 3210"/>
                <a:gd name="T6" fmla="*/ 4249 w 4250"/>
                <a:gd name="T7" fmla="*/ 82 h 3210"/>
                <a:gd name="T8" fmla="*/ 4249 w 4250"/>
                <a:gd name="T9" fmla="*/ 82 h 3210"/>
                <a:gd name="T10" fmla="*/ 4249 w 4250"/>
                <a:gd name="T11" fmla="*/ 3127 h 3210"/>
                <a:gd name="T12" fmla="*/ 4249 w 4250"/>
                <a:gd name="T13" fmla="*/ 3127 h 3210"/>
                <a:gd name="T14" fmla="*/ 4166 w 4250"/>
                <a:gd name="T15" fmla="*/ 3209 h 3210"/>
                <a:gd name="T16" fmla="*/ 4166 w 4250"/>
                <a:gd name="T17" fmla="*/ 3209 h 3210"/>
                <a:gd name="T18" fmla="*/ 82 w 4250"/>
                <a:gd name="T19" fmla="*/ 3209 h 3210"/>
                <a:gd name="T20" fmla="*/ 82 w 4250"/>
                <a:gd name="T21" fmla="*/ 3209 h 3210"/>
                <a:gd name="T22" fmla="*/ 0 w 4250"/>
                <a:gd name="T23" fmla="*/ 3127 h 3210"/>
                <a:gd name="T24" fmla="*/ 0 w 4250"/>
                <a:gd name="T25" fmla="*/ 3127 h 3210"/>
                <a:gd name="T26" fmla="*/ 0 w 4250"/>
                <a:gd name="T27" fmla="*/ 82 h 3210"/>
                <a:gd name="T28" fmla="*/ 0 w 4250"/>
                <a:gd name="T29" fmla="*/ 82 h 3210"/>
                <a:gd name="T30" fmla="*/ 82 w 4250"/>
                <a:gd name="T31" fmla="*/ 0 h 3210"/>
                <a:gd name="T32" fmla="*/ 82 w 4250"/>
                <a:gd name="T33" fmla="*/ 0 h 3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50" h="3210">
                  <a:moveTo>
                    <a:pt x="82" y="0"/>
                  </a:moveTo>
                  <a:lnTo>
                    <a:pt x="4166" y="0"/>
                  </a:lnTo>
                  <a:lnTo>
                    <a:pt x="4166" y="0"/>
                  </a:lnTo>
                  <a:cubicBezTo>
                    <a:pt x="4212" y="0"/>
                    <a:pt x="4249" y="37"/>
                    <a:pt x="4249" y="82"/>
                  </a:cubicBezTo>
                  <a:lnTo>
                    <a:pt x="4249" y="82"/>
                  </a:lnTo>
                  <a:lnTo>
                    <a:pt x="4249" y="3127"/>
                  </a:lnTo>
                  <a:lnTo>
                    <a:pt x="4249" y="3127"/>
                  </a:lnTo>
                  <a:cubicBezTo>
                    <a:pt x="4249" y="3173"/>
                    <a:pt x="4212" y="3209"/>
                    <a:pt x="4166" y="3209"/>
                  </a:cubicBezTo>
                  <a:lnTo>
                    <a:pt x="4166" y="3209"/>
                  </a:lnTo>
                  <a:lnTo>
                    <a:pt x="82" y="3209"/>
                  </a:lnTo>
                  <a:lnTo>
                    <a:pt x="82" y="3209"/>
                  </a:lnTo>
                  <a:cubicBezTo>
                    <a:pt x="37" y="3209"/>
                    <a:pt x="0" y="3173"/>
                    <a:pt x="0" y="3127"/>
                  </a:cubicBezTo>
                  <a:lnTo>
                    <a:pt x="0" y="3127"/>
                  </a:lnTo>
                  <a:lnTo>
                    <a:pt x="0" y="82"/>
                  </a:lnTo>
                  <a:lnTo>
                    <a:pt x="0" y="82"/>
                  </a:lnTo>
                  <a:cubicBezTo>
                    <a:pt x="0" y="37"/>
                    <a:pt x="37" y="0"/>
                    <a:pt x="82" y="0"/>
                  </a:cubicBezTo>
                  <a:lnTo>
                    <a:pt x="82"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36" name="Freeform 7">
              <a:extLst>
                <a:ext uri="{FF2B5EF4-FFF2-40B4-BE49-F238E27FC236}">
                  <a16:creationId xmlns:a16="http://schemas.microsoft.com/office/drawing/2014/main" id="{D31B2A9E-CEB3-2B4E-BA72-420C81A893CA}"/>
                </a:ext>
              </a:extLst>
            </p:cNvPr>
            <p:cNvSpPr>
              <a:spLocks noChangeArrowheads="1"/>
            </p:cNvSpPr>
            <p:nvPr/>
          </p:nvSpPr>
          <p:spPr bwMode="auto">
            <a:xfrm>
              <a:off x="4376482" y="2709250"/>
              <a:ext cx="3181477" cy="2204592"/>
            </a:xfrm>
            <a:custGeom>
              <a:avLst/>
              <a:gdLst>
                <a:gd name="T0" fmla="*/ 4249 w 4250"/>
                <a:gd name="T1" fmla="*/ 2945 h 2946"/>
                <a:gd name="T2" fmla="*/ 0 w 4250"/>
                <a:gd name="T3" fmla="*/ 2945 h 2946"/>
                <a:gd name="T4" fmla="*/ 0 w 4250"/>
                <a:gd name="T5" fmla="*/ 83 h 2946"/>
                <a:gd name="T6" fmla="*/ 82 w 4250"/>
                <a:gd name="T7" fmla="*/ 0 h 2946"/>
                <a:gd name="T8" fmla="*/ 4166 w 4250"/>
                <a:gd name="T9" fmla="*/ 0 h 2946"/>
                <a:gd name="T10" fmla="*/ 4249 w 4250"/>
                <a:gd name="T11" fmla="*/ 83 h 2946"/>
                <a:gd name="T12" fmla="*/ 4249 w 4250"/>
                <a:gd name="T13" fmla="*/ 2945 h 2946"/>
              </a:gdLst>
              <a:ahLst/>
              <a:cxnLst>
                <a:cxn ang="0">
                  <a:pos x="T0" y="T1"/>
                </a:cxn>
                <a:cxn ang="0">
                  <a:pos x="T2" y="T3"/>
                </a:cxn>
                <a:cxn ang="0">
                  <a:pos x="T4" y="T5"/>
                </a:cxn>
                <a:cxn ang="0">
                  <a:pos x="T6" y="T7"/>
                </a:cxn>
                <a:cxn ang="0">
                  <a:pos x="T8" y="T9"/>
                </a:cxn>
                <a:cxn ang="0">
                  <a:pos x="T10" y="T11"/>
                </a:cxn>
                <a:cxn ang="0">
                  <a:pos x="T12" y="T13"/>
                </a:cxn>
              </a:cxnLst>
              <a:rect l="0" t="0" r="r" b="b"/>
              <a:pathLst>
                <a:path w="4250" h="2946">
                  <a:moveTo>
                    <a:pt x="4249" y="2945"/>
                  </a:moveTo>
                  <a:lnTo>
                    <a:pt x="0" y="2945"/>
                  </a:lnTo>
                  <a:lnTo>
                    <a:pt x="0" y="83"/>
                  </a:lnTo>
                  <a:cubicBezTo>
                    <a:pt x="0" y="37"/>
                    <a:pt x="37" y="0"/>
                    <a:pt x="82" y="0"/>
                  </a:cubicBezTo>
                  <a:lnTo>
                    <a:pt x="4166" y="0"/>
                  </a:lnTo>
                  <a:cubicBezTo>
                    <a:pt x="4212" y="0"/>
                    <a:pt x="4249" y="37"/>
                    <a:pt x="4249" y="83"/>
                  </a:cubicBezTo>
                  <a:lnTo>
                    <a:pt x="4249" y="2945"/>
                  </a:lnTo>
                </a:path>
              </a:pathLst>
            </a:custGeom>
            <a:solidFill>
              <a:schemeClr val="accent2">
                <a:lumMod val="75000"/>
              </a:schemeClr>
            </a:solidFill>
            <a:ln>
              <a:noFill/>
            </a:ln>
            <a:effectLst/>
          </p:spPr>
          <p:txBody>
            <a:bodyPr wrap="none" anchor="ctr"/>
            <a:lstStyle/>
            <a:p>
              <a:endParaRPr lang="en-US" sz="3266">
                <a:latin typeface="Open Sans Light" panose="020B0306030504020204" pitchFamily="34" charset="0"/>
              </a:endParaRPr>
            </a:p>
          </p:txBody>
        </p:sp>
        <p:sp>
          <p:nvSpPr>
            <p:cNvPr id="37" name="Freeform 1">
              <a:extLst>
                <a:ext uri="{FF2B5EF4-FFF2-40B4-BE49-F238E27FC236}">
                  <a16:creationId xmlns:a16="http://schemas.microsoft.com/office/drawing/2014/main" id="{BF0AE4DF-9CF0-9E4E-B61C-FAB927E986D8}"/>
                </a:ext>
              </a:extLst>
            </p:cNvPr>
            <p:cNvSpPr>
              <a:spLocks noChangeArrowheads="1"/>
            </p:cNvSpPr>
            <p:nvPr/>
          </p:nvSpPr>
          <p:spPr bwMode="auto">
            <a:xfrm>
              <a:off x="1219066" y="1876283"/>
              <a:ext cx="2113551" cy="1494357"/>
            </a:xfrm>
            <a:custGeom>
              <a:avLst/>
              <a:gdLst>
                <a:gd name="T0" fmla="*/ 0 w 1371"/>
                <a:gd name="T1" fmla="*/ 685 h 1371"/>
                <a:gd name="T2" fmla="*/ 685 w 1371"/>
                <a:gd name="T3" fmla="*/ 0 h 1371"/>
                <a:gd name="T4" fmla="*/ 685 w 1371"/>
                <a:gd name="T5" fmla="*/ 0 h 1371"/>
                <a:gd name="T6" fmla="*/ 685 w 1371"/>
                <a:gd name="T7" fmla="*/ 0 h 1371"/>
                <a:gd name="T8" fmla="*/ 1370 w 1371"/>
                <a:gd name="T9" fmla="*/ 685 h 1371"/>
                <a:gd name="T10" fmla="*/ 1370 w 1371"/>
                <a:gd name="T11" fmla="*/ 685 h 1371"/>
                <a:gd name="T12" fmla="*/ 1370 w 1371"/>
                <a:gd name="T13" fmla="*/ 685 h 1371"/>
                <a:gd name="T14" fmla="*/ 685 w 1371"/>
                <a:gd name="T15" fmla="*/ 1370 h 1371"/>
                <a:gd name="T16" fmla="*/ 685 w 1371"/>
                <a:gd name="T17" fmla="*/ 1370 h 1371"/>
                <a:gd name="T18" fmla="*/ 685 w 1371"/>
                <a:gd name="T19" fmla="*/ 1370 h 1371"/>
                <a:gd name="T20" fmla="*/ 0 w 1371"/>
                <a:gd name="T21" fmla="*/ 685 h 1371"/>
                <a:gd name="T22" fmla="*/ 0 w 1371"/>
                <a:gd name="T23" fmla="*/ 685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1" h="1371">
                  <a:moveTo>
                    <a:pt x="0" y="685"/>
                  </a:moveTo>
                  <a:cubicBezTo>
                    <a:pt x="0" y="306"/>
                    <a:pt x="307" y="0"/>
                    <a:pt x="685" y="0"/>
                  </a:cubicBezTo>
                  <a:lnTo>
                    <a:pt x="685" y="0"/>
                  </a:lnTo>
                  <a:lnTo>
                    <a:pt x="685" y="0"/>
                  </a:lnTo>
                  <a:cubicBezTo>
                    <a:pt x="1064" y="0"/>
                    <a:pt x="1370" y="306"/>
                    <a:pt x="1370" y="685"/>
                  </a:cubicBezTo>
                  <a:lnTo>
                    <a:pt x="1370" y="685"/>
                  </a:lnTo>
                  <a:lnTo>
                    <a:pt x="1370" y="685"/>
                  </a:lnTo>
                  <a:cubicBezTo>
                    <a:pt x="1370" y="1063"/>
                    <a:pt x="1064" y="1370"/>
                    <a:pt x="685" y="1370"/>
                  </a:cubicBezTo>
                  <a:lnTo>
                    <a:pt x="685" y="1370"/>
                  </a:lnTo>
                  <a:lnTo>
                    <a:pt x="685" y="1370"/>
                  </a:lnTo>
                  <a:cubicBezTo>
                    <a:pt x="307" y="1370"/>
                    <a:pt x="0" y="1063"/>
                    <a:pt x="0" y="685"/>
                  </a:cubicBezTo>
                  <a:lnTo>
                    <a:pt x="0" y="685"/>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useBgFill="1">
          <p:nvSpPr>
            <p:cNvPr id="39" name="Freeform 1">
              <a:extLst>
                <a:ext uri="{FF2B5EF4-FFF2-40B4-BE49-F238E27FC236}">
                  <a16:creationId xmlns:a16="http://schemas.microsoft.com/office/drawing/2014/main" id="{112D30D0-6DB6-C84E-BF48-4CB6CDA50CDD}"/>
                </a:ext>
              </a:extLst>
            </p:cNvPr>
            <p:cNvSpPr>
              <a:spLocks noChangeArrowheads="1"/>
            </p:cNvSpPr>
            <p:nvPr/>
          </p:nvSpPr>
          <p:spPr bwMode="auto">
            <a:xfrm>
              <a:off x="1559006" y="2051388"/>
              <a:ext cx="1480704" cy="1144146"/>
            </a:xfrm>
            <a:custGeom>
              <a:avLst/>
              <a:gdLst>
                <a:gd name="T0" fmla="*/ 0 w 1371"/>
                <a:gd name="T1" fmla="*/ 685 h 1371"/>
                <a:gd name="T2" fmla="*/ 685 w 1371"/>
                <a:gd name="T3" fmla="*/ 0 h 1371"/>
                <a:gd name="T4" fmla="*/ 685 w 1371"/>
                <a:gd name="T5" fmla="*/ 0 h 1371"/>
                <a:gd name="T6" fmla="*/ 685 w 1371"/>
                <a:gd name="T7" fmla="*/ 0 h 1371"/>
                <a:gd name="T8" fmla="*/ 1370 w 1371"/>
                <a:gd name="T9" fmla="*/ 685 h 1371"/>
                <a:gd name="T10" fmla="*/ 1370 w 1371"/>
                <a:gd name="T11" fmla="*/ 685 h 1371"/>
                <a:gd name="T12" fmla="*/ 1370 w 1371"/>
                <a:gd name="T13" fmla="*/ 685 h 1371"/>
                <a:gd name="T14" fmla="*/ 685 w 1371"/>
                <a:gd name="T15" fmla="*/ 1370 h 1371"/>
                <a:gd name="T16" fmla="*/ 685 w 1371"/>
                <a:gd name="T17" fmla="*/ 1370 h 1371"/>
                <a:gd name="T18" fmla="*/ 685 w 1371"/>
                <a:gd name="T19" fmla="*/ 1370 h 1371"/>
                <a:gd name="T20" fmla="*/ 0 w 1371"/>
                <a:gd name="T21" fmla="*/ 685 h 1371"/>
                <a:gd name="T22" fmla="*/ 0 w 1371"/>
                <a:gd name="T23" fmla="*/ 685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1" h="1371">
                  <a:moveTo>
                    <a:pt x="0" y="685"/>
                  </a:moveTo>
                  <a:cubicBezTo>
                    <a:pt x="0" y="306"/>
                    <a:pt x="307" y="0"/>
                    <a:pt x="685" y="0"/>
                  </a:cubicBezTo>
                  <a:lnTo>
                    <a:pt x="685" y="0"/>
                  </a:lnTo>
                  <a:lnTo>
                    <a:pt x="685" y="0"/>
                  </a:lnTo>
                  <a:cubicBezTo>
                    <a:pt x="1064" y="0"/>
                    <a:pt x="1370" y="306"/>
                    <a:pt x="1370" y="685"/>
                  </a:cubicBezTo>
                  <a:lnTo>
                    <a:pt x="1370" y="685"/>
                  </a:lnTo>
                  <a:lnTo>
                    <a:pt x="1370" y="685"/>
                  </a:lnTo>
                  <a:cubicBezTo>
                    <a:pt x="1370" y="1063"/>
                    <a:pt x="1064" y="1370"/>
                    <a:pt x="685" y="1370"/>
                  </a:cubicBezTo>
                  <a:lnTo>
                    <a:pt x="685" y="1370"/>
                  </a:lnTo>
                  <a:lnTo>
                    <a:pt x="685" y="1370"/>
                  </a:lnTo>
                  <a:cubicBezTo>
                    <a:pt x="307" y="1370"/>
                    <a:pt x="0" y="1063"/>
                    <a:pt x="0" y="685"/>
                  </a:cubicBezTo>
                  <a:lnTo>
                    <a:pt x="0" y="685"/>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a:latin typeface="Open Sans Light" panose="020B0306030504020204" pitchFamily="34" charset="0"/>
              </a:endParaRPr>
            </a:p>
          </p:txBody>
        </p:sp>
        <p:sp>
          <p:nvSpPr>
            <p:cNvPr id="41" name="TextBox 24">
              <a:extLst>
                <a:ext uri="{FF2B5EF4-FFF2-40B4-BE49-F238E27FC236}">
                  <a16:creationId xmlns:a16="http://schemas.microsoft.com/office/drawing/2014/main" id="{2F1D0D1A-C80A-D34C-871E-2D331950EC95}"/>
                </a:ext>
              </a:extLst>
            </p:cNvPr>
            <p:cNvSpPr txBox="1"/>
            <p:nvPr/>
          </p:nvSpPr>
          <p:spPr>
            <a:xfrm>
              <a:off x="1579306" y="2224559"/>
              <a:ext cx="1480704" cy="684260"/>
            </a:xfrm>
            <a:prstGeom prst="rect">
              <a:avLst/>
            </a:prstGeom>
            <a:noFill/>
          </p:spPr>
          <p:txBody>
            <a:bodyPr wrap="square" rtlCol="0" anchor="ctr">
              <a:spAutoFit/>
            </a:bodyPr>
            <a:lstStyle/>
            <a:p>
              <a:pPr algn="ctr"/>
              <a:r>
                <a:rPr lang="es-ES_tradnl" sz="1600" b="1" dirty="0">
                  <a:latin typeface="Poppins SemiBold"/>
                  <a:ea typeface="League Spartan" charset="0"/>
                  <a:cs typeface="Poppins SemiBold" pitchFamily="2" charset="77"/>
                </a:rPr>
                <a:t>¿Qué es la eliminación  </a:t>
              </a:r>
            </a:p>
            <a:p>
              <a:pPr algn="ctr"/>
              <a:r>
                <a:rPr lang="es-ES_tradnl" sz="1600" b="1" dirty="0">
                  <a:latin typeface="Poppins SemiBold"/>
                  <a:ea typeface="League Spartan" charset="0"/>
                  <a:cs typeface="Poppins SemiBold" pitchFamily="2" charset="77"/>
                </a:rPr>
                <a:t>de la  malaria? </a:t>
              </a:r>
              <a:endParaRPr lang="es-ES_tradnl" sz="1600" b="1" dirty="0">
                <a:latin typeface="Poppins SemiBold" pitchFamily="2" charset="77"/>
                <a:ea typeface="League Spartan" charset="0"/>
                <a:cs typeface="Poppins SemiBold" pitchFamily="2" charset="77"/>
              </a:endParaRPr>
            </a:p>
          </p:txBody>
        </p:sp>
        <p:sp>
          <p:nvSpPr>
            <p:cNvPr id="42" name="TextBox 25">
              <a:extLst>
                <a:ext uri="{FF2B5EF4-FFF2-40B4-BE49-F238E27FC236}">
                  <a16:creationId xmlns:a16="http://schemas.microsoft.com/office/drawing/2014/main" id="{7A883558-5022-0849-B7CE-71EE6DEA268D}"/>
                </a:ext>
              </a:extLst>
            </p:cNvPr>
            <p:cNvSpPr txBox="1"/>
            <p:nvPr/>
          </p:nvSpPr>
          <p:spPr>
            <a:xfrm>
              <a:off x="6223466" y="1708006"/>
              <a:ext cx="1236929" cy="741928"/>
            </a:xfrm>
            <a:prstGeom prst="rect">
              <a:avLst/>
            </a:prstGeom>
            <a:noFill/>
          </p:spPr>
          <p:txBody>
            <a:bodyPr wrap="square" lIns="91440" tIns="45720" rIns="91440" bIns="45720" rtlCol="0" anchor="ctr">
              <a:spAutoFit/>
            </a:bodyPr>
            <a:lstStyle/>
            <a:p>
              <a:pPr algn="ctr"/>
              <a:r>
                <a:rPr lang="es-ES_tradnl" sz="1200" b="1" dirty="0">
                  <a:latin typeface="Arial"/>
                  <a:ea typeface="League Spartan" charset="0"/>
                  <a:cs typeface="Arial"/>
                </a:rPr>
                <a:t>Certificación País libre de paludismo </a:t>
              </a:r>
              <a:endParaRPr lang="fr-FR" dirty="0"/>
            </a:p>
            <a:p>
              <a:pPr algn="ctr"/>
              <a:r>
                <a:rPr lang="es-ES_tradnl" sz="1200" b="1" dirty="0">
                  <a:latin typeface="Arial"/>
                  <a:ea typeface="League Spartan" charset="0"/>
                  <a:cs typeface="Arial"/>
                </a:rPr>
                <a:t>OMS   </a:t>
              </a:r>
              <a:endParaRPr lang="es-ES_tradnl" dirty="0"/>
            </a:p>
            <a:p>
              <a:pPr algn="ctr"/>
              <a:endParaRPr lang="es-ES_tradnl" sz="1200" b="1" dirty="0">
                <a:latin typeface="Arial"/>
                <a:ea typeface="League Spartan" charset="0"/>
                <a:cs typeface="Arial"/>
              </a:endParaRPr>
            </a:p>
          </p:txBody>
        </p:sp>
        <p:sp>
          <p:nvSpPr>
            <p:cNvPr id="44" name="Subtitle 2">
              <a:extLst>
                <a:ext uri="{FF2B5EF4-FFF2-40B4-BE49-F238E27FC236}">
                  <a16:creationId xmlns:a16="http://schemas.microsoft.com/office/drawing/2014/main" id="{D861F800-2F46-6841-B773-A39A9675E83B}"/>
                </a:ext>
              </a:extLst>
            </p:cNvPr>
            <p:cNvSpPr txBox="1">
              <a:spLocks/>
            </p:cNvSpPr>
            <p:nvPr/>
          </p:nvSpPr>
          <p:spPr>
            <a:xfrm>
              <a:off x="865900" y="3579012"/>
              <a:ext cx="3027955" cy="146456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r>
                <a:rPr lang="es-MX" sz="1400" dirty="0">
                  <a:solidFill>
                    <a:srgbClr val="FFFFFF"/>
                  </a:solidFill>
                  <a:latin typeface="Arial"/>
                  <a:cs typeface="Arial"/>
                </a:rPr>
                <a:t>La eliminación de la malaria se define como Interrupción de la transmisión local (reducción de la incidencia de casos autóctonos a cero) de un determinado parásito palúdico en una zona geográfica definida como consecuencia de actividades intencionadas</a:t>
              </a:r>
              <a:r>
                <a:rPr lang="es-MX" sz="1800" dirty="0">
                  <a:solidFill>
                    <a:srgbClr val="FFFFFF"/>
                  </a:solidFill>
                  <a:cs typeface="Arial"/>
                </a:rPr>
                <a:t>.</a:t>
              </a:r>
              <a:endParaRPr lang="fr-FR" dirty="0">
                <a:solidFill>
                  <a:srgbClr val="FFFFFF"/>
                </a:solidFill>
                <a:cs typeface="Arial"/>
              </a:endParaRPr>
            </a:p>
          </p:txBody>
        </p:sp>
        <p:sp>
          <p:nvSpPr>
            <p:cNvPr id="46" name="Subtitle 2">
              <a:extLst>
                <a:ext uri="{FF2B5EF4-FFF2-40B4-BE49-F238E27FC236}">
                  <a16:creationId xmlns:a16="http://schemas.microsoft.com/office/drawing/2014/main" id="{8D730A23-FE4E-E24F-81B8-788BE6C300C6}"/>
                </a:ext>
              </a:extLst>
            </p:cNvPr>
            <p:cNvSpPr txBox="1">
              <a:spLocks/>
            </p:cNvSpPr>
            <p:nvPr/>
          </p:nvSpPr>
          <p:spPr>
            <a:xfrm>
              <a:off x="4497476" y="3011030"/>
              <a:ext cx="2939487" cy="1455004"/>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2050"/>
                </a:lnSpc>
              </a:pPr>
              <a:r>
                <a:rPr lang="es-MX" sz="1200" dirty="0">
                  <a:solidFill>
                    <a:schemeClr val="bg1"/>
                  </a:solidFill>
                  <a:latin typeface="Arial"/>
                  <a:cs typeface="Arial"/>
                </a:rPr>
                <a:t>Certificación que la OMS otorga una vez que ha quedado suficientemente demostrado que la transmisión local del paludismo humano por mosquitos del género Anopheles se ha interrumpido en todo el país durante al menos tres años consecutivos y que existen un sistema de vigilancia nacional y un programa para prevenir la reintroducción. </a:t>
              </a:r>
              <a:endParaRPr lang="fr-FR" sz="1200" dirty="0">
                <a:solidFill>
                  <a:schemeClr val="bg1"/>
                </a:solidFill>
              </a:endParaRPr>
            </a:p>
          </p:txBody>
        </p:sp>
      </p:grpSp>
      <p:sp>
        <p:nvSpPr>
          <p:cNvPr id="50" name="ZoneTexte 7">
            <a:extLst>
              <a:ext uri="{FF2B5EF4-FFF2-40B4-BE49-F238E27FC236}">
                <a16:creationId xmlns:a16="http://schemas.microsoft.com/office/drawing/2014/main" id="{96CAD923-63BD-A64F-BE9F-9F99692782E3}"/>
              </a:ext>
            </a:extLst>
          </p:cNvPr>
          <p:cNvSpPr txBox="1"/>
          <p:nvPr/>
        </p:nvSpPr>
        <p:spPr>
          <a:xfrm>
            <a:off x="6982785" y="6350234"/>
            <a:ext cx="368176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_tradnl" sz="1100">
                <a:solidFill>
                  <a:srgbClr val="212121"/>
                </a:solidFill>
                <a:cs typeface="Calibri"/>
              </a:rPr>
              <a:t>Fotografías: Fuente Grupo de Parasitología-LNR-DRSP-INS</a:t>
            </a:r>
            <a:endParaRPr lang="es-ES_tradnl" sz="1100"/>
          </a:p>
        </p:txBody>
      </p:sp>
    </p:spTree>
    <p:extLst>
      <p:ext uri="{BB962C8B-B14F-4D97-AF65-F5344CB8AC3E}">
        <p14:creationId xmlns:p14="http://schemas.microsoft.com/office/powerpoint/2010/main" val="4140816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04D0391-C4FE-6F49-8ED0-62536CB290A1}"/>
              </a:ext>
            </a:extLst>
          </p:cNvPr>
          <p:cNvGrpSpPr/>
          <p:nvPr/>
        </p:nvGrpSpPr>
        <p:grpSpPr>
          <a:xfrm>
            <a:off x="2724203" y="1928593"/>
            <a:ext cx="6346666" cy="4420044"/>
            <a:chOff x="6586638" y="2321525"/>
            <a:chExt cx="11555774" cy="8558468"/>
          </a:xfrm>
        </p:grpSpPr>
        <p:sp>
          <p:nvSpPr>
            <p:cNvPr id="3" name="Freeform 1">
              <a:extLst>
                <a:ext uri="{FF2B5EF4-FFF2-40B4-BE49-F238E27FC236}">
                  <a16:creationId xmlns:a16="http://schemas.microsoft.com/office/drawing/2014/main" id="{8CD0DE33-FA5C-3142-8C51-8AC778F03CAD}"/>
                </a:ext>
              </a:extLst>
            </p:cNvPr>
            <p:cNvSpPr>
              <a:spLocks noChangeArrowheads="1"/>
            </p:cNvSpPr>
            <p:nvPr/>
          </p:nvSpPr>
          <p:spPr bwMode="auto">
            <a:xfrm>
              <a:off x="13392794" y="2321525"/>
              <a:ext cx="4749618" cy="4625766"/>
            </a:xfrm>
            <a:custGeom>
              <a:avLst/>
              <a:gdLst>
                <a:gd name="T0" fmla="*/ 4137 w 7271"/>
                <a:gd name="T1" fmla="*/ 7083 h 7084"/>
                <a:gd name="T2" fmla="*/ 3816 w 7271"/>
                <a:gd name="T3" fmla="*/ 7039 h 7084"/>
                <a:gd name="T4" fmla="*/ 2384 w 7271"/>
                <a:gd name="T5" fmla="*/ 6841 h 7084"/>
                <a:gd name="T6" fmla="*/ 764 w 7271"/>
                <a:gd name="T7" fmla="*/ 6618 h 7084"/>
                <a:gd name="T8" fmla="*/ 0 w 7271"/>
                <a:gd name="T9" fmla="*/ 6512 h 7084"/>
                <a:gd name="T10" fmla="*/ 240 w 7271"/>
                <a:gd name="T11" fmla="*/ 6454 h 7084"/>
                <a:gd name="T12" fmla="*/ 700 w 7271"/>
                <a:gd name="T13" fmla="*/ 5985 h 7084"/>
                <a:gd name="T14" fmla="*/ 1090 w 7271"/>
                <a:gd name="T15" fmla="*/ 5335 h 7084"/>
                <a:gd name="T16" fmla="*/ 1711 w 7271"/>
                <a:gd name="T17" fmla="*/ 3915 h 7084"/>
                <a:gd name="T18" fmla="*/ 1943 w 7271"/>
                <a:gd name="T19" fmla="*/ 3263 h 7084"/>
                <a:gd name="T20" fmla="*/ 1979 w 7271"/>
                <a:gd name="T21" fmla="*/ 3174 h 7084"/>
                <a:gd name="T22" fmla="*/ 1985 w 7271"/>
                <a:gd name="T23" fmla="*/ 3173 h 7084"/>
                <a:gd name="T24" fmla="*/ 1052 w 7271"/>
                <a:gd name="T25" fmla="*/ 3065 h 7084"/>
                <a:gd name="T26" fmla="*/ 5237 w 7271"/>
                <a:gd name="T27" fmla="*/ 0 h 7084"/>
                <a:gd name="T28" fmla="*/ 7270 w 7271"/>
                <a:gd name="T29" fmla="*/ 3684 h 7084"/>
                <a:gd name="T30" fmla="*/ 6245 w 7271"/>
                <a:gd name="T31" fmla="*/ 3505 h 7084"/>
                <a:gd name="T32" fmla="*/ 6164 w 7271"/>
                <a:gd name="T33" fmla="*/ 3749 h 7084"/>
                <a:gd name="T34" fmla="*/ 6056 w 7271"/>
                <a:gd name="T35" fmla="*/ 4060 h 7084"/>
                <a:gd name="T36" fmla="*/ 5509 w 7271"/>
                <a:gd name="T37" fmla="*/ 5414 h 7084"/>
                <a:gd name="T38" fmla="*/ 4764 w 7271"/>
                <a:gd name="T39" fmla="*/ 6698 h 7084"/>
                <a:gd name="T40" fmla="*/ 4245 w 7271"/>
                <a:gd name="T41" fmla="*/ 7083 h 7084"/>
                <a:gd name="T42" fmla="*/ 4137 w 7271"/>
                <a:gd name="T43" fmla="*/ 7083 h 70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71" h="7084">
                  <a:moveTo>
                    <a:pt x="4137" y="7083"/>
                  </a:moveTo>
                  <a:cubicBezTo>
                    <a:pt x="4030" y="7069"/>
                    <a:pt x="3923" y="7053"/>
                    <a:pt x="3816" y="7039"/>
                  </a:cubicBezTo>
                  <a:cubicBezTo>
                    <a:pt x="3338" y="6973"/>
                    <a:pt x="2862" y="6907"/>
                    <a:pt x="2384" y="6841"/>
                  </a:cubicBezTo>
                  <a:cubicBezTo>
                    <a:pt x="1844" y="6767"/>
                    <a:pt x="1305" y="6692"/>
                    <a:pt x="764" y="6618"/>
                  </a:cubicBezTo>
                  <a:cubicBezTo>
                    <a:pt x="509" y="6583"/>
                    <a:pt x="255" y="6548"/>
                    <a:pt x="0" y="6512"/>
                  </a:cubicBezTo>
                  <a:cubicBezTo>
                    <a:pt x="85" y="6523"/>
                    <a:pt x="166" y="6497"/>
                    <a:pt x="240" y="6454"/>
                  </a:cubicBezTo>
                  <a:cubicBezTo>
                    <a:pt x="430" y="6346"/>
                    <a:pt x="576" y="6159"/>
                    <a:pt x="700" y="5985"/>
                  </a:cubicBezTo>
                  <a:cubicBezTo>
                    <a:pt x="847" y="5779"/>
                    <a:pt x="973" y="5559"/>
                    <a:pt x="1090" y="5335"/>
                  </a:cubicBezTo>
                  <a:cubicBezTo>
                    <a:pt x="1330" y="4877"/>
                    <a:pt x="1530" y="4399"/>
                    <a:pt x="1711" y="3915"/>
                  </a:cubicBezTo>
                  <a:cubicBezTo>
                    <a:pt x="1793" y="3699"/>
                    <a:pt x="1870" y="3482"/>
                    <a:pt x="1943" y="3263"/>
                  </a:cubicBezTo>
                  <a:cubicBezTo>
                    <a:pt x="1951" y="3240"/>
                    <a:pt x="1958" y="3180"/>
                    <a:pt x="1979" y="3174"/>
                  </a:cubicBezTo>
                  <a:cubicBezTo>
                    <a:pt x="1981" y="3173"/>
                    <a:pt x="1983" y="3173"/>
                    <a:pt x="1985" y="3173"/>
                  </a:cubicBezTo>
                  <a:lnTo>
                    <a:pt x="1052" y="3065"/>
                  </a:lnTo>
                  <a:lnTo>
                    <a:pt x="5237" y="0"/>
                  </a:lnTo>
                  <a:lnTo>
                    <a:pt x="7270" y="3684"/>
                  </a:lnTo>
                  <a:lnTo>
                    <a:pt x="6245" y="3505"/>
                  </a:lnTo>
                  <a:cubicBezTo>
                    <a:pt x="6219" y="3586"/>
                    <a:pt x="6192" y="3668"/>
                    <a:pt x="6164" y="3749"/>
                  </a:cubicBezTo>
                  <a:cubicBezTo>
                    <a:pt x="6129" y="3853"/>
                    <a:pt x="6093" y="3957"/>
                    <a:pt x="6056" y="4060"/>
                  </a:cubicBezTo>
                  <a:cubicBezTo>
                    <a:pt x="5892" y="4519"/>
                    <a:pt x="5712" y="4971"/>
                    <a:pt x="5509" y="5414"/>
                  </a:cubicBezTo>
                  <a:cubicBezTo>
                    <a:pt x="5305" y="5862"/>
                    <a:pt x="5075" y="6314"/>
                    <a:pt x="4764" y="6698"/>
                  </a:cubicBezTo>
                  <a:cubicBezTo>
                    <a:pt x="4636" y="6858"/>
                    <a:pt x="4459" y="7054"/>
                    <a:pt x="4245" y="7083"/>
                  </a:cubicBezTo>
                  <a:lnTo>
                    <a:pt x="4137" y="7083"/>
                  </a:lnTo>
                </a:path>
              </a:pathLst>
            </a:custGeom>
            <a:solidFill>
              <a:schemeClr val="accent3"/>
            </a:solidFill>
            <a:ln>
              <a:noFill/>
            </a:ln>
            <a:effectLst/>
          </p:spPr>
          <p:txBody>
            <a:bodyPr wrap="none" anchor="ctr"/>
            <a:lstStyle/>
            <a:p>
              <a:endParaRPr lang="en-US" sz="3266">
                <a:latin typeface="Open Sans Light" panose="020B0306030504020204" pitchFamily="34" charset="0"/>
              </a:endParaRPr>
            </a:p>
          </p:txBody>
        </p:sp>
        <p:sp>
          <p:nvSpPr>
            <p:cNvPr id="4" name="Freeform 2">
              <a:extLst>
                <a:ext uri="{FF2B5EF4-FFF2-40B4-BE49-F238E27FC236}">
                  <a16:creationId xmlns:a16="http://schemas.microsoft.com/office/drawing/2014/main" id="{8FA53122-8FE6-5D4C-9297-E699C52785BB}"/>
                </a:ext>
              </a:extLst>
            </p:cNvPr>
            <p:cNvSpPr>
              <a:spLocks noChangeArrowheads="1"/>
            </p:cNvSpPr>
            <p:nvPr/>
          </p:nvSpPr>
          <p:spPr bwMode="auto">
            <a:xfrm>
              <a:off x="12655437" y="5259434"/>
              <a:ext cx="3416039" cy="1944205"/>
            </a:xfrm>
            <a:custGeom>
              <a:avLst/>
              <a:gdLst>
                <a:gd name="T0" fmla="*/ 238 w 5231"/>
                <a:gd name="T1" fmla="*/ 100 h 2977"/>
                <a:gd name="T2" fmla="*/ 0 w 5231"/>
                <a:gd name="T3" fmla="*/ 0 h 2977"/>
                <a:gd name="T4" fmla="*/ 0 w 5231"/>
                <a:gd name="T5" fmla="*/ 0 h 2977"/>
                <a:gd name="T6" fmla="*/ 4109 w 5231"/>
                <a:gd name="T7" fmla="*/ 431 h 2977"/>
                <a:gd name="T8" fmla="*/ 4109 w 5231"/>
                <a:gd name="T9" fmla="*/ 431 h 2977"/>
                <a:gd name="T10" fmla="*/ 4359 w 5231"/>
                <a:gd name="T11" fmla="*/ 539 h 2977"/>
                <a:gd name="T12" fmla="*/ 4359 w 5231"/>
                <a:gd name="T13" fmla="*/ 539 h 2977"/>
                <a:gd name="T14" fmla="*/ 4359 w 5231"/>
                <a:gd name="T15" fmla="*/ 539 h 2977"/>
                <a:gd name="T16" fmla="*/ 4510 w 5231"/>
                <a:gd name="T17" fmla="*/ 790 h 2977"/>
                <a:gd name="T18" fmla="*/ 4510 w 5231"/>
                <a:gd name="T19" fmla="*/ 790 h 2977"/>
                <a:gd name="T20" fmla="*/ 4510 w 5231"/>
                <a:gd name="T21" fmla="*/ 790 h 2977"/>
                <a:gd name="T22" fmla="*/ 4594 w 5231"/>
                <a:gd name="T23" fmla="*/ 1171 h 2977"/>
                <a:gd name="T24" fmla="*/ 4594 w 5231"/>
                <a:gd name="T25" fmla="*/ 1171 h 2977"/>
                <a:gd name="T26" fmla="*/ 4594 w 5231"/>
                <a:gd name="T27" fmla="*/ 1171 h 2977"/>
                <a:gd name="T28" fmla="*/ 4643 w 5231"/>
                <a:gd name="T29" fmla="*/ 1671 h 2977"/>
                <a:gd name="T30" fmla="*/ 4643 w 5231"/>
                <a:gd name="T31" fmla="*/ 1671 h 2977"/>
                <a:gd name="T32" fmla="*/ 4643 w 5231"/>
                <a:gd name="T33" fmla="*/ 1671 h 2977"/>
                <a:gd name="T34" fmla="*/ 4684 w 5231"/>
                <a:gd name="T35" fmla="*/ 2110 h 2977"/>
                <a:gd name="T36" fmla="*/ 4684 w 5231"/>
                <a:gd name="T37" fmla="*/ 2110 h 2977"/>
                <a:gd name="T38" fmla="*/ 4684 w 5231"/>
                <a:gd name="T39" fmla="*/ 2110 h 2977"/>
                <a:gd name="T40" fmla="*/ 4769 w 5231"/>
                <a:gd name="T41" fmla="*/ 2514 h 2977"/>
                <a:gd name="T42" fmla="*/ 4769 w 5231"/>
                <a:gd name="T43" fmla="*/ 2514 h 2977"/>
                <a:gd name="T44" fmla="*/ 4769 w 5231"/>
                <a:gd name="T45" fmla="*/ 2514 h 2977"/>
                <a:gd name="T46" fmla="*/ 4937 w 5231"/>
                <a:gd name="T47" fmla="*/ 2824 h 2977"/>
                <a:gd name="T48" fmla="*/ 4937 w 5231"/>
                <a:gd name="T49" fmla="*/ 2824 h 2977"/>
                <a:gd name="T50" fmla="*/ 4937 w 5231"/>
                <a:gd name="T51" fmla="*/ 2824 h 2977"/>
                <a:gd name="T52" fmla="*/ 5230 w 5231"/>
                <a:gd name="T53" fmla="*/ 2976 h 2977"/>
                <a:gd name="T54" fmla="*/ 5230 w 5231"/>
                <a:gd name="T55" fmla="*/ 2976 h 2977"/>
                <a:gd name="T56" fmla="*/ 1073 w 5231"/>
                <a:gd name="T57" fmla="*/ 2376 h 2977"/>
                <a:gd name="T58" fmla="*/ 1073 w 5231"/>
                <a:gd name="T59" fmla="*/ 2376 h 2977"/>
                <a:gd name="T60" fmla="*/ 794 w 5231"/>
                <a:gd name="T61" fmla="*/ 2233 h 2977"/>
                <a:gd name="T62" fmla="*/ 794 w 5231"/>
                <a:gd name="T63" fmla="*/ 2233 h 2977"/>
                <a:gd name="T64" fmla="*/ 794 w 5231"/>
                <a:gd name="T65" fmla="*/ 2233 h 2977"/>
                <a:gd name="T66" fmla="*/ 633 w 5231"/>
                <a:gd name="T67" fmla="*/ 1944 h 2977"/>
                <a:gd name="T68" fmla="*/ 633 w 5231"/>
                <a:gd name="T69" fmla="*/ 1944 h 2977"/>
                <a:gd name="T70" fmla="*/ 633 w 5231"/>
                <a:gd name="T71" fmla="*/ 1944 h 2977"/>
                <a:gd name="T72" fmla="*/ 551 w 5231"/>
                <a:gd name="T73" fmla="*/ 1567 h 2977"/>
                <a:gd name="T74" fmla="*/ 551 w 5231"/>
                <a:gd name="T75" fmla="*/ 1567 h 2977"/>
                <a:gd name="T76" fmla="*/ 551 w 5231"/>
                <a:gd name="T77" fmla="*/ 1567 h 2977"/>
                <a:gd name="T78" fmla="*/ 511 w 5231"/>
                <a:gd name="T79" fmla="*/ 1157 h 2977"/>
                <a:gd name="T80" fmla="*/ 511 w 5231"/>
                <a:gd name="T81" fmla="*/ 1157 h 2977"/>
                <a:gd name="T82" fmla="*/ 511 w 5231"/>
                <a:gd name="T83" fmla="*/ 1157 h 2977"/>
                <a:gd name="T84" fmla="*/ 463 w 5231"/>
                <a:gd name="T85" fmla="*/ 691 h 2977"/>
                <a:gd name="T86" fmla="*/ 463 w 5231"/>
                <a:gd name="T87" fmla="*/ 691 h 2977"/>
                <a:gd name="T88" fmla="*/ 463 w 5231"/>
                <a:gd name="T89" fmla="*/ 691 h 2977"/>
                <a:gd name="T90" fmla="*/ 382 w 5231"/>
                <a:gd name="T91" fmla="*/ 334 h 2977"/>
                <a:gd name="T92" fmla="*/ 382 w 5231"/>
                <a:gd name="T93" fmla="*/ 334 h 2977"/>
                <a:gd name="T94" fmla="*/ 382 w 5231"/>
                <a:gd name="T95" fmla="*/ 334 h 2977"/>
                <a:gd name="T96" fmla="*/ 238 w 5231"/>
                <a:gd name="T97" fmla="*/ 100 h 2977"/>
                <a:gd name="T98" fmla="*/ 238 w 5231"/>
                <a:gd name="T99" fmla="*/ 100 h 2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31" h="2977">
                  <a:moveTo>
                    <a:pt x="238" y="100"/>
                  </a:moveTo>
                  <a:cubicBezTo>
                    <a:pt x="176" y="44"/>
                    <a:pt x="98" y="10"/>
                    <a:pt x="0" y="0"/>
                  </a:cubicBezTo>
                  <a:lnTo>
                    <a:pt x="0" y="0"/>
                  </a:lnTo>
                  <a:lnTo>
                    <a:pt x="4109" y="431"/>
                  </a:lnTo>
                  <a:lnTo>
                    <a:pt x="4109" y="431"/>
                  </a:lnTo>
                  <a:cubicBezTo>
                    <a:pt x="4212" y="442"/>
                    <a:pt x="4294" y="478"/>
                    <a:pt x="4359" y="539"/>
                  </a:cubicBezTo>
                  <a:lnTo>
                    <a:pt x="4359" y="539"/>
                  </a:lnTo>
                  <a:lnTo>
                    <a:pt x="4359" y="539"/>
                  </a:lnTo>
                  <a:cubicBezTo>
                    <a:pt x="4424" y="599"/>
                    <a:pt x="4473" y="684"/>
                    <a:pt x="4510" y="790"/>
                  </a:cubicBezTo>
                  <a:lnTo>
                    <a:pt x="4510" y="790"/>
                  </a:lnTo>
                  <a:lnTo>
                    <a:pt x="4510" y="790"/>
                  </a:lnTo>
                  <a:cubicBezTo>
                    <a:pt x="4548" y="896"/>
                    <a:pt x="4574" y="1024"/>
                    <a:pt x="4594" y="1171"/>
                  </a:cubicBezTo>
                  <a:lnTo>
                    <a:pt x="4594" y="1171"/>
                  </a:lnTo>
                  <a:lnTo>
                    <a:pt x="4594" y="1171"/>
                  </a:lnTo>
                  <a:cubicBezTo>
                    <a:pt x="4615" y="1319"/>
                    <a:pt x="4629" y="1486"/>
                    <a:pt x="4643" y="1671"/>
                  </a:cubicBezTo>
                  <a:lnTo>
                    <a:pt x="4643" y="1671"/>
                  </a:lnTo>
                  <a:lnTo>
                    <a:pt x="4643" y="1671"/>
                  </a:lnTo>
                  <a:cubicBezTo>
                    <a:pt x="4655" y="1816"/>
                    <a:pt x="4666" y="1966"/>
                    <a:pt x="4684" y="2110"/>
                  </a:cubicBezTo>
                  <a:lnTo>
                    <a:pt x="4684" y="2110"/>
                  </a:lnTo>
                  <a:lnTo>
                    <a:pt x="4684" y="2110"/>
                  </a:lnTo>
                  <a:cubicBezTo>
                    <a:pt x="4703" y="2254"/>
                    <a:pt x="4729" y="2392"/>
                    <a:pt x="4769" y="2514"/>
                  </a:cubicBezTo>
                  <a:lnTo>
                    <a:pt x="4769" y="2514"/>
                  </a:lnTo>
                  <a:lnTo>
                    <a:pt x="4769" y="2514"/>
                  </a:lnTo>
                  <a:cubicBezTo>
                    <a:pt x="4808" y="2637"/>
                    <a:pt x="4862" y="2744"/>
                    <a:pt x="4937" y="2824"/>
                  </a:cubicBezTo>
                  <a:lnTo>
                    <a:pt x="4937" y="2824"/>
                  </a:lnTo>
                  <a:lnTo>
                    <a:pt x="4937" y="2824"/>
                  </a:lnTo>
                  <a:cubicBezTo>
                    <a:pt x="5012" y="2904"/>
                    <a:pt x="5107" y="2958"/>
                    <a:pt x="5230" y="2976"/>
                  </a:cubicBezTo>
                  <a:lnTo>
                    <a:pt x="5230" y="2976"/>
                  </a:lnTo>
                  <a:lnTo>
                    <a:pt x="1073" y="2376"/>
                  </a:lnTo>
                  <a:lnTo>
                    <a:pt x="1073" y="2376"/>
                  </a:lnTo>
                  <a:cubicBezTo>
                    <a:pt x="956" y="2359"/>
                    <a:pt x="865" y="2308"/>
                    <a:pt x="794" y="2233"/>
                  </a:cubicBezTo>
                  <a:lnTo>
                    <a:pt x="794" y="2233"/>
                  </a:lnTo>
                  <a:lnTo>
                    <a:pt x="794" y="2233"/>
                  </a:lnTo>
                  <a:cubicBezTo>
                    <a:pt x="722" y="2158"/>
                    <a:pt x="671" y="2059"/>
                    <a:pt x="633" y="1944"/>
                  </a:cubicBezTo>
                  <a:lnTo>
                    <a:pt x="633" y="1944"/>
                  </a:lnTo>
                  <a:lnTo>
                    <a:pt x="633" y="1944"/>
                  </a:lnTo>
                  <a:cubicBezTo>
                    <a:pt x="594" y="1830"/>
                    <a:pt x="570" y="1701"/>
                    <a:pt x="551" y="1567"/>
                  </a:cubicBezTo>
                  <a:lnTo>
                    <a:pt x="551" y="1567"/>
                  </a:lnTo>
                  <a:lnTo>
                    <a:pt x="551" y="1567"/>
                  </a:lnTo>
                  <a:cubicBezTo>
                    <a:pt x="533" y="1432"/>
                    <a:pt x="522" y="1292"/>
                    <a:pt x="511" y="1157"/>
                  </a:cubicBezTo>
                  <a:lnTo>
                    <a:pt x="511" y="1157"/>
                  </a:lnTo>
                  <a:lnTo>
                    <a:pt x="511" y="1157"/>
                  </a:lnTo>
                  <a:cubicBezTo>
                    <a:pt x="498" y="984"/>
                    <a:pt x="483" y="828"/>
                    <a:pt x="463" y="691"/>
                  </a:cubicBezTo>
                  <a:lnTo>
                    <a:pt x="463" y="691"/>
                  </a:lnTo>
                  <a:lnTo>
                    <a:pt x="463" y="691"/>
                  </a:lnTo>
                  <a:cubicBezTo>
                    <a:pt x="443" y="553"/>
                    <a:pt x="418" y="434"/>
                    <a:pt x="382" y="334"/>
                  </a:cubicBezTo>
                  <a:lnTo>
                    <a:pt x="382" y="334"/>
                  </a:lnTo>
                  <a:lnTo>
                    <a:pt x="382" y="334"/>
                  </a:lnTo>
                  <a:cubicBezTo>
                    <a:pt x="347" y="235"/>
                    <a:pt x="300" y="157"/>
                    <a:pt x="238" y="100"/>
                  </a:cubicBezTo>
                  <a:lnTo>
                    <a:pt x="238" y="100"/>
                  </a:lnTo>
                </a:path>
              </a:pathLst>
            </a:custGeom>
            <a:solidFill>
              <a:schemeClr val="accent2">
                <a:lumMod val="75000"/>
              </a:schemeClr>
            </a:solidFill>
            <a:ln>
              <a:noFill/>
            </a:ln>
            <a:effectLst/>
          </p:spPr>
          <p:txBody>
            <a:bodyPr wrap="none" anchor="ctr"/>
            <a:lstStyle/>
            <a:p>
              <a:endParaRPr lang="en-US" sz="3266">
                <a:latin typeface="Open Sans Light" panose="020B0306030504020204" pitchFamily="34" charset="0"/>
              </a:endParaRPr>
            </a:p>
          </p:txBody>
        </p:sp>
        <p:sp>
          <p:nvSpPr>
            <p:cNvPr id="5" name="Freeform 3">
              <a:extLst>
                <a:ext uri="{FF2B5EF4-FFF2-40B4-BE49-F238E27FC236}">
                  <a16:creationId xmlns:a16="http://schemas.microsoft.com/office/drawing/2014/main" id="{D99DF20E-0AEF-DE48-87BB-CE9497A07CF7}"/>
                </a:ext>
              </a:extLst>
            </p:cNvPr>
            <p:cNvSpPr>
              <a:spLocks noChangeArrowheads="1"/>
            </p:cNvSpPr>
            <p:nvPr/>
          </p:nvSpPr>
          <p:spPr bwMode="auto">
            <a:xfrm>
              <a:off x="10189897" y="5020370"/>
              <a:ext cx="5161502" cy="3738633"/>
            </a:xfrm>
            <a:custGeom>
              <a:avLst/>
              <a:gdLst>
                <a:gd name="T0" fmla="*/ 3989 w 7903"/>
                <a:gd name="T1" fmla="*/ 5725 h 5726"/>
                <a:gd name="T2" fmla="*/ 3761 w 7903"/>
                <a:gd name="T3" fmla="*/ 5687 h 5726"/>
                <a:gd name="T4" fmla="*/ 3337 w 7903"/>
                <a:gd name="T5" fmla="*/ 5603 h 5726"/>
                <a:gd name="T6" fmla="*/ 1998 w 7903"/>
                <a:gd name="T7" fmla="*/ 5337 h 5726"/>
                <a:gd name="T8" fmla="*/ 631 w 7903"/>
                <a:gd name="T9" fmla="*/ 5065 h 5726"/>
                <a:gd name="T10" fmla="*/ 0 w 7903"/>
                <a:gd name="T11" fmla="*/ 4939 h 5726"/>
                <a:gd name="T12" fmla="*/ 322 w 7903"/>
                <a:gd name="T13" fmla="*/ 4875 h 5726"/>
                <a:gd name="T14" fmla="*/ 855 w 7903"/>
                <a:gd name="T15" fmla="*/ 4239 h 5726"/>
                <a:gd name="T16" fmla="*/ 1270 w 7903"/>
                <a:gd name="T17" fmla="*/ 3488 h 5726"/>
                <a:gd name="T18" fmla="*/ 2077 w 7903"/>
                <a:gd name="T19" fmla="*/ 1838 h 5726"/>
                <a:gd name="T20" fmla="*/ 2976 w 7903"/>
                <a:gd name="T21" fmla="*/ 420 h 5726"/>
                <a:gd name="T22" fmla="*/ 3749 w 7903"/>
                <a:gd name="T23" fmla="*/ 0 h 5726"/>
                <a:gd name="T24" fmla="*/ 3821 w 7903"/>
                <a:gd name="T25" fmla="*/ 4 h 5726"/>
                <a:gd name="T26" fmla="*/ 4252 w 7903"/>
                <a:gd name="T27" fmla="*/ 47 h 5726"/>
                <a:gd name="T28" fmla="*/ 5043 w 7903"/>
                <a:gd name="T29" fmla="*/ 125 h 5726"/>
                <a:gd name="T30" fmla="*/ 6000 w 7903"/>
                <a:gd name="T31" fmla="*/ 219 h 5726"/>
                <a:gd name="T32" fmla="*/ 6926 w 7903"/>
                <a:gd name="T33" fmla="*/ 310 h 5726"/>
                <a:gd name="T34" fmla="*/ 7625 w 7903"/>
                <a:gd name="T35" fmla="*/ 379 h 5726"/>
                <a:gd name="T36" fmla="*/ 7902 w 7903"/>
                <a:gd name="T37" fmla="*/ 407 h 5726"/>
                <a:gd name="T38" fmla="*/ 7179 w 7903"/>
                <a:gd name="T39" fmla="*/ 718 h 5726"/>
                <a:gd name="T40" fmla="*/ 6683 w 7903"/>
                <a:gd name="T41" fmla="*/ 1328 h 5726"/>
                <a:gd name="T42" fmla="*/ 6284 w 7903"/>
                <a:gd name="T43" fmla="*/ 2006 h 5726"/>
                <a:gd name="T44" fmla="*/ 5547 w 7903"/>
                <a:gd name="T45" fmla="*/ 3509 h 5726"/>
                <a:gd name="T46" fmla="*/ 5544 w 7903"/>
                <a:gd name="T47" fmla="*/ 3516 h 5726"/>
                <a:gd name="T48" fmla="*/ 5541 w 7903"/>
                <a:gd name="T49" fmla="*/ 3521 h 5726"/>
                <a:gd name="T50" fmla="*/ 5539 w 7903"/>
                <a:gd name="T51" fmla="*/ 3527 h 5726"/>
                <a:gd name="T52" fmla="*/ 5532 w 7903"/>
                <a:gd name="T53" fmla="*/ 3541 h 5726"/>
                <a:gd name="T54" fmla="*/ 5531 w 7903"/>
                <a:gd name="T55" fmla="*/ 3542 h 5726"/>
                <a:gd name="T56" fmla="*/ 5379 w 7903"/>
                <a:gd name="T57" fmla="*/ 3858 h 5726"/>
                <a:gd name="T58" fmla="*/ 4745 w 7903"/>
                <a:gd name="T59" fmla="*/ 5039 h 5726"/>
                <a:gd name="T60" fmla="*/ 4376 w 7903"/>
                <a:gd name="T61" fmla="*/ 5522 h 5726"/>
                <a:gd name="T62" fmla="*/ 4013 w 7903"/>
                <a:gd name="T63" fmla="*/ 5725 h 5726"/>
                <a:gd name="T64" fmla="*/ 3989 w 7903"/>
                <a:gd name="T65" fmla="*/ 5725 h 5726"/>
                <a:gd name="T66" fmla="*/ 5532 w 7903"/>
                <a:gd name="T67" fmla="*/ 3540 h 5726"/>
                <a:gd name="T68" fmla="*/ 5541 w 7903"/>
                <a:gd name="T69" fmla="*/ 3521 h 5726"/>
                <a:gd name="T70" fmla="*/ 5543 w 7903"/>
                <a:gd name="T71" fmla="*/ 3516 h 5726"/>
                <a:gd name="T72" fmla="*/ 5532 w 7903"/>
                <a:gd name="T73" fmla="*/ 3540 h 5726"/>
                <a:gd name="T74" fmla="*/ 5531 w 7903"/>
                <a:gd name="T75" fmla="*/ 3542 h 5726"/>
                <a:gd name="T76" fmla="*/ 5532 w 7903"/>
                <a:gd name="T77" fmla="*/ 3541 h 5726"/>
                <a:gd name="T78" fmla="*/ 5532 w 7903"/>
                <a:gd name="T79" fmla="*/ 3540 h 5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903" h="5726">
                  <a:moveTo>
                    <a:pt x="3989" y="5725"/>
                  </a:moveTo>
                  <a:cubicBezTo>
                    <a:pt x="3912" y="5722"/>
                    <a:pt x="3835" y="5702"/>
                    <a:pt x="3761" y="5687"/>
                  </a:cubicBezTo>
                  <a:cubicBezTo>
                    <a:pt x="3620" y="5659"/>
                    <a:pt x="3479" y="5631"/>
                    <a:pt x="3337" y="5603"/>
                  </a:cubicBezTo>
                  <a:cubicBezTo>
                    <a:pt x="2892" y="5514"/>
                    <a:pt x="2445" y="5425"/>
                    <a:pt x="1998" y="5337"/>
                  </a:cubicBezTo>
                  <a:cubicBezTo>
                    <a:pt x="1542" y="5245"/>
                    <a:pt x="1087" y="5155"/>
                    <a:pt x="631" y="5065"/>
                  </a:cubicBezTo>
                  <a:cubicBezTo>
                    <a:pt x="421" y="5022"/>
                    <a:pt x="210" y="4981"/>
                    <a:pt x="0" y="4939"/>
                  </a:cubicBezTo>
                  <a:cubicBezTo>
                    <a:pt x="117" y="4962"/>
                    <a:pt x="222" y="4942"/>
                    <a:pt x="322" y="4875"/>
                  </a:cubicBezTo>
                  <a:cubicBezTo>
                    <a:pt x="550" y="4722"/>
                    <a:pt x="712" y="4468"/>
                    <a:pt x="855" y="4239"/>
                  </a:cubicBezTo>
                  <a:cubicBezTo>
                    <a:pt x="1005" y="3996"/>
                    <a:pt x="1140" y="3743"/>
                    <a:pt x="1270" y="3488"/>
                  </a:cubicBezTo>
                  <a:cubicBezTo>
                    <a:pt x="1547" y="2942"/>
                    <a:pt x="1800" y="2384"/>
                    <a:pt x="2077" y="1838"/>
                  </a:cubicBezTo>
                  <a:cubicBezTo>
                    <a:pt x="2329" y="1343"/>
                    <a:pt x="2597" y="830"/>
                    <a:pt x="2976" y="420"/>
                  </a:cubicBezTo>
                  <a:cubicBezTo>
                    <a:pt x="3179" y="198"/>
                    <a:pt x="3440" y="0"/>
                    <a:pt x="3749" y="0"/>
                  </a:cubicBezTo>
                  <a:cubicBezTo>
                    <a:pt x="3772" y="0"/>
                    <a:pt x="3797" y="2"/>
                    <a:pt x="3821" y="4"/>
                  </a:cubicBezTo>
                  <a:cubicBezTo>
                    <a:pt x="3964" y="18"/>
                    <a:pt x="4108" y="32"/>
                    <a:pt x="4252" y="47"/>
                  </a:cubicBezTo>
                  <a:cubicBezTo>
                    <a:pt x="4516" y="73"/>
                    <a:pt x="4779" y="98"/>
                    <a:pt x="5043" y="125"/>
                  </a:cubicBezTo>
                  <a:cubicBezTo>
                    <a:pt x="5362" y="156"/>
                    <a:pt x="5681" y="188"/>
                    <a:pt x="6000" y="219"/>
                  </a:cubicBezTo>
                  <a:cubicBezTo>
                    <a:pt x="6309" y="249"/>
                    <a:pt x="6617" y="280"/>
                    <a:pt x="6926" y="310"/>
                  </a:cubicBezTo>
                  <a:lnTo>
                    <a:pt x="7625" y="379"/>
                  </a:lnTo>
                  <a:cubicBezTo>
                    <a:pt x="7717" y="389"/>
                    <a:pt x="7810" y="397"/>
                    <a:pt x="7902" y="407"/>
                  </a:cubicBezTo>
                  <a:cubicBezTo>
                    <a:pt x="7625" y="385"/>
                    <a:pt x="7375" y="536"/>
                    <a:pt x="7179" y="718"/>
                  </a:cubicBezTo>
                  <a:cubicBezTo>
                    <a:pt x="6986" y="896"/>
                    <a:pt x="6827" y="1109"/>
                    <a:pt x="6683" y="1328"/>
                  </a:cubicBezTo>
                  <a:cubicBezTo>
                    <a:pt x="6538" y="1546"/>
                    <a:pt x="6408" y="1775"/>
                    <a:pt x="6284" y="2006"/>
                  </a:cubicBezTo>
                  <a:cubicBezTo>
                    <a:pt x="6023" y="2498"/>
                    <a:pt x="5787" y="3005"/>
                    <a:pt x="5547" y="3509"/>
                  </a:cubicBezTo>
                  <a:cubicBezTo>
                    <a:pt x="5546" y="3512"/>
                    <a:pt x="5545" y="3514"/>
                    <a:pt x="5544" y="3516"/>
                  </a:cubicBezTo>
                  <a:cubicBezTo>
                    <a:pt x="5543" y="3518"/>
                    <a:pt x="5542" y="3520"/>
                    <a:pt x="5541" y="3521"/>
                  </a:cubicBezTo>
                  <a:cubicBezTo>
                    <a:pt x="5541" y="3523"/>
                    <a:pt x="5540" y="3525"/>
                    <a:pt x="5539" y="3527"/>
                  </a:cubicBezTo>
                  <a:cubicBezTo>
                    <a:pt x="5537" y="3533"/>
                    <a:pt x="5534" y="3538"/>
                    <a:pt x="5532" y="3541"/>
                  </a:cubicBezTo>
                  <a:cubicBezTo>
                    <a:pt x="5530" y="3546"/>
                    <a:pt x="5530" y="3546"/>
                    <a:pt x="5531" y="3542"/>
                  </a:cubicBezTo>
                  <a:cubicBezTo>
                    <a:pt x="5481" y="3648"/>
                    <a:pt x="5430" y="3753"/>
                    <a:pt x="5379" y="3858"/>
                  </a:cubicBezTo>
                  <a:cubicBezTo>
                    <a:pt x="5185" y="4260"/>
                    <a:pt x="4984" y="4662"/>
                    <a:pt x="4745" y="5039"/>
                  </a:cubicBezTo>
                  <a:cubicBezTo>
                    <a:pt x="4637" y="5210"/>
                    <a:pt x="4519" y="5379"/>
                    <a:pt x="4376" y="5522"/>
                  </a:cubicBezTo>
                  <a:cubicBezTo>
                    <a:pt x="4281" y="5619"/>
                    <a:pt x="4155" y="5720"/>
                    <a:pt x="4013" y="5725"/>
                  </a:cubicBezTo>
                  <a:lnTo>
                    <a:pt x="3989" y="5725"/>
                  </a:lnTo>
                  <a:close/>
                  <a:moveTo>
                    <a:pt x="5532" y="3540"/>
                  </a:moveTo>
                  <a:cubicBezTo>
                    <a:pt x="5535" y="3534"/>
                    <a:pt x="5538" y="3528"/>
                    <a:pt x="5541" y="3521"/>
                  </a:cubicBezTo>
                  <a:cubicBezTo>
                    <a:pt x="5542" y="3520"/>
                    <a:pt x="5543" y="3518"/>
                    <a:pt x="5543" y="3516"/>
                  </a:cubicBezTo>
                  <a:cubicBezTo>
                    <a:pt x="5541" y="3521"/>
                    <a:pt x="5537" y="3529"/>
                    <a:pt x="5532" y="3540"/>
                  </a:cubicBezTo>
                  <a:cubicBezTo>
                    <a:pt x="5531" y="3541"/>
                    <a:pt x="5531" y="3541"/>
                    <a:pt x="5531" y="3542"/>
                  </a:cubicBezTo>
                  <a:cubicBezTo>
                    <a:pt x="5532" y="3542"/>
                    <a:pt x="5532" y="3542"/>
                    <a:pt x="5532" y="3541"/>
                  </a:cubicBezTo>
                  <a:cubicBezTo>
                    <a:pt x="5532" y="3541"/>
                    <a:pt x="5532" y="3541"/>
                    <a:pt x="5532" y="3540"/>
                  </a:cubicBezTo>
                  <a:close/>
                </a:path>
              </a:pathLst>
            </a:custGeom>
            <a:solidFill>
              <a:schemeClr val="accent2"/>
            </a:solidFill>
            <a:ln>
              <a:noFill/>
            </a:ln>
            <a:effectLst/>
          </p:spPr>
          <p:txBody>
            <a:bodyPr wrap="none" anchor="ctr"/>
            <a:lstStyle/>
            <a:p>
              <a:endParaRPr lang="en-US" sz="3266">
                <a:latin typeface="Open Sans Light" panose="020B0306030504020204" pitchFamily="34" charset="0"/>
              </a:endParaRPr>
            </a:p>
          </p:txBody>
        </p:sp>
        <p:sp>
          <p:nvSpPr>
            <p:cNvPr id="6" name="Freeform 4">
              <a:extLst>
                <a:ext uri="{FF2B5EF4-FFF2-40B4-BE49-F238E27FC236}">
                  <a16:creationId xmlns:a16="http://schemas.microsoft.com/office/drawing/2014/main" id="{DCAF4344-D81E-7844-BD01-071270013FC2}"/>
                </a:ext>
              </a:extLst>
            </p:cNvPr>
            <p:cNvSpPr>
              <a:spLocks noChangeArrowheads="1"/>
            </p:cNvSpPr>
            <p:nvPr/>
          </p:nvSpPr>
          <p:spPr bwMode="auto">
            <a:xfrm>
              <a:off x="9167389" y="6474921"/>
              <a:ext cx="3505329" cy="2528906"/>
            </a:xfrm>
            <a:custGeom>
              <a:avLst/>
              <a:gdLst>
                <a:gd name="T0" fmla="*/ 302 w 5366"/>
                <a:gd name="T1" fmla="*/ 137 h 3872"/>
                <a:gd name="T2" fmla="*/ 0 w 5366"/>
                <a:gd name="T3" fmla="*/ 0 h 3872"/>
                <a:gd name="T4" fmla="*/ 0 w 5366"/>
                <a:gd name="T5" fmla="*/ 0 h 3872"/>
                <a:gd name="T6" fmla="*/ 3814 w 5366"/>
                <a:gd name="T7" fmla="*/ 581 h 3872"/>
                <a:gd name="T8" fmla="*/ 3814 w 5366"/>
                <a:gd name="T9" fmla="*/ 581 h 3872"/>
                <a:gd name="T10" fmla="*/ 4132 w 5366"/>
                <a:gd name="T11" fmla="*/ 728 h 3872"/>
                <a:gd name="T12" fmla="*/ 4132 w 5366"/>
                <a:gd name="T13" fmla="*/ 728 h 3872"/>
                <a:gd name="T14" fmla="*/ 4132 w 5366"/>
                <a:gd name="T15" fmla="*/ 728 h 3872"/>
                <a:gd name="T16" fmla="*/ 4328 w 5366"/>
                <a:gd name="T17" fmla="*/ 1040 h 3872"/>
                <a:gd name="T18" fmla="*/ 4328 w 5366"/>
                <a:gd name="T19" fmla="*/ 1040 h 3872"/>
                <a:gd name="T20" fmla="*/ 4328 w 5366"/>
                <a:gd name="T21" fmla="*/ 1040 h 3872"/>
                <a:gd name="T22" fmla="*/ 4440 w 5366"/>
                <a:gd name="T23" fmla="*/ 1503 h 3872"/>
                <a:gd name="T24" fmla="*/ 4440 w 5366"/>
                <a:gd name="T25" fmla="*/ 1503 h 3872"/>
                <a:gd name="T26" fmla="*/ 4440 w 5366"/>
                <a:gd name="T27" fmla="*/ 1503 h 3872"/>
                <a:gd name="T28" fmla="*/ 4509 w 5366"/>
                <a:gd name="T29" fmla="*/ 2103 h 3872"/>
                <a:gd name="T30" fmla="*/ 4509 w 5366"/>
                <a:gd name="T31" fmla="*/ 2103 h 3872"/>
                <a:gd name="T32" fmla="*/ 4509 w 5366"/>
                <a:gd name="T33" fmla="*/ 2103 h 3872"/>
                <a:gd name="T34" fmla="*/ 4573 w 5366"/>
                <a:gd name="T35" fmla="*/ 2682 h 3872"/>
                <a:gd name="T36" fmla="*/ 4573 w 5366"/>
                <a:gd name="T37" fmla="*/ 2682 h 3872"/>
                <a:gd name="T38" fmla="*/ 4573 w 5366"/>
                <a:gd name="T39" fmla="*/ 2682 h 3872"/>
                <a:gd name="T40" fmla="*/ 4698 w 5366"/>
                <a:gd name="T41" fmla="*/ 3219 h 3872"/>
                <a:gd name="T42" fmla="*/ 4698 w 5366"/>
                <a:gd name="T43" fmla="*/ 3219 h 3872"/>
                <a:gd name="T44" fmla="*/ 4698 w 5366"/>
                <a:gd name="T45" fmla="*/ 3219 h 3872"/>
                <a:gd name="T46" fmla="*/ 4943 w 5366"/>
                <a:gd name="T47" fmla="*/ 3641 h 3872"/>
                <a:gd name="T48" fmla="*/ 4943 w 5366"/>
                <a:gd name="T49" fmla="*/ 3641 h 3872"/>
                <a:gd name="T50" fmla="*/ 4943 w 5366"/>
                <a:gd name="T51" fmla="*/ 3641 h 3872"/>
                <a:gd name="T52" fmla="*/ 5365 w 5366"/>
                <a:gd name="T53" fmla="*/ 3871 h 3872"/>
                <a:gd name="T54" fmla="*/ 5365 w 5366"/>
                <a:gd name="T55" fmla="*/ 3871 h 3872"/>
                <a:gd name="T56" fmla="*/ 1479 w 5366"/>
                <a:gd name="T57" fmla="*/ 3070 h 3872"/>
                <a:gd name="T58" fmla="*/ 1479 w 5366"/>
                <a:gd name="T59" fmla="*/ 3070 h 3872"/>
                <a:gd name="T60" fmla="*/ 1079 w 5366"/>
                <a:gd name="T61" fmla="*/ 2854 h 3872"/>
                <a:gd name="T62" fmla="*/ 1079 w 5366"/>
                <a:gd name="T63" fmla="*/ 2854 h 3872"/>
                <a:gd name="T64" fmla="*/ 1079 w 5366"/>
                <a:gd name="T65" fmla="*/ 2854 h 3872"/>
                <a:gd name="T66" fmla="*/ 845 w 5366"/>
                <a:gd name="T67" fmla="*/ 2461 h 3872"/>
                <a:gd name="T68" fmla="*/ 845 w 5366"/>
                <a:gd name="T69" fmla="*/ 2461 h 3872"/>
                <a:gd name="T70" fmla="*/ 845 w 5366"/>
                <a:gd name="T71" fmla="*/ 2461 h 3872"/>
                <a:gd name="T72" fmla="*/ 725 w 5366"/>
                <a:gd name="T73" fmla="*/ 1959 h 3872"/>
                <a:gd name="T74" fmla="*/ 725 w 5366"/>
                <a:gd name="T75" fmla="*/ 1959 h 3872"/>
                <a:gd name="T76" fmla="*/ 725 w 5366"/>
                <a:gd name="T77" fmla="*/ 1959 h 3872"/>
                <a:gd name="T78" fmla="*/ 663 w 5366"/>
                <a:gd name="T79" fmla="*/ 1420 h 3872"/>
                <a:gd name="T80" fmla="*/ 663 w 5366"/>
                <a:gd name="T81" fmla="*/ 1420 h 3872"/>
                <a:gd name="T82" fmla="*/ 663 w 5366"/>
                <a:gd name="T83" fmla="*/ 1420 h 3872"/>
                <a:gd name="T84" fmla="*/ 595 w 5366"/>
                <a:gd name="T85" fmla="*/ 861 h 3872"/>
                <a:gd name="T86" fmla="*/ 595 w 5366"/>
                <a:gd name="T87" fmla="*/ 861 h 3872"/>
                <a:gd name="T88" fmla="*/ 595 w 5366"/>
                <a:gd name="T89" fmla="*/ 861 h 3872"/>
                <a:gd name="T90" fmla="*/ 488 w 5366"/>
                <a:gd name="T91" fmla="*/ 429 h 3872"/>
                <a:gd name="T92" fmla="*/ 488 w 5366"/>
                <a:gd name="T93" fmla="*/ 429 h 3872"/>
                <a:gd name="T94" fmla="*/ 488 w 5366"/>
                <a:gd name="T95" fmla="*/ 429 h 3872"/>
                <a:gd name="T96" fmla="*/ 302 w 5366"/>
                <a:gd name="T97" fmla="*/ 137 h 3872"/>
                <a:gd name="T98" fmla="*/ 302 w 5366"/>
                <a:gd name="T99" fmla="*/ 137 h 3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66" h="3872">
                  <a:moveTo>
                    <a:pt x="302" y="137"/>
                  </a:moveTo>
                  <a:cubicBezTo>
                    <a:pt x="223" y="65"/>
                    <a:pt x="124" y="19"/>
                    <a:pt x="0" y="0"/>
                  </a:cubicBezTo>
                  <a:lnTo>
                    <a:pt x="0" y="0"/>
                  </a:lnTo>
                  <a:lnTo>
                    <a:pt x="3814" y="581"/>
                  </a:lnTo>
                  <a:lnTo>
                    <a:pt x="3814" y="581"/>
                  </a:lnTo>
                  <a:cubicBezTo>
                    <a:pt x="3945" y="601"/>
                    <a:pt x="4049" y="650"/>
                    <a:pt x="4132" y="728"/>
                  </a:cubicBezTo>
                  <a:lnTo>
                    <a:pt x="4132" y="728"/>
                  </a:lnTo>
                  <a:lnTo>
                    <a:pt x="4132" y="728"/>
                  </a:lnTo>
                  <a:cubicBezTo>
                    <a:pt x="4216" y="805"/>
                    <a:pt x="4278" y="910"/>
                    <a:pt x="4328" y="1040"/>
                  </a:cubicBezTo>
                  <a:lnTo>
                    <a:pt x="4328" y="1040"/>
                  </a:lnTo>
                  <a:lnTo>
                    <a:pt x="4328" y="1040"/>
                  </a:lnTo>
                  <a:cubicBezTo>
                    <a:pt x="4376" y="1170"/>
                    <a:pt x="4412" y="1325"/>
                    <a:pt x="4440" y="1503"/>
                  </a:cubicBezTo>
                  <a:lnTo>
                    <a:pt x="4440" y="1503"/>
                  </a:lnTo>
                  <a:lnTo>
                    <a:pt x="4440" y="1503"/>
                  </a:lnTo>
                  <a:cubicBezTo>
                    <a:pt x="4468" y="1681"/>
                    <a:pt x="4489" y="1882"/>
                    <a:pt x="4509" y="2103"/>
                  </a:cubicBezTo>
                  <a:lnTo>
                    <a:pt x="4509" y="2103"/>
                  </a:lnTo>
                  <a:lnTo>
                    <a:pt x="4509" y="2103"/>
                  </a:lnTo>
                  <a:cubicBezTo>
                    <a:pt x="4527" y="2295"/>
                    <a:pt x="4545" y="2492"/>
                    <a:pt x="4573" y="2682"/>
                  </a:cubicBezTo>
                  <a:lnTo>
                    <a:pt x="4573" y="2682"/>
                  </a:lnTo>
                  <a:lnTo>
                    <a:pt x="4573" y="2682"/>
                  </a:lnTo>
                  <a:cubicBezTo>
                    <a:pt x="4601" y="2872"/>
                    <a:pt x="4640" y="3055"/>
                    <a:pt x="4698" y="3219"/>
                  </a:cubicBezTo>
                  <a:lnTo>
                    <a:pt x="4698" y="3219"/>
                  </a:lnTo>
                  <a:lnTo>
                    <a:pt x="4698" y="3219"/>
                  </a:lnTo>
                  <a:cubicBezTo>
                    <a:pt x="4757" y="3384"/>
                    <a:pt x="4835" y="3528"/>
                    <a:pt x="4943" y="3641"/>
                  </a:cubicBezTo>
                  <a:lnTo>
                    <a:pt x="4943" y="3641"/>
                  </a:lnTo>
                  <a:lnTo>
                    <a:pt x="4943" y="3641"/>
                  </a:lnTo>
                  <a:cubicBezTo>
                    <a:pt x="5051" y="3753"/>
                    <a:pt x="5188" y="3834"/>
                    <a:pt x="5365" y="3871"/>
                  </a:cubicBezTo>
                  <a:lnTo>
                    <a:pt x="5365" y="3871"/>
                  </a:lnTo>
                  <a:lnTo>
                    <a:pt x="1479" y="3070"/>
                  </a:lnTo>
                  <a:lnTo>
                    <a:pt x="1479" y="3070"/>
                  </a:lnTo>
                  <a:cubicBezTo>
                    <a:pt x="1312" y="3035"/>
                    <a:pt x="1182" y="2959"/>
                    <a:pt x="1079" y="2854"/>
                  </a:cubicBezTo>
                  <a:lnTo>
                    <a:pt x="1079" y="2854"/>
                  </a:lnTo>
                  <a:lnTo>
                    <a:pt x="1079" y="2854"/>
                  </a:lnTo>
                  <a:cubicBezTo>
                    <a:pt x="976" y="2748"/>
                    <a:pt x="901" y="2614"/>
                    <a:pt x="845" y="2461"/>
                  </a:cubicBezTo>
                  <a:lnTo>
                    <a:pt x="845" y="2461"/>
                  </a:lnTo>
                  <a:lnTo>
                    <a:pt x="845" y="2461"/>
                  </a:lnTo>
                  <a:cubicBezTo>
                    <a:pt x="790" y="2307"/>
                    <a:pt x="752" y="2136"/>
                    <a:pt x="725" y="1959"/>
                  </a:cubicBezTo>
                  <a:lnTo>
                    <a:pt x="725" y="1959"/>
                  </a:lnTo>
                  <a:lnTo>
                    <a:pt x="725" y="1959"/>
                  </a:lnTo>
                  <a:cubicBezTo>
                    <a:pt x="698" y="1782"/>
                    <a:pt x="680" y="1598"/>
                    <a:pt x="663" y="1420"/>
                  </a:cubicBezTo>
                  <a:lnTo>
                    <a:pt x="663" y="1420"/>
                  </a:lnTo>
                  <a:lnTo>
                    <a:pt x="663" y="1420"/>
                  </a:lnTo>
                  <a:cubicBezTo>
                    <a:pt x="643" y="1214"/>
                    <a:pt x="622" y="1027"/>
                    <a:pt x="595" y="861"/>
                  </a:cubicBezTo>
                  <a:lnTo>
                    <a:pt x="595" y="861"/>
                  </a:lnTo>
                  <a:lnTo>
                    <a:pt x="595" y="861"/>
                  </a:lnTo>
                  <a:cubicBezTo>
                    <a:pt x="568" y="695"/>
                    <a:pt x="535" y="550"/>
                    <a:pt x="488" y="429"/>
                  </a:cubicBezTo>
                  <a:lnTo>
                    <a:pt x="488" y="429"/>
                  </a:lnTo>
                  <a:lnTo>
                    <a:pt x="488" y="429"/>
                  </a:lnTo>
                  <a:cubicBezTo>
                    <a:pt x="441" y="308"/>
                    <a:pt x="381" y="210"/>
                    <a:pt x="302" y="137"/>
                  </a:cubicBezTo>
                  <a:lnTo>
                    <a:pt x="302" y="137"/>
                  </a:lnTo>
                </a:path>
              </a:pathLst>
            </a:custGeom>
            <a:solidFill>
              <a:schemeClr val="accent1">
                <a:lumMod val="75000"/>
              </a:schemeClr>
            </a:solidFill>
            <a:ln>
              <a:noFill/>
            </a:ln>
            <a:effectLst/>
          </p:spPr>
          <p:txBody>
            <a:bodyPr wrap="none" anchor="ctr"/>
            <a:lstStyle/>
            <a:p>
              <a:endParaRPr lang="en-US" sz="3266">
                <a:latin typeface="Open Sans Light" panose="020B0306030504020204" pitchFamily="34" charset="0"/>
              </a:endParaRPr>
            </a:p>
          </p:txBody>
        </p:sp>
        <p:sp>
          <p:nvSpPr>
            <p:cNvPr id="7" name="Freeform 5">
              <a:extLst>
                <a:ext uri="{FF2B5EF4-FFF2-40B4-BE49-F238E27FC236}">
                  <a16:creationId xmlns:a16="http://schemas.microsoft.com/office/drawing/2014/main" id="{82D97299-C5A3-9242-A0A9-3E2DCFB9CA31}"/>
                </a:ext>
              </a:extLst>
            </p:cNvPr>
            <p:cNvSpPr>
              <a:spLocks noChangeArrowheads="1"/>
            </p:cNvSpPr>
            <p:nvPr/>
          </p:nvSpPr>
          <p:spPr bwMode="auto">
            <a:xfrm>
              <a:off x="8822510" y="4575012"/>
              <a:ext cx="8756119" cy="6304981"/>
            </a:xfrm>
            <a:custGeom>
              <a:avLst/>
              <a:gdLst>
                <a:gd name="T0" fmla="*/ 13406 w 13407"/>
                <a:gd name="T1" fmla="*/ 139 h 9655"/>
                <a:gd name="T2" fmla="*/ 13380 w 13407"/>
                <a:gd name="T3" fmla="*/ 214 h 9655"/>
                <a:gd name="T4" fmla="*/ 13297 w 13407"/>
                <a:gd name="T5" fmla="*/ 464 h 9655"/>
                <a:gd name="T6" fmla="*/ 12801 w 13407"/>
                <a:gd name="T7" fmla="*/ 1761 h 9655"/>
                <a:gd name="T8" fmla="*/ 12145 w 13407"/>
                <a:gd name="T9" fmla="*/ 3044 h 9655"/>
                <a:gd name="T10" fmla="*/ 11768 w 13407"/>
                <a:gd name="T11" fmla="*/ 3552 h 9655"/>
                <a:gd name="T12" fmla="*/ 11254 w 13407"/>
                <a:gd name="T13" fmla="*/ 3933 h 9655"/>
                <a:gd name="T14" fmla="*/ 10732 w 13407"/>
                <a:gd name="T15" fmla="*/ 3876 h 9655"/>
                <a:gd name="T16" fmla="*/ 10450 w 13407"/>
                <a:gd name="T17" fmla="*/ 3337 h 9655"/>
                <a:gd name="T18" fmla="*/ 10281 w 13407"/>
                <a:gd name="T19" fmla="*/ 1940 h 9655"/>
                <a:gd name="T20" fmla="*/ 9981 w 13407"/>
                <a:gd name="T21" fmla="*/ 1459 h 9655"/>
                <a:gd name="T22" fmla="*/ 9431 w 13407"/>
                <a:gd name="T23" fmla="*/ 1561 h 9655"/>
                <a:gd name="T24" fmla="*/ 8996 w 13407"/>
                <a:gd name="T25" fmla="*/ 2045 h 9655"/>
                <a:gd name="T26" fmla="*/ 8632 w 13407"/>
                <a:gd name="T27" fmla="*/ 2636 h 9655"/>
                <a:gd name="T28" fmla="*/ 7322 w 13407"/>
                <a:gd name="T29" fmla="*/ 5282 h 9655"/>
                <a:gd name="T30" fmla="*/ 6566 w 13407"/>
                <a:gd name="T31" fmla="*/ 6422 h 9655"/>
                <a:gd name="T32" fmla="*/ 6043 w 13407"/>
                <a:gd name="T33" fmla="*/ 6735 h 9655"/>
                <a:gd name="T34" fmla="*/ 5467 w 13407"/>
                <a:gd name="T35" fmla="*/ 6611 h 9655"/>
                <a:gd name="T36" fmla="*/ 4947 w 13407"/>
                <a:gd name="T37" fmla="*/ 5476 h 9655"/>
                <a:gd name="T38" fmla="*/ 4768 w 13407"/>
                <a:gd name="T39" fmla="*/ 4083 h 9655"/>
                <a:gd name="T40" fmla="*/ 4495 w 13407"/>
                <a:gd name="T41" fmla="*/ 3564 h 9655"/>
                <a:gd name="T42" fmla="*/ 3970 w 13407"/>
                <a:gd name="T43" fmla="*/ 3433 h 9655"/>
                <a:gd name="T44" fmla="*/ 2993 w 13407"/>
                <a:gd name="T45" fmla="*/ 4125 h 9655"/>
                <a:gd name="T46" fmla="*/ 2252 w 13407"/>
                <a:gd name="T47" fmla="*/ 5206 h 9655"/>
                <a:gd name="T48" fmla="*/ 1577 w 13407"/>
                <a:gd name="T49" fmla="*/ 6514 h 9655"/>
                <a:gd name="T50" fmla="*/ 517 w 13407"/>
                <a:gd name="T51" fmla="*/ 9149 h 9655"/>
                <a:gd name="T52" fmla="*/ 348 w 13407"/>
                <a:gd name="T53" fmla="*/ 9654 h 9655"/>
                <a:gd name="T54" fmla="*/ 75 w 13407"/>
                <a:gd name="T55" fmla="*/ 9566 h 9655"/>
                <a:gd name="T56" fmla="*/ 0 w 13407"/>
                <a:gd name="T57" fmla="*/ 9538 h 9655"/>
                <a:gd name="T58" fmla="*/ 0 w 13407"/>
                <a:gd name="T59" fmla="*/ 9531 h 9655"/>
                <a:gd name="T60" fmla="*/ 15 w 13407"/>
                <a:gd name="T61" fmla="*/ 9490 h 9655"/>
                <a:gd name="T62" fmla="*/ 55 w 13407"/>
                <a:gd name="T63" fmla="*/ 9368 h 9655"/>
                <a:gd name="T64" fmla="*/ 481 w 13407"/>
                <a:gd name="T65" fmla="*/ 8182 h 9655"/>
                <a:gd name="T66" fmla="*/ 1675 w 13407"/>
                <a:gd name="T67" fmla="*/ 5488 h 9655"/>
                <a:gd name="T68" fmla="*/ 2372 w 13407"/>
                <a:gd name="T69" fmla="*/ 4327 h 9655"/>
                <a:gd name="T70" fmla="*/ 3247 w 13407"/>
                <a:gd name="T71" fmla="*/ 3358 h 9655"/>
                <a:gd name="T72" fmla="*/ 4448 w 13407"/>
                <a:gd name="T73" fmla="*/ 3083 h 9655"/>
                <a:gd name="T74" fmla="*/ 5132 w 13407"/>
                <a:gd name="T75" fmla="*/ 4047 h 9655"/>
                <a:gd name="T76" fmla="*/ 5309 w 13407"/>
                <a:gd name="T77" fmla="*/ 5467 h 9655"/>
                <a:gd name="T78" fmla="*/ 5967 w 13407"/>
                <a:gd name="T79" fmla="*/ 6348 h 9655"/>
                <a:gd name="T80" fmla="*/ 6445 w 13407"/>
                <a:gd name="T81" fmla="*/ 6014 h 9655"/>
                <a:gd name="T82" fmla="*/ 6830 w 13407"/>
                <a:gd name="T83" fmla="*/ 5440 h 9655"/>
                <a:gd name="T84" fmla="*/ 7502 w 13407"/>
                <a:gd name="T85" fmla="*/ 4121 h 9655"/>
                <a:gd name="T86" fmla="*/ 8155 w 13407"/>
                <a:gd name="T87" fmla="*/ 2780 h 9655"/>
                <a:gd name="T88" fmla="*/ 8909 w 13407"/>
                <a:gd name="T89" fmla="*/ 1575 h 9655"/>
                <a:gd name="T90" fmla="*/ 9983 w 13407"/>
                <a:gd name="T91" fmla="*/ 1050 h 9655"/>
                <a:gd name="T92" fmla="*/ 10647 w 13407"/>
                <a:gd name="T93" fmla="*/ 2023 h 9655"/>
                <a:gd name="T94" fmla="*/ 10720 w 13407"/>
                <a:gd name="T95" fmla="*/ 2763 h 9655"/>
                <a:gd name="T96" fmla="*/ 10810 w 13407"/>
                <a:gd name="T97" fmla="*/ 3349 h 9655"/>
                <a:gd name="T98" fmla="*/ 10933 w 13407"/>
                <a:gd name="T99" fmla="*/ 3556 h 9655"/>
                <a:gd name="T100" fmla="*/ 11219 w 13407"/>
                <a:gd name="T101" fmla="*/ 3544 h 9655"/>
                <a:gd name="T102" fmla="*/ 11680 w 13407"/>
                <a:gd name="T103" fmla="*/ 3115 h 9655"/>
                <a:gd name="T104" fmla="*/ 12373 w 13407"/>
                <a:gd name="T105" fmla="*/ 1885 h 9655"/>
                <a:gd name="T106" fmla="*/ 12919 w 13407"/>
                <a:gd name="T107" fmla="*/ 526 h 9655"/>
                <a:gd name="T108" fmla="*/ 13098 w 13407"/>
                <a:gd name="T109" fmla="*/ 0 h 9655"/>
                <a:gd name="T110" fmla="*/ 13367 w 13407"/>
                <a:gd name="T111" fmla="*/ 109 h 9655"/>
                <a:gd name="T112" fmla="*/ 13406 w 13407"/>
                <a:gd name="T113" fmla="*/ 125 h 9655"/>
                <a:gd name="T114" fmla="*/ 13406 w 13407"/>
                <a:gd name="T115" fmla="*/ 139 h 9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07" h="9655">
                  <a:moveTo>
                    <a:pt x="13406" y="139"/>
                  </a:moveTo>
                  <a:cubicBezTo>
                    <a:pt x="13401" y="162"/>
                    <a:pt x="13383" y="201"/>
                    <a:pt x="13380" y="214"/>
                  </a:cubicBezTo>
                  <a:cubicBezTo>
                    <a:pt x="13352" y="297"/>
                    <a:pt x="13325" y="381"/>
                    <a:pt x="13297" y="464"/>
                  </a:cubicBezTo>
                  <a:cubicBezTo>
                    <a:pt x="13147" y="903"/>
                    <a:pt x="12984" y="1335"/>
                    <a:pt x="12801" y="1761"/>
                  </a:cubicBezTo>
                  <a:cubicBezTo>
                    <a:pt x="12612" y="2202"/>
                    <a:pt x="12403" y="2638"/>
                    <a:pt x="12145" y="3044"/>
                  </a:cubicBezTo>
                  <a:cubicBezTo>
                    <a:pt x="12033" y="3222"/>
                    <a:pt x="11910" y="3396"/>
                    <a:pt x="11768" y="3552"/>
                  </a:cubicBezTo>
                  <a:cubicBezTo>
                    <a:pt x="11626" y="3709"/>
                    <a:pt x="11457" y="3860"/>
                    <a:pt x="11254" y="3933"/>
                  </a:cubicBezTo>
                  <a:cubicBezTo>
                    <a:pt x="11083" y="3994"/>
                    <a:pt x="10881" y="3987"/>
                    <a:pt x="10732" y="3876"/>
                  </a:cubicBezTo>
                  <a:cubicBezTo>
                    <a:pt x="10564" y="3750"/>
                    <a:pt x="10492" y="3533"/>
                    <a:pt x="10450" y="3337"/>
                  </a:cubicBezTo>
                  <a:cubicBezTo>
                    <a:pt x="10351" y="2877"/>
                    <a:pt x="10385" y="2400"/>
                    <a:pt x="10281" y="1940"/>
                  </a:cubicBezTo>
                  <a:cubicBezTo>
                    <a:pt x="10240" y="1755"/>
                    <a:pt x="10167" y="1545"/>
                    <a:pt x="9981" y="1459"/>
                  </a:cubicBezTo>
                  <a:cubicBezTo>
                    <a:pt x="9788" y="1371"/>
                    <a:pt x="9590" y="1440"/>
                    <a:pt x="9431" y="1561"/>
                  </a:cubicBezTo>
                  <a:cubicBezTo>
                    <a:pt x="9258" y="1692"/>
                    <a:pt x="9120" y="1869"/>
                    <a:pt x="8996" y="2045"/>
                  </a:cubicBezTo>
                  <a:cubicBezTo>
                    <a:pt x="8862" y="2235"/>
                    <a:pt x="8744" y="2434"/>
                    <a:pt x="8632" y="2636"/>
                  </a:cubicBezTo>
                  <a:cubicBezTo>
                    <a:pt x="8152" y="3496"/>
                    <a:pt x="7780" y="4410"/>
                    <a:pt x="7322" y="5282"/>
                  </a:cubicBezTo>
                  <a:cubicBezTo>
                    <a:pt x="7113" y="5682"/>
                    <a:pt x="6886" y="6098"/>
                    <a:pt x="6566" y="6422"/>
                  </a:cubicBezTo>
                  <a:cubicBezTo>
                    <a:pt x="6423" y="6567"/>
                    <a:pt x="6249" y="6700"/>
                    <a:pt x="6043" y="6735"/>
                  </a:cubicBezTo>
                  <a:cubicBezTo>
                    <a:pt x="5850" y="6768"/>
                    <a:pt x="5631" y="6717"/>
                    <a:pt x="5467" y="6611"/>
                  </a:cubicBezTo>
                  <a:cubicBezTo>
                    <a:pt x="5098" y="6374"/>
                    <a:pt x="5002" y="5879"/>
                    <a:pt x="4947" y="5476"/>
                  </a:cubicBezTo>
                  <a:cubicBezTo>
                    <a:pt x="4883" y="5013"/>
                    <a:pt x="4881" y="4538"/>
                    <a:pt x="4768" y="4083"/>
                  </a:cubicBezTo>
                  <a:cubicBezTo>
                    <a:pt x="4721" y="3895"/>
                    <a:pt x="4649" y="3694"/>
                    <a:pt x="4495" y="3564"/>
                  </a:cubicBezTo>
                  <a:cubicBezTo>
                    <a:pt x="4353" y="3443"/>
                    <a:pt x="4152" y="3405"/>
                    <a:pt x="3970" y="3433"/>
                  </a:cubicBezTo>
                  <a:cubicBezTo>
                    <a:pt x="3569" y="3494"/>
                    <a:pt x="3242" y="3831"/>
                    <a:pt x="2993" y="4125"/>
                  </a:cubicBezTo>
                  <a:cubicBezTo>
                    <a:pt x="2710" y="4459"/>
                    <a:pt x="2471" y="4829"/>
                    <a:pt x="2252" y="5206"/>
                  </a:cubicBezTo>
                  <a:cubicBezTo>
                    <a:pt x="2006" y="5631"/>
                    <a:pt x="1784" y="6070"/>
                    <a:pt x="1577" y="6514"/>
                  </a:cubicBezTo>
                  <a:cubicBezTo>
                    <a:pt x="1177" y="7372"/>
                    <a:pt x="826" y="8254"/>
                    <a:pt x="517" y="9149"/>
                  </a:cubicBezTo>
                  <a:cubicBezTo>
                    <a:pt x="459" y="9317"/>
                    <a:pt x="403" y="9485"/>
                    <a:pt x="348" y="9654"/>
                  </a:cubicBezTo>
                  <a:cubicBezTo>
                    <a:pt x="257" y="9625"/>
                    <a:pt x="166" y="9596"/>
                    <a:pt x="75" y="9566"/>
                  </a:cubicBezTo>
                  <a:cubicBezTo>
                    <a:pt x="59" y="9561"/>
                    <a:pt x="4" y="9552"/>
                    <a:pt x="0" y="9538"/>
                  </a:cubicBezTo>
                  <a:lnTo>
                    <a:pt x="0" y="9531"/>
                  </a:lnTo>
                  <a:cubicBezTo>
                    <a:pt x="2" y="9519"/>
                    <a:pt x="12" y="9498"/>
                    <a:pt x="15" y="9490"/>
                  </a:cubicBezTo>
                  <a:cubicBezTo>
                    <a:pt x="28" y="9449"/>
                    <a:pt x="42" y="9409"/>
                    <a:pt x="55" y="9368"/>
                  </a:cubicBezTo>
                  <a:cubicBezTo>
                    <a:pt x="189" y="8970"/>
                    <a:pt x="331" y="8574"/>
                    <a:pt x="481" y="8182"/>
                  </a:cubicBezTo>
                  <a:cubicBezTo>
                    <a:pt x="830" y="7264"/>
                    <a:pt x="1215" y="6357"/>
                    <a:pt x="1675" y="5488"/>
                  </a:cubicBezTo>
                  <a:cubicBezTo>
                    <a:pt x="1885" y="5089"/>
                    <a:pt x="2113" y="4697"/>
                    <a:pt x="2372" y="4327"/>
                  </a:cubicBezTo>
                  <a:cubicBezTo>
                    <a:pt x="2621" y="3971"/>
                    <a:pt x="2902" y="3624"/>
                    <a:pt x="3247" y="3358"/>
                  </a:cubicBezTo>
                  <a:cubicBezTo>
                    <a:pt x="3591" y="3095"/>
                    <a:pt x="4020" y="2934"/>
                    <a:pt x="4448" y="3083"/>
                  </a:cubicBezTo>
                  <a:cubicBezTo>
                    <a:pt x="4863" y="3229"/>
                    <a:pt x="5045" y="3646"/>
                    <a:pt x="5132" y="4047"/>
                  </a:cubicBezTo>
                  <a:cubicBezTo>
                    <a:pt x="5234" y="4514"/>
                    <a:pt x="5237" y="4996"/>
                    <a:pt x="5309" y="5467"/>
                  </a:cubicBezTo>
                  <a:cubicBezTo>
                    <a:pt x="5365" y="5835"/>
                    <a:pt x="5491" y="6370"/>
                    <a:pt x="5967" y="6348"/>
                  </a:cubicBezTo>
                  <a:cubicBezTo>
                    <a:pt x="6165" y="6339"/>
                    <a:pt x="6327" y="6156"/>
                    <a:pt x="6445" y="6014"/>
                  </a:cubicBezTo>
                  <a:cubicBezTo>
                    <a:pt x="6591" y="5836"/>
                    <a:pt x="6714" y="5639"/>
                    <a:pt x="6830" y="5440"/>
                  </a:cubicBezTo>
                  <a:cubicBezTo>
                    <a:pt x="7077" y="5013"/>
                    <a:pt x="7291" y="4566"/>
                    <a:pt x="7502" y="4121"/>
                  </a:cubicBezTo>
                  <a:cubicBezTo>
                    <a:pt x="7716" y="3673"/>
                    <a:pt x="7925" y="3221"/>
                    <a:pt x="8155" y="2780"/>
                  </a:cubicBezTo>
                  <a:cubicBezTo>
                    <a:pt x="8372" y="2361"/>
                    <a:pt x="8605" y="1939"/>
                    <a:pt x="8909" y="1575"/>
                  </a:cubicBezTo>
                  <a:cubicBezTo>
                    <a:pt x="9174" y="1256"/>
                    <a:pt x="9540" y="946"/>
                    <a:pt x="9983" y="1050"/>
                  </a:cubicBezTo>
                  <a:cubicBezTo>
                    <a:pt x="10430" y="1153"/>
                    <a:pt x="10583" y="1619"/>
                    <a:pt x="10647" y="2023"/>
                  </a:cubicBezTo>
                  <a:cubicBezTo>
                    <a:pt x="10685" y="2268"/>
                    <a:pt x="10698" y="2516"/>
                    <a:pt x="10720" y="2763"/>
                  </a:cubicBezTo>
                  <a:cubicBezTo>
                    <a:pt x="10738" y="2959"/>
                    <a:pt x="10755" y="3161"/>
                    <a:pt x="10810" y="3349"/>
                  </a:cubicBezTo>
                  <a:cubicBezTo>
                    <a:pt x="10832" y="3424"/>
                    <a:pt x="10863" y="3514"/>
                    <a:pt x="10933" y="3556"/>
                  </a:cubicBezTo>
                  <a:cubicBezTo>
                    <a:pt x="11019" y="3607"/>
                    <a:pt x="11135" y="3583"/>
                    <a:pt x="11219" y="3544"/>
                  </a:cubicBezTo>
                  <a:cubicBezTo>
                    <a:pt x="11409" y="3455"/>
                    <a:pt x="11556" y="3278"/>
                    <a:pt x="11680" y="3115"/>
                  </a:cubicBezTo>
                  <a:cubicBezTo>
                    <a:pt x="11963" y="2739"/>
                    <a:pt x="12178" y="2311"/>
                    <a:pt x="12373" y="1885"/>
                  </a:cubicBezTo>
                  <a:cubicBezTo>
                    <a:pt x="12577" y="1441"/>
                    <a:pt x="12755" y="987"/>
                    <a:pt x="12919" y="526"/>
                  </a:cubicBezTo>
                  <a:cubicBezTo>
                    <a:pt x="12982" y="352"/>
                    <a:pt x="13042" y="176"/>
                    <a:pt x="13098" y="0"/>
                  </a:cubicBezTo>
                  <a:cubicBezTo>
                    <a:pt x="13188" y="37"/>
                    <a:pt x="13277" y="72"/>
                    <a:pt x="13367" y="109"/>
                  </a:cubicBezTo>
                  <a:cubicBezTo>
                    <a:pt x="13374" y="112"/>
                    <a:pt x="13402" y="118"/>
                    <a:pt x="13406" y="125"/>
                  </a:cubicBezTo>
                  <a:lnTo>
                    <a:pt x="13406" y="139"/>
                  </a:lnTo>
                </a:path>
              </a:pathLst>
            </a:cu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l="50000" t="50000" r="50000" b="50000"/>
              </a:path>
              <a:tileRect/>
            </a:gradFill>
            <a:ln>
              <a:noFill/>
            </a:ln>
            <a:effectLst/>
          </p:spPr>
          <p:txBody>
            <a:bodyPr wrap="none" anchor="ctr"/>
            <a:lstStyle/>
            <a:p>
              <a:endParaRPr lang="en-US" sz="3266">
                <a:latin typeface="Open Sans Light" panose="020B0306030504020204" pitchFamily="34" charset="0"/>
              </a:endParaRPr>
            </a:p>
          </p:txBody>
        </p:sp>
        <p:sp>
          <p:nvSpPr>
            <p:cNvPr id="8" name="Freeform 7">
              <a:extLst>
                <a:ext uri="{FF2B5EF4-FFF2-40B4-BE49-F238E27FC236}">
                  <a16:creationId xmlns:a16="http://schemas.microsoft.com/office/drawing/2014/main" id="{C68DF5FF-2237-2246-BA0B-9CB896A844C0}"/>
                </a:ext>
              </a:extLst>
            </p:cNvPr>
            <p:cNvSpPr>
              <a:spLocks noChangeArrowheads="1"/>
            </p:cNvSpPr>
            <p:nvPr/>
          </p:nvSpPr>
          <p:spPr bwMode="auto">
            <a:xfrm>
              <a:off x="6586638" y="6227215"/>
              <a:ext cx="5106777" cy="4620005"/>
            </a:xfrm>
            <a:custGeom>
              <a:avLst/>
              <a:gdLst>
                <a:gd name="T0" fmla="*/ 3558 w 7820"/>
                <a:gd name="T1" fmla="*/ 7070 h 7071"/>
                <a:gd name="T2" fmla="*/ 3523 w 7820"/>
                <a:gd name="T3" fmla="*/ 7057 h 7071"/>
                <a:gd name="T4" fmla="*/ 3400 w 7820"/>
                <a:gd name="T5" fmla="*/ 7023 h 7071"/>
                <a:gd name="T6" fmla="*/ 2967 w 7820"/>
                <a:gd name="T7" fmla="*/ 6899 h 7071"/>
                <a:gd name="T8" fmla="*/ 1674 w 7820"/>
                <a:gd name="T9" fmla="*/ 6531 h 7071"/>
                <a:gd name="T10" fmla="*/ 438 w 7820"/>
                <a:gd name="T11" fmla="*/ 6179 h 7071"/>
                <a:gd name="T12" fmla="*/ 76 w 7820"/>
                <a:gd name="T13" fmla="*/ 6076 h 7071"/>
                <a:gd name="T14" fmla="*/ 0 w 7820"/>
                <a:gd name="T15" fmla="*/ 6055 h 7071"/>
                <a:gd name="T16" fmla="*/ 0 w 7820"/>
                <a:gd name="T17" fmla="*/ 6035 h 7071"/>
                <a:gd name="T18" fmla="*/ 2 w 7820"/>
                <a:gd name="T19" fmla="*/ 6029 h 7071"/>
                <a:gd name="T20" fmla="*/ 81 w 7820"/>
                <a:gd name="T21" fmla="*/ 5794 h 7071"/>
                <a:gd name="T22" fmla="*/ 994 w 7820"/>
                <a:gd name="T23" fmla="*/ 3466 h 7071"/>
                <a:gd name="T24" fmla="*/ 2219 w 7820"/>
                <a:gd name="T25" fmla="*/ 1217 h 7071"/>
                <a:gd name="T26" fmla="*/ 3037 w 7820"/>
                <a:gd name="T27" fmla="*/ 318 h 7071"/>
                <a:gd name="T28" fmla="*/ 3859 w 7820"/>
                <a:gd name="T29" fmla="*/ 0 h 7071"/>
                <a:gd name="T30" fmla="*/ 4001 w 7820"/>
                <a:gd name="T31" fmla="*/ 10 h 7071"/>
                <a:gd name="T32" fmla="*/ 4008 w 7820"/>
                <a:gd name="T33" fmla="*/ 12 h 7071"/>
                <a:gd name="T34" fmla="*/ 4470 w 7820"/>
                <a:gd name="T35" fmla="*/ 79 h 7071"/>
                <a:gd name="T36" fmla="*/ 5425 w 7820"/>
                <a:gd name="T37" fmla="*/ 217 h 7071"/>
                <a:gd name="T38" fmla="*/ 6525 w 7820"/>
                <a:gd name="T39" fmla="*/ 376 h 7071"/>
                <a:gd name="T40" fmla="*/ 7439 w 7820"/>
                <a:gd name="T41" fmla="*/ 509 h 7071"/>
                <a:gd name="T42" fmla="*/ 7819 w 7820"/>
                <a:gd name="T43" fmla="*/ 564 h 7071"/>
                <a:gd name="T44" fmla="*/ 7244 w 7820"/>
                <a:gd name="T45" fmla="*/ 635 h 7071"/>
                <a:gd name="T46" fmla="*/ 6316 w 7820"/>
                <a:gd name="T47" fmla="*/ 1368 h 7071"/>
                <a:gd name="T48" fmla="*/ 5574 w 7820"/>
                <a:gd name="T49" fmla="*/ 2423 h 7071"/>
                <a:gd name="T50" fmla="*/ 4402 w 7820"/>
                <a:gd name="T51" fmla="*/ 4819 h 7071"/>
                <a:gd name="T52" fmla="*/ 3935 w 7820"/>
                <a:gd name="T53" fmla="*/ 6010 h 7071"/>
                <a:gd name="T54" fmla="*/ 3735 w 7820"/>
                <a:gd name="T55" fmla="*/ 6569 h 7071"/>
                <a:gd name="T56" fmla="*/ 3640 w 7820"/>
                <a:gd name="T57" fmla="*/ 6843 h 7071"/>
                <a:gd name="T58" fmla="*/ 3598 w 7820"/>
                <a:gd name="T59" fmla="*/ 6968 h 7071"/>
                <a:gd name="T60" fmla="*/ 3565 w 7820"/>
                <a:gd name="T61" fmla="*/ 7070 h 7071"/>
                <a:gd name="T62" fmla="*/ 3558 w 7820"/>
                <a:gd name="T63" fmla="*/ 7070 h 7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20" h="7071">
                  <a:moveTo>
                    <a:pt x="3558" y="7070"/>
                  </a:moveTo>
                  <a:cubicBezTo>
                    <a:pt x="3547" y="7068"/>
                    <a:pt x="3528" y="7059"/>
                    <a:pt x="3523" y="7057"/>
                  </a:cubicBezTo>
                  <a:cubicBezTo>
                    <a:pt x="3481" y="7046"/>
                    <a:pt x="3441" y="7034"/>
                    <a:pt x="3400" y="7023"/>
                  </a:cubicBezTo>
                  <a:cubicBezTo>
                    <a:pt x="3256" y="6982"/>
                    <a:pt x="3111" y="6940"/>
                    <a:pt x="2967" y="6899"/>
                  </a:cubicBezTo>
                  <a:cubicBezTo>
                    <a:pt x="2536" y="6776"/>
                    <a:pt x="2105" y="6654"/>
                    <a:pt x="1674" y="6531"/>
                  </a:cubicBezTo>
                  <a:lnTo>
                    <a:pt x="438" y="6179"/>
                  </a:lnTo>
                  <a:cubicBezTo>
                    <a:pt x="318" y="6145"/>
                    <a:pt x="197" y="6111"/>
                    <a:pt x="76" y="6076"/>
                  </a:cubicBezTo>
                  <a:cubicBezTo>
                    <a:pt x="59" y="6072"/>
                    <a:pt x="14" y="6068"/>
                    <a:pt x="0" y="6055"/>
                  </a:cubicBezTo>
                  <a:lnTo>
                    <a:pt x="0" y="6035"/>
                  </a:lnTo>
                  <a:cubicBezTo>
                    <a:pt x="1" y="6033"/>
                    <a:pt x="1" y="6031"/>
                    <a:pt x="2" y="6029"/>
                  </a:cubicBezTo>
                  <a:cubicBezTo>
                    <a:pt x="27" y="5951"/>
                    <a:pt x="54" y="5872"/>
                    <a:pt x="81" y="5794"/>
                  </a:cubicBezTo>
                  <a:cubicBezTo>
                    <a:pt x="351" y="5005"/>
                    <a:pt x="656" y="4228"/>
                    <a:pt x="994" y="3466"/>
                  </a:cubicBezTo>
                  <a:cubicBezTo>
                    <a:pt x="1340" y="2688"/>
                    <a:pt x="1726" y="1913"/>
                    <a:pt x="2219" y="1217"/>
                  </a:cubicBezTo>
                  <a:cubicBezTo>
                    <a:pt x="2452" y="887"/>
                    <a:pt x="2714" y="564"/>
                    <a:pt x="3037" y="318"/>
                  </a:cubicBezTo>
                  <a:cubicBezTo>
                    <a:pt x="3276" y="135"/>
                    <a:pt x="3557" y="0"/>
                    <a:pt x="3859" y="0"/>
                  </a:cubicBezTo>
                  <a:cubicBezTo>
                    <a:pt x="3905" y="0"/>
                    <a:pt x="3953" y="3"/>
                    <a:pt x="4001" y="10"/>
                  </a:cubicBezTo>
                  <a:cubicBezTo>
                    <a:pt x="4003" y="11"/>
                    <a:pt x="4006" y="11"/>
                    <a:pt x="4008" y="12"/>
                  </a:cubicBezTo>
                  <a:cubicBezTo>
                    <a:pt x="4162" y="34"/>
                    <a:pt x="4316" y="56"/>
                    <a:pt x="4470" y="79"/>
                  </a:cubicBezTo>
                  <a:cubicBezTo>
                    <a:pt x="4789" y="124"/>
                    <a:pt x="5107" y="171"/>
                    <a:pt x="5425" y="217"/>
                  </a:cubicBezTo>
                  <a:cubicBezTo>
                    <a:pt x="5792" y="270"/>
                    <a:pt x="6158" y="323"/>
                    <a:pt x="6525" y="376"/>
                  </a:cubicBezTo>
                  <a:cubicBezTo>
                    <a:pt x="6830" y="421"/>
                    <a:pt x="7134" y="464"/>
                    <a:pt x="7439" y="509"/>
                  </a:cubicBezTo>
                  <a:cubicBezTo>
                    <a:pt x="7566" y="527"/>
                    <a:pt x="7692" y="545"/>
                    <a:pt x="7819" y="564"/>
                  </a:cubicBezTo>
                  <a:cubicBezTo>
                    <a:pt x="7623" y="535"/>
                    <a:pt x="7427" y="563"/>
                    <a:pt x="7244" y="635"/>
                  </a:cubicBezTo>
                  <a:cubicBezTo>
                    <a:pt x="6874" y="782"/>
                    <a:pt x="6572" y="1072"/>
                    <a:pt x="6316" y="1368"/>
                  </a:cubicBezTo>
                  <a:cubicBezTo>
                    <a:pt x="6035" y="1694"/>
                    <a:pt x="5794" y="2054"/>
                    <a:pt x="5574" y="2423"/>
                  </a:cubicBezTo>
                  <a:cubicBezTo>
                    <a:pt x="5119" y="3187"/>
                    <a:pt x="4743" y="3998"/>
                    <a:pt x="4402" y="4819"/>
                  </a:cubicBezTo>
                  <a:cubicBezTo>
                    <a:pt x="4238" y="5213"/>
                    <a:pt x="4083" y="5609"/>
                    <a:pt x="3935" y="6010"/>
                  </a:cubicBezTo>
                  <a:cubicBezTo>
                    <a:pt x="3867" y="6195"/>
                    <a:pt x="3800" y="6382"/>
                    <a:pt x="3735" y="6569"/>
                  </a:cubicBezTo>
                  <a:cubicBezTo>
                    <a:pt x="3703" y="6660"/>
                    <a:pt x="3671" y="6751"/>
                    <a:pt x="3640" y="6843"/>
                  </a:cubicBezTo>
                  <a:cubicBezTo>
                    <a:pt x="3626" y="6885"/>
                    <a:pt x="3612" y="6926"/>
                    <a:pt x="3598" y="6968"/>
                  </a:cubicBezTo>
                  <a:cubicBezTo>
                    <a:pt x="3594" y="6982"/>
                    <a:pt x="3577" y="7066"/>
                    <a:pt x="3565" y="7070"/>
                  </a:cubicBezTo>
                  <a:lnTo>
                    <a:pt x="3558" y="7070"/>
                  </a:lnTo>
                </a:path>
              </a:pathLst>
            </a:custGeom>
            <a:solidFill>
              <a:schemeClr val="accent1"/>
            </a:solidFill>
            <a:ln>
              <a:noFill/>
            </a:ln>
            <a:effectLst/>
          </p:spPr>
          <p:txBody>
            <a:bodyPr wrap="none" anchor="ctr"/>
            <a:lstStyle/>
            <a:p>
              <a:endParaRPr lang="en-US" sz="3266">
                <a:latin typeface="Open Sans Light" panose="020B0306030504020204" pitchFamily="34" charset="0"/>
              </a:endParaRPr>
            </a:p>
          </p:txBody>
        </p:sp>
      </p:grpSp>
      <p:sp>
        <p:nvSpPr>
          <p:cNvPr id="11" name="Shape 2532">
            <a:extLst>
              <a:ext uri="{FF2B5EF4-FFF2-40B4-BE49-F238E27FC236}">
                <a16:creationId xmlns:a16="http://schemas.microsoft.com/office/drawing/2014/main" id="{587AF04C-0322-A043-8DD4-8C0AB67FE532}"/>
              </a:ext>
            </a:extLst>
          </p:cNvPr>
          <p:cNvSpPr>
            <a:spLocks noChangeAspect="1"/>
          </p:cNvSpPr>
          <p:nvPr/>
        </p:nvSpPr>
        <p:spPr>
          <a:xfrm>
            <a:off x="7796798" y="2530251"/>
            <a:ext cx="496548" cy="606891"/>
          </a:xfrm>
          <a:custGeom>
            <a:avLst/>
            <a:gdLst/>
            <a:ahLst/>
            <a:cxnLst>
              <a:cxn ang="0">
                <a:pos x="wd2" y="hd2"/>
              </a:cxn>
              <a:cxn ang="5400000">
                <a:pos x="wd2" y="hd2"/>
              </a:cxn>
              <a:cxn ang="10800000">
                <a:pos x="wd2" y="hd2"/>
              </a:cxn>
              <a:cxn ang="16200000">
                <a:pos x="wd2" y="hd2"/>
              </a:cxn>
            </a:cxnLst>
            <a:rect l="0" t="0" r="r" b="b"/>
            <a:pathLst>
              <a:path w="21600" h="21600" extrusionOk="0">
                <a:moveTo>
                  <a:pt x="14400" y="5891"/>
                </a:moveTo>
                <a:lnTo>
                  <a:pt x="14400" y="982"/>
                </a:lnTo>
                <a:lnTo>
                  <a:pt x="15000" y="982"/>
                </a:lnTo>
                <a:lnTo>
                  <a:pt x="20400" y="5891"/>
                </a:lnTo>
                <a:cubicBezTo>
                  <a:pt x="20400" y="5891"/>
                  <a:pt x="14400" y="5891"/>
                  <a:pt x="14400" y="5891"/>
                </a:cubicBezTo>
                <a:close/>
                <a:moveTo>
                  <a:pt x="20400" y="19636"/>
                </a:moveTo>
                <a:cubicBezTo>
                  <a:pt x="20400" y="20179"/>
                  <a:pt x="19862" y="20618"/>
                  <a:pt x="19200" y="20618"/>
                </a:cubicBezTo>
                <a:lnTo>
                  <a:pt x="2400" y="20618"/>
                </a:lnTo>
                <a:cubicBezTo>
                  <a:pt x="1737" y="20618"/>
                  <a:pt x="1200" y="20179"/>
                  <a:pt x="1200" y="19636"/>
                </a:cubicBezTo>
                <a:lnTo>
                  <a:pt x="1200" y="1964"/>
                </a:lnTo>
                <a:cubicBezTo>
                  <a:pt x="1200" y="1422"/>
                  <a:pt x="1737" y="982"/>
                  <a:pt x="2400" y="982"/>
                </a:cubicBezTo>
                <a:lnTo>
                  <a:pt x="13200" y="982"/>
                </a:lnTo>
                <a:lnTo>
                  <a:pt x="13200" y="5891"/>
                </a:lnTo>
                <a:cubicBezTo>
                  <a:pt x="13200" y="6433"/>
                  <a:pt x="13738" y="6873"/>
                  <a:pt x="14400" y="6873"/>
                </a:cubicBezTo>
                <a:lnTo>
                  <a:pt x="20400" y="6873"/>
                </a:lnTo>
                <a:cubicBezTo>
                  <a:pt x="20400" y="6873"/>
                  <a:pt x="20400" y="19636"/>
                  <a:pt x="20400" y="19636"/>
                </a:cubicBezTo>
                <a:close/>
                <a:moveTo>
                  <a:pt x="15600" y="0"/>
                </a:moveTo>
                <a:lnTo>
                  <a:pt x="2400" y="0"/>
                </a:lnTo>
                <a:cubicBezTo>
                  <a:pt x="1075" y="0"/>
                  <a:pt x="0" y="879"/>
                  <a:pt x="0" y="1964"/>
                </a:cubicBezTo>
                <a:lnTo>
                  <a:pt x="0" y="19636"/>
                </a:lnTo>
                <a:cubicBezTo>
                  <a:pt x="0" y="20721"/>
                  <a:pt x="1075" y="21600"/>
                  <a:pt x="2400" y="21600"/>
                </a:cubicBezTo>
                <a:lnTo>
                  <a:pt x="19200" y="21600"/>
                </a:lnTo>
                <a:cubicBezTo>
                  <a:pt x="20525" y="21600"/>
                  <a:pt x="21600" y="20721"/>
                  <a:pt x="21600" y="19636"/>
                </a:cubicBezTo>
                <a:lnTo>
                  <a:pt x="21600" y="5400"/>
                </a:lnTo>
                <a:cubicBezTo>
                  <a:pt x="21600" y="5400"/>
                  <a:pt x="15600" y="0"/>
                  <a:pt x="15600" y="0"/>
                </a:cubicBezTo>
                <a:close/>
                <a:moveTo>
                  <a:pt x="4800" y="8836"/>
                </a:moveTo>
                <a:cubicBezTo>
                  <a:pt x="4800" y="9108"/>
                  <a:pt x="5068" y="9327"/>
                  <a:pt x="5400" y="9327"/>
                </a:cubicBezTo>
                <a:lnTo>
                  <a:pt x="16200" y="9327"/>
                </a:lnTo>
                <a:cubicBezTo>
                  <a:pt x="16532" y="9327"/>
                  <a:pt x="16800" y="9108"/>
                  <a:pt x="16800" y="8836"/>
                </a:cubicBezTo>
                <a:cubicBezTo>
                  <a:pt x="16800" y="8566"/>
                  <a:pt x="16532" y="8345"/>
                  <a:pt x="16200" y="8345"/>
                </a:cubicBezTo>
                <a:lnTo>
                  <a:pt x="5400" y="8345"/>
                </a:lnTo>
                <a:cubicBezTo>
                  <a:pt x="5068" y="8345"/>
                  <a:pt x="4800" y="8566"/>
                  <a:pt x="4800" y="8836"/>
                </a:cubicBezTo>
                <a:moveTo>
                  <a:pt x="16200" y="12273"/>
                </a:moveTo>
                <a:lnTo>
                  <a:pt x="5400" y="12273"/>
                </a:lnTo>
                <a:cubicBezTo>
                  <a:pt x="5068" y="12273"/>
                  <a:pt x="4800" y="12493"/>
                  <a:pt x="4800" y="12764"/>
                </a:cubicBezTo>
                <a:cubicBezTo>
                  <a:pt x="4800" y="13035"/>
                  <a:pt x="5068" y="13255"/>
                  <a:pt x="5400" y="13255"/>
                </a:cubicBezTo>
                <a:lnTo>
                  <a:pt x="16200" y="13255"/>
                </a:lnTo>
                <a:cubicBezTo>
                  <a:pt x="16532" y="13255"/>
                  <a:pt x="16800" y="13035"/>
                  <a:pt x="16800" y="12764"/>
                </a:cubicBezTo>
                <a:cubicBezTo>
                  <a:pt x="16800" y="12493"/>
                  <a:pt x="16532" y="12273"/>
                  <a:pt x="16200" y="12273"/>
                </a:cubicBezTo>
                <a:moveTo>
                  <a:pt x="5400" y="5400"/>
                </a:moveTo>
                <a:lnTo>
                  <a:pt x="8400" y="5400"/>
                </a:lnTo>
                <a:cubicBezTo>
                  <a:pt x="8732" y="5400"/>
                  <a:pt x="9000" y="5181"/>
                  <a:pt x="9000" y="4909"/>
                </a:cubicBezTo>
                <a:cubicBezTo>
                  <a:pt x="9000" y="4638"/>
                  <a:pt x="8732" y="4418"/>
                  <a:pt x="8400" y="4418"/>
                </a:cubicBezTo>
                <a:lnTo>
                  <a:pt x="5400" y="4418"/>
                </a:lnTo>
                <a:cubicBezTo>
                  <a:pt x="5068" y="4418"/>
                  <a:pt x="4800" y="4638"/>
                  <a:pt x="4800" y="4909"/>
                </a:cubicBezTo>
                <a:cubicBezTo>
                  <a:pt x="4800" y="5181"/>
                  <a:pt x="5068" y="5400"/>
                  <a:pt x="5400" y="5400"/>
                </a:cubicBezTo>
                <a:moveTo>
                  <a:pt x="12600" y="16200"/>
                </a:moveTo>
                <a:lnTo>
                  <a:pt x="5400" y="16200"/>
                </a:lnTo>
                <a:cubicBezTo>
                  <a:pt x="5068" y="16200"/>
                  <a:pt x="4800" y="16420"/>
                  <a:pt x="4800" y="16691"/>
                </a:cubicBezTo>
                <a:cubicBezTo>
                  <a:pt x="4800" y="16962"/>
                  <a:pt x="5068" y="17182"/>
                  <a:pt x="5400" y="17182"/>
                </a:cubicBezTo>
                <a:lnTo>
                  <a:pt x="12600" y="17182"/>
                </a:lnTo>
                <a:cubicBezTo>
                  <a:pt x="12932" y="17182"/>
                  <a:pt x="13200" y="16962"/>
                  <a:pt x="13200" y="16691"/>
                </a:cubicBezTo>
                <a:cubicBezTo>
                  <a:pt x="13200" y="16420"/>
                  <a:pt x="12932" y="16200"/>
                  <a:pt x="12600" y="162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a:latin typeface="Open Sans Semibold" charset="0"/>
              <a:ea typeface="Open Sans Semibold" charset="0"/>
              <a:cs typeface="Open Sans Semibold" charset="0"/>
            </a:endParaRPr>
          </a:p>
        </p:txBody>
      </p:sp>
      <p:sp>
        <p:nvSpPr>
          <p:cNvPr id="12" name="Shape 2591">
            <a:extLst>
              <a:ext uri="{FF2B5EF4-FFF2-40B4-BE49-F238E27FC236}">
                <a16:creationId xmlns:a16="http://schemas.microsoft.com/office/drawing/2014/main" id="{25E49CC5-5D33-F14A-BAB8-60CD3C4EE060}"/>
              </a:ext>
            </a:extLst>
          </p:cNvPr>
          <p:cNvSpPr>
            <a:spLocks noChangeAspect="1"/>
          </p:cNvSpPr>
          <p:nvPr/>
        </p:nvSpPr>
        <p:spPr>
          <a:xfrm>
            <a:off x="5897536" y="3571872"/>
            <a:ext cx="606891" cy="606891"/>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a:latin typeface="Open Sans Semibold" charset="0"/>
              <a:ea typeface="Open Sans Semibold" charset="0"/>
              <a:cs typeface="Open Sans Semibold" charset="0"/>
            </a:endParaRPr>
          </a:p>
        </p:txBody>
      </p:sp>
      <p:sp>
        <p:nvSpPr>
          <p:cNvPr id="14" name="TextBox 13">
            <a:extLst>
              <a:ext uri="{FF2B5EF4-FFF2-40B4-BE49-F238E27FC236}">
                <a16:creationId xmlns:a16="http://schemas.microsoft.com/office/drawing/2014/main" id="{52407DE0-78F2-1141-A9B6-0A56A261FE49}"/>
              </a:ext>
            </a:extLst>
          </p:cNvPr>
          <p:cNvSpPr txBox="1"/>
          <p:nvPr/>
        </p:nvSpPr>
        <p:spPr>
          <a:xfrm rot="-10800000" flipV="1">
            <a:off x="1516930" y="2130639"/>
            <a:ext cx="3043843" cy="338554"/>
          </a:xfrm>
          <a:prstGeom prst="rect">
            <a:avLst/>
          </a:prstGeom>
          <a:solidFill>
            <a:srgbClr val="FFC000"/>
          </a:solidFill>
        </p:spPr>
        <p:txBody>
          <a:bodyPr wrap="square" lIns="91440" tIns="45720" rIns="91440" bIns="45720" rtlCol="0" anchor="b" anchorCtr="0">
            <a:spAutoFit/>
          </a:bodyPr>
          <a:lstStyle/>
          <a:p>
            <a:r>
              <a:rPr lang="es-MX" sz="1600" b="1">
                <a:solidFill>
                  <a:schemeClr val="tx2"/>
                </a:solidFill>
                <a:latin typeface="Poppins SemiBold" pitchFamily="2" charset="77"/>
              </a:rPr>
              <a:t>Una vigilancia y respuesta</a:t>
            </a:r>
            <a:endParaRPr lang="en-US" sz="1600" b="1">
              <a:solidFill>
                <a:schemeClr val="tx2"/>
              </a:solidFill>
              <a:latin typeface="Poppins SemiBold" pitchFamily="2" charset="77"/>
              <a:ea typeface="League Spartan" charset="0"/>
              <a:cs typeface="Poppins SemiBold" pitchFamily="2" charset="77"/>
            </a:endParaRPr>
          </a:p>
        </p:txBody>
      </p:sp>
      <p:sp>
        <p:nvSpPr>
          <p:cNvPr id="15" name="Subtitle 2">
            <a:extLst>
              <a:ext uri="{FF2B5EF4-FFF2-40B4-BE49-F238E27FC236}">
                <a16:creationId xmlns:a16="http://schemas.microsoft.com/office/drawing/2014/main" id="{1470F80F-AB21-914C-A97E-70DAE4CAA1D2}"/>
              </a:ext>
            </a:extLst>
          </p:cNvPr>
          <p:cNvSpPr txBox="1">
            <a:spLocks/>
          </p:cNvSpPr>
          <p:nvPr/>
        </p:nvSpPr>
        <p:spPr>
          <a:xfrm>
            <a:off x="1900898" y="2769984"/>
            <a:ext cx="2777690" cy="150965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342900" indent="-342900" algn="just">
              <a:lnSpc>
                <a:spcPts val="2050"/>
              </a:lnSpc>
              <a:buFont typeface="+mj-lt"/>
              <a:buAutoNum type="arabicPeriod"/>
            </a:pPr>
            <a:r>
              <a:rPr lang="es-MX" sz="1200">
                <a:latin typeface="Arial"/>
                <a:cs typeface="Arial"/>
              </a:rPr>
              <a:t>Identificación.</a:t>
            </a:r>
          </a:p>
          <a:p>
            <a:pPr marL="342900" indent="-342900" algn="just">
              <a:lnSpc>
                <a:spcPts val="2050"/>
              </a:lnSpc>
              <a:buFont typeface="+mj-lt"/>
              <a:buAutoNum type="arabicPeriod"/>
            </a:pPr>
            <a:r>
              <a:rPr lang="es-MX" sz="1200">
                <a:latin typeface="Arial"/>
                <a:cs typeface="Arial"/>
              </a:rPr>
              <a:t>Seguimiento.</a:t>
            </a:r>
          </a:p>
          <a:p>
            <a:pPr marL="342900" indent="-342900" algn="just">
              <a:lnSpc>
                <a:spcPts val="2050"/>
              </a:lnSpc>
              <a:buFont typeface="+mj-lt"/>
              <a:buAutoNum type="arabicPeriod"/>
            </a:pPr>
            <a:r>
              <a:rPr lang="es-MX" sz="1200">
                <a:latin typeface="Arial"/>
                <a:cs typeface="Arial"/>
              </a:rPr>
              <a:t>Clasificación.</a:t>
            </a:r>
          </a:p>
          <a:p>
            <a:pPr marL="342900" indent="-342900" algn="just">
              <a:lnSpc>
                <a:spcPts val="2050"/>
              </a:lnSpc>
              <a:buFont typeface="+mj-lt"/>
              <a:buAutoNum type="arabicPeriod"/>
            </a:pPr>
            <a:r>
              <a:rPr lang="es-MX" sz="1200">
                <a:latin typeface="Arial"/>
                <a:cs typeface="Arial"/>
              </a:rPr>
              <a:t>Atención de todos los casos de malaria</a:t>
            </a:r>
            <a:r>
              <a:rPr lang="en-US" sz="1200">
                <a:solidFill>
                  <a:schemeClr val="tx1"/>
                </a:solidFill>
                <a:latin typeface="Arial"/>
                <a:ea typeface="Open Sans Light" panose="020B0306030504020204" pitchFamily="34" charset="0"/>
                <a:cs typeface="Arial"/>
              </a:rPr>
              <a:t>.</a:t>
            </a:r>
          </a:p>
        </p:txBody>
      </p:sp>
      <p:sp>
        <p:nvSpPr>
          <p:cNvPr id="21" name="TextBox 20">
            <a:extLst>
              <a:ext uri="{FF2B5EF4-FFF2-40B4-BE49-F238E27FC236}">
                <a16:creationId xmlns:a16="http://schemas.microsoft.com/office/drawing/2014/main" id="{F0B3A732-35A4-7644-9C64-514C9F0DCFEF}"/>
              </a:ext>
            </a:extLst>
          </p:cNvPr>
          <p:cNvSpPr txBox="1"/>
          <p:nvPr/>
        </p:nvSpPr>
        <p:spPr>
          <a:xfrm>
            <a:off x="9008304" y="4263743"/>
            <a:ext cx="1982381" cy="338554"/>
          </a:xfrm>
          <a:prstGeom prst="rect">
            <a:avLst/>
          </a:prstGeom>
          <a:solidFill>
            <a:srgbClr val="FFC000"/>
          </a:solidFill>
        </p:spPr>
        <p:txBody>
          <a:bodyPr wrap="square" rtlCol="0" anchor="b" anchorCtr="0">
            <a:spAutoFit/>
          </a:bodyPr>
          <a:lstStyle/>
          <a:p>
            <a:pPr algn="r"/>
            <a:r>
              <a:rPr lang="es-MX" sz="1600" b="1">
                <a:solidFill>
                  <a:schemeClr val="tx2"/>
                </a:solidFill>
                <a:latin typeface="Poppins SemiBold" pitchFamily="2" charset="77"/>
              </a:rPr>
              <a:t>Sistema de salud </a:t>
            </a:r>
            <a:endParaRPr lang="en-US" sz="1600" b="1">
              <a:solidFill>
                <a:schemeClr val="tx2"/>
              </a:solidFill>
              <a:latin typeface="Poppins SemiBold" pitchFamily="2" charset="77"/>
            </a:endParaRPr>
          </a:p>
        </p:txBody>
      </p:sp>
      <p:sp>
        <p:nvSpPr>
          <p:cNvPr id="22" name="Subtitle 2">
            <a:extLst>
              <a:ext uri="{FF2B5EF4-FFF2-40B4-BE49-F238E27FC236}">
                <a16:creationId xmlns:a16="http://schemas.microsoft.com/office/drawing/2014/main" id="{2EDF360E-A335-8A4D-AD67-0DCAF99A6232}"/>
              </a:ext>
            </a:extLst>
          </p:cNvPr>
          <p:cNvSpPr txBox="1">
            <a:spLocks/>
          </p:cNvSpPr>
          <p:nvPr/>
        </p:nvSpPr>
        <p:spPr>
          <a:xfrm>
            <a:off x="7373741" y="4961738"/>
            <a:ext cx="4434378" cy="1201932"/>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228600" indent="-228600" algn="just">
              <a:lnSpc>
                <a:spcPts val="2050"/>
              </a:lnSpc>
              <a:buFont typeface="+mj-lt"/>
              <a:buAutoNum type="arabicPeriod"/>
            </a:pPr>
            <a:r>
              <a:rPr lang="es-MX" sz="1200">
                <a:latin typeface="Arial"/>
              </a:rPr>
              <a:t>sistemas para garantizar el acceso al 100% de su población</a:t>
            </a:r>
          </a:p>
          <a:p>
            <a:pPr marL="228600" indent="-228600" algn="just">
              <a:lnSpc>
                <a:spcPts val="2050"/>
              </a:lnSpc>
              <a:buFont typeface="+mj-lt"/>
              <a:buAutoNum type="arabicPeriod"/>
            </a:pPr>
            <a:r>
              <a:rPr lang="es-MX" sz="1200">
                <a:latin typeface="Arial"/>
              </a:rPr>
              <a:t>prestar servicios de calidad.</a:t>
            </a:r>
          </a:p>
          <a:p>
            <a:pPr marL="228600" indent="-228600" algn="just">
              <a:lnSpc>
                <a:spcPts val="2050"/>
              </a:lnSpc>
              <a:buFont typeface="+mj-lt"/>
              <a:buAutoNum type="arabicPeriod"/>
            </a:pPr>
            <a:r>
              <a:rPr lang="es-MX" sz="1200">
                <a:latin typeface="Arial"/>
              </a:rPr>
              <a:t>realizar el seguimiento de los progresos.</a:t>
            </a:r>
          </a:p>
          <a:p>
            <a:pPr marL="228600" indent="-228600" algn="just">
              <a:lnSpc>
                <a:spcPts val="2050"/>
              </a:lnSpc>
              <a:buFont typeface="+mj-lt"/>
              <a:buAutoNum type="arabicPeriod"/>
            </a:pPr>
            <a:r>
              <a:rPr lang="es-MX" sz="1200">
                <a:latin typeface="Arial"/>
              </a:rPr>
              <a:t>Responder rápida y eficazmente a los retos epidemiológicos</a:t>
            </a:r>
            <a:endParaRPr lang="en-US" sz="1200">
              <a:solidFill>
                <a:schemeClr val="tx1"/>
              </a:solidFill>
              <a:latin typeface="Arial"/>
              <a:ea typeface="Open Sans Light" panose="020B0306030504020204" pitchFamily="34" charset="0"/>
              <a:cs typeface="Open Sans Light" panose="020B0306030504020204" pitchFamily="34" charset="0"/>
            </a:endParaRPr>
          </a:p>
        </p:txBody>
      </p:sp>
      <p:sp>
        <p:nvSpPr>
          <p:cNvPr id="24" name="TextBox 23">
            <a:extLst>
              <a:ext uri="{FF2B5EF4-FFF2-40B4-BE49-F238E27FC236}">
                <a16:creationId xmlns:a16="http://schemas.microsoft.com/office/drawing/2014/main" id="{3CF04326-3622-454C-BD2A-6AF225F4F2AB}"/>
              </a:ext>
            </a:extLst>
          </p:cNvPr>
          <p:cNvSpPr txBox="1"/>
          <p:nvPr/>
        </p:nvSpPr>
        <p:spPr>
          <a:xfrm>
            <a:off x="8966250" y="1578975"/>
            <a:ext cx="2839832" cy="338554"/>
          </a:xfrm>
          <a:prstGeom prst="rect">
            <a:avLst/>
          </a:prstGeom>
          <a:solidFill>
            <a:srgbClr val="FFC000"/>
          </a:solidFill>
        </p:spPr>
        <p:txBody>
          <a:bodyPr wrap="square" rtlCol="0" anchor="b" anchorCtr="0">
            <a:spAutoFit/>
          </a:bodyPr>
          <a:lstStyle/>
          <a:p>
            <a:pPr algn="r"/>
            <a:r>
              <a:rPr lang="es-ES_tradnl" sz="1600" b="1">
                <a:solidFill>
                  <a:schemeClr val="tx2"/>
                </a:solidFill>
                <a:latin typeface="Poppins SemiBold" pitchFamily="2" charset="77"/>
                <a:ea typeface="League Spartan" charset="0"/>
                <a:cs typeface="Poppins SemiBold" pitchFamily="2" charset="77"/>
              </a:rPr>
              <a:t>Gestión del conocimiento </a:t>
            </a:r>
          </a:p>
        </p:txBody>
      </p:sp>
      <p:sp>
        <p:nvSpPr>
          <p:cNvPr id="25" name="Subtitle 2">
            <a:extLst>
              <a:ext uri="{FF2B5EF4-FFF2-40B4-BE49-F238E27FC236}">
                <a16:creationId xmlns:a16="http://schemas.microsoft.com/office/drawing/2014/main" id="{A7A26116-1B9D-F246-9E4D-31731AA1FC03}"/>
              </a:ext>
            </a:extLst>
          </p:cNvPr>
          <p:cNvSpPr txBox="1">
            <a:spLocks/>
          </p:cNvSpPr>
          <p:nvPr/>
        </p:nvSpPr>
        <p:spPr>
          <a:xfrm>
            <a:off x="9366289" y="2050264"/>
            <a:ext cx="2231850" cy="827406"/>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2050"/>
              </a:lnSpc>
            </a:pPr>
            <a:r>
              <a:rPr lang="es-MX" sz="1400"/>
              <a:t>Que permita mejorar las directrices y las futuras actividades de eliminación</a:t>
            </a:r>
            <a:r>
              <a:rPr lang="en-US" sz="125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32" name="TextBox 31">
            <a:extLst>
              <a:ext uri="{FF2B5EF4-FFF2-40B4-BE49-F238E27FC236}">
                <a16:creationId xmlns:a16="http://schemas.microsoft.com/office/drawing/2014/main" id="{8F67727A-9456-FB48-B9C5-2F56F4253538}"/>
              </a:ext>
            </a:extLst>
          </p:cNvPr>
          <p:cNvSpPr txBox="1"/>
          <p:nvPr/>
        </p:nvSpPr>
        <p:spPr>
          <a:xfrm rot="-10800000" flipV="1">
            <a:off x="581042" y="1585014"/>
            <a:ext cx="823271" cy="923330"/>
          </a:xfrm>
          <a:prstGeom prst="rect">
            <a:avLst/>
          </a:prstGeom>
          <a:noFill/>
        </p:spPr>
        <p:txBody>
          <a:bodyPr wrap="square" rtlCol="0" anchor="b">
            <a:spAutoFit/>
          </a:bodyPr>
          <a:lstStyle/>
          <a:p>
            <a:pPr algn="r"/>
            <a:r>
              <a:rPr lang="en-US" sz="5400" b="1">
                <a:solidFill>
                  <a:schemeClr val="accent1"/>
                </a:solidFill>
                <a:latin typeface="Poppins SemiBold" pitchFamily="2" charset="77"/>
                <a:ea typeface="League Spartan" charset="0"/>
                <a:cs typeface="Poppins SemiBold" pitchFamily="2" charset="77"/>
              </a:rPr>
              <a:t>1</a:t>
            </a:r>
          </a:p>
        </p:txBody>
      </p:sp>
      <p:sp>
        <p:nvSpPr>
          <p:cNvPr id="33" name="TextBox 32">
            <a:extLst>
              <a:ext uri="{FF2B5EF4-FFF2-40B4-BE49-F238E27FC236}">
                <a16:creationId xmlns:a16="http://schemas.microsoft.com/office/drawing/2014/main" id="{016F23D0-A329-2745-80DC-EF08175B1ECD}"/>
              </a:ext>
            </a:extLst>
          </p:cNvPr>
          <p:cNvSpPr txBox="1"/>
          <p:nvPr/>
        </p:nvSpPr>
        <p:spPr>
          <a:xfrm>
            <a:off x="8107685" y="4064664"/>
            <a:ext cx="662723" cy="923330"/>
          </a:xfrm>
          <a:prstGeom prst="rect">
            <a:avLst/>
          </a:prstGeom>
          <a:noFill/>
        </p:spPr>
        <p:txBody>
          <a:bodyPr wrap="square" rtlCol="0" anchor="b">
            <a:spAutoFit/>
          </a:bodyPr>
          <a:lstStyle/>
          <a:p>
            <a:pPr algn="r"/>
            <a:r>
              <a:rPr lang="en-US" sz="5400" b="1">
                <a:solidFill>
                  <a:schemeClr val="accent2"/>
                </a:solidFill>
                <a:latin typeface="Poppins SemiBold" pitchFamily="2" charset="77"/>
                <a:ea typeface="League Spartan" charset="0"/>
                <a:cs typeface="Poppins SemiBold" pitchFamily="2" charset="77"/>
              </a:rPr>
              <a:t>2</a:t>
            </a:r>
          </a:p>
        </p:txBody>
      </p:sp>
      <p:sp>
        <p:nvSpPr>
          <p:cNvPr id="34" name="TextBox 33">
            <a:extLst>
              <a:ext uri="{FF2B5EF4-FFF2-40B4-BE49-F238E27FC236}">
                <a16:creationId xmlns:a16="http://schemas.microsoft.com/office/drawing/2014/main" id="{B8F816B1-5471-2141-9839-0131BA7C035C}"/>
              </a:ext>
            </a:extLst>
          </p:cNvPr>
          <p:cNvSpPr txBox="1"/>
          <p:nvPr/>
        </p:nvSpPr>
        <p:spPr>
          <a:xfrm>
            <a:off x="8184451" y="1253372"/>
            <a:ext cx="535724" cy="923330"/>
          </a:xfrm>
          <a:prstGeom prst="rect">
            <a:avLst/>
          </a:prstGeom>
          <a:noFill/>
        </p:spPr>
        <p:txBody>
          <a:bodyPr wrap="none" rtlCol="0" anchor="b">
            <a:spAutoFit/>
          </a:bodyPr>
          <a:lstStyle/>
          <a:p>
            <a:pPr algn="r"/>
            <a:r>
              <a:rPr lang="en-US" sz="5400" b="1">
                <a:solidFill>
                  <a:schemeClr val="accent3"/>
                </a:solidFill>
                <a:latin typeface="Poppins SemiBold" pitchFamily="2" charset="77"/>
                <a:ea typeface="League Spartan" charset="0"/>
                <a:cs typeface="Poppins SemiBold" pitchFamily="2" charset="77"/>
              </a:rPr>
              <a:t>3</a:t>
            </a:r>
          </a:p>
        </p:txBody>
      </p:sp>
      <p:pic>
        <p:nvPicPr>
          <p:cNvPr id="26" name="Gráfico 25" descr="Crecimiento empresarial">
            <a:extLst>
              <a:ext uri="{FF2B5EF4-FFF2-40B4-BE49-F238E27FC236}">
                <a16:creationId xmlns:a16="http://schemas.microsoft.com/office/drawing/2014/main" id="{BCACDAEC-0DBC-9045-8707-A532176916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03090" y="4554943"/>
            <a:ext cx="1053053" cy="800798"/>
          </a:xfrm>
          <a:prstGeom prst="rect">
            <a:avLst/>
          </a:prstGeom>
        </p:spPr>
      </p:pic>
      <p:sp>
        <p:nvSpPr>
          <p:cNvPr id="9" name="Título 8">
            <a:extLst>
              <a:ext uri="{FF2B5EF4-FFF2-40B4-BE49-F238E27FC236}">
                <a16:creationId xmlns:a16="http://schemas.microsoft.com/office/drawing/2014/main" id="{D708F052-34F8-4BD5-9787-AAFAD59A6918}"/>
              </a:ext>
            </a:extLst>
          </p:cNvPr>
          <p:cNvSpPr>
            <a:spLocks noGrp="1"/>
          </p:cNvSpPr>
          <p:nvPr>
            <p:ph type="title"/>
          </p:nvPr>
        </p:nvSpPr>
        <p:spPr/>
        <p:txBody>
          <a:bodyPr vert="horz" lIns="91440" tIns="45720" rIns="91440" bIns="45720" rtlCol="0" anchor="ctr">
            <a:noAutofit/>
          </a:bodyPr>
          <a:lstStyle/>
          <a:p>
            <a:pPr algn="ctr"/>
            <a:r>
              <a:rPr lang="es-MX" sz="2400" dirty="0">
                <a:latin typeface="Arial" panose="020B0604020202020204" pitchFamily="34" charset="0"/>
                <a:cs typeface="Arial" panose="020B0604020202020204" pitchFamily="34" charset="0"/>
              </a:rPr>
              <a:t>Principios fundamentales para la eliminación de la malaria</a:t>
            </a:r>
            <a:endParaRPr lang="es-CO"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2887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a:extLst>
              <a:ext uri="{FF2B5EF4-FFF2-40B4-BE49-F238E27FC236}">
                <a16:creationId xmlns:a16="http://schemas.microsoft.com/office/drawing/2014/main" id="{1C55D4C1-ABDB-4A07-8118-C6A7F6D8BBA9}"/>
              </a:ext>
            </a:extLst>
          </p:cNvPr>
          <p:cNvPicPr>
            <a:picLocks noChangeAspect="1"/>
          </p:cNvPicPr>
          <p:nvPr/>
        </p:nvPicPr>
        <p:blipFill rotWithShape="1">
          <a:blip r:embed="rId3"/>
          <a:srcRect l="2709"/>
          <a:stretch/>
        </p:blipFill>
        <p:spPr>
          <a:xfrm rot="5400000">
            <a:off x="3202433" y="-2386663"/>
            <a:ext cx="5581825" cy="11166031"/>
          </a:xfrm>
          <a:prstGeom prst="rect">
            <a:avLst/>
          </a:prstGeom>
        </p:spPr>
      </p:pic>
      <p:sp>
        <p:nvSpPr>
          <p:cNvPr id="2" name="ZoneTexte 7">
            <a:extLst>
              <a:ext uri="{FF2B5EF4-FFF2-40B4-BE49-F238E27FC236}">
                <a16:creationId xmlns:a16="http://schemas.microsoft.com/office/drawing/2014/main" id="{98DDB21D-9D84-42C6-8BDD-B3D91920EDFB}"/>
              </a:ext>
            </a:extLst>
          </p:cNvPr>
          <p:cNvSpPr txBox="1"/>
          <p:nvPr/>
        </p:nvSpPr>
        <p:spPr>
          <a:xfrm>
            <a:off x="158151" y="6359669"/>
            <a:ext cx="159645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_tradnl" sz="1100" err="1">
                <a:solidFill>
                  <a:srgbClr val="212121"/>
                </a:solidFill>
                <a:cs typeface="Calibri"/>
              </a:rPr>
              <a:t>Fuente:OPS</a:t>
            </a:r>
            <a:endParaRPr lang="es-ES_tradnl" sz="1100"/>
          </a:p>
        </p:txBody>
      </p:sp>
    </p:spTree>
    <p:extLst>
      <p:ext uri="{BB962C8B-B14F-4D97-AF65-F5344CB8AC3E}">
        <p14:creationId xmlns:p14="http://schemas.microsoft.com/office/powerpoint/2010/main" val="271173128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7B6515786A494F855A036CECB7213E" ma:contentTypeVersion="2" ma:contentTypeDescription="Create a new document." ma:contentTypeScope="" ma:versionID="06865776754d487ae222a68b522244db">
  <xsd:schema xmlns:xsd="http://www.w3.org/2001/XMLSchema" xmlns:xs="http://www.w3.org/2001/XMLSchema" xmlns:p="http://schemas.microsoft.com/office/2006/metadata/properties" xmlns:ns2="0f44ecdb-425c-40f5-b481-9fe336c92ef6" targetNamespace="http://schemas.microsoft.com/office/2006/metadata/properties" ma:root="true" ma:fieldsID="249400b360078c0799bc8ee0c09bb198" ns2:_="">
    <xsd:import namespace="0f44ecdb-425c-40f5-b481-9fe336c92ef6"/>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44ecdb-425c-40f5-b481-9fe336c92e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B7AA0B-148D-49C8-A23D-DC887EC564E0}">
  <ds:schemaRefs>
    <ds:schemaRef ds:uri="0f44ecdb-425c-40f5-b481-9fe336c92ef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B34C087-AD04-4298-A6BA-F10550EDC42A}">
  <ds:schemaRefs>
    <ds:schemaRef ds:uri="http://purl.org/dc/elements/1.1/"/>
    <ds:schemaRef ds:uri="0f44ecdb-425c-40f5-b481-9fe336c92ef6"/>
    <ds:schemaRef ds:uri="http://purl.org/dc/dcmitype/"/>
    <ds:schemaRef ds:uri="http://www.w3.org/XML/1998/namespac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0474E2F8-4544-411E-A607-71D127CDE6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429</TotalTime>
  <Words>3571</Words>
  <Application>Microsoft Macintosh PowerPoint</Application>
  <PresentationFormat>Panorámica</PresentationFormat>
  <Paragraphs>408</Paragraphs>
  <Slides>23</Slides>
  <Notes>20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23</vt:i4>
      </vt:variant>
    </vt:vector>
  </HeadingPairs>
  <TitlesOfParts>
    <vt:vector size="35" baseType="lpstr">
      <vt:lpstr>Arial</vt:lpstr>
      <vt:lpstr>Calibri</vt:lpstr>
      <vt:lpstr>Calibri Light</vt:lpstr>
      <vt:lpstr>Chalkduster</vt:lpstr>
      <vt:lpstr>Open Sans Light</vt:lpstr>
      <vt:lpstr>Open Sans Semibold</vt:lpstr>
      <vt:lpstr>Poppins</vt:lpstr>
      <vt:lpstr>Poppins SemiBold</vt:lpstr>
      <vt:lpstr>Symbol</vt:lpstr>
      <vt:lpstr>Times New Roman</vt:lpstr>
      <vt:lpstr>Work Sans</vt:lpstr>
      <vt:lpstr>Tema de Office</vt:lpstr>
      <vt:lpstr>Presentación de PowerPoint</vt:lpstr>
      <vt:lpstr>Presentación de PowerPoint</vt:lpstr>
      <vt:lpstr>Presentación de PowerPoint</vt:lpstr>
      <vt:lpstr>Presentación de PowerPoint</vt:lpstr>
      <vt:lpstr>El panorama global del paludismo o malaria ha cambiado drásticamente desde 2007</vt:lpstr>
      <vt:lpstr>Eliminación del paludismo en la estructura de la Estrategia  Técnica Mundial contra la Malaria 2016-2030</vt:lpstr>
      <vt:lpstr>Principios fundamentales para la eliminación de la malaria</vt:lpstr>
      <vt:lpstr>Principios fundamentales para la eliminación de la malaria</vt:lpstr>
      <vt:lpstr>Presentación de PowerPoint</vt:lpstr>
      <vt:lpstr>  </vt:lpstr>
      <vt:lpstr>La malaria o paludismo se elimina, disminuyendo la transmisión en cada foco.</vt:lpstr>
      <vt:lpstr>¿Qué es un foco?</vt:lpstr>
      <vt:lpstr>¿Cómo eliminar la malaria? </vt:lpstr>
      <vt:lpstr> </vt:lpstr>
      <vt:lpstr>Cambios operativos en municipios de alta carga</vt:lpstr>
      <vt:lpstr>Presentación de PowerPoint</vt:lpstr>
      <vt:lpstr>Presentación de PowerPoint</vt:lpstr>
      <vt:lpstr>El tiempo es la Clave</vt:lpstr>
      <vt:lpstr>Presentación de PowerPoint</vt:lpstr>
      <vt:lpstr>Presentación de PowerPoint</vt:lpstr>
      <vt:lpstr>Presentación de PowerPoint</vt:lpstr>
      <vt:lpstr>Sabías Qué...</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Salas Botero, Daniela</dc:creator>
  <cp:lastModifiedBy>JUAN DAVID ORTIZ GARZON</cp:lastModifiedBy>
  <cp:revision>20</cp:revision>
  <dcterms:created xsi:type="dcterms:W3CDTF">2021-01-16T00:04:17Z</dcterms:created>
  <dcterms:modified xsi:type="dcterms:W3CDTF">2021-02-15T21:40:05Z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0x010100717B6515786A494F855A036CECB7213E</vt:lpwstr>
  </property>
</Properties>
</file>