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704" r:id="rId3"/>
  </p:sldMasterIdLst>
  <p:notesMasterIdLst>
    <p:notesMasterId r:id="rId14"/>
  </p:notesMasterIdLst>
  <p:sldIdLst>
    <p:sldId id="286" r:id="rId4"/>
    <p:sldId id="490" r:id="rId5"/>
    <p:sldId id="266" r:id="rId6"/>
    <p:sldId id="261" r:id="rId7"/>
    <p:sldId id="265" r:id="rId8"/>
    <p:sldId id="271" r:id="rId9"/>
    <p:sldId id="273" r:id="rId10"/>
    <p:sldId id="275" r:id="rId11"/>
    <p:sldId id="491" r:id="rId12"/>
    <p:sldId id="4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54356-B581-802C-E48B-7A5851593A81}" name="Paola Andrea Acero Triana" initials="PAAT" userId="ee0518565ef750d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hian martinez" initials="Cm" lastIdx="2" clrIdx="0">
    <p:extLst>
      <p:ext uri="{19B8F6BF-5375-455C-9EA6-DF929625EA0E}">
        <p15:presenceInfo xmlns:p15="http://schemas.microsoft.com/office/powerpoint/2012/main" userId="dfce0c9e513d2f62" providerId="Windows Live"/>
      </p:ext>
    </p:extLst>
  </p:cmAuthor>
  <p:cmAuthor id="2" name="Andrea Jimenez" initials="AJ" lastIdx="6" clrIdx="1">
    <p:extLst>
      <p:ext uri="{19B8F6BF-5375-455C-9EA6-DF929625EA0E}">
        <p15:presenceInfo xmlns:p15="http://schemas.microsoft.com/office/powerpoint/2012/main" userId="Andrea Jime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2"/>
    <a:srgbClr val="CCFFFF"/>
    <a:srgbClr val="037B64"/>
    <a:srgbClr val="FF9933"/>
    <a:srgbClr val="00C8AB"/>
    <a:srgbClr val="04967A"/>
    <a:srgbClr val="C3D703"/>
    <a:srgbClr val="FFCC00"/>
    <a:srgbClr val="4DC58D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38" autoAdjust="0"/>
  </p:normalViewPr>
  <p:slideViewPr>
    <p:cSldViewPr snapToGrid="0">
      <p:cViewPr varScale="1">
        <p:scale>
          <a:sx n="77" d="100"/>
          <a:sy n="77" d="100"/>
        </p:scale>
        <p:origin x="18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4F495-C509-4B85-82E7-6F1D6CBD2568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72AF9A5B-226B-4293-85D1-E47D218F4F5B}">
      <dgm:prSet phldrT="[Texto]" custT="1"/>
      <dgm:spPr/>
      <dgm:t>
        <a:bodyPr/>
        <a:lstStyle/>
        <a:p>
          <a:r>
            <a:rPr lang="es-CO" sz="2000" noProof="0">
              <a:latin typeface="Arial" panose="020B0604020202020204" pitchFamily="34" charset="0"/>
              <a:cs typeface="Arial" panose="020B0604020202020204" pitchFamily="34" charset="0"/>
            </a:rPr>
            <a:t>Diagnóstico Detección</a:t>
          </a:r>
          <a:endParaRPr lang="es-CO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1692C-BC42-4E2A-93D4-B1965BAB2763}" type="parTrans" cxnId="{4EE17B7D-CE12-48CB-AB9D-A07421DB02F2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186AB-09A7-43F6-BC76-EE2EEF024F24}" type="sibTrans" cxnId="{4EE17B7D-CE12-48CB-AB9D-A07421DB02F2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3B4698-9601-4BE5-8CC2-CD38E3C8BA24}">
      <dgm:prSet phldrT="[Texto]" custT="1"/>
      <dgm:spPr/>
      <dgm:t>
        <a:bodyPr/>
        <a:lstStyle/>
        <a:p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  <a:p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Interpretación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DBDB8A-DEFC-4726-84C3-1B0263156737}" type="parTrans" cxnId="{5941D6BE-93B3-444C-8923-BA14D044B2B7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35042-2EAA-438A-AD3D-30581E2823CE}" type="sibTrans" cxnId="{5941D6BE-93B3-444C-8923-BA14D044B2B7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78047-3ABE-466B-BD14-8B93D6628008}">
      <dgm:prSet phldrT="[Texto]" custT="1"/>
      <dgm:spPr/>
      <dgm:t>
        <a:bodyPr/>
        <a:lstStyle/>
        <a:p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Comunicación de la Información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A9C42C-5F97-4F98-ABAA-2991162580CD}" type="parTrans" cxnId="{6A2325F4-C8C3-40BC-BD78-BDC5DAAC5558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7E7DA-0743-4571-847F-9F49D6A0B0AA}" type="sibTrans" cxnId="{6A2325F4-C8C3-40BC-BD78-BDC5DAAC5558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32C95-18EA-4775-91B0-9D1CD8E15C84}">
      <dgm:prSet phldrT="[Texto]" custT="1"/>
      <dgm:spPr/>
      <dgm:t>
        <a:bodyPr/>
        <a:lstStyle/>
        <a:p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Acción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9E418-92C8-454B-8259-77228066ADC1}" type="parTrans" cxnId="{7DF77C62-2A7E-4A6A-A525-9F0108B9CDCE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749C3-0C04-40D2-BD69-8D5E5961A5C6}" type="sibTrans" cxnId="{7DF77C62-2A7E-4A6A-A525-9F0108B9CDCE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688F0-E92F-4C6D-8EBA-71E7F7E35906}">
      <dgm:prSet phldrT="[Texto]" custT="1"/>
      <dgm:spPr/>
      <dgm:t>
        <a:bodyPr/>
        <a:lstStyle/>
        <a:p>
          <a:r>
            <a:rPr lang="es-CO" sz="2000">
              <a:latin typeface="Arial" panose="020B0604020202020204" pitchFamily="34" charset="0"/>
              <a:cs typeface="Arial" panose="020B0604020202020204" pitchFamily="34" charset="0"/>
            </a:rPr>
            <a:t>Evaluación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B5159-053A-4379-93C7-D3CF292BE09F}" type="parTrans" cxnId="{FA61380A-943F-4C8B-9C4E-803EB08E0F20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F536E-70EC-4046-87E6-9B9C9D8220D5}" type="sibTrans" cxnId="{FA61380A-943F-4C8B-9C4E-803EB08E0F20}">
      <dgm:prSet/>
      <dgm:spPr/>
      <dgm:t>
        <a:bodyPr/>
        <a:lstStyle/>
        <a:p>
          <a:endParaRPr lang="es-CO" sz="2000">
            <a:solidFill>
              <a:schemeClr val="bg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04EFC-9121-48F1-B673-7FA58C0658BE}" type="pres">
      <dgm:prSet presAssocID="{AF94F495-C509-4B85-82E7-6F1D6CBD2568}" presName="cycle" presStyleCnt="0">
        <dgm:presLayoutVars>
          <dgm:dir/>
          <dgm:resizeHandles val="exact"/>
        </dgm:presLayoutVars>
      </dgm:prSet>
      <dgm:spPr/>
    </dgm:pt>
    <dgm:pt modelId="{D89C5261-04BA-42B5-8D60-54E2A8A9393E}" type="pres">
      <dgm:prSet presAssocID="{72AF9A5B-226B-4293-85D1-E47D218F4F5B}" presName="dummy" presStyleCnt="0"/>
      <dgm:spPr/>
    </dgm:pt>
    <dgm:pt modelId="{6D3380EC-ADB6-437B-A48E-24E8450324DE}" type="pres">
      <dgm:prSet presAssocID="{72AF9A5B-226B-4293-85D1-E47D218F4F5B}" presName="node" presStyleLbl="revTx" presStyleIdx="0" presStyleCnt="5" custScaleX="102832" custRadScaleRad="118304" custRadScaleInc="42655">
        <dgm:presLayoutVars>
          <dgm:bulletEnabled val="1"/>
        </dgm:presLayoutVars>
      </dgm:prSet>
      <dgm:spPr/>
    </dgm:pt>
    <dgm:pt modelId="{D34776B1-FF0D-4189-8206-EEAD86D9D233}" type="pres">
      <dgm:prSet presAssocID="{B86186AB-09A7-43F6-BC76-EE2EEF024F24}" presName="sibTrans" presStyleLbl="node1" presStyleIdx="0" presStyleCnt="5" custLinFactNeighborX="3214" custLinFactNeighborY="-735"/>
      <dgm:spPr/>
    </dgm:pt>
    <dgm:pt modelId="{4064B11B-5889-4EC8-B8B8-96D2384673E6}" type="pres">
      <dgm:prSet presAssocID="{AA3B4698-9601-4BE5-8CC2-CD38E3C8BA24}" presName="dummy" presStyleCnt="0"/>
      <dgm:spPr/>
    </dgm:pt>
    <dgm:pt modelId="{2458FA4B-F457-41F0-9163-804E8D724F37}" type="pres">
      <dgm:prSet presAssocID="{AA3B4698-9601-4BE5-8CC2-CD38E3C8BA24}" presName="node" presStyleLbl="revTx" presStyleIdx="1" presStyleCnt="5" custScaleX="204813">
        <dgm:presLayoutVars>
          <dgm:bulletEnabled val="1"/>
        </dgm:presLayoutVars>
      </dgm:prSet>
      <dgm:spPr/>
    </dgm:pt>
    <dgm:pt modelId="{B1F85869-3CFA-4F6B-AC84-1FD8C07306D7}" type="pres">
      <dgm:prSet presAssocID="{04635042-2EAA-438A-AD3D-30581E2823CE}" presName="sibTrans" presStyleLbl="node1" presStyleIdx="1" presStyleCnt="5" custLinFactNeighborX="7896" custLinFactNeighborY="-1095"/>
      <dgm:spPr/>
    </dgm:pt>
    <dgm:pt modelId="{7A5442FE-C180-4A6E-B09D-969D990C4FE3}" type="pres">
      <dgm:prSet presAssocID="{ADF78047-3ABE-466B-BD14-8B93D6628008}" presName="dummy" presStyleCnt="0"/>
      <dgm:spPr/>
    </dgm:pt>
    <dgm:pt modelId="{E5F77AAC-4E79-4F20-B710-B6768742C09E}" type="pres">
      <dgm:prSet presAssocID="{ADF78047-3ABE-466B-BD14-8B93D6628008}" presName="node" presStyleLbl="revTx" presStyleIdx="2" presStyleCnt="5" custScaleX="140385">
        <dgm:presLayoutVars>
          <dgm:bulletEnabled val="1"/>
        </dgm:presLayoutVars>
      </dgm:prSet>
      <dgm:spPr/>
    </dgm:pt>
    <dgm:pt modelId="{C56E431E-EB8E-4984-B67B-AF5BC67E44E5}" type="pres">
      <dgm:prSet presAssocID="{8E17E7DA-0743-4571-847F-9F49D6A0B0AA}" presName="sibTrans" presStyleLbl="node1" presStyleIdx="2" presStyleCnt="5" custLinFactNeighborX="-6979" custLinFactNeighborY="-2736"/>
      <dgm:spPr/>
    </dgm:pt>
    <dgm:pt modelId="{551E71FD-A2DD-43CC-92A0-04D867EC39DC}" type="pres">
      <dgm:prSet presAssocID="{5D532C95-18EA-4775-91B0-9D1CD8E15C84}" presName="dummy" presStyleCnt="0"/>
      <dgm:spPr/>
    </dgm:pt>
    <dgm:pt modelId="{44C104F3-B905-4709-B949-5BEECEDB7FD4}" type="pres">
      <dgm:prSet presAssocID="{5D532C95-18EA-4775-91B0-9D1CD8E15C84}" presName="node" presStyleLbl="revTx" presStyleIdx="3" presStyleCnt="5">
        <dgm:presLayoutVars>
          <dgm:bulletEnabled val="1"/>
        </dgm:presLayoutVars>
      </dgm:prSet>
      <dgm:spPr/>
    </dgm:pt>
    <dgm:pt modelId="{2C360CDC-47F5-4015-A617-EAACF08A1504}" type="pres">
      <dgm:prSet presAssocID="{645749C3-0C04-40D2-BD69-8D5E5961A5C6}" presName="sibTrans" presStyleLbl="node1" presStyleIdx="3" presStyleCnt="5"/>
      <dgm:spPr/>
    </dgm:pt>
    <dgm:pt modelId="{83675681-DBDA-49D3-8DA5-D57151DEEE07}" type="pres">
      <dgm:prSet presAssocID="{566688F0-E92F-4C6D-8EBA-71E7F7E35906}" presName="dummy" presStyleCnt="0"/>
      <dgm:spPr/>
    </dgm:pt>
    <dgm:pt modelId="{C77B5B48-7479-4CAC-8A49-9F2FA135892D}" type="pres">
      <dgm:prSet presAssocID="{566688F0-E92F-4C6D-8EBA-71E7F7E35906}" presName="node" presStyleLbl="revTx" presStyleIdx="4" presStyleCnt="5">
        <dgm:presLayoutVars>
          <dgm:bulletEnabled val="1"/>
        </dgm:presLayoutVars>
      </dgm:prSet>
      <dgm:spPr/>
    </dgm:pt>
    <dgm:pt modelId="{3B10EB2F-8002-4E39-BAFC-938F98639CF8}" type="pres">
      <dgm:prSet presAssocID="{8CAF536E-70EC-4046-87E6-9B9C9D8220D5}" presName="sibTrans" presStyleLbl="node1" presStyleIdx="4" presStyleCnt="5" custLinFactNeighborX="1551" custLinFactNeighborY="-3978"/>
      <dgm:spPr/>
    </dgm:pt>
  </dgm:ptLst>
  <dgm:cxnLst>
    <dgm:cxn modelId="{A5E3FB01-DEDF-4C80-9923-205CA79E0DEB}" type="presOf" srcId="{72AF9A5B-226B-4293-85D1-E47D218F4F5B}" destId="{6D3380EC-ADB6-437B-A48E-24E8450324DE}" srcOrd="0" destOrd="0" presId="urn:microsoft.com/office/officeart/2005/8/layout/cycle1"/>
    <dgm:cxn modelId="{FA61380A-943F-4C8B-9C4E-803EB08E0F20}" srcId="{AF94F495-C509-4B85-82E7-6F1D6CBD2568}" destId="{566688F0-E92F-4C6D-8EBA-71E7F7E35906}" srcOrd="4" destOrd="0" parTransId="{AF0B5159-053A-4379-93C7-D3CF292BE09F}" sibTransId="{8CAF536E-70EC-4046-87E6-9B9C9D8220D5}"/>
    <dgm:cxn modelId="{57619611-84F6-4FCD-AE80-EC9A48738D77}" type="presOf" srcId="{ADF78047-3ABE-466B-BD14-8B93D6628008}" destId="{E5F77AAC-4E79-4F20-B710-B6768742C09E}" srcOrd="0" destOrd="0" presId="urn:microsoft.com/office/officeart/2005/8/layout/cycle1"/>
    <dgm:cxn modelId="{0CD3A31D-C101-42B6-A392-180BF932029B}" type="presOf" srcId="{8CAF536E-70EC-4046-87E6-9B9C9D8220D5}" destId="{3B10EB2F-8002-4E39-BAFC-938F98639CF8}" srcOrd="0" destOrd="0" presId="urn:microsoft.com/office/officeart/2005/8/layout/cycle1"/>
    <dgm:cxn modelId="{7DF77C62-2A7E-4A6A-A525-9F0108B9CDCE}" srcId="{AF94F495-C509-4B85-82E7-6F1D6CBD2568}" destId="{5D532C95-18EA-4775-91B0-9D1CD8E15C84}" srcOrd="3" destOrd="0" parTransId="{E489E418-92C8-454B-8259-77228066ADC1}" sibTransId="{645749C3-0C04-40D2-BD69-8D5E5961A5C6}"/>
    <dgm:cxn modelId="{C54C514B-E671-4FFD-9ADB-401332F944C4}" type="presOf" srcId="{B86186AB-09A7-43F6-BC76-EE2EEF024F24}" destId="{D34776B1-FF0D-4189-8206-EEAD86D9D233}" srcOrd="0" destOrd="0" presId="urn:microsoft.com/office/officeart/2005/8/layout/cycle1"/>
    <dgm:cxn modelId="{41E29E73-2DD5-406D-9EBD-037276083588}" type="presOf" srcId="{645749C3-0C04-40D2-BD69-8D5E5961A5C6}" destId="{2C360CDC-47F5-4015-A617-EAACF08A1504}" srcOrd="0" destOrd="0" presId="urn:microsoft.com/office/officeart/2005/8/layout/cycle1"/>
    <dgm:cxn modelId="{A9AE9257-71E9-4D8B-BCB1-73105204FA85}" type="presOf" srcId="{8E17E7DA-0743-4571-847F-9F49D6A0B0AA}" destId="{C56E431E-EB8E-4984-B67B-AF5BC67E44E5}" srcOrd="0" destOrd="0" presId="urn:microsoft.com/office/officeart/2005/8/layout/cycle1"/>
    <dgm:cxn modelId="{2BF4A757-0DBA-4CF1-9F8D-68F2B17E3C92}" type="presOf" srcId="{566688F0-E92F-4C6D-8EBA-71E7F7E35906}" destId="{C77B5B48-7479-4CAC-8A49-9F2FA135892D}" srcOrd="0" destOrd="0" presId="urn:microsoft.com/office/officeart/2005/8/layout/cycle1"/>
    <dgm:cxn modelId="{4EE17B7D-CE12-48CB-AB9D-A07421DB02F2}" srcId="{AF94F495-C509-4B85-82E7-6F1D6CBD2568}" destId="{72AF9A5B-226B-4293-85D1-E47D218F4F5B}" srcOrd="0" destOrd="0" parTransId="{3BD1692C-BC42-4E2A-93D4-B1965BAB2763}" sibTransId="{B86186AB-09A7-43F6-BC76-EE2EEF024F24}"/>
    <dgm:cxn modelId="{A889EFB6-E11C-490B-BA02-9171A60A8020}" type="presOf" srcId="{5D532C95-18EA-4775-91B0-9D1CD8E15C84}" destId="{44C104F3-B905-4709-B949-5BEECEDB7FD4}" srcOrd="0" destOrd="0" presId="urn:microsoft.com/office/officeart/2005/8/layout/cycle1"/>
    <dgm:cxn modelId="{C0853BBC-A7FD-492B-8779-2F335142206B}" type="presOf" srcId="{AF94F495-C509-4B85-82E7-6F1D6CBD2568}" destId="{82804EFC-9121-48F1-B673-7FA58C0658BE}" srcOrd="0" destOrd="0" presId="urn:microsoft.com/office/officeart/2005/8/layout/cycle1"/>
    <dgm:cxn modelId="{2F3204BD-764B-4C93-BB2D-3A3C93F3D815}" type="presOf" srcId="{04635042-2EAA-438A-AD3D-30581E2823CE}" destId="{B1F85869-3CFA-4F6B-AC84-1FD8C07306D7}" srcOrd="0" destOrd="0" presId="urn:microsoft.com/office/officeart/2005/8/layout/cycle1"/>
    <dgm:cxn modelId="{5941D6BE-93B3-444C-8923-BA14D044B2B7}" srcId="{AF94F495-C509-4B85-82E7-6F1D6CBD2568}" destId="{AA3B4698-9601-4BE5-8CC2-CD38E3C8BA24}" srcOrd="1" destOrd="0" parTransId="{87DBDB8A-DEFC-4726-84C3-1B0263156737}" sibTransId="{04635042-2EAA-438A-AD3D-30581E2823CE}"/>
    <dgm:cxn modelId="{9B1AD8D2-2032-407F-9F79-665A95F8F864}" type="presOf" srcId="{AA3B4698-9601-4BE5-8CC2-CD38E3C8BA24}" destId="{2458FA4B-F457-41F0-9163-804E8D724F37}" srcOrd="0" destOrd="0" presId="urn:microsoft.com/office/officeart/2005/8/layout/cycle1"/>
    <dgm:cxn modelId="{6A2325F4-C8C3-40BC-BD78-BDC5DAAC5558}" srcId="{AF94F495-C509-4B85-82E7-6F1D6CBD2568}" destId="{ADF78047-3ABE-466B-BD14-8B93D6628008}" srcOrd="2" destOrd="0" parTransId="{26A9C42C-5F97-4F98-ABAA-2991162580CD}" sibTransId="{8E17E7DA-0743-4571-847F-9F49D6A0B0AA}"/>
    <dgm:cxn modelId="{20D678EF-3453-4D90-BEDF-6593D242E048}" type="presParOf" srcId="{82804EFC-9121-48F1-B673-7FA58C0658BE}" destId="{D89C5261-04BA-42B5-8D60-54E2A8A9393E}" srcOrd="0" destOrd="0" presId="urn:microsoft.com/office/officeart/2005/8/layout/cycle1"/>
    <dgm:cxn modelId="{6B9F4060-6790-4EB5-A747-9FC4464AAB20}" type="presParOf" srcId="{82804EFC-9121-48F1-B673-7FA58C0658BE}" destId="{6D3380EC-ADB6-437B-A48E-24E8450324DE}" srcOrd="1" destOrd="0" presId="urn:microsoft.com/office/officeart/2005/8/layout/cycle1"/>
    <dgm:cxn modelId="{1CD230EA-DE39-4393-B621-66B146DDB9A2}" type="presParOf" srcId="{82804EFC-9121-48F1-B673-7FA58C0658BE}" destId="{D34776B1-FF0D-4189-8206-EEAD86D9D233}" srcOrd="2" destOrd="0" presId="urn:microsoft.com/office/officeart/2005/8/layout/cycle1"/>
    <dgm:cxn modelId="{4F93CC7A-9695-4F5F-83A8-4B26CB759987}" type="presParOf" srcId="{82804EFC-9121-48F1-B673-7FA58C0658BE}" destId="{4064B11B-5889-4EC8-B8B8-96D2384673E6}" srcOrd="3" destOrd="0" presId="urn:microsoft.com/office/officeart/2005/8/layout/cycle1"/>
    <dgm:cxn modelId="{52ECEC21-9A84-429B-8395-A28311C2BB96}" type="presParOf" srcId="{82804EFC-9121-48F1-B673-7FA58C0658BE}" destId="{2458FA4B-F457-41F0-9163-804E8D724F37}" srcOrd="4" destOrd="0" presId="urn:microsoft.com/office/officeart/2005/8/layout/cycle1"/>
    <dgm:cxn modelId="{64D06DE7-DA50-4A7C-8C56-5FA9E7E24B33}" type="presParOf" srcId="{82804EFC-9121-48F1-B673-7FA58C0658BE}" destId="{B1F85869-3CFA-4F6B-AC84-1FD8C07306D7}" srcOrd="5" destOrd="0" presId="urn:microsoft.com/office/officeart/2005/8/layout/cycle1"/>
    <dgm:cxn modelId="{140270CA-C951-4FF6-88A7-F11DD5565343}" type="presParOf" srcId="{82804EFC-9121-48F1-B673-7FA58C0658BE}" destId="{7A5442FE-C180-4A6E-B09D-969D990C4FE3}" srcOrd="6" destOrd="0" presId="urn:microsoft.com/office/officeart/2005/8/layout/cycle1"/>
    <dgm:cxn modelId="{46BB9CBB-E4D9-4FE2-B350-A03D4AB71FA8}" type="presParOf" srcId="{82804EFC-9121-48F1-B673-7FA58C0658BE}" destId="{E5F77AAC-4E79-4F20-B710-B6768742C09E}" srcOrd="7" destOrd="0" presId="urn:microsoft.com/office/officeart/2005/8/layout/cycle1"/>
    <dgm:cxn modelId="{70EE9487-A6D1-4B92-ABC9-37478F76D19D}" type="presParOf" srcId="{82804EFC-9121-48F1-B673-7FA58C0658BE}" destId="{C56E431E-EB8E-4984-B67B-AF5BC67E44E5}" srcOrd="8" destOrd="0" presId="urn:microsoft.com/office/officeart/2005/8/layout/cycle1"/>
    <dgm:cxn modelId="{F71F270F-00C6-4C49-8784-53D09EE921A2}" type="presParOf" srcId="{82804EFC-9121-48F1-B673-7FA58C0658BE}" destId="{551E71FD-A2DD-43CC-92A0-04D867EC39DC}" srcOrd="9" destOrd="0" presId="urn:microsoft.com/office/officeart/2005/8/layout/cycle1"/>
    <dgm:cxn modelId="{74A35E5B-FD36-4A3F-9B4D-8214BCB9319F}" type="presParOf" srcId="{82804EFC-9121-48F1-B673-7FA58C0658BE}" destId="{44C104F3-B905-4709-B949-5BEECEDB7FD4}" srcOrd="10" destOrd="0" presId="urn:microsoft.com/office/officeart/2005/8/layout/cycle1"/>
    <dgm:cxn modelId="{190FF291-ABC7-4FE2-A390-198595AEED9E}" type="presParOf" srcId="{82804EFC-9121-48F1-B673-7FA58C0658BE}" destId="{2C360CDC-47F5-4015-A617-EAACF08A1504}" srcOrd="11" destOrd="0" presId="urn:microsoft.com/office/officeart/2005/8/layout/cycle1"/>
    <dgm:cxn modelId="{265629F4-E15C-480F-ACD6-43C38DDD7896}" type="presParOf" srcId="{82804EFC-9121-48F1-B673-7FA58C0658BE}" destId="{83675681-DBDA-49D3-8DA5-D57151DEEE07}" srcOrd="12" destOrd="0" presId="urn:microsoft.com/office/officeart/2005/8/layout/cycle1"/>
    <dgm:cxn modelId="{7F25197B-C861-4D23-8816-BA9543981D46}" type="presParOf" srcId="{82804EFC-9121-48F1-B673-7FA58C0658BE}" destId="{C77B5B48-7479-4CAC-8A49-9F2FA135892D}" srcOrd="13" destOrd="0" presId="urn:microsoft.com/office/officeart/2005/8/layout/cycle1"/>
    <dgm:cxn modelId="{365A2F9D-E81E-4331-8FC4-8AA2519F27E0}" type="presParOf" srcId="{82804EFC-9121-48F1-B673-7FA58C0658BE}" destId="{3B10EB2F-8002-4E39-BAFC-938F98639CF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380EC-ADB6-437B-A48E-24E8450324DE}">
      <dsp:nvSpPr>
        <dsp:cNvPr id="0" name=""/>
        <dsp:cNvSpPr/>
      </dsp:nvSpPr>
      <dsp:spPr>
        <a:xfrm>
          <a:off x="5308680" y="20886"/>
          <a:ext cx="1474383" cy="143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noProof="0">
              <a:latin typeface="Arial" panose="020B0604020202020204" pitchFamily="34" charset="0"/>
              <a:cs typeface="Arial" panose="020B0604020202020204" pitchFamily="34" charset="0"/>
            </a:rPr>
            <a:t>Diagnóstico Detección</a:t>
          </a:r>
          <a:endParaRPr lang="es-CO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08680" y="20886"/>
        <a:ext cx="1474383" cy="1433778"/>
      </dsp:txXfrm>
    </dsp:sp>
    <dsp:sp modelId="{D34776B1-FF0D-4189-8206-EEAD86D9D233}">
      <dsp:nvSpPr>
        <dsp:cNvPr id="0" name=""/>
        <dsp:cNvSpPr/>
      </dsp:nvSpPr>
      <dsp:spPr>
        <a:xfrm>
          <a:off x="1668585" y="-922356"/>
          <a:ext cx="5378496" cy="5378496"/>
        </a:xfrm>
        <a:prstGeom prst="circularArrow">
          <a:avLst>
            <a:gd name="adj1" fmla="val 5198"/>
            <a:gd name="adj2" fmla="val 335773"/>
            <a:gd name="adj3" fmla="val 1000792"/>
            <a:gd name="adj4" fmla="val 21091410"/>
            <a:gd name="adj5" fmla="val 60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FA4B-F457-41F0-9163-804E8D724F37}">
      <dsp:nvSpPr>
        <dsp:cNvPr id="0" name=""/>
        <dsp:cNvSpPr/>
      </dsp:nvSpPr>
      <dsp:spPr>
        <a:xfrm>
          <a:off x="4808240" y="2711021"/>
          <a:ext cx="2936564" cy="143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Análisis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Interpretación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8240" y="2711021"/>
        <a:ext cx="2936564" cy="1433778"/>
      </dsp:txXfrm>
    </dsp:sp>
    <dsp:sp modelId="{B1F85869-3CFA-4F6B-AC84-1FD8C07306D7}">
      <dsp:nvSpPr>
        <dsp:cNvPr id="0" name=""/>
        <dsp:cNvSpPr/>
      </dsp:nvSpPr>
      <dsp:spPr>
        <a:xfrm>
          <a:off x="1742395" y="-57657"/>
          <a:ext cx="5378496" cy="5378496"/>
        </a:xfrm>
        <a:prstGeom prst="circularArrow">
          <a:avLst>
            <a:gd name="adj1" fmla="val 5198"/>
            <a:gd name="adj2" fmla="val 335773"/>
            <a:gd name="adj3" fmla="val 3567589"/>
            <a:gd name="adj4" fmla="val 2252889"/>
            <a:gd name="adj5" fmla="val 6065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77AAC-4E79-4F20-B710-B6768742C09E}">
      <dsp:nvSpPr>
        <dsp:cNvPr id="0" name=""/>
        <dsp:cNvSpPr/>
      </dsp:nvSpPr>
      <dsp:spPr>
        <a:xfrm>
          <a:off x="3000552" y="4359957"/>
          <a:ext cx="2012810" cy="143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Comunicación de la Información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0552" y="4359957"/>
        <a:ext cx="2012810" cy="1433778"/>
      </dsp:txXfrm>
    </dsp:sp>
    <dsp:sp modelId="{C56E431E-EB8E-4984-B67B-AF5BC67E44E5}">
      <dsp:nvSpPr>
        <dsp:cNvPr id="0" name=""/>
        <dsp:cNvSpPr/>
      </dsp:nvSpPr>
      <dsp:spPr>
        <a:xfrm>
          <a:off x="942344" y="-145919"/>
          <a:ext cx="5378496" cy="5378496"/>
        </a:xfrm>
        <a:prstGeom prst="circularArrow">
          <a:avLst>
            <a:gd name="adj1" fmla="val 5198"/>
            <a:gd name="adj2" fmla="val 335773"/>
            <a:gd name="adj3" fmla="val 8211338"/>
            <a:gd name="adj4" fmla="val 6896639"/>
            <a:gd name="adj5" fmla="val 6065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104F3-B905-4709-B949-5BEECEDB7FD4}">
      <dsp:nvSpPr>
        <dsp:cNvPr id="0" name=""/>
        <dsp:cNvSpPr/>
      </dsp:nvSpPr>
      <dsp:spPr>
        <a:xfrm>
          <a:off x="1020503" y="2711021"/>
          <a:ext cx="1433778" cy="143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Acción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0503" y="2711021"/>
        <a:ext cx="1433778" cy="1433778"/>
      </dsp:txXfrm>
    </dsp:sp>
    <dsp:sp modelId="{2C360CDC-47F5-4015-A617-EAACF08A1504}">
      <dsp:nvSpPr>
        <dsp:cNvPr id="0" name=""/>
        <dsp:cNvSpPr/>
      </dsp:nvSpPr>
      <dsp:spPr>
        <a:xfrm>
          <a:off x="1317709" y="1236"/>
          <a:ext cx="5378496" cy="5378496"/>
        </a:xfrm>
        <a:prstGeom prst="circularArrow">
          <a:avLst>
            <a:gd name="adj1" fmla="val 5198"/>
            <a:gd name="adj2" fmla="val 335773"/>
            <a:gd name="adj3" fmla="val 12298489"/>
            <a:gd name="adj4" fmla="val 10770414"/>
            <a:gd name="adj5" fmla="val 6065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B5B48-7479-4CAC-8A49-9F2FA135892D}">
      <dsp:nvSpPr>
        <dsp:cNvPr id="0" name=""/>
        <dsp:cNvSpPr/>
      </dsp:nvSpPr>
      <dsp:spPr>
        <a:xfrm>
          <a:off x="1887400" y="42987"/>
          <a:ext cx="1433778" cy="1433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>
              <a:latin typeface="Arial" panose="020B0604020202020204" pitchFamily="34" charset="0"/>
              <a:cs typeface="Arial" panose="020B0604020202020204" pitchFamily="34" charset="0"/>
            </a:rPr>
            <a:t>Evaluación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7400" y="42987"/>
        <a:ext cx="1433778" cy="1433778"/>
      </dsp:txXfrm>
    </dsp:sp>
    <dsp:sp modelId="{3B10EB2F-8002-4E39-BAFC-938F98639CF8}">
      <dsp:nvSpPr>
        <dsp:cNvPr id="0" name=""/>
        <dsp:cNvSpPr/>
      </dsp:nvSpPr>
      <dsp:spPr>
        <a:xfrm>
          <a:off x="1946902" y="-454404"/>
          <a:ext cx="5378496" cy="5378496"/>
        </a:xfrm>
        <a:prstGeom prst="circularArrow">
          <a:avLst>
            <a:gd name="adj1" fmla="val 5198"/>
            <a:gd name="adj2" fmla="val 335773"/>
            <a:gd name="adj3" fmla="val 16972324"/>
            <a:gd name="adj4" fmla="val 14335824"/>
            <a:gd name="adj5" fmla="val 6065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06/10/2022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58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1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5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1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16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81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4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9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Salu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0DC4FD-0875-C549-8775-D9C370BF4F20}"/>
              </a:ext>
            </a:extLst>
          </p:cNvPr>
          <p:cNvSpPr/>
          <p:nvPr userDrawn="1"/>
        </p:nvSpPr>
        <p:spPr>
          <a:xfrm>
            <a:off x="1" y="0"/>
            <a:ext cx="4544292" cy="6858000"/>
          </a:xfrm>
          <a:prstGeom prst="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4821C7-E8A6-BE46-BA59-8D385962D9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1018" y="5865670"/>
            <a:ext cx="1409288" cy="82324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062CAA-2F62-B843-83FB-7C521C63BA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8" y="1217377"/>
            <a:ext cx="4544292" cy="9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51E6A-CA3B-4DAD-A452-EA5DE8B5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377AB2-385D-42AF-ADC0-72839B89B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4316B-2832-49BC-93EF-ADCD85470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E2326-8BFF-4C0F-99EB-370E0FAE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DEC34E-F886-407F-8881-C6595DE5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7429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B67E4-3AC0-4FCE-ACB6-7D25A3DA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E471EF-24EE-4212-B503-FAF9C518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20F47-73B3-461D-A6AB-5D0B3D7D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7C2C99-F1D7-4669-9658-78FB9730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C5B23-36F1-414C-AD24-E545C716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14839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59B73-A908-4EDC-A309-6FEC1D39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CDE08A-E0B7-4B79-850D-8C2F0355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B60A3-2726-4670-AC3D-AD77A317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135B8-9902-4803-8C8F-D7752535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733EA-DAD0-4F87-B1AB-E4EEA4FA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56837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3D6FA-35B0-4A35-BE3D-3B4C9A40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FB12DB-E069-4F7B-B2DD-46F8EA7D8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E0C7E-A5EA-47FE-B8F2-344487E6A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BAAF3B-A9BA-4D27-A178-72D40E40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0238C-2394-488E-BFD4-D4019EEE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CB862B-4CF0-4F9E-8BBC-3B63A1D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93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6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CACF-759C-441A-831B-45779A23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1190A0-2E22-41A3-9ACC-E3FE5E1D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423112-1BF1-429A-85A3-50DA15917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88B0E1-DDC9-4325-B45D-4E496A7F9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CFF9AB-FBD8-4522-B550-2A1703050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0C6273-0E6E-4F1C-B658-681ED58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31E539-41AC-47BD-9309-682D2266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E5B764-1219-4746-B0DB-E885D633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8784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A9D1F-A706-464A-8B02-02143769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FEEC67-D3DA-4F60-982A-500AFD6A3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18A673-7B53-4597-B500-AD63DD05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4E5E06-DFAD-48ED-901B-25A829EC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4534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312A1B-3C1F-4F10-A83E-719767F1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D8A016-F92C-4316-BF5E-B7D33750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1BE03B-0219-4EA3-90FD-0DECFC2F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1144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E2564-8DB5-4E07-B036-38001C61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ADAA-2321-448F-AAC8-EEF8E4ED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CF29A-1B77-469C-A1FD-93B97BCFD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1F7AA4-026B-4E1C-9555-738AE947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3E014A-D471-424B-A08D-EAAEAC31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88A30D-4529-46F4-82C6-0647BFF9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18940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9958-3979-43A6-BD35-BA3B91A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37D9F4-534C-4CC5-8849-5ED2831AF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CE8D1C-9880-4EE5-A11D-C7BFE333E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804770-729B-4E99-8273-1A6D6019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1FB9D6-76B7-424E-A0FF-962049DF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D719D-42D9-459E-A112-F7EDA755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509737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1C9E-71C8-4140-9320-F1837C21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763C96-724F-4340-A811-5186F75F1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AB82FC-8B9B-4E5C-B492-99941075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68366-12E9-4EDE-A394-7A92CEE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32E02-64AC-40A2-975D-9C4FC080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86408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6DF8B4-44B4-4DFD-9B0C-B75FE1507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59C2E7A-866F-48C7-8467-3C53B9528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78605-953D-41DD-BC36-D92C1C26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497C7B-C4FA-494A-96B4-60298DB5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44BDD6-02AC-49B7-9D28-84FBB5FB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8532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639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35811-63F1-8D6F-A6CC-68D882FB9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5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9C0BD00-F0C2-1EA3-840D-BAA86B098F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2588" y="0"/>
            <a:ext cx="6959411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2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6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737E7E1-F35D-A012-F6CE-2498198934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2" y="685800"/>
            <a:ext cx="4855682" cy="5486400"/>
          </a:xfrm>
          <a:prstGeom prst="roundRect">
            <a:avLst>
              <a:gd name="adj" fmla="val 3426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41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CE95A8-366A-1C36-9343-E4B955447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079" y="4241077"/>
            <a:ext cx="1269496" cy="1269496"/>
          </a:xfrm>
          <a:custGeom>
            <a:avLst/>
            <a:gdLst>
              <a:gd name="connsiteX0" fmla="*/ 634748 w 1269496"/>
              <a:gd name="connsiteY0" fmla="*/ 0 h 1269496"/>
              <a:gd name="connsiteX1" fmla="*/ 1269496 w 1269496"/>
              <a:gd name="connsiteY1" fmla="*/ 634748 h 1269496"/>
              <a:gd name="connsiteX2" fmla="*/ 634748 w 1269496"/>
              <a:gd name="connsiteY2" fmla="*/ 1269496 h 1269496"/>
              <a:gd name="connsiteX3" fmla="*/ 0 w 1269496"/>
              <a:gd name="connsiteY3" fmla="*/ 634748 h 1269496"/>
              <a:gd name="connsiteX4" fmla="*/ 634748 w 1269496"/>
              <a:gd name="connsiteY4" fmla="*/ 0 h 126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496" h="1269496">
                <a:moveTo>
                  <a:pt x="634748" y="0"/>
                </a:moveTo>
                <a:cubicBezTo>
                  <a:pt x="985310" y="0"/>
                  <a:pt x="1269496" y="284186"/>
                  <a:pt x="1269496" y="634748"/>
                </a:cubicBezTo>
                <a:cubicBezTo>
                  <a:pt x="1269496" y="985310"/>
                  <a:pt x="985310" y="1269496"/>
                  <a:pt x="634748" y="1269496"/>
                </a:cubicBezTo>
                <a:cubicBezTo>
                  <a:pt x="284186" y="1269496"/>
                  <a:pt x="0" y="985310"/>
                  <a:pt x="0" y="634748"/>
                </a:cubicBezTo>
                <a:cubicBezTo>
                  <a:pt x="0" y="284186"/>
                  <a:pt x="284186" y="0"/>
                  <a:pt x="634748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2C8A3B-52B2-08FB-1810-9C6E041D7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7576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EDC49C3-A279-4D85-1760-14D68050D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30035" y="4021158"/>
            <a:ext cx="2223569" cy="229701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F5B0081-11D7-0C44-D52B-38D09A51F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07577" y="1244906"/>
            <a:ext cx="4746028" cy="247879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9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5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6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52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3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6F6DD3-1A7A-12B1-8CA4-6D54237CE7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577517" cy="277222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4B8B2-E88D-11C9-B372-EA1BF3EBE8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54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786CAB-23D1-A103-3ADD-A831FCEDAA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7477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199D99-4430-96CB-6D43-5654BB1E5E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9408" y="3527956"/>
            <a:ext cx="1180040" cy="1180040"/>
          </a:xfrm>
          <a:custGeom>
            <a:avLst/>
            <a:gdLst>
              <a:gd name="connsiteX0" fmla="*/ 590020 w 1180040"/>
              <a:gd name="connsiteY0" fmla="*/ 0 h 1180040"/>
              <a:gd name="connsiteX1" fmla="*/ 1180040 w 1180040"/>
              <a:gd name="connsiteY1" fmla="*/ 590020 h 1180040"/>
              <a:gd name="connsiteX2" fmla="*/ 590020 w 1180040"/>
              <a:gd name="connsiteY2" fmla="*/ 1180040 h 1180040"/>
              <a:gd name="connsiteX3" fmla="*/ 0 w 1180040"/>
              <a:gd name="connsiteY3" fmla="*/ 590020 h 1180040"/>
              <a:gd name="connsiteX4" fmla="*/ 590020 w 1180040"/>
              <a:gd name="connsiteY4" fmla="*/ 0 h 118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040" h="1180040">
                <a:moveTo>
                  <a:pt x="590020" y="0"/>
                </a:moveTo>
                <a:cubicBezTo>
                  <a:pt x="915879" y="0"/>
                  <a:pt x="1180040" y="264161"/>
                  <a:pt x="1180040" y="590020"/>
                </a:cubicBezTo>
                <a:cubicBezTo>
                  <a:pt x="1180040" y="915879"/>
                  <a:pt x="915879" y="1180040"/>
                  <a:pt x="590020" y="1180040"/>
                </a:cubicBezTo>
                <a:cubicBezTo>
                  <a:pt x="264161" y="1180040"/>
                  <a:pt x="0" y="915879"/>
                  <a:pt x="0" y="590020"/>
                </a:cubicBezTo>
                <a:cubicBezTo>
                  <a:pt x="0" y="264161"/>
                  <a:pt x="264161" y="0"/>
                  <a:pt x="590020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8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49A61A6-B69F-5B1B-EEFE-80E2768BFF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38421" y="0"/>
            <a:ext cx="3115158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6414AA7-4236-8EBF-54C8-C5C4E3B927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90156"/>
            <a:ext cx="6686019" cy="396784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58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EEED76-98D6-ADBC-91F7-EC098DD8EF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327071" cy="65024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5740E38-2EBF-CD75-03CD-400FDA11F0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110" y="3727552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92752C8-CE72-8C14-B5AA-726A665A55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110" y="597107"/>
            <a:ext cx="3128041" cy="2533338"/>
          </a:xfrm>
          <a:prstGeom prst="roundRect">
            <a:avLst>
              <a:gd name="adj" fmla="val 6810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73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862BDA-6A3E-2081-0916-E2274687C7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3843" y="3684494"/>
            <a:ext cx="5396826" cy="317350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2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669EFFE-BA64-EB2D-F764-4CAF3C94F1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6160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69E3D87-8B33-9F37-7064-6E99881C20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6160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834DE1-3CB6-CECE-F89D-A580564D0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4601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97AAE99-367F-599C-3723-12C4E359B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4601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6835CB-C07B-5A26-E552-10609DFB9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042" y="3469621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D13B94B-42BA-4A48-22C5-FE78353956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042" y="5204078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F0273A7-C761-B6EB-A308-A440EB6922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042" y="1735162"/>
            <a:ext cx="1225752" cy="1225752"/>
          </a:xfrm>
          <a:custGeom>
            <a:avLst/>
            <a:gdLst>
              <a:gd name="connsiteX0" fmla="*/ 612876 w 1225752"/>
              <a:gd name="connsiteY0" fmla="*/ 0 h 1225752"/>
              <a:gd name="connsiteX1" fmla="*/ 1225752 w 1225752"/>
              <a:gd name="connsiteY1" fmla="*/ 612876 h 1225752"/>
              <a:gd name="connsiteX2" fmla="*/ 612876 w 1225752"/>
              <a:gd name="connsiteY2" fmla="*/ 1225752 h 1225752"/>
              <a:gd name="connsiteX3" fmla="*/ 0 w 1225752"/>
              <a:gd name="connsiteY3" fmla="*/ 612876 h 1225752"/>
              <a:gd name="connsiteX4" fmla="*/ 612876 w 1225752"/>
              <a:gd name="connsiteY4" fmla="*/ 0 h 12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52" h="1225752">
                <a:moveTo>
                  <a:pt x="612876" y="0"/>
                </a:moveTo>
                <a:cubicBezTo>
                  <a:pt x="951358" y="0"/>
                  <a:pt x="1225752" y="274394"/>
                  <a:pt x="1225752" y="612876"/>
                </a:cubicBezTo>
                <a:cubicBezTo>
                  <a:pt x="1225752" y="951358"/>
                  <a:pt x="951358" y="1225752"/>
                  <a:pt x="612876" y="1225752"/>
                </a:cubicBezTo>
                <a:cubicBezTo>
                  <a:pt x="274394" y="1225752"/>
                  <a:pt x="0" y="951358"/>
                  <a:pt x="0" y="612876"/>
                </a:cubicBezTo>
                <a:cubicBezTo>
                  <a:pt x="0" y="274394"/>
                  <a:pt x="274394" y="0"/>
                  <a:pt x="61287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1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9E86451-01EF-AE93-DFC9-1A04066E2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59635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0BD651-EBC0-5B98-CEB2-61ABDA1BE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7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B99598-BBA2-DECC-4994-8C53EE12B7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2359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8F02950-E2D6-884D-0CE1-4FCB7898B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8724" y="1906629"/>
            <a:ext cx="2363636" cy="345353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9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964A2B0-4B7D-560A-0F9E-158DE83CB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0400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B71F62F-C1D6-635A-3D48-52BA028C2D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2151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9D70DD5-4453-7E50-093C-6383FEA65A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0306" y="2120488"/>
            <a:ext cx="2902857" cy="2381300"/>
          </a:xfrm>
          <a:prstGeom prst="roundRect">
            <a:avLst>
              <a:gd name="adj" fmla="val 6467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67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FA4989-F2EC-8F46-1B43-291E43C43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2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7D6A79-741E-DEE8-5B86-F3529526E5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0064" y="3422144"/>
            <a:ext cx="1992086" cy="1992086"/>
          </a:xfrm>
          <a:custGeom>
            <a:avLst/>
            <a:gdLst>
              <a:gd name="connsiteX0" fmla="*/ 996043 w 1992086"/>
              <a:gd name="connsiteY0" fmla="*/ 0 h 1992086"/>
              <a:gd name="connsiteX1" fmla="*/ 1992086 w 1992086"/>
              <a:gd name="connsiteY1" fmla="*/ 996043 h 1992086"/>
              <a:gd name="connsiteX2" fmla="*/ 996043 w 1992086"/>
              <a:gd name="connsiteY2" fmla="*/ 1992086 h 1992086"/>
              <a:gd name="connsiteX3" fmla="*/ 0 w 1992086"/>
              <a:gd name="connsiteY3" fmla="*/ 996043 h 1992086"/>
              <a:gd name="connsiteX4" fmla="*/ 996043 w 1992086"/>
              <a:gd name="connsiteY4" fmla="*/ 0 h 199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086" h="1992086">
                <a:moveTo>
                  <a:pt x="996043" y="0"/>
                </a:moveTo>
                <a:cubicBezTo>
                  <a:pt x="1546142" y="0"/>
                  <a:pt x="1992086" y="445944"/>
                  <a:pt x="1992086" y="996043"/>
                </a:cubicBezTo>
                <a:cubicBezTo>
                  <a:pt x="1992086" y="1546142"/>
                  <a:pt x="1546142" y="1992086"/>
                  <a:pt x="996043" y="1992086"/>
                </a:cubicBezTo>
                <a:cubicBezTo>
                  <a:pt x="445944" y="1992086"/>
                  <a:pt x="0" y="1546142"/>
                  <a:pt x="0" y="996043"/>
                </a:cubicBezTo>
                <a:cubicBezTo>
                  <a:pt x="0" y="445944"/>
                  <a:pt x="445944" y="0"/>
                  <a:pt x="996043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18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400D525-0D6F-B7FB-E009-162B47DD78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3" y="677335"/>
            <a:ext cx="3268134" cy="550333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8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978D58-D4D7-2613-6A1A-CC6786C93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323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8AACC23-1E22-28C8-12B4-C57BDE62C5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14479" y="0"/>
            <a:ext cx="2788760" cy="302740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74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C47350-FF16-5978-31B5-49F551F0F3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8355" y="2146714"/>
            <a:ext cx="2565822" cy="2565822"/>
          </a:xfrm>
          <a:custGeom>
            <a:avLst/>
            <a:gdLst>
              <a:gd name="connsiteX0" fmla="*/ 1282911 w 2565822"/>
              <a:gd name="connsiteY0" fmla="*/ 0 h 2565822"/>
              <a:gd name="connsiteX1" fmla="*/ 2565822 w 2565822"/>
              <a:gd name="connsiteY1" fmla="*/ 1282911 h 2565822"/>
              <a:gd name="connsiteX2" fmla="*/ 1282911 w 2565822"/>
              <a:gd name="connsiteY2" fmla="*/ 2565822 h 2565822"/>
              <a:gd name="connsiteX3" fmla="*/ 0 w 2565822"/>
              <a:gd name="connsiteY3" fmla="*/ 1282911 h 2565822"/>
              <a:gd name="connsiteX4" fmla="*/ 1282911 w 2565822"/>
              <a:gd name="connsiteY4" fmla="*/ 0 h 25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5822" h="2565822">
                <a:moveTo>
                  <a:pt x="1282911" y="0"/>
                </a:moveTo>
                <a:cubicBezTo>
                  <a:pt x="1991443" y="0"/>
                  <a:pt x="2565822" y="574379"/>
                  <a:pt x="2565822" y="1282911"/>
                </a:cubicBezTo>
                <a:cubicBezTo>
                  <a:pt x="2565822" y="1991443"/>
                  <a:pt x="1991443" y="2565822"/>
                  <a:pt x="1282911" y="2565822"/>
                </a:cubicBezTo>
                <a:cubicBezTo>
                  <a:pt x="574379" y="2565822"/>
                  <a:pt x="0" y="1991443"/>
                  <a:pt x="0" y="1282911"/>
                </a:cubicBezTo>
                <a:cubicBezTo>
                  <a:pt x="0" y="574379"/>
                  <a:pt x="574379" y="0"/>
                  <a:pt x="1282911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0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B15129-1772-3039-8E0A-67FD40E101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437" y="720435"/>
            <a:ext cx="3643745" cy="4017817"/>
          </a:xfrm>
          <a:prstGeom prst="roundRect">
            <a:avLst>
              <a:gd name="adj" fmla="val 4114"/>
            </a:avLst>
          </a:pr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5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52EFA3-E0EA-21A6-5ABE-9A46AD35E5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08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F6918E-3A77-E968-2605-F7D0E8C81E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0000" y="3594099"/>
            <a:ext cx="4648200" cy="27812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6AA3A3-D1BF-D35C-7359-926EBE125A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7866" y="0"/>
            <a:ext cx="4284133" cy="5604933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2113C7-2430-C00F-2BC8-8B220FE01A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8254" y="1"/>
            <a:ext cx="3574473" cy="592974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7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2702ADA-6F5A-29A6-BE2E-C1ED380BAF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4233" y="2313707"/>
            <a:ext cx="2349403" cy="3643745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A63639-4B4E-DA64-951D-30EF33DA9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548" y="900543"/>
            <a:ext cx="3380508" cy="505691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2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FD3D28F-E5B9-611D-72B7-3DA2F1BD24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5575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9EBBA09-F086-FFD4-4A5D-3251EE227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29191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31E296-ACAA-DC7E-F71C-E3A352305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2807" y="795577"/>
            <a:ext cx="3533616" cy="2470138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14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D3A1FBB-6CDC-10E4-0C15-172FEB72E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0"/>
            <a:ext cx="2535936" cy="375513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E0BE371-90AE-3A61-211C-F6617CE0BE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801" y="4059936"/>
            <a:ext cx="2535936" cy="27980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06EC48-C72B-A271-6313-B63C7B40A0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45535" y="2536448"/>
            <a:ext cx="2535937" cy="4321552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621A154-7BE6-DA1B-0CA0-6005AB5F0C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145535" y="1"/>
            <a:ext cx="2535937" cy="2231646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90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3C6728-E623-E257-A4B3-64B0ADE74C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8217" y="0"/>
            <a:ext cx="4170219" cy="685799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8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B297622-9813-CFC5-2688-464EFD446A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9820" y="969819"/>
            <a:ext cx="10252362" cy="4918364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F50816-D0AC-E26C-710D-AF590D64EB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47962" y="903588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D7CB77-BADA-94F9-7299-C6913183F4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7962" y="2881152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EB98A5-5CEB-3CBB-F413-4624FF40A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7962" y="4858717"/>
            <a:ext cx="1363852" cy="1363852"/>
          </a:xfrm>
          <a:custGeom>
            <a:avLst/>
            <a:gdLst>
              <a:gd name="connsiteX0" fmla="*/ 681926 w 1363852"/>
              <a:gd name="connsiteY0" fmla="*/ 0 h 1363852"/>
              <a:gd name="connsiteX1" fmla="*/ 1363852 w 1363852"/>
              <a:gd name="connsiteY1" fmla="*/ 681926 h 1363852"/>
              <a:gd name="connsiteX2" fmla="*/ 681926 w 1363852"/>
              <a:gd name="connsiteY2" fmla="*/ 1363852 h 1363852"/>
              <a:gd name="connsiteX3" fmla="*/ 0 w 1363852"/>
              <a:gd name="connsiteY3" fmla="*/ 681926 h 1363852"/>
              <a:gd name="connsiteX4" fmla="*/ 681926 w 1363852"/>
              <a:gd name="connsiteY4" fmla="*/ 0 h 13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852" h="1363852">
                <a:moveTo>
                  <a:pt x="681926" y="0"/>
                </a:moveTo>
                <a:cubicBezTo>
                  <a:pt x="1058543" y="0"/>
                  <a:pt x="1363852" y="305309"/>
                  <a:pt x="1363852" y="681926"/>
                </a:cubicBezTo>
                <a:cubicBezTo>
                  <a:pt x="1363852" y="1058543"/>
                  <a:pt x="1058543" y="1363852"/>
                  <a:pt x="681926" y="1363852"/>
                </a:cubicBezTo>
                <a:cubicBezTo>
                  <a:pt x="305309" y="1363852"/>
                  <a:pt x="0" y="1058543"/>
                  <a:pt x="0" y="681926"/>
                </a:cubicBezTo>
                <a:cubicBezTo>
                  <a:pt x="0" y="305309"/>
                  <a:pt x="305309" y="0"/>
                  <a:pt x="681926" y="0"/>
                </a:cubicBezTo>
                <a:close/>
              </a:path>
            </a:pathLst>
          </a:custGeo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D8F40D-EDE6-3037-BC55-72840A2EA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81145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B0DA89-7A10-6EEC-F4EA-E098EC371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2056" y="4325256"/>
            <a:ext cx="3426856" cy="1908629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F869126-3F86-EC48-56CC-8C2D13C598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2" cy="6858000"/>
          </a:xfrm>
          <a:pattFill prst="pct2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57" r:id="rId30"/>
    <p:sldLayoutId id="2147483650" r:id="rId31"/>
    <p:sldLayoutId id="2147483651" r:id="rId32"/>
    <p:sldLayoutId id="2147483652" r:id="rId33"/>
    <p:sldLayoutId id="2147483653" r:id="rId34"/>
    <p:sldLayoutId id="214748365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1E6018-28B6-428A-867F-7ACEFB0A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18BD78-DE5B-4F85-8808-84EFFEC8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9A017-08A5-484D-9CCC-30561E91D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B1C8-9315-4BC0-A66C-8DE6BF515D6E}" type="datetimeFigureOut">
              <a:rPr lang="es-419" smtClean="0"/>
              <a:t>6/10/2022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36A45-DAF5-4EE9-A462-9B993EF6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DDDAF-EBBF-4ED9-85CD-3384FCD38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6386-812F-40AB-9BBF-F12AA4695EC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8754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33301-041F-436D-63FE-BD807136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B8E4-158E-30CF-E653-8D980062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8CEB-2BFB-0EF5-F412-02E9704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93F2-5A38-654D-9C2F-83A0485125DF}" type="datetimeFigureOut">
              <a:rPr lang="en-US"/>
              <a:pPr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67E70-BB5D-671D-88D6-6F84EA8A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15CD-9A81-90B8-488C-838E5C0DA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10F19E-F440-8842-98FD-421B9CB36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sv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4.svg"/><Relationship Id="rId12" Type="http://schemas.openxmlformats.org/officeDocument/2006/relationships/image" Target="../media/image2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11" Type="http://schemas.openxmlformats.org/officeDocument/2006/relationships/image" Target="../media/image44.jpeg"/><Relationship Id="rId5" Type="http://schemas.openxmlformats.org/officeDocument/2006/relationships/image" Target="../media/image41.svg"/><Relationship Id="rId10" Type="http://schemas.openxmlformats.org/officeDocument/2006/relationships/image" Target="../media/image34.svg"/><Relationship Id="rId4" Type="http://schemas.openxmlformats.org/officeDocument/2006/relationships/image" Target="../media/image40.png"/><Relationship Id="rId9" Type="http://schemas.openxmlformats.org/officeDocument/2006/relationships/image" Target="../media/image33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25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5.sv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26.png"/><Relationship Id="rId12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11" Type="http://schemas.openxmlformats.org/officeDocument/2006/relationships/image" Target="../media/image30.jpeg"/><Relationship Id="rId5" Type="http://schemas.openxmlformats.org/officeDocument/2006/relationships/image" Target="../media/image14.svg"/><Relationship Id="rId10" Type="http://schemas.openxmlformats.org/officeDocument/2006/relationships/image" Target="../media/image29.sv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1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32.sv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34.svg"/><Relationship Id="rId2" Type="http://schemas.openxmlformats.org/officeDocument/2006/relationships/audio" Target="../media/media4.MP3"/><Relationship Id="rId16" Type="http://schemas.openxmlformats.org/officeDocument/2006/relationships/image" Target="../media/image33.png"/><Relationship Id="rId1" Type="http://schemas.microsoft.com/office/2007/relationships/media" Target="../media/media4.MP3"/><Relationship Id="rId6" Type="http://schemas.openxmlformats.org/officeDocument/2006/relationships/image" Target="../media/image31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4.svg"/><Relationship Id="rId15" Type="http://schemas.openxmlformats.org/officeDocument/2006/relationships/image" Target="../media/image25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3.png"/><Relationship Id="rId9" Type="http://schemas.openxmlformats.org/officeDocument/2006/relationships/diagramData" Target="../diagrams/data1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svg"/><Relationship Id="rId11" Type="http://schemas.openxmlformats.org/officeDocument/2006/relationships/image" Target="../media/image25.sv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35.jpe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4.sv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38.jpe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10" Type="http://schemas.openxmlformats.org/officeDocument/2006/relationships/image" Target="../media/image39.jpe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4.svg"/><Relationship Id="rId12" Type="http://schemas.openxmlformats.org/officeDocument/2006/relationships/image" Target="../media/image25.sv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41.svg"/><Relationship Id="rId10" Type="http://schemas.openxmlformats.org/officeDocument/2006/relationships/image" Target="../media/image34.svg"/><Relationship Id="rId4" Type="http://schemas.openxmlformats.org/officeDocument/2006/relationships/image" Target="../media/image40.png"/><Relationship Id="rId9" Type="http://schemas.openxmlformats.org/officeDocument/2006/relationships/image" Target="../media/image33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34.svg"/><Relationship Id="rId12" Type="http://schemas.openxmlformats.org/officeDocument/2006/relationships/image" Target="../media/image25.sv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3.png"/><Relationship Id="rId11" Type="http://schemas.openxmlformats.org/officeDocument/2006/relationships/image" Target="../media/image24.png"/><Relationship Id="rId5" Type="http://schemas.openxmlformats.org/officeDocument/2006/relationships/image" Target="../media/image14.sv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32.svg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EFDA3BEF-FD18-49F0-A254-35B18A551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90966CD0-085B-49E8-B5B0-BE7C732C1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511" y="467809"/>
            <a:ext cx="11428414" cy="604252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B3F885E-F333-4A76-AA8B-AD81EDDCEF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7DAAD93-C432-4F1B-BE8D-9DAA8B8A70BD}"/>
              </a:ext>
            </a:extLst>
          </p:cNvPr>
          <p:cNvSpPr txBox="1"/>
          <p:nvPr/>
        </p:nvSpPr>
        <p:spPr>
          <a:xfrm>
            <a:off x="6567579" y="1866242"/>
            <a:ext cx="46265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Curso Virtual de la vigilancia epidemiológica de las Intoxicaciones agudas por sustancias químicas</a:t>
            </a:r>
            <a:endParaRPr lang="es-419" sz="2800" b="1" dirty="0">
              <a:solidFill>
                <a:schemeClr val="bg1"/>
              </a:solidFill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54;p3">
            <a:extLst>
              <a:ext uri="{FF2B5EF4-FFF2-40B4-BE49-F238E27FC236}">
                <a16:creationId xmlns:a16="http://schemas.microsoft.com/office/drawing/2014/main" id="{432BCDFF-FB7E-4678-88C9-FFC3C778F69E}"/>
              </a:ext>
            </a:extLst>
          </p:cNvPr>
          <p:cNvSpPr txBox="1"/>
          <p:nvPr/>
        </p:nvSpPr>
        <p:spPr>
          <a:xfrm>
            <a:off x="6680254" y="5047557"/>
            <a:ext cx="3976145" cy="8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Grupo Enfermedades No Transmisibles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Intoxicaciones agudas por sustancias químicas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Dirección de Vigilancia y Análisis del Riesgo en Salud Pública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ES" sz="10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Agosto 2022 - Versión 1.0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D038B1E-3444-4F9B-A06F-1659ACB7C9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22" y="347662"/>
            <a:ext cx="1334266" cy="77878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BDC1EC2A-0F71-47CF-ADD6-48C1575713E9}"/>
              </a:ext>
            </a:extLst>
          </p:cNvPr>
          <p:cNvSpPr/>
          <p:nvPr/>
        </p:nvSpPr>
        <p:spPr>
          <a:xfrm>
            <a:off x="2830304" y="3311524"/>
            <a:ext cx="1220740" cy="357515"/>
          </a:xfrm>
          <a:prstGeom prst="rightArrow">
            <a:avLst/>
          </a:prstGeom>
          <a:solidFill>
            <a:srgbClr val="00C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21D03DA-AF95-5CB8-0A8B-EB5B2456D3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" r="25389"/>
          <a:stretch/>
        </p:blipFill>
        <p:spPr>
          <a:xfrm>
            <a:off x="-11977" y="2170545"/>
            <a:ext cx="2842282" cy="260973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9FEB759-BA8E-4D00-A28F-4FD127476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4165" y="2831323"/>
            <a:ext cx="2429815" cy="119980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2263994-10F3-4009-938B-FFC57370B1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6171" y="1707491"/>
            <a:ext cx="2990306" cy="3563919"/>
          </a:xfrm>
          <a:prstGeom prst="rect">
            <a:avLst/>
          </a:prstGeom>
        </p:spPr>
      </p:pic>
      <p:pic>
        <p:nvPicPr>
          <p:cNvPr id="2" name="Diapositiva 1">
            <a:hlinkClick r:id="" action="ppaction://media"/>
            <a:extLst>
              <a:ext uri="{FF2B5EF4-FFF2-40B4-BE49-F238E27FC236}">
                <a16:creationId xmlns:a16="http://schemas.microsoft.com/office/drawing/2014/main" id="{62BB6368-386F-4AF2-99E9-39C5F7793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50636" y="6205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2D647E-7918-37B8-13D5-D1E018162A7A}"/>
              </a:ext>
            </a:extLst>
          </p:cNvPr>
          <p:cNvSpPr/>
          <p:nvPr/>
        </p:nvSpPr>
        <p:spPr>
          <a:xfrm>
            <a:off x="6296027" y="-38101"/>
            <a:ext cx="5895974" cy="6858001"/>
          </a:xfrm>
          <a:prstGeom prst="rect">
            <a:avLst/>
          </a:prstGeom>
          <a:solidFill>
            <a:srgbClr val="A3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7CB41518-11E5-435C-8645-217482384A90}"/>
              </a:ext>
            </a:extLst>
          </p:cNvPr>
          <p:cNvSpPr txBox="1"/>
          <p:nvPr/>
        </p:nvSpPr>
        <p:spPr>
          <a:xfrm>
            <a:off x="1150894" y="768714"/>
            <a:ext cx="3994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Emergencia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salud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pública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importancia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internacional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- ESPII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67294" y="5163098"/>
            <a:ext cx="305158" cy="1013911"/>
          </a:xfrm>
          <a:prstGeom prst="rect">
            <a:avLst/>
          </a:prstGeom>
        </p:spPr>
      </p:pic>
      <p:pic>
        <p:nvPicPr>
          <p:cNvPr id="3" name="Picture 2" descr="epidemia viral o pandemia que se extiende por todo el mundo concepto con células microscópicas del virus y el mapa del mundo. salud, medicina, contagio global y enfermedades transmisibles 3d renderización ilustración. - epidemia mundial fotografías e imágenes de stock">
            <a:extLst>
              <a:ext uri="{FF2B5EF4-FFF2-40B4-BE49-F238E27FC236}">
                <a16:creationId xmlns:a16="http://schemas.microsoft.com/office/drawing/2014/main" id="{6F2C4C23-D3C1-EB0A-8D4E-68D61734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" y="2737757"/>
            <a:ext cx="6276242" cy="39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441F259-9B9A-219E-E057-CA5D9C4F023E}"/>
              </a:ext>
            </a:extLst>
          </p:cNvPr>
          <p:cNvSpPr txBox="1">
            <a:spLocks/>
          </p:cNvSpPr>
          <p:nvPr/>
        </p:nvSpPr>
        <p:spPr>
          <a:xfrm>
            <a:off x="7015289" y="1125269"/>
            <a:ext cx="4425872" cy="466474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CO" sz="2000" dirty="0"/>
              <a:t>“Evento extraordinario que de conformidad con el RSI (2005), se ha determinado que constituye un riesgo para la salud pública de otros Estados, a causa de la propagación internacional que podría exigir una respuesta internacional coordinada”. Esta definición implica que la situación es: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es-CO" sz="2000" dirty="0"/>
          </a:p>
          <a:p>
            <a:pPr algn="just">
              <a:lnSpc>
                <a:spcPct val="120000"/>
              </a:lnSpc>
              <a:buClr>
                <a:srgbClr val="FF9933"/>
              </a:buClr>
              <a:buFont typeface="Courier New" panose="02070309020205020404" pitchFamily="49" charset="0"/>
              <a:buChar char="o"/>
            </a:pPr>
            <a:r>
              <a:rPr lang="es-CO" sz="2000" dirty="0"/>
              <a:t>Grave, súbita, inusual o inesperada.</a:t>
            </a:r>
          </a:p>
          <a:p>
            <a:pPr algn="just">
              <a:lnSpc>
                <a:spcPct val="120000"/>
              </a:lnSpc>
              <a:buClr>
                <a:srgbClr val="FF9933"/>
              </a:buClr>
              <a:buFont typeface="Courier New" panose="02070309020205020404" pitchFamily="49" charset="0"/>
              <a:buChar char="o"/>
            </a:pPr>
            <a:r>
              <a:rPr lang="es-CO" sz="2000" dirty="0"/>
              <a:t>Tiene implicaciones para la salud pública que van más allá de las fronteras del Estado afectado.</a:t>
            </a:r>
          </a:p>
          <a:p>
            <a:pPr algn="just">
              <a:lnSpc>
                <a:spcPct val="120000"/>
              </a:lnSpc>
              <a:buClr>
                <a:srgbClr val="FF9933"/>
              </a:buClr>
              <a:buFont typeface="Courier New" panose="02070309020205020404" pitchFamily="49" charset="0"/>
              <a:buChar char="o"/>
            </a:pPr>
            <a:r>
              <a:rPr lang="es-CO" sz="2000" dirty="0"/>
              <a:t>Puede necesitar una acción internacional inmediata.</a:t>
            </a:r>
          </a:p>
        </p:txBody>
      </p:sp>
      <p:pic>
        <p:nvPicPr>
          <p:cNvPr id="6" name="Gráfico 5">
            <a:hlinkClick r:id="" action="ppaction://noaction"/>
            <a:extLst>
              <a:ext uri="{FF2B5EF4-FFF2-40B4-BE49-F238E27FC236}">
                <a16:creationId xmlns:a16="http://schemas.microsoft.com/office/drawing/2014/main" id="{7B69141C-6ED1-B5C8-50B8-56D7C8E2E3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5" name="Diapositiva 10">
            <a:hlinkClick r:id="" action="ppaction://media"/>
            <a:extLst>
              <a:ext uri="{FF2B5EF4-FFF2-40B4-BE49-F238E27FC236}">
                <a16:creationId xmlns:a16="http://schemas.microsoft.com/office/drawing/2014/main" id="{E1E1A382-EE1A-4C98-A58C-B1F06BD3D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62616" y="6274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5">
            <a:extLst>
              <a:ext uri="{FF2B5EF4-FFF2-40B4-BE49-F238E27FC236}">
                <a16:creationId xmlns:a16="http://schemas.microsoft.com/office/drawing/2014/main" id="{DB0E392A-5A06-40B7-952B-57C65DEFDAE2}"/>
              </a:ext>
            </a:extLst>
          </p:cNvPr>
          <p:cNvSpPr txBox="1">
            <a:spLocks/>
          </p:cNvSpPr>
          <p:nvPr/>
        </p:nvSpPr>
        <p:spPr>
          <a:xfrm>
            <a:off x="6262255" y="2125389"/>
            <a:ext cx="5166267" cy="4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s-419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Unidad 1.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8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Generalidades de la Vigilancia en Salud Pública</a:t>
            </a:r>
            <a:endParaRPr kumimoji="0" lang="es-419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8080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5;p5">
            <a:extLst>
              <a:ext uri="{FF2B5EF4-FFF2-40B4-BE49-F238E27FC236}">
                <a16:creationId xmlns:a16="http://schemas.microsoft.com/office/drawing/2014/main" id="{0117D596-3F2B-4002-A9B9-2A3168932270}"/>
              </a:ext>
            </a:extLst>
          </p:cNvPr>
          <p:cNvSpPr txBox="1"/>
          <p:nvPr/>
        </p:nvSpPr>
        <p:spPr>
          <a:xfrm>
            <a:off x="6336145" y="3317585"/>
            <a:ext cx="4755897" cy="294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Resultados del aprendizaje: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Describir las generalidades, marco legal y fines de la vigilancia en salud pública.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Identificar las características clave del Reglamento Sanitario Internacional.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2C054-946A-4467-B467-F511A4D19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5" name="Gráfico 4">
            <a:hlinkClick r:id="" action="ppaction://noaction"/>
            <a:extLst>
              <a:ext uri="{FF2B5EF4-FFF2-40B4-BE49-F238E27FC236}">
                <a16:creationId xmlns:a16="http://schemas.microsoft.com/office/drawing/2014/main" id="{10395491-6999-4AED-B723-5DDF56F50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6" name="Diapositiva 2">
            <a:hlinkClick r:id="" action="ppaction://media"/>
            <a:extLst>
              <a:ext uri="{FF2B5EF4-FFF2-40B4-BE49-F238E27FC236}">
                <a16:creationId xmlns:a16="http://schemas.microsoft.com/office/drawing/2014/main" id="{A7987DC5-03C5-4253-B7A9-4492902CB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4953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C92769-01BB-96A3-6272-52CF3F0B635A}"/>
              </a:ext>
            </a:extLst>
          </p:cNvPr>
          <p:cNvSpPr/>
          <p:nvPr/>
        </p:nvSpPr>
        <p:spPr>
          <a:xfrm rot="5400000">
            <a:off x="4469329" y="-4469328"/>
            <a:ext cx="3253339" cy="1219200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B15E0-CF33-7A2F-4905-21FB13D22CE0}"/>
              </a:ext>
            </a:extLst>
          </p:cNvPr>
          <p:cNvSpPr txBox="1"/>
          <p:nvPr/>
        </p:nvSpPr>
        <p:spPr>
          <a:xfrm>
            <a:off x="7939314" y="5179056"/>
            <a:ext cx="4008435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 uso en acciones de salud pública (SP), orienta acciones para reducir la morbilidad y mortalidad y mejorar la salud.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BAE74-01ED-5CA4-4D83-7109B848CC4B}"/>
              </a:ext>
            </a:extLst>
          </p:cNvPr>
          <p:cNvSpPr txBox="1"/>
          <p:nvPr/>
        </p:nvSpPr>
        <p:spPr>
          <a:xfrm>
            <a:off x="4347383" y="5179056"/>
            <a:ext cx="3138055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Realiza recolección, análisis, interpretación y divulgación de datos relacionados con la salud.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4854F-66D1-1070-A991-C1B0034126E1}"/>
              </a:ext>
            </a:extLst>
          </p:cNvPr>
          <p:cNvSpPr txBox="1"/>
          <p:nvPr/>
        </p:nvSpPr>
        <p:spPr>
          <a:xfrm>
            <a:off x="755452" y="5179056"/>
            <a:ext cx="313805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Proceso continuo y sistemático.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D6CF9449-A257-4D8C-9A97-AC0CCD599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9BE38529-3FC3-4E7F-B9B6-278ECF8F7577}"/>
              </a:ext>
            </a:extLst>
          </p:cNvPr>
          <p:cNvSpPr txBox="1"/>
          <p:nvPr/>
        </p:nvSpPr>
        <p:spPr>
          <a:xfrm>
            <a:off x="755452" y="4699762"/>
            <a:ext cx="285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prstClr val="white"/>
                </a:solidFill>
                <a:highlight>
                  <a:srgbClr val="339966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¿Qué?</a:t>
            </a:r>
            <a:endParaRPr kumimoji="0" lang="es-CO" sz="2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539B6CDD-1444-4549-9E1F-B3BD50B57F6A}"/>
              </a:ext>
            </a:extLst>
          </p:cNvPr>
          <p:cNvSpPr txBox="1"/>
          <p:nvPr/>
        </p:nvSpPr>
        <p:spPr>
          <a:xfrm>
            <a:off x="4397477" y="4699261"/>
            <a:ext cx="285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¿Cómo?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D89E5BA5-4B8C-4513-A0E9-2E7BECBF94D3}"/>
              </a:ext>
            </a:extLst>
          </p:cNvPr>
          <p:cNvSpPr txBox="1"/>
          <p:nvPr/>
        </p:nvSpPr>
        <p:spPr>
          <a:xfrm>
            <a:off x="7939314" y="4713662"/>
            <a:ext cx="285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¿Para qué?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20C5EA18-9796-4E5E-83E2-2EC5C92C47AB}"/>
              </a:ext>
            </a:extLst>
          </p:cNvPr>
          <p:cNvSpPr txBox="1"/>
          <p:nvPr/>
        </p:nvSpPr>
        <p:spPr>
          <a:xfrm>
            <a:off x="6434610" y="859721"/>
            <a:ext cx="370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¿Qué es la vigilancia en salud pública?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E79AF77-FA57-483A-8C7B-332208ABB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911A66B9-130E-43DA-ADE8-4C586460B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8310004" y="747080"/>
            <a:ext cx="1643561" cy="3292693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659C06D-7ABF-4623-8085-CB84B5E0D5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672" y="3917421"/>
            <a:ext cx="214498" cy="1823235"/>
          </a:xfrm>
          <a:prstGeom prst="rect">
            <a:avLst/>
          </a:prstGeom>
        </p:spPr>
      </p:pic>
      <p:sp>
        <p:nvSpPr>
          <p:cNvPr id="2" name="Diagrama de flujo: combinar 1">
            <a:extLst>
              <a:ext uri="{FF2B5EF4-FFF2-40B4-BE49-F238E27FC236}">
                <a16:creationId xmlns:a16="http://schemas.microsoft.com/office/drawing/2014/main" id="{A50553A2-F127-232E-4E27-DC0491D6B1F5}"/>
              </a:ext>
            </a:extLst>
          </p:cNvPr>
          <p:cNvSpPr/>
          <p:nvPr/>
        </p:nvSpPr>
        <p:spPr>
          <a:xfrm>
            <a:off x="1108364" y="3648364"/>
            <a:ext cx="932872" cy="969818"/>
          </a:xfrm>
          <a:prstGeom prst="flowChartMerg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Diagrama de flujo: combinar 4">
            <a:extLst>
              <a:ext uri="{FF2B5EF4-FFF2-40B4-BE49-F238E27FC236}">
                <a16:creationId xmlns:a16="http://schemas.microsoft.com/office/drawing/2014/main" id="{EDDBF62B-AF09-B1C7-F689-8EEADD1F4C9C}"/>
              </a:ext>
            </a:extLst>
          </p:cNvPr>
          <p:cNvSpPr/>
          <p:nvPr/>
        </p:nvSpPr>
        <p:spPr>
          <a:xfrm>
            <a:off x="4696401" y="3642885"/>
            <a:ext cx="932872" cy="969818"/>
          </a:xfrm>
          <a:prstGeom prst="flowChartMerg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Diagrama de flujo: combinar 5">
            <a:extLst>
              <a:ext uri="{FF2B5EF4-FFF2-40B4-BE49-F238E27FC236}">
                <a16:creationId xmlns:a16="http://schemas.microsoft.com/office/drawing/2014/main" id="{8FC17F58-24C1-2D95-8C0D-6D2F49B2A7D2}"/>
              </a:ext>
            </a:extLst>
          </p:cNvPr>
          <p:cNvSpPr/>
          <p:nvPr/>
        </p:nvSpPr>
        <p:spPr>
          <a:xfrm>
            <a:off x="8211130" y="3646642"/>
            <a:ext cx="932872" cy="969818"/>
          </a:xfrm>
          <a:prstGeom prst="flowChartMerge">
            <a:avLst/>
          </a:prstGeom>
          <a:solidFill>
            <a:srgbClr val="C3D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concepto de tecnología médica. medicina remota. registro médico electrónico. - public health fotografías e imágenes de stock">
            <a:extLst>
              <a:ext uri="{FF2B5EF4-FFF2-40B4-BE49-F238E27FC236}">
                <a16:creationId xmlns:a16="http://schemas.microsoft.com/office/drawing/2014/main" id="{B90C3EF7-7F65-69FF-C782-5637F87B848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1842"/>
          <a:stretch>
            <a:fillRect/>
          </a:stretch>
        </p:blipFill>
        <p:spPr bwMode="auto">
          <a:xfrm>
            <a:off x="0" y="0"/>
            <a:ext cx="5757863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>
            <a:hlinkClick r:id="" action="ppaction://noaction"/>
            <a:extLst>
              <a:ext uri="{FF2B5EF4-FFF2-40B4-BE49-F238E27FC236}">
                <a16:creationId xmlns:a16="http://schemas.microsoft.com/office/drawing/2014/main" id="{1902CD6B-0411-98AC-E871-AE1D60C5D8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3" name="Diapositiva 3">
            <a:hlinkClick r:id="" action="ppaction://media"/>
            <a:extLst>
              <a:ext uri="{FF2B5EF4-FFF2-40B4-BE49-F238E27FC236}">
                <a16:creationId xmlns:a16="http://schemas.microsoft.com/office/drawing/2014/main" id="{922BD6C6-0A1F-4FFD-B84F-2E6127778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9531" y="6011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5262706" y="-66675"/>
            <a:ext cx="6858001" cy="6991350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81CD2617-847E-4360-ECB7-B64FE53C80D4}"/>
              </a:ext>
            </a:extLst>
          </p:cNvPr>
          <p:cNvSpPr txBox="1"/>
          <p:nvPr/>
        </p:nvSpPr>
        <p:spPr>
          <a:xfrm>
            <a:off x="224063" y="1938351"/>
            <a:ext cx="512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 ciclo de la vigilancia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6563DE-55E3-71AD-DE02-6FE653624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0936731"/>
              </p:ext>
            </p:extLst>
          </p:nvPr>
        </p:nvGraphicFramePr>
        <p:xfrm>
          <a:off x="4610052" y="890795"/>
          <a:ext cx="8765309" cy="579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Gráfico 4">
            <a:hlinkClick r:id="" action="ppaction://noaction"/>
            <a:extLst>
              <a:ext uri="{FF2B5EF4-FFF2-40B4-BE49-F238E27FC236}">
                <a16:creationId xmlns:a16="http://schemas.microsoft.com/office/drawing/2014/main" id="{F63D41BE-CCBB-7D2E-88D7-23B67C17D9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DC37002-15B9-5EB8-0B5C-EA2C3D1003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>
            <a:off x="3698759" y="2200474"/>
            <a:ext cx="305158" cy="1013911"/>
          </a:xfrm>
          <a:prstGeom prst="rect">
            <a:avLst/>
          </a:prstGeom>
        </p:spPr>
      </p:pic>
      <p:pic>
        <p:nvPicPr>
          <p:cNvPr id="7" name="Diapositiva 4">
            <a:hlinkClick r:id="" action="ppaction://media"/>
            <a:extLst>
              <a:ext uri="{FF2B5EF4-FFF2-40B4-BE49-F238E27FC236}">
                <a16:creationId xmlns:a16="http://schemas.microsoft.com/office/drawing/2014/main" id="{25682A0A-F7F1-453D-AC0E-D8C1FC348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7778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esoramiento legal en línea, concepto de derecho laboral, capa o trabajo notaario. - regulation and law fotografías e imágenes de stock">
            <a:extLst>
              <a:ext uri="{FF2B5EF4-FFF2-40B4-BE49-F238E27FC236}">
                <a16:creationId xmlns:a16="http://schemas.microsoft.com/office/drawing/2014/main" id="{3FD58EA4-F229-D784-24BA-49395F08C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 r="22188"/>
          <a:stretch/>
        </p:blipFill>
        <p:spPr bwMode="auto">
          <a:xfrm>
            <a:off x="-9231" y="1"/>
            <a:ext cx="3856674" cy="6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1B7368-C0C9-575D-4FFB-24AFE0537AFD}"/>
              </a:ext>
            </a:extLst>
          </p:cNvPr>
          <p:cNvSpPr/>
          <p:nvPr/>
        </p:nvSpPr>
        <p:spPr>
          <a:xfrm rot="5400000">
            <a:off x="5302989" y="-31007"/>
            <a:ext cx="5433464" cy="8344557"/>
          </a:xfrm>
          <a:prstGeom prst="rect">
            <a:avLst/>
          </a:prstGeom>
          <a:solidFill>
            <a:srgbClr val="037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CC1BC68D-1388-4636-9AD6-4882DB0F8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BDDDA0B6-F15E-46F7-B47D-55502B3204B3}"/>
              </a:ext>
            </a:extLst>
          </p:cNvPr>
          <p:cNvSpPr txBox="1"/>
          <p:nvPr/>
        </p:nvSpPr>
        <p:spPr>
          <a:xfrm>
            <a:off x="4074899" y="483866"/>
            <a:ext cx="370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Marco Legal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2EAA7C7-C16C-447F-8E07-C9C4DF2DBB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B6AB5C4-3D02-438A-A171-975A00E4B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3830854"/>
            <a:ext cx="2300612" cy="2862045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0BB48E4-9B93-D9DE-2A43-E28ED1DE5370}"/>
              </a:ext>
            </a:extLst>
          </p:cNvPr>
          <p:cNvSpPr txBox="1">
            <a:spLocks/>
          </p:cNvSpPr>
          <p:nvPr/>
        </p:nvSpPr>
        <p:spPr>
          <a:xfrm>
            <a:off x="4273222" y="1807220"/>
            <a:ext cx="7160491" cy="465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Ley 9 de 1979 </a:t>
            </a:r>
            <a:r>
              <a:rPr lang="es-CO" sz="1600" dirty="0"/>
              <a:t>(Código Sanitario Nacional)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Constitución política de 1991 </a:t>
            </a:r>
            <a:r>
              <a:rPr lang="es-CO" sz="1600" dirty="0"/>
              <a:t>(Art.48 y Art.49)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Ley 100 de 1993 (SGSSS</a:t>
            </a:r>
            <a:r>
              <a:rPr lang="es-CO" sz="1600" dirty="0"/>
              <a:t>) – Ley 1122 de 2007- Ley 1438 de 2011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Ley 715 de 2001 </a:t>
            </a:r>
            <a:r>
              <a:rPr lang="es-CO" sz="1600" dirty="0"/>
              <a:t>(Sistema General de Participaciones: Recursos y competencias)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Decreto 3518 de 2006 </a:t>
            </a:r>
            <a:r>
              <a:rPr lang="es-CO" sz="1600" dirty="0"/>
              <a:t>(Creación y reglamentación del Sistema de Vigilancia en Salud Pública)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Decreto 2323 de 2006 </a:t>
            </a:r>
            <a:r>
              <a:rPr lang="es-CO" sz="1600" dirty="0"/>
              <a:t>(Se reglamenta parcialmente la Ley 9 de 1979 en relación con la Red Nacional de Laboratorios)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Resolución 1841 de 2013 </a:t>
            </a:r>
            <a:r>
              <a:rPr lang="es-CO" sz="1600" dirty="0"/>
              <a:t>(Plan Decenal de Salud Pública 2012-2021) 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Resolución 0429 de 2016 </a:t>
            </a:r>
            <a:r>
              <a:rPr lang="es-CO" sz="1600" dirty="0"/>
              <a:t>(Modelo Integral de Atención en Salud)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Decreto 780 de 2016 </a:t>
            </a:r>
            <a:r>
              <a:rPr lang="es-CO" sz="1600" dirty="0"/>
              <a:t>(Decreto Único Reglamentario del Sector Salud y. Protección Social)</a:t>
            </a:r>
          </a:p>
          <a:p>
            <a:pPr algn="just">
              <a:buClr>
                <a:srgbClr val="70AD47"/>
              </a:buClr>
              <a:buFont typeface="Wingdings" panose="05000000000000000000" pitchFamily="2" charset="2"/>
              <a:buChar char="§"/>
            </a:pPr>
            <a:r>
              <a:rPr lang="es-CO" sz="1600" b="1" dirty="0"/>
              <a:t>Resolución 2626 de 2019 </a:t>
            </a:r>
            <a:r>
              <a:rPr lang="es-CO" sz="1600" dirty="0"/>
              <a:t>(Política Integral de Salud – Modelo MAITE)</a:t>
            </a:r>
          </a:p>
        </p:txBody>
      </p:sp>
      <p:pic>
        <p:nvPicPr>
          <p:cNvPr id="8" name="Gráfico 7">
            <a:hlinkClick r:id="" action="ppaction://noaction"/>
            <a:extLst>
              <a:ext uri="{FF2B5EF4-FFF2-40B4-BE49-F238E27FC236}">
                <a16:creationId xmlns:a16="http://schemas.microsoft.com/office/drawing/2014/main" id="{B3B9F24F-4F15-E3C3-1D7E-22AF20450B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2" name="Diapositiva 5">
            <a:hlinkClick r:id="" action="ppaction://media"/>
            <a:extLst>
              <a:ext uri="{FF2B5EF4-FFF2-40B4-BE49-F238E27FC236}">
                <a16:creationId xmlns:a16="http://schemas.microsoft.com/office/drawing/2014/main" id="{1E438E17-6EBA-42D5-8C57-53C5058B7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469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lustraciones, imágenes clip art, dibujos animados e iconos de stock de podemos hacerlo juntos. aplanar el concepto de curva para el brote de enfermedad de coronavirus covid-19 - epidemiology">
            <a:extLst>
              <a:ext uri="{FF2B5EF4-FFF2-40B4-BE49-F238E27FC236}">
                <a16:creationId xmlns:a16="http://schemas.microsoft.com/office/drawing/2014/main" id="{C82F8B90-5AC6-327A-BBCB-229953A1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86B21081-681E-48FF-B8FF-DE1CD347D987}"/>
              </a:ext>
            </a:extLst>
          </p:cNvPr>
          <p:cNvSpPr txBox="1"/>
          <p:nvPr/>
        </p:nvSpPr>
        <p:spPr>
          <a:xfrm>
            <a:off x="7608567" y="1182253"/>
            <a:ext cx="42786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Fines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específicos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 la vigilancia en salud pública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46994BD-99D8-4FFB-9EF0-65EE8E442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2BFB3BD2-865C-4021-B647-91181462E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pic>
        <p:nvPicPr>
          <p:cNvPr id="2" name="Gráfico 1">
            <a:hlinkClick r:id="" action="ppaction://noaction"/>
            <a:extLst>
              <a:ext uri="{FF2B5EF4-FFF2-40B4-BE49-F238E27FC236}">
                <a16:creationId xmlns:a16="http://schemas.microsoft.com/office/drawing/2014/main" id="{3D29BF8F-B205-95CF-B6B9-37AB9272D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D60F11CA-579E-D7BF-CBB3-F2C387B577BB}"/>
              </a:ext>
            </a:extLst>
          </p:cNvPr>
          <p:cNvSpPr txBox="1">
            <a:spLocks/>
          </p:cNvSpPr>
          <p:nvPr/>
        </p:nvSpPr>
        <p:spPr>
          <a:xfrm>
            <a:off x="771905" y="785091"/>
            <a:ext cx="5721259" cy="4983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CO" sz="1800" dirty="0">
                <a:solidFill>
                  <a:schemeClr val="bg1"/>
                </a:solidFill>
              </a:rPr>
              <a:t>Estimar la magnitud de los eventos.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s-CO" sz="1800" dirty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CO" sz="1800" dirty="0">
                <a:solidFill>
                  <a:schemeClr val="bg1"/>
                </a:solidFill>
              </a:rPr>
              <a:t>Detectar cambios en los patrones de ocurrencia, distribución y propagación de los eventos.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s-CO" sz="1800" dirty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CO" sz="1800" dirty="0">
                <a:solidFill>
                  <a:schemeClr val="bg1"/>
                </a:solidFill>
              </a:rPr>
              <a:t>Detectar brotes y epidemias y orientar las acciones específicas de control.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s-CO" sz="1800" dirty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CO" sz="1800" dirty="0">
                <a:solidFill>
                  <a:schemeClr val="bg1"/>
                </a:solidFill>
              </a:rPr>
              <a:t>Identificar los factores de riesgo o factores protectores.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s-CO" sz="1800" dirty="0">
              <a:solidFill>
                <a:schemeClr val="bg1"/>
              </a:solidFill>
            </a:endParaRP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r>
              <a:rPr lang="es-CO" sz="1800" dirty="0">
                <a:solidFill>
                  <a:schemeClr val="bg1"/>
                </a:solidFill>
              </a:rPr>
              <a:t>Identificar necesidades de investigación epidemiológica. </a:t>
            </a:r>
          </a:p>
          <a:p>
            <a:pPr>
              <a:buClr>
                <a:srgbClr val="FF9933"/>
              </a:buClr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bg1"/>
              </a:solidFill>
            </a:endParaRPr>
          </a:p>
        </p:txBody>
      </p:sp>
      <p:pic>
        <p:nvPicPr>
          <p:cNvPr id="3" name="Diapositiva 6">
            <a:hlinkClick r:id="" action="ppaction://media"/>
            <a:extLst>
              <a:ext uri="{FF2B5EF4-FFF2-40B4-BE49-F238E27FC236}">
                <a16:creationId xmlns:a16="http://schemas.microsoft.com/office/drawing/2014/main" id="{8815EB5E-F913-461A-83D9-1216F024ED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82400" y="6240156"/>
            <a:ext cx="609600" cy="6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07EBEDED-BD58-48E1-BE9A-519C86F9C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1867E0B-143A-4C51-8A47-849CB16BEC75}"/>
              </a:ext>
            </a:extLst>
          </p:cNvPr>
          <p:cNvSpPr/>
          <p:nvPr/>
        </p:nvSpPr>
        <p:spPr>
          <a:xfrm>
            <a:off x="1" y="0"/>
            <a:ext cx="5829300" cy="6692899"/>
          </a:xfrm>
          <a:prstGeom prst="roundRect">
            <a:avLst>
              <a:gd name="adj" fmla="val 0"/>
            </a:avLst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FFF3B8F-13C3-4716-BC9F-F3842555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33C6728-F4F3-62FD-EE22-8C821FB1DC01}"/>
              </a:ext>
            </a:extLst>
          </p:cNvPr>
          <p:cNvSpPr txBox="1"/>
          <p:nvPr/>
        </p:nvSpPr>
        <p:spPr>
          <a:xfrm>
            <a:off x="564448" y="4582728"/>
            <a:ext cx="42786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Fines 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específicos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de  la vigilancia en salud pública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339966"/>
              </a:highlight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F7F95C1B-1A55-3152-91C2-8BC5F0EBDA50}"/>
              </a:ext>
            </a:extLst>
          </p:cNvPr>
          <p:cNvSpPr txBox="1">
            <a:spLocks/>
          </p:cNvSpPr>
          <p:nvPr/>
        </p:nvSpPr>
        <p:spPr>
          <a:xfrm>
            <a:off x="6393747" y="1148162"/>
            <a:ext cx="5082309" cy="4930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chemeClr val="tx2"/>
                </a:solidFill>
              </a:rPr>
              <a:t>Facilitar la planificación en salud y la definición de medidas de prevención y control.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chemeClr val="tx2"/>
                </a:solidFill>
              </a:rPr>
              <a:t>Facilitar el seguimiento y la evaluación de las intervenciones en salud.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chemeClr val="tx2"/>
                </a:solidFill>
              </a:rPr>
              <a:t>Orientar las acciones para mejorar la calidad de los servicios de salud.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tx2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chemeClr val="tx2"/>
                </a:solidFill>
              </a:rPr>
              <a:t>Orientar la formulación de políticas en salud pública.</a:t>
            </a:r>
          </a:p>
        </p:txBody>
      </p:sp>
      <p:pic>
        <p:nvPicPr>
          <p:cNvPr id="6" name="Gráfico 5">
            <a:hlinkClick r:id="" action="ppaction://noaction"/>
            <a:extLst>
              <a:ext uri="{FF2B5EF4-FFF2-40B4-BE49-F238E27FC236}">
                <a16:creationId xmlns:a16="http://schemas.microsoft.com/office/drawing/2014/main" id="{462D288E-E6E2-8764-46CE-A9E4B35BE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2" name="Diapositiva 7">
            <a:hlinkClick r:id="" action="ppaction://media"/>
            <a:extLst>
              <a:ext uri="{FF2B5EF4-FFF2-40B4-BE49-F238E27FC236}">
                <a16:creationId xmlns:a16="http://schemas.microsoft.com/office/drawing/2014/main" id="{3EEF2384-AB3F-4F64-887E-DB8198F29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pic>
        <p:nvPicPr>
          <p:cNvPr id="1026" name="Picture 2" descr="Vigilancia">
            <a:extLst>
              <a:ext uri="{FF2B5EF4-FFF2-40B4-BE49-F238E27FC236}">
                <a16:creationId xmlns:a16="http://schemas.microsoft.com/office/drawing/2014/main" id="{B7EB0A27-A9C0-DDBB-FD1D-7567AB182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7"/>
          <a:stretch/>
        </p:blipFill>
        <p:spPr bwMode="auto">
          <a:xfrm>
            <a:off x="0" y="1871239"/>
            <a:ext cx="58293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A1952470-500F-4384-A3B6-87EFD78F3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21826"/>
            <a:ext cx="5362440" cy="6671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2D647E-7918-37B8-13D5-D1E018162A7A}"/>
              </a:ext>
            </a:extLst>
          </p:cNvPr>
          <p:cNvSpPr/>
          <p:nvPr/>
        </p:nvSpPr>
        <p:spPr>
          <a:xfrm>
            <a:off x="6640945" y="2503055"/>
            <a:ext cx="5551055" cy="4354946"/>
          </a:xfrm>
          <a:prstGeom prst="rect">
            <a:avLst/>
          </a:prstGeom>
          <a:solidFill>
            <a:srgbClr val="A3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A51D2BF7-E017-482B-8F2B-9AFFC4FF5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id="{7CB41518-11E5-435C-8645-217482384A90}"/>
              </a:ext>
            </a:extLst>
          </p:cNvPr>
          <p:cNvSpPr txBox="1"/>
          <p:nvPr/>
        </p:nvSpPr>
        <p:spPr>
          <a:xfrm>
            <a:off x="6829564" y="1071894"/>
            <a:ext cx="518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Principios de la Vigilancia en Salud Pública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7DE0A24-E6F3-493F-9283-645BC3229A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9DF369D7-34AB-4C7A-BCB9-581523EEFA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619326" y="2854040"/>
            <a:ext cx="305158" cy="101391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0C20433-53E7-EE18-C374-C5196F2488A4}"/>
              </a:ext>
            </a:extLst>
          </p:cNvPr>
          <p:cNvSpPr/>
          <p:nvPr/>
        </p:nvSpPr>
        <p:spPr>
          <a:xfrm>
            <a:off x="1487052" y="471056"/>
            <a:ext cx="2687782" cy="1191491"/>
          </a:xfrm>
          <a:prstGeom prst="rect">
            <a:avLst/>
          </a:prstGeom>
          <a:solidFill>
            <a:srgbClr val="037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Eficacia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E76B5F6-80FA-FD2B-056C-7FFC7179B9BD}"/>
              </a:ext>
            </a:extLst>
          </p:cNvPr>
          <p:cNvSpPr/>
          <p:nvPr/>
        </p:nvSpPr>
        <p:spPr>
          <a:xfrm>
            <a:off x="1491670" y="1667163"/>
            <a:ext cx="2687782" cy="1191491"/>
          </a:xfrm>
          <a:prstGeom prst="rect">
            <a:avLst/>
          </a:prstGeom>
          <a:solidFill>
            <a:srgbClr val="00A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6C344-3FEC-FDEF-665C-9D4D7CC67133}"/>
              </a:ext>
            </a:extLst>
          </p:cNvPr>
          <p:cNvSpPr/>
          <p:nvPr/>
        </p:nvSpPr>
        <p:spPr>
          <a:xfrm>
            <a:off x="1487056" y="2854040"/>
            <a:ext cx="2687782" cy="119149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81A0C6-7EBF-4103-FF38-4B419B5D7D6F}"/>
              </a:ext>
            </a:extLst>
          </p:cNvPr>
          <p:cNvSpPr/>
          <p:nvPr/>
        </p:nvSpPr>
        <p:spPr>
          <a:xfrm>
            <a:off x="1482438" y="4040910"/>
            <a:ext cx="2687782" cy="1191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C1F2341-0129-273D-6D8E-9CE209BCCD2C}"/>
              </a:ext>
            </a:extLst>
          </p:cNvPr>
          <p:cNvSpPr/>
          <p:nvPr/>
        </p:nvSpPr>
        <p:spPr>
          <a:xfrm>
            <a:off x="1487058" y="5227778"/>
            <a:ext cx="2687782" cy="11914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</a:p>
        </p:txBody>
      </p:sp>
      <p:pic>
        <p:nvPicPr>
          <p:cNvPr id="21" name="Gráfico 20">
            <a:hlinkClick r:id="" action="ppaction://noaction"/>
            <a:extLst>
              <a:ext uri="{FF2B5EF4-FFF2-40B4-BE49-F238E27FC236}">
                <a16:creationId xmlns:a16="http://schemas.microsoft.com/office/drawing/2014/main" id="{6391E5C7-4246-9D20-2BE5-A83C2CE406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20C25D89-1A09-B27D-CFA6-06F3A8632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8933" y="2912318"/>
            <a:ext cx="305158" cy="1013911"/>
          </a:xfrm>
          <a:prstGeom prst="rect">
            <a:avLst/>
          </a:prstGeom>
        </p:spPr>
      </p:pic>
      <p:pic>
        <p:nvPicPr>
          <p:cNvPr id="6148" name="Picture 4" descr="el doctor pone una calificación en una pantalla virtual. - quality health fotografías e imágenes de stock">
            <a:extLst>
              <a:ext uri="{FF2B5EF4-FFF2-40B4-BE49-F238E27FC236}">
                <a16:creationId xmlns:a16="http://schemas.microsoft.com/office/drawing/2014/main" id="{63C8D42B-688F-D8CF-39F5-8B4F7FBDF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/>
          <a:stretch/>
        </p:blipFill>
        <p:spPr bwMode="auto">
          <a:xfrm>
            <a:off x="6854110" y="2654878"/>
            <a:ext cx="51643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apositiva 8">
            <a:hlinkClick r:id="" action="ppaction://media"/>
            <a:extLst>
              <a:ext uri="{FF2B5EF4-FFF2-40B4-BE49-F238E27FC236}">
                <a16:creationId xmlns:a16="http://schemas.microsoft.com/office/drawing/2014/main" id="{382A8715-64BA-4BCC-8F55-8A6EE68A3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B6A1C3-EDEF-F2A3-2DEE-277E9AEBEC0F}"/>
              </a:ext>
            </a:extLst>
          </p:cNvPr>
          <p:cNvSpPr/>
          <p:nvPr/>
        </p:nvSpPr>
        <p:spPr>
          <a:xfrm rot="5400000">
            <a:off x="6350478" y="1016483"/>
            <a:ext cx="6858001" cy="4825042"/>
          </a:xfrm>
          <a:prstGeom prst="rect">
            <a:avLst/>
          </a:prstGeom>
          <a:solidFill>
            <a:srgbClr val="15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F7C071C-A40B-49F3-8AF6-63D174700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692900"/>
            <a:ext cx="12192000" cy="1651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0E05942-0836-44B6-976F-0B0D71F1AD1D}"/>
              </a:ext>
            </a:extLst>
          </p:cNvPr>
          <p:cNvSpPr txBox="1"/>
          <p:nvPr/>
        </p:nvSpPr>
        <p:spPr>
          <a:xfrm>
            <a:off x="7689045" y="2484104"/>
            <a:ext cx="430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339966"/>
                </a:highlight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Reglamento Sanitario Internacional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F86DF9C-F384-46C7-B3B3-FE55BD686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474320" y="3483134"/>
            <a:ext cx="305158" cy="10139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6D9B56B-F40F-44A6-9EEB-80A354270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0" y="3444871"/>
            <a:ext cx="3201902" cy="32480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1A3B4F-2E7C-43F6-8143-5EF26A272D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46" y="227590"/>
            <a:ext cx="1082770" cy="631988"/>
          </a:xfrm>
          <a:prstGeom prst="rect">
            <a:avLst/>
          </a:prstGeom>
        </p:spPr>
      </p:pic>
      <p:pic>
        <p:nvPicPr>
          <p:cNvPr id="4" name="Gráfico 3">
            <a:hlinkClick r:id="" action="ppaction://noaction"/>
            <a:extLst>
              <a:ext uri="{FF2B5EF4-FFF2-40B4-BE49-F238E27FC236}">
                <a16:creationId xmlns:a16="http://schemas.microsoft.com/office/drawing/2014/main" id="{772D06C9-57FE-36AA-D258-356F22E37E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251" y="6052008"/>
            <a:ext cx="527654" cy="527654"/>
          </a:xfrm>
          <a:prstGeom prst="rect">
            <a:avLst/>
          </a:prstGeom>
        </p:spPr>
      </p:pic>
      <p:pic>
        <p:nvPicPr>
          <p:cNvPr id="5" name="Diapositiva 9">
            <a:hlinkClick r:id="" action="ppaction://media"/>
            <a:extLst>
              <a:ext uri="{FF2B5EF4-FFF2-40B4-BE49-F238E27FC236}">
                <a16:creationId xmlns:a16="http://schemas.microsoft.com/office/drawing/2014/main" id="{04CD62AC-DBBC-4669-9EFA-1D071D72D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2400" y="6229558"/>
            <a:ext cx="609600" cy="609600"/>
          </a:xfrm>
          <a:prstGeom prst="rect">
            <a:avLst/>
          </a:prstGeom>
        </p:spPr>
      </p:pic>
      <p:pic>
        <p:nvPicPr>
          <p:cNvPr id="2050" name="Picture 2" descr="Reglamento Sanitario Internacional - RSI/2005 ¿Qué es? ¿Para qué sirve? -  TEMAS DE ENFERMERÍA">
            <a:extLst>
              <a:ext uri="{FF2B5EF4-FFF2-40B4-BE49-F238E27FC236}">
                <a16:creationId xmlns:a16="http://schemas.microsoft.com/office/drawing/2014/main" id="{BBC1C5E4-3FB1-2F7F-C882-41219D84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15" y="572459"/>
            <a:ext cx="4029949" cy="574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5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lantilla cur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 curso" id="{100A989D-8410-4C79-866F-5971483E0FA6}" vid="{F9D3F6FE-20D9-402B-811F-D7446AF15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79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C79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>
            <a:solidFill>
              <a:schemeClr val="tx1">
                <a:lumMod val="50000"/>
                <a:lumOff val="50000"/>
              </a:schemeClr>
            </a:solidFill>
            <a:latin typeface="Lato" panose="020F050202020403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curso</Template>
  <TotalTime>2023</TotalTime>
  <Words>518</Words>
  <Application>Microsoft Office PowerPoint</Application>
  <PresentationFormat>Panorámica</PresentationFormat>
  <Paragraphs>70</Paragraphs>
  <Slides>10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Plantilla curso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Diana Ríos</cp:lastModifiedBy>
  <cp:revision>574</cp:revision>
  <dcterms:created xsi:type="dcterms:W3CDTF">2020-02-04T17:00:47Z</dcterms:created>
  <dcterms:modified xsi:type="dcterms:W3CDTF">2022-10-06T22:43:51Z</dcterms:modified>
</cp:coreProperties>
</file>