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3" r:id="rId2"/>
    <p:sldMasterId id="2147483905" r:id="rId3"/>
  </p:sldMasterIdLst>
  <p:notesMasterIdLst>
    <p:notesMasterId r:id="rId12"/>
  </p:notesMasterIdLst>
  <p:sldIdLst>
    <p:sldId id="287" r:id="rId4"/>
    <p:sldId id="258" r:id="rId5"/>
    <p:sldId id="261" r:id="rId6"/>
    <p:sldId id="271" r:id="rId7"/>
    <p:sldId id="266" r:id="rId8"/>
    <p:sldId id="2180" r:id="rId9"/>
    <p:sldId id="269" r:id="rId10"/>
    <p:sldId id="264" r:id="rId11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1" clrIdx="0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B0"/>
    <a:srgbClr val="008260"/>
    <a:srgbClr val="135261"/>
    <a:srgbClr val="0574AB"/>
    <a:srgbClr val="006699"/>
    <a:srgbClr val="00CC99"/>
    <a:srgbClr val="FF7C80"/>
    <a:srgbClr val="F4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FEF69-D20F-77F0-A722-05AA8D761653}" v="8" dt="2022-10-06T23:14:42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033" autoAdjust="0"/>
  </p:normalViewPr>
  <p:slideViewPr>
    <p:cSldViewPr snapToGrid="0">
      <p:cViewPr varScale="1">
        <p:scale>
          <a:sx n="114" d="100"/>
          <a:sy n="114" d="100"/>
        </p:scale>
        <p:origin x="110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del Pilar Diaz Gomez" userId="S::adiaz@ins.gov.co::5f502a95-9db7-4c60-96e7-141cc5805f88" providerId="AD" clId="Web-{22AFEF69-D20F-77F0-A722-05AA8D761653}"/>
    <pc:docChg chg="modSld">
      <pc:chgData name="Alejandra del Pilar Diaz Gomez" userId="S::adiaz@ins.gov.co::5f502a95-9db7-4c60-96e7-141cc5805f88" providerId="AD" clId="Web-{22AFEF69-D20F-77F0-A722-05AA8D761653}" dt="2022-10-06T23:14:42.307" v="7" actId="1076"/>
      <pc:docMkLst>
        <pc:docMk/>
      </pc:docMkLst>
      <pc:sldChg chg="addSp delSp modSp">
        <pc:chgData name="Alejandra del Pilar Diaz Gomez" userId="S::adiaz@ins.gov.co::5f502a95-9db7-4c60-96e7-141cc5805f88" providerId="AD" clId="Web-{22AFEF69-D20F-77F0-A722-05AA8D761653}" dt="2022-10-06T23:14:42.307" v="7" actId="1076"/>
        <pc:sldMkLst>
          <pc:docMk/>
          <pc:sldMk cId="3235676852" sldId="261"/>
        </pc:sldMkLst>
        <pc:spChg chg="mod">
          <ac:chgData name="Alejandra del Pilar Diaz Gomez" userId="S::adiaz@ins.gov.co::5f502a95-9db7-4c60-96e7-141cc5805f88" providerId="AD" clId="Web-{22AFEF69-D20F-77F0-A722-05AA8D761653}" dt="2022-10-06T23:14:42.307" v="7" actId="1076"/>
          <ac:spMkLst>
            <pc:docMk/>
            <pc:sldMk cId="3235676852" sldId="261"/>
            <ac:spMk id="3" creationId="{0AB6A1C3-EDEF-F2A3-2DEE-277E9AEBEC0F}"/>
          </ac:spMkLst>
        </pc:spChg>
        <pc:spChg chg="add">
          <ac:chgData name="Alejandra del Pilar Diaz Gomez" userId="S::adiaz@ins.gov.co::5f502a95-9db7-4c60-96e7-141cc5805f88" providerId="AD" clId="Web-{22AFEF69-D20F-77F0-A722-05AA8D761653}" dt="2022-10-06T23:11:11.308" v="0"/>
          <ac:spMkLst>
            <pc:docMk/>
            <pc:sldMk cId="3235676852" sldId="261"/>
            <ac:spMk id="4" creationId="{01F42A1E-ADD8-3207-0E2A-D92FED990C29}"/>
          </ac:spMkLst>
        </pc:spChg>
        <pc:spChg chg="add">
          <ac:chgData name="Alejandra del Pilar Diaz Gomez" userId="S::adiaz@ins.gov.co::5f502a95-9db7-4c60-96e7-141cc5805f88" providerId="AD" clId="Web-{22AFEF69-D20F-77F0-A722-05AA8D761653}" dt="2022-10-06T23:11:22.261" v="3"/>
          <ac:spMkLst>
            <pc:docMk/>
            <pc:sldMk cId="3235676852" sldId="261"/>
            <ac:spMk id="6" creationId="{BDACA9BC-B892-0E99-44A7-D3DED4320873}"/>
          </ac:spMkLst>
        </pc:spChg>
        <pc:spChg chg="add del mod">
          <ac:chgData name="Alejandra del Pilar Diaz Gomez" userId="S::adiaz@ins.gov.co::5f502a95-9db7-4c60-96e7-141cc5805f88" providerId="AD" clId="Web-{22AFEF69-D20F-77F0-A722-05AA8D761653}" dt="2022-10-06T23:14:36.666" v="6"/>
          <ac:spMkLst>
            <pc:docMk/>
            <pc:sldMk cId="3235676852" sldId="261"/>
            <ac:spMk id="12" creationId="{C81D07F5-8794-5D26-B3FB-41CB01023C70}"/>
          </ac:spMkLst>
        </pc:spChg>
        <pc:picChg chg="del mod">
          <ac:chgData name="Alejandra del Pilar Diaz Gomez" userId="S::adiaz@ins.gov.co::5f502a95-9db7-4c60-96e7-141cc5805f88" providerId="AD" clId="Web-{22AFEF69-D20F-77F0-A722-05AA8D761653}" dt="2022-10-06T23:14:15.695" v="5"/>
          <ac:picMkLst>
            <pc:docMk/>
            <pc:sldMk cId="3235676852" sldId="261"/>
            <ac:picMk id="2" creationId="{7B64B2D2-2D99-48C8-4BD6-D451B23C5723}"/>
          </ac:picMkLst>
        </pc:picChg>
        <pc:picChg chg="add mod ord modCrop">
          <ac:chgData name="Alejandra del Pilar Diaz Gomez" userId="S::adiaz@ins.gov.co::5f502a95-9db7-4c60-96e7-141cc5805f88" providerId="AD" clId="Web-{22AFEF69-D20F-77F0-A722-05AA8D761653}" dt="2022-10-06T23:14:36.666" v="6"/>
          <ac:picMkLst>
            <pc:docMk/>
            <pc:sldMk cId="3235676852" sldId="261"/>
            <ac:picMk id="15" creationId="{2BA131BE-787C-F66F-9104-D78ECDCF27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628E0-C18A-489B-BB23-457DDCCDD8E3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D869B591-31D4-41D1-BB01-53598BAACD19}">
      <dgm:prSet phldrT="[Texto]" custT="1"/>
      <dgm:spPr>
        <a:solidFill>
          <a:srgbClr val="008260">
            <a:alpha val="50000"/>
          </a:srgbClr>
        </a:solidFill>
      </dgm:spPr>
      <dgm:t>
        <a:bodyPr/>
        <a:lstStyle/>
        <a:p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Sospechoso</a:t>
          </a:r>
        </a:p>
      </dgm:t>
    </dgm:pt>
    <dgm:pt modelId="{6FEE5AB1-A971-43B3-BD14-A214A519757A}" type="parTrans" cxnId="{12892D08-A8F8-4E54-A66C-6128F4810B7C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D1A41-B1A9-440E-B9A6-68370F922602}" type="sibTrans" cxnId="{12892D08-A8F8-4E54-A66C-6128F4810B7C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B0B1A-F33F-478A-9550-38FC4F5E772C}">
      <dgm:prSet phldrT="[Texto]" custT="1"/>
      <dgm:spPr>
        <a:solidFill>
          <a:schemeClr val="accent6">
            <a:lumMod val="20000"/>
            <a:lumOff val="80000"/>
            <a:alpha val="73000"/>
          </a:schemeClr>
        </a:solidFill>
      </dgm:spPr>
      <dgm:t>
        <a:bodyPr/>
        <a:lstStyle/>
        <a:p>
          <a:r>
            <a:rPr lang="es-MX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Sensible para captar todos los casos posibles que se presenten del evento. Ej.: Cólera, Sarampión, Leptospirosis, Rubeola.</a:t>
          </a:r>
          <a:endParaRPr lang="es-CO" sz="18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C444C906-72CC-479F-AFBB-3D9F449DFCBB}" type="parTrans" cxnId="{F028F0EF-B38A-4BD0-822A-905ACB1F821B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D46A6-B98A-4E00-8A63-51EB8D9F0F15}" type="sibTrans" cxnId="{F028F0EF-B38A-4BD0-822A-905ACB1F821B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23B6F-8A61-4AE0-9EFE-9B2C359F91AE}">
      <dgm:prSet phldrT="[Texto]" custT="1"/>
      <dgm:spPr>
        <a:solidFill>
          <a:srgbClr val="008260">
            <a:alpha val="50000"/>
          </a:srgbClr>
        </a:solidFill>
      </dgm:spPr>
      <dgm:t>
        <a:bodyPr/>
        <a:lstStyle/>
        <a:p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Probable</a:t>
          </a:r>
        </a:p>
      </dgm:t>
    </dgm:pt>
    <dgm:pt modelId="{871AABFA-D016-4EC5-8789-9FAA2516E90D}" type="parTrans" cxnId="{6EEF48A9-E5D9-4A70-A220-0E6403F9BBDA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D672B-BA1E-4EFB-8F08-07C4914835D9}" type="sibTrans" cxnId="{6EEF48A9-E5D9-4A70-A220-0E6403F9BBDA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CDED4-E834-4166-BE24-899757D73229}">
      <dgm:prSet phldrT="[Texto]" custT="1"/>
      <dgm:spPr>
        <a:solidFill>
          <a:schemeClr val="accent6">
            <a:lumMod val="20000"/>
            <a:lumOff val="80000"/>
            <a:alpha val="73000"/>
          </a:schemeClr>
        </a:solidFill>
      </dgm:spPr>
      <dgm:t>
        <a:bodyPr/>
        <a:lstStyle/>
        <a:p>
          <a:r>
            <a:rPr lang="es-CO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Mas específica y pretender identificar casos de manera puntual evitando que ingresen eventos que no corresponden a la definición de casos o falsos positivos. Ej.: </a:t>
          </a:r>
          <a:r>
            <a:rPr lang="es-CO" sz="18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chagas</a:t>
          </a:r>
          <a:r>
            <a:rPr lang="es-CO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, dengue, tosferina, fiebre amarilla, </a:t>
          </a:r>
          <a:r>
            <a:rPr lang="es-CO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Intoxicaciones</a:t>
          </a:r>
        </a:p>
      </dgm:t>
    </dgm:pt>
    <dgm:pt modelId="{4A8D96EA-7D1D-4693-AD0E-36673AF2CE82}" type="parTrans" cxnId="{BB7DD86F-1941-406D-9C76-F222EA604B58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1793E-75AC-4A91-9F2F-7AACA7553313}" type="sibTrans" cxnId="{BB7DD86F-1941-406D-9C76-F222EA604B58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A0604-17C2-4D1D-8B4E-E5A875AAA1AC}">
      <dgm:prSet phldrT="[Texto]" custT="1"/>
      <dgm:spPr>
        <a:solidFill>
          <a:srgbClr val="008260">
            <a:alpha val="50000"/>
          </a:srgbClr>
        </a:solidFill>
        <a:ln>
          <a:noFill/>
        </a:ln>
      </dgm:spPr>
      <dgm:t>
        <a:bodyPr/>
        <a:lstStyle/>
        <a:p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</a:p>
      </dgm:t>
    </dgm:pt>
    <dgm:pt modelId="{951674D9-4649-4CB8-897F-94CB29B471D5}" type="parTrans" cxnId="{6D994975-AE40-43AE-A89F-1FEA95236A43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0AF41-B791-43A8-812A-1E95A5FDE1CD}" type="sibTrans" cxnId="{6D994975-AE40-43AE-A89F-1FEA95236A43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A1653-7F7B-4B1C-A47A-23917008E4C1}">
      <dgm:prSet phldrT="[Texto]" custT="1"/>
      <dgm:spPr>
        <a:solidFill>
          <a:schemeClr val="accent6">
            <a:lumMod val="20000"/>
            <a:lumOff val="80000"/>
            <a:alpha val="73000"/>
          </a:schemeClr>
        </a:solidFill>
      </dgm:spPr>
      <dgm:t>
        <a:bodyPr/>
        <a:lstStyle/>
        <a:p>
          <a:r>
            <a:rPr lang="es-CO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Es el que tiene la confirmación por: clínica, laboratorio o nexo epidemiológico</a:t>
          </a:r>
          <a:endParaRPr lang="es-CO" sz="18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C0C8FC0-DEDC-4DE6-8DAF-6D216E805F1E}" type="parTrans" cxnId="{CF182C21-5533-40E2-A796-E3E6C3690C9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B0772-A7A8-4D06-AF8F-F303C110B316}" type="sibTrans" cxnId="{CF182C21-5533-40E2-A796-E3E6C3690C9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097D3-C42E-4B9D-982A-67D79E6905F7}" type="pres">
      <dgm:prSet presAssocID="{B85628E0-C18A-489B-BB23-457DDCCDD8E3}" presName="Name0" presStyleCnt="0">
        <dgm:presLayoutVars>
          <dgm:dir/>
          <dgm:animLvl val="lvl"/>
          <dgm:resizeHandles val="exact"/>
        </dgm:presLayoutVars>
      </dgm:prSet>
      <dgm:spPr/>
    </dgm:pt>
    <dgm:pt modelId="{386FD3EB-28D2-457B-BA4C-8FAE370E209A}" type="pres">
      <dgm:prSet presAssocID="{D869B591-31D4-41D1-BB01-53598BAACD19}" presName="composite" presStyleCnt="0"/>
      <dgm:spPr/>
    </dgm:pt>
    <dgm:pt modelId="{CC6BEE35-83E6-4517-B251-100F89D9D1DD}" type="pres">
      <dgm:prSet presAssocID="{D869B591-31D4-41D1-BB01-53598BAACD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5F0FD7B-A434-421D-96D5-270AB61C83EB}" type="pres">
      <dgm:prSet presAssocID="{D869B591-31D4-41D1-BB01-53598BAACD19}" presName="desTx" presStyleLbl="alignAccFollowNode1" presStyleIdx="0" presStyleCnt="3">
        <dgm:presLayoutVars>
          <dgm:bulletEnabled val="1"/>
        </dgm:presLayoutVars>
      </dgm:prSet>
      <dgm:spPr/>
    </dgm:pt>
    <dgm:pt modelId="{A5C2FC5C-6716-48E3-8C0A-089638B559F7}" type="pres">
      <dgm:prSet presAssocID="{2B2D1A41-B1A9-440E-B9A6-68370F922602}" presName="space" presStyleCnt="0"/>
      <dgm:spPr/>
    </dgm:pt>
    <dgm:pt modelId="{0147E562-A91D-4254-A6FA-09F1588C3EEC}" type="pres">
      <dgm:prSet presAssocID="{23523B6F-8A61-4AE0-9EFE-9B2C359F91AE}" presName="composite" presStyleCnt="0"/>
      <dgm:spPr/>
    </dgm:pt>
    <dgm:pt modelId="{551A4F18-2936-416E-B8D8-B3F978D52B63}" type="pres">
      <dgm:prSet presAssocID="{23523B6F-8A61-4AE0-9EFE-9B2C359F91A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9AA894-21A3-462F-A6AB-267B3CFA0E04}" type="pres">
      <dgm:prSet presAssocID="{23523B6F-8A61-4AE0-9EFE-9B2C359F91AE}" presName="desTx" presStyleLbl="alignAccFollowNode1" presStyleIdx="1" presStyleCnt="3">
        <dgm:presLayoutVars>
          <dgm:bulletEnabled val="1"/>
        </dgm:presLayoutVars>
      </dgm:prSet>
      <dgm:spPr/>
    </dgm:pt>
    <dgm:pt modelId="{71C3E18D-197A-45F2-83B5-BBCFB70AC4E6}" type="pres">
      <dgm:prSet presAssocID="{C85D672B-BA1E-4EFB-8F08-07C4914835D9}" presName="space" presStyleCnt="0"/>
      <dgm:spPr/>
    </dgm:pt>
    <dgm:pt modelId="{CDA4F081-6DDE-4B07-8AB4-1F7F428E7433}" type="pres">
      <dgm:prSet presAssocID="{30EA0604-17C2-4D1D-8B4E-E5A875AAA1AC}" presName="composite" presStyleCnt="0"/>
      <dgm:spPr/>
    </dgm:pt>
    <dgm:pt modelId="{9986B239-C90F-45EC-8E72-F68C4159C9F5}" type="pres">
      <dgm:prSet presAssocID="{30EA0604-17C2-4D1D-8B4E-E5A875AAA1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154490-C837-4C3B-A929-608B3BE20754}" type="pres">
      <dgm:prSet presAssocID="{30EA0604-17C2-4D1D-8B4E-E5A875AAA1A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892D08-A8F8-4E54-A66C-6128F4810B7C}" srcId="{B85628E0-C18A-489B-BB23-457DDCCDD8E3}" destId="{D869B591-31D4-41D1-BB01-53598BAACD19}" srcOrd="0" destOrd="0" parTransId="{6FEE5AB1-A971-43B3-BD14-A214A519757A}" sibTransId="{2B2D1A41-B1A9-440E-B9A6-68370F922602}"/>
    <dgm:cxn modelId="{D36AE716-7D90-425F-9168-690311FADDBD}" type="presOf" srcId="{30EA0604-17C2-4D1D-8B4E-E5A875AAA1AC}" destId="{9986B239-C90F-45EC-8E72-F68C4159C9F5}" srcOrd="0" destOrd="0" presId="urn:microsoft.com/office/officeart/2005/8/layout/hList1"/>
    <dgm:cxn modelId="{CF182C21-5533-40E2-A796-E3E6C3690C94}" srcId="{30EA0604-17C2-4D1D-8B4E-E5A875AAA1AC}" destId="{6F8A1653-7F7B-4B1C-A47A-23917008E4C1}" srcOrd="0" destOrd="0" parTransId="{2C0C8FC0-DEDC-4DE6-8DAF-6D216E805F1E}" sibTransId="{DB1B0772-A7A8-4D06-AF8F-F303C110B316}"/>
    <dgm:cxn modelId="{419F5135-DA68-4189-9BAF-B5F3827462B1}" type="presOf" srcId="{D869B591-31D4-41D1-BB01-53598BAACD19}" destId="{CC6BEE35-83E6-4517-B251-100F89D9D1DD}" srcOrd="0" destOrd="0" presId="urn:microsoft.com/office/officeart/2005/8/layout/hList1"/>
    <dgm:cxn modelId="{8519C763-A26E-41D1-9102-E46940822F58}" type="presOf" srcId="{B85628E0-C18A-489B-BB23-457DDCCDD8E3}" destId="{847097D3-C42E-4B9D-982A-67D79E6905F7}" srcOrd="0" destOrd="0" presId="urn:microsoft.com/office/officeart/2005/8/layout/hList1"/>
    <dgm:cxn modelId="{8A90646F-9FA3-4CE9-B9CA-E443DFA03E38}" type="presOf" srcId="{2A2CDED4-E834-4166-BE24-899757D73229}" destId="{8B9AA894-21A3-462F-A6AB-267B3CFA0E04}" srcOrd="0" destOrd="0" presId="urn:microsoft.com/office/officeart/2005/8/layout/hList1"/>
    <dgm:cxn modelId="{BB7DD86F-1941-406D-9C76-F222EA604B58}" srcId="{23523B6F-8A61-4AE0-9EFE-9B2C359F91AE}" destId="{2A2CDED4-E834-4166-BE24-899757D73229}" srcOrd="0" destOrd="0" parTransId="{4A8D96EA-7D1D-4693-AD0E-36673AF2CE82}" sibTransId="{7FF1793E-75AC-4A91-9F2F-7AACA7553313}"/>
    <dgm:cxn modelId="{6D994975-AE40-43AE-A89F-1FEA95236A43}" srcId="{B85628E0-C18A-489B-BB23-457DDCCDD8E3}" destId="{30EA0604-17C2-4D1D-8B4E-E5A875AAA1AC}" srcOrd="2" destOrd="0" parTransId="{951674D9-4649-4CB8-897F-94CB29B471D5}" sibTransId="{B140AF41-B791-43A8-812A-1E95A5FDE1CD}"/>
    <dgm:cxn modelId="{C799E1A5-2012-463B-95DC-704F435B55DD}" type="presOf" srcId="{23523B6F-8A61-4AE0-9EFE-9B2C359F91AE}" destId="{551A4F18-2936-416E-B8D8-B3F978D52B63}" srcOrd="0" destOrd="0" presId="urn:microsoft.com/office/officeart/2005/8/layout/hList1"/>
    <dgm:cxn modelId="{6EEF48A9-E5D9-4A70-A220-0E6403F9BBDA}" srcId="{B85628E0-C18A-489B-BB23-457DDCCDD8E3}" destId="{23523B6F-8A61-4AE0-9EFE-9B2C359F91AE}" srcOrd="1" destOrd="0" parTransId="{871AABFA-D016-4EC5-8789-9FAA2516E90D}" sibTransId="{C85D672B-BA1E-4EFB-8F08-07C4914835D9}"/>
    <dgm:cxn modelId="{25C9DCE4-7B01-4140-9002-ED1E2F9B6F35}" type="presOf" srcId="{D78B0B1A-F33F-478A-9550-38FC4F5E772C}" destId="{75F0FD7B-A434-421D-96D5-270AB61C83EB}" srcOrd="0" destOrd="0" presId="urn:microsoft.com/office/officeart/2005/8/layout/hList1"/>
    <dgm:cxn modelId="{A4BF15EC-7B0D-4B96-A773-F25D68E55A35}" type="presOf" srcId="{6F8A1653-7F7B-4B1C-A47A-23917008E4C1}" destId="{34154490-C837-4C3B-A929-608B3BE20754}" srcOrd="0" destOrd="0" presId="urn:microsoft.com/office/officeart/2005/8/layout/hList1"/>
    <dgm:cxn modelId="{F028F0EF-B38A-4BD0-822A-905ACB1F821B}" srcId="{D869B591-31D4-41D1-BB01-53598BAACD19}" destId="{D78B0B1A-F33F-478A-9550-38FC4F5E772C}" srcOrd="0" destOrd="0" parTransId="{C444C906-72CC-479F-AFBB-3D9F449DFCBB}" sibTransId="{C11D46A6-B98A-4E00-8A63-51EB8D9F0F15}"/>
    <dgm:cxn modelId="{EAD2D2FE-CE01-4E46-A104-8BFE5B1AFD8D}" type="presParOf" srcId="{847097D3-C42E-4B9D-982A-67D79E6905F7}" destId="{386FD3EB-28D2-457B-BA4C-8FAE370E209A}" srcOrd="0" destOrd="0" presId="urn:microsoft.com/office/officeart/2005/8/layout/hList1"/>
    <dgm:cxn modelId="{5ECB66C3-D6D7-44AA-BBEA-20C21EA33884}" type="presParOf" srcId="{386FD3EB-28D2-457B-BA4C-8FAE370E209A}" destId="{CC6BEE35-83E6-4517-B251-100F89D9D1DD}" srcOrd="0" destOrd="0" presId="urn:microsoft.com/office/officeart/2005/8/layout/hList1"/>
    <dgm:cxn modelId="{B159CE11-F220-4027-A385-F9F2B19DF3B4}" type="presParOf" srcId="{386FD3EB-28D2-457B-BA4C-8FAE370E209A}" destId="{75F0FD7B-A434-421D-96D5-270AB61C83EB}" srcOrd="1" destOrd="0" presId="urn:microsoft.com/office/officeart/2005/8/layout/hList1"/>
    <dgm:cxn modelId="{1541E135-2ABA-427D-8A51-E4776CE2D102}" type="presParOf" srcId="{847097D3-C42E-4B9D-982A-67D79E6905F7}" destId="{A5C2FC5C-6716-48E3-8C0A-089638B559F7}" srcOrd="1" destOrd="0" presId="urn:microsoft.com/office/officeart/2005/8/layout/hList1"/>
    <dgm:cxn modelId="{BAF3219A-7671-4CF6-A912-BA4D7E597DAE}" type="presParOf" srcId="{847097D3-C42E-4B9D-982A-67D79E6905F7}" destId="{0147E562-A91D-4254-A6FA-09F1588C3EEC}" srcOrd="2" destOrd="0" presId="urn:microsoft.com/office/officeart/2005/8/layout/hList1"/>
    <dgm:cxn modelId="{754FC9ED-F7AD-4CC1-B868-82C632EB3E6F}" type="presParOf" srcId="{0147E562-A91D-4254-A6FA-09F1588C3EEC}" destId="{551A4F18-2936-416E-B8D8-B3F978D52B63}" srcOrd="0" destOrd="0" presId="urn:microsoft.com/office/officeart/2005/8/layout/hList1"/>
    <dgm:cxn modelId="{84D7CFED-EC20-47BD-BA2A-80FBA744B1B2}" type="presParOf" srcId="{0147E562-A91D-4254-A6FA-09F1588C3EEC}" destId="{8B9AA894-21A3-462F-A6AB-267B3CFA0E04}" srcOrd="1" destOrd="0" presId="urn:microsoft.com/office/officeart/2005/8/layout/hList1"/>
    <dgm:cxn modelId="{293D2FEB-C0CC-4C6C-8328-BBC424CD1793}" type="presParOf" srcId="{847097D3-C42E-4B9D-982A-67D79E6905F7}" destId="{71C3E18D-197A-45F2-83B5-BBCFB70AC4E6}" srcOrd="3" destOrd="0" presId="urn:microsoft.com/office/officeart/2005/8/layout/hList1"/>
    <dgm:cxn modelId="{3811786B-B0E6-4481-B970-0A12BE4D56DD}" type="presParOf" srcId="{847097D3-C42E-4B9D-982A-67D79E6905F7}" destId="{CDA4F081-6DDE-4B07-8AB4-1F7F428E7433}" srcOrd="4" destOrd="0" presId="urn:microsoft.com/office/officeart/2005/8/layout/hList1"/>
    <dgm:cxn modelId="{4A9E7D17-7719-48CE-B996-16BCDD9080AC}" type="presParOf" srcId="{CDA4F081-6DDE-4B07-8AB4-1F7F428E7433}" destId="{9986B239-C90F-45EC-8E72-F68C4159C9F5}" srcOrd="0" destOrd="0" presId="urn:microsoft.com/office/officeart/2005/8/layout/hList1"/>
    <dgm:cxn modelId="{24A85DED-3228-4F05-9412-D202A3E262D6}" type="presParOf" srcId="{CDA4F081-6DDE-4B07-8AB4-1F7F428E7433}" destId="{34154490-C837-4C3B-A929-608B3BE20754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5EF72-C51B-4FDC-B494-8E56E1336D72}" type="doc">
      <dgm:prSet loTypeId="urn:microsoft.com/office/officeart/2005/8/layout/pyramid1" loCatId="pyramid" qsTypeId="urn:microsoft.com/office/officeart/2005/8/quickstyle/3d4" qsCatId="3D" csTypeId="urn:microsoft.com/office/officeart/2005/8/colors/accent0_3" csCatId="mainScheme" phldr="1"/>
      <dgm:spPr/>
    </dgm:pt>
    <dgm:pt modelId="{40ED400E-AFD7-4901-96CD-5710141E6D3F}">
      <dgm:prSet phldrT="[Texto]" custT="1"/>
      <dgm:spPr/>
      <dgm:t>
        <a:bodyPr/>
        <a:lstStyle/>
        <a:p>
          <a:endParaRPr lang="es-CO" sz="20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CO" sz="20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20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</a:p>
      </dgm:t>
    </dgm:pt>
    <dgm:pt modelId="{4C7D2685-E147-4793-AD67-3BD5735E569A}" type="parTrans" cxnId="{3063ACBD-29D6-4207-BE4B-988A3749C1F4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1671C-5D4B-4040-B022-DA937D8FE4A8}" type="sibTrans" cxnId="{3063ACBD-29D6-4207-BE4B-988A3749C1F4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EE871-9426-4F4F-A919-5A6B2526197A}">
      <dgm:prSet phldrT="[Texto]" custT="1"/>
      <dgm:spPr/>
      <dgm:t>
        <a:bodyPr/>
        <a:lstStyle/>
        <a:p>
          <a:endParaRPr lang="es-CO" sz="20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20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Probable</a:t>
          </a:r>
        </a:p>
      </dgm:t>
    </dgm:pt>
    <dgm:pt modelId="{3529BAC8-A0FA-451C-BE50-09748431A34A}" type="parTrans" cxnId="{77F9E273-9648-4D48-965D-A29AD220A8CD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44621-0FE8-45F8-9F35-728C22AF07C4}" type="sibTrans" cxnId="{77F9E273-9648-4D48-965D-A29AD220A8CD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339F5-E42B-4D6C-A936-7DAFC9CB3F49}">
      <dgm:prSet phldrT="[Texto]" custT="1"/>
      <dgm:spPr/>
      <dgm:t>
        <a:bodyPr/>
        <a:lstStyle/>
        <a:p>
          <a:r>
            <a:rPr lang="es-CO" sz="20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Sospechoso</a:t>
          </a:r>
        </a:p>
      </dgm:t>
    </dgm:pt>
    <dgm:pt modelId="{6C85CEFB-4E29-40FA-9E09-BBCEE05CAB5C}" type="parTrans" cxnId="{0C25D24F-8B69-445E-93AB-F6C93B45BF56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AB6C6-D086-4EA9-B0DF-79B725634CD3}" type="sibTrans" cxnId="{0C25D24F-8B69-445E-93AB-F6C93B45BF56}">
      <dgm:prSet/>
      <dgm:spPr/>
      <dgm:t>
        <a:bodyPr/>
        <a:lstStyle/>
        <a:p>
          <a:endParaRPr lang="es-CO" sz="200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0B1BA-330E-4E0C-ABE1-253AEF616FF0}" type="pres">
      <dgm:prSet presAssocID="{A915EF72-C51B-4FDC-B494-8E56E1336D72}" presName="Name0" presStyleCnt="0">
        <dgm:presLayoutVars>
          <dgm:dir/>
          <dgm:animLvl val="lvl"/>
          <dgm:resizeHandles val="exact"/>
        </dgm:presLayoutVars>
      </dgm:prSet>
      <dgm:spPr/>
    </dgm:pt>
    <dgm:pt modelId="{6D216930-6188-458E-AF53-04BCE3CD2C4E}" type="pres">
      <dgm:prSet presAssocID="{40ED400E-AFD7-4901-96CD-5710141E6D3F}" presName="Name8" presStyleCnt="0"/>
      <dgm:spPr/>
    </dgm:pt>
    <dgm:pt modelId="{D3A5C537-C3E0-4719-B2D3-D8B6A1B91302}" type="pres">
      <dgm:prSet presAssocID="{40ED400E-AFD7-4901-96CD-5710141E6D3F}" presName="level" presStyleLbl="node1" presStyleIdx="0" presStyleCnt="3" custLinFactNeighborY="-11827">
        <dgm:presLayoutVars>
          <dgm:chMax val="1"/>
          <dgm:bulletEnabled val="1"/>
        </dgm:presLayoutVars>
      </dgm:prSet>
      <dgm:spPr/>
    </dgm:pt>
    <dgm:pt modelId="{28421AA1-C7E5-4DC3-9F91-75293F54F4E2}" type="pres">
      <dgm:prSet presAssocID="{40ED400E-AFD7-4901-96CD-5710141E6D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3CC8BE-788F-4AA8-9ACA-E3F83AD64DEC}" type="pres">
      <dgm:prSet presAssocID="{5AEEE871-9426-4F4F-A919-5A6B2526197A}" presName="Name8" presStyleCnt="0"/>
      <dgm:spPr/>
    </dgm:pt>
    <dgm:pt modelId="{C8430C12-745D-424B-92C4-C84164549DAA}" type="pres">
      <dgm:prSet presAssocID="{5AEEE871-9426-4F4F-A919-5A6B2526197A}" presName="level" presStyleLbl="node1" presStyleIdx="1" presStyleCnt="3">
        <dgm:presLayoutVars>
          <dgm:chMax val="1"/>
          <dgm:bulletEnabled val="1"/>
        </dgm:presLayoutVars>
      </dgm:prSet>
      <dgm:spPr/>
    </dgm:pt>
    <dgm:pt modelId="{9BE5CE4E-4F2D-4A4B-A663-554D47137FF4}" type="pres">
      <dgm:prSet presAssocID="{5AEEE871-9426-4F4F-A919-5A6B25261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CB54CE-5136-4376-A16E-CC3FAC815663}" type="pres">
      <dgm:prSet presAssocID="{BB8339F5-E42B-4D6C-A936-7DAFC9CB3F49}" presName="Name8" presStyleCnt="0"/>
      <dgm:spPr/>
    </dgm:pt>
    <dgm:pt modelId="{2D2F661F-53B0-49D4-A2AE-8225BD2FE2ED}" type="pres">
      <dgm:prSet presAssocID="{BB8339F5-E42B-4D6C-A936-7DAFC9CB3F49}" presName="level" presStyleLbl="node1" presStyleIdx="2" presStyleCnt="3">
        <dgm:presLayoutVars>
          <dgm:chMax val="1"/>
          <dgm:bulletEnabled val="1"/>
        </dgm:presLayoutVars>
      </dgm:prSet>
      <dgm:spPr/>
    </dgm:pt>
    <dgm:pt modelId="{71896712-7061-46D6-9FE3-A72A12AC8E57}" type="pres">
      <dgm:prSet presAssocID="{BB8339F5-E42B-4D6C-A936-7DAFC9CB3F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47FAD66-A099-4032-93C9-B3B4CEA74BF1}" type="presOf" srcId="{BB8339F5-E42B-4D6C-A936-7DAFC9CB3F49}" destId="{2D2F661F-53B0-49D4-A2AE-8225BD2FE2ED}" srcOrd="0" destOrd="0" presId="urn:microsoft.com/office/officeart/2005/8/layout/pyramid1"/>
    <dgm:cxn modelId="{779ED866-CEF9-40C8-8AC1-9BD0B6C69B41}" type="presOf" srcId="{BB8339F5-E42B-4D6C-A936-7DAFC9CB3F49}" destId="{71896712-7061-46D6-9FE3-A72A12AC8E57}" srcOrd="1" destOrd="0" presId="urn:microsoft.com/office/officeart/2005/8/layout/pyramid1"/>
    <dgm:cxn modelId="{68B5FF69-2BF7-47D3-8027-664BFB3FDCE9}" type="presOf" srcId="{5AEEE871-9426-4F4F-A919-5A6B2526197A}" destId="{9BE5CE4E-4F2D-4A4B-A663-554D47137FF4}" srcOrd="1" destOrd="0" presId="urn:microsoft.com/office/officeart/2005/8/layout/pyramid1"/>
    <dgm:cxn modelId="{916D4C4D-526F-43A5-A61C-4807F990F82A}" type="presOf" srcId="{40ED400E-AFD7-4901-96CD-5710141E6D3F}" destId="{28421AA1-C7E5-4DC3-9F91-75293F54F4E2}" srcOrd="1" destOrd="0" presId="urn:microsoft.com/office/officeart/2005/8/layout/pyramid1"/>
    <dgm:cxn modelId="{0C25D24F-8B69-445E-93AB-F6C93B45BF56}" srcId="{A915EF72-C51B-4FDC-B494-8E56E1336D72}" destId="{BB8339F5-E42B-4D6C-A936-7DAFC9CB3F49}" srcOrd="2" destOrd="0" parTransId="{6C85CEFB-4E29-40FA-9E09-BBCEE05CAB5C}" sibTransId="{163AB6C6-D086-4EA9-B0DF-79B725634CD3}"/>
    <dgm:cxn modelId="{77F9E273-9648-4D48-965D-A29AD220A8CD}" srcId="{A915EF72-C51B-4FDC-B494-8E56E1336D72}" destId="{5AEEE871-9426-4F4F-A919-5A6B2526197A}" srcOrd="1" destOrd="0" parTransId="{3529BAC8-A0FA-451C-BE50-09748431A34A}" sibTransId="{43244621-0FE8-45F8-9F35-728C22AF07C4}"/>
    <dgm:cxn modelId="{88C93C7C-840A-45E4-9990-5C4F643657CB}" type="presOf" srcId="{A915EF72-C51B-4FDC-B494-8E56E1336D72}" destId="{4360B1BA-330E-4E0C-ABE1-253AEF616FF0}" srcOrd="0" destOrd="0" presId="urn:microsoft.com/office/officeart/2005/8/layout/pyramid1"/>
    <dgm:cxn modelId="{F438D1A0-7716-45AD-9658-74FFBF19E4AA}" type="presOf" srcId="{40ED400E-AFD7-4901-96CD-5710141E6D3F}" destId="{D3A5C537-C3E0-4719-B2D3-D8B6A1B91302}" srcOrd="0" destOrd="0" presId="urn:microsoft.com/office/officeart/2005/8/layout/pyramid1"/>
    <dgm:cxn modelId="{3063ACBD-29D6-4207-BE4B-988A3749C1F4}" srcId="{A915EF72-C51B-4FDC-B494-8E56E1336D72}" destId="{40ED400E-AFD7-4901-96CD-5710141E6D3F}" srcOrd="0" destOrd="0" parTransId="{4C7D2685-E147-4793-AD67-3BD5735E569A}" sibTransId="{8791671C-5D4B-4040-B022-DA937D8FE4A8}"/>
    <dgm:cxn modelId="{6D3E04CC-CE63-4D2D-963C-4B8B3F61AD03}" type="presOf" srcId="{5AEEE871-9426-4F4F-A919-5A6B2526197A}" destId="{C8430C12-745D-424B-92C4-C84164549DAA}" srcOrd="0" destOrd="0" presId="urn:microsoft.com/office/officeart/2005/8/layout/pyramid1"/>
    <dgm:cxn modelId="{88237830-57D0-4D24-85B9-E20E7924D566}" type="presParOf" srcId="{4360B1BA-330E-4E0C-ABE1-253AEF616FF0}" destId="{6D216930-6188-458E-AF53-04BCE3CD2C4E}" srcOrd="0" destOrd="0" presId="urn:microsoft.com/office/officeart/2005/8/layout/pyramid1"/>
    <dgm:cxn modelId="{E1E3CF25-4BC1-4442-AE38-3672EC1EED53}" type="presParOf" srcId="{6D216930-6188-458E-AF53-04BCE3CD2C4E}" destId="{D3A5C537-C3E0-4719-B2D3-D8B6A1B91302}" srcOrd="0" destOrd="0" presId="urn:microsoft.com/office/officeart/2005/8/layout/pyramid1"/>
    <dgm:cxn modelId="{01422FE9-6867-4CB6-AEEE-3B1DE245A0E3}" type="presParOf" srcId="{6D216930-6188-458E-AF53-04BCE3CD2C4E}" destId="{28421AA1-C7E5-4DC3-9F91-75293F54F4E2}" srcOrd="1" destOrd="0" presId="urn:microsoft.com/office/officeart/2005/8/layout/pyramid1"/>
    <dgm:cxn modelId="{D9D9383D-4742-4918-8EE5-211A037632EF}" type="presParOf" srcId="{4360B1BA-330E-4E0C-ABE1-253AEF616FF0}" destId="{223CC8BE-788F-4AA8-9ACA-E3F83AD64DEC}" srcOrd="1" destOrd="0" presId="urn:microsoft.com/office/officeart/2005/8/layout/pyramid1"/>
    <dgm:cxn modelId="{8E182838-7313-4556-B3A6-B6E621B880A3}" type="presParOf" srcId="{223CC8BE-788F-4AA8-9ACA-E3F83AD64DEC}" destId="{C8430C12-745D-424B-92C4-C84164549DAA}" srcOrd="0" destOrd="0" presId="urn:microsoft.com/office/officeart/2005/8/layout/pyramid1"/>
    <dgm:cxn modelId="{23571556-CE88-4D3B-AFCD-798DEC7EB871}" type="presParOf" srcId="{223CC8BE-788F-4AA8-9ACA-E3F83AD64DEC}" destId="{9BE5CE4E-4F2D-4A4B-A663-554D47137FF4}" srcOrd="1" destOrd="0" presId="urn:microsoft.com/office/officeart/2005/8/layout/pyramid1"/>
    <dgm:cxn modelId="{06249842-B98B-40E7-A107-0E84FB1158CD}" type="presParOf" srcId="{4360B1BA-330E-4E0C-ABE1-253AEF616FF0}" destId="{84CB54CE-5136-4376-A16E-CC3FAC815663}" srcOrd="2" destOrd="0" presId="urn:microsoft.com/office/officeart/2005/8/layout/pyramid1"/>
    <dgm:cxn modelId="{4CC928D5-59FE-4BC9-AED8-2B958DED67BA}" type="presParOf" srcId="{84CB54CE-5136-4376-A16E-CC3FAC815663}" destId="{2D2F661F-53B0-49D4-A2AE-8225BD2FE2ED}" srcOrd="0" destOrd="0" presId="urn:microsoft.com/office/officeart/2005/8/layout/pyramid1"/>
    <dgm:cxn modelId="{0C76BA70-1535-4674-865B-F41C3BD3329F}" type="presParOf" srcId="{84CB54CE-5136-4376-A16E-CC3FAC815663}" destId="{71896712-7061-46D6-9FE3-A72A12AC8E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BEE35-83E6-4517-B251-100F89D9D1DD}">
      <dsp:nvSpPr>
        <dsp:cNvPr id="0" name=""/>
        <dsp:cNvSpPr/>
      </dsp:nvSpPr>
      <dsp:spPr>
        <a:xfrm>
          <a:off x="2574" y="314415"/>
          <a:ext cx="2509735" cy="1003894"/>
        </a:xfrm>
        <a:prstGeom prst="rect">
          <a:avLst/>
        </a:prstGeom>
        <a:solidFill>
          <a:srgbClr val="008260">
            <a:alpha val="50000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Sospechoso</a:t>
          </a:r>
        </a:p>
      </dsp:txBody>
      <dsp:txXfrm>
        <a:off x="2574" y="314415"/>
        <a:ext cx="2509735" cy="1003894"/>
      </dsp:txXfrm>
    </dsp:sp>
    <dsp:sp modelId="{75F0FD7B-A434-421D-96D5-270AB61C83EB}">
      <dsp:nvSpPr>
        <dsp:cNvPr id="0" name=""/>
        <dsp:cNvSpPr/>
      </dsp:nvSpPr>
      <dsp:spPr>
        <a:xfrm>
          <a:off x="2574" y="1318309"/>
          <a:ext cx="2509735" cy="3390074"/>
        </a:xfrm>
        <a:prstGeom prst="rect">
          <a:avLst/>
        </a:prstGeom>
        <a:solidFill>
          <a:schemeClr val="accent6">
            <a:lumMod val="20000"/>
            <a:lumOff val="80000"/>
            <a:alpha val="73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Sensible para captar todos los casos posibles que se presenten del evento. Ej.: Cólera, Sarampión, Leptospirosis, Rubeola.</a:t>
          </a:r>
          <a:endParaRPr lang="es-CO" sz="18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574" y="1318309"/>
        <a:ext cx="2509735" cy="3390074"/>
      </dsp:txXfrm>
    </dsp:sp>
    <dsp:sp modelId="{551A4F18-2936-416E-B8D8-B3F978D52B63}">
      <dsp:nvSpPr>
        <dsp:cNvPr id="0" name=""/>
        <dsp:cNvSpPr/>
      </dsp:nvSpPr>
      <dsp:spPr>
        <a:xfrm>
          <a:off x="2863672" y="314415"/>
          <a:ext cx="2509735" cy="1003894"/>
        </a:xfrm>
        <a:prstGeom prst="rect">
          <a:avLst/>
        </a:prstGeom>
        <a:solidFill>
          <a:srgbClr val="008260">
            <a:alpha val="50000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Probable</a:t>
          </a:r>
        </a:p>
      </dsp:txBody>
      <dsp:txXfrm>
        <a:off x="2863672" y="314415"/>
        <a:ext cx="2509735" cy="1003894"/>
      </dsp:txXfrm>
    </dsp:sp>
    <dsp:sp modelId="{8B9AA894-21A3-462F-A6AB-267B3CFA0E04}">
      <dsp:nvSpPr>
        <dsp:cNvPr id="0" name=""/>
        <dsp:cNvSpPr/>
      </dsp:nvSpPr>
      <dsp:spPr>
        <a:xfrm>
          <a:off x="2863672" y="1318309"/>
          <a:ext cx="2509735" cy="3390074"/>
        </a:xfrm>
        <a:prstGeom prst="rect">
          <a:avLst/>
        </a:prstGeom>
        <a:solidFill>
          <a:schemeClr val="accent6">
            <a:lumMod val="20000"/>
            <a:lumOff val="80000"/>
            <a:alpha val="73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Mas específica y pretender identificar casos de manera puntual evitando que ingresen eventos que no corresponden a la definición de casos o falsos positivos. Ej.: </a:t>
          </a:r>
          <a:r>
            <a:rPr lang="es-CO" sz="1800" kern="12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chagas</a:t>
          </a:r>
          <a:r>
            <a:rPr lang="es-CO" sz="18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, dengue, tosferina, fiebre amarilla, </a:t>
          </a:r>
          <a:r>
            <a:rPr lang="es-CO" sz="18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Intoxicaciones</a:t>
          </a:r>
        </a:p>
      </dsp:txBody>
      <dsp:txXfrm>
        <a:off x="2863672" y="1318309"/>
        <a:ext cx="2509735" cy="3390074"/>
      </dsp:txXfrm>
    </dsp:sp>
    <dsp:sp modelId="{9986B239-C90F-45EC-8E72-F68C4159C9F5}">
      <dsp:nvSpPr>
        <dsp:cNvPr id="0" name=""/>
        <dsp:cNvSpPr/>
      </dsp:nvSpPr>
      <dsp:spPr>
        <a:xfrm>
          <a:off x="5724771" y="314415"/>
          <a:ext cx="2509735" cy="1003894"/>
        </a:xfrm>
        <a:prstGeom prst="rect">
          <a:avLst/>
        </a:prstGeom>
        <a:solidFill>
          <a:srgbClr val="00826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</a:p>
      </dsp:txBody>
      <dsp:txXfrm>
        <a:off x="5724771" y="314415"/>
        <a:ext cx="2509735" cy="1003894"/>
      </dsp:txXfrm>
    </dsp:sp>
    <dsp:sp modelId="{34154490-C837-4C3B-A929-608B3BE20754}">
      <dsp:nvSpPr>
        <dsp:cNvPr id="0" name=""/>
        <dsp:cNvSpPr/>
      </dsp:nvSpPr>
      <dsp:spPr>
        <a:xfrm>
          <a:off x="5724771" y="1318309"/>
          <a:ext cx="2509735" cy="3390074"/>
        </a:xfrm>
        <a:prstGeom prst="rect">
          <a:avLst/>
        </a:prstGeom>
        <a:solidFill>
          <a:schemeClr val="accent6">
            <a:lumMod val="20000"/>
            <a:lumOff val="80000"/>
            <a:alpha val="73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Es el que tiene la confirmación por: clínica, laboratorio o nexo epidemiológico</a:t>
          </a:r>
          <a:endParaRPr lang="es-CO" sz="180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5724771" y="1318309"/>
        <a:ext cx="2509735" cy="3390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5C537-C3E0-4719-B2D3-D8B6A1B91302}">
      <dsp:nvSpPr>
        <dsp:cNvPr id="0" name=""/>
        <dsp:cNvSpPr/>
      </dsp:nvSpPr>
      <dsp:spPr>
        <a:xfrm>
          <a:off x="2541727" y="0"/>
          <a:ext cx="2541728" cy="1794184"/>
        </a:xfrm>
        <a:prstGeom prst="trapezoid">
          <a:avLst>
            <a:gd name="adj" fmla="val 7083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</a:p>
      </dsp:txBody>
      <dsp:txXfrm>
        <a:off x="2541727" y="0"/>
        <a:ext cx="2541728" cy="1794184"/>
      </dsp:txXfrm>
    </dsp:sp>
    <dsp:sp modelId="{C8430C12-745D-424B-92C4-C84164549DAA}">
      <dsp:nvSpPr>
        <dsp:cNvPr id="0" name=""/>
        <dsp:cNvSpPr/>
      </dsp:nvSpPr>
      <dsp:spPr>
        <a:xfrm>
          <a:off x="1270863" y="1794184"/>
          <a:ext cx="5083456" cy="1794184"/>
        </a:xfrm>
        <a:prstGeom prst="trapezoid">
          <a:avLst>
            <a:gd name="adj" fmla="val 7083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chemeClr val="bg2">
                <a:lumMod val="9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Probable</a:t>
          </a:r>
        </a:p>
      </dsp:txBody>
      <dsp:txXfrm>
        <a:off x="2160468" y="1794184"/>
        <a:ext cx="3304246" cy="1794184"/>
      </dsp:txXfrm>
    </dsp:sp>
    <dsp:sp modelId="{2D2F661F-53B0-49D4-A2AE-8225BD2FE2ED}">
      <dsp:nvSpPr>
        <dsp:cNvPr id="0" name=""/>
        <dsp:cNvSpPr/>
      </dsp:nvSpPr>
      <dsp:spPr>
        <a:xfrm>
          <a:off x="0" y="3588368"/>
          <a:ext cx="7625184" cy="1794184"/>
        </a:xfrm>
        <a:prstGeom prst="trapezoid">
          <a:avLst>
            <a:gd name="adj" fmla="val 7083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Sospechoso</a:t>
          </a:r>
        </a:p>
      </dsp:txBody>
      <dsp:txXfrm>
        <a:off x="1334407" y="3588368"/>
        <a:ext cx="4956369" cy="179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7F8398-4892-B1C2-64E9-3AFB7A20C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9500E-117C-D8D1-074C-115DB1483A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ACE667-B6CA-416C-97A9-3700C46F0E89}" type="datetimeFigureOut">
              <a:rPr lang="es-ES_tradnl"/>
              <a:pPr>
                <a:defRPr/>
              </a:pPr>
              <a:t>06/10/2022</a:t>
            </a:fld>
            <a:endParaRPr lang="es-ES_trad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4E50AE-6C8F-7146-3E2D-F58B9AD7B2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20F7B4-ECB0-6183-6040-DEDFCCCCE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_trad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531EC-2F25-9612-4D01-FADDA9B273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97E57-EAA4-9E76-9426-F0E4C854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262E37-6583-4C48-A556-DCCF03BC0E68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7491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Salu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188B78-4306-E312-A3AF-842044B9214F}"/>
              </a:ext>
            </a:extLst>
          </p:cNvPr>
          <p:cNvSpPr/>
          <p:nvPr userDrawn="1"/>
        </p:nvSpPr>
        <p:spPr>
          <a:xfrm>
            <a:off x="0" y="0"/>
            <a:ext cx="4545013" cy="6858000"/>
          </a:xfrm>
          <a:prstGeom prst="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5B196DE-44B8-0399-1526-744E498CD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5865813"/>
            <a:ext cx="140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4B7BAB-C052-BF7B-8C27-B379CB32C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217613"/>
            <a:ext cx="45450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0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D8E272F6-9552-B1A3-8553-8FB94DB45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1"/>
          <a:stretch>
            <a:fillRect/>
          </a:stretch>
        </p:blipFill>
        <p:spPr bwMode="auto">
          <a:xfrm>
            <a:off x="0" y="0"/>
            <a:ext cx="116935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A9826538-0BBA-4E27-7C2B-5D0BE194F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5978525"/>
            <a:ext cx="11080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A9B35E7-BFD8-8F2D-954E-9147F1ED47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0"/>
            <a:ext cx="1257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57226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/>
          <p:cNvSpPr>
            <a:spLocks noGrp="1"/>
          </p:cNvSpPr>
          <p:nvPr>
            <p:ph sz="quarter" idx="10"/>
          </p:nvPr>
        </p:nvSpPr>
        <p:spPr>
          <a:xfrm>
            <a:off x="657226" y="1114426"/>
            <a:ext cx="10782300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031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DA30F03-F832-98F2-D8D5-177DCEE1D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>
            <a:fillRect/>
          </a:stretch>
        </p:blipFill>
        <p:spPr bwMode="auto">
          <a:xfrm>
            <a:off x="0" y="0"/>
            <a:ext cx="9274175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78B953B3-F276-C356-0727-D402FA407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5978525"/>
            <a:ext cx="11080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28110CA8-17D3-861D-9148-58E5007B6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0"/>
            <a:ext cx="1257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57225" y="1266825"/>
            <a:ext cx="10782300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0"/>
          </p:nvPr>
        </p:nvSpPr>
        <p:spPr>
          <a:xfrm>
            <a:off x="657226" y="2524127"/>
            <a:ext cx="10782300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5699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1E6A-CA3B-4DAD-A452-EA5DE8B5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77AB2-385D-42AF-ADC0-72839B89B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4316B-2832-49BC-93EF-ADCD8547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E2326-8BFF-4C0F-99EB-370E0FAE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EC34E-F886-407F-8881-C6595DE5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424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67E4-3AC0-4FCE-ACB6-7D25A3DA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471EF-24EE-4212-B503-FAF9C518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20F47-73B3-461D-A6AB-5D0B3D7D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2C99-F1D7-4669-9658-78FB9730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C5B23-36F1-414C-AD24-E545C716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761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59B73-A908-4EDC-A309-6FEC1D3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DE08A-E0B7-4B79-850D-8C2F0355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B60A3-2726-4670-AC3D-AD77A317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135B8-9902-4803-8C8F-D7752535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733EA-DAD0-4F87-B1AB-E4EEA4FA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231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3D6FA-35B0-4A35-BE3D-3B4C9A40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B12DB-E069-4F7B-B2DD-46F8EA7D8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E0C7E-A5EA-47FE-B8F2-344487E6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BAAF3B-A9BA-4D27-A178-72D40E40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0238C-2394-488E-BFD4-D4019EEE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B862B-4CF0-4F9E-8BBC-3B63A1D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015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CACF-759C-441A-831B-45779A23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1190A0-2E22-41A3-9ACC-E3FE5E1D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423112-1BF1-429A-85A3-50DA1591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88B0E1-DDC9-4325-B45D-4E496A7F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CFF9AB-FBD8-4522-B550-2A1703050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0C6273-0E6E-4F1C-B658-681ED58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31E539-41AC-47BD-9309-682D2266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E5B764-1219-4746-B0DB-E885D633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2725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A9D1F-A706-464A-8B02-02143769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FEEC67-D3DA-4F60-982A-500AFD6A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18A673-7B53-4597-B500-AD63DD05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4E5E06-DFAD-48ED-901B-25A829EC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0624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12A1B-3C1F-4F10-A83E-719767F1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D8A016-F92C-4316-BF5E-B7D3375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1BE03B-0219-4EA3-90FD-0DECFC2F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983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664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E2564-8DB5-4E07-B036-38001C61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ADAA-2321-448F-AAC8-EEF8E4ED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CF29A-1B77-469C-A1FD-93B97BCF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F7AA4-026B-4E1C-9555-738AE947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E014A-D471-424B-A08D-EAAEAC31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88A30D-4529-46F4-82C6-0647BFF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741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9958-3979-43A6-BD35-BA3B91A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37D9F4-534C-4CC5-8849-5ED2831AF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CE8D1C-9880-4EE5-A11D-C7BFE333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04770-729B-4E99-8273-1A6D6019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1FB9D6-76B7-424E-A0FF-962049DF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D719D-42D9-459E-A112-F7EDA755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6908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1C9E-71C8-4140-9320-F1837C21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763C96-724F-4340-A811-5186F75F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B82FC-8B9B-4E5C-B492-9994107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68366-12E9-4EDE-A394-7A92CEE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32E02-64AC-40A2-975D-9C4FC080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65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6DF8B4-44B4-4DFD-9B0C-B75FE150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9C2E7A-866F-48C7-8467-3C53B9528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78605-953D-41DD-BC36-D92C1C26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97C7B-C4FA-494A-96B4-60298DB5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4BDD6-02AC-49B7-9D28-84FBB5FB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7770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884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5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7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8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7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155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5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3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35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5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3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7651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6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7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8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0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7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1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3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8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391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39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4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7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12A1B-3C1F-4F10-A83E-719767F1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D8A016-F92C-4316-BF5E-B7D3375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1BE03B-0219-4EA3-90FD-0DECFC2F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930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103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80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757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2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FA6BD94E-8DDF-2388-5E61-86EFB36F0E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99BFF55-3631-9C4C-B46A-BD4112073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1E6018-28B6-428A-867F-7ACEFB0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8BD78-DE5B-4F85-8808-84EFFEC8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9A017-08A5-484D-9CCC-30561E91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36A45-DAF5-4EE9-A462-9B993EF6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DDDAF-EBBF-4ED9-85CD-3384FCD38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65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33" r:id="rId28"/>
    <p:sldLayoutId id="2147483934" r:id="rId29"/>
    <p:sldLayoutId id="214748393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11" Type="http://schemas.openxmlformats.org/officeDocument/2006/relationships/image" Target="../media/image30.svg"/><Relationship Id="rId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7.sv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svg"/><Relationship Id="rId11" Type="http://schemas.openxmlformats.org/officeDocument/2006/relationships/image" Target="../media/image30.sv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32.svg"/><Relationship Id="rId17" Type="http://schemas.openxmlformats.org/officeDocument/2006/relationships/image" Target="../media/image30.svg"/><Relationship Id="rId2" Type="http://schemas.openxmlformats.org/officeDocument/2006/relationships/image" Target="../media/image3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0.svg"/><Relationship Id="rId15" Type="http://schemas.openxmlformats.org/officeDocument/2006/relationships/slide" Target="slide2.xml"/><Relationship Id="rId10" Type="http://schemas.openxmlformats.org/officeDocument/2006/relationships/image" Target="../media/image43.sv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47.jpeg"/><Relationship Id="rId7" Type="http://schemas.openxmlformats.org/officeDocument/2006/relationships/image" Target="../media/image28.png"/><Relationship Id="rId12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48.png"/><Relationship Id="rId9" Type="http://schemas.openxmlformats.org/officeDocument/2006/relationships/image" Target="../media/image43.sv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8.png"/><Relationship Id="rId7" Type="http://schemas.openxmlformats.org/officeDocument/2006/relationships/diagramData" Target="../diagrams/data1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svg"/><Relationship Id="rId11" Type="http://schemas.microsoft.com/office/2007/relationships/diagramDrawing" Target="../diagrams/drawing1.xml"/><Relationship Id="rId5" Type="http://schemas.openxmlformats.org/officeDocument/2006/relationships/image" Target="../media/image29.png"/><Relationship Id="rId10" Type="http://schemas.openxmlformats.org/officeDocument/2006/relationships/diagramColors" Target="../diagrams/colors1.xml"/><Relationship Id="rId4" Type="http://schemas.openxmlformats.org/officeDocument/2006/relationships/slide" Target="slide2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microsoft.com/office/2007/relationships/diagramDrawing" Target="../diagrams/drawing2.xml"/><Relationship Id="rId3" Type="http://schemas.openxmlformats.org/officeDocument/2006/relationships/image" Target="../media/image51.svg"/><Relationship Id="rId7" Type="http://schemas.openxmlformats.org/officeDocument/2006/relationships/image" Target="../media/image31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50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0.svg"/><Relationship Id="rId15" Type="http://schemas.openxmlformats.org/officeDocument/2006/relationships/image" Target="../media/image29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9.png"/><Relationship Id="rId9" Type="http://schemas.openxmlformats.org/officeDocument/2006/relationships/diagramData" Target="../diagrams/data2.xml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D1BF8BD2-5B2E-459E-9712-5A64D920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1319" y="393160"/>
            <a:ext cx="11464443" cy="60615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8638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30724" name="Picture 4" descr="pruebas, verificación y determinación de productos farmacéuticos, calidad de medicamentos, concepto - surviellance poisoning fotografías e imágenes de stock">
            <a:extLst>
              <a:ext uri="{FF2B5EF4-FFF2-40B4-BE49-F238E27FC236}">
                <a16:creationId xmlns:a16="http://schemas.microsoft.com/office/drawing/2014/main" id="{6EAAED4E-C6A7-DC09-B4AE-9548F1FC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r="48702" b="19988"/>
          <a:stretch/>
        </p:blipFill>
        <p:spPr bwMode="auto">
          <a:xfrm>
            <a:off x="204282" y="2107924"/>
            <a:ext cx="2794185" cy="26529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54;p3">
            <a:extLst>
              <a:ext uri="{FF2B5EF4-FFF2-40B4-BE49-F238E27FC236}">
                <a16:creationId xmlns:a16="http://schemas.microsoft.com/office/drawing/2014/main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5;p3">
            <a:extLst>
              <a:ext uri="{FF2B5EF4-FFF2-40B4-BE49-F238E27FC236}">
                <a16:creationId xmlns:a16="http://schemas.microsoft.com/office/drawing/2014/main" id="{E89B61FA-E7DE-4A8F-B7FF-B98BBD0AAD5E}"/>
              </a:ext>
            </a:extLst>
          </p:cNvPr>
          <p:cNvSpPr txBox="1"/>
          <p:nvPr/>
        </p:nvSpPr>
        <p:spPr>
          <a:xfrm>
            <a:off x="7025310" y="4328373"/>
            <a:ext cx="32860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Protocolos y definiciones</a:t>
            </a:r>
            <a:endParaRPr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BDC1EC2A-0F71-47CF-ADD6-48C1575713E9}"/>
              </a:ext>
            </a:extLst>
          </p:cNvPr>
          <p:cNvSpPr/>
          <p:nvPr/>
        </p:nvSpPr>
        <p:spPr>
          <a:xfrm>
            <a:off x="2830304" y="3311524"/>
            <a:ext cx="1220740" cy="357515"/>
          </a:xfrm>
          <a:prstGeom prst="rightArrow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1D7A392-D4C5-4E8D-AF30-7BF5F18E9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68" y="2833464"/>
            <a:ext cx="2429814" cy="11998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3CFB21-C28B-F690-8FF5-321456F23E66}"/>
              </a:ext>
            </a:extLst>
          </p:cNvPr>
          <p:cNvSpPr txBox="1"/>
          <p:nvPr/>
        </p:nvSpPr>
        <p:spPr>
          <a:xfrm>
            <a:off x="6395746" y="2295080"/>
            <a:ext cx="51446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lang="es-419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E0BD3A6-E98F-45E4-B7DC-422516A66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178"/>
          <a:stretch/>
        </p:blipFill>
        <p:spPr>
          <a:xfrm>
            <a:off x="485602" y="1671871"/>
            <a:ext cx="2955072" cy="35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5">
            <a:extLst>
              <a:ext uri="{FF2B5EF4-FFF2-40B4-BE49-F238E27FC236}">
                <a16:creationId xmlns:a16="http://schemas.microsoft.com/office/drawing/2014/main" id="{DB0E392A-5A06-40B7-952B-57C65DEFDAE2}"/>
              </a:ext>
            </a:extLst>
          </p:cNvPr>
          <p:cNvSpPr txBox="1">
            <a:spLocks/>
          </p:cNvSpPr>
          <p:nvPr/>
        </p:nvSpPr>
        <p:spPr>
          <a:xfrm>
            <a:off x="6262255" y="2125389"/>
            <a:ext cx="5166267" cy="4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Unidad 3.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Protocolos y definiciones</a:t>
            </a:r>
          </a:p>
        </p:txBody>
      </p:sp>
      <p:sp>
        <p:nvSpPr>
          <p:cNvPr id="3" name="Google Shape;75;p5">
            <a:extLst>
              <a:ext uri="{FF2B5EF4-FFF2-40B4-BE49-F238E27FC236}">
                <a16:creationId xmlns:a16="http://schemas.microsoft.com/office/drawing/2014/main" id="{0117D596-3F2B-4002-A9B9-2A3168932270}"/>
              </a:ext>
            </a:extLst>
          </p:cNvPr>
          <p:cNvSpPr txBox="1"/>
          <p:nvPr/>
        </p:nvSpPr>
        <p:spPr>
          <a:xfrm>
            <a:off x="6345476" y="2953691"/>
            <a:ext cx="4755897" cy="32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Resultados del aprendizaje: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Identificar los principales componentes de un protocolo de vigilancia en salud pública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Conocer que es la definición de caso en el sistema de vigilancia en salud pública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Reconocer los niveles de definición de caso de los eventos de interés salud pública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2C054-946A-4467-B467-F511A4D1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5" name="Gráfico 4">
            <a:hlinkClick r:id="rId4" action="ppaction://hlinksldjump"/>
            <a:extLst>
              <a:ext uri="{FF2B5EF4-FFF2-40B4-BE49-F238E27FC236}">
                <a16:creationId xmlns:a16="http://schemas.microsoft.com/office/drawing/2014/main" id="{10395491-6999-4AED-B723-5DDF56F50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5281701" y="-66672"/>
            <a:ext cx="6858001" cy="699135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0E05942-0836-44B6-976F-0B0D71F1AD1D}"/>
              </a:ext>
            </a:extLst>
          </p:cNvPr>
          <p:cNvSpPr txBox="1"/>
          <p:nvPr/>
        </p:nvSpPr>
        <p:spPr>
          <a:xfrm>
            <a:off x="6736242" y="1585871"/>
            <a:ext cx="427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Protocolo de Vigilancia en Salud Pública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F86DF9C-F384-46C7-B3B3-FE55BD686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2957" y="2860008"/>
            <a:ext cx="305158" cy="1013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635D58F-8D4A-0EA5-0417-F2074731E9F5}"/>
              </a:ext>
            </a:extLst>
          </p:cNvPr>
          <p:cNvSpPr txBox="1">
            <a:spLocks/>
          </p:cNvSpPr>
          <p:nvPr/>
        </p:nvSpPr>
        <p:spPr>
          <a:xfrm>
            <a:off x="6657303" y="2770375"/>
            <a:ext cx="4590660" cy="1767976"/>
          </a:xfrm>
          <a:prstGeom prst="roundRect">
            <a:avLst>
              <a:gd name="adj" fmla="val 3426"/>
            </a:avLst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altLang="es-CO" sz="1600" dirty="0">
                <a:solidFill>
                  <a:schemeClr val="bg2">
                    <a:lumMod val="90000"/>
                  </a:schemeClr>
                </a:solidFill>
              </a:rPr>
              <a:t>“Guía técnica y operativa que estandariza los criterios, procedimientos y actividades que permiten sistematizar las actividades de vigilancia de los eventos de interés en salud pública”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altLang="es-CO" sz="1600" i="1" dirty="0">
                <a:solidFill>
                  <a:schemeClr val="bg2">
                    <a:lumMod val="90000"/>
                  </a:schemeClr>
                </a:solidFill>
              </a:rPr>
              <a:t> Decreto 3518 de 2006</a:t>
            </a:r>
            <a:endParaRPr lang="es-CO" altLang="es-CO" sz="1600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Gráfico 6">
            <a:hlinkClick r:id="rId9" action="ppaction://hlinksldjump"/>
            <a:extLst>
              <a:ext uri="{FF2B5EF4-FFF2-40B4-BE49-F238E27FC236}">
                <a16:creationId xmlns:a16="http://schemas.microsoft.com/office/drawing/2014/main" id="{F5CC88C3-04E3-ED39-D0E3-059B758ED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1F42A1E-ADD8-3207-0E2A-D92FED990C29}"/>
              </a:ext>
            </a:extLst>
          </p:cNvPr>
          <p:cNvSpPr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ACA9BC-B892-0E99-44A7-D3DED4320873}"/>
              </a:ext>
            </a:extLst>
          </p:cNvPr>
          <p:cNvSpPr/>
          <p:nvPr/>
        </p:nvSpPr>
        <p:spPr>
          <a:xfrm>
            <a:off x="5781675" y="3114675"/>
            <a:ext cx="914400" cy="914400"/>
          </a:xfrm>
          <a:prstGeom prst="rect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5">
            <a:extLst>
              <a:ext uri="{FF2B5EF4-FFF2-40B4-BE49-F238E27FC236}">
                <a16:creationId xmlns:a16="http://schemas.microsoft.com/office/drawing/2014/main" id="{2BA131BE-787C-F66F-9104-D78ECDCF27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/>
          <a:srcRect t="941" b="941"/>
          <a:stretch/>
        </p:blipFill>
        <p:spPr>
          <a:xfrm>
            <a:off x="975280" y="966787"/>
            <a:ext cx="4276725" cy="4924425"/>
          </a:xfrm>
        </p:spPr>
      </p:pic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A31419B-1F2B-4620-AA4F-2626F561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24712" y="2325049"/>
            <a:ext cx="3467288" cy="453295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6FD6C0-C47C-B3E7-A78C-84D632444F0D}"/>
              </a:ext>
            </a:extLst>
          </p:cNvPr>
          <p:cNvSpPr/>
          <p:nvPr/>
        </p:nvSpPr>
        <p:spPr>
          <a:xfrm>
            <a:off x="2152303" y="3960601"/>
            <a:ext cx="8589818" cy="2576946"/>
          </a:xfrm>
          <a:prstGeom prst="roundRect">
            <a:avLst>
              <a:gd name="adj" fmla="val 7895"/>
            </a:avLst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86B21081-681E-48FF-B8FF-DE1CD347D987}"/>
              </a:ext>
            </a:extLst>
          </p:cNvPr>
          <p:cNvSpPr txBox="1"/>
          <p:nvPr/>
        </p:nvSpPr>
        <p:spPr>
          <a:xfrm>
            <a:off x="3910806" y="195106"/>
            <a:ext cx="5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Componentes de un protocolo de vigilancia en Salud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46994BD-99D8-4FFB-9EF0-65EE8E442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2BFB3BD2-865C-4021-B647-91181462E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056A9404-FADA-9B39-9DEF-91673A73003A}"/>
              </a:ext>
            </a:extLst>
          </p:cNvPr>
          <p:cNvSpPr/>
          <p:nvPr/>
        </p:nvSpPr>
        <p:spPr>
          <a:xfrm>
            <a:off x="-1590734" y="146438"/>
            <a:ext cx="3349690" cy="7709938"/>
          </a:xfrm>
          <a:prstGeom prst="arc">
            <a:avLst/>
          </a:prstGeom>
          <a:ln w="25400">
            <a:solidFill>
              <a:srgbClr val="00C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7FDD2B8D-ACCE-9A02-CD57-8CD775E333EA}"/>
              </a:ext>
            </a:extLst>
          </p:cNvPr>
          <p:cNvSpPr/>
          <p:nvPr/>
        </p:nvSpPr>
        <p:spPr>
          <a:xfrm>
            <a:off x="-2243877" y="146437"/>
            <a:ext cx="4655975" cy="5134689"/>
          </a:xfrm>
          <a:prstGeom prst="arc">
            <a:avLst/>
          </a:prstGeom>
          <a:ln w="25400">
            <a:solidFill>
              <a:srgbClr val="00C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7B921E58-1E9D-3B81-C5FD-691A6F066B5C}"/>
              </a:ext>
            </a:extLst>
          </p:cNvPr>
          <p:cNvSpPr/>
          <p:nvPr/>
        </p:nvSpPr>
        <p:spPr>
          <a:xfrm>
            <a:off x="503853" y="4591524"/>
            <a:ext cx="1091682" cy="141739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72A1087-0817-9709-557A-F69C67572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482378" y="318901"/>
            <a:ext cx="305158" cy="1013911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BE5E222C-4A27-52EF-B225-E0FE4E9CEDBA}"/>
              </a:ext>
            </a:extLst>
          </p:cNvPr>
          <p:cNvSpPr/>
          <p:nvPr/>
        </p:nvSpPr>
        <p:spPr>
          <a:xfrm rot="10800000">
            <a:off x="1080448" y="4205729"/>
            <a:ext cx="1091682" cy="141739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132B6B-4C5D-4E07-7B64-DF92D68C5046}"/>
              </a:ext>
            </a:extLst>
          </p:cNvPr>
          <p:cNvSpPr txBox="1"/>
          <p:nvPr/>
        </p:nvSpPr>
        <p:spPr>
          <a:xfrm>
            <a:off x="8236434" y="3262313"/>
            <a:ext cx="3662363" cy="156845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MX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para la acción </a:t>
            </a: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individuales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colectivas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Situación de alerta, brote y emergencia en salud pública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Acciones de laboratorio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78955B-B4DD-EAEA-ED29-C0D75AC48DE1}"/>
              </a:ext>
            </a:extLst>
          </p:cNvPr>
          <p:cNvSpPr txBox="1"/>
          <p:nvPr/>
        </p:nvSpPr>
        <p:spPr>
          <a:xfrm>
            <a:off x="774505" y="1444096"/>
            <a:ext cx="3543300" cy="1570037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Introducción </a:t>
            </a:r>
            <a:endParaRPr lang="es-CO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Situación epidemiológica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arte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 la vigilancia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y usuarios de la vigilancia para el evento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2646E34-0006-5A94-61A4-A4AE171132D8}"/>
              </a:ext>
            </a:extLst>
          </p:cNvPr>
          <p:cNvSpPr txBox="1"/>
          <p:nvPr/>
        </p:nvSpPr>
        <p:spPr>
          <a:xfrm>
            <a:off x="4736905" y="1485371"/>
            <a:ext cx="2868613" cy="339725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Objetivos específicos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0166DD-F971-8217-BD36-1ADB43294F6E}"/>
              </a:ext>
            </a:extLst>
          </p:cNvPr>
          <p:cNvSpPr txBox="1"/>
          <p:nvPr/>
        </p:nvSpPr>
        <p:spPr>
          <a:xfrm>
            <a:off x="4736905" y="2034646"/>
            <a:ext cx="2868613" cy="1076325"/>
          </a:xfrm>
          <a:prstGeom prst="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Definiciones operativas de caso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Claridades con respecto a la definición de caso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39C3B1-8087-44ED-B1E7-2DF3A637B11D}"/>
              </a:ext>
            </a:extLst>
          </p:cNvPr>
          <p:cNvSpPr txBox="1"/>
          <p:nvPr/>
        </p:nvSpPr>
        <p:spPr>
          <a:xfrm>
            <a:off x="8208768" y="1806046"/>
            <a:ext cx="3157537" cy="1076325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Estrategias de vigilancia y responsabilidades por niveles  </a:t>
            </a:r>
            <a:endParaRPr lang="es-CO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por niveles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7B5956-21D0-64A0-AFF1-B3269E169578}"/>
              </a:ext>
            </a:extLst>
          </p:cNvPr>
          <p:cNvSpPr txBox="1"/>
          <p:nvPr/>
        </p:nvSpPr>
        <p:spPr>
          <a:xfrm>
            <a:off x="523680" y="3420533"/>
            <a:ext cx="3749675" cy="1323975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Recolección de los datos, flujo y fuentes de información  </a:t>
            </a: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 del reporte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información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información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9A3D15E-7FF5-3602-4285-BAD1DE04EF67}"/>
              </a:ext>
            </a:extLst>
          </p:cNvPr>
          <p:cNvSpPr txBox="1"/>
          <p:nvPr/>
        </p:nvSpPr>
        <p:spPr>
          <a:xfrm>
            <a:off x="4871549" y="4001407"/>
            <a:ext cx="3068637" cy="1077912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Análisis de la información  </a:t>
            </a: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 de los datos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rutinarios y comportamientos inusuales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2891E2-1060-DD8A-37D9-9F7BF8F73F5F}"/>
              </a:ext>
            </a:extLst>
          </p:cNvPr>
          <p:cNvSpPr txBox="1"/>
          <p:nvPr/>
        </p:nvSpPr>
        <p:spPr>
          <a:xfrm>
            <a:off x="5180678" y="5692669"/>
            <a:ext cx="2727522" cy="339725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Indicadores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6F1837-B724-123F-47CD-1ED38A501A21}"/>
              </a:ext>
            </a:extLst>
          </p:cNvPr>
          <p:cNvSpPr txBox="1"/>
          <p:nvPr/>
        </p:nvSpPr>
        <p:spPr>
          <a:xfrm>
            <a:off x="3076546" y="5138632"/>
            <a:ext cx="6096000" cy="338137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Comunicación y difusión de los resultados de la vigilancia </a:t>
            </a:r>
            <a:endParaRPr lang="es-MX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áfico 22">
            <a:hlinkClick r:id="rId9" action="ppaction://hlinksldjump"/>
            <a:extLst>
              <a:ext uri="{FF2B5EF4-FFF2-40B4-BE49-F238E27FC236}">
                <a16:creationId xmlns:a16="http://schemas.microsoft.com/office/drawing/2014/main" id="{1C40671F-BA76-2ADB-B404-A96577C1D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5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C92769-01BB-96A3-6272-52CF3F0B635A}"/>
              </a:ext>
            </a:extLst>
          </p:cNvPr>
          <p:cNvSpPr/>
          <p:nvPr/>
        </p:nvSpPr>
        <p:spPr>
          <a:xfrm rot="5400000">
            <a:off x="4469329" y="-4469328"/>
            <a:ext cx="3253339" cy="1219200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420F75D-7C80-6FFC-FE8C-C6639A91DF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748" r="16748"/>
          <a:stretch>
            <a:fillRect/>
          </a:stretch>
        </p:blipFill>
        <p:spPr>
          <a:xfrm>
            <a:off x="1254051" y="3019116"/>
            <a:ext cx="1742996" cy="1742996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ACF368FD-1315-124E-8675-840E5A44D9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426" r="7426"/>
          <a:stretch>
            <a:fillRect/>
          </a:stretch>
        </p:blipFill>
        <p:spPr>
          <a:xfrm>
            <a:off x="3832200" y="3044826"/>
            <a:ext cx="1742995" cy="17406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6CF9449-A257-4D8C-9A97-AC0CCD599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20C5EA18-9796-4E5E-83E2-2EC5C92C47AB}"/>
              </a:ext>
            </a:extLst>
          </p:cNvPr>
          <p:cNvSpPr txBox="1"/>
          <p:nvPr/>
        </p:nvSpPr>
        <p:spPr>
          <a:xfrm>
            <a:off x="755452" y="1165008"/>
            <a:ext cx="3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Definición de Caso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E79AF77-FA57-483A-8C7B-332208ABB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11A66B9-130E-43DA-ADE8-4C586460B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7634950" y="-178631"/>
            <a:ext cx="2355629" cy="443204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59C06D-7ABF-4623-8085-CB84B5E0D5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125" y="3713223"/>
            <a:ext cx="214498" cy="182323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BCD09C9-3EDC-942C-DF29-658A5C39E7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4406524" y="913273"/>
            <a:ext cx="305158" cy="10139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BBF15C-DEC7-540A-173B-3FBC2A53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012" y="1488236"/>
            <a:ext cx="4551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CO" altLang="en-US" sz="1600" dirty="0">
                <a:solidFill>
                  <a:schemeClr val="bg2">
                    <a:lumMod val="90000"/>
                  </a:schemeClr>
                </a:solidFill>
                <a:ea typeface="MS PGothic" panose="020B0600070205080204" pitchFamily="34" charset="-128"/>
              </a:rPr>
              <a:t>Es una serie de criterios estandarizados, para decidir si una persona se clasifica como probablemente afectado por una enfermedad en particular, lesión u otra condición relacionada con la salud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AC2121-BED6-8B9F-692B-9AA2DB42FB60}"/>
              </a:ext>
            </a:extLst>
          </p:cNvPr>
          <p:cNvSpPr txBox="1"/>
          <p:nvPr/>
        </p:nvSpPr>
        <p:spPr>
          <a:xfrm>
            <a:off x="755452" y="4952070"/>
            <a:ext cx="277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O" altLang="es-CO" sz="1800" dirty="0"/>
              <a:t>Diagnóstico clínico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105D35-F9C7-8EB4-83E7-54B4B9015552}"/>
              </a:ext>
            </a:extLst>
          </p:cNvPr>
          <p:cNvSpPr txBox="1"/>
          <p:nvPr/>
        </p:nvSpPr>
        <p:spPr>
          <a:xfrm>
            <a:off x="3640167" y="4947849"/>
            <a:ext cx="159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O" altLang="es-CO" sz="1800" dirty="0"/>
              <a:t>Vigilancia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45D2614-7881-A372-F50D-F1940D005874}"/>
              </a:ext>
            </a:extLst>
          </p:cNvPr>
          <p:cNvSpPr txBox="1"/>
          <p:nvPr/>
        </p:nvSpPr>
        <p:spPr>
          <a:xfrm>
            <a:off x="5603470" y="4947849"/>
            <a:ext cx="304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O" altLang="es-CO" sz="1800" dirty="0"/>
              <a:t>Investigación de brotes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98FF1B5-5995-68B0-D128-FFFC60E11B50}"/>
              </a:ext>
            </a:extLst>
          </p:cNvPr>
          <p:cNvSpPr txBox="1"/>
          <p:nvPr/>
        </p:nvSpPr>
        <p:spPr>
          <a:xfrm>
            <a:off x="8544508" y="4935185"/>
            <a:ext cx="289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O" altLang="es-CO" sz="1800" dirty="0"/>
              <a:t>Estudios analíticos</a:t>
            </a:r>
          </a:p>
        </p:txBody>
      </p:sp>
      <p:pic>
        <p:nvPicPr>
          <p:cNvPr id="36" name="Marcador de posición de imagen 1">
            <a:extLst>
              <a:ext uri="{FF2B5EF4-FFF2-40B4-BE49-F238E27FC236}">
                <a16:creationId xmlns:a16="http://schemas.microsoft.com/office/drawing/2014/main" id="{F5DBA489-E33D-3C9A-4753-8000573EA6F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6095" r="16095"/>
          <a:stretch>
            <a:fillRect/>
          </a:stretch>
        </p:blipFill>
        <p:spPr>
          <a:xfrm>
            <a:off x="9137098" y="3044826"/>
            <a:ext cx="1706859" cy="1706859"/>
          </a:xfrm>
          <a:prstGeom prst="ellipse">
            <a:avLst/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A187EEE1-C186-1462-C16F-DE9F775358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4"/>
          <a:srcRect l="22038" r="22038"/>
          <a:stretch>
            <a:fillRect/>
          </a:stretch>
        </p:blipFill>
        <p:spPr>
          <a:xfrm>
            <a:off x="6431932" y="3081667"/>
            <a:ext cx="1731635" cy="17339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Gráfico 36">
            <a:hlinkClick r:id="rId15" action="ppaction://hlinksldjump"/>
            <a:extLst>
              <a:ext uri="{FF2B5EF4-FFF2-40B4-BE49-F238E27FC236}">
                <a16:creationId xmlns:a16="http://schemas.microsoft.com/office/drawing/2014/main" id="{E6B1E07E-0D18-9BE1-7098-A3B7D79B4B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E09B43-2D39-AA8D-5909-E943C209E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6699">
                <a:tint val="45000"/>
                <a:satMod val="400000"/>
              </a:srgbClr>
            </a:duotone>
          </a:blip>
          <a:srcRect l="15309" r="17450"/>
          <a:stretch/>
        </p:blipFill>
        <p:spPr>
          <a:xfrm>
            <a:off x="8297412" y="0"/>
            <a:ext cx="3894588" cy="3886200"/>
          </a:xfrm>
          <a:prstGeom prst="rect">
            <a:avLst/>
          </a:prstGeom>
        </p:spPr>
      </p:pic>
      <p:pic>
        <p:nvPicPr>
          <p:cNvPr id="34818" name="Picture 2" descr="paciente de dolor abdominal mujer que se somete a un examen médico con el médico sobre la enfermedad por cáncer de estómago, síndrome del intestino irritable, malestar pélvico, indigestión, diarrea, erge (enfermedad por reflujo gastroesofágico) - paciente dolor fotografías e imágenes de stock">
            <a:extLst>
              <a:ext uri="{FF2B5EF4-FFF2-40B4-BE49-F238E27FC236}">
                <a16:creationId xmlns:a16="http://schemas.microsoft.com/office/drawing/2014/main" id="{73861846-833D-D31A-79C2-90FD3337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00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t="12823" r="20621" b="5953"/>
          <a:stretch/>
        </p:blipFill>
        <p:spPr bwMode="auto">
          <a:xfrm>
            <a:off x="-13028" y="0"/>
            <a:ext cx="40651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9D206D-BAD5-6C2F-394D-9D0526855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6699">
                <a:tint val="45000"/>
                <a:satMod val="400000"/>
              </a:srgbClr>
            </a:duotone>
          </a:blip>
          <a:srcRect l="15354" r="7885"/>
          <a:stretch/>
        </p:blipFill>
        <p:spPr>
          <a:xfrm>
            <a:off x="3946285" y="0"/>
            <a:ext cx="4474724" cy="38862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6CF9449-A257-4D8C-9A97-AC0CCD599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20C5EA18-9796-4E5E-83E2-2EC5C92C47AB}"/>
              </a:ext>
            </a:extLst>
          </p:cNvPr>
          <p:cNvSpPr txBox="1"/>
          <p:nvPr/>
        </p:nvSpPr>
        <p:spPr>
          <a:xfrm>
            <a:off x="451764" y="326769"/>
            <a:ext cx="3706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Características de la definición de caso para la vigilancia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E79AF77-FA57-483A-8C7B-332208ABBE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59C06D-7ABF-4623-8085-CB84B5E0D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422" y="4707996"/>
            <a:ext cx="214498" cy="182323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BCD09C9-3EDC-942C-DF29-658A5C39E7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0789997" y="3759415"/>
            <a:ext cx="305158" cy="101391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587D618-8A34-F44A-5187-2715E6010C18}"/>
              </a:ext>
            </a:extLst>
          </p:cNvPr>
          <p:cNvSpPr/>
          <p:nvPr/>
        </p:nvSpPr>
        <p:spPr>
          <a:xfrm>
            <a:off x="0" y="3886200"/>
            <a:ext cx="4158009" cy="2806700"/>
          </a:xfrm>
          <a:prstGeom prst="rect">
            <a:avLst/>
          </a:prstGeom>
          <a:solidFill>
            <a:srgbClr val="00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altLang="es-CO" sz="1800" dirty="0"/>
              <a:t>Suele centrarse en las características clínicas</a:t>
            </a:r>
          </a:p>
          <a:p>
            <a:pPr marL="742950" lvl="1" indent="-285750">
              <a:buClr>
                <a:srgbClr val="135261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Síntomas</a:t>
            </a:r>
          </a:p>
          <a:p>
            <a:pPr marL="742950" lvl="1" indent="-285750">
              <a:buClr>
                <a:srgbClr val="135261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Signos </a:t>
            </a:r>
          </a:p>
          <a:p>
            <a:pPr marL="742950" lvl="1" indent="-285750">
              <a:buClr>
                <a:srgbClr val="135261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Resultados de laboratorio</a:t>
            </a:r>
          </a:p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B7B9310-7C78-F6F3-6001-A863A6278E77}"/>
              </a:ext>
            </a:extLst>
          </p:cNvPr>
          <p:cNvSpPr/>
          <p:nvPr/>
        </p:nvSpPr>
        <p:spPr>
          <a:xfrm>
            <a:off x="3929564" y="3886200"/>
            <a:ext cx="4158009" cy="2806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Algunos incluyen criterios demográficos (persona, tiempo y lugar)</a:t>
            </a:r>
          </a:p>
          <a:p>
            <a:pPr marL="285750" indent="-2857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La mayoría de definiciones están escalonadas (sospechoso, probable, confirmado)</a:t>
            </a:r>
          </a:p>
          <a:p>
            <a:pPr algn="ctr"/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E5BFA8E-BB2F-3105-155C-2D46840A4EF3}"/>
              </a:ext>
            </a:extLst>
          </p:cNvPr>
          <p:cNvSpPr/>
          <p:nvPr/>
        </p:nvSpPr>
        <p:spPr>
          <a:xfrm>
            <a:off x="8083145" y="3886200"/>
            <a:ext cx="4121884" cy="2806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Permite comparación del evento en todas las áreas geográficas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CO" sz="1800" dirty="0"/>
              <a:t>Garantizar la comparabilidad del comportamiento de la enfermedad a lo largo del tiempo</a:t>
            </a:r>
          </a:p>
          <a:p>
            <a:pPr algn="ctr"/>
            <a:endParaRPr lang="es-CO" dirty="0"/>
          </a:p>
        </p:txBody>
      </p:sp>
      <p:sp>
        <p:nvSpPr>
          <p:cNvPr id="26" name="Globo: línea doblada doble sin borde 25">
            <a:extLst>
              <a:ext uri="{FF2B5EF4-FFF2-40B4-BE49-F238E27FC236}">
                <a16:creationId xmlns:a16="http://schemas.microsoft.com/office/drawing/2014/main" id="{EE9DA8AB-123F-265B-3B4E-0AF5E004EB82}"/>
              </a:ext>
            </a:extLst>
          </p:cNvPr>
          <p:cNvSpPr/>
          <p:nvPr/>
        </p:nvSpPr>
        <p:spPr>
          <a:xfrm>
            <a:off x="8083144" y="6064901"/>
            <a:ext cx="4133998" cy="631143"/>
          </a:xfrm>
          <a:prstGeom prst="callout3">
            <a:avLst>
              <a:gd name="adj1" fmla="val 38695"/>
              <a:gd name="adj2" fmla="val -4876"/>
              <a:gd name="adj3" fmla="val -75866"/>
              <a:gd name="adj4" fmla="val -11702"/>
              <a:gd name="adj5" fmla="val 100000"/>
              <a:gd name="adj6" fmla="val -16667"/>
              <a:gd name="adj7" fmla="val 48924"/>
              <a:gd name="adj8" fmla="val -239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solidFill>
                  <a:schemeClr val="bg2">
                    <a:lumMod val="90000"/>
                  </a:schemeClr>
                </a:solidFill>
              </a:rPr>
              <a:t>Importancia de la estandarización</a:t>
            </a:r>
          </a:p>
        </p:txBody>
      </p:sp>
      <p:pic>
        <p:nvPicPr>
          <p:cNvPr id="30" name="Gráfico 29">
            <a:hlinkClick r:id="rId12" action="ppaction://hlinksldjump"/>
            <a:extLst>
              <a:ext uri="{FF2B5EF4-FFF2-40B4-BE49-F238E27FC236}">
                <a16:creationId xmlns:a16="http://schemas.microsoft.com/office/drawing/2014/main" id="{844D4698-C170-18D0-7ED8-BFB64BAA9D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6949B4E-5F43-AA73-06E8-E266AE5226E0}"/>
              </a:ext>
            </a:extLst>
          </p:cNvPr>
          <p:cNvSpPr/>
          <p:nvPr/>
        </p:nvSpPr>
        <p:spPr>
          <a:xfrm>
            <a:off x="4397633" y="1473989"/>
            <a:ext cx="5181600" cy="284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5F385B9D-3FBD-477F-A183-20F3A78203B7}"/>
              </a:ext>
            </a:extLst>
          </p:cNvPr>
          <p:cNvSpPr txBox="1">
            <a:spLocks/>
          </p:cNvSpPr>
          <p:nvPr/>
        </p:nvSpPr>
        <p:spPr>
          <a:xfrm>
            <a:off x="3391149" y="597330"/>
            <a:ext cx="5626358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Clases de Definiciones de Caso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718DE0B-6108-4689-B8A0-1C49B1CD1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13" name="Gráfico 12">
            <a:hlinkClick r:id="rId4" action="ppaction://hlinksldjump"/>
            <a:extLst>
              <a:ext uri="{FF2B5EF4-FFF2-40B4-BE49-F238E27FC236}">
                <a16:creationId xmlns:a16="http://schemas.microsoft.com/office/drawing/2014/main" id="{7ED66332-4A3C-44AD-B789-3B63EBD62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0FA2EE-C48C-54A0-E511-607FEA75E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926897"/>
              </p:ext>
            </p:extLst>
          </p:nvPr>
        </p:nvGraphicFramePr>
        <p:xfrm>
          <a:off x="2085787" y="1556862"/>
          <a:ext cx="8237081" cy="50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7600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0616FB2-CE21-3384-A964-073AC09D5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829560" y="21826"/>
            <a:ext cx="5362440" cy="6671073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719042">
            <a:off x="9101108" y="3319454"/>
            <a:ext cx="305158" cy="1013911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D21114-8835-D176-7354-A3B1A19E0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691193"/>
              </p:ext>
            </p:extLst>
          </p:nvPr>
        </p:nvGraphicFramePr>
        <p:xfrm>
          <a:off x="2370790" y="737723"/>
          <a:ext cx="7625184" cy="538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Google Shape;207;p20">
            <a:extLst>
              <a:ext uri="{FF2B5EF4-FFF2-40B4-BE49-F238E27FC236}">
                <a16:creationId xmlns:a16="http://schemas.microsoft.com/office/drawing/2014/main" id="{2F3286ED-26CE-2F2E-EEC6-B4FD6B8BBA0B}"/>
              </a:ext>
            </a:extLst>
          </p:cNvPr>
          <p:cNvSpPr txBox="1">
            <a:spLocks/>
          </p:cNvSpPr>
          <p:nvPr/>
        </p:nvSpPr>
        <p:spPr>
          <a:xfrm>
            <a:off x="105188" y="408809"/>
            <a:ext cx="5626358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Definición de Caso en Tres Niveles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AC047D3-3E0A-53E6-4393-0A209BADE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423381">
            <a:off x="3305808" y="2684034"/>
            <a:ext cx="305158" cy="10139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963915-80D7-0588-7C46-F683F43BB79B}"/>
              </a:ext>
            </a:extLst>
          </p:cNvPr>
          <p:cNvSpPr>
            <a:spLocks noChangeArrowheads="1"/>
          </p:cNvSpPr>
          <p:nvPr/>
        </p:nvSpPr>
        <p:spPr bwMode="auto">
          <a:xfrm rot="13418274">
            <a:off x="2394969" y="1707829"/>
            <a:ext cx="431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800" dirty="0">
                <a:solidFill>
                  <a:srgbClr val="00B0B0"/>
                </a:solidFill>
              </a:rPr>
              <a:t>Más seguro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7FD49-7340-1ECB-9F2B-150F606E1416}"/>
              </a:ext>
            </a:extLst>
          </p:cNvPr>
          <p:cNvSpPr>
            <a:spLocks noChangeArrowheads="1"/>
          </p:cNvSpPr>
          <p:nvPr/>
        </p:nvSpPr>
        <p:spPr bwMode="auto">
          <a:xfrm rot="19620000">
            <a:off x="9225442" y="1599878"/>
            <a:ext cx="7207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800" dirty="0">
                <a:solidFill>
                  <a:srgbClr val="00B0B0"/>
                </a:solidFill>
              </a:rPr>
              <a:t>Más inclusivo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A05F63E-C011-EC95-8D86-E91E5E69A7A0}"/>
              </a:ext>
            </a:extLst>
          </p:cNvPr>
          <p:cNvCxnSpPr>
            <a:cxnSpLocks/>
          </p:cNvCxnSpPr>
          <p:nvPr/>
        </p:nvCxnSpPr>
        <p:spPr>
          <a:xfrm flipH="1">
            <a:off x="2370790" y="3706488"/>
            <a:ext cx="598942" cy="6322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DDCC476-697A-C47B-8CEC-2F5F11AAC34F}"/>
              </a:ext>
            </a:extLst>
          </p:cNvPr>
          <p:cNvCxnSpPr>
            <a:cxnSpLocks/>
          </p:cNvCxnSpPr>
          <p:nvPr/>
        </p:nvCxnSpPr>
        <p:spPr>
          <a:xfrm flipH="1" flipV="1">
            <a:off x="8380024" y="2423516"/>
            <a:ext cx="484065" cy="7674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Gráfico 29">
            <a:hlinkClick r:id="rId14" action="ppaction://hlinksldjump"/>
            <a:extLst>
              <a:ext uri="{FF2B5EF4-FFF2-40B4-BE49-F238E27FC236}">
                <a16:creationId xmlns:a16="http://schemas.microsoft.com/office/drawing/2014/main" id="{E9CF961F-87A6-B915-B294-EBC33C8B4D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434</Words>
  <Application>Microsoft Office PowerPoint</Application>
  <PresentationFormat>Panorámica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Tema de Office</vt:lpstr>
      <vt:lpstr>1_Tema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Alejandra del Pilar Diaz Gomez</cp:lastModifiedBy>
  <cp:revision>181</cp:revision>
  <dcterms:created xsi:type="dcterms:W3CDTF">2020-02-04T17:00:47Z</dcterms:created>
  <dcterms:modified xsi:type="dcterms:W3CDTF">2022-10-06T23:14:47Z</dcterms:modified>
</cp:coreProperties>
</file>