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6" r:id="rId2"/>
  </p:sldMasterIdLst>
  <p:notesMasterIdLst>
    <p:notesMasterId r:id="rId15"/>
  </p:notesMasterIdLst>
  <p:sldIdLst>
    <p:sldId id="288" r:id="rId3"/>
    <p:sldId id="258" r:id="rId4"/>
    <p:sldId id="264" r:id="rId5"/>
    <p:sldId id="261" r:id="rId6"/>
    <p:sldId id="2176" r:id="rId7"/>
    <p:sldId id="284" r:id="rId8"/>
    <p:sldId id="2177" r:id="rId9"/>
    <p:sldId id="275" r:id="rId10"/>
    <p:sldId id="2178" r:id="rId11"/>
    <p:sldId id="2179" r:id="rId12"/>
    <p:sldId id="2180" r:id="rId13"/>
    <p:sldId id="2181" r:id="rId14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menez" initials="AJ" lastIdx="1" clrIdx="0">
    <p:extLst>
      <p:ext uri="{19B8F6BF-5375-455C-9EA6-DF929625EA0E}">
        <p15:presenceInfo xmlns:p15="http://schemas.microsoft.com/office/powerpoint/2012/main" userId="Andrea Jime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6BE"/>
    <a:srgbClr val="F0904E"/>
    <a:srgbClr val="FCDF8E"/>
    <a:srgbClr val="057D74"/>
    <a:srgbClr val="BCB800"/>
    <a:srgbClr val="008260"/>
    <a:srgbClr val="00B0B0"/>
    <a:srgbClr val="FF7C80"/>
    <a:srgbClr val="F4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8950" autoAdjust="0"/>
  </p:normalViewPr>
  <p:slideViewPr>
    <p:cSldViewPr snapToGrid="0">
      <p:cViewPr varScale="1">
        <p:scale>
          <a:sx n="103" d="100"/>
          <a:sy n="103" d="100"/>
        </p:scale>
        <p:origin x="105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48.997" idx="1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5C7FA-C2C1-411B-ADF0-694182D8A77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16CF2DE-6EF3-49F9-83D5-35846CEE8845}" type="pres">
      <dgm:prSet presAssocID="{E3C5C7FA-C2C1-411B-ADF0-694182D8A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0601E621-EE91-4342-B130-457967D5A644}" type="presOf" srcId="{E3C5C7FA-C2C1-411B-ADF0-694182D8A773}" destId="{C16CF2DE-6EF3-49F9-83D5-35846CEE8845}" srcOrd="0" destOrd="0" presId="urn:microsoft.com/office/officeart/2005/8/layout/hList1"/>
  </dgm:cxnLst>
  <dgm:bg>
    <a:solidFill>
      <a:srgbClr val="20C6BE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C21C0-A34E-4FA1-9FC6-69051E7C3B61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8236C62B-E44D-4868-BEF6-B7CFC868C0F1}">
      <dgm:prSet custT="1"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C2743-6057-4A7A-817F-C9ACF47B46F5}" type="parTrans" cxnId="{10ED6536-8DCB-49FD-83B8-153261E458A6}">
      <dgm:prSet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3E7C8-EBB5-40E0-9485-C1D305BCCD8F}" type="sibTrans" cxnId="{10ED6536-8DCB-49FD-83B8-153261E458A6}">
      <dgm:prSet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B7E93-94E4-4922-A954-A0FE2D66E6F5}">
      <dgm:prSet custT="1"/>
      <dgm:spPr/>
      <dgm:t>
        <a:bodyPr/>
        <a:lstStyle/>
        <a:p>
          <a:r>
            <a:rPr lang="x-none" sz="1800" b="1" i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¿Cuáles son algunas de las </a:t>
          </a:r>
          <a:r>
            <a:rPr lang="x-none" sz="1800" b="1" i="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razones </a:t>
          </a:r>
          <a:r>
            <a:rPr lang="es-CO" sz="1800" b="1" i="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falta </a:t>
          </a:r>
          <a:r>
            <a:rPr lang="es-CO" sz="1800" b="1" i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notificación</a:t>
          </a:r>
          <a:r>
            <a:rPr lang="x-none" sz="1800" b="1" i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r>
            <a:rPr lang="x-none" sz="1800" b="0" i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O" sz="18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FD09F-6C5E-4EBA-A81A-9F00D9973C51}" type="parTrans" cxnId="{355279A6-C66F-4611-9FF2-14FF10C7F16E}">
      <dgm:prSet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26090-E916-4C94-93EE-D1D1EF626AB6}" type="sibTrans" cxnId="{355279A6-C66F-4611-9FF2-14FF10C7F16E}">
      <dgm:prSet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CFB35-8B7A-474D-A340-BEEAC641950E}">
      <dgm:prSet custT="1"/>
      <dgm:spPr/>
      <dgm:t>
        <a:bodyPr/>
        <a:lstStyle/>
        <a:p>
          <a:r>
            <a:rPr lang="x-none" sz="1800" b="1" i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¿Cuáles son algunas de las </a:t>
          </a:r>
          <a:r>
            <a:rPr lang="x-none" sz="1800" b="1" i="0" u="sng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consecuencias</a:t>
          </a:r>
          <a:r>
            <a:rPr lang="es-CO" sz="1800" b="1" i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falta de notificación</a:t>
          </a:r>
          <a:r>
            <a:rPr lang="x-none" sz="1800" b="1" i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r>
            <a:rPr lang="x-none" sz="1800" b="0" i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O" sz="18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13AFC-B9EB-47EE-9F99-FD6ECC53F4EB}" type="parTrans" cxnId="{C74F3C37-2C71-4628-AB33-8DEA63F81D98}">
      <dgm:prSet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39F54-CB8A-4DD0-8511-C6B9D9DD1BBB}" type="sibTrans" cxnId="{C74F3C37-2C71-4628-AB33-8DEA63F81D98}">
      <dgm:prSet/>
      <dgm:spPr/>
      <dgm:t>
        <a:bodyPr/>
        <a:lstStyle/>
        <a:p>
          <a:endParaRPr lang="es-CO" sz="18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8A88E-B107-45AC-9639-BC283F981356}" type="pres">
      <dgm:prSet presAssocID="{BFEC21C0-A34E-4FA1-9FC6-69051E7C3B6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9D4EA77-471A-4797-8DB4-92FFED8562B9}" type="pres">
      <dgm:prSet presAssocID="{8236C62B-E44D-4868-BEF6-B7CFC868C0F1}" presName="thickLine" presStyleLbl="alignNode1" presStyleIdx="0" presStyleCnt="3"/>
      <dgm:spPr/>
    </dgm:pt>
    <dgm:pt modelId="{4E3A8187-3C6B-40BE-8EA9-073A08868AEE}" type="pres">
      <dgm:prSet presAssocID="{8236C62B-E44D-4868-BEF6-B7CFC868C0F1}" presName="horz1" presStyleCnt="0"/>
      <dgm:spPr/>
    </dgm:pt>
    <dgm:pt modelId="{AA643794-302C-4E36-9B59-06AC9A06BC80}" type="pres">
      <dgm:prSet presAssocID="{8236C62B-E44D-4868-BEF6-B7CFC868C0F1}" presName="tx1" presStyleLbl="revTx" presStyleIdx="0" presStyleCnt="3"/>
      <dgm:spPr/>
      <dgm:t>
        <a:bodyPr/>
        <a:lstStyle/>
        <a:p>
          <a:endParaRPr lang="es-CO"/>
        </a:p>
      </dgm:t>
    </dgm:pt>
    <dgm:pt modelId="{5C057018-65CD-4F55-BD96-AD55EE0286B7}" type="pres">
      <dgm:prSet presAssocID="{8236C62B-E44D-4868-BEF6-B7CFC868C0F1}" presName="vert1" presStyleCnt="0"/>
      <dgm:spPr/>
    </dgm:pt>
    <dgm:pt modelId="{E709FE27-4646-4543-90B9-F983265D1FBD}" type="pres">
      <dgm:prSet presAssocID="{443B7E93-94E4-4922-A954-A0FE2D66E6F5}" presName="thickLine" presStyleLbl="alignNode1" presStyleIdx="1" presStyleCnt="3"/>
      <dgm:spPr/>
    </dgm:pt>
    <dgm:pt modelId="{3F5A4C83-8E49-4B12-BEEB-963CB1D6646E}" type="pres">
      <dgm:prSet presAssocID="{443B7E93-94E4-4922-A954-A0FE2D66E6F5}" presName="horz1" presStyleCnt="0"/>
      <dgm:spPr/>
    </dgm:pt>
    <dgm:pt modelId="{D7645E4F-4470-4445-86E3-4C55C754CE78}" type="pres">
      <dgm:prSet presAssocID="{443B7E93-94E4-4922-A954-A0FE2D66E6F5}" presName="tx1" presStyleLbl="revTx" presStyleIdx="1" presStyleCnt="3"/>
      <dgm:spPr/>
      <dgm:t>
        <a:bodyPr/>
        <a:lstStyle/>
        <a:p>
          <a:endParaRPr lang="es-CO"/>
        </a:p>
      </dgm:t>
    </dgm:pt>
    <dgm:pt modelId="{C1AAB077-6E37-4C6D-9F73-3A9BABF33C13}" type="pres">
      <dgm:prSet presAssocID="{443B7E93-94E4-4922-A954-A0FE2D66E6F5}" presName="vert1" presStyleCnt="0"/>
      <dgm:spPr/>
    </dgm:pt>
    <dgm:pt modelId="{B602ED32-E087-41B1-AEAE-61F2638D0D2A}" type="pres">
      <dgm:prSet presAssocID="{DBDCFB35-8B7A-474D-A340-BEEAC641950E}" presName="thickLine" presStyleLbl="alignNode1" presStyleIdx="2" presStyleCnt="3"/>
      <dgm:spPr/>
    </dgm:pt>
    <dgm:pt modelId="{32D8BF34-AE11-4BDA-8D72-B2E899438F9E}" type="pres">
      <dgm:prSet presAssocID="{DBDCFB35-8B7A-474D-A340-BEEAC641950E}" presName="horz1" presStyleCnt="0"/>
      <dgm:spPr/>
    </dgm:pt>
    <dgm:pt modelId="{1321FA24-BD19-452E-BC2B-516EFE95DB6B}" type="pres">
      <dgm:prSet presAssocID="{DBDCFB35-8B7A-474D-A340-BEEAC641950E}" presName="tx1" presStyleLbl="revTx" presStyleIdx="2" presStyleCnt="3"/>
      <dgm:spPr/>
      <dgm:t>
        <a:bodyPr/>
        <a:lstStyle/>
        <a:p>
          <a:endParaRPr lang="es-CO"/>
        </a:p>
      </dgm:t>
    </dgm:pt>
    <dgm:pt modelId="{B88A2424-F4A7-4CDA-B678-06F0F49D5BCD}" type="pres">
      <dgm:prSet presAssocID="{DBDCFB35-8B7A-474D-A340-BEEAC641950E}" presName="vert1" presStyleCnt="0"/>
      <dgm:spPr/>
    </dgm:pt>
  </dgm:ptLst>
  <dgm:cxnLst>
    <dgm:cxn modelId="{2EB0433E-F779-4446-909B-6181B56DF03B}" type="presOf" srcId="{8236C62B-E44D-4868-BEF6-B7CFC868C0F1}" destId="{AA643794-302C-4E36-9B59-06AC9A06BC80}" srcOrd="0" destOrd="0" presId="urn:microsoft.com/office/officeart/2008/layout/LinedList"/>
    <dgm:cxn modelId="{355279A6-C66F-4611-9FF2-14FF10C7F16E}" srcId="{BFEC21C0-A34E-4FA1-9FC6-69051E7C3B61}" destId="{443B7E93-94E4-4922-A954-A0FE2D66E6F5}" srcOrd="1" destOrd="0" parTransId="{608FD09F-6C5E-4EBA-A81A-9F00D9973C51}" sibTransId="{E1D26090-E916-4C94-93EE-D1D1EF626AB6}"/>
    <dgm:cxn modelId="{69AD35CE-9078-4D48-9E20-D1C42F500DFA}" type="presOf" srcId="{DBDCFB35-8B7A-474D-A340-BEEAC641950E}" destId="{1321FA24-BD19-452E-BC2B-516EFE95DB6B}" srcOrd="0" destOrd="0" presId="urn:microsoft.com/office/officeart/2008/layout/LinedList"/>
    <dgm:cxn modelId="{07D8EA75-8033-43B7-9C78-05650B0FE7B9}" type="presOf" srcId="{BFEC21C0-A34E-4FA1-9FC6-69051E7C3B61}" destId="{C178A88E-B107-45AC-9639-BC283F981356}" srcOrd="0" destOrd="0" presId="urn:microsoft.com/office/officeart/2008/layout/LinedList"/>
    <dgm:cxn modelId="{3E34FDA8-F59D-4D84-A223-D59B2BDACA1C}" type="presOf" srcId="{443B7E93-94E4-4922-A954-A0FE2D66E6F5}" destId="{D7645E4F-4470-4445-86E3-4C55C754CE78}" srcOrd="0" destOrd="0" presId="urn:microsoft.com/office/officeart/2008/layout/LinedList"/>
    <dgm:cxn modelId="{10ED6536-8DCB-49FD-83B8-153261E458A6}" srcId="{BFEC21C0-A34E-4FA1-9FC6-69051E7C3B61}" destId="{8236C62B-E44D-4868-BEF6-B7CFC868C0F1}" srcOrd="0" destOrd="0" parTransId="{2B8C2743-6057-4A7A-817F-C9ACF47B46F5}" sibTransId="{FC43E7C8-EBB5-40E0-9485-C1D305BCCD8F}"/>
    <dgm:cxn modelId="{C74F3C37-2C71-4628-AB33-8DEA63F81D98}" srcId="{BFEC21C0-A34E-4FA1-9FC6-69051E7C3B61}" destId="{DBDCFB35-8B7A-474D-A340-BEEAC641950E}" srcOrd="2" destOrd="0" parTransId="{9C413AFC-B9EB-47EE-9F99-FD6ECC53F4EB}" sibTransId="{1A839F54-CB8A-4DD0-8511-C6B9D9DD1BBB}"/>
    <dgm:cxn modelId="{BE52B4D9-3B85-4A2F-B05F-D8B40E976970}" type="presParOf" srcId="{C178A88E-B107-45AC-9639-BC283F981356}" destId="{69D4EA77-471A-4797-8DB4-92FFED8562B9}" srcOrd="0" destOrd="0" presId="urn:microsoft.com/office/officeart/2008/layout/LinedList"/>
    <dgm:cxn modelId="{5D5F03F6-83AD-4FFD-8568-4C95DBA862FF}" type="presParOf" srcId="{C178A88E-B107-45AC-9639-BC283F981356}" destId="{4E3A8187-3C6B-40BE-8EA9-073A08868AEE}" srcOrd="1" destOrd="0" presId="urn:microsoft.com/office/officeart/2008/layout/LinedList"/>
    <dgm:cxn modelId="{B977A336-3F3E-44C4-AD5A-B666E9A85D33}" type="presParOf" srcId="{4E3A8187-3C6B-40BE-8EA9-073A08868AEE}" destId="{AA643794-302C-4E36-9B59-06AC9A06BC80}" srcOrd="0" destOrd="0" presId="urn:microsoft.com/office/officeart/2008/layout/LinedList"/>
    <dgm:cxn modelId="{2D190FA2-1AA5-47C2-9751-F7E82DDF69C7}" type="presParOf" srcId="{4E3A8187-3C6B-40BE-8EA9-073A08868AEE}" destId="{5C057018-65CD-4F55-BD96-AD55EE0286B7}" srcOrd="1" destOrd="0" presId="urn:microsoft.com/office/officeart/2008/layout/LinedList"/>
    <dgm:cxn modelId="{A20D926B-6C0A-4699-BD75-48F001E16CCF}" type="presParOf" srcId="{C178A88E-B107-45AC-9639-BC283F981356}" destId="{E709FE27-4646-4543-90B9-F983265D1FBD}" srcOrd="2" destOrd="0" presId="urn:microsoft.com/office/officeart/2008/layout/LinedList"/>
    <dgm:cxn modelId="{EA5FD244-1F3B-4BDA-B938-54D7DB1FEFDE}" type="presParOf" srcId="{C178A88E-B107-45AC-9639-BC283F981356}" destId="{3F5A4C83-8E49-4B12-BEEB-963CB1D6646E}" srcOrd="3" destOrd="0" presId="urn:microsoft.com/office/officeart/2008/layout/LinedList"/>
    <dgm:cxn modelId="{C5E5ED08-31F3-4288-8ADD-14924F625FE6}" type="presParOf" srcId="{3F5A4C83-8E49-4B12-BEEB-963CB1D6646E}" destId="{D7645E4F-4470-4445-86E3-4C55C754CE78}" srcOrd="0" destOrd="0" presId="urn:microsoft.com/office/officeart/2008/layout/LinedList"/>
    <dgm:cxn modelId="{0F997F1B-98BD-42B8-9922-02D35870B086}" type="presParOf" srcId="{3F5A4C83-8E49-4B12-BEEB-963CB1D6646E}" destId="{C1AAB077-6E37-4C6D-9F73-3A9BABF33C13}" srcOrd="1" destOrd="0" presId="urn:microsoft.com/office/officeart/2008/layout/LinedList"/>
    <dgm:cxn modelId="{857B56DE-3BB4-415F-A4A7-0CD3ED821871}" type="presParOf" srcId="{C178A88E-B107-45AC-9639-BC283F981356}" destId="{B602ED32-E087-41B1-AEAE-61F2638D0D2A}" srcOrd="4" destOrd="0" presId="urn:microsoft.com/office/officeart/2008/layout/LinedList"/>
    <dgm:cxn modelId="{50C0A098-03DD-47BA-9972-81702E784FA8}" type="presParOf" srcId="{C178A88E-B107-45AC-9639-BC283F981356}" destId="{32D8BF34-AE11-4BDA-8D72-B2E899438F9E}" srcOrd="5" destOrd="0" presId="urn:microsoft.com/office/officeart/2008/layout/LinedList"/>
    <dgm:cxn modelId="{529C9ACC-35ED-4563-BBEB-EEBFDDE2A8F5}" type="presParOf" srcId="{32D8BF34-AE11-4BDA-8D72-B2E899438F9E}" destId="{1321FA24-BD19-452E-BC2B-516EFE95DB6B}" srcOrd="0" destOrd="0" presId="urn:microsoft.com/office/officeart/2008/layout/LinedList"/>
    <dgm:cxn modelId="{69A4F109-B406-49B6-9D99-8B2654842ECB}" type="presParOf" srcId="{32D8BF34-AE11-4BDA-8D72-B2E899438F9E}" destId="{B88A2424-F4A7-4CDA-B678-06F0F49D5B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432BD-B026-472F-97F2-258AFD6B32BF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967E291-CFF6-4330-8A5C-87AD6354E60C}">
      <dgm:prSet/>
      <dgm:spPr/>
      <dgm:t>
        <a:bodyPr/>
        <a:lstStyle/>
        <a:p>
          <a:r>
            <a:rPr lang="x-none" b="0" i="0">
              <a:latin typeface="Arial" panose="020B0604020202020204" pitchFamily="34" charset="0"/>
              <a:cs typeface="Arial" panose="020B0604020202020204" pitchFamily="34" charset="0"/>
            </a:rPr>
            <a:t>Mejorar el conocimiento</a:t>
          </a:r>
          <a:r>
            <a:rPr lang="es-CO" b="0" i="0">
              <a:latin typeface="Arial" panose="020B0604020202020204" pitchFamily="34" charset="0"/>
              <a:cs typeface="Arial" panose="020B0604020202020204" pitchFamily="34" charset="0"/>
            </a:rPr>
            <a:t> (lineamientos, protocolos) </a:t>
          </a:r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EEA1B-70A7-4A30-BD4A-EA46BE677E21}" type="parTrans" cxnId="{E0E6CF18-CB95-4514-9FAD-437B8994CD5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AAE73-6178-4C21-A4F0-EA93D1B32742}" type="sibTrans" cxnId="{E0E6CF18-CB95-4514-9FAD-437B8994CD5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B27A9-755F-412A-92A7-25BA0D4E8887}">
      <dgm:prSet/>
      <dgm:spPr/>
      <dgm:t>
        <a:bodyPr/>
        <a:lstStyle/>
        <a:p>
          <a:r>
            <a:rPr lang="x-none" b="0" i="0">
              <a:latin typeface="Arial" panose="020B0604020202020204" pitchFamily="34" charset="0"/>
              <a:cs typeface="Arial" panose="020B0604020202020204" pitchFamily="34" charset="0"/>
            </a:rPr>
            <a:t>Reducir la carga de información: simplificar los informes, llevar a cabo una vigilancia activa</a:t>
          </a:r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D7426-C218-4EC9-9939-59CE7FB29F50}" type="parTrans" cxnId="{C0391862-C43F-4BAE-8F3B-F1366385F63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C1277-14BC-4D2F-AA8E-83B70DD16852}" type="sibTrans" cxnId="{C0391862-C43F-4BAE-8F3B-F1366385F63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15F5D-AA23-4BE3-A4AC-4D3E98401968}">
      <dgm:prSet/>
      <dgm:spPr/>
      <dgm:t>
        <a:bodyPr/>
        <a:lstStyle/>
        <a:p>
          <a:r>
            <a:rPr lang="es-CO" b="0" i="0">
              <a:latin typeface="Arial" panose="020B0604020202020204" pitchFamily="34" charset="0"/>
              <a:cs typeface="Arial" panose="020B0604020202020204" pitchFamily="34" charset="0"/>
            </a:rPr>
            <a:t>Hacer seguimiento</a:t>
          </a:r>
          <a:r>
            <a:rPr lang="x-none" b="0" i="0">
              <a:latin typeface="Arial" panose="020B0604020202020204" pitchFamily="34" charset="0"/>
              <a:cs typeface="Arial" panose="020B0604020202020204" pitchFamily="34" charset="0"/>
            </a:rPr>
            <a:t>, llevar a cabo auditorías de datos de las visitas del sitio</a:t>
          </a:r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94393-730C-4A33-9A16-4F72C414DCDC}" type="parTrans" cxnId="{7F86BF3F-3159-4B8B-8A8B-0DB353F428C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AFA24-7A73-435C-A8C0-94D0CC16E6E8}" type="sibTrans" cxnId="{7F86BF3F-3159-4B8B-8A8B-0DB353F428C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5CEDC-3BBF-4064-A245-6C66D6D89105}">
      <dgm:prSet/>
      <dgm:spPr/>
      <dgm:t>
        <a:bodyPr/>
        <a:lstStyle/>
        <a:p>
          <a:r>
            <a:rPr lang="x-none" b="0" i="0" dirty="0">
              <a:latin typeface="Arial" panose="020B0604020202020204" pitchFamily="34" charset="0"/>
              <a:cs typeface="Arial" panose="020B0604020202020204" pitchFamily="34" charset="0"/>
            </a:rPr>
            <a:t>Proporcionar informes</a:t>
          </a:r>
          <a:r>
            <a:rPr lang="es-ES" b="0" i="0" dirty="0">
              <a:latin typeface="Arial" panose="020B0604020202020204" pitchFamily="34" charset="0"/>
              <a:cs typeface="Arial" panose="020B0604020202020204" pitchFamily="34" charset="0"/>
            </a:rPr>
            <a:t> periódicos </a:t>
          </a:r>
          <a:r>
            <a:rPr lang="es-ES" b="0" i="0">
              <a:latin typeface="Arial" panose="020B0604020202020204" pitchFamily="34" charset="0"/>
              <a:cs typeface="Arial" panose="020B0604020202020204" pitchFamily="34" charset="0"/>
            </a:rPr>
            <a:t>de retroalimentación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7409F-CC13-4324-8B8A-92E2A5677772}" type="parTrans" cxnId="{1A907B6B-97C5-4761-8C09-0015C8E23BE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8D9E9-0A4A-46B6-9B7F-11954F0222D8}" type="sibTrans" cxnId="{1A907B6B-97C5-4761-8C09-0015C8E23BE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D3295-8326-4614-A23F-158065C27C5A}" type="pres">
      <dgm:prSet presAssocID="{7E6432BD-B026-472F-97F2-258AFD6B32B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58D71DAE-18B0-40E7-A29F-5C876373E347}" type="pres">
      <dgm:prSet presAssocID="{7E6432BD-B026-472F-97F2-258AFD6B32BF}" presName="pyramid" presStyleLbl="node1" presStyleIdx="0" presStyleCnt="1"/>
      <dgm:spPr>
        <a:solidFill>
          <a:srgbClr val="057D74"/>
        </a:solidFill>
        <a:ln>
          <a:noFill/>
        </a:ln>
      </dgm:spPr>
    </dgm:pt>
    <dgm:pt modelId="{86EC2AA2-DB56-446C-B370-0C968A3428AD}" type="pres">
      <dgm:prSet presAssocID="{7E6432BD-B026-472F-97F2-258AFD6B32BF}" presName="theList" presStyleCnt="0"/>
      <dgm:spPr/>
    </dgm:pt>
    <dgm:pt modelId="{0EE56F4E-4D32-4F36-A1E1-6F914CFD0ACA}" type="pres">
      <dgm:prSet presAssocID="{8967E291-CFF6-4330-8A5C-87AD6354E60C}" presName="aNode" presStyleLbl="fgAcc1" presStyleIdx="0" presStyleCnt="4" custScaleX="120713" custLinFactNeighborX="105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EA5EB8-B834-4E00-B5A7-ADD43A560403}" type="pres">
      <dgm:prSet presAssocID="{8967E291-CFF6-4330-8A5C-87AD6354E60C}" presName="aSpace" presStyleCnt="0"/>
      <dgm:spPr/>
    </dgm:pt>
    <dgm:pt modelId="{FAB81146-0DAB-4D5E-A034-FAB17475782A}" type="pres">
      <dgm:prSet presAssocID="{9C7B27A9-755F-412A-92A7-25BA0D4E8887}" presName="aNode" presStyleLbl="fgAcc1" presStyleIdx="1" presStyleCnt="4" custScaleX="120713" custLinFactNeighborX="105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3271F8-3C62-4D5A-87CF-71191CDBC507}" type="pres">
      <dgm:prSet presAssocID="{9C7B27A9-755F-412A-92A7-25BA0D4E8887}" presName="aSpace" presStyleCnt="0"/>
      <dgm:spPr/>
    </dgm:pt>
    <dgm:pt modelId="{A40363AE-D520-4A9E-A498-335F3328AD61}" type="pres">
      <dgm:prSet presAssocID="{83115F5D-AA23-4BE3-A4AC-4D3E98401968}" presName="aNode" presStyleLbl="fgAcc1" presStyleIdx="2" presStyleCnt="4" custScaleX="120713" custLinFactNeighborX="105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CB518A-5035-49F7-8831-60A6F26BF3E8}" type="pres">
      <dgm:prSet presAssocID="{83115F5D-AA23-4BE3-A4AC-4D3E98401968}" presName="aSpace" presStyleCnt="0"/>
      <dgm:spPr/>
    </dgm:pt>
    <dgm:pt modelId="{9894A454-2CF7-415B-81E5-A21DB789AC8C}" type="pres">
      <dgm:prSet presAssocID="{D535CEDC-3BBF-4064-A245-6C66D6D89105}" presName="aNode" presStyleLbl="fgAcc1" presStyleIdx="3" presStyleCnt="4" custScaleX="120713" custLinFactNeighborX="105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790C77-C69D-492B-ABBD-2D1C5BB14179}" type="pres">
      <dgm:prSet presAssocID="{D535CEDC-3BBF-4064-A245-6C66D6D89105}" presName="aSpace" presStyleCnt="0"/>
      <dgm:spPr/>
    </dgm:pt>
  </dgm:ptLst>
  <dgm:cxnLst>
    <dgm:cxn modelId="{C61A21E0-2984-4D48-B652-B2857DA2686A}" type="presOf" srcId="{8967E291-CFF6-4330-8A5C-87AD6354E60C}" destId="{0EE56F4E-4D32-4F36-A1E1-6F914CFD0ACA}" srcOrd="0" destOrd="0" presId="urn:microsoft.com/office/officeart/2005/8/layout/pyramid2"/>
    <dgm:cxn modelId="{A24CB3DF-7131-4354-A51B-BB7B46F5C4C5}" type="presOf" srcId="{7E6432BD-B026-472F-97F2-258AFD6B32BF}" destId="{820D3295-8326-4614-A23F-158065C27C5A}" srcOrd="0" destOrd="0" presId="urn:microsoft.com/office/officeart/2005/8/layout/pyramid2"/>
    <dgm:cxn modelId="{2FCA58FC-BF7E-4EF5-8923-5E57413204A0}" type="presOf" srcId="{9C7B27A9-755F-412A-92A7-25BA0D4E8887}" destId="{FAB81146-0DAB-4D5E-A034-FAB17475782A}" srcOrd="0" destOrd="0" presId="urn:microsoft.com/office/officeart/2005/8/layout/pyramid2"/>
    <dgm:cxn modelId="{93F4B3BC-6AB6-4690-AB15-1E54D4EA381C}" type="presOf" srcId="{83115F5D-AA23-4BE3-A4AC-4D3E98401968}" destId="{A40363AE-D520-4A9E-A498-335F3328AD61}" srcOrd="0" destOrd="0" presId="urn:microsoft.com/office/officeart/2005/8/layout/pyramid2"/>
    <dgm:cxn modelId="{7F86BF3F-3159-4B8B-8A8B-0DB353F428C4}" srcId="{7E6432BD-B026-472F-97F2-258AFD6B32BF}" destId="{83115F5D-AA23-4BE3-A4AC-4D3E98401968}" srcOrd="2" destOrd="0" parTransId="{88794393-730C-4A33-9A16-4F72C414DCDC}" sibTransId="{8CFAFA24-7A73-435C-A8C0-94D0CC16E6E8}"/>
    <dgm:cxn modelId="{24BC7928-9473-4AF5-A871-015749EE2CC3}" type="presOf" srcId="{D535CEDC-3BBF-4064-A245-6C66D6D89105}" destId="{9894A454-2CF7-415B-81E5-A21DB789AC8C}" srcOrd="0" destOrd="0" presId="urn:microsoft.com/office/officeart/2005/8/layout/pyramid2"/>
    <dgm:cxn modelId="{1A907B6B-97C5-4761-8C09-0015C8E23BEC}" srcId="{7E6432BD-B026-472F-97F2-258AFD6B32BF}" destId="{D535CEDC-3BBF-4064-A245-6C66D6D89105}" srcOrd="3" destOrd="0" parTransId="{5667409F-CC13-4324-8B8A-92E2A5677772}" sibTransId="{B988D9E9-0A4A-46B6-9B7F-11954F0222D8}"/>
    <dgm:cxn modelId="{C0391862-C43F-4BAE-8F3B-F1366385F63A}" srcId="{7E6432BD-B026-472F-97F2-258AFD6B32BF}" destId="{9C7B27A9-755F-412A-92A7-25BA0D4E8887}" srcOrd="1" destOrd="0" parTransId="{159D7426-C218-4EC9-9939-59CE7FB29F50}" sibTransId="{8BDC1277-14BC-4D2F-AA8E-83B70DD16852}"/>
    <dgm:cxn modelId="{E0E6CF18-CB95-4514-9FAD-437B8994CD58}" srcId="{7E6432BD-B026-472F-97F2-258AFD6B32BF}" destId="{8967E291-CFF6-4330-8A5C-87AD6354E60C}" srcOrd="0" destOrd="0" parTransId="{F68EEA1B-70A7-4A30-BD4A-EA46BE677E21}" sibTransId="{F2BAAE73-6178-4C21-A4F0-EA93D1B32742}"/>
    <dgm:cxn modelId="{41854A2E-CCE8-4EA9-AA95-6F961FEDF224}" type="presParOf" srcId="{820D3295-8326-4614-A23F-158065C27C5A}" destId="{58D71DAE-18B0-40E7-A29F-5C876373E347}" srcOrd="0" destOrd="0" presId="urn:microsoft.com/office/officeart/2005/8/layout/pyramid2"/>
    <dgm:cxn modelId="{C955ABE6-A4A1-443B-9CB8-9CD10AAE6FE2}" type="presParOf" srcId="{820D3295-8326-4614-A23F-158065C27C5A}" destId="{86EC2AA2-DB56-446C-B370-0C968A3428AD}" srcOrd="1" destOrd="0" presId="urn:microsoft.com/office/officeart/2005/8/layout/pyramid2"/>
    <dgm:cxn modelId="{9DF1B109-A313-4EE9-BD34-840BF745D187}" type="presParOf" srcId="{86EC2AA2-DB56-446C-B370-0C968A3428AD}" destId="{0EE56F4E-4D32-4F36-A1E1-6F914CFD0ACA}" srcOrd="0" destOrd="0" presId="urn:microsoft.com/office/officeart/2005/8/layout/pyramid2"/>
    <dgm:cxn modelId="{DE7A38F9-339B-45AF-82C9-510DBF685C18}" type="presParOf" srcId="{86EC2AA2-DB56-446C-B370-0C968A3428AD}" destId="{58EA5EB8-B834-4E00-B5A7-ADD43A560403}" srcOrd="1" destOrd="0" presId="urn:microsoft.com/office/officeart/2005/8/layout/pyramid2"/>
    <dgm:cxn modelId="{A548CEA3-BA2A-4272-A50A-CB63DCDB2ADD}" type="presParOf" srcId="{86EC2AA2-DB56-446C-B370-0C968A3428AD}" destId="{FAB81146-0DAB-4D5E-A034-FAB17475782A}" srcOrd="2" destOrd="0" presId="urn:microsoft.com/office/officeart/2005/8/layout/pyramid2"/>
    <dgm:cxn modelId="{D5D9F0D1-1689-4F8B-AF1B-71EFCC22F492}" type="presParOf" srcId="{86EC2AA2-DB56-446C-B370-0C968A3428AD}" destId="{573271F8-3C62-4D5A-87CF-71191CDBC507}" srcOrd="3" destOrd="0" presId="urn:microsoft.com/office/officeart/2005/8/layout/pyramid2"/>
    <dgm:cxn modelId="{11D3969C-4A35-47E1-B031-3125A254AB7F}" type="presParOf" srcId="{86EC2AA2-DB56-446C-B370-0C968A3428AD}" destId="{A40363AE-D520-4A9E-A498-335F3328AD61}" srcOrd="4" destOrd="0" presId="urn:microsoft.com/office/officeart/2005/8/layout/pyramid2"/>
    <dgm:cxn modelId="{A9110F98-5438-450D-85BF-3D9BA4F0286A}" type="presParOf" srcId="{86EC2AA2-DB56-446C-B370-0C968A3428AD}" destId="{A3CB518A-5035-49F7-8831-60A6F26BF3E8}" srcOrd="5" destOrd="0" presId="urn:microsoft.com/office/officeart/2005/8/layout/pyramid2"/>
    <dgm:cxn modelId="{445D32E4-806B-4440-87F2-E21D92FA9B8C}" type="presParOf" srcId="{86EC2AA2-DB56-446C-B370-0C968A3428AD}" destId="{9894A454-2CF7-415B-81E5-A21DB789AC8C}" srcOrd="6" destOrd="0" presId="urn:microsoft.com/office/officeart/2005/8/layout/pyramid2"/>
    <dgm:cxn modelId="{57F18E44-0F7D-4FE8-92E7-2406B60EBBD9}" type="presParOf" srcId="{86EC2AA2-DB56-446C-B370-0C968A3428AD}" destId="{23790C77-C69D-492B-ABBD-2D1C5BB141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5C554E9-5F1A-45D2-9796-C80009C70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6F7CA6-E2DF-41BF-B818-528CA5E63C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D33C5-FF2B-45C6-A7EB-C29E2CCD609C}" type="datetimeFigureOut">
              <a:rPr lang="es-ES_tradnl"/>
              <a:pPr>
                <a:defRPr/>
              </a:pPr>
              <a:t>17/08/2022</a:t>
            </a:fld>
            <a:endParaRPr lang="es-ES_tradnl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E78BC631-95F5-48EB-8F69-B583818198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FCCDC884-6408-4465-BFD3-D84C74F58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_trad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6C6BD0-773A-4266-86D9-AD85B1BE51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C0E969-BFEF-4DB6-B16A-29272C712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4AAC89A-7435-40E5-B0D1-063190F0017E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5831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3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0146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4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74923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AAC89A-7435-40E5-B0D1-063190F0017E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30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7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04609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9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81559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10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66563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11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58993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C89A-7435-40E5-B0D1-063190F0017E}" type="slidenum">
              <a:rPr lang="es-ES_tradnl" altLang="es-CO" smtClean="0"/>
              <a:pPr/>
              <a:t>12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41514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917C21-52B5-42EC-A40B-E8D0B5B3D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4604860-20E7-4DA5-9397-FEA0E6D2E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199ED7-1474-405D-A6E4-2E7E7F23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153479F-3AA6-4F86-94BA-B7F4FC59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294C27-AF73-47AA-A825-B74A7334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140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F3C30B-ED45-4270-B929-27695385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6F89640-B94D-4577-88ED-875703F25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EBDE216-61EF-4950-8A89-BD4E240A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ADC7FAF-41A6-48AC-842C-E5E7D261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464EE1-1398-4D1D-AB15-8CCE8B04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469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4F9A51-F8E0-42CE-A374-1F527F4A8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DFDBDCC-9CFA-444A-A686-301103C6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6DDC1C-77AB-47E2-8DA7-F4D7EE95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C11F258-CA26-4F87-B435-899EEB5D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4E6ACC-1141-4B0F-B225-77EB58F4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362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2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0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D051FB-E968-4F36-9724-83BEC05E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58A1A9-9D71-4093-91FB-FE80CE38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7E5F11-AB0A-47FC-8DBE-2B0384F0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D57A17-6BEC-4B47-ADF0-72ECBBC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F6B5BB7-4C0F-47E1-806D-6C8F829E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72508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91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3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6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5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B44A70-38AF-42E6-914C-D5C4119D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A95F81-FCAB-44C5-912B-40DAD3C6E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F37A7D4-734D-4E0F-B3F7-2CFCFA8A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C792E6-BA7B-49E8-82E2-5F374FDF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14DDD6-79D0-4AF4-917E-3B87AC23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91423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4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2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53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9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0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3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74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1EF3A4-150F-4511-9A71-FC2E3E4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54F6A35-2F88-456F-9863-8DA171FE4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4C543D3-5A55-423A-8F17-9A44D0A9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E89CE92-22BF-40BD-AE59-0665F36A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63E84B2-1073-4831-8BFC-FA90E86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098DA8D-C1DE-4D58-A9DA-EC5AF3DF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7303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28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7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8312A1B-3C1F-4F10-A83E-719767F1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4D8A016-F92C-4316-BF5E-B7D3375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B1BE03B-0219-4EA3-90FD-0DECFC2F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657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845C77-C1BF-47ED-B628-0A5E9F6F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0E482BD-E8C9-4E86-8CB0-EE91B899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8B2FCD1-E10E-4780-A953-4DA24A135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4D1D182-DDCF-4ACB-A4CB-AB2AD9AF1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7DD8F7D-0CAB-4986-9DA4-3A2D781D1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4E31AB5-A934-458D-B450-3AAD898B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5D9CB1D-2BB1-4E70-827B-717A979F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99F4708-58DD-48C9-9C0A-4421B227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851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5A8BF8-BFD0-481D-97A6-7CEE695E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7320ABE-E2A3-439B-934A-9B28E8AB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B69D47C-322C-444C-B2E6-ADDC0338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8481764-FF22-4332-B2E9-000A063D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492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844822D-AD44-4A5D-BD3A-415FBACB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940EA55-51ED-4FC8-8EE3-2F6DDC28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2F7ADF7-4B25-4406-B1BC-59169A83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109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1A5B38-44EF-4C77-8A5C-33616E90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781B925-C901-4AB5-B816-B6BC48D7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4C4E72B-505A-4AE6-8780-734381F7A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090B251-F1D4-40B0-B68F-F8A6F434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90C80EB-08FD-45FF-B8E9-E2F60A74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DF7A6CC-E329-4A03-AB93-04EABE11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6943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6C3BBA-3130-4AFC-8630-30E6294F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A0A4D5A-F341-4F0E-B50B-9A7A175EF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E31E73-B5D0-4EA6-83C3-43C275BD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D47A95D-7F5B-4A33-8EF6-4A89EC59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705B57F-3461-468A-824B-02D81078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7BD0444-9E29-4E1C-B819-F5082DCB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0006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999017B-0B30-4F9A-9954-72FA24EA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8CEED6E-6B51-4B73-B4B5-83926125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9CFA3D8-89E7-4616-B205-DC12BD0FC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C94D-B2CD-4633-9678-52B30AFE1C1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9C6265-15F6-4AE2-8335-7E916DB95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6A43F35-03B2-4F60-947D-240ED0A90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1F58-851B-4B4D-83F6-407908D00DE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0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1.xml"/><Relationship Id="rId1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1.png"/><Relationship Id="rId15" Type="http://schemas.openxmlformats.org/officeDocument/2006/relationships/image" Target="../media/image45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9.svg"/><Relationship Id="rId9" Type="http://schemas.openxmlformats.org/officeDocument/2006/relationships/diagramData" Target="../diagrams/data1.xml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sv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.png"/><Relationship Id="rId15" Type="http://schemas.openxmlformats.org/officeDocument/2006/relationships/slide" Target="slide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sv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7.png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8.svg"/><Relationship Id="rId9" Type="http://schemas.openxmlformats.org/officeDocument/2006/relationships/diagramLayout" Target="../diagrams/layout3.xm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15.svg"/><Relationship Id="rId10" Type="http://schemas.openxmlformats.org/officeDocument/2006/relationships/image" Target="../media/image29.svg"/><Relationship Id="rId4" Type="http://schemas.openxmlformats.org/officeDocument/2006/relationships/image" Target="../media/image8.svg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svg"/><Relationship Id="rId11" Type="http://schemas.openxmlformats.org/officeDocument/2006/relationships/image" Target="../media/image1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svg"/><Relationship Id="rId3" Type="http://schemas.openxmlformats.org/officeDocument/2006/relationships/image" Target="../media/image25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slide" Target="slide1.xml"/><Relationship Id="rId5" Type="http://schemas.openxmlformats.org/officeDocument/2006/relationships/image" Target="../media/image26.sv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5.svg"/><Relationship Id="rId3" Type="http://schemas.openxmlformats.org/officeDocument/2006/relationships/image" Target="../media/image8.svg"/><Relationship Id="rId7" Type="http://schemas.openxmlformats.org/officeDocument/2006/relationships/image" Target="../media/image27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svg"/><Relationship Id="rId11" Type="http://schemas.openxmlformats.org/officeDocument/2006/relationships/slide" Target="slide1.xml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jpg"/><Relationship Id="rId7" Type="http://schemas.openxmlformats.org/officeDocument/2006/relationships/image" Target="../media/image8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6.svg"/><Relationship Id="rId10" Type="http://schemas.openxmlformats.org/officeDocument/2006/relationships/slide" Target="slide1.xml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8468C6E0-D121-4925-86DD-614C9C423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92" y="542168"/>
            <a:ext cx="11122160" cy="588060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396EE09-3C14-40BD-BEA9-7AF806977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180" y="1061009"/>
            <a:ext cx="3835200" cy="457088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0" name="Google Shape;54;p3">
            <a:extLst>
              <a:ext uri="{FF2B5EF4-FFF2-40B4-BE49-F238E27FC236}">
                <a16:creationId xmlns="" xmlns:a16="http://schemas.microsoft.com/office/drawing/2014/main" id="{432BCDFF-FB7E-4678-88C9-FFC3C778F69E}"/>
              </a:ext>
            </a:extLst>
          </p:cNvPr>
          <p:cNvSpPr txBox="1"/>
          <p:nvPr/>
        </p:nvSpPr>
        <p:spPr>
          <a:xfrm>
            <a:off x="6680254" y="5047557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5;p3">
            <a:extLst>
              <a:ext uri="{FF2B5EF4-FFF2-40B4-BE49-F238E27FC236}">
                <a16:creationId xmlns="" xmlns:a16="http://schemas.microsoft.com/office/drawing/2014/main" id="{E89B61FA-E7DE-4A8F-B7FF-B98BBD0AAD5E}"/>
              </a:ext>
            </a:extLst>
          </p:cNvPr>
          <p:cNvSpPr txBox="1"/>
          <p:nvPr/>
        </p:nvSpPr>
        <p:spPr>
          <a:xfrm>
            <a:off x="7081935" y="4380171"/>
            <a:ext cx="26940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Recolección de datos</a:t>
            </a:r>
            <a:endParaRPr dirty="0"/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="" xmlns:a16="http://schemas.microsoft.com/office/drawing/2014/main" id="{BDC1EC2A-0F71-47CF-ADD6-48C1575713E9}"/>
              </a:ext>
            </a:extLst>
          </p:cNvPr>
          <p:cNvSpPr/>
          <p:nvPr/>
        </p:nvSpPr>
        <p:spPr>
          <a:xfrm>
            <a:off x="4490038" y="3071485"/>
            <a:ext cx="1220740" cy="357515"/>
          </a:xfrm>
          <a:prstGeom prst="rightArrow">
            <a:avLst/>
          </a:prstGeom>
          <a:solidFill>
            <a:srgbClr val="00C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358248C-8D95-B00D-D9A1-E6682BF4DF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686" y="1868594"/>
            <a:ext cx="3003230" cy="29537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6F5F23E0-C664-4905-9861-CCA97C69B4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5217" y="2839179"/>
            <a:ext cx="2429815" cy="11998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26EA7B4-5165-D812-476D-73C9A723905B}"/>
              </a:ext>
            </a:extLst>
          </p:cNvPr>
          <p:cNvSpPr txBox="1"/>
          <p:nvPr/>
        </p:nvSpPr>
        <p:spPr>
          <a:xfrm>
            <a:off x="6096000" y="2317737"/>
            <a:ext cx="51446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Curso Virtual de la vigilancia epidemiológica de las Intoxicaciones agudas por sustancias químicas</a:t>
            </a:r>
            <a:endParaRPr kumimoji="0" lang="es-419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3" name="Marcador de posición de imagen 2">
            <a:extLst>
              <a:ext uri="{FF2B5EF4-FFF2-40B4-BE49-F238E27FC236}">
                <a16:creationId xmlns="" xmlns:a16="http://schemas.microsoft.com/office/drawing/2014/main" id="{CA3A7E46-7D8F-7FA8-5B35-646066A188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5502" b="5502"/>
          <a:stretch>
            <a:fillRect/>
          </a:stretch>
        </p:blipFill>
        <p:spPr>
          <a:xfrm>
            <a:off x="0" y="2514600"/>
            <a:ext cx="6686019" cy="43433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A2D647E-7918-37B8-13D5-D1E018162A7A}"/>
              </a:ext>
            </a:extLst>
          </p:cNvPr>
          <p:cNvSpPr/>
          <p:nvPr/>
        </p:nvSpPr>
        <p:spPr>
          <a:xfrm>
            <a:off x="6686021" y="2890157"/>
            <a:ext cx="5505979" cy="3967843"/>
          </a:xfrm>
          <a:prstGeom prst="rect">
            <a:avLst/>
          </a:prstGeom>
          <a:solidFill>
            <a:srgbClr val="A3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7CB41518-11E5-435C-8645-217482384A90}"/>
              </a:ext>
            </a:extLst>
          </p:cNvPr>
          <p:cNvSpPr txBox="1"/>
          <p:nvPr/>
        </p:nvSpPr>
        <p:spPr>
          <a:xfrm>
            <a:off x="4506856" y="674531"/>
            <a:ext cx="3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Papel del Laboratorio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582E4A0D-755B-5AA0-4F32-3FEA78E0D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049133"/>
              </p:ext>
            </p:extLst>
          </p:nvPr>
        </p:nvGraphicFramePr>
        <p:xfrm>
          <a:off x="6661172" y="2512585"/>
          <a:ext cx="5530828" cy="41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88BEC4B-1095-E54F-2457-378358B231DA}"/>
              </a:ext>
            </a:extLst>
          </p:cNvPr>
          <p:cNvSpPr txBox="1"/>
          <p:nvPr/>
        </p:nvSpPr>
        <p:spPr>
          <a:xfrm>
            <a:off x="1317342" y="1828510"/>
            <a:ext cx="6144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x-none" sz="1800" b="0" i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confirmación por el laboratorio es fundamental para</a:t>
            </a:r>
            <a:endParaRPr lang="es-CO" sz="1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6291E5A-C433-E237-6528-7017CF778C71}"/>
              </a:ext>
            </a:extLst>
          </p:cNvPr>
          <p:cNvSpPr txBox="1"/>
          <p:nvPr/>
        </p:nvSpPr>
        <p:spPr>
          <a:xfrm>
            <a:off x="7000168" y="3221868"/>
            <a:ext cx="47252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x-none" b="0" i="0" dirty="0">
                <a:latin typeface="Arial" panose="020B0604020202020204" pitchFamily="34" charset="0"/>
                <a:cs typeface="Arial" panose="020B0604020202020204" pitchFamily="34" charset="0"/>
              </a:rPr>
              <a:t>Establecer con precisión el diagnóstico de la </a:t>
            </a:r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intoxicación</a:t>
            </a:r>
            <a:r>
              <a:rPr lang="x-none" b="0" i="0" dirty="0">
                <a:latin typeface="Arial" panose="020B0604020202020204" pitchFamily="34" charset="0"/>
                <a:cs typeface="Arial" panose="020B0604020202020204" pitchFamily="34" charset="0"/>
              </a:rPr>
              <a:t> de un paciente</a:t>
            </a:r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, idealmente debe usarse siempre que esté disponible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es-CO" b="0" i="0" dirty="0">
                <a:latin typeface="Arial" panose="020B0604020202020204" pitchFamily="34" charset="0"/>
                <a:cs typeface="Arial" panose="020B0604020202020204" pitchFamily="34" charset="0"/>
              </a:rPr>
              <a:t>Es obligatoria cuando se trata de un caso probable de intoxicación por licor adulterado con metanol y se recomienda en los casos de intoxicación por fósforo blanco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es-CO" b="0" i="0" dirty="0">
                <a:latin typeface="Arial" panose="020B0604020202020204" pitchFamily="34" charset="0"/>
                <a:cs typeface="Arial" panose="020B0604020202020204" pitchFamily="34" charset="0"/>
              </a:rPr>
              <a:t>Confirmar</a:t>
            </a:r>
            <a:r>
              <a:rPr lang="x-none" b="0" i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CO" b="0" i="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x-none" b="0" i="0" dirty="0"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ante situaciones </a:t>
            </a:r>
            <a:r>
              <a:rPr lang="x-none" b="0" i="0" dirty="0">
                <a:latin typeface="Arial" panose="020B0604020202020204" pitchFamily="34" charset="0"/>
                <a:cs typeface="Arial" panose="020B0604020202020204" pitchFamily="34" charset="0"/>
              </a:rPr>
              <a:t>de brote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áfico 14" descr="Flecha lineal: giro a la derecha contorno">
            <a:extLst>
              <a:ext uri="{FF2B5EF4-FFF2-40B4-BE49-F238E27FC236}">
                <a16:creationId xmlns="" xmlns:a16="http://schemas.microsoft.com/office/drawing/2014/main" id="{0CE0E6AF-0F4C-7A3D-D569-D3D4FC7F5E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67583">
            <a:off x="7320473" y="1471760"/>
            <a:ext cx="914400" cy="914400"/>
          </a:xfrm>
          <a:prstGeom prst="rect">
            <a:avLst/>
          </a:prstGeom>
        </p:spPr>
      </p:pic>
      <p:pic>
        <p:nvPicPr>
          <p:cNvPr id="16" name="Gráfico 15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FBECD3B-ACED-C4C7-3676-2FED73BB9C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7CB41518-11E5-435C-8645-217482384A90}"/>
              </a:ext>
            </a:extLst>
          </p:cNvPr>
          <p:cNvSpPr txBox="1"/>
          <p:nvPr/>
        </p:nvSpPr>
        <p:spPr>
          <a:xfrm>
            <a:off x="472985" y="706922"/>
            <a:ext cx="833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Limitaciones de los Sistemas de </a:t>
            </a:r>
            <a:r>
              <a:rPr lang="es-CO" sz="2400" b="1" dirty="0">
                <a:solidFill>
                  <a:prstClr val="white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kumimoji="0" lang="es-CO" sz="24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nformación</a:t>
            </a:r>
            <a:endParaRPr kumimoji="0" lang="es-CO" sz="2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9032AA9-9FD7-4610-9806-E5C5720A9724}"/>
              </a:ext>
            </a:extLst>
          </p:cNvPr>
          <p:cNvSpPr/>
          <p:nvPr/>
        </p:nvSpPr>
        <p:spPr>
          <a:xfrm>
            <a:off x="3113314" y="2002970"/>
            <a:ext cx="2917373" cy="14260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representatividad de los casos notificados</a:t>
            </a:r>
            <a:endPara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AE21A65-9BE2-E568-CA8E-69F8CFBB9B7C}"/>
              </a:ext>
            </a:extLst>
          </p:cNvPr>
          <p:cNvSpPr/>
          <p:nvPr/>
        </p:nvSpPr>
        <p:spPr>
          <a:xfrm>
            <a:off x="87088" y="2002969"/>
            <a:ext cx="2917373" cy="1426029"/>
          </a:xfrm>
          <a:prstGeom prst="rect">
            <a:avLst/>
          </a:prstGeom>
          <a:solidFill>
            <a:srgbClr val="057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Subregistro, información incompleta</a:t>
            </a:r>
            <a:endPara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75E131D-CD2F-F291-172E-9CE6C3854190}"/>
              </a:ext>
            </a:extLst>
          </p:cNvPr>
          <p:cNvSpPr/>
          <p:nvPr/>
        </p:nvSpPr>
        <p:spPr>
          <a:xfrm>
            <a:off x="6150428" y="2002969"/>
            <a:ext cx="2917373" cy="1426029"/>
          </a:xfrm>
          <a:prstGeom prst="rect">
            <a:avLst/>
          </a:prstGeom>
          <a:solidFill>
            <a:srgbClr val="FC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s-CO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endPara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9A1CC8A-0C4D-C6F2-D19E-033E9B4450A7}"/>
              </a:ext>
            </a:extLst>
          </p:cNvPr>
          <p:cNvSpPr/>
          <p:nvPr/>
        </p:nvSpPr>
        <p:spPr>
          <a:xfrm>
            <a:off x="9165774" y="2002969"/>
            <a:ext cx="2917373" cy="1426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es-CO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inconsistente</a:t>
            </a:r>
            <a:r>
              <a:rPr lang="x-none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definiciones de caso</a:t>
            </a:r>
            <a:endPara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3B0C810E-80E7-4CF0-F0F0-6235DB2EA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046501"/>
              </p:ext>
            </p:extLst>
          </p:nvPr>
        </p:nvGraphicFramePr>
        <p:xfrm>
          <a:off x="662258" y="3577802"/>
          <a:ext cx="10905036" cy="317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Gráfico 1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17E88CF-62A7-60C8-1F3F-8DFD1AB38E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5267324" y="-66672"/>
            <a:ext cx="6858001" cy="6991350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00E05942-0836-44B6-976F-0B0D71F1AD1D}"/>
              </a:ext>
            </a:extLst>
          </p:cNvPr>
          <p:cNvSpPr txBox="1"/>
          <p:nvPr/>
        </p:nvSpPr>
        <p:spPr>
          <a:xfrm>
            <a:off x="1533269" y="999510"/>
            <a:ext cx="533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prstClr val="white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¿Cómo mejorar la notificación?</a:t>
            </a:r>
            <a:endParaRPr kumimoji="0" lang="es-CO" sz="2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9C3638CE-4C34-92D3-7D72-D341FCEDF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29758"/>
              </p:ext>
            </p:extLst>
          </p:nvPr>
        </p:nvGraphicFramePr>
        <p:xfrm>
          <a:off x="2799948" y="1262397"/>
          <a:ext cx="11318823" cy="479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986" name="Picture 2" descr="concepto de transformación digital. ingeniería de sistemas. código binario. programación. - sistemas fotografías e imágenes de stock">
            <a:extLst>
              <a:ext uri="{FF2B5EF4-FFF2-40B4-BE49-F238E27FC236}">
                <a16:creationId xmlns="" xmlns:a16="http://schemas.microsoft.com/office/drawing/2014/main" id="{66D4176E-A1C0-7703-D927-72E16DFD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83" y="1943102"/>
            <a:ext cx="58293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11322316-9748-182F-A115-5F13E50401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FE81F0F9-1B01-4091-A655-D4CECE6B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465" y="1214345"/>
            <a:ext cx="3450996" cy="435886"/>
          </a:xfrm>
        </p:spPr>
        <p:txBody>
          <a:bodyPr>
            <a:normAutofit fontScale="90000"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/>
                <a:cs typeface="Arial"/>
              </a:rPr>
              <a:t>Unidad 4. </a:t>
            </a:r>
            <a:r>
              <a:rPr lang="es-CO" sz="2400" b="1" dirty="0">
                <a:solidFill>
                  <a:schemeClr val="bg1"/>
                </a:solidFill>
                <a:highlight>
                  <a:srgbClr val="339966"/>
                </a:highlight>
                <a:latin typeface="Arial"/>
                <a:cs typeface="Arial"/>
              </a:rPr>
              <a:t/>
            </a:r>
            <a:br>
              <a:rPr lang="es-CO" sz="2400" b="1" dirty="0">
                <a:solidFill>
                  <a:schemeClr val="bg1"/>
                </a:solidFill>
                <a:highlight>
                  <a:srgbClr val="339966"/>
                </a:highlight>
                <a:latin typeface="Arial"/>
                <a:cs typeface="Arial"/>
              </a:rPr>
            </a:br>
            <a:r>
              <a:rPr lang="es-ES" sz="2400" b="1" dirty="0">
                <a:solidFill>
                  <a:schemeClr val="bg1"/>
                </a:solidFill>
                <a:highlight>
                  <a:srgbClr val="339966"/>
                </a:highlight>
                <a:latin typeface="Arial"/>
                <a:cs typeface="Arial"/>
              </a:rPr>
              <a:t>Notificación al Sivigila</a:t>
            </a:r>
            <a:endParaRPr lang="es-CO" sz="2400" b="1" dirty="0">
              <a:solidFill>
                <a:schemeClr val="bg1"/>
              </a:solidFill>
              <a:highlight>
                <a:srgbClr val="339966"/>
              </a:highlight>
              <a:latin typeface="Arial"/>
              <a:cs typeface="Arial"/>
            </a:endParaRPr>
          </a:p>
        </p:txBody>
      </p:sp>
      <p:sp>
        <p:nvSpPr>
          <p:cNvPr id="5" name="Rectángulo: esquinas diagonales cortadas 4">
            <a:extLst>
              <a:ext uri="{FF2B5EF4-FFF2-40B4-BE49-F238E27FC236}">
                <a16:creationId xmlns="" xmlns:a16="http://schemas.microsoft.com/office/drawing/2014/main" id="{D5C647A8-F665-4E5C-90DE-01744AA1321F}"/>
              </a:ext>
            </a:extLst>
          </p:cNvPr>
          <p:cNvSpPr/>
          <p:nvPr/>
        </p:nvSpPr>
        <p:spPr>
          <a:xfrm>
            <a:off x="6504493" y="2519363"/>
            <a:ext cx="5279012" cy="3372390"/>
          </a:xfrm>
          <a:prstGeom prst="snip2Diag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del aprendizaje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tabLst/>
              <a:defRPr/>
            </a:pP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Describir los métodos básicos de recolección de datos y su ingreso al sistema de vigilancia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Describir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las limitaciones de los sistemas de información y las formas de mejorar la presentación de informes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016EE1E-DF75-49AB-A51A-B3F8D6785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pic>
        <p:nvPicPr>
          <p:cNvPr id="2" name="Gráfico 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A31A16B-64F1-8463-291C-70DFC308A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áfico 36">
            <a:extLst>
              <a:ext uri="{FF2B5EF4-FFF2-40B4-BE49-F238E27FC236}">
                <a16:creationId xmlns="" xmlns:a16="http://schemas.microsoft.com/office/drawing/2014/main" id="{950B9140-3A94-EF4D-F60D-EE896A1A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84319"/>
            <a:ext cx="2300612" cy="2862045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1" y="169289"/>
            <a:ext cx="5362440" cy="667107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D4DD62-A747-A3BA-AD7E-C291D44F2F95}"/>
              </a:ext>
            </a:extLst>
          </p:cNvPr>
          <p:cNvSpPr txBox="1">
            <a:spLocks/>
          </p:cNvSpPr>
          <p:nvPr/>
        </p:nvSpPr>
        <p:spPr>
          <a:xfrm>
            <a:off x="3733041" y="496034"/>
            <a:ext cx="5444358" cy="14552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O" sz="2400" b="1" dirty="0">
                <a:solidFill>
                  <a:schemeClr val="bg1"/>
                </a:solidFill>
                <a:highlight>
                  <a:srgbClr val="339966"/>
                </a:highlight>
                <a:latin typeface="Arial"/>
                <a:cs typeface="Arial"/>
              </a:rPr>
              <a:t>Cómo notificar al </a:t>
            </a:r>
            <a:r>
              <a:rPr lang="es-ES" sz="2400" b="1" dirty="0">
                <a:solidFill>
                  <a:schemeClr val="bg1"/>
                </a:solidFill>
                <a:highlight>
                  <a:srgbClr val="339966"/>
                </a:highlight>
                <a:latin typeface="Arial"/>
                <a:cs typeface="Arial"/>
              </a:rPr>
              <a:t>Sivigila, Colombia</a:t>
            </a:r>
            <a:endParaRPr lang="es-CO" sz="2400" b="1" dirty="0">
              <a:solidFill>
                <a:schemeClr val="bg1"/>
              </a:solidFill>
              <a:highlight>
                <a:srgbClr val="339966"/>
              </a:highlight>
              <a:latin typeface="Arial"/>
              <a:cs typeface="Arial"/>
            </a:endParaRPr>
          </a:p>
        </p:txBody>
      </p:sp>
      <p:pic>
        <p:nvPicPr>
          <p:cNvPr id="29" name="Gráfico 28" descr="Dirección contorno">
            <a:extLst>
              <a:ext uri="{FF2B5EF4-FFF2-40B4-BE49-F238E27FC236}">
                <a16:creationId xmlns="" xmlns:a16="http://schemas.microsoft.com/office/drawing/2014/main" id="{5455C13E-4666-A134-31C5-19AB0F2C25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99858">
            <a:off x="4590454" y="2192768"/>
            <a:ext cx="777681" cy="777681"/>
          </a:xfrm>
          <a:prstGeom prst="rect">
            <a:avLst/>
          </a:prstGeom>
        </p:spPr>
      </p:pic>
      <p:pic>
        <p:nvPicPr>
          <p:cNvPr id="30" name="Gráfico 29" descr="Dirección contorno">
            <a:extLst>
              <a:ext uri="{FF2B5EF4-FFF2-40B4-BE49-F238E27FC236}">
                <a16:creationId xmlns="" xmlns:a16="http://schemas.microsoft.com/office/drawing/2014/main" id="{171D8651-DD1B-9A8D-CC39-777936D7C7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99858">
            <a:off x="8135070" y="2162006"/>
            <a:ext cx="777681" cy="777681"/>
          </a:xfrm>
          <a:prstGeom prst="rect">
            <a:avLst/>
          </a:prstGeom>
        </p:spPr>
      </p:pic>
      <p:pic>
        <p:nvPicPr>
          <p:cNvPr id="31" name="Gráfico 30" descr="Dirección contorno">
            <a:extLst>
              <a:ext uri="{FF2B5EF4-FFF2-40B4-BE49-F238E27FC236}">
                <a16:creationId xmlns="" xmlns:a16="http://schemas.microsoft.com/office/drawing/2014/main" id="{5661B17E-A311-ADD3-9F69-7E3CE8C341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111461">
            <a:off x="9969405" y="3263995"/>
            <a:ext cx="777681" cy="777681"/>
          </a:xfrm>
          <a:prstGeom prst="rect">
            <a:avLst/>
          </a:prstGeom>
        </p:spPr>
      </p:pic>
      <p:pic>
        <p:nvPicPr>
          <p:cNvPr id="32" name="Gráfico 31" descr="Dirección contorno">
            <a:extLst>
              <a:ext uri="{FF2B5EF4-FFF2-40B4-BE49-F238E27FC236}">
                <a16:creationId xmlns="" xmlns:a16="http://schemas.microsoft.com/office/drawing/2014/main" id="{61F82F47-4E8C-EC14-09E0-8C379345C6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99858" flipH="1" flipV="1">
            <a:off x="8258603" y="4569695"/>
            <a:ext cx="755214" cy="755214"/>
          </a:xfrm>
          <a:prstGeom prst="rect">
            <a:avLst/>
          </a:prstGeom>
        </p:spPr>
      </p:pic>
      <p:pic>
        <p:nvPicPr>
          <p:cNvPr id="34" name="Imagen 22">
            <a:extLst>
              <a:ext uri="{FF2B5EF4-FFF2-40B4-BE49-F238E27FC236}">
                <a16:creationId xmlns="" xmlns:a16="http://schemas.microsoft.com/office/drawing/2014/main" id="{8C14B356-EE45-8618-52B8-9BF9F975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24210" r="25807" b="26526"/>
          <a:stretch>
            <a:fillRect/>
          </a:stretch>
        </p:blipFill>
        <p:spPr bwMode="auto">
          <a:xfrm>
            <a:off x="629787" y="3852751"/>
            <a:ext cx="3559572" cy="2128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áfico 34">
            <a:extLst>
              <a:ext uri="{FF2B5EF4-FFF2-40B4-BE49-F238E27FC236}">
                <a16:creationId xmlns="" xmlns:a16="http://schemas.microsoft.com/office/drawing/2014/main" id="{AD5558BD-4C71-BD12-5C8C-1593A4A096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4640138" y="4516369"/>
            <a:ext cx="305158" cy="1013911"/>
          </a:xfrm>
          <a:prstGeom prst="rect">
            <a:avLst/>
          </a:prstGeom>
        </p:spPr>
      </p:pic>
      <p:grpSp>
        <p:nvGrpSpPr>
          <p:cNvPr id="6" name="Grupo 9">
            <a:extLst>
              <a:ext uri="{FF2B5EF4-FFF2-40B4-BE49-F238E27FC236}">
                <a16:creationId xmlns="" xmlns:a16="http://schemas.microsoft.com/office/drawing/2014/main" id="{C2EDA451-55D0-BB68-0780-47C687C50D1F}"/>
              </a:ext>
            </a:extLst>
          </p:cNvPr>
          <p:cNvGrpSpPr>
            <a:grpSpLocks/>
          </p:cNvGrpSpPr>
          <p:nvPr/>
        </p:nvGrpSpPr>
        <p:grpSpPr bwMode="auto">
          <a:xfrm>
            <a:off x="1980669" y="1502979"/>
            <a:ext cx="9696324" cy="4477827"/>
            <a:chOff x="107504" y="2365098"/>
            <a:chExt cx="8464791" cy="4064000"/>
          </a:xfrm>
        </p:grpSpPr>
        <p:sp>
          <p:nvSpPr>
            <p:cNvPr id="7" name="Rectángulo 10">
              <a:extLst>
                <a:ext uri="{FF2B5EF4-FFF2-40B4-BE49-F238E27FC236}">
                  <a16:creationId xmlns="" xmlns:a16="http://schemas.microsoft.com/office/drawing/2014/main" id="{1907D819-2229-8130-30CF-EBE7031AF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4" y="2365098"/>
              <a:ext cx="8464791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s-CO" altLang="es-CO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="" xmlns:a16="http://schemas.microsoft.com/office/drawing/2014/main" id="{030672C0-A3BF-7D2C-4A29-8ADB7FC9FEB0}"/>
                </a:ext>
              </a:extLst>
            </p:cNvPr>
            <p:cNvSpPr/>
            <p:nvPr/>
          </p:nvSpPr>
          <p:spPr>
            <a:xfrm>
              <a:off x="167133" y="2693471"/>
              <a:ext cx="2223660" cy="1334196"/>
            </a:xfrm>
            <a:custGeom>
              <a:avLst/>
              <a:gdLst>
                <a:gd name="connsiteX0" fmla="*/ 0 w 2223660"/>
                <a:gd name="connsiteY0" fmla="*/ 133420 h 1334196"/>
                <a:gd name="connsiteX1" fmla="*/ 133420 w 2223660"/>
                <a:gd name="connsiteY1" fmla="*/ 0 h 1334196"/>
                <a:gd name="connsiteX2" fmla="*/ 2090240 w 2223660"/>
                <a:gd name="connsiteY2" fmla="*/ 0 h 1334196"/>
                <a:gd name="connsiteX3" fmla="*/ 2223660 w 2223660"/>
                <a:gd name="connsiteY3" fmla="*/ 133420 h 1334196"/>
                <a:gd name="connsiteX4" fmla="*/ 2223660 w 2223660"/>
                <a:gd name="connsiteY4" fmla="*/ 1200776 h 1334196"/>
                <a:gd name="connsiteX5" fmla="*/ 2090240 w 2223660"/>
                <a:gd name="connsiteY5" fmla="*/ 1334196 h 1334196"/>
                <a:gd name="connsiteX6" fmla="*/ 133420 w 2223660"/>
                <a:gd name="connsiteY6" fmla="*/ 1334196 h 1334196"/>
                <a:gd name="connsiteX7" fmla="*/ 0 w 2223660"/>
                <a:gd name="connsiteY7" fmla="*/ 1200776 h 1334196"/>
                <a:gd name="connsiteX8" fmla="*/ 0 w 2223660"/>
                <a:gd name="connsiteY8" fmla="*/ 133420 h 13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660" h="1334196">
                  <a:moveTo>
                    <a:pt x="0" y="133420"/>
                  </a:moveTo>
                  <a:cubicBezTo>
                    <a:pt x="0" y="59734"/>
                    <a:pt x="59734" y="0"/>
                    <a:pt x="133420" y="0"/>
                  </a:cubicBezTo>
                  <a:lnTo>
                    <a:pt x="2090240" y="0"/>
                  </a:lnTo>
                  <a:cubicBezTo>
                    <a:pt x="2163926" y="0"/>
                    <a:pt x="2223660" y="59734"/>
                    <a:pt x="2223660" y="133420"/>
                  </a:cubicBezTo>
                  <a:lnTo>
                    <a:pt x="2223660" y="1200776"/>
                  </a:lnTo>
                  <a:cubicBezTo>
                    <a:pt x="2223660" y="1274462"/>
                    <a:pt x="2163926" y="1334196"/>
                    <a:pt x="2090240" y="1334196"/>
                  </a:cubicBezTo>
                  <a:lnTo>
                    <a:pt x="133420" y="1334196"/>
                  </a:lnTo>
                  <a:cubicBezTo>
                    <a:pt x="59734" y="1334196"/>
                    <a:pt x="0" y="1274462"/>
                    <a:pt x="0" y="1200776"/>
                  </a:cubicBezTo>
                  <a:lnTo>
                    <a:pt x="0" y="133420"/>
                  </a:lnTo>
                  <a:close/>
                </a:path>
              </a:pathLst>
            </a:custGeom>
            <a:solidFill>
              <a:srgbClr val="057D7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7657" tIns="107657" rIns="107657" bIns="1076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600" dirty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Revisión de protocolo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="" xmlns:a16="http://schemas.microsoft.com/office/drawing/2014/main" id="{9C2DC567-9D9B-2883-345B-752F75FE31A0}"/>
                </a:ext>
              </a:extLst>
            </p:cNvPr>
            <p:cNvSpPr/>
            <p:nvPr/>
          </p:nvSpPr>
          <p:spPr>
            <a:xfrm>
              <a:off x="3228069" y="2618169"/>
              <a:ext cx="2223660" cy="1334196"/>
            </a:xfrm>
            <a:custGeom>
              <a:avLst/>
              <a:gdLst>
                <a:gd name="connsiteX0" fmla="*/ 0 w 2223660"/>
                <a:gd name="connsiteY0" fmla="*/ 133420 h 1334196"/>
                <a:gd name="connsiteX1" fmla="*/ 133420 w 2223660"/>
                <a:gd name="connsiteY1" fmla="*/ 0 h 1334196"/>
                <a:gd name="connsiteX2" fmla="*/ 2090240 w 2223660"/>
                <a:gd name="connsiteY2" fmla="*/ 0 h 1334196"/>
                <a:gd name="connsiteX3" fmla="*/ 2223660 w 2223660"/>
                <a:gd name="connsiteY3" fmla="*/ 133420 h 1334196"/>
                <a:gd name="connsiteX4" fmla="*/ 2223660 w 2223660"/>
                <a:gd name="connsiteY4" fmla="*/ 1200776 h 1334196"/>
                <a:gd name="connsiteX5" fmla="*/ 2090240 w 2223660"/>
                <a:gd name="connsiteY5" fmla="*/ 1334196 h 1334196"/>
                <a:gd name="connsiteX6" fmla="*/ 133420 w 2223660"/>
                <a:gd name="connsiteY6" fmla="*/ 1334196 h 1334196"/>
                <a:gd name="connsiteX7" fmla="*/ 0 w 2223660"/>
                <a:gd name="connsiteY7" fmla="*/ 1200776 h 1334196"/>
                <a:gd name="connsiteX8" fmla="*/ 0 w 2223660"/>
                <a:gd name="connsiteY8" fmla="*/ 133420 h 13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660" h="1334196">
                  <a:moveTo>
                    <a:pt x="0" y="133420"/>
                  </a:moveTo>
                  <a:cubicBezTo>
                    <a:pt x="0" y="59734"/>
                    <a:pt x="59734" y="0"/>
                    <a:pt x="133420" y="0"/>
                  </a:cubicBezTo>
                  <a:lnTo>
                    <a:pt x="2090240" y="0"/>
                  </a:lnTo>
                  <a:cubicBezTo>
                    <a:pt x="2163926" y="0"/>
                    <a:pt x="2223660" y="59734"/>
                    <a:pt x="2223660" y="133420"/>
                  </a:cubicBezTo>
                  <a:lnTo>
                    <a:pt x="2223660" y="1200776"/>
                  </a:lnTo>
                  <a:cubicBezTo>
                    <a:pt x="2223660" y="1274462"/>
                    <a:pt x="2163926" y="1334196"/>
                    <a:pt x="2090240" y="1334196"/>
                  </a:cubicBezTo>
                  <a:lnTo>
                    <a:pt x="133420" y="1334196"/>
                  </a:lnTo>
                  <a:cubicBezTo>
                    <a:pt x="59734" y="1334196"/>
                    <a:pt x="0" y="1274462"/>
                    <a:pt x="0" y="1200776"/>
                  </a:cubicBezTo>
                  <a:lnTo>
                    <a:pt x="0" y="133420"/>
                  </a:lnTo>
                  <a:close/>
                </a:path>
              </a:pathLst>
            </a:custGeom>
            <a:solidFill>
              <a:srgbClr val="20C6B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lIns="107657" tIns="107657" rIns="107657" bIns="1076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600" dirty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Definición de caso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="" xmlns:a16="http://schemas.microsoft.com/office/drawing/2014/main" id="{B2D31372-7F9B-C490-3847-A78ED0EEAB1D}"/>
                </a:ext>
              </a:extLst>
            </p:cNvPr>
            <p:cNvSpPr/>
            <p:nvPr/>
          </p:nvSpPr>
          <p:spPr>
            <a:xfrm>
              <a:off x="6341194" y="2618169"/>
              <a:ext cx="2223660" cy="1334196"/>
            </a:xfrm>
            <a:custGeom>
              <a:avLst/>
              <a:gdLst>
                <a:gd name="connsiteX0" fmla="*/ 0 w 2223660"/>
                <a:gd name="connsiteY0" fmla="*/ 133420 h 1334196"/>
                <a:gd name="connsiteX1" fmla="*/ 133420 w 2223660"/>
                <a:gd name="connsiteY1" fmla="*/ 0 h 1334196"/>
                <a:gd name="connsiteX2" fmla="*/ 2090240 w 2223660"/>
                <a:gd name="connsiteY2" fmla="*/ 0 h 1334196"/>
                <a:gd name="connsiteX3" fmla="*/ 2223660 w 2223660"/>
                <a:gd name="connsiteY3" fmla="*/ 133420 h 1334196"/>
                <a:gd name="connsiteX4" fmla="*/ 2223660 w 2223660"/>
                <a:gd name="connsiteY4" fmla="*/ 1200776 h 1334196"/>
                <a:gd name="connsiteX5" fmla="*/ 2090240 w 2223660"/>
                <a:gd name="connsiteY5" fmla="*/ 1334196 h 1334196"/>
                <a:gd name="connsiteX6" fmla="*/ 133420 w 2223660"/>
                <a:gd name="connsiteY6" fmla="*/ 1334196 h 1334196"/>
                <a:gd name="connsiteX7" fmla="*/ 0 w 2223660"/>
                <a:gd name="connsiteY7" fmla="*/ 1200776 h 1334196"/>
                <a:gd name="connsiteX8" fmla="*/ 0 w 2223660"/>
                <a:gd name="connsiteY8" fmla="*/ 133420 h 13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660" h="1334196">
                  <a:moveTo>
                    <a:pt x="0" y="133420"/>
                  </a:moveTo>
                  <a:cubicBezTo>
                    <a:pt x="0" y="59734"/>
                    <a:pt x="59734" y="0"/>
                    <a:pt x="133420" y="0"/>
                  </a:cubicBezTo>
                  <a:lnTo>
                    <a:pt x="2090240" y="0"/>
                  </a:lnTo>
                  <a:cubicBezTo>
                    <a:pt x="2163926" y="0"/>
                    <a:pt x="2223660" y="59734"/>
                    <a:pt x="2223660" y="133420"/>
                  </a:cubicBezTo>
                  <a:lnTo>
                    <a:pt x="2223660" y="1200776"/>
                  </a:lnTo>
                  <a:cubicBezTo>
                    <a:pt x="2223660" y="1274462"/>
                    <a:pt x="2163926" y="1334196"/>
                    <a:pt x="2090240" y="1334196"/>
                  </a:cubicBezTo>
                  <a:lnTo>
                    <a:pt x="133420" y="1334196"/>
                  </a:lnTo>
                  <a:cubicBezTo>
                    <a:pt x="59734" y="1334196"/>
                    <a:pt x="0" y="1274462"/>
                    <a:pt x="0" y="1200776"/>
                  </a:cubicBezTo>
                  <a:lnTo>
                    <a:pt x="0" y="1334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107657" tIns="107657" rIns="107657" bIns="1076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600" dirty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Identificar caso: probable o sospechoso</a:t>
              </a: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="" xmlns:a16="http://schemas.microsoft.com/office/drawing/2014/main" id="{C855753D-073C-5B0E-4FF6-AC9CE0D64D2F}"/>
                </a:ext>
              </a:extLst>
            </p:cNvPr>
            <p:cNvSpPr/>
            <p:nvPr/>
          </p:nvSpPr>
          <p:spPr>
            <a:xfrm>
              <a:off x="6341194" y="4841830"/>
              <a:ext cx="2223660" cy="1334196"/>
            </a:xfrm>
            <a:custGeom>
              <a:avLst/>
              <a:gdLst>
                <a:gd name="connsiteX0" fmla="*/ 0 w 2223660"/>
                <a:gd name="connsiteY0" fmla="*/ 133420 h 1334196"/>
                <a:gd name="connsiteX1" fmla="*/ 133420 w 2223660"/>
                <a:gd name="connsiteY1" fmla="*/ 0 h 1334196"/>
                <a:gd name="connsiteX2" fmla="*/ 2090240 w 2223660"/>
                <a:gd name="connsiteY2" fmla="*/ 0 h 1334196"/>
                <a:gd name="connsiteX3" fmla="*/ 2223660 w 2223660"/>
                <a:gd name="connsiteY3" fmla="*/ 133420 h 1334196"/>
                <a:gd name="connsiteX4" fmla="*/ 2223660 w 2223660"/>
                <a:gd name="connsiteY4" fmla="*/ 1200776 h 1334196"/>
                <a:gd name="connsiteX5" fmla="*/ 2090240 w 2223660"/>
                <a:gd name="connsiteY5" fmla="*/ 1334196 h 1334196"/>
                <a:gd name="connsiteX6" fmla="*/ 133420 w 2223660"/>
                <a:gd name="connsiteY6" fmla="*/ 1334196 h 1334196"/>
                <a:gd name="connsiteX7" fmla="*/ 0 w 2223660"/>
                <a:gd name="connsiteY7" fmla="*/ 1200776 h 1334196"/>
                <a:gd name="connsiteX8" fmla="*/ 0 w 2223660"/>
                <a:gd name="connsiteY8" fmla="*/ 133420 h 13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660" h="1334196">
                  <a:moveTo>
                    <a:pt x="0" y="133420"/>
                  </a:moveTo>
                  <a:cubicBezTo>
                    <a:pt x="0" y="59734"/>
                    <a:pt x="59734" y="0"/>
                    <a:pt x="133420" y="0"/>
                  </a:cubicBezTo>
                  <a:lnTo>
                    <a:pt x="2090240" y="0"/>
                  </a:lnTo>
                  <a:cubicBezTo>
                    <a:pt x="2163926" y="0"/>
                    <a:pt x="2223660" y="59734"/>
                    <a:pt x="2223660" y="133420"/>
                  </a:cubicBezTo>
                  <a:lnTo>
                    <a:pt x="2223660" y="1200776"/>
                  </a:lnTo>
                  <a:cubicBezTo>
                    <a:pt x="2223660" y="1274462"/>
                    <a:pt x="2163926" y="1334196"/>
                    <a:pt x="2090240" y="1334196"/>
                  </a:cubicBezTo>
                  <a:lnTo>
                    <a:pt x="133420" y="1334196"/>
                  </a:lnTo>
                  <a:cubicBezTo>
                    <a:pt x="59734" y="1334196"/>
                    <a:pt x="0" y="1274462"/>
                    <a:pt x="0" y="1200776"/>
                  </a:cubicBezTo>
                  <a:lnTo>
                    <a:pt x="0" y="1334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lIns="107657" tIns="107657" rIns="107657" bIns="1076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600" dirty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Diligenciar ficha de notificación</a:t>
              </a: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="" xmlns:a16="http://schemas.microsoft.com/office/drawing/2014/main" id="{C4C70711-B7C6-FBE1-0B50-9FD89B74EC6D}"/>
                </a:ext>
              </a:extLst>
            </p:cNvPr>
            <p:cNvSpPr/>
            <p:nvPr/>
          </p:nvSpPr>
          <p:spPr>
            <a:xfrm>
              <a:off x="3228069" y="4841830"/>
              <a:ext cx="2223660" cy="1334196"/>
            </a:xfrm>
            <a:custGeom>
              <a:avLst/>
              <a:gdLst>
                <a:gd name="connsiteX0" fmla="*/ 0 w 2223660"/>
                <a:gd name="connsiteY0" fmla="*/ 133420 h 1334196"/>
                <a:gd name="connsiteX1" fmla="*/ 133420 w 2223660"/>
                <a:gd name="connsiteY1" fmla="*/ 0 h 1334196"/>
                <a:gd name="connsiteX2" fmla="*/ 2090240 w 2223660"/>
                <a:gd name="connsiteY2" fmla="*/ 0 h 1334196"/>
                <a:gd name="connsiteX3" fmla="*/ 2223660 w 2223660"/>
                <a:gd name="connsiteY3" fmla="*/ 133420 h 1334196"/>
                <a:gd name="connsiteX4" fmla="*/ 2223660 w 2223660"/>
                <a:gd name="connsiteY4" fmla="*/ 1200776 h 1334196"/>
                <a:gd name="connsiteX5" fmla="*/ 2090240 w 2223660"/>
                <a:gd name="connsiteY5" fmla="*/ 1334196 h 1334196"/>
                <a:gd name="connsiteX6" fmla="*/ 133420 w 2223660"/>
                <a:gd name="connsiteY6" fmla="*/ 1334196 h 1334196"/>
                <a:gd name="connsiteX7" fmla="*/ 0 w 2223660"/>
                <a:gd name="connsiteY7" fmla="*/ 1200776 h 1334196"/>
                <a:gd name="connsiteX8" fmla="*/ 0 w 2223660"/>
                <a:gd name="connsiteY8" fmla="*/ 133420 h 13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660" h="1334196">
                  <a:moveTo>
                    <a:pt x="0" y="133420"/>
                  </a:moveTo>
                  <a:cubicBezTo>
                    <a:pt x="0" y="59734"/>
                    <a:pt x="59734" y="0"/>
                    <a:pt x="133420" y="0"/>
                  </a:cubicBezTo>
                  <a:lnTo>
                    <a:pt x="2090240" y="0"/>
                  </a:lnTo>
                  <a:cubicBezTo>
                    <a:pt x="2163926" y="0"/>
                    <a:pt x="2223660" y="59734"/>
                    <a:pt x="2223660" y="133420"/>
                  </a:cubicBezTo>
                  <a:lnTo>
                    <a:pt x="2223660" y="1200776"/>
                  </a:lnTo>
                  <a:cubicBezTo>
                    <a:pt x="2223660" y="1274462"/>
                    <a:pt x="2163926" y="1334196"/>
                    <a:pt x="2090240" y="1334196"/>
                  </a:cubicBezTo>
                  <a:lnTo>
                    <a:pt x="133420" y="1334196"/>
                  </a:lnTo>
                  <a:cubicBezTo>
                    <a:pt x="59734" y="1334196"/>
                    <a:pt x="0" y="1274462"/>
                    <a:pt x="0" y="1200776"/>
                  </a:cubicBezTo>
                  <a:lnTo>
                    <a:pt x="0" y="1334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107657" tIns="107657" rIns="107657" bIns="1076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600" dirty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Ingresar al </a:t>
              </a:r>
              <a:r>
                <a:rPr lang="es-ES" sz="1600" dirty="0" err="1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Sivigila</a:t>
              </a:r>
              <a:endParaRPr lang="es-ES" sz="1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ráfico 3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103ED2D-C7DD-04FE-E5F9-8D23B6248A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5267326" y="-66670"/>
            <a:ext cx="6858001" cy="6991350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00E05942-0836-44B6-976F-0B0D71F1AD1D}"/>
              </a:ext>
            </a:extLst>
          </p:cNvPr>
          <p:cNvSpPr txBox="1"/>
          <p:nvPr/>
        </p:nvSpPr>
        <p:spPr>
          <a:xfrm>
            <a:off x="6159400" y="1303241"/>
            <a:ext cx="512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Forma de ingreso y reporte al Sivigila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2" name="Marcador de posición de imagen 1">
            <a:extLst>
              <a:ext uri="{FF2B5EF4-FFF2-40B4-BE49-F238E27FC236}">
                <a16:creationId xmlns="" xmlns:a16="http://schemas.microsoft.com/office/drawing/2014/main" id="{69EEA729-544E-CF17-0DA1-DF26FA852F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l="20496" r="20496"/>
          <a:stretch>
            <a:fillRect/>
          </a:stretch>
        </p:blipFill>
        <p:spPr>
          <a:xfrm>
            <a:off x="600075" y="885825"/>
            <a:ext cx="4856163" cy="5486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3FAE5C1-8907-8F8B-D8FC-CA45A9B65510}"/>
              </a:ext>
            </a:extLst>
          </p:cNvPr>
          <p:cNvSpPr/>
          <p:nvPr/>
        </p:nvSpPr>
        <p:spPr>
          <a:xfrm>
            <a:off x="5456238" y="2588411"/>
            <a:ext cx="6735762" cy="1013911"/>
          </a:xfrm>
          <a:prstGeom prst="rect">
            <a:avLst/>
          </a:prstGeom>
          <a:solidFill>
            <a:srgbClr val="FC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Ingreso en el Sistema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6D6AD3B9-3E7C-AECA-CE01-2889FB399038}"/>
              </a:ext>
            </a:extLst>
          </p:cNvPr>
          <p:cNvSpPr/>
          <p:nvPr/>
        </p:nvSpPr>
        <p:spPr>
          <a:xfrm>
            <a:off x="7802478" y="3602322"/>
            <a:ext cx="4389522" cy="75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</a:p>
          <a:p>
            <a:pPr marL="28575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Colectivo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1B6DF12D-1548-6B2F-D2D2-83C6038EA3C8}"/>
              </a:ext>
            </a:extLst>
          </p:cNvPr>
          <p:cNvSpPr/>
          <p:nvPr/>
        </p:nvSpPr>
        <p:spPr>
          <a:xfrm>
            <a:off x="4606194" y="2542379"/>
            <a:ext cx="1243889" cy="1153271"/>
          </a:xfrm>
          <a:prstGeom prst="ellipse">
            <a:avLst/>
          </a:prstGeom>
          <a:solidFill>
            <a:srgbClr val="FC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 descr="Ciclismo en compañía con relleno sólido">
            <a:extLst>
              <a:ext uri="{FF2B5EF4-FFF2-40B4-BE49-F238E27FC236}">
                <a16:creationId xmlns="" xmlns:a16="http://schemas.microsoft.com/office/drawing/2014/main" id="{581AC661-539A-64B1-D19A-24228ADF9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7426" y="2664846"/>
            <a:ext cx="914400" cy="9144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0CB64AEB-28A7-C32A-00FA-513F7DC508B2}"/>
              </a:ext>
            </a:extLst>
          </p:cNvPr>
          <p:cNvSpPr/>
          <p:nvPr/>
        </p:nvSpPr>
        <p:spPr>
          <a:xfrm>
            <a:off x="5456238" y="4379570"/>
            <a:ext cx="6735762" cy="1013911"/>
          </a:xfrm>
          <a:prstGeom prst="rect">
            <a:avLst/>
          </a:prstGeom>
          <a:solidFill>
            <a:srgbClr val="20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C137CD77-2598-FC92-DEFD-8D15AD77BA49}"/>
              </a:ext>
            </a:extLst>
          </p:cNvPr>
          <p:cNvSpPr/>
          <p:nvPr/>
        </p:nvSpPr>
        <p:spPr>
          <a:xfrm>
            <a:off x="7802478" y="5365233"/>
            <a:ext cx="4389521" cy="75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Semanal </a:t>
            </a:r>
          </a:p>
          <a:p>
            <a:pPr marL="285750" indent="-285750">
              <a:buClr>
                <a:srgbClr val="F0904E"/>
              </a:buClr>
              <a:buFont typeface="Courier New" panose="02070309020205020404" pitchFamily="49" charset="0"/>
              <a:buChar char="o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Inmediata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C52F0FDD-A308-5976-C598-D4C615ED9510}"/>
              </a:ext>
            </a:extLst>
          </p:cNvPr>
          <p:cNvSpPr/>
          <p:nvPr/>
        </p:nvSpPr>
        <p:spPr>
          <a:xfrm>
            <a:off x="4664004" y="4355413"/>
            <a:ext cx="1243889" cy="1153271"/>
          </a:xfrm>
          <a:prstGeom prst="ellipse">
            <a:avLst/>
          </a:prstGeom>
          <a:solidFill>
            <a:srgbClr val="20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 descr="Lista contorno">
            <a:extLst>
              <a:ext uri="{FF2B5EF4-FFF2-40B4-BE49-F238E27FC236}">
                <a16:creationId xmlns="" xmlns:a16="http://schemas.microsoft.com/office/drawing/2014/main" id="{B09A0511-ADDA-BB3E-68BA-22AFD13874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7426" y="4450833"/>
            <a:ext cx="914400" cy="914400"/>
          </a:xfrm>
          <a:prstGeom prst="rect">
            <a:avLst/>
          </a:prstGeom>
        </p:spPr>
      </p:pic>
      <p:pic>
        <p:nvPicPr>
          <p:cNvPr id="22" name="Gráfico 2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3FBC29E-97AA-E9B3-CB04-4E70A65281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5">
            <a:extLst>
              <a:ext uri="{FF2B5EF4-FFF2-40B4-BE49-F238E27FC236}">
                <a16:creationId xmlns="" xmlns:a16="http://schemas.microsoft.com/office/drawing/2014/main" id="{B378F92B-7091-8337-78F5-874628905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17981" r="45989" b="6597"/>
          <a:stretch/>
        </p:blipFill>
        <p:spPr bwMode="auto">
          <a:xfrm>
            <a:off x="8177743" y="1474094"/>
            <a:ext cx="3992880" cy="520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7">
            <a:extLst>
              <a:ext uri="{FF2B5EF4-FFF2-40B4-BE49-F238E27FC236}">
                <a16:creationId xmlns="" xmlns:a16="http://schemas.microsoft.com/office/drawing/2014/main" id="{C8EAF23F-05AA-9466-B245-3B4883307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t="17982" r="46001" b="1704"/>
          <a:stretch/>
        </p:blipFill>
        <p:spPr bwMode="auto">
          <a:xfrm>
            <a:off x="-5342" y="0"/>
            <a:ext cx="3852465" cy="534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2572744" y="1290251"/>
            <a:ext cx="6858001" cy="430924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00E05942-0836-44B6-976F-0B0D71F1AD1D}"/>
              </a:ext>
            </a:extLst>
          </p:cNvPr>
          <p:cNvSpPr txBox="1"/>
          <p:nvPr/>
        </p:nvSpPr>
        <p:spPr>
          <a:xfrm>
            <a:off x="4059924" y="128085"/>
            <a:ext cx="401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Ficha de Notificación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="" xmlns:a16="http://schemas.microsoft.com/office/drawing/2014/main" id="{FFB08750-6E62-46CE-B70D-94750F9B0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>
            <a:off x="8990098" y="0"/>
            <a:ext cx="3201902" cy="3248025"/>
          </a:xfrm>
          <a:prstGeom prst="rect">
            <a:avLst/>
          </a:prstGeom>
        </p:spPr>
      </p:pic>
      <p:sp>
        <p:nvSpPr>
          <p:cNvPr id="24" name="9 CuadroTexto">
            <a:extLst>
              <a:ext uri="{FF2B5EF4-FFF2-40B4-BE49-F238E27FC236}">
                <a16:creationId xmlns="" xmlns:a16="http://schemas.microsoft.com/office/drawing/2014/main" id="{DC76E0D4-0C37-4EC5-D6C7-B7AB11575319}"/>
              </a:ext>
            </a:extLst>
          </p:cNvPr>
          <p:cNvSpPr txBox="1"/>
          <p:nvPr/>
        </p:nvSpPr>
        <p:spPr>
          <a:xfrm>
            <a:off x="4059924" y="4687603"/>
            <a:ext cx="3852466" cy="1323439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Datos Básicos</a:t>
            </a:r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allí se registran  la información y datos personales del paciente, del departamento, UPGD, diagnóstico, entre otros datos.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="" xmlns:a16="http://schemas.microsoft.com/office/drawing/2014/main" id="{32F0B3E6-C080-89F1-C20B-2721171822EF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 flipH="1">
            <a:off x="3356075" y="3380961"/>
            <a:ext cx="506719" cy="4753445"/>
          </a:xfrm>
          <a:prstGeom prst="bentConnector4">
            <a:avLst>
              <a:gd name="adj1" fmla="val -45114"/>
              <a:gd name="adj2" fmla="val 100270"/>
            </a:avLst>
          </a:prstGeom>
          <a:ln w="38100">
            <a:solidFill>
              <a:srgbClr val="F09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2 CuadroTexto">
            <a:extLst>
              <a:ext uri="{FF2B5EF4-FFF2-40B4-BE49-F238E27FC236}">
                <a16:creationId xmlns="" xmlns:a16="http://schemas.microsoft.com/office/drawing/2014/main" id="{BA834E41-9514-348E-2A09-BD1C4B4AF69D}"/>
              </a:ext>
            </a:extLst>
          </p:cNvPr>
          <p:cNvSpPr txBox="1"/>
          <p:nvPr/>
        </p:nvSpPr>
        <p:spPr>
          <a:xfrm>
            <a:off x="4111051" y="2367653"/>
            <a:ext cx="3852466" cy="107721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Datos complementarios:  </a:t>
            </a:r>
            <a:endParaRPr lang="es-E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registran los datos específicos del evento de interés en Salud Pública. Este registro cambia según el tipo de evento. </a:t>
            </a:r>
          </a:p>
        </p:txBody>
      </p:sp>
      <p:cxnSp>
        <p:nvCxnSpPr>
          <p:cNvPr id="63" name="Conector: angular 62">
            <a:extLst>
              <a:ext uri="{FF2B5EF4-FFF2-40B4-BE49-F238E27FC236}">
                <a16:creationId xmlns="" xmlns:a16="http://schemas.microsoft.com/office/drawing/2014/main" id="{06BFE203-DD6C-A1C8-22D2-A897FFF83D04}"/>
              </a:ext>
            </a:extLst>
          </p:cNvPr>
          <p:cNvCxnSpPr>
            <a:cxnSpLocks/>
          </p:cNvCxnSpPr>
          <p:nvPr/>
        </p:nvCxnSpPr>
        <p:spPr>
          <a:xfrm>
            <a:off x="6851904" y="1243584"/>
            <a:ext cx="3427662" cy="205633"/>
          </a:xfrm>
          <a:prstGeom prst="bentConnector3">
            <a:avLst>
              <a:gd name="adj1" fmla="val 100153"/>
            </a:avLst>
          </a:prstGeom>
          <a:ln w="38100">
            <a:solidFill>
              <a:srgbClr val="F09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="" xmlns:a16="http://schemas.microsoft.com/office/drawing/2014/main" id="{F7230968-CC18-6A02-FA19-5C5D01714BDD}"/>
              </a:ext>
            </a:extLst>
          </p:cNvPr>
          <p:cNvCxnSpPr/>
          <p:nvPr/>
        </p:nvCxnSpPr>
        <p:spPr>
          <a:xfrm>
            <a:off x="6864096" y="1231392"/>
            <a:ext cx="0" cy="10119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3" name="Gráfico 7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BE20E52-3A41-EBDD-2923-6538AB4AE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1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308913-0098-99FB-8660-170996FEBFFB}"/>
              </a:ext>
            </a:extLst>
          </p:cNvPr>
          <p:cNvSpPr/>
          <p:nvPr/>
        </p:nvSpPr>
        <p:spPr>
          <a:xfrm>
            <a:off x="0" y="3941830"/>
            <a:ext cx="12192000" cy="2916169"/>
          </a:xfrm>
          <a:prstGeom prst="rect">
            <a:avLst/>
          </a:prstGeom>
          <a:solidFill>
            <a:srgbClr val="057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56AD82FE-E4A5-EAD6-CDDF-B1F56354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24712" y="2325049"/>
            <a:ext cx="3467288" cy="4532951"/>
          </a:xfrm>
          <a:prstGeom prst="rect">
            <a:avLst/>
          </a:prstGeom>
        </p:spPr>
      </p:pic>
      <p:pic>
        <p:nvPicPr>
          <p:cNvPr id="3" name="Marcador de posición de imagen 2">
            <a:extLst>
              <a:ext uri="{FF2B5EF4-FFF2-40B4-BE49-F238E27FC236}">
                <a16:creationId xmlns="" xmlns:a16="http://schemas.microsoft.com/office/drawing/2014/main" id="{FB95B803-FB61-04D8-B38A-AE477AA06E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3260" r="3260"/>
          <a:stretch>
            <a:fillRect/>
          </a:stretch>
        </p:blipFill>
        <p:spPr>
          <a:xfrm>
            <a:off x="237281" y="859578"/>
            <a:ext cx="3380508" cy="50569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5000F05E-C962-4DBB-90C5-E949BFA8B3FC}"/>
              </a:ext>
            </a:extLst>
          </p:cNvPr>
          <p:cNvSpPr txBox="1"/>
          <p:nvPr/>
        </p:nvSpPr>
        <p:spPr>
          <a:xfrm>
            <a:off x="5117092" y="318192"/>
            <a:ext cx="47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Identificación del Paciente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="" xmlns:a16="http://schemas.microsoft.com/office/drawing/2014/main" id="{0CE0D5CD-65B6-9D75-6A32-F3878567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82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22673" r="26598" b="13660"/>
          <a:stretch>
            <a:fillRect/>
          </a:stretch>
        </p:blipFill>
        <p:spPr bwMode="auto">
          <a:xfrm>
            <a:off x="3706318" y="1297148"/>
            <a:ext cx="8397153" cy="426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A84CD4F-7A5B-3304-AC81-874C04D8E0AF}"/>
              </a:ext>
            </a:extLst>
          </p:cNvPr>
          <p:cNvSpPr/>
          <p:nvPr/>
        </p:nvSpPr>
        <p:spPr>
          <a:xfrm>
            <a:off x="237281" y="2355957"/>
            <a:ext cx="3380507" cy="1740555"/>
          </a:xfrm>
          <a:prstGeom prst="rect">
            <a:avLst/>
          </a:prstGeom>
          <a:solidFill>
            <a:srgbClr val="F0904E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Gráfico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5DEDC161-2420-F317-9375-24A27342E7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3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FCAC56DD-AE89-779F-BCF9-920FC9FC4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8302" y="3444874"/>
            <a:ext cx="3515890" cy="3248025"/>
          </a:xfrm>
          <a:prstGeom prst="rect">
            <a:avLst/>
          </a:prstGeom>
        </p:spPr>
      </p:pic>
      <p:pic>
        <p:nvPicPr>
          <p:cNvPr id="3" name="Marcador de posición de imagen 2">
            <a:extLst>
              <a:ext uri="{FF2B5EF4-FFF2-40B4-BE49-F238E27FC236}">
                <a16:creationId xmlns="" xmlns:a16="http://schemas.microsoft.com/office/drawing/2014/main" id="{FB95B803-FB61-04D8-B38A-AE477AA06E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3260" r="3260"/>
          <a:stretch>
            <a:fillRect/>
          </a:stretch>
        </p:blipFill>
        <p:spPr>
          <a:xfrm>
            <a:off x="237281" y="859578"/>
            <a:ext cx="3380508" cy="50569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5000F05E-C962-4DBB-90C5-E949BFA8B3FC}"/>
              </a:ext>
            </a:extLst>
          </p:cNvPr>
          <p:cNvSpPr txBox="1"/>
          <p:nvPr/>
        </p:nvSpPr>
        <p:spPr>
          <a:xfrm>
            <a:off x="5117092" y="318192"/>
            <a:ext cx="47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Notificación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A84CD4F-7A5B-3304-AC81-874C04D8E0AF}"/>
              </a:ext>
            </a:extLst>
          </p:cNvPr>
          <p:cNvSpPr/>
          <p:nvPr/>
        </p:nvSpPr>
        <p:spPr>
          <a:xfrm>
            <a:off x="233902" y="4077569"/>
            <a:ext cx="3380507" cy="1201567"/>
          </a:xfrm>
          <a:prstGeom prst="rect">
            <a:avLst/>
          </a:prstGeom>
          <a:solidFill>
            <a:srgbClr val="00826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E0D50E8-04E1-451C-664C-B6F52EDEB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32245" y="1975137"/>
            <a:ext cx="8337983" cy="282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áfico 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EADCEA2-6A5A-248D-ED72-FD2BDE906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A2D647E-7918-37B8-13D5-D1E018162A7A}"/>
              </a:ext>
            </a:extLst>
          </p:cNvPr>
          <p:cNvSpPr/>
          <p:nvPr/>
        </p:nvSpPr>
        <p:spPr>
          <a:xfrm>
            <a:off x="1" y="2890157"/>
            <a:ext cx="12192000" cy="3967843"/>
          </a:xfrm>
          <a:prstGeom prst="rect">
            <a:avLst/>
          </a:prstGeom>
          <a:solidFill>
            <a:srgbClr val="A3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217952" y="5367829"/>
            <a:ext cx="305158" cy="101391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1827"/>
            <a:ext cx="5362440" cy="6671073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7CB41518-11E5-435C-8645-217482384A90}"/>
              </a:ext>
            </a:extLst>
          </p:cNvPr>
          <p:cNvSpPr txBox="1"/>
          <p:nvPr/>
        </p:nvSpPr>
        <p:spPr>
          <a:xfrm>
            <a:off x="472985" y="706922"/>
            <a:ext cx="3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Datos Complementarios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="" xmlns:a16="http://schemas.microsoft.com/office/drawing/2014/main" id="{3946EA07-C036-C455-CF57-0B8F7676B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17982" r="45769" b="6900"/>
          <a:stretch/>
        </p:blipFill>
        <p:spPr bwMode="auto">
          <a:xfrm>
            <a:off x="8750148" y="1440765"/>
            <a:ext cx="324076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="" xmlns:a16="http://schemas.microsoft.com/office/drawing/2014/main" id="{1116CEA6-4E46-589A-A30D-8D936601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33910" r="27705" b="10954"/>
          <a:stretch>
            <a:fillRect/>
          </a:stretch>
        </p:blipFill>
        <p:spPr bwMode="auto">
          <a:xfrm>
            <a:off x="127557" y="1810792"/>
            <a:ext cx="8421506" cy="3708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85F6405-D2A6-C1DD-388E-225F2F4A8C62}"/>
              </a:ext>
            </a:extLst>
          </p:cNvPr>
          <p:cNvSpPr/>
          <p:nvPr/>
        </p:nvSpPr>
        <p:spPr>
          <a:xfrm>
            <a:off x="8750148" y="2667001"/>
            <a:ext cx="3240768" cy="1060908"/>
          </a:xfrm>
          <a:prstGeom prst="rect">
            <a:avLst/>
          </a:prstGeom>
          <a:solidFill>
            <a:srgbClr val="00826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9D398D1-C01C-2F57-8036-57D2481AC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FCAC56DD-AE89-779F-BCF9-920FC9FC4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8302" y="3444874"/>
            <a:ext cx="3515890" cy="324802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5000F05E-C962-4DBB-90C5-E949BFA8B3FC}"/>
              </a:ext>
            </a:extLst>
          </p:cNvPr>
          <p:cNvSpPr txBox="1"/>
          <p:nvPr/>
        </p:nvSpPr>
        <p:spPr>
          <a:xfrm>
            <a:off x="882549" y="543584"/>
            <a:ext cx="47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Notificación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2DE85502-612D-E590-B43B-6608D948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057D7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23734" r="27336" b="9569"/>
          <a:stretch>
            <a:fillRect/>
          </a:stretch>
        </p:blipFill>
        <p:spPr bwMode="auto">
          <a:xfrm>
            <a:off x="882549" y="1624013"/>
            <a:ext cx="8712862" cy="4612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E417E5AE-2E41-FE73-367D-1C1ACC552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0" y="0"/>
            <a:ext cx="3515890" cy="3248025"/>
          </a:xfrm>
          <a:prstGeom prst="rect">
            <a:avLst/>
          </a:prstGeom>
        </p:spPr>
      </p:pic>
      <p:pic>
        <p:nvPicPr>
          <p:cNvPr id="13" name="Gráfico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1978BB8-2B21-0652-4DBD-747D2838A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00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329</Words>
  <Application>Microsoft Office PowerPoint</Application>
  <PresentationFormat>Panorámica</PresentationFormat>
  <Paragraphs>57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Helvetica Neue</vt:lpstr>
      <vt:lpstr>Noto Sans Symbols</vt:lpstr>
      <vt:lpstr>Roboto</vt:lpstr>
      <vt:lpstr>Times New Roman</vt:lpstr>
      <vt:lpstr>Wingdings</vt:lpstr>
      <vt:lpstr>1_Tema de Office</vt:lpstr>
      <vt:lpstr>Office Theme</vt:lpstr>
      <vt:lpstr>Presentación de PowerPoint</vt:lpstr>
      <vt:lpstr>Unidad 4.  Notificación al Sivigila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Alejandra del Pilar Diaz Gomez</cp:lastModifiedBy>
  <cp:revision>169</cp:revision>
  <dcterms:created xsi:type="dcterms:W3CDTF">2020-02-04T17:00:47Z</dcterms:created>
  <dcterms:modified xsi:type="dcterms:W3CDTF">2022-08-17T17:20:54Z</dcterms:modified>
</cp:coreProperties>
</file>