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6" r:id="rId2"/>
    <p:sldId id="260" r:id="rId3"/>
    <p:sldId id="261" r:id="rId4"/>
    <p:sldId id="293" r:id="rId5"/>
    <p:sldId id="294" r:id="rId6"/>
    <p:sldId id="296" r:id="rId7"/>
    <p:sldId id="297" r:id="rId8"/>
    <p:sldId id="298" r:id="rId9"/>
    <p:sldId id="299" r:id="rId10"/>
    <p:sldId id="300" r:id="rId11"/>
    <p:sldId id="301" r:id="rId12"/>
    <p:sldId id="3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Jimenez" initials="AJ" lastIdx="7" clrIdx="0">
    <p:extLst>
      <p:ext uri="{19B8F6BF-5375-455C-9EA6-DF929625EA0E}">
        <p15:presenceInfo xmlns:p15="http://schemas.microsoft.com/office/powerpoint/2012/main" userId="Andrea Jimen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63"/>
    <a:srgbClr val="155263"/>
    <a:srgbClr val="A3EFD2"/>
    <a:srgbClr val="339966"/>
    <a:srgbClr val="00C79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1799D-AA25-377C-16DB-FD58CADBB82F}" v="1" dt="2022-10-07T00:27:20.846"/>
    <p1510:client id="{56144913-6845-7D16-A000-453667036AA5}" v="3" dt="2022-10-07T00:19:19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a del Pilar Diaz Gomez" userId="S::adiaz@ins.gov.co::5f502a95-9db7-4c60-96e7-141cc5805f88" providerId="AD" clId="Web-{56144913-6845-7D16-A000-453667036AA5}"/>
    <pc:docChg chg="modSld">
      <pc:chgData name="Alejandra del Pilar Diaz Gomez" userId="S::adiaz@ins.gov.co::5f502a95-9db7-4c60-96e7-141cc5805f88" providerId="AD" clId="Web-{56144913-6845-7D16-A000-453667036AA5}" dt="2022-10-07T00:19:17.942" v="1" actId="20577"/>
      <pc:docMkLst>
        <pc:docMk/>
      </pc:docMkLst>
      <pc:sldChg chg="modSp">
        <pc:chgData name="Alejandra del Pilar Diaz Gomez" userId="S::adiaz@ins.gov.co::5f502a95-9db7-4c60-96e7-141cc5805f88" providerId="AD" clId="Web-{56144913-6845-7D16-A000-453667036AA5}" dt="2022-10-07T00:19:17.942" v="1" actId="20577"/>
        <pc:sldMkLst>
          <pc:docMk/>
          <pc:sldMk cId="3560938513" sldId="302"/>
        </pc:sldMkLst>
        <pc:spChg chg="mod">
          <ac:chgData name="Alejandra del Pilar Diaz Gomez" userId="S::adiaz@ins.gov.co::5f502a95-9db7-4c60-96e7-141cc5805f88" providerId="AD" clId="Web-{56144913-6845-7D16-A000-453667036AA5}" dt="2022-10-07T00:19:17.942" v="1" actId="20577"/>
          <ac:spMkLst>
            <pc:docMk/>
            <pc:sldMk cId="3560938513" sldId="302"/>
            <ac:spMk id="12" creationId="{EAA059B3-E07C-45BE-BB22-581778DA3A4C}"/>
          </ac:spMkLst>
        </pc:spChg>
      </pc:sldChg>
    </pc:docChg>
  </pc:docChgLst>
  <pc:docChgLst>
    <pc:chgData name="Usuario invitado" userId="S::urn:spo:anon#47dce837f5f5af87367cb97115fa57253562fea9e819f990feeb398a397a25fd::" providerId="AD" clId="Web-{52F1799D-AA25-377C-16DB-FD58CADBB82F}"/>
    <pc:docChg chg="modSld">
      <pc:chgData name="Usuario invitado" userId="S::urn:spo:anon#47dce837f5f5af87367cb97115fa57253562fea9e819f990feeb398a397a25fd::" providerId="AD" clId="Web-{52F1799D-AA25-377C-16DB-FD58CADBB82F}" dt="2022-10-07T00:27:20.846" v="0" actId="14100"/>
      <pc:docMkLst>
        <pc:docMk/>
      </pc:docMkLst>
      <pc:sldChg chg="modSp">
        <pc:chgData name="Usuario invitado" userId="S::urn:spo:anon#47dce837f5f5af87367cb97115fa57253562fea9e819f990feeb398a397a25fd::" providerId="AD" clId="Web-{52F1799D-AA25-377C-16DB-FD58CADBB82F}" dt="2022-10-07T00:27:20.846" v="0" actId="14100"/>
        <pc:sldMkLst>
          <pc:docMk/>
          <pc:sldMk cId="3466505765" sldId="298"/>
        </pc:sldMkLst>
        <pc:spChg chg="mod">
          <ac:chgData name="Usuario invitado" userId="S::urn:spo:anon#47dce837f5f5af87367cb97115fa57253562fea9e819f990feeb398a397a25fd::" providerId="AD" clId="Web-{52F1799D-AA25-377C-16DB-FD58CADBB82F}" dt="2022-10-07T00:27:20.846" v="0" actId="14100"/>
          <ac:spMkLst>
            <pc:docMk/>
            <pc:sldMk cId="3466505765" sldId="298"/>
            <ac:spMk id="6" creationId="{15457428-92A0-6DD6-C6D8-8AFDA184DF67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03T22:21:34.157" idx="2">
    <p:pos x="10" y="10"/>
    <p:text>formato para portadas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60913-BDFF-4624-A61D-AC323618C7E1}" type="datetimeFigureOut">
              <a:rPr lang="es-419" smtClean="0"/>
              <a:t>6/10/2022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37A13-A61A-44A5-879B-EEF73314AC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6281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7A13-A61A-44A5-879B-EEF73314ACDA}" type="slidenum">
              <a:rPr lang="es-419" smtClean="0"/>
              <a:t>5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402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7A13-A61A-44A5-879B-EEF73314ACDA}" type="slidenum">
              <a:rPr lang="es-419" smtClean="0"/>
              <a:t>10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0546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6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66F6DD3-1A7A-12B1-8CA4-6D54237CE7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577517" cy="2772228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64B8B2-E88D-11C9-B372-EA1BF3EBE8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547" y="3527956"/>
            <a:ext cx="1180040" cy="1180040"/>
          </a:xfrm>
          <a:custGeom>
            <a:avLst/>
            <a:gdLst>
              <a:gd name="connsiteX0" fmla="*/ 590020 w 1180040"/>
              <a:gd name="connsiteY0" fmla="*/ 0 h 1180040"/>
              <a:gd name="connsiteX1" fmla="*/ 1180040 w 1180040"/>
              <a:gd name="connsiteY1" fmla="*/ 590020 h 1180040"/>
              <a:gd name="connsiteX2" fmla="*/ 590020 w 1180040"/>
              <a:gd name="connsiteY2" fmla="*/ 1180040 h 1180040"/>
              <a:gd name="connsiteX3" fmla="*/ 0 w 1180040"/>
              <a:gd name="connsiteY3" fmla="*/ 590020 h 1180040"/>
              <a:gd name="connsiteX4" fmla="*/ 590020 w 1180040"/>
              <a:gd name="connsiteY4" fmla="*/ 0 h 118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040" h="1180040">
                <a:moveTo>
                  <a:pt x="590020" y="0"/>
                </a:moveTo>
                <a:cubicBezTo>
                  <a:pt x="915879" y="0"/>
                  <a:pt x="1180040" y="264161"/>
                  <a:pt x="1180040" y="590020"/>
                </a:cubicBezTo>
                <a:cubicBezTo>
                  <a:pt x="1180040" y="915879"/>
                  <a:pt x="915879" y="1180040"/>
                  <a:pt x="590020" y="1180040"/>
                </a:cubicBezTo>
                <a:cubicBezTo>
                  <a:pt x="264161" y="1180040"/>
                  <a:pt x="0" y="915879"/>
                  <a:pt x="0" y="590020"/>
                </a:cubicBezTo>
                <a:cubicBezTo>
                  <a:pt x="0" y="264161"/>
                  <a:pt x="264161" y="0"/>
                  <a:pt x="590020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4786CAB-23D1-A103-3ADD-A831FCEDA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97477" y="3527956"/>
            <a:ext cx="1180040" cy="1180040"/>
          </a:xfrm>
          <a:custGeom>
            <a:avLst/>
            <a:gdLst>
              <a:gd name="connsiteX0" fmla="*/ 590020 w 1180040"/>
              <a:gd name="connsiteY0" fmla="*/ 0 h 1180040"/>
              <a:gd name="connsiteX1" fmla="*/ 1180040 w 1180040"/>
              <a:gd name="connsiteY1" fmla="*/ 590020 h 1180040"/>
              <a:gd name="connsiteX2" fmla="*/ 590020 w 1180040"/>
              <a:gd name="connsiteY2" fmla="*/ 1180040 h 1180040"/>
              <a:gd name="connsiteX3" fmla="*/ 0 w 1180040"/>
              <a:gd name="connsiteY3" fmla="*/ 590020 h 1180040"/>
              <a:gd name="connsiteX4" fmla="*/ 590020 w 1180040"/>
              <a:gd name="connsiteY4" fmla="*/ 0 h 118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040" h="1180040">
                <a:moveTo>
                  <a:pt x="590020" y="0"/>
                </a:moveTo>
                <a:cubicBezTo>
                  <a:pt x="915879" y="0"/>
                  <a:pt x="1180040" y="264161"/>
                  <a:pt x="1180040" y="590020"/>
                </a:cubicBezTo>
                <a:cubicBezTo>
                  <a:pt x="1180040" y="915879"/>
                  <a:pt x="915879" y="1180040"/>
                  <a:pt x="590020" y="1180040"/>
                </a:cubicBezTo>
                <a:cubicBezTo>
                  <a:pt x="264161" y="1180040"/>
                  <a:pt x="0" y="915879"/>
                  <a:pt x="0" y="590020"/>
                </a:cubicBezTo>
                <a:cubicBezTo>
                  <a:pt x="0" y="264161"/>
                  <a:pt x="264161" y="0"/>
                  <a:pt x="590020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C199D99-4430-96CB-6D43-5654BB1E5E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9408" y="3527956"/>
            <a:ext cx="1180040" cy="1180040"/>
          </a:xfrm>
          <a:custGeom>
            <a:avLst/>
            <a:gdLst>
              <a:gd name="connsiteX0" fmla="*/ 590020 w 1180040"/>
              <a:gd name="connsiteY0" fmla="*/ 0 h 1180040"/>
              <a:gd name="connsiteX1" fmla="*/ 1180040 w 1180040"/>
              <a:gd name="connsiteY1" fmla="*/ 590020 h 1180040"/>
              <a:gd name="connsiteX2" fmla="*/ 590020 w 1180040"/>
              <a:gd name="connsiteY2" fmla="*/ 1180040 h 1180040"/>
              <a:gd name="connsiteX3" fmla="*/ 0 w 1180040"/>
              <a:gd name="connsiteY3" fmla="*/ 590020 h 1180040"/>
              <a:gd name="connsiteX4" fmla="*/ 590020 w 1180040"/>
              <a:gd name="connsiteY4" fmla="*/ 0 h 118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040" h="1180040">
                <a:moveTo>
                  <a:pt x="590020" y="0"/>
                </a:moveTo>
                <a:cubicBezTo>
                  <a:pt x="915879" y="0"/>
                  <a:pt x="1180040" y="264161"/>
                  <a:pt x="1180040" y="590020"/>
                </a:cubicBezTo>
                <a:cubicBezTo>
                  <a:pt x="1180040" y="915879"/>
                  <a:pt x="915879" y="1180040"/>
                  <a:pt x="590020" y="1180040"/>
                </a:cubicBezTo>
                <a:cubicBezTo>
                  <a:pt x="264161" y="1180040"/>
                  <a:pt x="0" y="915879"/>
                  <a:pt x="0" y="590020"/>
                </a:cubicBezTo>
                <a:cubicBezTo>
                  <a:pt x="0" y="264161"/>
                  <a:pt x="264161" y="0"/>
                  <a:pt x="590020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3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49A61A6-B69F-5B1B-EEFE-80E2768BFF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8421" y="0"/>
            <a:ext cx="3115158" cy="685799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9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6414AA7-4236-8EBF-54C8-C5C4E3B927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90156"/>
            <a:ext cx="6686019" cy="3967843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8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EEEED76-98D6-ADBC-91F7-EC098DD8EF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327071" cy="6502400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19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E862BDA-6A3E-2081-0916-E2274687C7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3843" y="3684494"/>
            <a:ext cx="5396826" cy="3173506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5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669EFFE-BA64-EB2D-F764-4CAF3C94F1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160" y="3469621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69E3D87-8B33-9F37-7064-6E99881C20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6160" y="5204078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6834DE1-3CB6-CECE-F89D-A580564D0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4601" y="3469621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97AAE99-367F-599C-3723-12C4E359B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4601" y="5204078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76835CB-C07B-5A26-E552-10609DFB9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042" y="3469621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D13B94B-42BA-4A48-22C5-FE78353956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042" y="5204078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F0273A7-C761-B6EB-A308-A440EB6922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042" y="1735162"/>
            <a:ext cx="1225752" cy="1225752"/>
          </a:xfrm>
          <a:custGeom>
            <a:avLst/>
            <a:gdLst>
              <a:gd name="connsiteX0" fmla="*/ 612876 w 1225752"/>
              <a:gd name="connsiteY0" fmla="*/ 0 h 1225752"/>
              <a:gd name="connsiteX1" fmla="*/ 1225752 w 1225752"/>
              <a:gd name="connsiteY1" fmla="*/ 612876 h 1225752"/>
              <a:gd name="connsiteX2" fmla="*/ 612876 w 1225752"/>
              <a:gd name="connsiteY2" fmla="*/ 1225752 h 1225752"/>
              <a:gd name="connsiteX3" fmla="*/ 0 w 1225752"/>
              <a:gd name="connsiteY3" fmla="*/ 612876 h 1225752"/>
              <a:gd name="connsiteX4" fmla="*/ 612876 w 1225752"/>
              <a:gd name="connsiteY4" fmla="*/ 0 h 122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52" h="1225752">
                <a:moveTo>
                  <a:pt x="612876" y="0"/>
                </a:moveTo>
                <a:cubicBezTo>
                  <a:pt x="951358" y="0"/>
                  <a:pt x="1225752" y="274394"/>
                  <a:pt x="1225752" y="612876"/>
                </a:cubicBezTo>
                <a:cubicBezTo>
                  <a:pt x="1225752" y="951358"/>
                  <a:pt x="951358" y="1225752"/>
                  <a:pt x="612876" y="1225752"/>
                </a:cubicBezTo>
                <a:cubicBezTo>
                  <a:pt x="274394" y="1225752"/>
                  <a:pt x="0" y="951358"/>
                  <a:pt x="0" y="612876"/>
                </a:cubicBezTo>
                <a:cubicBezTo>
                  <a:pt x="0" y="274394"/>
                  <a:pt x="274394" y="0"/>
                  <a:pt x="61287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7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9E86451-01EF-AE93-DFC9-1A04066E2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59635" y="1906629"/>
            <a:ext cx="2363636" cy="345353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0BD651-EBC0-5B98-CEB2-61ABDA1BE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7" y="1906629"/>
            <a:ext cx="2363636" cy="345353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DB99598-BBA2-DECC-4994-8C53EE12B7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32359" y="1906629"/>
            <a:ext cx="2363636" cy="345353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F02950-E2D6-884D-0CE1-4FCB7898B8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8724" y="1906629"/>
            <a:ext cx="2363636" cy="345353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70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964A2B0-4B7D-560A-0F9E-158DE83CB8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0400" y="2120488"/>
            <a:ext cx="2902857" cy="2381300"/>
          </a:xfrm>
          <a:prstGeom prst="roundRect">
            <a:avLst>
              <a:gd name="adj" fmla="val 6467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B71F62F-C1D6-635A-3D48-52BA028C2D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2151" y="2120488"/>
            <a:ext cx="2902857" cy="2381300"/>
          </a:xfrm>
          <a:prstGeom prst="roundRect">
            <a:avLst>
              <a:gd name="adj" fmla="val 6467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9D70DD5-4453-7E50-093C-6383FEA65A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0306" y="2120488"/>
            <a:ext cx="2902857" cy="2381300"/>
          </a:xfrm>
          <a:prstGeom prst="roundRect">
            <a:avLst>
              <a:gd name="adj" fmla="val 6467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4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FA4989-F2EC-8F46-1B43-291E43C43C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8264" y="3422144"/>
            <a:ext cx="1992086" cy="1992086"/>
          </a:xfrm>
          <a:custGeom>
            <a:avLst/>
            <a:gdLst>
              <a:gd name="connsiteX0" fmla="*/ 996043 w 1992086"/>
              <a:gd name="connsiteY0" fmla="*/ 0 h 1992086"/>
              <a:gd name="connsiteX1" fmla="*/ 1992086 w 1992086"/>
              <a:gd name="connsiteY1" fmla="*/ 996043 h 1992086"/>
              <a:gd name="connsiteX2" fmla="*/ 996043 w 1992086"/>
              <a:gd name="connsiteY2" fmla="*/ 1992086 h 1992086"/>
              <a:gd name="connsiteX3" fmla="*/ 0 w 1992086"/>
              <a:gd name="connsiteY3" fmla="*/ 996043 h 1992086"/>
              <a:gd name="connsiteX4" fmla="*/ 996043 w 1992086"/>
              <a:gd name="connsiteY4" fmla="*/ 0 h 199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2086" h="1992086">
                <a:moveTo>
                  <a:pt x="996043" y="0"/>
                </a:moveTo>
                <a:cubicBezTo>
                  <a:pt x="1546142" y="0"/>
                  <a:pt x="1992086" y="445944"/>
                  <a:pt x="1992086" y="996043"/>
                </a:cubicBezTo>
                <a:cubicBezTo>
                  <a:pt x="1992086" y="1546142"/>
                  <a:pt x="1546142" y="1992086"/>
                  <a:pt x="996043" y="1992086"/>
                </a:cubicBezTo>
                <a:cubicBezTo>
                  <a:pt x="445944" y="1992086"/>
                  <a:pt x="0" y="1546142"/>
                  <a:pt x="0" y="996043"/>
                </a:cubicBezTo>
                <a:cubicBezTo>
                  <a:pt x="0" y="445944"/>
                  <a:pt x="445944" y="0"/>
                  <a:pt x="996043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7D6A79-741E-DEE8-5B86-F3529526E5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80064" y="3422144"/>
            <a:ext cx="1992086" cy="1992086"/>
          </a:xfrm>
          <a:custGeom>
            <a:avLst/>
            <a:gdLst>
              <a:gd name="connsiteX0" fmla="*/ 996043 w 1992086"/>
              <a:gd name="connsiteY0" fmla="*/ 0 h 1992086"/>
              <a:gd name="connsiteX1" fmla="*/ 1992086 w 1992086"/>
              <a:gd name="connsiteY1" fmla="*/ 996043 h 1992086"/>
              <a:gd name="connsiteX2" fmla="*/ 996043 w 1992086"/>
              <a:gd name="connsiteY2" fmla="*/ 1992086 h 1992086"/>
              <a:gd name="connsiteX3" fmla="*/ 0 w 1992086"/>
              <a:gd name="connsiteY3" fmla="*/ 996043 h 1992086"/>
              <a:gd name="connsiteX4" fmla="*/ 996043 w 1992086"/>
              <a:gd name="connsiteY4" fmla="*/ 0 h 199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2086" h="1992086">
                <a:moveTo>
                  <a:pt x="996043" y="0"/>
                </a:moveTo>
                <a:cubicBezTo>
                  <a:pt x="1546142" y="0"/>
                  <a:pt x="1992086" y="445944"/>
                  <a:pt x="1992086" y="996043"/>
                </a:cubicBezTo>
                <a:cubicBezTo>
                  <a:pt x="1992086" y="1546142"/>
                  <a:pt x="1546142" y="1992086"/>
                  <a:pt x="996043" y="1992086"/>
                </a:cubicBezTo>
                <a:cubicBezTo>
                  <a:pt x="445944" y="1992086"/>
                  <a:pt x="0" y="1546142"/>
                  <a:pt x="0" y="996043"/>
                </a:cubicBezTo>
                <a:cubicBezTo>
                  <a:pt x="0" y="445944"/>
                  <a:pt x="445944" y="0"/>
                  <a:pt x="996043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73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400D525-0D6F-B7FB-E009-162B47DD78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333" y="677335"/>
            <a:ext cx="3268134" cy="5503332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235811-63F1-8D6F-A6CC-68D882FB9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89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978D58-D4D7-2613-6A1A-CC6786C93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239" y="0"/>
            <a:ext cx="2788760" cy="302740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AACC23-1E22-28C8-12B4-C57BDE62C5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4479" y="0"/>
            <a:ext cx="2788760" cy="302740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05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8C47350-FF16-5978-31B5-49F551F0F3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8355" y="2146714"/>
            <a:ext cx="2565822" cy="2565822"/>
          </a:xfrm>
          <a:custGeom>
            <a:avLst/>
            <a:gdLst>
              <a:gd name="connsiteX0" fmla="*/ 1282911 w 2565822"/>
              <a:gd name="connsiteY0" fmla="*/ 0 h 2565822"/>
              <a:gd name="connsiteX1" fmla="*/ 2565822 w 2565822"/>
              <a:gd name="connsiteY1" fmla="*/ 1282911 h 2565822"/>
              <a:gd name="connsiteX2" fmla="*/ 1282911 w 2565822"/>
              <a:gd name="connsiteY2" fmla="*/ 2565822 h 2565822"/>
              <a:gd name="connsiteX3" fmla="*/ 0 w 2565822"/>
              <a:gd name="connsiteY3" fmla="*/ 1282911 h 2565822"/>
              <a:gd name="connsiteX4" fmla="*/ 1282911 w 2565822"/>
              <a:gd name="connsiteY4" fmla="*/ 0 h 256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5822" h="2565822">
                <a:moveTo>
                  <a:pt x="1282911" y="0"/>
                </a:moveTo>
                <a:cubicBezTo>
                  <a:pt x="1991443" y="0"/>
                  <a:pt x="2565822" y="574379"/>
                  <a:pt x="2565822" y="1282911"/>
                </a:cubicBezTo>
                <a:cubicBezTo>
                  <a:pt x="2565822" y="1991443"/>
                  <a:pt x="1991443" y="2565822"/>
                  <a:pt x="1282911" y="2565822"/>
                </a:cubicBezTo>
                <a:cubicBezTo>
                  <a:pt x="574379" y="2565822"/>
                  <a:pt x="0" y="1991443"/>
                  <a:pt x="0" y="1282911"/>
                </a:cubicBezTo>
                <a:cubicBezTo>
                  <a:pt x="0" y="574379"/>
                  <a:pt x="574379" y="0"/>
                  <a:pt x="1282911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9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B15129-1772-3039-8E0A-67FD40E101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437" y="720435"/>
            <a:ext cx="3643745" cy="4017817"/>
          </a:xfrm>
          <a:prstGeom prst="roundRect">
            <a:avLst>
              <a:gd name="adj" fmla="val 4114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05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52EFA3-E0EA-21A6-5ABE-9A46AD35E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0" y="3594099"/>
            <a:ext cx="4648200" cy="278129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F6918E-3A77-E968-2605-F7D0E8C81E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70000" y="3594099"/>
            <a:ext cx="4648200" cy="278129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82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42113C7-2430-C00F-2BC8-8B220FE01A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8254" y="1"/>
            <a:ext cx="3574473" cy="5929744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3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2702ADA-6F5A-29A6-BE2E-C1ED380BAF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24233" y="2313707"/>
            <a:ext cx="2349403" cy="364374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8A63639-4B4E-DA64-951D-30EF33DA9D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0548" y="900543"/>
            <a:ext cx="3380508" cy="5056910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37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FD3D28F-E5B9-611D-72B7-3DA2F1BD24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5575" y="795577"/>
            <a:ext cx="3533616" cy="2470138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EBBA09-F086-FFD4-4A5D-3251EE227E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9191" y="795577"/>
            <a:ext cx="3533616" cy="2470138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B31E296-ACAA-DC7E-F71C-E3A3523057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62807" y="795577"/>
            <a:ext cx="3533616" cy="2470138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D3A1FBB-6CDC-10E4-0C15-172FEB72E8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1" y="0"/>
            <a:ext cx="2535936" cy="3755136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E0BE371-90AE-3A61-211C-F6617CE0BE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1" y="4059936"/>
            <a:ext cx="2535936" cy="2798064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206EC48-C72B-A271-6313-B63C7B40A0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45535" y="2536448"/>
            <a:ext cx="2535937" cy="4321552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621A154-7BE6-DA1B-0CA0-6005AB5F0C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45535" y="1"/>
            <a:ext cx="2535937" cy="2231646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00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E3C6728-E623-E257-A4B3-64B0ADE74C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8217" y="0"/>
            <a:ext cx="4170219" cy="685799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2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B297622-9813-CFC5-2688-464EFD446A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9820" y="969819"/>
            <a:ext cx="10252362" cy="4918364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C0BD00-F0C2-1EA3-840D-BAA86B098F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588" y="0"/>
            <a:ext cx="6959411" cy="6858000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737E7E1-F35D-A012-F6CE-249819893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2" y="685800"/>
            <a:ext cx="4855682" cy="5486400"/>
          </a:xfrm>
          <a:prstGeom prst="roundRect">
            <a:avLst>
              <a:gd name="adj" fmla="val 3426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6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CE95A8-366A-1C36-9343-E4B955447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079" y="4241077"/>
            <a:ext cx="1269496" cy="1269496"/>
          </a:xfrm>
          <a:custGeom>
            <a:avLst/>
            <a:gdLst>
              <a:gd name="connsiteX0" fmla="*/ 634748 w 1269496"/>
              <a:gd name="connsiteY0" fmla="*/ 0 h 1269496"/>
              <a:gd name="connsiteX1" fmla="*/ 1269496 w 1269496"/>
              <a:gd name="connsiteY1" fmla="*/ 634748 h 1269496"/>
              <a:gd name="connsiteX2" fmla="*/ 634748 w 1269496"/>
              <a:gd name="connsiteY2" fmla="*/ 1269496 h 1269496"/>
              <a:gd name="connsiteX3" fmla="*/ 0 w 1269496"/>
              <a:gd name="connsiteY3" fmla="*/ 634748 h 1269496"/>
              <a:gd name="connsiteX4" fmla="*/ 634748 w 1269496"/>
              <a:gd name="connsiteY4" fmla="*/ 0 h 126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496" h="1269496">
                <a:moveTo>
                  <a:pt x="634748" y="0"/>
                </a:moveTo>
                <a:cubicBezTo>
                  <a:pt x="985310" y="0"/>
                  <a:pt x="1269496" y="284186"/>
                  <a:pt x="1269496" y="634748"/>
                </a:cubicBezTo>
                <a:cubicBezTo>
                  <a:pt x="1269496" y="985310"/>
                  <a:pt x="985310" y="1269496"/>
                  <a:pt x="634748" y="1269496"/>
                </a:cubicBezTo>
                <a:cubicBezTo>
                  <a:pt x="284186" y="1269496"/>
                  <a:pt x="0" y="985310"/>
                  <a:pt x="0" y="634748"/>
                </a:cubicBezTo>
                <a:cubicBezTo>
                  <a:pt x="0" y="284186"/>
                  <a:pt x="284186" y="0"/>
                  <a:pt x="634748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72C8A3B-52B2-08FB-1810-9C6E041D75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7576" y="4021158"/>
            <a:ext cx="2223569" cy="2297016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EDC49C3-A279-4D85-1760-14D68050D0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30035" y="4021158"/>
            <a:ext cx="2223569" cy="2297016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F5B0081-11D7-0C44-D52B-38D09A51F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07577" y="1244906"/>
            <a:ext cx="4746028" cy="2478795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3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5740E38-2EBF-CD75-03CD-400FDA11F0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110" y="3727552"/>
            <a:ext cx="3128041" cy="2533338"/>
          </a:xfrm>
          <a:prstGeom prst="roundRect">
            <a:avLst>
              <a:gd name="adj" fmla="val 6810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92752C8-CE72-8C14-B5AA-726A665A55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7110" y="597107"/>
            <a:ext cx="3128041" cy="2533338"/>
          </a:xfrm>
          <a:prstGeom prst="roundRect">
            <a:avLst>
              <a:gd name="adj" fmla="val 6810"/>
            </a:avLst>
          </a:pr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6AA3A3-D1BF-D35C-7359-926EBE125A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7866" y="0"/>
            <a:ext cx="4284133" cy="5604933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4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F50816-D0AC-E26C-710D-AF590D64EB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7962" y="903588"/>
            <a:ext cx="1363852" cy="1363852"/>
          </a:xfrm>
          <a:custGeom>
            <a:avLst/>
            <a:gdLst>
              <a:gd name="connsiteX0" fmla="*/ 681926 w 1363852"/>
              <a:gd name="connsiteY0" fmla="*/ 0 h 1363852"/>
              <a:gd name="connsiteX1" fmla="*/ 1363852 w 1363852"/>
              <a:gd name="connsiteY1" fmla="*/ 681926 h 1363852"/>
              <a:gd name="connsiteX2" fmla="*/ 681926 w 1363852"/>
              <a:gd name="connsiteY2" fmla="*/ 1363852 h 1363852"/>
              <a:gd name="connsiteX3" fmla="*/ 0 w 1363852"/>
              <a:gd name="connsiteY3" fmla="*/ 681926 h 1363852"/>
              <a:gd name="connsiteX4" fmla="*/ 681926 w 1363852"/>
              <a:gd name="connsiteY4" fmla="*/ 0 h 136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852" h="1363852">
                <a:moveTo>
                  <a:pt x="681926" y="0"/>
                </a:moveTo>
                <a:cubicBezTo>
                  <a:pt x="1058543" y="0"/>
                  <a:pt x="1363852" y="305309"/>
                  <a:pt x="1363852" y="681926"/>
                </a:cubicBezTo>
                <a:cubicBezTo>
                  <a:pt x="1363852" y="1058543"/>
                  <a:pt x="1058543" y="1363852"/>
                  <a:pt x="681926" y="1363852"/>
                </a:cubicBezTo>
                <a:cubicBezTo>
                  <a:pt x="305309" y="1363852"/>
                  <a:pt x="0" y="1058543"/>
                  <a:pt x="0" y="681926"/>
                </a:cubicBezTo>
                <a:cubicBezTo>
                  <a:pt x="0" y="305309"/>
                  <a:pt x="305309" y="0"/>
                  <a:pt x="68192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D7CB77-BADA-94F9-7299-C6913183F4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7962" y="2881152"/>
            <a:ext cx="1363852" cy="1363852"/>
          </a:xfrm>
          <a:custGeom>
            <a:avLst/>
            <a:gdLst>
              <a:gd name="connsiteX0" fmla="*/ 681926 w 1363852"/>
              <a:gd name="connsiteY0" fmla="*/ 0 h 1363852"/>
              <a:gd name="connsiteX1" fmla="*/ 1363852 w 1363852"/>
              <a:gd name="connsiteY1" fmla="*/ 681926 h 1363852"/>
              <a:gd name="connsiteX2" fmla="*/ 681926 w 1363852"/>
              <a:gd name="connsiteY2" fmla="*/ 1363852 h 1363852"/>
              <a:gd name="connsiteX3" fmla="*/ 0 w 1363852"/>
              <a:gd name="connsiteY3" fmla="*/ 681926 h 1363852"/>
              <a:gd name="connsiteX4" fmla="*/ 681926 w 1363852"/>
              <a:gd name="connsiteY4" fmla="*/ 0 h 136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852" h="1363852">
                <a:moveTo>
                  <a:pt x="681926" y="0"/>
                </a:moveTo>
                <a:cubicBezTo>
                  <a:pt x="1058543" y="0"/>
                  <a:pt x="1363852" y="305309"/>
                  <a:pt x="1363852" y="681926"/>
                </a:cubicBezTo>
                <a:cubicBezTo>
                  <a:pt x="1363852" y="1058543"/>
                  <a:pt x="1058543" y="1363852"/>
                  <a:pt x="681926" y="1363852"/>
                </a:cubicBezTo>
                <a:cubicBezTo>
                  <a:pt x="305309" y="1363852"/>
                  <a:pt x="0" y="1058543"/>
                  <a:pt x="0" y="681926"/>
                </a:cubicBezTo>
                <a:cubicBezTo>
                  <a:pt x="0" y="305309"/>
                  <a:pt x="305309" y="0"/>
                  <a:pt x="68192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EB98A5-5CEB-3CBB-F413-4624FF40A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7962" y="4858717"/>
            <a:ext cx="1363852" cy="1363852"/>
          </a:xfrm>
          <a:custGeom>
            <a:avLst/>
            <a:gdLst>
              <a:gd name="connsiteX0" fmla="*/ 681926 w 1363852"/>
              <a:gd name="connsiteY0" fmla="*/ 0 h 1363852"/>
              <a:gd name="connsiteX1" fmla="*/ 1363852 w 1363852"/>
              <a:gd name="connsiteY1" fmla="*/ 681926 h 1363852"/>
              <a:gd name="connsiteX2" fmla="*/ 681926 w 1363852"/>
              <a:gd name="connsiteY2" fmla="*/ 1363852 h 1363852"/>
              <a:gd name="connsiteX3" fmla="*/ 0 w 1363852"/>
              <a:gd name="connsiteY3" fmla="*/ 681926 h 1363852"/>
              <a:gd name="connsiteX4" fmla="*/ 681926 w 1363852"/>
              <a:gd name="connsiteY4" fmla="*/ 0 h 136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852" h="1363852">
                <a:moveTo>
                  <a:pt x="681926" y="0"/>
                </a:moveTo>
                <a:cubicBezTo>
                  <a:pt x="1058543" y="0"/>
                  <a:pt x="1363852" y="305309"/>
                  <a:pt x="1363852" y="681926"/>
                </a:cubicBezTo>
                <a:cubicBezTo>
                  <a:pt x="1363852" y="1058543"/>
                  <a:pt x="1058543" y="1363852"/>
                  <a:pt x="681926" y="1363852"/>
                </a:cubicBezTo>
                <a:cubicBezTo>
                  <a:pt x="305309" y="1363852"/>
                  <a:pt x="0" y="1058543"/>
                  <a:pt x="0" y="681926"/>
                </a:cubicBezTo>
                <a:cubicBezTo>
                  <a:pt x="0" y="305309"/>
                  <a:pt x="305309" y="0"/>
                  <a:pt x="681926" y="0"/>
                </a:cubicBezTo>
                <a:close/>
              </a:path>
            </a:pathLst>
          </a:custGeo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D8F40D-EDE6-3037-BC55-72840A2EAE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81145" y="4325256"/>
            <a:ext cx="3426856" cy="190862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9B0DA89-7A10-6EEC-F4EA-E098EC371F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22056" y="4325256"/>
            <a:ext cx="3426856" cy="1908629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F869126-3F86-EC48-56CC-8C2D13C598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497942" cy="6858000"/>
          </a:xfrm>
          <a:pattFill prst="pct2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33301-041F-436D-63FE-BD807136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0B8E4-158E-30CF-E653-8D980062F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8CEB-2BFB-0EF5-F412-02E970466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93F2-5A38-654D-9C2F-83A0485125DF}" type="datetimeFigureOut">
              <a:rPr lang="en-US"/>
              <a:pPr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67E70-BB5D-671D-88D6-6F84EA8A0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15CD-9A81-90B8-488C-838E5C0DA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10F19E-F440-8842-98FD-421B9CB360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4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svg"/><Relationship Id="rId12" Type="http://schemas.openxmlformats.org/officeDocument/2006/relationships/image" Target="../media/image16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FDA3BEF-FD18-49F0-A254-35B18A551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0966CD0-085B-49E8-B5B0-BE7C732C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511" y="467809"/>
            <a:ext cx="11428414" cy="604252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B3F885E-F333-4A76-AA8B-AD81EDDCE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7DAAD93-C432-4F1B-BE8D-9DAA8B8A70BD}"/>
              </a:ext>
            </a:extLst>
          </p:cNvPr>
          <p:cNvSpPr txBox="1"/>
          <p:nvPr/>
        </p:nvSpPr>
        <p:spPr>
          <a:xfrm>
            <a:off x="5886994" y="2610584"/>
            <a:ext cx="60075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Curso Virtual de la vigilancia epidemiológica de las Intoxicaciones agudas por sustancias químicas</a:t>
            </a:r>
            <a:endParaRPr lang="es-419" sz="2800" b="1">
              <a:solidFill>
                <a:schemeClr val="bg1"/>
              </a:solidFill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54;p3">
            <a:extLst>
              <a:ext uri="{FF2B5EF4-FFF2-40B4-BE49-F238E27FC236}">
                <a16:creationId xmlns:a16="http://schemas.microsoft.com/office/drawing/2014/main" id="{432BCDFF-FB7E-4678-88C9-FFC3C778F69E}"/>
              </a:ext>
            </a:extLst>
          </p:cNvPr>
          <p:cNvSpPr txBox="1"/>
          <p:nvPr/>
        </p:nvSpPr>
        <p:spPr>
          <a:xfrm>
            <a:off x="6680254" y="5047557"/>
            <a:ext cx="3976145" cy="8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Grupo Enfermedades No Transmisibles</a:t>
            </a:r>
            <a:endParaRPr lang="es-ES" sz="100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Intoxicaciones agudas por sustancias químicas</a:t>
            </a:r>
            <a:endParaRPr lang="es-ES" sz="100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Dirección de Vigilancia y Análisis del Riesgo en Salud Pública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Agosto 2022 - Versión 1.0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D038B1E-3444-4F9B-A06F-1659ACB7C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22" y="347662"/>
            <a:ext cx="1334266" cy="7787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7614" cy="6692899"/>
          </a:xfrm>
          <a:prstGeom prst="rect">
            <a:avLst/>
          </a:prstGeom>
        </p:spPr>
      </p:pic>
      <p:pic>
        <p:nvPicPr>
          <p:cNvPr id="2" name="M2U5 Diaposisitva 1">
            <a:hlinkClick r:id="" action="ppaction://media"/>
            <a:extLst>
              <a:ext uri="{FF2B5EF4-FFF2-40B4-BE49-F238E27FC236}">
                <a16:creationId xmlns:a16="http://schemas.microsoft.com/office/drawing/2014/main" id="{30A7EF9B-FCC6-469F-A0C6-42929D9C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5700" y="6296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23A857-95CD-5CBC-A7D8-D79F33753C26}"/>
              </a:ext>
            </a:extLst>
          </p:cNvPr>
          <p:cNvSpPr/>
          <p:nvPr/>
        </p:nvSpPr>
        <p:spPr>
          <a:xfrm>
            <a:off x="-1" y="2125876"/>
            <a:ext cx="5232590" cy="4732123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0AA6F-70E5-9AFB-C70F-E767206266E9}"/>
              </a:ext>
            </a:extLst>
          </p:cNvPr>
          <p:cNvSpPr txBox="1"/>
          <p:nvPr/>
        </p:nvSpPr>
        <p:spPr>
          <a:xfrm>
            <a:off x="875181" y="922834"/>
            <a:ext cx="388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Pasos para mejorar la calidad de los datos 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E4EBB10-435A-40AE-B89A-FB80B2CFC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5A89D8C-DF0A-4856-913E-E26A00783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2235336"/>
            <a:ext cx="2132157" cy="427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B8538-3CDF-2C0E-1B1B-9E0FA22F5DE9}"/>
              </a:ext>
            </a:extLst>
          </p:cNvPr>
          <p:cNvSpPr txBox="1"/>
          <p:nvPr/>
        </p:nvSpPr>
        <p:spPr>
          <a:xfrm>
            <a:off x="0" y="2287503"/>
            <a:ext cx="52325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estandarizado de protocolos, procedimientos y registros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para la detección, recolección, análisis e  interpretación de datos.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Monitorización periódica de la calidad del dato.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permanente con los actores del sistema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AC7B93-004E-4624-97B5-B3FD039E0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r="20585"/>
          <a:stretch>
            <a:fillRect/>
          </a:stretch>
        </p:blipFill>
        <p:spPr/>
      </p:pic>
      <p:pic>
        <p:nvPicPr>
          <p:cNvPr id="2" name="M2U5 Diaposisitva 10">
            <a:hlinkClick r:id="" action="ppaction://media"/>
            <a:extLst>
              <a:ext uri="{FF2B5EF4-FFF2-40B4-BE49-F238E27FC236}">
                <a16:creationId xmlns:a16="http://schemas.microsoft.com/office/drawing/2014/main" id="{6EEA2A9F-0915-4D7A-9F59-76A3A2B4B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39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DE5A7-56B8-1895-2A4D-8D795423A986}"/>
              </a:ext>
            </a:extLst>
          </p:cNvPr>
          <p:cNvSpPr txBox="1"/>
          <p:nvPr/>
        </p:nvSpPr>
        <p:spPr>
          <a:xfrm>
            <a:off x="6092326" y="2710074"/>
            <a:ext cx="5188946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Comience y termine señalando lo que está bien.</a:t>
            </a:r>
          </a:p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Explique los datos/sea fáctico.</a:t>
            </a:r>
          </a:p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Pregunte para comprender mejor el problema.</a:t>
            </a:r>
          </a:p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Averigüe qué preguntas hay para usted.</a:t>
            </a:r>
          </a:p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 énfasis en encontrar la solución adecuada.</a:t>
            </a:r>
          </a:p>
          <a:p>
            <a:pPr algn="just">
              <a:lnSpc>
                <a:spcPct val="15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Manifieste su disposición para guiar y ayudar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6736243" y="1585871"/>
            <a:ext cx="525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Como realizar una realimentación constructiva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7" name="Marcador de posición de imagen 6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25106"/>
          <a:stretch>
            <a:fillRect/>
          </a:stretch>
        </p:blipFill>
        <p:spPr/>
      </p:pic>
      <p:pic>
        <p:nvPicPr>
          <p:cNvPr id="2" name="M2U5 Diaposisitva 11">
            <a:hlinkClick r:id="" action="ppaction://media"/>
            <a:extLst>
              <a:ext uri="{FF2B5EF4-FFF2-40B4-BE49-F238E27FC236}">
                <a16:creationId xmlns:a16="http://schemas.microsoft.com/office/drawing/2014/main" id="{60832BAD-F46D-4FA7-9533-FE65156C5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957" y="6265420"/>
            <a:ext cx="609600" cy="6096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F4E063B-D20E-5046-3779-B5163CBD142A}"/>
              </a:ext>
            </a:extLst>
          </p:cNvPr>
          <p:cNvSpPr/>
          <p:nvPr/>
        </p:nvSpPr>
        <p:spPr>
          <a:xfrm>
            <a:off x="2231923" y="2488785"/>
            <a:ext cx="1773967" cy="18234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>
                <a:solidFill>
                  <a:schemeClr val="tx2"/>
                </a:solidFill>
                <a:latin typeface="Arial Black" panose="020B0A04020102020204" pitchFamily="34" charset="0"/>
              </a:rPr>
              <a:t>Calidad del dato</a:t>
            </a:r>
          </a:p>
        </p:txBody>
      </p:sp>
    </p:spTree>
    <p:extLst>
      <p:ext uri="{BB962C8B-B14F-4D97-AF65-F5344CB8AC3E}">
        <p14:creationId xmlns:p14="http://schemas.microsoft.com/office/powerpoint/2010/main" val="39240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AA059B3-E07C-45BE-BB22-581778DA3A4C}"/>
              </a:ext>
            </a:extLst>
          </p:cNvPr>
          <p:cNvSpPr txBox="1"/>
          <p:nvPr/>
        </p:nvSpPr>
        <p:spPr>
          <a:xfrm>
            <a:off x="5786487" y="2328669"/>
            <a:ext cx="585561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br>
              <a:rPr lang="es-ES" sz="2800" b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>
                <a:solidFill>
                  <a:schemeClr val="bg1"/>
                </a:solidFill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Para continuar, debe desarrollar la evaluación de este módulo y aprobar con el 70%</a:t>
            </a:r>
            <a:endParaRPr lang="es-CO" sz="2800" b="1">
              <a:solidFill>
                <a:schemeClr val="bg1"/>
              </a:solidFill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istema de búsqueda - examen virtual fotografías e imágenes de stock">
            <a:extLst>
              <a:ext uri="{FF2B5EF4-FFF2-40B4-BE49-F238E27FC236}">
                <a16:creationId xmlns:a16="http://schemas.microsoft.com/office/drawing/2014/main" id="{5B8BC786-8201-4E8A-8A98-247676147DC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r="168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2U5 Diaposisitva 12">
            <a:hlinkClick r:id="" action="ppaction://media"/>
            <a:extLst>
              <a:ext uri="{FF2B5EF4-FFF2-40B4-BE49-F238E27FC236}">
                <a16:creationId xmlns:a16="http://schemas.microsoft.com/office/drawing/2014/main" id="{9C4E8DBE-1EF6-48FA-B6CB-405D9CFF6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957" y="624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23A857-95CD-5CBC-A7D8-D79F33753C26}"/>
              </a:ext>
            </a:extLst>
          </p:cNvPr>
          <p:cNvSpPr/>
          <p:nvPr/>
        </p:nvSpPr>
        <p:spPr>
          <a:xfrm>
            <a:off x="-1" y="2125876"/>
            <a:ext cx="5232590" cy="4732123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0AA6F-70E5-9AFB-C70F-E767206266E9}"/>
              </a:ext>
            </a:extLst>
          </p:cNvPr>
          <p:cNvSpPr txBox="1"/>
          <p:nvPr/>
        </p:nvSpPr>
        <p:spPr>
          <a:xfrm>
            <a:off x="875181" y="922834"/>
            <a:ext cx="388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Objetivos</a:t>
            </a:r>
            <a:r>
              <a:rPr lang="en-US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US" sz="2400" b="1" err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aprendizaje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r="16029"/>
          <a:stretch>
            <a:fillRect/>
          </a:stretch>
        </p:blipFill>
        <p:spPr/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E4EBB10-435A-40AE-B89A-FB80B2CFC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5A89D8C-DF0A-4856-913E-E26A00783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" y="2235336"/>
            <a:ext cx="2132157" cy="427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B8538-3CDF-2C0E-1B1B-9E0FA22F5DE9}"/>
              </a:ext>
            </a:extLst>
          </p:cNvPr>
          <p:cNvSpPr txBox="1"/>
          <p:nvPr/>
        </p:nvSpPr>
        <p:spPr>
          <a:xfrm>
            <a:off x="455521" y="2287503"/>
            <a:ext cx="429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problemas de calidad en los datos empleados para la vigilancia en salud pública.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Señalar consecuencias del uso de datos de mala calidad.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medidas para contar con datos de buena calidad.</a:t>
            </a:r>
          </a:p>
          <a:p>
            <a:pPr algn="just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AC7B93-004E-4624-97B5-B3FD039E0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5" name="M2U5 Diaposisitva 2">
            <a:hlinkClick r:id="" action="ppaction://media"/>
            <a:extLst>
              <a:ext uri="{FF2B5EF4-FFF2-40B4-BE49-F238E27FC236}">
                <a16:creationId xmlns:a16="http://schemas.microsoft.com/office/drawing/2014/main" id="{A53811D2-6EE8-48B8-BA55-F7588EB52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399" y="6283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DE5A7-56B8-1895-2A4D-8D795423A986}"/>
              </a:ext>
            </a:extLst>
          </p:cNvPr>
          <p:cNvSpPr txBox="1"/>
          <p:nvPr/>
        </p:nvSpPr>
        <p:spPr>
          <a:xfrm>
            <a:off x="6092326" y="2710074"/>
            <a:ext cx="5188946" cy="255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medida de la precisión e integridad de los datos.</a:t>
            </a:r>
          </a:p>
          <a:p>
            <a:pPr algn="just">
              <a:lnSpc>
                <a:spcPct val="15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¿Los datos reflejan con precisión la realidad?¿Sirven para el propósito previsto?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datos de calidad conducen a la toma de decisiones efectiva y facilitan la planificación.</a:t>
            </a:r>
          </a:p>
          <a:p>
            <a:pPr algn="just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6736243" y="1585871"/>
            <a:ext cx="3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¿Qué es la calidad del dato?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2" name="Marcador de posición de imagen 1"/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r="22296"/>
          <a:stretch>
            <a:fillRect/>
          </a:stretch>
        </p:blipFill>
        <p:spPr>
          <a:xfrm>
            <a:off x="600075" y="885825"/>
            <a:ext cx="4856163" cy="5486400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4" name="M2U5 Diaposisitva 3">
            <a:hlinkClick r:id="" action="ppaction://media"/>
            <a:extLst>
              <a:ext uri="{FF2B5EF4-FFF2-40B4-BE49-F238E27FC236}">
                <a16:creationId xmlns:a16="http://schemas.microsoft.com/office/drawing/2014/main" id="{768B004D-5D0D-4B2E-9B26-7DADB241F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2400" y="6247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2035FF3-86A2-B509-57EB-7BCAF7E60B68}"/>
              </a:ext>
            </a:extLst>
          </p:cNvPr>
          <p:cNvSpPr/>
          <p:nvPr/>
        </p:nvSpPr>
        <p:spPr>
          <a:xfrm>
            <a:off x="-2" y="0"/>
            <a:ext cx="5232591" cy="2125876"/>
          </a:xfrm>
          <a:prstGeom prst="rect">
            <a:avLst/>
          </a:prstGeom>
          <a:solidFill>
            <a:srgbClr val="00C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3A857-95CD-5CBC-A7D8-D79F33753C26}"/>
              </a:ext>
            </a:extLst>
          </p:cNvPr>
          <p:cNvSpPr/>
          <p:nvPr/>
        </p:nvSpPr>
        <p:spPr>
          <a:xfrm>
            <a:off x="-1" y="2125876"/>
            <a:ext cx="5232590" cy="4732123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0AA6F-70E5-9AFB-C70F-E767206266E9}"/>
              </a:ext>
            </a:extLst>
          </p:cNvPr>
          <p:cNvSpPr txBox="1"/>
          <p:nvPr/>
        </p:nvSpPr>
        <p:spPr>
          <a:xfrm>
            <a:off x="875180" y="693358"/>
            <a:ext cx="388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¿Por qué es importante la calidad de datos?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E4EBB10-435A-40AE-B89A-FB80B2CFC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5A89D8C-DF0A-4856-913E-E26A00783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" y="2235336"/>
            <a:ext cx="2132157" cy="427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B8538-3CDF-2C0E-1B1B-9E0FA22F5DE9}"/>
              </a:ext>
            </a:extLst>
          </p:cNvPr>
          <p:cNvSpPr txBox="1"/>
          <p:nvPr/>
        </p:nvSpPr>
        <p:spPr>
          <a:xfrm>
            <a:off x="0" y="2287503"/>
            <a:ext cx="52325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o eventos importantes inadvertidos.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Inadecuado análisis de los eventos. 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incorrecta o tardía.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Desconfianza en la vigilancia.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 toma de decisiones.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identifican dificultades ni fortalezas.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Desperdicio de recursos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AC7B93-004E-4624-97B5-B3FD039E0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0343AE9B-ED9E-41F1-85A1-D477292C453B}"/>
              </a:ext>
            </a:extLst>
          </p:cNvPr>
          <p:cNvGrpSpPr/>
          <p:nvPr/>
        </p:nvGrpSpPr>
        <p:grpSpPr>
          <a:xfrm rot="20951320">
            <a:off x="6826345" y="2042072"/>
            <a:ext cx="3162300" cy="3027362"/>
            <a:chOff x="1533" y="1412"/>
            <a:chExt cx="2720" cy="228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05E5F7D-22C9-498A-9EB0-0CCCA209E681}"/>
                </a:ext>
              </a:extLst>
            </p:cNvPr>
            <p:cNvSpPr/>
            <p:nvPr/>
          </p:nvSpPr>
          <p:spPr>
            <a:xfrm>
              <a:off x="1533" y="2328"/>
              <a:ext cx="1035" cy="1263"/>
            </a:xfrm>
            <a:custGeom>
              <a:avLst/>
              <a:gdLst>
                <a:gd name="T0" fmla="*/ 958 w 1035"/>
                <a:gd name="T1" fmla="*/ 1263 h 1263"/>
                <a:gd name="T2" fmla="*/ 1014 w 1035"/>
                <a:gd name="T3" fmla="*/ 1088 h 1263"/>
                <a:gd name="T4" fmla="*/ 980 w 1035"/>
                <a:gd name="T5" fmla="*/ 1078 h 1263"/>
                <a:gd name="T6" fmla="*/ 939 w 1035"/>
                <a:gd name="T7" fmla="*/ 1065 h 1263"/>
                <a:gd name="T8" fmla="*/ 904 w 1035"/>
                <a:gd name="T9" fmla="*/ 1051 h 1263"/>
                <a:gd name="T10" fmla="*/ 867 w 1035"/>
                <a:gd name="T11" fmla="*/ 1037 h 1263"/>
                <a:gd name="T12" fmla="*/ 830 w 1035"/>
                <a:gd name="T13" fmla="*/ 1021 h 1263"/>
                <a:gd name="T14" fmla="*/ 795 w 1035"/>
                <a:gd name="T15" fmla="*/ 1002 h 1263"/>
                <a:gd name="T16" fmla="*/ 768 w 1035"/>
                <a:gd name="T17" fmla="*/ 987 h 1263"/>
                <a:gd name="T18" fmla="*/ 736 w 1035"/>
                <a:gd name="T19" fmla="*/ 968 h 1263"/>
                <a:gd name="T20" fmla="*/ 704 w 1035"/>
                <a:gd name="T21" fmla="*/ 948 h 1263"/>
                <a:gd name="T22" fmla="*/ 679 w 1035"/>
                <a:gd name="T23" fmla="*/ 933 h 1263"/>
                <a:gd name="T24" fmla="*/ 645 w 1035"/>
                <a:gd name="T25" fmla="*/ 908 h 1263"/>
                <a:gd name="T26" fmla="*/ 604 w 1035"/>
                <a:gd name="T27" fmla="*/ 877 h 1263"/>
                <a:gd name="T28" fmla="*/ 564 w 1035"/>
                <a:gd name="T29" fmla="*/ 844 h 1263"/>
                <a:gd name="T30" fmla="*/ 529 w 1035"/>
                <a:gd name="T31" fmla="*/ 809 h 1263"/>
                <a:gd name="T32" fmla="*/ 497 w 1035"/>
                <a:gd name="T33" fmla="*/ 774 h 1263"/>
                <a:gd name="T34" fmla="*/ 461 w 1035"/>
                <a:gd name="T35" fmla="*/ 732 h 1263"/>
                <a:gd name="T36" fmla="*/ 429 w 1035"/>
                <a:gd name="T37" fmla="*/ 689 h 1263"/>
                <a:gd name="T38" fmla="*/ 399 w 1035"/>
                <a:gd name="T39" fmla="*/ 642 h 1263"/>
                <a:gd name="T40" fmla="*/ 375 w 1035"/>
                <a:gd name="T41" fmla="*/ 599 h 1263"/>
                <a:gd name="T42" fmla="*/ 353 w 1035"/>
                <a:gd name="T43" fmla="*/ 557 h 1263"/>
                <a:gd name="T44" fmla="*/ 335 w 1035"/>
                <a:gd name="T45" fmla="*/ 513 h 1263"/>
                <a:gd name="T46" fmla="*/ 318 w 1035"/>
                <a:gd name="T47" fmla="*/ 468 h 1263"/>
                <a:gd name="T48" fmla="*/ 303 w 1035"/>
                <a:gd name="T49" fmla="*/ 418 h 1263"/>
                <a:gd name="T50" fmla="*/ 291 w 1035"/>
                <a:gd name="T51" fmla="*/ 366 h 1263"/>
                <a:gd name="T52" fmla="*/ 284 w 1035"/>
                <a:gd name="T53" fmla="*/ 315 h 1263"/>
                <a:gd name="T54" fmla="*/ 280 w 1035"/>
                <a:gd name="T55" fmla="*/ 260 h 1263"/>
                <a:gd name="T56" fmla="*/ 280 w 1035"/>
                <a:gd name="T57" fmla="*/ 206 h 1263"/>
                <a:gd name="T58" fmla="*/ 183 w 1035"/>
                <a:gd name="T59" fmla="*/ 0 h 1263"/>
                <a:gd name="T60" fmla="*/ 69 w 1035"/>
                <a:gd name="T61" fmla="*/ 206 h 1263"/>
                <a:gd name="T62" fmla="*/ 70 w 1035"/>
                <a:gd name="T63" fmla="*/ 269 h 1263"/>
                <a:gd name="T64" fmla="*/ 75 w 1035"/>
                <a:gd name="T65" fmla="*/ 327 h 1263"/>
                <a:gd name="T66" fmla="*/ 82 w 1035"/>
                <a:gd name="T67" fmla="*/ 378 h 1263"/>
                <a:gd name="T68" fmla="*/ 92 w 1035"/>
                <a:gd name="T69" fmla="*/ 430 h 1263"/>
                <a:gd name="T70" fmla="*/ 104 w 1035"/>
                <a:gd name="T71" fmla="*/ 478 h 1263"/>
                <a:gd name="T72" fmla="*/ 120 w 1035"/>
                <a:gd name="T73" fmla="*/ 534 h 1263"/>
                <a:gd name="T74" fmla="*/ 138 w 1035"/>
                <a:gd name="T75" fmla="*/ 581 h 1263"/>
                <a:gd name="T76" fmla="*/ 161 w 1035"/>
                <a:gd name="T77" fmla="*/ 633 h 1263"/>
                <a:gd name="T78" fmla="*/ 185 w 1035"/>
                <a:gd name="T79" fmla="*/ 679 h 1263"/>
                <a:gd name="T80" fmla="*/ 214 w 1035"/>
                <a:gd name="T81" fmla="*/ 730 h 1263"/>
                <a:gd name="T82" fmla="*/ 242 w 1035"/>
                <a:gd name="T83" fmla="*/ 774 h 1263"/>
                <a:gd name="T84" fmla="*/ 272 w 1035"/>
                <a:gd name="T85" fmla="*/ 816 h 1263"/>
                <a:gd name="T86" fmla="*/ 305 w 1035"/>
                <a:gd name="T87" fmla="*/ 859 h 1263"/>
                <a:gd name="T88" fmla="*/ 343 w 1035"/>
                <a:gd name="T89" fmla="*/ 900 h 1263"/>
                <a:gd name="T90" fmla="*/ 380 w 1035"/>
                <a:gd name="T91" fmla="*/ 939 h 1263"/>
                <a:gd name="T92" fmla="*/ 415 w 1035"/>
                <a:gd name="T93" fmla="*/ 971 h 1263"/>
                <a:gd name="T94" fmla="*/ 460 w 1035"/>
                <a:gd name="T95" fmla="*/ 1009 h 1263"/>
                <a:gd name="T96" fmla="*/ 499 w 1035"/>
                <a:gd name="T97" fmla="*/ 1040 h 1263"/>
                <a:gd name="T98" fmla="*/ 544 w 1035"/>
                <a:gd name="T99" fmla="*/ 1072 h 1263"/>
                <a:gd name="T100" fmla="*/ 589 w 1035"/>
                <a:gd name="T101" fmla="*/ 1102 h 1263"/>
                <a:gd name="T102" fmla="*/ 634 w 1035"/>
                <a:gd name="T103" fmla="*/ 1130 h 1263"/>
                <a:gd name="T104" fmla="*/ 670 w 1035"/>
                <a:gd name="T105" fmla="*/ 1150 h 1263"/>
                <a:gd name="T106" fmla="*/ 695 w 1035"/>
                <a:gd name="T107" fmla="*/ 1165 h 1263"/>
                <a:gd name="T108" fmla="*/ 719 w 1035"/>
                <a:gd name="T109" fmla="*/ 1176 h 1263"/>
                <a:gd name="T110" fmla="*/ 750 w 1035"/>
                <a:gd name="T111" fmla="*/ 1188 h 1263"/>
                <a:gd name="T112" fmla="*/ 776 w 1035"/>
                <a:gd name="T113" fmla="*/ 1200 h 1263"/>
                <a:gd name="T114" fmla="*/ 805 w 1035"/>
                <a:gd name="T115" fmla="*/ 1213 h 1263"/>
                <a:gd name="T116" fmla="*/ 837 w 1035"/>
                <a:gd name="T117" fmla="*/ 1227 h 1263"/>
                <a:gd name="T118" fmla="*/ 864 w 1035"/>
                <a:gd name="T119" fmla="*/ 1236 h 1263"/>
                <a:gd name="T120" fmla="*/ 895 w 1035"/>
                <a:gd name="T121" fmla="*/ 1246 h 1263"/>
                <a:gd name="T122" fmla="*/ 922 w 1035"/>
                <a:gd name="T123" fmla="*/ 1254 h 12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35" h="1263">
                  <a:moveTo>
                    <a:pt x="936" y="1258"/>
                  </a:moveTo>
                  <a:lnTo>
                    <a:pt x="958" y="1263"/>
                  </a:lnTo>
                  <a:lnTo>
                    <a:pt x="1035" y="1095"/>
                  </a:lnTo>
                  <a:lnTo>
                    <a:pt x="1014" y="1088"/>
                  </a:lnTo>
                  <a:lnTo>
                    <a:pt x="997" y="1083"/>
                  </a:lnTo>
                  <a:lnTo>
                    <a:pt x="980" y="1078"/>
                  </a:lnTo>
                  <a:lnTo>
                    <a:pt x="958" y="1071"/>
                  </a:lnTo>
                  <a:lnTo>
                    <a:pt x="939" y="1065"/>
                  </a:lnTo>
                  <a:lnTo>
                    <a:pt x="920" y="1058"/>
                  </a:lnTo>
                  <a:lnTo>
                    <a:pt x="904" y="1051"/>
                  </a:lnTo>
                  <a:lnTo>
                    <a:pt x="884" y="1044"/>
                  </a:lnTo>
                  <a:lnTo>
                    <a:pt x="867" y="1037"/>
                  </a:lnTo>
                  <a:lnTo>
                    <a:pt x="848" y="1028"/>
                  </a:lnTo>
                  <a:lnTo>
                    <a:pt x="830" y="1021"/>
                  </a:lnTo>
                  <a:lnTo>
                    <a:pt x="812" y="1011"/>
                  </a:lnTo>
                  <a:lnTo>
                    <a:pt x="795" y="1002"/>
                  </a:lnTo>
                  <a:lnTo>
                    <a:pt x="781" y="994"/>
                  </a:lnTo>
                  <a:lnTo>
                    <a:pt x="768" y="987"/>
                  </a:lnTo>
                  <a:lnTo>
                    <a:pt x="751" y="978"/>
                  </a:lnTo>
                  <a:lnTo>
                    <a:pt x="736" y="968"/>
                  </a:lnTo>
                  <a:lnTo>
                    <a:pt x="719" y="958"/>
                  </a:lnTo>
                  <a:lnTo>
                    <a:pt x="704" y="948"/>
                  </a:lnTo>
                  <a:lnTo>
                    <a:pt x="692" y="942"/>
                  </a:lnTo>
                  <a:lnTo>
                    <a:pt x="679" y="933"/>
                  </a:lnTo>
                  <a:lnTo>
                    <a:pt x="661" y="921"/>
                  </a:lnTo>
                  <a:lnTo>
                    <a:pt x="645" y="908"/>
                  </a:lnTo>
                  <a:lnTo>
                    <a:pt x="623" y="893"/>
                  </a:lnTo>
                  <a:lnTo>
                    <a:pt x="604" y="877"/>
                  </a:lnTo>
                  <a:lnTo>
                    <a:pt x="583" y="861"/>
                  </a:lnTo>
                  <a:lnTo>
                    <a:pt x="564" y="844"/>
                  </a:lnTo>
                  <a:lnTo>
                    <a:pt x="544" y="825"/>
                  </a:lnTo>
                  <a:lnTo>
                    <a:pt x="529" y="809"/>
                  </a:lnTo>
                  <a:lnTo>
                    <a:pt x="514" y="793"/>
                  </a:lnTo>
                  <a:lnTo>
                    <a:pt x="497" y="774"/>
                  </a:lnTo>
                  <a:lnTo>
                    <a:pt x="479" y="754"/>
                  </a:lnTo>
                  <a:lnTo>
                    <a:pt x="461" y="732"/>
                  </a:lnTo>
                  <a:lnTo>
                    <a:pt x="446" y="712"/>
                  </a:lnTo>
                  <a:lnTo>
                    <a:pt x="429" y="689"/>
                  </a:lnTo>
                  <a:lnTo>
                    <a:pt x="412" y="665"/>
                  </a:lnTo>
                  <a:lnTo>
                    <a:pt x="399" y="642"/>
                  </a:lnTo>
                  <a:lnTo>
                    <a:pt x="386" y="620"/>
                  </a:lnTo>
                  <a:lnTo>
                    <a:pt x="375" y="599"/>
                  </a:lnTo>
                  <a:lnTo>
                    <a:pt x="365" y="580"/>
                  </a:lnTo>
                  <a:lnTo>
                    <a:pt x="353" y="557"/>
                  </a:lnTo>
                  <a:lnTo>
                    <a:pt x="344" y="535"/>
                  </a:lnTo>
                  <a:lnTo>
                    <a:pt x="335" y="513"/>
                  </a:lnTo>
                  <a:lnTo>
                    <a:pt x="326" y="489"/>
                  </a:lnTo>
                  <a:lnTo>
                    <a:pt x="318" y="468"/>
                  </a:lnTo>
                  <a:lnTo>
                    <a:pt x="311" y="443"/>
                  </a:lnTo>
                  <a:lnTo>
                    <a:pt x="303" y="418"/>
                  </a:lnTo>
                  <a:lnTo>
                    <a:pt x="296" y="392"/>
                  </a:lnTo>
                  <a:lnTo>
                    <a:pt x="291" y="366"/>
                  </a:lnTo>
                  <a:lnTo>
                    <a:pt x="286" y="339"/>
                  </a:lnTo>
                  <a:lnTo>
                    <a:pt x="284" y="315"/>
                  </a:lnTo>
                  <a:lnTo>
                    <a:pt x="281" y="289"/>
                  </a:lnTo>
                  <a:lnTo>
                    <a:pt x="280" y="260"/>
                  </a:lnTo>
                  <a:lnTo>
                    <a:pt x="280" y="236"/>
                  </a:lnTo>
                  <a:lnTo>
                    <a:pt x="280" y="206"/>
                  </a:lnTo>
                  <a:lnTo>
                    <a:pt x="353" y="206"/>
                  </a:lnTo>
                  <a:lnTo>
                    <a:pt x="183" y="0"/>
                  </a:lnTo>
                  <a:lnTo>
                    <a:pt x="0" y="206"/>
                  </a:lnTo>
                  <a:lnTo>
                    <a:pt x="69" y="206"/>
                  </a:lnTo>
                  <a:lnTo>
                    <a:pt x="69" y="239"/>
                  </a:lnTo>
                  <a:lnTo>
                    <a:pt x="70" y="269"/>
                  </a:lnTo>
                  <a:lnTo>
                    <a:pt x="73" y="299"/>
                  </a:lnTo>
                  <a:lnTo>
                    <a:pt x="75" y="327"/>
                  </a:lnTo>
                  <a:lnTo>
                    <a:pt x="78" y="353"/>
                  </a:lnTo>
                  <a:lnTo>
                    <a:pt x="82" y="378"/>
                  </a:lnTo>
                  <a:lnTo>
                    <a:pt x="87" y="405"/>
                  </a:lnTo>
                  <a:lnTo>
                    <a:pt x="92" y="430"/>
                  </a:lnTo>
                  <a:lnTo>
                    <a:pt x="97" y="453"/>
                  </a:lnTo>
                  <a:lnTo>
                    <a:pt x="104" y="478"/>
                  </a:lnTo>
                  <a:lnTo>
                    <a:pt x="113" y="509"/>
                  </a:lnTo>
                  <a:lnTo>
                    <a:pt x="120" y="534"/>
                  </a:lnTo>
                  <a:lnTo>
                    <a:pt x="129" y="558"/>
                  </a:lnTo>
                  <a:lnTo>
                    <a:pt x="138" y="581"/>
                  </a:lnTo>
                  <a:lnTo>
                    <a:pt x="150" y="608"/>
                  </a:lnTo>
                  <a:lnTo>
                    <a:pt x="161" y="633"/>
                  </a:lnTo>
                  <a:lnTo>
                    <a:pt x="173" y="656"/>
                  </a:lnTo>
                  <a:lnTo>
                    <a:pt x="185" y="679"/>
                  </a:lnTo>
                  <a:lnTo>
                    <a:pt x="200" y="705"/>
                  </a:lnTo>
                  <a:lnTo>
                    <a:pt x="214" y="730"/>
                  </a:lnTo>
                  <a:lnTo>
                    <a:pt x="228" y="753"/>
                  </a:lnTo>
                  <a:lnTo>
                    <a:pt x="242" y="774"/>
                  </a:lnTo>
                  <a:lnTo>
                    <a:pt x="257" y="795"/>
                  </a:lnTo>
                  <a:lnTo>
                    <a:pt x="272" y="816"/>
                  </a:lnTo>
                  <a:lnTo>
                    <a:pt x="287" y="836"/>
                  </a:lnTo>
                  <a:lnTo>
                    <a:pt x="305" y="859"/>
                  </a:lnTo>
                  <a:lnTo>
                    <a:pt x="323" y="881"/>
                  </a:lnTo>
                  <a:lnTo>
                    <a:pt x="343" y="900"/>
                  </a:lnTo>
                  <a:lnTo>
                    <a:pt x="362" y="920"/>
                  </a:lnTo>
                  <a:lnTo>
                    <a:pt x="380" y="939"/>
                  </a:lnTo>
                  <a:lnTo>
                    <a:pt x="398" y="956"/>
                  </a:lnTo>
                  <a:lnTo>
                    <a:pt x="415" y="971"/>
                  </a:lnTo>
                  <a:lnTo>
                    <a:pt x="437" y="991"/>
                  </a:lnTo>
                  <a:lnTo>
                    <a:pt x="460" y="1009"/>
                  </a:lnTo>
                  <a:lnTo>
                    <a:pt x="478" y="1024"/>
                  </a:lnTo>
                  <a:lnTo>
                    <a:pt x="499" y="1040"/>
                  </a:lnTo>
                  <a:lnTo>
                    <a:pt x="521" y="1056"/>
                  </a:lnTo>
                  <a:lnTo>
                    <a:pt x="544" y="1072"/>
                  </a:lnTo>
                  <a:lnTo>
                    <a:pt x="568" y="1088"/>
                  </a:lnTo>
                  <a:lnTo>
                    <a:pt x="589" y="1102"/>
                  </a:lnTo>
                  <a:lnTo>
                    <a:pt x="614" y="1118"/>
                  </a:lnTo>
                  <a:lnTo>
                    <a:pt x="634" y="1130"/>
                  </a:lnTo>
                  <a:lnTo>
                    <a:pt x="655" y="1142"/>
                  </a:lnTo>
                  <a:lnTo>
                    <a:pt x="670" y="1150"/>
                  </a:lnTo>
                  <a:lnTo>
                    <a:pt x="683" y="1159"/>
                  </a:lnTo>
                  <a:lnTo>
                    <a:pt x="695" y="1165"/>
                  </a:lnTo>
                  <a:lnTo>
                    <a:pt x="706" y="1170"/>
                  </a:lnTo>
                  <a:lnTo>
                    <a:pt x="719" y="1176"/>
                  </a:lnTo>
                  <a:lnTo>
                    <a:pt x="735" y="1182"/>
                  </a:lnTo>
                  <a:lnTo>
                    <a:pt x="750" y="1188"/>
                  </a:lnTo>
                  <a:lnTo>
                    <a:pt x="764" y="1195"/>
                  </a:lnTo>
                  <a:lnTo>
                    <a:pt x="776" y="1200"/>
                  </a:lnTo>
                  <a:lnTo>
                    <a:pt x="790" y="1207"/>
                  </a:lnTo>
                  <a:lnTo>
                    <a:pt x="805" y="1213"/>
                  </a:lnTo>
                  <a:lnTo>
                    <a:pt x="821" y="1219"/>
                  </a:lnTo>
                  <a:lnTo>
                    <a:pt x="837" y="1227"/>
                  </a:lnTo>
                  <a:lnTo>
                    <a:pt x="852" y="1231"/>
                  </a:lnTo>
                  <a:lnTo>
                    <a:pt x="864" y="1236"/>
                  </a:lnTo>
                  <a:lnTo>
                    <a:pt x="880" y="1241"/>
                  </a:lnTo>
                  <a:lnTo>
                    <a:pt x="895" y="1246"/>
                  </a:lnTo>
                  <a:lnTo>
                    <a:pt x="911" y="1251"/>
                  </a:lnTo>
                  <a:lnTo>
                    <a:pt x="922" y="1254"/>
                  </a:lnTo>
                  <a:lnTo>
                    <a:pt x="936" y="12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 b="0" i="0"/>
              </a:pPr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ED8610F-5A54-4305-8A62-15DE24F1EAA2}"/>
                </a:ext>
              </a:extLst>
            </p:cNvPr>
            <p:cNvSpPr/>
            <p:nvPr/>
          </p:nvSpPr>
          <p:spPr>
            <a:xfrm>
              <a:off x="3216" y="1511"/>
              <a:ext cx="1037" cy="1262"/>
            </a:xfrm>
            <a:custGeom>
              <a:avLst/>
              <a:gdLst>
                <a:gd name="T0" fmla="*/ 77 w 1037"/>
                <a:gd name="T1" fmla="*/ 0 h 1262"/>
                <a:gd name="T2" fmla="*/ 22 w 1037"/>
                <a:gd name="T3" fmla="*/ 175 h 1262"/>
                <a:gd name="T4" fmla="*/ 55 w 1037"/>
                <a:gd name="T5" fmla="*/ 185 h 1262"/>
                <a:gd name="T6" fmla="*/ 96 w 1037"/>
                <a:gd name="T7" fmla="*/ 198 h 1262"/>
                <a:gd name="T8" fmla="*/ 131 w 1037"/>
                <a:gd name="T9" fmla="*/ 211 h 1262"/>
                <a:gd name="T10" fmla="*/ 168 w 1037"/>
                <a:gd name="T11" fmla="*/ 225 h 1262"/>
                <a:gd name="T12" fmla="*/ 206 w 1037"/>
                <a:gd name="T13" fmla="*/ 241 h 1262"/>
                <a:gd name="T14" fmla="*/ 240 w 1037"/>
                <a:gd name="T15" fmla="*/ 260 h 1262"/>
                <a:gd name="T16" fmla="*/ 267 w 1037"/>
                <a:gd name="T17" fmla="*/ 275 h 1262"/>
                <a:gd name="T18" fmla="*/ 299 w 1037"/>
                <a:gd name="T19" fmla="*/ 294 h 1262"/>
                <a:gd name="T20" fmla="*/ 332 w 1037"/>
                <a:gd name="T21" fmla="*/ 314 h 1262"/>
                <a:gd name="T22" fmla="*/ 357 w 1037"/>
                <a:gd name="T23" fmla="*/ 329 h 1262"/>
                <a:gd name="T24" fmla="*/ 391 w 1037"/>
                <a:gd name="T25" fmla="*/ 354 h 1262"/>
                <a:gd name="T26" fmla="*/ 432 w 1037"/>
                <a:gd name="T27" fmla="*/ 385 h 1262"/>
                <a:gd name="T28" fmla="*/ 472 w 1037"/>
                <a:gd name="T29" fmla="*/ 418 h 1262"/>
                <a:gd name="T30" fmla="*/ 506 w 1037"/>
                <a:gd name="T31" fmla="*/ 453 h 1262"/>
                <a:gd name="T32" fmla="*/ 539 w 1037"/>
                <a:gd name="T33" fmla="*/ 488 h 1262"/>
                <a:gd name="T34" fmla="*/ 575 w 1037"/>
                <a:gd name="T35" fmla="*/ 531 h 1262"/>
                <a:gd name="T36" fmla="*/ 607 w 1037"/>
                <a:gd name="T37" fmla="*/ 573 h 1262"/>
                <a:gd name="T38" fmla="*/ 636 w 1037"/>
                <a:gd name="T39" fmla="*/ 620 h 1262"/>
                <a:gd name="T40" fmla="*/ 661 w 1037"/>
                <a:gd name="T41" fmla="*/ 663 h 1262"/>
                <a:gd name="T42" fmla="*/ 682 w 1037"/>
                <a:gd name="T43" fmla="*/ 706 h 1262"/>
                <a:gd name="T44" fmla="*/ 700 w 1037"/>
                <a:gd name="T45" fmla="*/ 749 h 1262"/>
                <a:gd name="T46" fmla="*/ 717 w 1037"/>
                <a:gd name="T47" fmla="*/ 794 h 1262"/>
                <a:gd name="T48" fmla="*/ 733 w 1037"/>
                <a:gd name="T49" fmla="*/ 845 h 1262"/>
                <a:gd name="T50" fmla="*/ 744 w 1037"/>
                <a:gd name="T51" fmla="*/ 896 h 1262"/>
                <a:gd name="T52" fmla="*/ 752 w 1037"/>
                <a:gd name="T53" fmla="*/ 948 h 1262"/>
                <a:gd name="T54" fmla="*/ 756 w 1037"/>
                <a:gd name="T55" fmla="*/ 1002 h 1262"/>
                <a:gd name="T56" fmla="*/ 756 w 1037"/>
                <a:gd name="T57" fmla="*/ 1056 h 1262"/>
                <a:gd name="T58" fmla="*/ 852 w 1037"/>
                <a:gd name="T59" fmla="*/ 1262 h 1262"/>
                <a:gd name="T60" fmla="*/ 966 w 1037"/>
                <a:gd name="T61" fmla="*/ 1056 h 1262"/>
                <a:gd name="T62" fmla="*/ 965 w 1037"/>
                <a:gd name="T63" fmla="*/ 994 h 1262"/>
                <a:gd name="T64" fmla="*/ 960 w 1037"/>
                <a:gd name="T65" fmla="*/ 936 h 1262"/>
                <a:gd name="T66" fmla="*/ 954 w 1037"/>
                <a:gd name="T67" fmla="*/ 884 h 1262"/>
                <a:gd name="T68" fmla="*/ 943 w 1037"/>
                <a:gd name="T69" fmla="*/ 833 h 1262"/>
                <a:gd name="T70" fmla="*/ 932 w 1037"/>
                <a:gd name="T71" fmla="*/ 785 h 1262"/>
                <a:gd name="T72" fmla="*/ 915 w 1037"/>
                <a:gd name="T73" fmla="*/ 729 h 1262"/>
                <a:gd name="T74" fmla="*/ 897 w 1037"/>
                <a:gd name="T75" fmla="*/ 682 h 1262"/>
                <a:gd name="T76" fmla="*/ 874 w 1037"/>
                <a:gd name="T77" fmla="*/ 629 h 1262"/>
                <a:gd name="T78" fmla="*/ 851 w 1037"/>
                <a:gd name="T79" fmla="*/ 583 h 1262"/>
                <a:gd name="T80" fmla="*/ 821 w 1037"/>
                <a:gd name="T81" fmla="*/ 533 h 1262"/>
                <a:gd name="T82" fmla="*/ 793 w 1037"/>
                <a:gd name="T83" fmla="*/ 488 h 1262"/>
                <a:gd name="T84" fmla="*/ 763 w 1037"/>
                <a:gd name="T85" fmla="*/ 446 h 1262"/>
                <a:gd name="T86" fmla="*/ 730 w 1037"/>
                <a:gd name="T87" fmla="*/ 404 h 1262"/>
                <a:gd name="T88" fmla="*/ 693 w 1037"/>
                <a:gd name="T89" fmla="*/ 362 h 1262"/>
                <a:gd name="T90" fmla="*/ 655 w 1037"/>
                <a:gd name="T91" fmla="*/ 324 h 1262"/>
                <a:gd name="T92" fmla="*/ 621 w 1037"/>
                <a:gd name="T93" fmla="*/ 291 h 1262"/>
                <a:gd name="T94" fmla="*/ 576 w 1037"/>
                <a:gd name="T95" fmla="*/ 254 h 1262"/>
                <a:gd name="T96" fmla="*/ 536 w 1037"/>
                <a:gd name="T97" fmla="*/ 222 h 1262"/>
                <a:gd name="T98" fmla="*/ 491 w 1037"/>
                <a:gd name="T99" fmla="*/ 190 h 1262"/>
                <a:gd name="T100" fmla="*/ 446 w 1037"/>
                <a:gd name="T101" fmla="*/ 160 h 1262"/>
                <a:gd name="T102" fmla="*/ 401 w 1037"/>
                <a:gd name="T103" fmla="*/ 132 h 1262"/>
                <a:gd name="T104" fmla="*/ 365 w 1037"/>
                <a:gd name="T105" fmla="*/ 112 h 1262"/>
                <a:gd name="T106" fmla="*/ 341 w 1037"/>
                <a:gd name="T107" fmla="*/ 97 h 1262"/>
                <a:gd name="T108" fmla="*/ 316 w 1037"/>
                <a:gd name="T109" fmla="*/ 87 h 1262"/>
                <a:gd name="T110" fmla="*/ 285 w 1037"/>
                <a:gd name="T111" fmla="*/ 74 h 1262"/>
                <a:gd name="T112" fmla="*/ 260 w 1037"/>
                <a:gd name="T113" fmla="*/ 62 h 1262"/>
                <a:gd name="T114" fmla="*/ 230 w 1037"/>
                <a:gd name="T115" fmla="*/ 49 h 1262"/>
                <a:gd name="T116" fmla="*/ 198 w 1037"/>
                <a:gd name="T117" fmla="*/ 36 h 1262"/>
                <a:gd name="T118" fmla="*/ 171 w 1037"/>
                <a:gd name="T119" fmla="*/ 26 h 1262"/>
                <a:gd name="T120" fmla="*/ 140 w 1037"/>
                <a:gd name="T121" fmla="*/ 16 h 1262"/>
                <a:gd name="T122" fmla="*/ 113 w 1037"/>
                <a:gd name="T123" fmla="*/ 8 h 12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37" h="1262">
                  <a:moveTo>
                    <a:pt x="99" y="4"/>
                  </a:moveTo>
                  <a:lnTo>
                    <a:pt x="77" y="0"/>
                  </a:lnTo>
                  <a:lnTo>
                    <a:pt x="0" y="167"/>
                  </a:lnTo>
                  <a:lnTo>
                    <a:pt x="22" y="175"/>
                  </a:lnTo>
                  <a:lnTo>
                    <a:pt x="39" y="179"/>
                  </a:lnTo>
                  <a:lnTo>
                    <a:pt x="55" y="185"/>
                  </a:lnTo>
                  <a:lnTo>
                    <a:pt x="77" y="191"/>
                  </a:lnTo>
                  <a:lnTo>
                    <a:pt x="96" y="198"/>
                  </a:lnTo>
                  <a:lnTo>
                    <a:pt x="116" y="204"/>
                  </a:lnTo>
                  <a:lnTo>
                    <a:pt x="131" y="211"/>
                  </a:lnTo>
                  <a:lnTo>
                    <a:pt x="152" y="219"/>
                  </a:lnTo>
                  <a:lnTo>
                    <a:pt x="168" y="225"/>
                  </a:lnTo>
                  <a:lnTo>
                    <a:pt x="188" y="234"/>
                  </a:lnTo>
                  <a:lnTo>
                    <a:pt x="206" y="241"/>
                  </a:lnTo>
                  <a:lnTo>
                    <a:pt x="224" y="251"/>
                  </a:lnTo>
                  <a:lnTo>
                    <a:pt x="240" y="260"/>
                  </a:lnTo>
                  <a:lnTo>
                    <a:pt x="255" y="268"/>
                  </a:lnTo>
                  <a:lnTo>
                    <a:pt x="267" y="275"/>
                  </a:lnTo>
                  <a:lnTo>
                    <a:pt x="284" y="284"/>
                  </a:lnTo>
                  <a:lnTo>
                    <a:pt x="299" y="294"/>
                  </a:lnTo>
                  <a:lnTo>
                    <a:pt x="316" y="304"/>
                  </a:lnTo>
                  <a:lnTo>
                    <a:pt x="332" y="314"/>
                  </a:lnTo>
                  <a:lnTo>
                    <a:pt x="343" y="320"/>
                  </a:lnTo>
                  <a:lnTo>
                    <a:pt x="357" y="329"/>
                  </a:lnTo>
                  <a:lnTo>
                    <a:pt x="374" y="341"/>
                  </a:lnTo>
                  <a:lnTo>
                    <a:pt x="391" y="354"/>
                  </a:lnTo>
                  <a:lnTo>
                    <a:pt x="413" y="370"/>
                  </a:lnTo>
                  <a:lnTo>
                    <a:pt x="432" y="385"/>
                  </a:lnTo>
                  <a:lnTo>
                    <a:pt x="452" y="401"/>
                  </a:lnTo>
                  <a:lnTo>
                    <a:pt x="472" y="418"/>
                  </a:lnTo>
                  <a:lnTo>
                    <a:pt x="491" y="437"/>
                  </a:lnTo>
                  <a:lnTo>
                    <a:pt x="506" y="453"/>
                  </a:lnTo>
                  <a:lnTo>
                    <a:pt x="522" y="470"/>
                  </a:lnTo>
                  <a:lnTo>
                    <a:pt x="539" y="488"/>
                  </a:lnTo>
                  <a:lnTo>
                    <a:pt x="557" y="509"/>
                  </a:lnTo>
                  <a:lnTo>
                    <a:pt x="575" y="531"/>
                  </a:lnTo>
                  <a:lnTo>
                    <a:pt x="590" y="550"/>
                  </a:lnTo>
                  <a:lnTo>
                    <a:pt x="607" y="573"/>
                  </a:lnTo>
                  <a:lnTo>
                    <a:pt x="623" y="597"/>
                  </a:lnTo>
                  <a:lnTo>
                    <a:pt x="636" y="620"/>
                  </a:lnTo>
                  <a:lnTo>
                    <a:pt x="649" y="642"/>
                  </a:lnTo>
                  <a:lnTo>
                    <a:pt x="661" y="663"/>
                  </a:lnTo>
                  <a:lnTo>
                    <a:pt x="671" y="683"/>
                  </a:lnTo>
                  <a:lnTo>
                    <a:pt x="682" y="706"/>
                  </a:lnTo>
                  <a:lnTo>
                    <a:pt x="691" y="728"/>
                  </a:lnTo>
                  <a:lnTo>
                    <a:pt x="700" y="749"/>
                  </a:lnTo>
                  <a:lnTo>
                    <a:pt x="709" y="774"/>
                  </a:lnTo>
                  <a:lnTo>
                    <a:pt x="717" y="794"/>
                  </a:lnTo>
                  <a:lnTo>
                    <a:pt x="725" y="820"/>
                  </a:lnTo>
                  <a:lnTo>
                    <a:pt x="733" y="845"/>
                  </a:lnTo>
                  <a:lnTo>
                    <a:pt x="739" y="870"/>
                  </a:lnTo>
                  <a:lnTo>
                    <a:pt x="744" y="896"/>
                  </a:lnTo>
                  <a:lnTo>
                    <a:pt x="749" y="924"/>
                  </a:lnTo>
                  <a:lnTo>
                    <a:pt x="752" y="948"/>
                  </a:lnTo>
                  <a:lnTo>
                    <a:pt x="754" y="973"/>
                  </a:lnTo>
                  <a:lnTo>
                    <a:pt x="756" y="1002"/>
                  </a:lnTo>
                  <a:lnTo>
                    <a:pt x="756" y="1026"/>
                  </a:lnTo>
                  <a:lnTo>
                    <a:pt x="756" y="1056"/>
                  </a:lnTo>
                  <a:lnTo>
                    <a:pt x="682" y="1056"/>
                  </a:lnTo>
                  <a:lnTo>
                    <a:pt x="852" y="1262"/>
                  </a:lnTo>
                  <a:lnTo>
                    <a:pt x="1037" y="1056"/>
                  </a:lnTo>
                  <a:lnTo>
                    <a:pt x="966" y="1056"/>
                  </a:lnTo>
                  <a:lnTo>
                    <a:pt x="966" y="1023"/>
                  </a:lnTo>
                  <a:lnTo>
                    <a:pt x="965" y="994"/>
                  </a:lnTo>
                  <a:lnTo>
                    <a:pt x="963" y="963"/>
                  </a:lnTo>
                  <a:lnTo>
                    <a:pt x="960" y="936"/>
                  </a:lnTo>
                  <a:lnTo>
                    <a:pt x="957" y="909"/>
                  </a:lnTo>
                  <a:lnTo>
                    <a:pt x="954" y="884"/>
                  </a:lnTo>
                  <a:lnTo>
                    <a:pt x="948" y="857"/>
                  </a:lnTo>
                  <a:lnTo>
                    <a:pt x="943" y="833"/>
                  </a:lnTo>
                  <a:lnTo>
                    <a:pt x="938" y="810"/>
                  </a:lnTo>
                  <a:lnTo>
                    <a:pt x="932" y="785"/>
                  </a:lnTo>
                  <a:lnTo>
                    <a:pt x="923" y="753"/>
                  </a:lnTo>
                  <a:lnTo>
                    <a:pt x="915" y="729"/>
                  </a:lnTo>
                  <a:lnTo>
                    <a:pt x="906" y="705"/>
                  </a:lnTo>
                  <a:lnTo>
                    <a:pt x="897" y="682"/>
                  </a:lnTo>
                  <a:lnTo>
                    <a:pt x="886" y="654"/>
                  </a:lnTo>
                  <a:lnTo>
                    <a:pt x="874" y="629"/>
                  </a:lnTo>
                  <a:lnTo>
                    <a:pt x="862" y="606"/>
                  </a:lnTo>
                  <a:lnTo>
                    <a:pt x="851" y="583"/>
                  </a:lnTo>
                  <a:lnTo>
                    <a:pt x="835" y="557"/>
                  </a:lnTo>
                  <a:lnTo>
                    <a:pt x="821" y="533"/>
                  </a:lnTo>
                  <a:lnTo>
                    <a:pt x="808" y="510"/>
                  </a:lnTo>
                  <a:lnTo>
                    <a:pt x="793" y="488"/>
                  </a:lnTo>
                  <a:lnTo>
                    <a:pt x="779" y="468"/>
                  </a:lnTo>
                  <a:lnTo>
                    <a:pt x="763" y="446"/>
                  </a:lnTo>
                  <a:lnTo>
                    <a:pt x="748" y="427"/>
                  </a:lnTo>
                  <a:lnTo>
                    <a:pt x="730" y="404"/>
                  </a:lnTo>
                  <a:lnTo>
                    <a:pt x="712" y="382"/>
                  </a:lnTo>
                  <a:lnTo>
                    <a:pt x="693" y="362"/>
                  </a:lnTo>
                  <a:lnTo>
                    <a:pt x="673" y="342"/>
                  </a:lnTo>
                  <a:lnTo>
                    <a:pt x="655" y="324"/>
                  </a:lnTo>
                  <a:lnTo>
                    <a:pt x="637" y="306"/>
                  </a:lnTo>
                  <a:lnTo>
                    <a:pt x="621" y="291"/>
                  </a:lnTo>
                  <a:lnTo>
                    <a:pt x="599" y="271"/>
                  </a:lnTo>
                  <a:lnTo>
                    <a:pt x="576" y="254"/>
                  </a:lnTo>
                  <a:lnTo>
                    <a:pt x="558" y="238"/>
                  </a:lnTo>
                  <a:lnTo>
                    <a:pt x="536" y="222"/>
                  </a:lnTo>
                  <a:lnTo>
                    <a:pt x="514" y="206"/>
                  </a:lnTo>
                  <a:lnTo>
                    <a:pt x="491" y="190"/>
                  </a:lnTo>
                  <a:lnTo>
                    <a:pt x="468" y="175"/>
                  </a:lnTo>
                  <a:lnTo>
                    <a:pt x="446" y="160"/>
                  </a:lnTo>
                  <a:lnTo>
                    <a:pt x="422" y="144"/>
                  </a:lnTo>
                  <a:lnTo>
                    <a:pt x="401" y="132"/>
                  </a:lnTo>
                  <a:lnTo>
                    <a:pt x="380" y="120"/>
                  </a:lnTo>
                  <a:lnTo>
                    <a:pt x="365" y="112"/>
                  </a:lnTo>
                  <a:lnTo>
                    <a:pt x="352" y="104"/>
                  </a:lnTo>
                  <a:lnTo>
                    <a:pt x="341" y="97"/>
                  </a:lnTo>
                  <a:lnTo>
                    <a:pt x="329" y="93"/>
                  </a:lnTo>
                  <a:lnTo>
                    <a:pt x="316" y="87"/>
                  </a:lnTo>
                  <a:lnTo>
                    <a:pt x="301" y="81"/>
                  </a:lnTo>
                  <a:lnTo>
                    <a:pt x="285" y="74"/>
                  </a:lnTo>
                  <a:lnTo>
                    <a:pt x="271" y="67"/>
                  </a:lnTo>
                  <a:lnTo>
                    <a:pt x="260" y="62"/>
                  </a:lnTo>
                  <a:lnTo>
                    <a:pt x="246" y="55"/>
                  </a:lnTo>
                  <a:lnTo>
                    <a:pt x="230" y="49"/>
                  </a:lnTo>
                  <a:lnTo>
                    <a:pt x="215" y="43"/>
                  </a:lnTo>
                  <a:lnTo>
                    <a:pt x="198" y="36"/>
                  </a:lnTo>
                  <a:lnTo>
                    <a:pt x="184" y="31"/>
                  </a:lnTo>
                  <a:lnTo>
                    <a:pt x="171" y="26"/>
                  </a:lnTo>
                  <a:lnTo>
                    <a:pt x="156" y="21"/>
                  </a:lnTo>
                  <a:lnTo>
                    <a:pt x="140" y="16"/>
                  </a:lnTo>
                  <a:lnTo>
                    <a:pt x="125" y="12"/>
                  </a:lnTo>
                  <a:lnTo>
                    <a:pt x="113" y="8"/>
                  </a:lnTo>
                  <a:lnTo>
                    <a:pt x="99" y="4"/>
                  </a:lnTo>
                  <a:close/>
                </a:path>
              </a:pathLst>
            </a:custGeom>
            <a:solidFill>
              <a:srgbClr val="00C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 b="0" i="0"/>
              </a:pPr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A4E4D81-FA7F-456B-93E8-AFED00491A8B}"/>
                </a:ext>
              </a:extLst>
            </p:cNvPr>
            <p:cNvSpPr/>
            <p:nvPr/>
          </p:nvSpPr>
          <p:spPr>
            <a:xfrm>
              <a:off x="1671" y="1412"/>
              <a:ext cx="1477" cy="864"/>
            </a:xfrm>
            <a:custGeom>
              <a:avLst/>
              <a:gdLst>
                <a:gd name="T0" fmla="*/ 201 w 1477"/>
                <a:gd name="T1" fmla="*/ 864 h 864"/>
                <a:gd name="T2" fmla="*/ 212 w 1477"/>
                <a:gd name="T3" fmla="*/ 835 h 864"/>
                <a:gd name="T4" fmla="*/ 228 w 1477"/>
                <a:gd name="T5" fmla="*/ 800 h 864"/>
                <a:gd name="T6" fmla="*/ 243 w 1477"/>
                <a:gd name="T7" fmla="*/ 771 h 864"/>
                <a:gd name="T8" fmla="*/ 260 w 1477"/>
                <a:gd name="T9" fmla="*/ 739 h 864"/>
                <a:gd name="T10" fmla="*/ 279 w 1477"/>
                <a:gd name="T11" fmla="*/ 707 h 864"/>
                <a:gd name="T12" fmla="*/ 301 w 1477"/>
                <a:gd name="T13" fmla="*/ 678 h 864"/>
                <a:gd name="T14" fmla="*/ 319 w 1477"/>
                <a:gd name="T15" fmla="*/ 654 h 864"/>
                <a:gd name="T16" fmla="*/ 341 w 1477"/>
                <a:gd name="T17" fmla="*/ 627 h 864"/>
                <a:gd name="T18" fmla="*/ 364 w 1477"/>
                <a:gd name="T19" fmla="*/ 600 h 864"/>
                <a:gd name="T20" fmla="*/ 382 w 1477"/>
                <a:gd name="T21" fmla="*/ 578 h 864"/>
                <a:gd name="T22" fmla="*/ 412 w 1477"/>
                <a:gd name="T23" fmla="*/ 550 h 864"/>
                <a:gd name="T24" fmla="*/ 448 w 1477"/>
                <a:gd name="T25" fmla="*/ 515 h 864"/>
                <a:gd name="T26" fmla="*/ 486 w 1477"/>
                <a:gd name="T27" fmla="*/ 481 h 864"/>
                <a:gd name="T28" fmla="*/ 527 w 1477"/>
                <a:gd name="T29" fmla="*/ 451 h 864"/>
                <a:gd name="T30" fmla="*/ 568 w 1477"/>
                <a:gd name="T31" fmla="*/ 424 h 864"/>
                <a:gd name="T32" fmla="*/ 618 w 1477"/>
                <a:gd name="T33" fmla="*/ 393 h 864"/>
                <a:gd name="T34" fmla="*/ 669 w 1477"/>
                <a:gd name="T35" fmla="*/ 366 h 864"/>
                <a:gd name="T36" fmla="*/ 724 w 1477"/>
                <a:gd name="T37" fmla="*/ 340 h 864"/>
                <a:gd name="T38" fmla="*/ 774 w 1477"/>
                <a:gd name="T39" fmla="*/ 320 h 864"/>
                <a:gd name="T40" fmla="*/ 824 w 1477"/>
                <a:gd name="T41" fmla="*/ 301 h 864"/>
                <a:gd name="T42" fmla="*/ 876 w 1477"/>
                <a:gd name="T43" fmla="*/ 286 h 864"/>
                <a:gd name="T44" fmla="*/ 928 w 1477"/>
                <a:gd name="T45" fmla="*/ 272 h 864"/>
                <a:gd name="T46" fmla="*/ 987 w 1477"/>
                <a:gd name="T47" fmla="*/ 258 h 864"/>
                <a:gd name="T48" fmla="*/ 1048 w 1477"/>
                <a:gd name="T49" fmla="*/ 249 h 864"/>
                <a:gd name="T50" fmla="*/ 1108 w 1477"/>
                <a:gd name="T51" fmla="*/ 242 h 864"/>
                <a:gd name="T52" fmla="*/ 1172 w 1477"/>
                <a:gd name="T53" fmla="*/ 239 h 864"/>
                <a:gd name="T54" fmla="*/ 1235 w 1477"/>
                <a:gd name="T55" fmla="*/ 239 h 864"/>
                <a:gd name="T56" fmla="*/ 1477 w 1477"/>
                <a:gd name="T57" fmla="*/ 157 h 864"/>
                <a:gd name="T58" fmla="*/ 1235 w 1477"/>
                <a:gd name="T59" fmla="*/ 59 h 864"/>
                <a:gd name="T60" fmla="*/ 1162 w 1477"/>
                <a:gd name="T61" fmla="*/ 60 h 864"/>
                <a:gd name="T62" fmla="*/ 1094 w 1477"/>
                <a:gd name="T63" fmla="*/ 65 h 864"/>
                <a:gd name="T64" fmla="*/ 1034 w 1477"/>
                <a:gd name="T65" fmla="*/ 70 h 864"/>
                <a:gd name="T66" fmla="*/ 973 w 1477"/>
                <a:gd name="T67" fmla="*/ 79 h 864"/>
                <a:gd name="T68" fmla="*/ 917 w 1477"/>
                <a:gd name="T69" fmla="*/ 89 h 864"/>
                <a:gd name="T70" fmla="*/ 851 w 1477"/>
                <a:gd name="T71" fmla="*/ 103 h 864"/>
                <a:gd name="T72" fmla="*/ 796 w 1477"/>
                <a:gd name="T73" fmla="*/ 118 h 864"/>
                <a:gd name="T74" fmla="*/ 734 w 1477"/>
                <a:gd name="T75" fmla="*/ 138 h 864"/>
                <a:gd name="T76" fmla="*/ 680 w 1477"/>
                <a:gd name="T77" fmla="*/ 158 h 864"/>
                <a:gd name="T78" fmla="*/ 621 w 1477"/>
                <a:gd name="T79" fmla="*/ 183 h 864"/>
                <a:gd name="T80" fmla="*/ 568 w 1477"/>
                <a:gd name="T81" fmla="*/ 207 h 864"/>
                <a:gd name="T82" fmla="*/ 520 w 1477"/>
                <a:gd name="T83" fmla="*/ 232 h 864"/>
                <a:gd name="T84" fmla="*/ 469 w 1477"/>
                <a:gd name="T85" fmla="*/ 261 h 864"/>
                <a:gd name="T86" fmla="*/ 421 w 1477"/>
                <a:gd name="T87" fmla="*/ 292 h 864"/>
                <a:gd name="T88" fmla="*/ 376 w 1477"/>
                <a:gd name="T89" fmla="*/ 324 h 864"/>
                <a:gd name="T90" fmla="*/ 337 w 1477"/>
                <a:gd name="T91" fmla="*/ 354 h 864"/>
                <a:gd name="T92" fmla="*/ 293 w 1477"/>
                <a:gd name="T93" fmla="*/ 392 h 864"/>
                <a:gd name="T94" fmla="*/ 256 w 1477"/>
                <a:gd name="T95" fmla="*/ 426 h 864"/>
                <a:gd name="T96" fmla="*/ 219 w 1477"/>
                <a:gd name="T97" fmla="*/ 464 h 864"/>
                <a:gd name="T98" fmla="*/ 184 w 1477"/>
                <a:gd name="T99" fmla="*/ 503 h 864"/>
                <a:gd name="T100" fmla="*/ 151 w 1477"/>
                <a:gd name="T101" fmla="*/ 541 h 864"/>
                <a:gd name="T102" fmla="*/ 128 w 1477"/>
                <a:gd name="T103" fmla="*/ 570 h 864"/>
                <a:gd name="T104" fmla="*/ 110 w 1477"/>
                <a:gd name="T105" fmla="*/ 592 h 864"/>
                <a:gd name="T106" fmla="*/ 97 w 1477"/>
                <a:gd name="T107" fmla="*/ 613 h 864"/>
                <a:gd name="T108" fmla="*/ 83 w 1477"/>
                <a:gd name="T109" fmla="*/ 639 h 864"/>
                <a:gd name="T110" fmla="*/ 68 w 1477"/>
                <a:gd name="T111" fmla="*/ 660 h 864"/>
                <a:gd name="T112" fmla="*/ 53 w 1477"/>
                <a:gd name="T113" fmla="*/ 686 h 864"/>
                <a:gd name="T114" fmla="*/ 38 w 1477"/>
                <a:gd name="T115" fmla="*/ 714 h 864"/>
                <a:gd name="T116" fmla="*/ 26 w 1477"/>
                <a:gd name="T117" fmla="*/ 737 h 864"/>
                <a:gd name="T118" fmla="*/ 14 w 1477"/>
                <a:gd name="T119" fmla="*/ 763 h 864"/>
                <a:gd name="T120" fmla="*/ 6 w 1477"/>
                <a:gd name="T121" fmla="*/ 786 h 8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77" h="864">
                  <a:moveTo>
                    <a:pt x="0" y="798"/>
                  </a:moveTo>
                  <a:lnTo>
                    <a:pt x="201" y="864"/>
                  </a:lnTo>
                  <a:lnTo>
                    <a:pt x="206" y="850"/>
                  </a:lnTo>
                  <a:lnTo>
                    <a:pt x="212" y="835"/>
                  </a:lnTo>
                  <a:lnTo>
                    <a:pt x="220" y="817"/>
                  </a:lnTo>
                  <a:lnTo>
                    <a:pt x="228" y="800"/>
                  </a:lnTo>
                  <a:lnTo>
                    <a:pt x="236" y="784"/>
                  </a:lnTo>
                  <a:lnTo>
                    <a:pt x="243" y="771"/>
                  </a:lnTo>
                  <a:lnTo>
                    <a:pt x="252" y="753"/>
                  </a:lnTo>
                  <a:lnTo>
                    <a:pt x="260" y="739"/>
                  </a:lnTo>
                  <a:lnTo>
                    <a:pt x="270" y="723"/>
                  </a:lnTo>
                  <a:lnTo>
                    <a:pt x="279" y="707"/>
                  </a:lnTo>
                  <a:lnTo>
                    <a:pt x="291" y="692"/>
                  </a:lnTo>
                  <a:lnTo>
                    <a:pt x="301" y="678"/>
                  </a:lnTo>
                  <a:lnTo>
                    <a:pt x="310" y="666"/>
                  </a:lnTo>
                  <a:lnTo>
                    <a:pt x="319" y="654"/>
                  </a:lnTo>
                  <a:lnTo>
                    <a:pt x="329" y="640"/>
                  </a:lnTo>
                  <a:lnTo>
                    <a:pt x="341" y="627"/>
                  </a:lnTo>
                  <a:lnTo>
                    <a:pt x="352" y="613"/>
                  </a:lnTo>
                  <a:lnTo>
                    <a:pt x="364" y="600"/>
                  </a:lnTo>
                  <a:lnTo>
                    <a:pt x="372" y="590"/>
                  </a:lnTo>
                  <a:lnTo>
                    <a:pt x="382" y="578"/>
                  </a:lnTo>
                  <a:lnTo>
                    <a:pt x="396" y="564"/>
                  </a:lnTo>
                  <a:lnTo>
                    <a:pt x="412" y="550"/>
                  </a:lnTo>
                  <a:lnTo>
                    <a:pt x="430" y="531"/>
                  </a:lnTo>
                  <a:lnTo>
                    <a:pt x="448" y="515"/>
                  </a:lnTo>
                  <a:lnTo>
                    <a:pt x="467" y="497"/>
                  </a:lnTo>
                  <a:lnTo>
                    <a:pt x="486" y="481"/>
                  </a:lnTo>
                  <a:lnTo>
                    <a:pt x="509" y="464"/>
                  </a:lnTo>
                  <a:lnTo>
                    <a:pt x="527" y="451"/>
                  </a:lnTo>
                  <a:lnTo>
                    <a:pt x="547" y="438"/>
                  </a:lnTo>
                  <a:lnTo>
                    <a:pt x="568" y="424"/>
                  </a:lnTo>
                  <a:lnTo>
                    <a:pt x="593" y="408"/>
                  </a:lnTo>
                  <a:lnTo>
                    <a:pt x="618" y="393"/>
                  </a:lnTo>
                  <a:lnTo>
                    <a:pt x="642" y="380"/>
                  </a:lnTo>
                  <a:lnTo>
                    <a:pt x="669" y="366"/>
                  </a:lnTo>
                  <a:lnTo>
                    <a:pt x="697" y="351"/>
                  </a:lnTo>
                  <a:lnTo>
                    <a:pt x="724" y="340"/>
                  </a:lnTo>
                  <a:lnTo>
                    <a:pt x="750" y="330"/>
                  </a:lnTo>
                  <a:lnTo>
                    <a:pt x="774" y="320"/>
                  </a:lnTo>
                  <a:lnTo>
                    <a:pt x="797" y="311"/>
                  </a:lnTo>
                  <a:lnTo>
                    <a:pt x="824" y="301"/>
                  </a:lnTo>
                  <a:lnTo>
                    <a:pt x="850" y="293"/>
                  </a:lnTo>
                  <a:lnTo>
                    <a:pt x="876" y="286"/>
                  </a:lnTo>
                  <a:lnTo>
                    <a:pt x="904" y="278"/>
                  </a:lnTo>
                  <a:lnTo>
                    <a:pt x="928" y="272"/>
                  </a:lnTo>
                  <a:lnTo>
                    <a:pt x="958" y="265"/>
                  </a:lnTo>
                  <a:lnTo>
                    <a:pt x="987" y="258"/>
                  </a:lnTo>
                  <a:lnTo>
                    <a:pt x="1017" y="253"/>
                  </a:lnTo>
                  <a:lnTo>
                    <a:pt x="1048" y="249"/>
                  </a:lnTo>
                  <a:lnTo>
                    <a:pt x="1080" y="244"/>
                  </a:lnTo>
                  <a:lnTo>
                    <a:pt x="1108" y="242"/>
                  </a:lnTo>
                  <a:lnTo>
                    <a:pt x="1138" y="240"/>
                  </a:lnTo>
                  <a:lnTo>
                    <a:pt x="1172" y="239"/>
                  </a:lnTo>
                  <a:lnTo>
                    <a:pt x="1201" y="239"/>
                  </a:lnTo>
                  <a:lnTo>
                    <a:pt x="1235" y="239"/>
                  </a:lnTo>
                  <a:lnTo>
                    <a:pt x="1235" y="301"/>
                  </a:lnTo>
                  <a:lnTo>
                    <a:pt x="1477" y="157"/>
                  </a:lnTo>
                  <a:lnTo>
                    <a:pt x="1235" y="0"/>
                  </a:lnTo>
                  <a:lnTo>
                    <a:pt x="1235" y="59"/>
                  </a:lnTo>
                  <a:lnTo>
                    <a:pt x="1197" y="59"/>
                  </a:lnTo>
                  <a:lnTo>
                    <a:pt x="1162" y="60"/>
                  </a:lnTo>
                  <a:lnTo>
                    <a:pt x="1126" y="62"/>
                  </a:lnTo>
                  <a:lnTo>
                    <a:pt x="1094" y="65"/>
                  </a:lnTo>
                  <a:lnTo>
                    <a:pt x="1063" y="67"/>
                  </a:lnTo>
                  <a:lnTo>
                    <a:pt x="1034" y="70"/>
                  </a:lnTo>
                  <a:lnTo>
                    <a:pt x="1001" y="74"/>
                  </a:lnTo>
                  <a:lnTo>
                    <a:pt x="973" y="79"/>
                  </a:lnTo>
                  <a:lnTo>
                    <a:pt x="946" y="83"/>
                  </a:lnTo>
                  <a:lnTo>
                    <a:pt x="917" y="89"/>
                  </a:lnTo>
                  <a:lnTo>
                    <a:pt x="879" y="96"/>
                  </a:lnTo>
                  <a:lnTo>
                    <a:pt x="851" y="103"/>
                  </a:lnTo>
                  <a:lnTo>
                    <a:pt x="823" y="111"/>
                  </a:lnTo>
                  <a:lnTo>
                    <a:pt x="796" y="118"/>
                  </a:lnTo>
                  <a:lnTo>
                    <a:pt x="764" y="128"/>
                  </a:lnTo>
                  <a:lnTo>
                    <a:pt x="734" y="138"/>
                  </a:lnTo>
                  <a:lnTo>
                    <a:pt x="707" y="148"/>
                  </a:lnTo>
                  <a:lnTo>
                    <a:pt x="680" y="158"/>
                  </a:lnTo>
                  <a:lnTo>
                    <a:pt x="649" y="171"/>
                  </a:lnTo>
                  <a:lnTo>
                    <a:pt x="621" y="183"/>
                  </a:lnTo>
                  <a:lnTo>
                    <a:pt x="594" y="194"/>
                  </a:lnTo>
                  <a:lnTo>
                    <a:pt x="568" y="207"/>
                  </a:lnTo>
                  <a:lnTo>
                    <a:pt x="544" y="218"/>
                  </a:lnTo>
                  <a:lnTo>
                    <a:pt x="520" y="232"/>
                  </a:lnTo>
                  <a:lnTo>
                    <a:pt x="496" y="245"/>
                  </a:lnTo>
                  <a:lnTo>
                    <a:pt x="469" y="261"/>
                  </a:lnTo>
                  <a:lnTo>
                    <a:pt x="444" y="276"/>
                  </a:lnTo>
                  <a:lnTo>
                    <a:pt x="421" y="292"/>
                  </a:lnTo>
                  <a:lnTo>
                    <a:pt x="397" y="309"/>
                  </a:lnTo>
                  <a:lnTo>
                    <a:pt x="376" y="324"/>
                  </a:lnTo>
                  <a:lnTo>
                    <a:pt x="355" y="339"/>
                  </a:lnTo>
                  <a:lnTo>
                    <a:pt x="337" y="354"/>
                  </a:lnTo>
                  <a:lnTo>
                    <a:pt x="314" y="372"/>
                  </a:lnTo>
                  <a:lnTo>
                    <a:pt x="293" y="392"/>
                  </a:lnTo>
                  <a:lnTo>
                    <a:pt x="275" y="407"/>
                  </a:lnTo>
                  <a:lnTo>
                    <a:pt x="256" y="426"/>
                  </a:lnTo>
                  <a:lnTo>
                    <a:pt x="238" y="445"/>
                  </a:lnTo>
                  <a:lnTo>
                    <a:pt x="219" y="464"/>
                  </a:lnTo>
                  <a:lnTo>
                    <a:pt x="201" y="484"/>
                  </a:lnTo>
                  <a:lnTo>
                    <a:pt x="184" y="503"/>
                  </a:lnTo>
                  <a:lnTo>
                    <a:pt x="165" y="523"/>
                  </a:lnTo>
                  <a:lnTo>
                    <a:pt x="151" y="541"/>
                  </a:lnTo>
                  <a:lnTo>
                    <a:pt x="137" y="558"/>
                  </a:lnTo>
                  <a:lnTo>
                    <a:pt x="128" y="570"/>
                  </a:lnTo>
                  <a:lnTo>
                    <a:pt x="117" y="582"/>
                  </a:lnTo>
                  <a:lnTo>
                    <a:pt x="110" y="592"/>
                  </a:lnTo>
                  <a:lnTo>
                    <a:pt x="104" y="602"/>
                  </a:lnTo>
                  <a:lnTo>
                    <a:pt x="97" y="613"/>
                  </a:lnTo>
                  <a:lnTo>
                    <a:pt x="90" y="626"/>
                  </a:lnTo>
                  <a:lnTo>
                    <a:pt x="83" y="639"/>
                  </a:lnTo>
                  <a:lnTo>
                    <a:pt x="75" y="650"/>
                  </a:lnTo>
                  <a:lnTo>
                    <a:pt x="68" y="660"/>
                  </a:lnTo>
                  <a:lnTo>
                    <a:pt x="61" y="673"/>
                  </a:lnTo>
                  <a:lnTo>
                    <a:pt x="53" y="686"/>
                  </a:lnTo>
                  <a:lnTo>
                    <a:pt x="47" y="700"/>
                  </a:lnTo>
                  <a:lnTo>
                    <a:pt x="38" y="714"/>
                  </a:lnTo>
                  <a:lnTo>
                    <a:pt x="32" y="726"/>
                  </a:lnTo>
                  <a:lnTo>
                    <a:pt x="26" y="737"/>
                  </a:lnTo>
                  <a:lnTo>
                    <a:pt x="21" y="750"/>
                  </a:lnTo>
                  <a:lnTo>
                    <a:pt x="14" y="763"/>
                  </a:lnTo>
                  <a:lnTo>
                    <a:pt x="9" y="776"/>
                  </a:lnTo>
                  <a:lnTo>
                    <a:pt x="6" y="786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 b="0" i="0"/>
              </a:pPr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8DAB4C1-A9C9-418A-8AF2-AB754429FF14}"/>
                </a:ext>
              </a:extLst>
            </p:cNvPr>
            <p:cNvSpPr/>
            <p:nvPr/>
          </p:nvSpPr>
          <p:spPr>
            <a:xfrm>
              <a:off x="2645" y="2831"/>
              <a:ext cx="1477" cy="865"/>
            </a:xfrm>
            <a:custGeom>
              <a:avLst/>
              <a:gdLst>
                <a:gd name="T0" fmla="*/ 1277 w 1477"/>
                <a:gd name="T1" fmla="*/ 0 h 865"/>
                <a:gd name="T2" fmla="*/ 1265 w 1477"/>
                <a:gd name="T3" fmla="*/ 28 h 865"/>
                <a:gd name="T4" fmla="*/ 1250 w 1477"/>
                <a:gd name="T5" fmla="*/ 63 h 865"/>
                <a:gd name="T6" fmla="*/ 1234 w 1477"/>
                <a:gd name="T7" fmla="*/ 93 h 865"/>
                <a:gd name="T8" fmla="*/ 1217 w 1477"/>
                <a:gd name="T9" fmla="*/ 125 h 865"/>
                <a:gd name="T10" fmla="*/ 1198 w 1477"/>
                <a:gd name="T11" fmla="*/ 156 h 865"/>
                <a:gd name="T12" fmla="*/ 1176 w 1477"/>
                <a:gd name="T13" fmla="*/ 186 h 865"/>
                <a:gd name="T14" fmla="*/ 1158 w 1477"/>
                <a:gd name="T15" fmla="*/ 210 h 865"/>
                <a:gd name="T16" fmla="*/ 1137 w 1477"/>
                <a:gd name="T17" fmla="*/ 236 h 865"/>
                <a:gd name="T18" fmla="*/ 1113 w 1477"/>
                <a:gd name="T19" fmla="*/ 264 h 865"/>
                <a:gd name="T20" fmla="*/ 1095 w 1477"/>
                <a:gd name="T21" fmla="*/ 286 h 865"/>
                <a:gd name="T22" fmla="*/ 1066 w 1477"/>
                <a:gd name="T23" fmla="*/ 314 h 865"/>
                <a:gd name="T24" fmla="*/ 1030 w 1477"/>
                <a:gd name="T25" fmla="*/ 349 h 865"/>
                <a:gd name="T26" fmla="*/ 991 w 1477"/>
                <a:gd name="T27" fmla="*/ 383 h 865"/>
                <a:gd name="T28" fmla="*/ 950 w 1477"/>
                <a:gd name="T29" fmla="*/ 413 h 865"/>
                <a:gd name="T30" fmla="*/ 909 w 1477"/>
                <a:gd name="T31" fmla="*/ 440 h 865"/>
                <a:gd name="T32" fmla="*/ 859 w 1477"/>
                <a:gd name="T33" fmla="*/ 471 h 865"/>
                <a:gd name="T34" fmla="*/ 809 w 1477"/>
                <a:gd name="T35" fmla="*/ 498 h 865"/>
                <a:gd name="T36" fmla="*/ 754 w 1477"/>
                <a:gd name="T37" fmla="*/ 523 h 865"/>
                <a:gd name="T38" fmla="*/ 703 w 1477"/>
                <a:gd name="T39" fmla="*/ 544 h 865"/>
                <a:gd name="T40" fmla="*/ 653 w 1477"/>
                <a:gd name="T41" fmla="*/ 563 h 865"/>
                <a:gd name="T42" fmla="*/ 602 w 1477"/>
                <a:gd name="T43" fmla="*/ 578 h 865"/>
                <a:gd name="T44" fmla="*/ 549 w 1477"/>
                <a:gd name="T45" fmla="*/ 592 h 865"/>
                <a:gd name="T46" fmla="*/ 490 w 1477"/>
                <a:gd name="T47" fmla="*/ 605 h 865"/>
                <a:gd name="T48" fmla="*/ 430 w 1477"/>
                <a:gd name="T49" fmla="*/ 615 h 865"/>
                <a:gd name="T50" fmla="*/ 369 w 1477"/>
                <a:gd name="T51" fmla="*/ 622 h 865"/>
                <a:gd name="T52" fmla="*/ 305 w 1477"/>
                <a:gd name="T53" fmla="*/ 625 h 865"/>
                <a:gd name="T54" fmla="*/ 242 w 1477"/>
                <a:gd name="T55" fmla="*/ 625 h 865"/>
                <a:gd name="T56" fmla="*/ 0 w 1477"/>
                <a:gd name="T57" fmla="*/ 707 h 865"/>
                <a:gd name="T58" fmla="*/ 242 w 1477"/>
                <a:gd name="T59" fmla="*/ 805 h 865"/>
                <a:gd name="T60" fmla="*/ 315 w 1477"/>
                <a:gd name="T61" fmla="*/ 804 h 865"/>
                <a:gd name="T62" fmla="*/ 383 w 1477"/>
                <a:gd name="T63" fmla="*/ 799 h 865"/>
                <a:gd name="T64" fmla="*/ 444 w 1477"/>
                <a:gd name="T65" fmla="*/ 794 h 865"/>
                <a:gd name="T66" fmla="*/ 504 w 1477"/>
                <a:gd name="T67" fmla="*/ 785 h 865"/>
                <a:gd name="T68" fmla="*/ 561 w 1477"/>
                <a:gd name="T69" fmla="*/ 775 h 865"/>
                <a:gd name="T70" fmla="*/ 626 w 1477"/>
                <a:gd name="T71" fmla="*/ 761 h 865"/>
                <a:gd name="T72" fmla="*/ 682 w 1477"/>
                <a:gd name="T73" fmla="*/ 745 h 865"/>
                <a:gd name="T74" fmla="*/ 743 w 1477"/>
                <a:gd name="T75" fmla="*/ 726 h 865"/>
                <a:gd name="T76" fmla="*/ 797 w 1477"/>
                <a:gd name="T77" fmla="*/ 706 h 865"/>
                <a:gd name="T78" fmla="*/ 856 w 1477"/>
                <a:gd name="T79" fmla="*/ 681 h 865"/>
                <a:gd name="T80" fmla="*/ 909 w 1477"/>
                <a:gd name="T81" fmla="*/ 657 h 865"/>
                <a:gd name="T82" fmla="*/ 958 w 1477"/>
                <a:gd name="T83" fmla="*/ 632 h 865"/>
                <a:gd name="T84" fmla="*/ 1008 w 1477"/>
                <a:gd name="T85" fmla="*/ 603 h 865"/>
                <a:gd name="T86" fmla="*/ 1057 w 1477"/>
                <a:gd name="T87" fmla="*/ 571 h 865"/>
                <a:gd name="T88" fmla="*/ 1102 w 1477"/>
                <a:gd name="T89" fmla="*/ 540 h 865"/>
                <a:gd name="T90" fmla="*/ 1140 w 1477"/>
                <a:gd name="T91" fmla="*/ 510 h 865"/>
                <a:gd name="T92" fmla="*/ 1184 w 1477"/>
                <a:gd name="T93" fmla="*/ 472 h 865"/>
                <a:gd name="T94" fmla="*/ 1221 w 1477"/>
                <a:gd name="T95" fmla="*/ 438 h 865"/>
                <a:gd name="T96" fmla="*/ 1259 w 1477"/>
                <a:gd name="T97" fmla="*/ 400 h 865"/>
                <a:gd name="T98" fmla="*/ 1293 w 1477"/>
                <a:gd name="T99" fmla="*/ 361 h 865"/>
                <a:gd name="T100" fmla="*/ 1327 w 1477"/>
                <a:gd name="T101" fmla="*/ 323 h 865"/>
                <a:gd name="T102" fmla="*/ 1350 w 1477"/>
                <a:gd name="T103" fmla="*/ 293 h 865"/>
                <a:gd name="T104" fmla="*/ 1368 w 1477"/>
                <a:gd name="T105" fmla="*/ 271 h 865"/>
                <a:gd name="T106" fmla="*/ 1381 w 1477"/>
                <a:gd name="T107" fmla="*/ 251 h 865"/>
                <a:gd name="T108" fmla="*/ 1395 w 1477"/>
                <a:gd name="T109" fmla="*/ 224 h 865"/>
                <a:gd name="T110" fmla="*/ 1409 w 1477"/>
                <a:gd name="T111" fmla="*/ 204 h 865"/>
                <a:gd name="T112" fmla="*/ 1424 w 1477"/>
                <a:gd name="T113" fmla="*/ 177 h 865"/>
                <a:gd name="T114" fmla="*/ 1440 w 1477"/>
                <a:gd name="T115" fmla="*/ 150 h 865"/>
                <a:gd name="T116" fmla="*/ 1451 w 1477"/>
                <a:gd name="T117" fmla="*/ 127 h 865"/>
                <a:gd name="T118" fmla="*/ 1463 w 1477"/>
                <a:gd name="T119" fmla="*/ 101 h 865"/>
                <a:gd name="T120" fmla="*/ 1472 w 1477"/>
                <a:gd name="T121" fmla="*/ 78 h 8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77" h="865">
                  <a:moveTo>
                    <a:pt x="1477" y="66"/>
                  </a:moveTo>
                  <a:lnTo>
                    <a:pt x="1277" y="0"/>
                  </a:lnTo>
                  <a:lnTo>
                    <a:pt x="1271" y="14"/>
                  </a:lnTo>
                  <a:lnTo>
                    <a:pt x="1265" y="28"/>
                  </a:lnTo>
                  <a:lnTo>
                    <a:pt x="1257" y="47"/>
                  </a:lnTo>
                  <a:lnTo>
                    <a:pt x="1250" y="63"/>
                  </a:lnTo>
                  <a:lnTo>
                    <a:pt x="1242" y="80"/>
                  </a:lnTo>
                  <a:lnTo>
                    <a:pt x="1234" y="93"/>
                  </a:lnTo>
                  <a:lnTo>
                    <a:pt x="1225" y="110"/>
                  </a:lnTo>
                  <a:lnTo>
                    <a:pt x="1217" y="125"/>
                  </a:lnTo>
                  <a:lnTo>
                    <a:pt x="1207" y="141"/>
                  </a:lnTo>
                  <a:lnTo>
                    <a:pt x="1198" y="156"/>
                  </a:lnTo>
                  <a:lnTo>
                    <a:pt x="1187" y="172"/>
                  </a:lnTo>
                  <a:lnTo>
                    <a:pt x="1176" y="186"/>
                  </a:lnTo>
                  <a:lnTo>
                    <a:pt x="1167" y="198"/>
                  </a:lnTo>
                  <a:lnTo>
                    <a:pt x="1158" y="210"/>
                  </a:lnTo>
                  <a:lnTo>
                    <a:pt x="1148" y="223"/>
                  </a:lnTo>
                  <a:lnTo>
                    <a:pt x="1137" y="236"/>
                  </a:lnTo>
                  <a:lnTo>
                    <a:pt x="1125" y="251"/>
                  </a:lnTo>
                  <a:lnTo>
                    <a:pt x="1113" y="264"/>
                  </a:lnTo>
                  <a:lnTo>
                    <a:pt x="1106" y="274"/>
                  </a:lnTo>
                  <a:lnTo>
                    <a:pt x="1095" y="286"/>
                  </a:lnTo>
                  <a:lnTo>
                    <a:pt x="1081" y="300"/>
                  </a:lnTo>
                  <a:lnTo>
                    <a:pt x="1066" y="314"/>
                  </a:lnTo>
                  <a:lnTo>
                    <a:pt x="1048" y="333"/>
                  </a:lnTo>
                  <a:lnTo>
                    <a:pt x="1030" y="349"/>
                  </a:lnTo>
                  <a:lnTo>
                    <a:pt x="1011" y="367"/>
                  </a:lnTo>
                  <a:lnTo>
                    <a:pt x="991" y="383"/>
                  </a:lnTo>
                  <a:lnTo>
                    <a:pt x="968" y="400"/>
                  </a:lnTo>
                  <a:lnTo>
                    <a:pt x="950" y="413"/>
                  </a:lnTo>
                  <a:lnTo>
                    <a:pt x="931" y="426"/>
                  </a:lnTo>
                  <a:lnTo>
                    <a:pt x="909" y="440"/>
                  </a:lnTo>
                  <a:lnTo>
                    <a:pt x="885" y="455"/>
                  </a:lnTo>
                  <a:lnTo>
                    <a:pt x="859" y="471"/>
                  </a:lnTo>
                  <a:lnTo>
                    <a:pt x="836" y="484"/>
                  </a:lnTo>
                  <a:lnTo>
                    <a:pt x="809" y="498"/>
                  </a:lnTo>
                  <a:lnTo>
                    <a:pt x="781" y="512"/>
                  </a:lnTo>
                  <a:lnTo>
                    <a:pt x="754" y="523"/>
                  </a:lnTo>
                  <a:lnTo>
                    <a:pt x="728" y="534"/>
                  </a:lnTo>
                  <a:lnTo>
                    <a:pt x="703" y="544"/>
                  </a:lnTo>
                  <a:lnTo>
                    <a:pt x="680" y="553"/>
                  </a:lnTo>
                  <a:lnTo>
                    <a:pt x="653" y="563"/>
                  </a:lnTo>
                  <a:lnTo>
                    <a:pt x="628" y="570"/>
                  </a:lnTo>
                  <a:lnTo>
                    <a:pt x="602" y="578"/>
                  </a:lnTo>
                  <a:lnTo>
                    <a:pt x="574" y="586"/>
                  </a:lnTo>
                  <a:lnTo>
                    <a:pt x="549" y="592"/>
                  </a:lnTo>
                  <a:lnTo>
                    <a:pt x="520" y="599"/>
                  </a:lnTo>
                  <a:lnTo>
                    <a:pt x="490" y="605"/>
                  </a:lnTo>
                  <a:lnTo>
                    <a:pt x="461" y="611"/>
                  </a:lnTo>
                  <a:lnTo>
                    <a:pt x="430" y="615"/>
                  </a:lnTo>
                  <a:lnTo>
                    <a:pt x="398" y="620"/>
                  </a:lnTo>
                  <a:lnTo>
                    <a:pt x="369" y="622"/>
                  </a:lnTo>
                  <a:lnTo>
                    <a:pt x="340" y="624"/>
                  </a:lnTo>
                  <a:lnTo>
                    <a:pt x="305" y="625"/>
                  </a:lnTo>
                  <a:lnTo>
                    <a:pt x="277" y="625"/>
                  </a:lnTo>
                  <a:lnTo>
                    <a:pt x="242" y="625"/>
                  </a:lnTo>
                  <a:lnTo>
                    <a:pt x="242" y="563"/>
                  </a:lnTo>
                  <a:lnTo>
                    <a:pt x="0" y="707"/>
                  </a:lnTo>
                  <a:lnTo>
                    <a:pt x="242" y="865"/>
                  </a:lnTo>
                  <a:lnTo>
                    <a:pt x="242" y="805"/>
                  </a:lnTo>
                  <a:lnTo>
                    <a:pt x="281" y="805"/>
                  </a:lnTo>
                  <a:lnTo>
                    <a:pt x="315" y="804"/>
                  </a:lnTo>
                  <a:lnTo>
                    <a:pt x="351" y="801"/>
                  </a:lnTo>
                  <a:lnTo>
                    <a:pt x="383" y="799"/>
                  </a:lnTo>
                  <a:lnTo>
                    <a:pt x="414" y="797"/>
                  </a:lnTo>
                  <a:lnTo>
                    <a:pt x="444" y="794"/>
                  </a:lnTo>
                  <a:lnTo>
                    <a:pt x="476" y="789"/>
                  </a:lnTo>
                  <a:lnTo>
                    <a:pt x="504" y="785"/>
                  </a:lnTo>
                  <a:lnTo>
                    <a:pt x="531" y="781"/>
                  </a:lnTo>
                  <a:lnTo>
                    <a:pt x="561" y="775"/>
                  </a:lnTo>
                  <a:lnTo>
                    <a:pt x="598" y="767"/>
                  </a:lnTo>
                  <a:lnTo>
                    <a:pt x="626" y="761"/>
                  </a:lnTo>
                  <a:lnTo>
                    <a:pt x="655" y="753"/>
                  </a:lnTo>
                  <a:lnTo>
                    <a:pt x="682" y="745"/>
                  </a:lnTo>
                  <a:lnTo>
                    <a:pt x="714" y="736"/>
                  </a:lnTo>
                  <a:lnTo>
                    <a:pt x="743" y="726"/>
                  </a:lnTo>
                  <a:lnTo>
                    <a:pt x="770" y="716"/>
                  </a:lnTo>
                  <a:lnTo>
                    <a:pt x="797" y="706"/>
                  </a:lnTo>
                  <a:lnTo>
                    <a:pt x="828" y="693"/>
                  </a:lnTo>
                  <a:lnTo>
                    <a:pt x="856" y="681"/>
                  </a:lnTo>
                  <a:lnTo>
                    <a:pt x="883" y="670"/>
                  </a:lnTo>
                  <a:lnTo>
                    <a:pt x="909" y="657"/>
                  </a:lnTo>
                  <a:lnTo>
                    <a:pt x="932" y="646"/>
                  </a:lnTo>
                  <a:lnTo>
                    <a:pt x="958" y="632"/>
                  </a:lnTo>
                  <a:lnTo>
                    <a:pt x="981" y="618"/>
                  </a:lnTo>
                  <a:lnTo>
                    <a:pt x="1008" y="603"/>
                  </a:lnTo>
                  <a:lnTo>
                    <a:pt x="1034" y="588"/>
                  </a:lnTo>
                  <a:lnTo>
                    <a:pt x="1057" y="571"/>
                  </a:lnTo>
                  <a:lnTo>
                    <a:pt x="1080" y="555"/>
                  </a:lnTo>
                  <a:lnTo>
                    <a:pt x="1102" y="540"/>
                  </a:lnTo>
                  <a:lnTo>
                    <a:pt x="1122" y="524"/>
                  </a:lnTo>
                  <a:lnTo>
                    <a:pt x="1140" y="510"/>
                  </a:lnTo>
                  <a:lnTo>
                    <a:pt x="1163" y="491"/>
                  </a:lnTo>
                  <a:lnTo>
                    <a:pt x="1184" y="472"/>
                  </a:lnTo>
                  <a:lnTo>
                    <a:pt x="1202" y="456"/>
                  </a:lnTo>
                  <a:lnTo>
                    <a:pt x="1221" y="438"/>
                  </a:lnTo>
                  <a:lnTo>
                    <a:pt x="1239" y="419"/>
                  </a:lnTo>
                  <a:lnTo>
                    <a:pt x="1259" y="400"/>
                  </a:lnTo>
                  <a:lnTo>
                    <a:pt x="1277" y="380"/>
                  </a:lnTo>
                  <a:lnTo>
                    <a:pt x="1293" y="361"/>
                  </a:lnTo>
                  <a:lnTo>
                    <a:pt x="1313" y="340"/>
                  </a:lnTo>
                  <a:lnTo>
                    <a:pt x="1327" y="323"/>
                  </a:lnTo>
                  <a:lnTo>
                    <a:pt x="1341" y="305"/>
                  </a:lnTo>
                  <a:lnTo>
                    <a:pt x="1350" y="293"/>
                  </a:lnTo>
                  <a:lnTo>
                    <a:pt x="1360" y="281"/>
                  </a:lnTo>
                  <a:lnTo>
                    <a:pt x="1368" y="271"/>
                  </a:lnTo>
                  <a:lnTo>
                    <a:pt x="1373" y="262"/>
                  </a:lnTo>
                  <a:lnTo>
                    <a:pt x="1381" y="251"/>
                  </a:lnTo>
                  <a:lnTo>
                    <a:pt x="1387" y="237"/>
                  </a:lnTo>
                  <a:lnTo>
                    <a:pt x="1395" y="224"/>
                  </a:lnTo>
                  <a:lnTo>
                    <a:pt x="1403" y="213"/>
                  </a:lnTo>
                  <a:lnTo>
                    <a:pt x="1409" y="204"/>
                  </a:lnTo>
                  <a:lnTo>
                    <a:pt x="1417" y="190"/>
                  </a:lnTo>
                  <a:lnTo>
                    <a:pt x="1424" y="177"/>
                  </a:lnTo>
                  <a:lnTo>
                    <a:pt x="1431" y="164"/>
                  </a:lnTo>
                  <a:lnTo>
                    <a:pt x="1440" y="150"/>
                  </a:lnTo>
                  <a:lnTo>
                    <a:pt x="1445" y="138"/>
                  </a:lnTo>
                  <a:lnTo>
                    <a:pt x="1451" y="127"/>
                  </a:lnTo>
                  <a:lnTo>
                    <a:pt x="1457" y="114"/>
                  </a:lnTo>
                  <a:lnTo>
                    <a:pt x="1463" y="101"/>
                  </a:lnTo>
                  <a:lnTo>
                    <a:pt x="1468" y="87"/>
                  </a:lnTo>
                  <a:lnTo>
                    <a:pt x="1472" y="78"/>
                  </a:lnTo>
                  <a:lnTo>
                    <a:pt x="1477" y="66"/>
                  </a:lnTo>
                  <a:close/>
                </a:path>
              </a:pathLst>
            </a:custGeom>
            <a:solidFill>
              <a:srgbClr val="1552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 b="0" i="0"/>
              </a:pPr>
              <a:endParaRPr lang="en-US"/>
            </a:p>
          </p:txBody>
        </p:sp>
      </p:grpSp>
      <p:sp>
        <p:nvSpPr>
          <p:cNvPr id="18" name="Text Box 9">
            <a:extLst>
              <a:ext uri="{FF2B5EF4-FFF2-40B4-BE49-F238E27FC236}">
                <a16:creationId xmlns:a16="http://schemas.microsoft.com/office/drawing/2014/main" id="{067DACC3-325F-4698-B1A9-7A829000C2F4}"/>
              </a:ext>
            </a:extLst>
          </p:cNvPr>
          <p:cNvSpPr txBox="1">
            <a:spLocks noChangeArrowheads="1"/>
          </p:cNvSpPr>
          <p:nvPr/>
        </p:nvSpPr>
        <p:spPr>
          <a:xfrm>
            <a:off x="9068808" y="1441117"/>
            <a:ext cx="268031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 b="0" i="0"/>
            </a:pPr>
            <a:r>
              <a:rPr lang="x-none" sz="2600" b="1">
                <a:solidFill>
                  <a:srgbClr val="000000"/>
                </a:solidFill>
                <a:latin typeface="Gotham Light" pitchFamily="50" charset="0"/>
              </a:rPr>
              <a:t>Informes/</a:t>
            </a:r>
          </a:p>
          <a:p>
            <a:pPr algn="ctr">
              <a:defRPr b="0" i="0"/>
            </a:pPr>
            <a:r>
              <a:rPr lang="x-none" sz="2600">
                <a:solidFill>
                  <a:srgbClr val="000000"/>
                </a:solidFill>
                <a:latin typeface="Gotham Light" pitchFamily="50" charset="0"/>
              </a:rPr>
              <a:t> </a:t>
            </a:r>
            <a:r>
              <a:rPr lang="x-none" sz="2600" b="1">
                <a:solidFill>
                  <a:srgbClr val="000000"/>
                </a:solidFill>
                <a:latin typeface="Gotham Light" pitchFamily="50" charset="0"/>
              </a:rPr>
              <a:t>Recopilación de datos</a:t>
            </a:r>
            <a:r>
              <a:rPr lang="x-none" sz="2600">
                <a:solidFill>
                  <a:srgbClr val="000000"/>
                </a:solidFill>
                <a:latin typeface="Gotham Light" pitchFamily="50" charset="0"/>
              </a:rPr>
              <a:t> 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CD2D9242-1783-4480-A239-10EBAF2CCD64}"/>
              </a:ext>
            </a:extLst>
          </p:cNvPr>
          <p:cNvSpPr txBox="1">
            <a:spLocks noChangeArrowheads="1"/>
          </p:cNvSpPr>
          <p:nvPr/>
        </p:nvSpPr>
        <p:spPr>
          <a:xfrm>
            <a:off x="9836748" y="3859609"/>
            <a:ext cx="1486304" cy="4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 b="0" i="0"/>
            </a:pPr>
            <a:r>
              <a:rPr lang="x-none" sz="2600" b="1">
                <a:solidFill>
                  <a:srgbClr val="000000"/>
                </a:solidFill>
                <a:latin typeface="Gotham Light" pitchFamily="50" charset="0"/>
              </a:rPr>
              <a:t>Análisis</a:t>
            </a:r>
            <a:r>
              <a:rPr lang="es-CO" sz="2600" b="1">
                <a:solidFill>
                  <a:srgbClr val="000000"/>
                </a:solidFill>
                <a:latin typeface="Gotham Light" pitchFamily="50" charset="0"/>
              </a:rPr>
              <a:t> </a:t>
            </a:r>
            <a:r>
              <a:rPr lang="es-CO" sz="2600" b="1">
                <a:latin typeface="Gotham Light" pitchFamily="50" charset="0"/>
              </a:rPr>
              <a:t>e</a:t>
            </a:r>
            <a:endParaRPr lang="x-none" sz="2600" b="1">
              <a:latin typeface="Gotham Light" pitchFamily="50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3F9BABDB-7921-429B-A7CF-4AF0024CA363}"/>
              </a:ext>
            </a:extLst>
          </p:cNvPr>
          <p:cNvSpPr txBox="1">
            <a:spLocks noChangeArrowheads="1"/>
          </p:cNvSpPr>
          <p:nvPr/>
        </p:nvSpPr>
        <p:spPr>
          <a:xfrm>
            <a:off x="9798480" y="4266596"/>
            <a:ext cx="2165593" cy="4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 b="0" i="0"/>
            </a:pPr>
            <a:r>
              <a:rPr lang="x-none" sz="2600" b="1">
                <a:solidFill>
                  <a:srgbClr val="000000"/>
                </a:solidFill>
                <a:latin typeface="Gotham Light" pitchFamily="50" charset="0"/>
              </a:rPr>
              <a:t>Interpretación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067E539A-C1A3-4564-ABD4-8C078F95A6FF}"/>
              </a:ext>
            </a:extLst>
          </p:cNvPr>
          <p:cNvSpPr txBox="1">
            <a:spLocks noChangeArrowheads="1"/>
          </p:cNvSpPr>
          <p:nvPr/>
        </p:nvSpPr>
        <p:spPr>
          <a:xfrm>
            <a:off x="5298073" y="3531325"/>
            <a:ext cx="1875408" cy="4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 b="0" i="0"/>
            </a:pPr>
            <a:r>
              <a:rPr lang="x-none" sz="2600" b="1">
                <a:solidFill>
                  <a:srgbClr val="000000"/>
                </a:solidFill>
                <a:latin typeface="Gotham Light" pitchFamily="50" charset="0"/>
              </a:rPr>
              <a:t>¡Acción!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C30A796C-74EB-437A-B6E4-6752D9540437}"/>
              </a:ext>
            </a:extLst>
          </p:cNvPr>
          <p:cNvSpPr txBox="1">
            <a:spLocks noChangeArrowheads="1"/>
          </p:cNvSpPr>
          <p:nvPr/>
        </p:nvSpPr>
        <p:spPr>
          <a:xfrm>
            <a:off x="5598983" y="2160966"/>
            <a:ext cx="2253844" cy="4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 b="0" i="0"/>
            </a:pPr>
            <a:r>
              <a:rPr lang="es-CO" sz="2600" b="1">
                <a:latin typeface="Gotham Light" pitchFamily="50" charset="0"/>
              </a:rPr>
              <a:t>Evaluación</a:t>
            </a:r>
            <a:endParaRPr lang="x-none" sz="2600" b="1">
              <a:latin typeface="Gotham Light" pitchFamily="50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519F8CAE-9B7A-483C-9D19-0377B2B47FE3}"/>
              </a:ext>
            </a:extLst>
          </p:cNvPr>
          <p:cNvSpPr txBox="1">
            <a:spLocks noChangeArrowheads="1"/>
          </p:cNvSpPr>
          <p:nvPr/>
        </p:nvSpPr>
        <p:spPr>
          <a:xfrm>
            <a:off x="5950536" y="5380902"/>
            <a:ext cx="6019800" cy="4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 b="0" i="0"/>
            </a:pPr>
            <a:r>
              <a:rPr lang="x-none" sz="2600" b="1">
                <a:latin typeface="Gotham Light" pitchFamily="50" charset="0"/>
              </a:rPr>
              <a:t>Comunicación de la información</a:t>
            </a:r>
          </a:p>
        </p:txBody>
      </p:sp>
      <p:pic>
        <p:nvPicPr>
          <p:cNvPr id="2" name="M2U5 Diaposisitva 4">
            <a:hlinkClick r:id="" action="ppaction://media"/>
            <a:extLst>
              <a:ext uri="{FF2B5EF4-FFF2-40B4-BE49-F238E27FC236}">
                <a16:creationId xmlns:a16="http://schemas.microsoft.com/office/drawing/2014/main" id="{AF6FBCCF-ADB2-4C02-9712-709DE0536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28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DE5A7-56B8-1895-2A4D-8D795423A986}"/>
              </a:ext>
            </a:extLst>
          </p:cNvPr>
          <p:cNvSpPr txBox="1"/>
          <p:nvPr/>
        </p:nvSpPr>
        <p:spPr>
          <a:xfrm>
            <a:off x="6030126" y="1674326"/>
            <a:ext cx="5188946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individuales</a:t>
            </a:r>
          </a:p>
          <a:p>
            <a:pPr algn="just">
              <a:lnSpc>
                <a:spcPct val="150000"/>
              </a:lnSpc>
            </a:pPr>
            <a:endParaRPr lang="es-MX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perdidos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incorrectos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ilegibles</a:t>
            </a:r>
          </a:p>
          <a:p>
            <a:pPr algn="just">
              <a:lnSpc>
                <a:spcPct val="150000"/>
              </a:lnSpc>
            </a:pPr>
            <a:endParaRPr lang="es-MX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información</a:t>
            </a:r>
          </a:p>
          <a:p>
            <a:pPr algn="just">
              <a:lnSpc>
                <a:spcPct val="150000"/>
              </a:lnSpc>
            </a:pPr>
            <a:endParaRPr lang="es-MX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Retraso en el reporte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faltantes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duplicados</a:t>
            </a:r>
          </a:p>
          <a:p>
            <a:pPr algn="just">
              <a:lnSpc>
                <a:spcPct val="150000"/>
              </a:lnSpc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6227286" y="679324"/>
            <a:ext cx="3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Ejemplos de problemas en calidad de datos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12" name="Marcador de posición de imagen 11"/>
          <p:cNvPicPr>
            <a:picLocks noGrp="1" noChangeAspect="1"/>
          </p:cNvPicPr>
          <p:nvPr>
            <p:ph type="pic" sz="quarter" idx="1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r="17848"/>
          <a:stretch>
            <a:fillRect/>
          </a:stretch>
        </p:blipFill>
        <p:spPr/>
      </p:pic>
      <p:pic>
        <p:nvPicPr>
          <p:cNvPr id="2" name="M2U5 Diaposisitva 5">
            <a:hlinkClick r:id="" action="ppaction://media"/>
            <a:extLst>
              <a:ext uri="{FF2B5EF4-FFF2-40B4-BE49-F238E27FC236}">
                <a16:creationId xmlns:a16="http://schemas.microsoft.com/office/drawing/2014/main" id="{4786AE1E-F20F-4C81-9AF5-993CD047C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3315" y="6248404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BC0F438-2A1B-00C7-78CB-2D8135B5EF9E}"/>
              </a:ext>
            </a:extLst>
          </p:cNvPr>
          <p:cNvSpPr txBox="1"/>
          <p:nvPr/>
        </p:nvSpPr>
        <p:spPr>
          <a:xfrm>
            <a:off x="1229033" y="3873919"/>
            <a:ext cx="993058" cy="4233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1600">
                <a:solidFill>
                  <a:srgbClr val="A3EFD2"/>
                </a:solidFill>
                <a:latin typeface="Arial Black" panose="020B0A04020102020204" pitchFamily="34" charset="0"/>
              </a:rPr>
              <a:t>MALOS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082E5C-E7D3-C0DB-E5A1-FCD9F9399C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r="11361" b="14372"/>
          <a:stretch/>
        </p:blipFill>
        <p:spPr>
          <a:xfrm>
            <a:off x="2349910" y="3879072"/>
            <a:ext cx="963561" cy="42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5331256" y="707711"/>
            <a:ext cx="493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Ejemplos de problemas en calidad de datos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920180A0-237E-405B-9694-51A2286A9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236146"/>
              </p:ext>
            </p:extLst>
          </p:nvPr>
        </p:nvGraphicFramePr>
        <p:xfrm>
          <a:off x="5458643" y="2059408"/>
          <a:ext cx="5887815" cy="28573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62605">
                  <a:extLst>
                    <a:ext uri="{9D8B030D-6E8A-4147-A177-3AD203B41FA5}">
                      <a16:colId xmlns:a16="http://schemas.microsoft.com/office/drawing/2014/main" val="2938537652"/>
                    </a:ext>
                  </a:extLst>
                </a:gridCol>
                <a:gridCol w="1962605">
                  <a:extLst>
                    <a:ext uri="{9D8B030D-6E8A-4147-A177-3AD203B41FA5}">
                      <a16:colId xmlns:a16="http://schemas.microsoft.com/office/drawing/2014/main" val="1500154661"/>
                    </a:ext>
                  </a:extLst>
                </a:gridCol>
                <a:gridCol w="1962605">
                  <a:extLst>
                    <a:ext uri="{9D8B030D-6E8A-4147-A177-3AD203B41FA5}">
                      <a16:colId xmlns:a16="http://schemas.microsoft.com/office/drawing/2014/main" val="883554263"/>
                    </a:ext>
                  </a:extLst>
                </a:gridCol>
              </a:tblGrid>
              <a:tr h="413045">
                <a:tc>
                  <a:txBody>
                    <a:bodyPr/>
                    <a:lstStyle/>
                    <a:p>
                      <a:r>
                        <a:rPr lang="es-ES"/>
                        <a:t>Tipo de error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Descripción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Ejemplo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1578565"/>
                  </a:ext>
                </a:extLst>
              </a:tr>
              <a:tr h="1018467">
                <a:tc>
                  <a:txBody>
                    <a:bodyPr/>
                    <a:lstStyle/>
                    <a:p>
                      <a:r>
                        <a:rPr lang="es-ES"/>
                        <a:t>Transposición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Intercambio de los datos causado por error de digitación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Ingresar “39” como “93”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39931"/>
                  </a:ext>
                </a:extLst>
              </a:tr>
              <a:tr h="712927">
                <a:tc>
                  <a:txBody>
                    <a:bodyPr/>
                    <a:lstStyle/>
                    <a:p>
                      <a:r>
                        <a:rPr lang="es-ES"/>
                        <a:t>Copiado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Copiar el dato incorrecto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Cero “0” ingresado como letra “o”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824353"/>
                  </a:ext>
                </a:extLst>
              </a:tr>
              <a:tr h="712927">
                <a:tc>
                  <a:txBody>
                    <a:bodyPr/>
                    <a:lstStyle/>
                    <a:p>
                      <a:r>
                        <a:rPr lang="es-ES"/>
                        <a:t>Codificación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Uso de código incorrecto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“1” (SI) codificado como “2” (NO)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4381570"/>
                  </a:ext>
                </a:extLst>
              </a:tr>
            </a:tbl>
          </a:graphicData>
        </a:graphic>
      </p:graphicFrame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DCC86670-CDB3-4DD8-918E-E9DFB682E8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1"/>
          <a:srcRect l="20505" r="20505"/>
          <a:stretch>
            <a:fillRect/>
          </a:stretch>
        </p:blipFill>
        <p:spPr>
          <a:xfrm>
            <a:off x="333885" y="939211"/>
            <a:ext cx="4406120" cy="4979578"/>
          </a:xfrm>
          <a:prstGeom prst="rect">
            <a:avLst/>
          </a:prstGeom>
        </p:spPr>
      </p:pic>
      <p:pic>
        <p:nvPicPr>
          <p:cNvPr id="4" name="M2U5 Diaposisitva 6">
            <a:hlinkClick r:id="" action="ppaction://media"/>
            <a:extLst>
              <a:ext uri="{FF2B5EF4-FFF2-40B4-BE49-F238E27FC236}">
                <a16:creationId xmlns:a16="http://schemas.microsoft.com/office/drawing/2014/main" id="{75D13A37-540A-48C9-A617-7D6B62203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957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EF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5491150" y="570809"/>
            <a:ext cx="3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Ejemplos de problemas en calidad de datos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86F4F67C-71DF-4A60-90DD-C6126644B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809071"/>
              </p:ext>
            </p:extLst>
          </p:nvPr>
        </p:nvGraphicFramePr>
        <p:xfrm>
          <a:off x="5749996" y="1697990"/>
          <a:ext cx="5630766" cy="35914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6922">
                  <a:extLst>
                    <a:ext uri="{9D8B030D-6E8A-4147-A177-3AD203B41FA5}">
                      <a16:colId xmlns:a16="http://schemas.microsoft.com/office/drawing/2014/main" val="1997543716"/>
                    </a:ext>
                  </a:extLst>
                </a:gridCol>
                <a:gridCol w="1876922">
                  <a:extLst>
                    <a:ext uri="{9D8B030D-6E8A-4147-A177-3AD203B41FA5}">
                      <a16:colId xmlns:a16="http://schemas.microsoft.com/office/drawing/2014/main" val="3581779836"/>
                    </a:ext>
                  </a:extLst>
                </a:gridCol>
                <a:gridCol w="1876922">
                  <a:extLst>
                    <a:ext uri="{9D8B030D-6E8A-4147-A177-3AD203B41FA5}">
                      <a16:colId xmlns:a16="http://schemas.microsoft.com/office/drawing/2014/main" val="3913633540"/>
                    </a:ext>
                  </a:extLst>
                </a:gridCol>
              </a:tblGrid>
              <a:tr h="403970">
                <a:tc>
                  <a:txBody>
                    <a:bodyPr/>
                    <a:lstStyle/>
                    <a:p>
                      <a:r>
                        <a:rPr lang="es-ES"/>
                        <a:t>Tipo de error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Descripción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Ejemplo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7944689"/>
                  </a:ext>
                </a:extLst>
              </a:tr>
              <a:tr h="1294919">
                <a:tc>
                  <a:txBody>
                    <a:bodyPr/>
                    <a:lstStyle/>
                    <a:p>
                      <a:r>
                        <a:rPr lang="es-ES"/>
                        <a:t>Consistencia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Dos o más respuestas contradictorias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Fecha de inicio de síntomas es anterior a fecha de exposición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7317415"/>
                  </a:ext>
                </a:extLst>
              </a:tr>
              <a:tr h="1892573">
                <a:tc>
                  <a:txBody>
                    <a:bodyPr/>
                    <a:lstStyle/>
                    <a:p>
                      <a:r>
                        <a:rPr lang="es-ES"/>
                        <a:t>Intervalo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El dato está por fuera del intervalo de valores probables o posibles</a:t>
                      </a:r>
                      <a:endParaRPr lang="es-CO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/>
                        <a:t>Las opciones son de 1 a 5, pero se ingresó 7</a:t>
                      </a:r>
                      <a:endParaRPr lang="es-CO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752757"/>
                  </a:ext>
                </a:extLst>
              </a:tr>
            </a:tbl>
          </a:graphicData>
        </a:graphic>
      </p:graphicFrame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122E5DD6-B1BB-462D-93F0-79FC5F41F6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1"/>
          <a:srcRect l="20568" r="20568"/>
          <a:stretch>
            <a:fillRect/>
          </a:stretch>
        </p:blipFill>
        <p:spPr>
          <a:xfrm>
            <a:off x="624772" y="1132758"/>
            <a:ext cx="4313986" cy="4874342"/>
          </a:xfrm>
          <a:prstGeom prst="rect">
            <a:avLst/>
          </a:prstGeom>
        </p:spPr>
      </p:pic>
      <p:pic>
        <p:nvPicPr>
          <p:cNvPr id="4" name="M2U5 Diaposisitva 7">
            <a:hlinkClick r:id="" action="ppaction://media"/>
            <a:extLst>
              <a:ext uri="{FF2B5EF4-FFF2-40B4-BE49-F238E27FC236}">
                <a16:creationId xmlns:a16="http://schemas.microsoft.com/office/drawing/2014/main" id="{149C5D77-EB7E-48B1-A427-FDFBB125A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957" y="6325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23A857-95CD-5CBC-A7D8-D79F33753C26}"/>
              </a:ext>
            </a:extLst>
          </p:cNvPr>
          <p:cNvSpPr/>
          <p:nvPr/>
        </p:nvSpPr>
        <p:spPr>
          <a:xfrm>
            <a:off x="-1" y="2125876"/>
            <a:ext cx="5232590" cy="4732123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0AA6F-70E5-9AFB-C70F-E767206266E9}"/>
              </a:ext>
            </a:extLst>
          </p:cNvPr>
          <p:cNvSpPr txBox="1"/>
          <p:nvPr/>
        </p:nvSpPr>
        <p:spPr>
          <a:xfrm>
            <a:off x="1345012" y="745429"/>
            <a:ext cx="388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Causas de la mala calidad de los datos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E4EBB10-435A-40AE-B89A-FB80B2CFC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5A89D8C-DF0A-4856-913E-E26A00783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" y="2235336"/>
            <a:ext cx="2132157" cy="427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B8538-3CDF-2C0E-1B1B-9E0FA22F5DE9}"/>
              </a:ext>
            </a:extLst>
          </p:cNvPr>
          <p:cNvSpPr txBox="1"/>
          <p:nvPr/>
        </p:nvSpPr>
        <p:spPr>
          <a:xfrm>
            <a:off x="455521" y="2287503"/>
            <a:ext cx="42929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recolección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incompletos 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errados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Recolección tardía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 de lenguaje</a:t>
            </a:r>
          </a:p>
          <a:p>
            <a:pPr algn="just">
              <a:lnSpc>
                <a:spcPct val="150000"/>
              </a:lnSpc>
            </a:pPr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gestión y análisis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Transcripción errada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Cálculos errados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>
                <a:solidFill>
                  <a:srgbClr val="A3E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Inadecuado manejo de datos</a:t>
            </a:r>
            <a:endParaRPr lang="es-MX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MX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AC7B93-004E-4624-97B5-B3FD039E0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30" r="-284" b="-112"/>
          <a:stretch/>
        </p:blipFill>
        <p:spPr>
          <a:xfrm>
            <a:off x="5232589" y="2125875"/>
            <a:ext cx="6959405" cy="4561251"/>
          </a:xfrm>
        </p:spPr>
      </p:pic>
      <p:pic>
        <p:nvPicPr>
          <p:cNvPr id="2" name="M2U5 Diaposisitva 8">
            <a:hlinkClick r:id="" action="ppaction://media"/>
            <a:extLst>
              <a:ext uri="{FF2B5EF4-FFF2-40B4-BE49-F238E27FC236}">
                <a16:creationId xmlns:a16="http://schemas.microsoft.com/office/drawing/2014/main" id="{5AAA7C99-0789-4041-87D7-8B91C7B9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394" y="6248399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CBD1B76-D1DA-4646-E4C8-A3B133F8B485}"/>
              </a:ext>
            </a:extLst>
          </p:cNvPr>
          <p:cNvSpPr txBox="1"/>
          <p:nvPr/>
        </p:nvSpPr>
        <p:spPr>
          <a:xfrm>
            <a:off x="6999613" y="2120101"/>
            <a:ext cx="3778179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 defTabSz="0"/>
            <a:r>
              <a:rPr lang="es-CO" sz="440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MALOS DATO SON…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457428-92A0-6DD6-C6D8-8AFDA184DF67}"/>
              </a:ext>
            </a:extLst>
          </p:cNvPr>
          <p:cNvSpPr txBox="1"/>
          <p:nvPr/>
        </p:nvSpPr>
        <p:spPr>
          <a:xfrm>
            <a:off x="7078766" y="5501153"/>
            <a:ext cx="1334641" cy="59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0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Datos duplicados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CFEAA4-867F-6039-80D2-7A76F354E818}"/>
              </a:ext>
            </a:extLst>
          </p:cNvPr>
          <p:cNvSpPr txBox="1"/>
          <p:nvPr/>
        </p:nvSpPr>
        <p:spPr>
          <a:xfrm>
            <a:off x="8413407" y="5509364"/>
            <a:ext cx="122288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0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Datos faltantes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722820-5B61-7695-1621-05DCE1540A2F}"/>
              </a:ext>
            </a:extLst>
          </p:cNvPr>
          <p:cNvSpPr txBox="1"/>
          <p:nvPr/>
        </p:nvSpPr>
        <p:spPr>
          <a:xfrm>
            <a:off x="9721404" y="5501152"/>
            <a:ext cx="122288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0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Datos inexactos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C397AE-B96B-2D65-DF96-DE81594F8269}"/>
              </a:ext>
            </a:extLst>
          </p:cNvPr>
          <p:cNvSpPr txBox="1"/>
          <p:nvPr/>
        </p:nvSpPr>
        <p:spPr>
          <a:xfrm>
            <a:off x="10878002" y="5495378"/>
            <a:ext cx="128385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0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Datos incorrectos</a:t>
            </a:r>
          </a:p>
        </p:txBody>
      </p:sp>
    </p:spTree>
    <p:extLst>
      <p:ext uri="{BB962C8B-B14F-4D97-AF65-F5344CB8AC3E}">
        <p14:creationId xmlns:p14="http://schemas.microsoft.com/office/powerpoint/2010/main" val="34665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B6A1C3-EDEF-F2A3-2DEE-277E9AEBEC0F}"/>
              </a:ext>
            </a:extLst>
          </p:cNvPr>
          <p:cNvSpPr/>
          <p:nvPr/>
        </p:nvSpPr>
        <p:spPr>
          <a:xfrm rot="5400000">
            <a:off x="5267324" y="-66672"/>
            <a:ext cx="6858001" cy="6991350"/>
          </a:xfrm>
          <a:prstGeom prst="rect">
            <a:avLst/>
          </a:prstGeom>
          <a:solidFill>
            <a:srgbClr val="15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DE5A7-56B8-1895-2A4D-8D795423A986}"/>
              </a:ext>
            </a:extLst>
          </p:cNvPr>
          <p:cNvSpPr txBox="1"/>
          <p:nvPr/>
        </p:nvSpPr>
        <p:spPr>
          <a:xfrm>
            <a:off x="6092326" y="2710074"/>
            <a:ext cx="5188946" cy="300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Distorsión del comportamiento de la enfermedad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desapercibidos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Brotes inadvertidos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Desperdicio de recursos</a:t>
            </a:r>
          </a:p>
          <a:p>
            <a:pPr algn="just">
              <a:lnSpc>
                <a:spcPct val="150000"/>
              </a:lnSpc>
            </a:pPr>
            <a:endParaRPr lang="es-MX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y evaluación inadecuada de la eficiencia de los programas  </a:t>
            </a:r>
          </a:p>
          <a:p>
            <a:pPr algn="just">
              <a:lnSpc>
                <a:spcPct val="15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AF7C071C-A40B-49F3-8AF6-63D1747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692900"/>
            <a:ext cx="12192000" cy="1651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0E05942-0836-44B6-976F-0B0D71F1AD1D}"/>
              </a:ext>
            </a:extLst>
          </p:cNvPr>
          <p:cNvSpPr txBox="1"/>
          <p:nvPr/>
        </p:nvSpPr>
        <p:spPr>
          <a:xfrm>
            <a:off x="6736243" y="1585871"/>
            <a:ext cx="3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highlight>
                  <a:srgbClr val="339966"/>
                </a:highligh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Impacto de la mala calidad de los datos</a:t>
            </a:r>
            <a:endParaRPr lang="en-US" sz="2400" b="1">
              <a:solidFill>
                <a:schemeClr val="bg1"/>
              </a:solidFill>
              <a:highlight>
                <a:srgbClr val="339966"/>
              </a:highlight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F86DF9C-F384-46C7-B3B3-FE55BD686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2957" y="2860008"/>
            <a:ext cx="305158" cy="10139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1A3B4F-2E7C-43F6-8143-5EF26A272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6" y="227590"/>
            <a:ext cx="1082770" cy="631988"/>
          </a:xfrm>
          <a:prstGeom prst="rect">
            <a:avLst/>
          </a:prstGeom>
        </p:spPr>
      </p:pic>
      <p:pic>
        <p:nvPicPr>
          <p:cNvPr id="2" name="M2U5 Diaposisitva 9">
            <a:hlinkClick r:id="" action="ppaction://media"/>
            <a:extLst>
              <a:ext uri="{FF2B5EF4-FFF2-40B4-BE49-F238E27FC236}">
                <a16:creationId xmlns:a16="http://schemas.microsoft.com/office/drawing/2014/main" id="{18E5C6A3-4A23-49F7-A01F-0DDE98A56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957" y="6229909"/>
            <a:ext cx="609600" cy="609600"/>
          </a:xfrm>
          <a:prstGeom prst="rect">
            <a:avLst/>
          </a:prstGeom>
        </p:spPr>
      </p:pic>
      <p:pic>
        <p:nvPicPr>
          <p:cNvPr id="1026" name="Picture 2" descr="Approximations and Percentage Error - Advanced - BrightHat">
            <a:extLst>
              <a:ext uri="{FF2B5EF4-FFF2-40B4-BE49-F238E27FC236}">
                <a16:creationId xmlns:a16="http://schemas.microsoft.com/office/drawing/2014/main" id="{D0C6D38C-FB00-CEF6-5506-AF017734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3863" r="18650"/>
          <a:stretch/>
        </p:blipFill>
        <p:spPr bwMode="auto">
          <a:xfrm>
            <a:off x="97629" y="543584"/>
            <a:ext cx="5005391" cy="40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6D9B56B-F40F-44A6-9EEB-80A354270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0" y="3444871"/>
            <a:ext cx="3201902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C79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00C79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50000"/>
          </a:lnSpc>
          <a:defRPr sz="1200">
            <a:solidFill>
              <a:schemeClr val="tx1">
                <a:lumMod val="50000"/>
                <a:lumOff val="50000"/>
              </a:schemeClr>
            </a:solidFill>
            <a:latin typeface="Lato" panose="020F050202020403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achmad rizki</dc:creator>
  <cp:revision>1</cp:revision>
  <dcterms:created xsi:type="dcterms:W3CDTF">2022-06-02T12:53:59Z</dcterms:created>
  <dcterms:modified xsi:type="dcterms:W3CDTF">2022-10-07T00:27:23Z</dcterms:modified>
</cp:coreProperties>
</file>