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5" r:id="rId4"/>
    <p:sldId id="292" r:id="rId5"/>
    <p:sldId id="285" r:id="rId6"/>
    <p:sldId id="260" r:id="rId7"/>
    <p:sldId id="264" r:id="rId8"/>
    <p:sldId id="293" r:id="rId9"/>
    <p:sldId id="294" r:id="rId10"/>
    <p:sldId id="28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Jimenez" initials="AJ" lastIdx="9" clrIdx="0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55263"/>
    <a:srgbClr val="00C790"/>
    <a:srgbClr val="A3EFD2"/>
    <a:srgbClr val="008A6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21:19.017" idx="1">
    <p:pos x="10" y="10"/>
    <p:text>formato para portadas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03T22:36:00.535" idx="6">
    <p:pos x="2886" y="581"/>
    <p:text>Arial 24 Pts</p:text>
    <p:extLst>
      <p:ext uri="{C676402C-5697-4E1C-873F-D02D1690AC5C}">
        <p15:threadingInfo xmlns:p15="http://schemas.microsoft.com/office/powerpoint/2012/main" timeZoneBias="300"/>
      </p:ext>
    </p:extLst>
  </p:cm>
  <p:cm authorId="1" dt="2022-08-03T22:40:34.393" idx="7">
    <p:pos x="7129" y="286"/>
    <p:text>Debe ir logo de INS esta en las primeras diapositivas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35356-53FE-4F62-8722-70B5D2B68C3C}" type="doc">
      <dgm:prSet loTypeId="urn:microsoft.com/office/officeart/2009/3/layout/PhasedProcess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375352FC-7C92-4C20-9D16-EEABF2D6939D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Notificación inmediata y semanal </a:t>
          </a:r>
        </a:p>
      </dgm:t>
    </dgm:pt>
    <dgm:pt modelId="{BFF9080F-6481-4DC8-A344-352763E6D2B4}" type="parTrans" cxnId="{0063304C-DB16-4BC1-A52E-876759DF54FA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26770-33BC-4822-A865-A5F56B58CFE6}" type="sibTrans" cxnId="{0063304C-DB16-4BC1-A52E-876759DF54FA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60512-1C70-464C-B79F-6FD281F4628F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 de diciembre a segunda SE del año posterior</a:t>
          </a:r>
          <a:endParaRPr lang="es-CO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9F97F-0258-4FED-8AEA-AA3274600650}" type="parTrans" cxnId="{0DD80A05-C872-42FD-A5AF-046F58193B15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27F03-151F-48E7-83AE-66DED3FC65DF}" type="sibTrans" cxnId="{0DD80A05-C872-42FD-A5AF-046F58193B15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5C3705-7008-424F-8AE9-D7DF68AB9563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Integración de otras fuentes de datos</a:t>
          </a:r>
          <a:endParaRPr lang="es-CO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A480D-82E9-444A-9C4E-C993A27DA7B3}" type="parTrans" cxnId="{64C64425-F0AC-4BE6-BEEB-E87E7E1D2A7B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0D72A-53AB-4C08-BF3D-DF5827902C36}" type="sibTrans" cxnId="{64C64425-F0AC-4BE6-BEEB-E87E7E1D2A7B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411149-11C9-4E02-B10E-4A8CEA80B62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Durante fiestas locales, navidad y fin de año.   </a:t>
          </a:r>
          <a:endParaRPr lang="es-CO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A3849-C0A1-45C8-A2E5-381294D3D8B9}" type="sibTrans" cxnId="{B5E63391-9FBC-43B0-B128-31892951B586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08B959-A5F0-4BF8-B5A6-5B62E45CFE12}" type="parTrans" cxnId="{B5E63391-9FBC-43B0-B128-31892951B586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F5E3F-36ED-48E2-B832-2B91C8B4928F}">
      <dgm:prSet phldrT="[Texto]" custT="1"/>
      <dgm:spPr/>
      <dgm:t>
        <a:bodyPr/>
        <a:lstStyle/>
        <a:p>
          <a:endParaRPr lang="es-CO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02AD2-F2AD-43CA-8376-EE966CF3DD7D}" type="sibTrans" cxnId="{D151E446-2EE6-4627-9FA6-2B9B5D20F15A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8F98A-F9FE-4C1E-B4C0-EEB21F853D17}" type="parTrans" cxnId="{D151E446-2EE6-4627-9FA6-2B9B5D20F15A}">
      <dgm:prSet/>
      <dgm:spPr/>
      <dgm:t>
        <a:bodyPr/>
        <a:lstStyle/>
        <a:p>
          <a:endParaRPr lang="es-CO" sz="1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9712BF-2B7E-43FC-8717-8D060EFF68A0}" type="pres">
      <dgm:prSet presAssocID="{5AD35356-53FE-4F62-8722-70B5D2B68C3C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77DD07C-C479-433D-BA93-62C6346C8995}" type="pres">
      <dgm:prSet presAssocID="{5AD35356-53FE-4F62-8722-70B5D2B68C3C}" presName="middleComposite" presStyleCnt="0"/>
      <dgm:spPr/>
    </dgm:pt>
    <dgm:pt modelId="{537F8255-9EBA-4409-B71F-391C9F70D2A2}" type="pres">
      <dgm:prSet presAssocID="{5AD35356-53FE-4F62-8722-70B5D2B68C3C}" presName="leftComposite" presStyleCnt="0"/>
      <dgm:spPr/>
    </dgm:pt>
    <dgm:pt modelId="{63BD1B39-AE41-486C-8D91-7B15B10BA186}" type="pres">
      <dgm:prSet presAssocID="{5A411149-11C9-4E02-B10E-4A8CEA80B626}" presName="childText1_1" presStyleLbl="vennNode1" presStyleIdx="0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2618B55-FAE6-4291-858A-E57D1D7A8908}" type="pres">
      <dgm:prSet presAssocID="{5A411149-11C9-4E02-B10E-4A8CEA80B626}" presName="ellipse1" presStyleLbl="vennNode1" presStyleIdx="1" presStyleCnt="9"/>
      <dgm:spPr/>
    </dgm:pt>
    <dgm:pt modelId="{FE049380-BD7F-4E02-A2F6-77BF38FC4DAC}" type="pres">
      <dgm:prSet presAssocID="{5A411149-11C9-4E02-B10E-4A8CEA80B626}" presName="ellipse2" presStyleLbl="vennNode1" presStyleIdx="2" presStyleCnt="9"/>
      <dgm:spPr/>
    </dgm:pt>
    <dgm:pt modelId="{F65EAC95-656B-49DC-A156-DF6F568608A8}" type="pres">
      <dgm:prSet presAssocID="{375352FC-7C92-4C20-9D16-EEABF2D6939D}" presName="childText1_2" presStyleLbl="vennNode1" presStyleIdx="3" presStyleCnt="9" custLinFactNeighborX="874" custLinFactNeighborY="-2738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81D057A-71A3-45F3-9D85-35A783FD5E29}" type="pres">
      <dgm:prSet presAssocID="{375352FC-7C92-4C20-9D16-EEABF2D6939D}" presName="ellipse3" presStyleLbl="vennNode1" presStyleIdx="4" presStyleCnt="9"/>
      <dgm:spPr/>
    </dgm:pt>
    <dgm:pt modelId="{05D939BB-63E8-43E3-A470-2F57B753D83B}" type="pres">
      <dgm:prSet presAssocID="{E9660512-1C70-464C-B79F-6FD281F4628F}" presName="childText1_3" presStyleLbl="vennNode1" presStyleIdx="5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A55DEEE-1A20-45CE-9409-BA6E81638CF7}" type="pres">
      <dgm:prSet presAssocID="{9A5C3705-7008-424F-8AE9-D7DF68AB9563}" presName="childText1_4" presStyleLbl="venn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8DB566F2-6534-4F71-AE9F-1185ECDF0409}" type="pres">
      <dgm:prSet presAssocID="{9A5C3705-7008-424F-8AE9-D7DF68AB9563}" presName="ellipse4" presStyleLbl="vennNode1" presStyleIdx="7" presStyleCnt="9"/>
      <dgm:spPr/>
    </dgm:pt>
    <dgm:pt modelId="{6B004A00-1AE4-4427-9061-D74900C236D1}" type="pres">
      <dgm:prSet presAssocID="{9A5C3705-7008-424F-8AE9-D7DF68AB9563}" presName="ellipse5" presStyleLbl="vennNode1" presStyleIdx="8" presStyleCnt="9"/>
      <dgm:spPr/>
    </dgm:pt>
    <dgm:pt modelId="{0BBE40C8-92D5-4B4B-9B99-D2BD5BAA254B}" type="pres">
      <dgm:prSet presAssocID="{5AD35356-53FE-4F62-8722-70B5D2B68C3C}" presName="parentText1" presStyleLbl="revTx" presStyleIdx="0" presStyleCnt="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0208F4C-1552-4B25-B945-442688B7E560}" type="presOf" srcId="{5AD35356-53FE-4F62-8722-70B5D2B68C3C}" destId="{D59712BF-2B7E-43FC-8717-8D060EFF68A0}" srcOrd="0" destOrd="0" presId="urn:microsoft.com/office/officeart/2009/3/layout/PhasedProcess"/>
    <dgm:cxn modelId="{460B4795-0634-4ECA-A769-A457F6EBF99A}" type="presOf" srcId="{9A5C3705-7008-424F-8AE9-D7DF68AB9563}" destId="{0A55DEEE-1A20-45CE-9409-BA6E81638CF7}" srcOrd="0" destOrd="0" presId="urn:microsoft.com/office/officeart/2009/3/layout/PhasedProcess"/>
    <dgm:cxn modelId="{0DD80A05-C872-42FD-A5AF-046F58193B15}" srcId="{CD8F5E3F-36ED-48E2-B832-2B91C8B4928F}" destId="{E9660512-1C70-464C-B79F-6FD281F4628F}" srcOrd="2" destOrd="0" parTransId="{E559F97F-0258-4FED-8AEA-AA3274600650}" sibTransId="{F3127F03-151F-48E7-83AE-66DED3FC65DF}"/>
    <dgm:cxn modelId="{402A186F-8CBA-4583-8A8F-35E3F65ABEB6}" type="presOf" srcId="{E9660512-1C70-464C-B79F-6FD281F4628F}" destId="{05D939BB-63E8-43E3-A470-2F57B753D83B}" srcOrd="0" destOrd="0" presId="urn:microsoft.com/office/officeart/2009/3/layout/PhasedProcess"/>
    <dgm:cxn modelId="{64C64425-F0AC-4BE6-BEEB-E87E7E1D2A7B}" srcId="{CD8F5E3F-36ED-48E2-B832-2B91C8B4928F}" destId="{9A5C3705-7008-424F-8AE9-D7DF68AB9563}" srcOrd="3" destOrd="0" parTransId="{80DA480D-82E9-444A-9C4E-C993A27DA7B3}" sibTransId="{D200D72A-53AB-4C08-BF3D-DF5827902C36}"/>
    <dgm:cxn modelId="{892422E2-7B28-43D5-90B4-277F406EE295}" type="presOf" srcId="{CD8F5E3F-36ED-48E2-B832-2B91C8B4928F}" destId="{0BBE40C8-92D5-4B4B-9B99-D2BD5BAA254B}" srcOrd="0" destOrd="0" presId="urn:microsoft.com/office/officeart/2009/3/layout/PhasedProcess"/>
    <dgm:cxn modelId="{D151E446-2EE6-4627-9FA6-2B9B5D20F15A}" srcId="{5AD35356-53FE-4F62-8722-70B5D2B68C3C}" destId="{CD8F5E3F-36ED-48E2-B832-2B91C8B4928F}" srcOrd="0" destOrd="0" parTransId="{8508F98A-F9FE-4C1E-B4C0-EEB21F853D17}" sibTransId="{0F002AD2-F2AD-43CA-8376-EE966CF3DD7D}"/>
    <dgm:cxn modelId="{B5E63391-9FBC-43B0-B128-31892951B586}" srcId="{CD8F5E3F-36ED-48E2-B832-2B91C8B4928F}" destId="{5A411149-11C9-4E02-B10E-4A8CEA80B626}" srcOrd="0" destOrd="0" parTransId="{6608B959-A5F0-4BF8-B5A6-5B62E45CFE12}" sibTransId="{A9EA3849-C0A1-45C8-A2E5-381294D3D8B9}"/>
    <dgm:cxn modelId="{0063304C-DB16-4BC1-A52E-876759DF54FA}" srcId="{CD8F5E3F-36ED-48E2-B832-2B91C8B4928F}" destId="{375352FC-7C92-4C20-9D16-EEABF2D6939D}" srcOrd="1" destOrd="0" parTransId="{BFF9080F-6481-4DC8-A344-352763E6D2B4}" sibTransId="{81726770-33BC-4822-A865-A5F56B58CFE6}"/>
    <dgm:cxn modelId="{B5654F76-F064-4C9A-A7DA-3410797F7932}" type="presOf" srcId="{375352FC-7C92-4C20-9D16-EEABF2D6939D}" destId="{F65EAC95-656B-49DC-A156-DF6F568608A8}" srcOrd="0" destOrd="0" presId="urn:microsoft.com/office/officeart/2009/3/layout/PhasedProcess"/>
    <dgm:cxn modelId="{8BB22F3A-2B16-4B7A-98E6-A167137B906E}" type="presOf" srcId="{5A411149-11C9-4E02-B10E-4A8CEA80B626}" destId="{63BD1B39-AE41-486C-8D91-7B15B10BA186}" srcOrd="0" destOrd="0" presId="urn:microsoft.com/office/officeart/2009/3/layout/PhasedProcess"/>
    <dgm:cxn modelId="{48B3B6A5-A0DB-42A7-9B6C-4AEC1D0B9804}" type="presParOf" srcId="{D59712BF-2B7E-43FC-8717-8D060EFF68A0}" destId="{777DD07C-C479-433D-BA93-62C6346C8995}" srcOrd="0" destOrd="0" presId="urn:microsoft.com/office/officeart/2009/3/layout/PhasedProcess"/>
    <dgm:cxn modelId="{39363F9D-44C0-4D69-9742-63D812CC65A7}" type="presParOf" srcId="{D59712BF-2B7E-43FC-8717-8D060EFF68A0}" destId="{537F8255-9EBA-4409-B71F-391C9F70D2A2}" srcOrd="1" destOrd="0" presId="urn:microsoft.com/office/officeart/2009/3/layout/PhasedProcess"/>
    <dgm:cxn modelId="{5812FC88-1B99-4FB5-B701-2AA48A019D46}" type="presParOf" srcId="{537F8255-9EBA-4409-B71F-391C9F70D2A2}" destId="{63BD1B39-AE41-486C-8D91-7B15B10BA186}" srcOrd="0" destOrd="0" presId="urn:microsoft.com/office/officeart/2009/3/layout/PhasedProcess"/>
    <dgm:cxn modelId="{1337C985-27B8-4572-9525-C2BBCEB6188C}" type="presParOf" srcId="{537F8255-9EBA-4409-B71F-391C9F70D2A2}" destId="{A2618B55-FAE6-4291-858A-E57D1D7A8908}" srcOrd="1" destOrd="0" presId="urn:microsoft.com/office/officeart/2009/3/layout/PhasedProcess"/>
    <dgm:cxn modelId="{FBDD9FE8-929C-4243-811B-074FE0BA81BF}" type="presParOf" srcId="{537F8255-9EBA-4409-B71F-391C9F70D2A2}" destId="{FE049380-BD7F-4E02-A2F6-77BF38FC4DAC}" srcOrd="2" destOrd="0" presId="urn:microsoft.com/office/officeart/2009/3/layout/PhasedProcess"/>
    <dgm:cxn modelId="{F3C232A5-A863-4112-94CC-8B18E4E4AECD}" type="presParOf" srcId="{537F8255-9EBA-4409-B71F-391C9F70D2A2}" destId="{F65EAC95-656B-49DC-A156-DF6F568608A8}" srcOrd="3" destOrd="0" presId="urn:microsoft.com/office/officeart/2009/3/layout/PhasedProcess"/>
    <dgm:cxn modelId="{2ABD6640-4C6E-4889-B42D-96028F4518A9}" type="presParOf" srcId="{537F8255-9EBA-4409-B71F-391C9F70D2A2}" destId="{F81D057A-71A3-45F3-9D85-35A783FD5E29}" srcOrd="4" destOrd="0" presId="urn:microsoft.com/office/officeart/2009/3/layout/PhasedProcess"/>
    <dgm:cxn modelId="{D359BCFE-BAB8-4F27-8B34-E0E9477AD80C}" type="presParOf" srcId="{537F8255-9EBA-4409-B71F-391C9F70D2A2}" destId="{05D939BB-63E8-43E3-A470-2F57B753D83B}" srcOrd="5" destOrd="0" presId="urn:microsoft.com/office/officeart/2009/3/layout/PhasedProcess"/>
    <dgm:cxn modelId="{73643318-98DE-4757-A412-BE8010E3399E}" type="presParOf" srcId="{537F8255-9EBA-4409-B71F-391C9F70D2A2}" destId="{0A55DEEE-1A20-45CE-9409-BA6E81638CF7}" srcOrd="6" destOrd="0" presId="urn:microsoft.com/office/officeart/2009/3/layout/PhasedProcess"/>
    <dgm:cxn modelId="{F1517266-4CEA-4ECB-A018-6CAA73102B97}" type="presParOf" srcId="{537F8255-9EBA-4409-B71F-391C9F70D2A2}" destId="{8DB566F2-6534-4F71-AE9F-1185ECDF0409}" srcOrd="7" destOrd="0" presId="urn:microsoft.com/office/officeart/2009/3/layout/PhasedProcess"/>
    <dgm:cxn modelId="{82D59A2A-351E-4C38-9E6F-43FC80227D34}" type="presParOf" srcId="{537F8255-9EBA-4409-B71F-391C9F70D2A2}" destId="{6B004A00-1AE4-4427-9061-D74900C236D1}" srcOrd="8" destOrd="0" presId="urn:microsoft.com/office/officeart/2009/3/layout/PhasedProcess"/>
    <dgm:cxn modelId="{51423656-404B-4E25-A6FA-4811BC936E9E}" type="presParOf" srcId="{D59712BF-2B7E-43FC-8717-8D060EFF68A0}" destId="{0BBE40C8-92D5-4B4B-9B99-D2BD5BAA254B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A54EA-99D7-4D90-8526-A23590FC007A}" type="doc">
      <dgm:prSet loTypeId="urn:microsoft.com/office/officeart/2009/3/layout/Pi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B6C6DC1-C018-4D8D-AC30-CC08C92EABBE}">
      <dgm:prSet phldrT="[Texto]" custT="1"/>
      <dgm:spPr/>
      <dgm:t>
        <a:bodyPr/>
        <a:lstStyle/>
        <a:p>
          <a:r>
            <a: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UPGD</a:t>
          </a:r>
        </a:p>
      </dgm:t>
    </dgm:pt>
    <dgm:pt modelId="{3B08A5E3-CD15-4EAB-AEA0-AFA3B43B7829}" type="parTrans" cxnId="{C2F7D2C1-229D-4CFF-B878-AB2F30924BCC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49494-34AD-49AF-A01B-BEF15BBFF8A5}" type="sibTrans" cxnId="{C2F7D2C1-229D-4CFF-B878-AB2F30924BCC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3F1DD-5FFA-4EB0-9B23-F509CB590C2B}">
      <dgm:prSet phldrT="[Texto]" custT="1"/>
      <dgm:spPr/>
      <dgm:t>
        <a:bodyPr/>
        <a:lstStyle/>
        <a:p>
          <a:pPr algn="just">
            <a:buFont typeface="Courier New" panose="02070309020205020404" pitchFamily="49" charset="0"/>
            <a:buChar char="o"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 de los casos.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Brindar atención integral en salud.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Diligenciar la ficha 365 e ingresar a Sivigila.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Notificar casos en forma super inmediata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Informar al ICBF sobre casos en menores de 18 años.</a:t>
          </a:r>
        </a:p>
        <a:p>
          <a:pPr algn="l">
            <a:buFont typeface="Arial" panose="020B0604020202020204" pitchFamily="34" charset="0"/>
            <a:buChar char="•"/>
          </a:pPr>
          <a:endParaRPr lang="es-CO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C1696-0E3E-48D8-9E97-D0CF5F2692A4}" type="parTrans" cxnId="{2E2652C6-C52D-4D62-BD31-A3F33F94EA6D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11A47-7212-4027-B1F7-25F9EC021E76}" type="sibTrans" cxnId="{2E2652C6-C52D-4D62-BD31-A3F33F94EA6D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CC3FD-87B0-4A8F-9C7E-6EA7A0619F9D}">
      <dgm:prSet phldrT="[Texto]" custT="1"/>
      <dgm:spPr/>
      <dgm:t>
        <a:bodyPr/>
        <a:lstStyle/>
        <a:p>
          <a:r>
            <a: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UNM</a:t>
          </a:r>
        </a:p>
      </dgm:t>
    </dgm:pt>
    <dgm:pt modelId="{0BBCC3C1-9846-40D0-9803-EAFF576D1EEC}" type="parTrans" cxnId="{A58BD34F-C358-4C92-BD94-12BBA32FC599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B0E64-1075-4760-8D20-ACA2D451219E}" type="sibTrans" cxnId="{A58BD34F-C358-4C92-BD94-12BBA32FC599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924CF-2F2E-46D8-AC5F-617086260BA3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CO" altLang="es-CO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Garantizar acceso a Sivigila y al módulo Captura en Línea.</a:t>
          </a:r>
        </a:p>
        <a:p>
          <a:pPr algn="just">
            <a:buFontTx/>
            <a:buNone/>
          </a:pPr>
          <a:r>
            <a:rPr lang="es-CO" altLang="es-CO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Ingresar casos de UPGD sin capacidad instalada.</a:t>
          </a:r>
        </a:p>
        <a:p>
          <a:pPr algn="just">
            <a:buFontTx/>
            <a:buNone/>
          </a:pPr>
          <a:r>
            <a:rPr lang="es-CO" altLang="es-CO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Validar, depurar, analizar y solicitar ajustes de notificación de UPGD.</a:t>
          </a:r>
        </a:p>
        <a:p>
          <a:pPr algn="just">
            <a:buFontTx/>
            <a:buNone/>
          </a:pPr>
          <a:r>
            <a:rPr lang="es-CO" altLang="es-CO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Validar otras fuentes de información.</a:t>
          </a:r>
        </a:p>
        <a:p>
          <a:pPr algn="just">
            <a:buFontTx/>
            <a:buNone/>
          </a:pPr>
          <a:r>
            <a:rPr lang="es-CO" altLang="es-CO" sz="20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la IEC en las primeras 24 horas.</a:t>
          </a:r>
        </a:p>
        <a:p>
          <a:pPr algn="l">
            <a:buFontTx/>
            <a:buNone/>
          </a:pPr>
          <a:endParaRPr lang="es-CO" altLang="es-CO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Tx/>
            <a:buNone/>
          </a:pPr>
          <a:endParaRPr lang="es-CO" altLang="es-CO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Tx/>
            <a:buNone/>
          </a:pPr>
          <a:endParaRPr lang="es-CO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3BB94-B982-4BA0-B61C-6F30B387B534}" type="parTrans" cxnId="{F038360C-3DC8-479D-82A7-45988403734A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68029-9E1C-4478-851A-5D1D32C26B79}" type="sibTrans" cxnId="{F038360C-3DC8-479D-82A7-45988403734A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E9BD3-864B-4400-BD3C-9677A14E4390}">
      <dgm:prSet phldrT="[Texto]" custT="1"/>
      <dgm:spPr/>
      <dgm:t>
        <a:bodyPr/>
        <a:lstStyle/>
        <a:p>
          <a:r>
            <a: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UND</a:t>
          </a:r>
        </a:p>
      </dgm:t>
    </dgm:pt>
    <dgm:pt modelId="{718F7E64-33A1-4C2C-8BFD-D0F916D626A1}" type="parTrans" cxnId="{69D6D4BC-CD05-4A33-8A65-B75303837EAE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A0284-6B99-4F70-A2EB-86808EDF19CD}" type="sibTrans" cxnId="{69D6D4BC-CD05-4A33-8A65-B75303837EAE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F4015-0390-4D7A-B81D-AC1BD4B28829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Garantizar acceso a Sivigila y al módulo Captura en Línea.</a:t>
          </a:r>
          <a:endParaRPr lang="es-CO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BCD4C-F355-4E0B-99F4-268E1B2754F4}" type="parTrans" cxnId="{D95B0F37-04C7-4ACB-96E6-D4F9275831FE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5ACDB-81A8-4784-A1C4-74F98F7B67FE}" type="sibTrans" cxnId="{D95B0F37-04C7-4ACB-96E6-D4F9275831FE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7C7CB-C63D-4E74-A6B7-2B0211E513C8}">
      <dgm:prSet custT="1"/>
      <dgm:spPr/>
      <dgm:t>
        <a:bodyPr/>
        <a:lstStyle/>
        <a:p>
          <a:pPr algn="just"/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Ingresar casos de UNM sin capacidad instalada.</a:t>
          </a:r>
        </a:p>
      </dgm:t>
    </dgm:pt>
    <dgm:pt modelId="{B0FDC0F7-2EF9-4400-99E6-7D342C75C695}" type="parTrans" cxnId="{20F156BA-B158-452B-9F5F-8039C0768FFF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C6E6C-4C1A-43F7-B0C5-BA856A3F821F}" type="sibTrans" cxnId="{20F156BA-B158-452B-9F5F-8039C0768FFF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D3B7A-4105-4D7B-8814-5548B474CA90}">
      <dgm:prSet custT="1"/>
      <dgm:spPr/>
      <dgm:t>
        <a:bodyPr/>
        <a:lstStyle/>
        <a:p>
          <a:pPr algn="just"/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Validar, depurar, analizar y solicitar ajustes de notificación a los municipios.</a:t>
          </a:r>
        </a:p>
      </dgm:t>
    </dgm:pt>
    <dgm:pt modelId="{6BF35C2B-9811-472C-B0F5-536DB3BD5E28}" type="parTrans" cxnId="{018644C5-E760-4C89-8173-9DE738A5DC2C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BC376-57A1-4C2E-B826-FDF4BD3A1B7E}" type="sibTrans" cxnId="{018644C5-E760-4C89-8173-9DE738A5DC2C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B95B7-A8B5-4391-83FF-9EE45B2526D5}">
      <dgm:prSet custT="1"/>
      <dgm:spPr/>
      <dgm:t>
        <a:bodyPr/>
        <a:lstStyle/>
        <a:p>
          <a:pPr algn="just"/>
          <a:r>
            <a:rPr lang="es-CO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Validar otras fuentes de información. Y verificar que ingresen a Sivigila.</a:t>
          </a:r>
        </a:p>
      </dgm:t>
    </dgm:pt>
    <dgm:pt modelId="{5DF35E86-17DE-4367-A0E0-221C1D27A705}" type="parTrans" cxnId="{40A531F9-8724-45CB-ABC5-7986E8C57006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E9CBF-7807-4809-8237-E5A786955F18}" type="sibTrans" cxnId="{40A531F9-8724-45CB-ABC5-7986E8C57006}">
      <dgm:prSet/>
      <dgm:spPr/>
      <dgm:t>
        <a:bodyPr/>
        <a:lstStyle/>
        <a:p>
          <a:endParaRPr lang="es-CO" sz="2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DF051-79CF-4ECD-95EC-3E52046AB604}" type="pres">
      <dgm:prSet presAssocID="{D73A54EA-99D7-4D90-8526-A23590FC007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C6EF217-7615-4CA8-87A6-BF426E834133}" type="pres">
      <dgm:prSet presAssocID="{CB6C6DC1-C018-4D8D-AC30-CC08C92EABBE}" presName="ParentComposite" presStyleCnt="0"/>
      <dgm:spPr/>
    </dgm:pt>
    <dgm:pt modelId="{A6768435-FF9E-45A6-AA20-4A9399B36B84}" type="pres">
      <dgm:prSet presAssocID="{CB6C6DC1-C018-4D8D-AC30-CC08C92EABBE}" presName="Chord" presStyleLbl="bgShp" presStyleIdx="0" presStyleCnt="3"/>
      <dgm:spPr/>
    </dgm:pt>
    <dgm:pt modelId="{0D3E55CC-7A1A-40E7-B1FF-A0450F127E01}" type="pres">
      <dgm:prSet presAssocID="{CB6C6DC1-C018-4D8D-AC30-CC08C92EABBE}" presName="Pie" presStyleLbl="alignNode1" presStyleIdx="0" presStyleCnt="3"/>
      <dgm:spPr/>
    </dgm:pt>
    <dgm:pt modelId="{E59E631E-863E-4ED5-9F51-2D4FAC4BD3A0}" type="pres">
      <dgm:prSet presAssocID="{CB6C6DC1-C018-4D8D-AC30-CC08C92EABBE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7FFE74-1A3C-488C-806E-3BD5F2F8ABAD}" type="pres">
      <dgm:prSet presAssocID="{E8911A47-7212-4027-B1F7-25F9EC021E76}" presName="negSibTrans" presStyleCnt="0"/>
      <dgm:spPr/>
    </dgm:pt>
    <dgm:pt modelId="{302F5537-2502-4EF3-830E-E82F042B3926}" type="pres">
      <dgm:prSet presAssocID="{CB6C6DC1-C018-4D8D-AC30-CC08C92EABBE}" presName="composite" presStyleCnt="0"/>
      <dgm:spPr/>
    </dgm:pt>
    <dgm:pt modelId="{EBC86FF7-CC1D-4A04-B228-17AE75679551}" type="pres">
      <dgm:prSet presAssocID="{CB6C6DC1-C018-4D8D-AC30-CC08C92EABB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B288A9-5967-4256-B6DB-7E6C0EE448C8}" type="pres">
      <dgm:prSet presAssocID="{D5849494-34AD-49AF-A01B-BEF15BBFF8A5}" presName="sibTrans" presStyleCnt="0"/>
      <dgm:spPr/>
    </dgm:pt>
    <dgm:pt modelId="{71D14FB3-6EC3-4BDD-8733-D5DA888E6360}" type="pres">
      <dgm:prSet presAssocID="{A0BCC3FD-87B0-4A8F-9C7E-6EA7A0619F9D}" presName="ParentComposite" presStyleCnt="0"/>
      <dgm:spPr/>
    </dgm:pt>
    <dgm:pt modelId="{6898FA5A-B255-401F-B33B-5C3289732CA7}" type="pres">
      <dgm:prSet presAssocID="{A0BCC3FD-87B0-4A8F-9C7E-6EA7A0619F9D}" presName="Chord" presStyleLbl="bgShp" presStyleIdx="1" presStyleCnt="3"/>
      <dgm:spPr/>
    </dgm:pt>
    <dgm:pt modelId="{F8361406-34DD-4257-A3A9-B4B70854434D}" type="pres">
      <dgm:prSet presAssocID="{A0BCC3FD-87B0-4A8F-9C7E-6EA7A0619F9D}" presName="Pie" presStyleLbl="alignNode1" presStyleIdx="1" presStyleCnt="3"/>
      <dgm:spPr/>
    </dgm:pt>
    <dgm:pt modelId="{097C99C4-934E-44FD-841C-5FEBB15CA210}" type="pres">
      <dgm:prSet presAssocID="{A0BCC3FD-87B0-4A8F-9C7E-6EA7A0619F9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01F7DD-2EA4-45AE-A83D-69CB41EA18DB}" type="pres">
      <dgm:prSet presAssocID="{9B668029-9E1C-4478-851A-5D1D32C26B79}" presName="negSibTrans" presStyleCnt="0"/>
      <dgm:spPr/>
    </dgm:pt>
    <dgm:pt modelId="{6BE48B43-BA5D-42F2-98CB-61BB2A4C6ADB}" type="pres">
      <dgm:prSet presAssocID="{A0BCC3FD-87B0-4A8F-9C7E-6EA7A0619F9D}" presName="composite" presStyleCnt="0"/>
      <dgm:spPr/>
    </dgm:pt>
    <dgm:pt modelId="{206015D2-7514-46C5-A771-578D715BF157}" type="pres">
      <dgm:prSet presAssocID="{A0BCC3FD-87B0-4A8F-9C7E-6EA7A0619F9D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D0C61E-AB58-4113-A835-52CE9832BBC2}" type="pres">
      <dgm:prSet presAssocID="{9B3B0E64-1075-4760-8D20-ACA2D451219E}" presName="sibTrans" presStyleCnt="0"/>
      <dgm:spPr/>
    </dgm:pt>
    <dgm:pt modelId="{63ADCDCB-D254-4E56-9B67-358B1FABE2AE}" type="pres">
      <dgm:prSet presAssocID="{2C6E9BD3-864B-4400-BD3C-9677A14E4390}" presName="ParentComposite" presStyleCnt="0"/>
      <dgm:spPr/>
    </dgm:pt>
    <dgm:pt modelId="{782BE686-A28E-4D45-8D7E-0E28E3AF7098}" type="pres">
      <dgm:prSet presAssocID="{2C6E9BD3-864B-4400-BD3C-9677A14E4390}" presName="Chord" presStyleLbl="bgShp" presStyleIdx="2" presStyleCnt="3"/>
      <dgm:spPr/>
    </dgm:pt>
    <dgm:pt modelId="{0D459F9F-67AF-43F1-B2E0-31E428165810}" type="pres">
      <dgm:prSet presAssocID="{2C6E9BD3-864B-4400-BD3C-9677A14E4390}" presName="Pie" presStyleLbl="alignNode1" presStyleIdx="2" presStyleCnt="3"/>
      <dgm:spPr/>
    </dgm:pt>
    <dgm:pt modelId="{08E7489D-0EEB-43EF-82AA-3430941BAEAD}" type="pres">
      <dgm:prSet presAssocID="{2C6E9BD3-864B-4400-BD3C-9677A14E4390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FAFEA8-C1EB-4CD0-BE29-C1C33E4F3365}" type="pres">
      <dgm:prSet presAssocID="{1855ACDB-81A8-4784-A1C4-74F98F7B67FE}" presName="negSibTrans" presStyleCnt="0"/>
      <dgm:spPr/>
    </dgm:pt>
    <dgm:pt modelId="{7B37CCD8-25D3-41D7-80EF-6C2B0CD384C2}" type="pres">
      <dgm:prSet presAssocID="{2C6E9BD3-864B-4400-BD3C-9677A14E4390}" presName="composite" presStyleCnt="0"/>
      <dgm:spPr/>
    </dgm:pt>
    <dgm:pt modelId="{0B4BD2DF-382C-4D79-9F0A-84B312474B75}" type="pres">
      <dgm:prSet presAssocID="{2C6E9BD3-864B-4400-BD3C-9677A14E4390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27E9B44-AF80-4CAB-96EC-1DC26AD3CB31}" type="presOf" srcId="{B893F1DD-5FFA-4EB0-9B23-F509CB590C2B}" destId="{EBC86FF7-CC1D-4A04-B228-17AE75679551}" srcOrd="0" destOrd="0" presId="urn:microsoft.com/office/officeart/2009/3/layout/PieProcess"/>
    <dgm:cxn modelId="{9541FB12-F644-416F-85D2-0D06641F2ED8}" type="presOf" srcId="{D73A54EA-99D7-4D90-8526-A23590FC007A}" destId="{AE9DF051-79CF-4ECD-95EC-3E52046AB604}" srcOrd="0" destOrd="0" presId="urn:microsoft.com/office/officeart/2009/3/layout/PieProcess"/>
    <dgm:cxn modelId="{7F2AB8C1-7B3A-4AAA-A3FC-D685F77A0D2D}" type="presOf" srcId="{CB6C6DC1-C018-4D8D-AC30-CC08C92EABBE}" destId="{E59E631E-863E-4ED5-9F51-2D4FAC4BD3A0}" srcOrd="0" destOrd="0" presId="urn:microsoft.com/office/officeart/2009/3/layout/PieProcess"/>
    <dgm:cxn modelId="{A58BD34F-C358-4C92-BD94-12BBA32FC599}" srcId="{D73A54EA-99D7-4D90-8526-A23590FC007A}" destId="{A0BCC3FD-87B0-4A8F-9C7E-6EA7A0619F9D}" srcOrd="1" destOrd="0" parTransId="{0BBCC3C1-9846-40D0-9803-EAFF576D1EEC}" sibTransId="{9B3B0E64-1075-4760-8D20-ACA2D451219E}"/>
    <dgm:cxn modelId="{F038360C-3DC8-479D-82A7-45988403734A}" srcId="{A0BCC3FD-87B0-4A8F-9C7E-6EA7A0619F9D}" destId="{184924CF-2F2E-46D8-AC5F-617086260BA3}" srcOrd="0" destOrd="0" parTransId="{8A63BB94-B982-4BA0-B61C-6F30B387B534}" sibTransId="{9B668029-9E1C-4478-851A-5D1D32C26B79}"/>
    <dgm:cxn modelId="{30050F97-C02E-45A1-B32C-BFD7BAA5A916}" type="presOf" srcId="{184924CF-2F2E-46D8-AC5F-617086260BA3}" destId="{206015D2-7514-46C5-A771-578D715BF157}" srcOrd="0" destOrd="0" presId="urn:microsoft.com/office/officeart/2009/3/layout/PieProcess"/>
    <dgm:cxn modelId="{49233F1F-110C-4150-92EA-38478D770C69}" type="presOf" srcId="{A0BCC3FD-87B0-4A8F-9C7E-6EA7A0619F9D}" destId="{097C99C4-934E-44FD-841C-5FEBB15CA210}" srcOrd="0" destOrd="0" presId="urn:microsoft.com/office/officeart/2009/3/layout/PieProcess"/>
    <dgm:cxn modelId="{C2F7D2C1-229D-4CFF-B878-AB2F30924BCC}" srcId="{D73A54EA-99D7-4D90-8526-A23590FC007A}" destId="{CB6C6DC1-C018-4D8D-AC30-CC08C92EABBE}" srcOrd="0" destOrd="0" parTransId="{3B08A5E3-CD15-4EAB-AEA0-AFA3B43B7829}" sibTransId="{D5849494-34AD-49AF-A01B-BEF15BBFF8A5}"/>
    <dgm:cxn modelId="{D95B0F37-04C7-4ACB-96E6-D4F9275831FE}" srcId="{2C6E9BD3-864B-4400-BD3C-9677A14E4390}" destId="{1DAF4015-0390-4D7A-B81D-AC1BD4B28829}" srcOrd="0" destOrd="0" parTransId="{3BEBCD4C-F355-4E0B-99F4-268E1B2754F4}" sibTransId="{1855ACDB-81A8-4784-A1C4-74F98F7B67FE}"/>
    <dgm:cxn modelId="{2F8A63DF-AAA8-417C-A306-0402EED4C173}" type="presOf" srcId="{86AB95B7-A8B5-4391-83FF-9EE45B2526D5}" destId="{0B4BD2DF-382C-4D79-9F0A-84B312474B75}" srcOrd="0" destOrd="3" presId="urn:microsoft.com/office/officeart/2009/3/layout/PieProcess"/>
    <dgm:cxn modelId="{018644C5-E760-4C89-8173-9DE738A5DC2C}" srcId="{2C6E9BD3-864B-4400-BD3C-9677A14E4390}" destId="{DBED3B7A-4105-4D7B-8814-5548B474CA90}" srcOrd="2" destOrd="0" parTransId="{6BF35C2B-9811-472C-B0F5-536DB3BD5E28}" sibTransId="{072BC376-57A1-4C2E-B826-FDF4BD3A1B7E}"/>
    <dgm:cxn modelId="{5E3E0218-E4DC-483C-8A59-1C2FAFFBAF95}" type="presOf" srcId="{DBED3B7A-4105-4D7B-8814-5548B474CA90}" destId="{0B4BD2DF-382C-4D79-9F0A-84B312474B75}" srcOrd="0" destOrd="2" presId="urn:microsoft.com/office/officeart/2009/3/layout/PieProcess"/>
    <dgm:cxn modelId="{75F591C1-C126-4907-BC8D-9F88F739CF65}" type="presOf" srcId="{D357C7CB-C63D-4E74-A6B7-2B0211E513C8}" destId="{0B4BD2DF-382C-4D79-9F0A-84B312474B75}" srcOrd="0" destOrd="1" presId="urn:microsoft.com/office/officeart/2009/3/layout/PieProcess"/>
    <dgm:cxn modelId="{2E2652C6-C52D-4D62-BD31-A3F33F94EA6D}" srcId="{CB6C6DC1-C018-4D8D-AC30-CC08C92EABBE}" destId="{B893F1DD-5FFA-4EB0-9B23-F509CB590C2B}" srcOrd="0" destOrd="0" parTransId="{C71C1696-0E3E-48D8-9E97-D0CF5F2692A4}" sibTransId="{E8911A47-7212-4027-B1F7-25F9EC021E76}"/>
    <dgm:cxn modelId="{20F156BA-B158-452B-9F5F-8039C0768FFF}" srcId="{2C6E9BD3-864B-4400-BD3C-9677A14E4390}" destId="{D357C7CB-C63D-4E74-A6B7-2B0211E513C8}" srcOrd="1" destOrd="0" parTransId="{B0FDC0F7-2EF9-4400-99E6-7D342C75C695}" sibTransId="{9F0C6E6C-4C1A-43F7-B0C5-BA856A3F821F}"/>
    <dgm:cxn modelId="{3E64175B-C205-430D-A25D-DA3681A4D010}" type="presOf" srcId="{2C6E9BD3-864B-4400-BD3C-9677A14E4390}" destId="{08E7489D-0EEB-43EF-82AA-3430941BAEAD}" srcOrd="0" destOrd="0" presId="urn:microsoft.com/office/officeart/2009/3/layout/PieProcess"/>
    <dgm:cxn modelId="{69D6D4BC-CD05-4A33-8A65-B75303837EAE}" srcId="{D73A54EA-99D7-4D90-8526-A23590FC007A}" destId="{2C6E9BD3-864B-4400-BD3C-9677A14E4390}" srcOrd="2" destOrd="0" parTransId="{718F7E64-33A1-4C2C-8BFD-D0F916D626A1}" sibTransId="{7E9A0284-6B99-4F70-A2EB-86808EDF19CD}"/>
    <dgm:cxn modelId="{F80F5AFC-20D0-4D6E-A6E8-0C22B0085F4A}" type="presOf" srcId="{1DAF4015-0390-4D7A-B81D-AC1BD4B28829}" destId="{0B4BD2DF-382C-4D79-9F0A-84B312474B75}" srcOrd="0" destOrd="0" presId="urn:microsoft.com/office/officeart/2009/3/layout/PieProcess"/>
    <dgm:cxn modelId="{40A531F9-8724-45CB-ABC5-7986E8C57006}" srcId="{2C6E9BD3-864B-4400-BD3C-9677A14E4390}" destId="{86AB95B7-A8B5-4391-83FF-9EE45B2526D5}" srcOrd="3" destOrd="0" parTransId="{5DF35E86-17DE-4367-A0E0-221C1D27A705}" sibTransId="{E28E9CBF-7807-4809-8237-E5A786955F18}"/>
    <dgm:cxn modelId="{6C349B29-C007-485D-8CD2-8F93BDCC0B4B}" type="presParOf" srcId="{AE9DF051-79CF-4ECD-95EC-3E52046AB604}" destId="{1C6EF217-7615-4CA8-87A6-BF426E834133}" srcOrd="0" destOrd="0" presId="urn:microsoft.com/office/officeart/2009/3/layout/PieProcess"/>
    <dgm:cxn modelId="{6ABD8329-27C1-4FA6-B831-47FF263B5D55}" type="presParOf" srcId="{1C6EF217-7615-4CA8-87A6-BF426E834133}" destId="{A6768435-FF9E-45A6-AA20-4A9399B36B84}" srcOrd="0" destOrd="0" presId="urn:microsoft.com/office/officeart/2009/3/layout/PieProcess"/>
    <dgm:cxn modelId="{01178815-903D-41A5-8442-639992027343}" type="presParOf" srcId="{1C6EF217-7615-4CA8-87A6-BF426E834133}" destId="{0D3E55CC-7A1A-40E7-B1FF-A0450F127E01}" srcOrd="1" destOrd="0" presId="urn:microsoft.com/office/officeart/2009/3/layout/PieProcess"/>
    <dgm:cxn modelId="{7E711D2D-BB02-4BC2-B26E-0621379DA4D0}" type="presParOf" srcId="{1C6EF217-7615-4CA8-87A6-BF426E834133}" destId="{E59E631E-863E-4ED5-9F51-2D4FAC4BD3A0}" srcOrd="2" destOrd="0" presId="urn:microsoft.com/office/officeart/2009/3/layout/PieProcess"/>
    <dgm:cxn modelId="{B2E9C957-4945-4821-A507-61E8356997DC}" type="presParOf" srcId="{AE9DF051-79CF-4ECD-95EC-3E52046AB604}" destId="{427FFE74-1A3C-488C-806E-3BD5F2F8ABAD}" srcOrd="1" destOrd="0" presId="urn:microsoft.com/office/officeart/2009/3/layout/PieProcess"/>
    <dgm:cxn modelId="{FE709EB1-2F43-47D5-B2CD-6185663CF0CC}" type="presParOf" srcId="{AE9DF051-79CF-4ECD-95EC-3E52046AB604}" destId="{302F5537-2502-4EF3-830E-E82F042B3926}" srcOrd="2" destOrd="0" presId="urn:microsoft.com/office/officeart/2009/3/layout/PieProcess"/>
    <dgm:cxn modelId="{EEAD313D-9BD4-4792-94B8-CDB47AEDCE03}" type="presParOf" srcId="{302F5537-2502-4EF3-830E-E82F042B3926}" destId="{EBC86FF7-CC1D-4A04-B228-17AE75679551}" srcOrd="0" destOrd="0" presId="urn:microsoft.com/office/officeart/2009/3/layout/PieProcess"/>
    <dgm:cxn modelId="{90180A6E-A75B-44E5-BA86-09D201F6116C}" type="presParOf" srcId="{AE9DF051-79CF-4ECD-95EC-3E52046AB604}" destId="{52B288A9-5967-4256-B6DB-7E6C0EE448C8}" srcOrd="3" destOrd="0" presId="urn:microsoft.com/office/officeart/2009/3/layout/PieProcess"/>
    <dgm:cxn modelId="{794F9C6B-3CE5-4620-9355-0BB57648A820}" type="presParOf" srcId="{AE9DF051-79CF-4ECD-95EC-3E52046AB604}" destId="{71D14FB3-6EC3-4BDD-8733-D5DA888E6360}" srcOrd="4" destOrd="0" presId="urn:microsoft.com/office/officeart/2009/3/layout/PieProcess"/>
    <dgm:cxn modelId="{6C978B70-0AB1-4E19-AC3E-5CB7CBED3202}" type="presParOf" srcId="{71D14FB3-6EC3-4BDD-8733-D5DA888E6360}" destId="{6898FA5A-B255-401F-B33B-5C3289732CA7}" srcOrd="0" destOrd="0" presId="urn:microsoft.com/office/officeart/2009/3/layout/PieProcess"/>
    <dgm:cxn modelId="{BC315126-69F4-4846-8E7B-D75D9496C2E4}" type="presParOf" srcId="{71D14FB3-6EC3-4BDD-8733-D5DA888E6360}" destId="{F8361406-34DD-4257-A3A9-B4B70854434D}" srcOrd="1" destOrd="0" presId="urn:microsoft.com/office/officeart/2009/3/layout/PieProcess"/>
    <dgm:cxn modelId="{2F5E2694-E7D5-4B50-A01A-69D09DC2A75C}" type="presParOf" srcId="{71D14FB3-6EC3-4BDD-8733-D5DA888E6360}" destId="{097C99C4-934E-44FD-841C-5FEBB15CA210}" srcOrd="2" destOrd="0" presId="urn:microsoft.com/office/officeart/2009/3/layout/PieProcess"/>
    <dgm:cxn modelId="{549EFA9D-84E4-477F-AA35-626F67DFD291}" type="presParOf" srcId="{AE9DF051-79CF-4ECD-95EC-3E52046AB604}" destId="{3501F7DD-2EA4-45AE-A83D-69CB41EA18DB}" srcOrd="5" destOrd="0" presId="urn:microsoft.com/office/officeart/2009/3/layout/PieProcess"/>
    <dgm:cxn modelId="{2D38723A-2652-43BE-9BEC-5BF035F883BA}" type="presParOf" srcId="{AE9DF051-79CF-4ECD-95EC-3E52046AB604}" destId="{6BE48B43-BA5D-42F2-98CB-61BB2A4C6ADB}" srcOrd="6" destOrd="0" presId="urn:microsoft.com/office/officeart/2009/3/layout/PieProcess"/>
    <dgm:cxn modelId="{6EB0FF2E-D4FB-4DA7-A955-C2B6D03BE9D2}" type="presParOf" srcId="{6BE48B43-BA5D-42F2-98CB-61BB2A4C6ADB}" destId="{206015D2-7514-46C5-A771-578D715BF157}" srcOrd="0" destOrd="0" presId="urn:microsoft.com/office/officeart/2009/3/layout/PieProcess"/>
    <dgm:cxn modelId="{C2247F9C-1867-47F0-8036-9D71615F8EC3}" type="presParOf" srcId="{AE9DF051-79CF-4ECD-95EC-3E52046AB604}" destId="{F7D0C61E-AB58-4113-A835-52CE9832BBC2}" srcOrd="7" destOrd="0" presId="urn:microsoft.com/office/officeart/2009/3/layout/PieProcess"/>
    <dgm:cxn modelId="{DAA2F214-2A4D-403F-A0CD-4534E0978386}" type="presParOf" srcId="{AE9DF051-79CF-4ECD-95EC-3E52046AB604}" destId="{63ADCDCB-D254-4E56-9B67-358B1FABE2AE}" srcOrd="8" destOrd="0" presId="urn:microsoft.com/office/officeart/2009/3/layout/PieProcess"/>
    <dgm:cxn modelId="{595D70E9-70FE-40D6-9751-517DAD57FA6A}" type="presParOf" srcId="{63ADCDCB-D254-4E56-9B67-358B1FABE2AE}" destId="{782BE686-A28E-4D45-8D7E-0E28E3AF7098}" srcOrd="0" destOrd="0" presId="urn:microsoft.com/office/officeart/2009/3/layout/PieProcess"/>
    <dgm:cxn modelId="{19178CB1-5E34-4EFF-93D1-8869981EC513}" type="presParOf" srcId="{63ADCDCB-D254-4E56-9B67-358B1FABE2AE}" destId="{0D459F9F-67AF-43F1-B2E0-31E428165810}" srcOrd="1" destOrd="0" presId="urn:microsoft.com/office/officeart/2009/3/layout/PieProcess"/>
    <dgm:cxn modelId="{E43EE270-0E97-4153-912F-926F768BDEEE}" type="presParOf" srcId="{63ADCDCB-D254-4E56-9B67-358B1FABE2AE}" destId="{08E7489D-0EEB-43EF-82AA-3430941BAEAD}" srcOrd="2" destOrd="0" presId="urn:microsoft.com/office/officeart/2009/3/layout/PieProcess"/>
    <dgm:cxn modelId="{2AFF1500-E9DC-46E0-B8A4-0AF8F19DE215}" type="presParOf" srcId="{AE9DF051-79CF-4ECD-95EC-3E52046AB604}" destId="{E2FAFEA8-C1EB-4CD0-BE29-C1C33E4F3365}" srcOrd="9" destOrd="0" presId="urn:microsoft.com/office/officeart/2009/3/layout/PieProcess"/>
    <dgm:cxn modelId="{BBDB783E-C087-431F-989E-579A9FE893AC}" type="presParOf" srcId="{AE9DF051-79CF-4ECD-95EC-3E52046AB604}" destId="{7B37CCD8-25D3-41D7-80EF-6C2B0CD384C2}" srcOrd="10" destOrd="0" presId="urn:microsoft.com/office/officeart/2009/3/layout/PieProcess"/>
    <dgm:cxn modelId="{895CA8D2-B432-437A-9391-AD3F046064CE}" type="presParOf" srcId="{7B37CCD8-25D3-41D7-80EF-6C2B0CD384C2}" destId="{0B4BD2DF-382C-4D79-9F0A-84B312474B7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0913-BDFF-4624-A61D-AC323618C7E1}" type="datetimeFigureOut">
              <a:rPr lang="es-419" smtClean="0"/>
              <a:t>17/8/2022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7A13-A61A-44A5-879B-EEF73314ACD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28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37A13-A61A-44A5-879B-EEF73314ACD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0922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6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9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2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9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comments" Target="../comments/comment1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7.svg"/><Relationship Id="rId7" Type="http://schemas.openxmlformats.org/officeDocument/2006/relationships/image" Target="../media/image12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diagramData" Target="../diagrams/data1.xml"/><Relationship Id="rId5" Type="http://schemas.openxmlformats.org/officeDocument/2006/relationships/image" Target="../media/image6.svg"/><Relationship Id="rId15" Type="http://schemas.microsoft.com/office/2007/relationships/diagramDrawing" Target="../diagrams/drawing1.xml"/><Relationship Id="rId10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3401CE22-28F5-446E-B56A-8451220E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7538" y="272711"/>
            <a:ext cx="12010181" cy="62574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199ACEDB-9A45-4DCA-B261-6E7990399C11}"/>
              </a:ext>
            </a:extLst>
          </p:cNvPr>
          <p:cNvSpPr/>
          <p:nvPr/>
        </p:nvSpPr>
        <p:spPr>
          <a:xfrm>
            <a:off x="623099" y="1412129"/>
            <a:ext cx="3567999" cy="4033741"/>
          </a:xfrm>
          <a:custGeom>
            <a:avLst/>
            <a:gdLst>
              <a:gd name="connsiteX0" fmla="*/ 1201486 w 2979004"/>
              <a:gd name="connsiteY0" fmla="*/ 3555033 h 3555032"/>
              <a:gd name="connsiteX1" fmla="*/ 92416 w 2979004"/>
              <a:gd name="connsiteY1" fmla="*/ 3166436 h 3555032"/>
              <a:gd name="connsiteX2" fmla="*/ 79432 w 2979004"/>
              <a:gd name="connsiteY2" fmla="*/ 2795793 h 3555032"/>
              <a:gd name="connsiteX3" fmla="*/ 79432 w 2979004"/>
              <a:gd name="connsiteY3" fmla="*/ 2795793 h 3555032"/>
              <a:gd name="connsiteX4" fmla="*/ 394574 w 2979004"/>
              <a:gd name="connsiteY4" fmla="*/ 2786137 h 3555032"/>
              <a:gd name="connsiteX5" fmla="*/ 1201486 w 2979004"/>
              <a:gd name="connsiteY5" fmla="*/ 3069311 h 3555032"/>
              <a:gd name="connsiteX6" fmla="*/ 2493276 w 2979004"/>
              <a:gd name="connsiteY6" fmla="*/ 1769083 h 3555032"/>
              <a:gd name="connsiteX7" fmla="*/ 1179783 w 2979004"/>
              <a:gd name="connsiteY7" fmla="*/ 485871 h 3555032"/>
              <a:gd name="connsiteX8" fmla="*/ 441872 w 2979004"/>
              <a:gd name="connsiteY8" fmla="*/ 732295 h 3555032"/>
              <a:gd name="connsiteX9" fmla="*/ 127057 w 2979004"/>
              <a:gd name="connsiteY9" fmla="*/ 708623 h 3555032"/>
              <a:gd name="connsiteX10" fmla="*/ 126963 w 2979004"/>
              <a:gd name="connsiteY10" fmla="*/ 708529 h 3555032"/>
              <a:gd name="connsiteX11" fmla="*/ 154151 w 2979004"/>
              <a:gd name="connsiteY11" fmla="*/ 340792 h 3555032"/>
              <a:gd name="connsiteX12" fmla="*/ 1187048 w 2979004"/>
              <a:gd name="connsiteY12" fmla="*/ 55 h 3555032"/>
              <a:gd name="connsiteX13" fmla="*/ 2407916 w 2979004"/>
              <a:gd name="connsiteY13" fmla="*/ 472043 h 3555032"/>
              <a:gd name="connsiteX14" fmla="*/ 2978623 w 2979004"/>
              <a:gd name="connsiteY14" fmla="*/ 1814927 h 3555032"/>
              <a:gd name="connsiteX15" fmla="*/ 2450198 w 2979004"/>
              <a:gd name="connsiteY15" fmla="*/ 3042545 h 3555032"/>
              <a:gd name="connsiteX16" fmla="*/ 1201486 w 2979004"/>
              <a:gd name="connsiteY16" fmla="*/ 3555033 h 355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9004" h="3555032">
                <a:moveTo>
                  <a:pt x="1201486" y="3555033"/>
                </a:moveTo>
                <a:cubicBezTo>
                  <a:pt x="796718" y="3555033"/>
                  <a:pt x="405309" y="3415860"/>
                  <a:pt x="92416" y="3166436"/>
                </a:cubicBezTo>
                <a:cubicBezTo>
                  <a:pt x="-25053" y="3072779"/>
                  <a:pt x="-31804" y="2896762"/>
                  <a:pt x="79432" y="2795793"/>
                </a:cubicBezTo>
                <a:lnTo>
                  <a:pt x="79432" y="2795793"/>
                </a:lnTo>
                <a:cubicBezTo>
                  <a:pt x="167838" y="2715543"/>
                  <a:pt x="301292" y="2711652"/>
                  <a:pt x="394574" y="2786137"/>
                </a:cubicBezTo>
                <a:cubicBezTo>
                  <a:pt x="622107" y="2967872"/>
                  <a:pt x="906968" y="3069311"/>
                  <a:pt x="1201486" y="3069311"/>
                </a:cubicBezTo>
                <a:cubicBezTo>
                  <a:pt x="1916616" y="3069311"/>
                  <a:pt x="2497870" y="2485244"/>
                  <a:pt x="2493276" y="1769083"/>
                </a:cubicBezTo>
                <a:cubicBezTo>
                  <a:pt x="2488729" y="1058547"/>
                  <a:pt x="1890225" y="474246"/>
                  <a:pt x="1179783" y="485871"/>
                </a:cubicBezTo>
                <a:cubicBezTo>
                  <a:pt x="910859" y="490277"/>
                  <a:pt x="655436" y="576340"/>
                  <a:pt x="441872" y="732295"/>
                </a:cubicBezTo>
                <a:cubicBezTo>
                  <a:pt x="345262" y="802842"/>
                  <a:pt x="211854" y="792998"/>
                  <a:pt x="127057" y="708623"/>
                </a:cubicBezTo>
                <a:lnTo>
                  <a:pt x="126963" y="708529"/>
                </a:lnTo>
                <a:cubicBezTo>
                  <a:pt x="21400" y="603528"/>
                  <a:pt x="34056" y="428730"/>
                  <a:pt x="154151" y="340792"/>
                </a:cubicBezTo>
                <a:cubicBezTo>
                  <a:pt x="452512" y="122259"/>
                  <a:pt x="810452" y="3055"/>
                  <a:pt x="1187048" y="55"/>
                </a:cubicBezTo>
                <a:cubicBezTo>
                  <a:pt x="1638645" y="-3507"/>
                  <a:pt x="2076648" y="165103"/>
                  <a:pt x="2407916" y="472043"/>
                </a:cubicBezTo>
                <a:cubicBezTo>
                  <a:pt x="2784700" y="821170"/>
                  <a:pt x="2989076" y="1302861"/>
                  <a:pt x="2978623" y="1814927"/>
                </a:cubicBezTo>
                <a:cubicBezTo>
                  <a:pt x="2969201" y="2276649"/>
                  <a:pt x="2778794" y="2718074"/>
                  <a:pt x="2450198" y="3042545"/>
                </a:cubicBezTo>
                <a:cubicBezTo>
                  <a:pt x="2115414" y="3373156"/>
                  <a:pt x="1672395" y="3555033"/>
                  <a:pt x="1201486" y="3555033"/>
                </a:cubicBezTo>
                <a:close/>
              </a:path>
            </a:pathLst>
          </a:custGeom>
          <a:solidFill>
            <a:srgbClr val="00C790"/>
          </a:solidFill>
          <a:ln w="4673" cap="flat">
            <a:noFill/>
            <a:prstDash val="solid"/>
            <a:miter/>
          </a:ln>
        </p:spPr>
        <p:txBody>
          <a:bodyPr rtlCol="0" anchor="ctr"/>
          <a:lstStyle/>
          <a:p>
            <a:endParaRPr lang="es-419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7DAAD93-C432-4F1B-BE8D-9DAA8B8A70BD}"/>
              </a:ext>
            </a:extLst>
          </p:cNvPr>
          <p:cNvSpPr txBox="1"/>
          <p:nvPr/>
        </p:nvSpPr>
        <p:spPr>
          <a:xfrm>
            <a:off x="5480390" y="1809727"/>
            <a:ext cx="63758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Vigilancia epidemiológica de las intoxicaciones agudas por sustancias químicas</a:t>
            </a:r>
            <a:endParaRPr lang="es-419" sz="40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interior, foto, firmar, alimentos&#10;&#10;Descripción generada automáticamente">
            <a:extLst>
              <a:ext uri="{FF2B5EF4-FFF2-40B4-BE49-F238E27FC236}">
                <a16:creationId xmlns:a16="http://schemas.microsoft.com/office/drawing/2014/main" xmlns="" id="{E48D3B82-24AA-EB3B-0A4C-185072000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70" y="2052706"/>
            <a:ext cx="2906241" cy="272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Google Shape;54;p3">
            <a:extLst>
              <a:ext uri="{FF2B5EF4-FFF2-40B4-BE49-F238E27FC236}">
                <a16:creationId xmlns:a16="http://schemas.microsoft.com/office/drawing/2014/main" xmlns="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55;p3">
            <a:extLst>
              <a:ext uri="{FF2B5EF4-FFF2-40B4-BE49-F238E27FC236}">
                <a16:creationId xmlns:a16="http://schemas.microsoft.com/office/drawing/2014/main" xmlns="" id="{E89B61FA-E7DE-4A8F-B7FF-B98BBD0AAD5E}"/>
              </a:ext>
            </a:extLst>
          </p:cNvPr>
          <p:cNvSpPr txBox="1"/>
          <p:nvPr/>
        </p:nvSpPr>
        <p:spPr>
          <a:xfrm>
            <a:off x="7008403" y="4506447"/>
            <a:ext cx="33198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dirty="0">
                <a:solidFill>
                  <a:schemeClr val="lt1"/>
                </a:solidFill>
                <a:latin typeface="Helvetica Neue"/>
                <a:sym typeface="Helvetica Neue"/>
              </a:rPr>
              <a:t>Vigilancia Intensificada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15" name="Gráfico 13">
            <a:extLst>
              <a:ext uri="{FF2B5EF4-FFF2-40B4-BE49-F238E27FC236}">
                <a16:creationId xmlns:a16="http://schemas.microsoft.com/office/drawing/2014/main" xmlns="" id="{5DB8DD1C-6EF7-4DFA-8E49-65DA900AAD54}"/>
              </a:ext>
            </a:extLst>
          </p:cNvPr>
          <p:cNvSpPr/>
          <p:nvPr/>
        </p:nvSpPr>
        <p:spPr>
          <a:xfrm>
            <a:off x="0" y="2774924"/>
            <a:ext cx="3087974" cy="1308151"/>
          </a:xfrm>
          <a:custGeom>
            <a:avLst/>
            <a:gdLst>
              <a:gd name="connsiteX0" fmla="*/ 1828514 w 2407099"/>
              <a:gd name="connsiteY0" fmla="*/ 179 h 1186720"/>
              <a:gd name="connsiteX1" fmla="*/ 1466266 w 2407099"/>
              <a:gd name="connsiteY1" fmla="*/ 112505 h 1186720"/>
              <a:gd name="connsiteX2" fmla="*/ 1288733 w 2407099"/>
              <a:gd name="connsiteY2" fmla="*/ 168690 h 1186720"/>
              <a:gd name="connsiteX3" fmla="*/ 0 w 2407099"/>
              <a:gd name="connsiteY3" fmla="*/ 168690 h 1186720"/>
              <a:gd name="connsiteX4" fmla="*/ 0 w 2407099"/>
              <a:gd name="connsiteY4" fmla="*/ 1018039 h 1186720"/>
              <a:gd name="connsiteX5" fmla="*/ 1288776 w 2407099"/>
              <a:gd name="connsiteY5" fmla="*/ 1018039 h 1186720"/>
              <a:gd name="connsiteX6" fmla="*/ 1469473 w 2407099"/>
              <a:gd name="connsiteY6" fmla="*/ 1076533 h 1186720"/>
              <a:gd name="connsiteX7" fmla="*/ 1813762 w 2407099"/>
              <a:gd name="connsiteY7" fmla="*/ 1186721 h 1186720"/>
              <a:gd name="connsiteX8" fmla="*/ 2406263 w 2407099"/>
              <a:gd name="connsiteY8" fmla="*/ 561424 h 1186720"/>
              <a:gd name="connsiteX9" fmla="*/ 1828514 w 2407099"/>
              <a:gd name="connsiteY9" fmla="*/ 179 h 11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7099" h="1186720">
                <a:moveTo>
                  <a:pt x="1828514" y="179"/>
                </a:moveTo>
                <a:cubicBezTo>
                  <a:pt x="1693055" y="-3113"/>
                  <a:pt x="1567603" y="39089"/>
                  <a:pt x="1466266" y="112505"/>
                </a:cubicBezTo>
                <a:cubicBezTo>
                  <a:pt x="1414785" y="149790"/>
                  <a:pt x="1352272" y="168690"/>
                  <a:pt x="1288733" y="168690"/>
                </a:cubicBezTo>
                <a:lnTo>
                  <a:pt x="0" y="168690"/>
                </a:lnTo>
                <a:lnTo>
                  <a:pt x="0" y="1018039"/>
                </a:lnTo>
                <a:lnTo>
                  <a:pt x="1288776" y="1018039"/>
                </a:lnTo>
                <a:cubicBezTo>
                  <a:pt x="1353683" y="1018039"/>
                  <a:pt x="1416666" y="1038820"/>
                  <a:pt x="1469473" y="1076533"/>
                </a:cubicBezTo>
                <a:cubicBezTo>
                  <a:pt x="1566534" y="1145886"/>
                  <a:pt x="1685359" y="1186721"/>
                  <a:pt x="1813762" y="1186721"/>
                </a:cubicBezTo>
                <a:cubicBezTo>
                  <a:pt x="2152022" y="1186721"/>
                  <a:pt x="2424179" y="903618"/>
                  <a:pt x="2406263" y="561424"/>
                </a:cubicBezTo>
                <a:cubicBezTo>
                  <a:pt x="2390143" y="253778"/>
                  <a:pt x="2136501" y="7662"/>
                  <a:pt x="1828514" y="179"/>
                </a:cubicBezTo>
                <a:close/>
              </a:path>
            </a:pathLst>
          </a:custGeom>
          <a:solidFill>
            <a:srgbClr val="00C790">
              <a:alpha val="53000"/>
            </a:srgbClr>
          </a:solidFill>
          <a:ln w="4263" cap="flat">
            <a:noFill/>
            <a:prstDash val="solid"/>
            <a:miter/>
          </a:ln>
        </p:spPr>
        <p:txBody>
          <a:bodyPr rtlCol="0" anchor="ctr"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325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308913-0098-99FB-8660-170996FEBFFB}"/>
              </a:ext>
            </a:extLst>
          </p:cNvPr>
          <p:cNvSpPr/>
          <p:nvPr/>
        </p:nvSpPr>
        <p:spPr>
          <a:xfrm>
            <a:off x="0" y="3956820"/>
            <a:ext cx="12192000" cy="2916169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5000F05E-C962-4DBB-90C5-E949BFA8B3FC}"/>
              </a:ext>
            </a:extLst>
          </p:cNvPr>
          <p:cNvSpPr txBox="1"/>
          <p:nvPr/>
        </p:nvSpPr>
        <p:spPr>
          <a:xfrm>
            <a:off x="3345635" y="413598"/>
            <a:ext cx="550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Responsabilidades</a:t>
            </a:r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</a:t>
            </a:r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nivel</a:t>
            </a:r>
            <a:endParaRPr lang="en-US" sz="28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F0228F3-E629-18C0-1FB2-128C908AA520}"/>
              </a:ext>
            </a:extLst>
          </p:cNvPr>
          <p:cNvSpPr/>
          <p:nvPr/>
        </p:nvSpPr>
        <p:spPr>
          <a:xfrm>
            <a:off x="426538" y="999209"/>
            <a:ext cx="11362545" cy="5461096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37FE9DD5-1A7A-801E-3658-A4F8288BE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701367"/>
              </p:ext>
            </p:extLst>
          </p:nvPr>
        </p:nvGraphicFramePr>
        <p:xfrm>
          <a:off x="576440" y="1018062"/>
          <a:ext cx="10873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403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308913-0098-99FB-8660-170996FEBFFB}"/>
              </a:ext>
            </a:extLst>
          </p:cNvPr>
          <p:cNvSpPr/>
          <p:nvPr/>
        </p:nvSpPr>
        <p:spPr>
          <a:xfrm>
            <a:off x="0" y="4001791"/>
            <a:ext cx="12192000" cy="2916169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5000F05E-C962-4DBB-90C5-E949BFA8B3FC}"/>
              </a:ext>
            </a:extLst>
          </p:cNvPr>
          <p:cNvSpPr txBox="1"/>
          <p:nvPr/>
        </p:nvSpPr>
        <p:spPr>
          <a:xfrm>
            <a:off x="1672817" y="690794"/>
            <a:ext cx="88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Responsabilidades</a:t>
            </a:r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del Instituto Nacional de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Salud</a:t>
            </a:r>
            <a:endParaRPr lang="en-US" sz="28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2C2D669-1301-7014-2950-D1ED0418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20470" b="40794"/>
          <a:stretch>
            <a:fillRect/>
          </a:stretch>
        </p:blipFill>
        <p:spPr bwMode="auto">
          <a:xfrm>
            <a:off x="838200" y="1648263"/>
            <a:ext cx="10515600" cy="215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xmlns="" id="{3A4504BD-532D-7381-4476-22D998AE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4094215"/>
            <a:ext cx="195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Recibir, revisar, consolidar, depurar, solicitar ajustes y analizar la notificación de las UNM y UND</a:t>
            </a: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xmlns="" id="{8E654DBB-EB30-D033-E9E0-D878A411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4140253"/>
            <a:ext cx="1954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 de medios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xmlns="" id="{FA3E9BAC-59C3-2510-07AA-E53613A8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4140253"/>
            <a:ext cx="19542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Validar información de fuentes externas del nivel nacional</a:t>
            </a:r>
          </a:p>
        </p:txBody>
      </p:sp>
      <p:sp>
        <p:nvSpPr>
          <p:cNvPr id="20" name="CuadroTexto 9">
            <a:extLst>
              <a:ext uri="{FF2B5EF4-FFF2-40B4-BE49-F238E27FC236}">
                <a16:creationId xmlns:a16="http://schemas.microsoft.com/office/drawing/2014/main" xmlns="" id="{F40EF0A4-2C27-73EF-83CD-1B5BA4C0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8" y="4094215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 de boletines diarios</a:t>
            </a:r>
          </a:p>
        </p:txBody>
      </p:sp>
    </p:spTree>
    <p:extLst>
      <p:ext uri="{BB962C8B-B14F-4D97-AF65-F5344CB8AC3E}">
        <p14:creationId xmlns:p14="http://schemas.microsoft.com/office/powerpoint/2010/main" val="117066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308913-0098-99FB-8660-170996FEBFFB}"/>
              </a:ext>
            </a:extLst>
          </p:cNvPr>
          <p:cNvSpPr/>
          <p:nvPr/>
        </p:nvSpPr>
        <p:spPr>
          <a:xfrm>
            <a:off x="0" y="4001791"/>
            <a:ext cx="12192000" cy="2916169"/>
          </a:xfrm>
          <a:prstGeom prst="rect">
            <a:avLst/>
          </a:prstGeom>
          <a:solidFill>
            <a:srgbClr val="008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E69DA786-DD62-4744-8A5D-DDA6FD2C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BF72FC-C99E-4F3D-8741-6FBC50E60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89FB5B-63B7-4FE4-9DA3-5E4B10609BA5}"/>
              </a:ext>
            </a:extLst>
          </p:cNvPr>
          <p:cNvSpPr txBox="1"/>
          <p:nvPr/>
        </p:nvSpPr>
        <p:spPr>
          <a:xfrm>
            <a:off x="5648688" y="2608979"/>
            <a:ext cx="64689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Felicitaciones, usted ha finalizado la revisión del módulo 3 y de este curso.</a:t>
            </a:r>
          </a:p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invitamos a realizar la evaluación de este módulo y aprobar con el 70%</a:t>
            </a:r>
            <a:endParaRPr lang="es-CO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estionario de satisfacción del cliente, El cliente usa una computadora para responder a la pregunta, Excelente calificación de 5 estrellas. - foto de stock">
            <a:extLst>
              <a:ext uri="{FF2B5EF4-FFF2-40B4-BE49-F238E27FC236}">
                <a16:creationId xmlns:a16="http://schemas.microsoft.com/office/drawing/2014/main" xmlns="" id="{D3F89685-2493-4BF3-9D33-59FC67F4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" y="1656770"/>
            <a:ext cx="5396642" cy="35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B6A1C3-EDEF-F2A3-2DEE-277E9AEBEC0F}"/>
              </a:ext>
            </a:extLst>
          </p:cNvPr>
          <p:cNvSpPr/>
          <p:nvPr/>
        </p:nvSpPr>
        <p:spPr>
          <a:xfrm rot="5400000">
            <a:off x="5257800" y="-66676"/>
            <a:ext cx="6858001" cy="699135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8DE5A7-56B8-1895-2A4D-8D795423A986}"/>
              </a:ext>
            </a:extLst>
          </p:cNvPr>
          <p:cNvSpPr txBox="1"/>
          <p:nvPr/>
        </p:nvSpPr>
        <p:spPr>
          <a:xfrm>
            <a:off x="6128884" y="2516537"/>
            <a:ext cx="5188946" cy="22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aprendizaje</a:t>
            </a:r>
            <a:r>
              <a:rPr lang="es-CO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s-CO" sz="2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Identificar la metodología de la vigilancia de las intoxicaciones por sustancias químicas durante la temporada de la vigilancia intensificada. </a:t>
            </a:r>
            <a:endParaRPr lang="es-CO" sz="2000" b="1" dirty="0">
              <a:solidFill>
                <a:schemeClr val="bg1"/>
              </a:solidFill>
              <a:latin typeface="Noto Sans Symbols"/>
              <a:ea typeface="Noto Sans Symbols"/>
              <a:cs typeface="Noto Sans Symbol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0E05942-0836-44B6-976F-0B0D71F1AD1D}"/>
              </a:ext>
            </a:extLst>
          </p:cNvPr>
          <p:cNvSpPr txBox="1"/>
          <p:nvPr/>
        </p:nvSpPr>
        <p:spPr>
          <a:xfrm>
            <a:off x="6092326" y="939669"/>
            <a:ext cx="3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UNIDAD 4.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0F86DF9C-F384-46C7-B3B3-FE55BD686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552957" y="2860008"/>
            <a:ext cx="305158" cy="1013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xmlns="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5" name="Marcador de posición de imagen 4" descr="Persona usando una computadora portátil&#10;&#10;Descripción generada automáticamente con confianza media">
            <a:extLst>
              <a:ext uri="{FF2B5EF4-FFF2-40B4-BE49-F238E27FC236}">
                <a16:creationId xmlns:a16="http://schemas.microsoft.com/office/drawing/2014/main" xmlns="" id="{D004DAF2-31C9-7BFD-D18C-C5B1F27FB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22340" r="22340"/>
          <a:stretch>
            <a:fillRect/>
          </a:stretch>
        </p:blipFill>
        <p:spPr>
          <a:xfrm>
            <a:off x="600075" y="885825"/>
            <a:ext cx="4856163" cy="5486400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8F8B102-AE61-B4F3-5A2F-AB24FCC3B59E}"/>
              </a:ext>
            </a:extLst>
          </p:cNvPr>
          <p:cNvSpPr txBox="1"/>
          <p:nvPr/>
        </p:nvSpPr>
        <p:spPr>
          <a:xfrm>
            <a:off x="6092326" y="1184644"/>
            <a:ext cx="4272197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Vigilancia</a:t>
            </a:r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Intensificada</a:t>
            </a:r>
            <a:endParaRPr lang="es-CO" sz="28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479" y="-891"/>
            <a:ext cx="5362440" cy="667107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69390B4-A03F-B3B4-27D6-4BD954D18631}"/>
              </a:ext>
            </a:extLst>
          </p:cNvPr>
          <p:cNvSpPr txBox="1"/>
          <p:nvPr/>
        </p:nvSpPr>
        <p:spPr>
          <a:xfrm>
            <a:off x="469013" y="2707424"/>
            <a:ext cx="5976757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 la investigación exhaustiva de cada caso de enfermedad o evento en salud, utilizando recursos especializados dados su trascendencia o gravedad, para las intoxicaciones se busca: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04AC6616-84D2-446A-8BD7-13085BA88516}"/>
              </a:ext>
            </a:extLst>
          </p:cNvPr>
          <p:cNvSpPr txBox="1"/>
          <p:nvPr/>
        </p:nvSpPr>
        <p:spPr>
          <a:xfrm>
            <a:off x="1013992" y="2157091"/>
            <a:ext cx="488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Vigilancia</a:t>
            </a:r>
            <a:r>
              <a:rPr lang="en-US" sz="32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Intensificada</a:t>
            </a:r>
            <a:endParaRPr lang="en-US" sz="32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7CB41518-11E5-435C-8645-217482384A90}"/>
              </a:ext>
            </a:extLst>
          </p:cNvPr>
          <p:cNvSpPr txBox="1"/>
          <p:nvPr/>
        </p:nvSpPr>
        <p:spPr>
          <a:xfrm>
            <a:off x="201084" y="196492"/>
            <a:ext cx="174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02D0E25-ADB7-4090-2352-81839542080A}"/>
              </a:ext>
            </a:extLst>
          </p:cNvPr>
          <p:cNvSpPr txBox="1"/>
          <p:nvPr/>
        </p:nvSpPr>
        <p:spPr>
          <a:xfrm>
            <a:off x="8241146" y="4225858"/>
            <a:ext cx="26670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Activar la SAR ante comportamientos inusuales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A4CCB70-7455-C1D1-54AC-2C35A2E8F647}"/>
              </a:ext>
            </a:extLst>
          </p:cNvPr>
          <p:cNvSpPr txBox="1"/>
          <p:nvPr/>
        </p:nvSpPr>
        <p:spPr>
          <a:xfrm>
            <a:off x="8126558" y="2137639"/>
            <a:ext cx="319793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Establecer el comportamiento de los eventos en tiempo real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xmlns="" id="{BDD0567D-3369-6202-56EB-B0DEC730B4A7}"/>
              </a:ext>
            </a:extLst>
          </p:cNvPr>
          <p:cNvSpPr/>
          <p:nvPr/>
        </p:nvSpPr>
        <p:spPr>
          <a:xfrm flipH="1">
            <a:off x="7015396" y="2414871"/>
            <a:ext cx="2222325" cy="2118530"/>
          </a:xfrm>
          <a:prstGeom prst="arc">
            <a:avLst>
              <a:gd name="adj1" fmla="val 16200000"/>
              <a:gd name="adj2" fmla="val 5752807"/>
            </a:avLst>
          </a:prstGeom>
          <a:ln w="25400">
            <a:solidFill>
              <a:srgbClr val="00C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8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" y="21827"/>
            <a:ext cx="5362440" cy="667107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69390B4-A03F-B3B4-27D6-4BD954D18631}"/>
              </a:ext>
            </a:extLst>
          </p:cNvPr>
          <p:cNvSpPr txBox="1"/>
          <p:nvPr/>
        </p:nvSpPr>
        <p:spPr>
          <a:xfrm>
            <a:off x="5362438" y="2161986"/>
            <a:ext cx="5976757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MX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Colombia entre diciembre y enero, las intoxicaciones por fósforo blanco y alcohol adulterado con metanol aumentan en comparación con otros periodos, debido al uso de estas sustancias por las festividades. Además, la </a:t>
            </a:r>
            <a:r>
              <a:rPr lang="es-CO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670 de 2001 y el Decreto Nacional 4481 de 2006 prohíben el fósforo blanco.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04AC6616-84D2-446A-8BD7-13085BA88516}"/>
              </a:ext>
            </a:extLst>
          </p:cNvPr>
          <p:cNvSpPr txBox="1"/>
          <p:nvPr/>
        </p:nvSpPr>
        <p:spPr>
          <a:xfrm>
            <a:off x="852805" y="3034197"/>
            <a:ext cx="376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Justificación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43F62B-E9A6-DB9F-16A8-756F03C329D9}"/>
              </a:ext>
            </a:extLst>
          </p:cNvPr>
          <p:cNvSpPr/>
          <p:nvPr/>
        </p:nvSpPr>
        <p:spPr>
          <a:xfrm>
            <a:off x="1" y="3044367"/>
            <a:ext cx="12192000" cy="3948545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3CD03B8B-6CC7-4762-9135-2A97D3FA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967002" y="2473324"/>
            <a:ext cx="2809875" cy="562927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BC9B79B4-C60B-40EB-9B62-7E98057BC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13326EF9-73EB-4CCB-81C0-379B5C230FFB}"/>
              </a:ext>
            </a:extLst>
          </p:cNvPr>
          <p:cNvSpPr txBox="1"/>
          <p:nvPr/>
        </p:nvSpPr>
        <p:spPr>
          <a:xfrm>
            <a:off x="112339" y="1135004"/>
            <a:ext cx="686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highlight>
                  <a:srgbClr val="155263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Implementación</a:t>
            </a:r>
            <a:r>
              <a:rPr lang="en-US" sz="2800" b="1" dirty="0">
                <a:solidFill>
                  <a:schemeClr val="bg1"/>
                </a:solidFill>
                <a:highlight>
                  <a:srgbClr val="155263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155263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Vigilancia</a:t>
            </a:r>
            <a:r>
              <a:rPr lang="en-US" sz="2800" b="1" dirty="0">
                <a:solidFill>
                  <a:schemeClr val="bg1"/>
                </a:solidFill>
                <a:highlight>
                  <a:srgbClr val="155263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155263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Intensificada</a:t>
            </a:r>
            <a:endParaRPr lang="en-US" sz="2800" b="1" dirty="0">
              <a:solidFill>
                <a:schemeClr val="bg1"/>
              </a:solidFill>
              <a:highlight>
                <a:srgbClr val="155263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5C34B32-9E2D-46F5-941D-22D3C07A8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504" y="284360"/>
            <a:ext cx="990963" cy="57863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796C944D-5769-4FC1-8931-B75B7AB24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38198" y="5057961"/>
            <a:ext cx="169783" cy="1443152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13E71AAC-509D-4C32-8AAF-F7669E6AB2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>
            <a:off x="5508739" y="17720"/>
            <a:ext cx="305158" cy="101391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991B83B-C486-9737-0875-86215928E36D}"/>
              </a:ext>
            </a:extLst>
          </p:cNvPr>
          <p:cNvSpPr/>
          <p:nvPr/>
        </p:nvSpPr>
        <p:spPr>
          <a:xfrm>
            <a:off x="989354" y="2469993"/>
            <a:ext cx="5111645" cy="795109"/>
          </a:xfrm>
          <a:prstGeom prst="rect">
            <a:avLst/>
          </a:prstGeom>
          <a:solidFill>
            <a:srgbClr val="008A63"/>
          </a:solidFill>
          <a:ln>
            <a:solidFill>
              <a:srgbClr val="A3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Participación de los Consejos Territoriales de Gestión del Riesgo de Desastres, del CRUE, UND y UDM</a:t>
            </a:r>
            <a:endParaRPr lang="es-CO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D694DBB0-4CC1-8777-76B1-90BFDE0C774D}"/>
              </a:ext>
            </a:extLst>
          </p:cNvPr>
          <p:cNvSpPr/>
          <p:nvPr/>
        </p:nvSpPr>
        <p:spPr>
          <a:xfrm>
            <a:off x="989354" y="4280063"/>
            <a:ext cx="5111645" cy="795109"/>
          </a:xfrm>
          <a:prstGeom prst="rect">
            <a:avLst/>
          </a:prstGeom>
          <a:solidFill>
            <a:srgbClr val="008A63"/>
          </a:solidFill>
          <a:ln>
            <a:solidFill>
              <a:srgbClr val="A3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Participación de los Consejos Territoriales de Gestión del Riesgo de Desastres, del CRUE, UND y UDM</a:t>
            </a:r>
            <a:endParaRPr lang="es-CO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8B22AC63-3E0C-A8B0-A611-F1E4CE342070}"/>
              </a:ext>
            </a:extLst>
          </p:cNvPr>
          <p:cNvCxnSpPr/>
          <p:nvPr/>
        </p:nvCxnSpPr>
        <p:spPr>
          <a:xfrm>
            <a:off x="3599852" y="3478171"/>
            <a:ext cx="0" cy="569743"/>
          </a:xfrm>
          <a:prstGeom prst="straightConnector1">
            <a:avLst/>
          </a:prstGeom>
          <a:ln w="38100">
            <a:solidFill>
              <a:srgbClr val="A3EF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3 Diagrama">
            <a:extLst>
              <a:ext uri="{FF2B5EF4-FFF2-40B4-BE49-F238E27FC236}">
                <a16:creationId xmlns:a16="http://schemas.microsoft.com/office/drawing/2014/main" xmlns="" id="{74E8F2A9-C052-24C2-FC12-F6E8603AD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566797"/>
              </p:ext>
            </p:extLst>
          </p:nvPr>
        </p:nvGraphicFramePr>
        <p:xfrm>
          <a:off x="5967827" y="1234297"/>
          <a:ext cx="6410096" cy="608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67643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23A857-95CD-5CBC-A7D8-D79F33753C26}"/>
              </a:ext>
            </a:extLst>
          </p:cNvPr>
          <p:cNvSpPr/>
          <p:nvPr/>
        </p:nvSpPr>
        <p:spPr>
          <a:xfrm>
            <a:off x="-1" y="2200827"/>
            <a:ext cx="5232590" cy="4732123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00AA6F-70E5-9AFB-C70F-E767206266E9}"/>
              </a:ext>
            </a:extLst>
          </p:cNvPr>
          <p:cNvSpPr txBox="1"/>
          <p:nvPr/>
        </p:nvSpPr>
        <p:spPr>
          <a:xfrm>
            <a:off x="165402" y="814475"/>
            <a:ext cx="490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Definición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caso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Intoxicación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fosfóro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blanco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Marcador de posición de imagen 4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9028D0D2-25F5-A3FF-6255-29A88F85CBC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458" r="21458"/>
          <a:stretch>
            <a:fillRect/>
          </a:stretch>
        </p:blipFill>
        <p:spPr/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8E4EBB10-435A-40AE-B89A-FB80B2CF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65A89D8C-DF0A-4856-913E-E26A00783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2" y="2235336"/>
            <a:ext cx="2132157" cy="427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B8538-3CDF-2C0E-1B1B-9E0FA22F5DE9}"/>
              </a:ext>
            </a:extLst>
          </p:cNvPr>
          <p:cNvSpPr txBox="1"/>
          <p:nvPr/>
        </p:nvSpPr>
        <p:spPr>
          <a:xfrm>
            <a:off x="279032" y="2385947"/>
            <a:ext cx="4483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con manifestaciones o un cuadro clínico de intoxicación aguda compatible o característico con la exposición a fósforo blanco asociado a artefactos pirotécnicos.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 una alerta (notificación inmediata y IEC)Todos los casos requieren UA.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caso debe quedar finalmente clasificado como caso confirmado por laboratorio o confirmado por clínica tras la unidad de análisis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639FE23-DD95-D1FC-2F8C-E9A67DAB2AF5}"/>
              </a:ext>
            </a:extLst>
          </p:cNvPr>
          <p:cNvSpPr txBox="1"/>
          <p:nvPr/>
        </p:nvSpPr>
        <p:spPr>
          <a:xfrm>
            <a:off x="9734634" y="6491161"/>
            <a:ext cx="4670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Foto: Getty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Images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/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Sergejs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Jevsjukovs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/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EyeEm</a:t>
            </a:r>
            <a:endParaRPr lang="es-CO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43A5464-8F5C-EDCF-7742-91691D301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6C93AB89-934D-495A-B5E2-C12674020AD8}"/>
              </a:ext>
            </a:extLst>
          </p:cNvPr>
          <p:cNvSpPr txBox="1"/>
          <p:nvPr/>
        </p:nvSpPr>
        <p:spPr>
          <a:xfrm>
            <a:off x="387093" y="382888"/>
            <a:ext cx="850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Notificación Intoxicaciones por </a:t>
            </a:r>
            <a:r>
              <a:rPr lang="es-CO" sz="2800" b="1" dirty="0" err="1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Fosfóro</a:t>
            </a:r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Blanco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pic>
        <p:nvPicPr>
          <p:cNvPr id="15" name="Imagen 5">
            <a:extLst>
              <a:ext uri="{FF2B5EF4-FFF2-40B4-BE49-F238E27FC236}">
                <a16:creationId xmlns:a16="http://schemas.microsoft.com/office/drawing/2014/main" xmlns="" id="{14EF5343-9FCD-94B2-5AE3-CD537D30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>
            <a:fillRect/>
          </a:stretch>
        </p:blipFill>
        <p:spPr bwMode="auto">
          <a:xfrm>
            <a:off x="1177131" y="1220640"/>
            <a:ext cx="9837738" cy="2427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10">
            <a:extLst>
              <a:ext uri="{FF2B5EF4-FFF2-40B4-BE49-F238E27FC236}">
                <a16:creationId xmlns:a16="http://schemas.microsoft.com/office/drawing/2014/main" xmlns="" id="{A8812188-4770-09EC-FC3F-9E3AC173C66A}"/>
              </a:ext>
            </a:extLst>
          </p:cNvPr>
          <p:cNvGrpSpPr>
            <a:grpSpLocks/>
          </p:cNvGrpSpPr>
          <p:nvPr/>
        </p:nvGrpSpPr>
        <p:grpSpPr bwMode="auto">
          <a:xfrm>
            <a:off x="1096962" y="3856832"/>
            <a:ext cx="9998075" cy="1890712"/>
            <a:chOff x="885453" y="3700641"/>
            <a:chExt cx="9998306" cy="1889924"/>
          </a:xfrm>
        </p:grpSpPr>
        <p:pic>
          <p:nvPicPr>
            <p:cNvPr id="19" name="Imagen 8">
              <a:extLst>
                <a:ext uri="{FF2B5EF4-FFF2-40B4-BE49-F238E27FC236}">
                  <a16:creationId xmlns:a16="http://schemas.microsoft.com/office/drawing/2014/main" xmlns="" id="{59A2F062-2633-72B6-E7F7-EC8788E4B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53" y="3700641"/>
              <a:ext cx="9998306" cy="1889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xmlns="" id="{769EA5DC-4491-ACDD-832F-6BBB0AC78766}"/>
                </a:ext>
              </a:extLst>
            </p:cNvPr>
            <p:cNvSpPr/>
            <p:nvPr/>
          </p:nvSpPr>
          <p:spPr>
            <a:xfrm>
              <a:off x="3628716" y="4597204"/>
              <a:ext cx="6691468" cy="318955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dirty="0">
                  <a:solidFill>
                    <a:schemeClr val="accent1">
                      <a:lumMod val="75000"/>
                    </a:schemeClr>
                  </a:solidFill>
                </a:rPr>
                <a:t>Fósforo blanco o el nombre del artefacto, Código 1080, por ejemplo: </a:t>
              </a:r>
              <a:r>
                <a:rPr lang="es-MX" sz="1200" dirty="0">
                  <a:solidFill>
                    <a:schemeClr val="accent1">
                      <a:lumMod val="75000"/>
                    </a:schemeClr>
                  </a:solidFill>
                </a:rPr>
                <a:t>1104 (martinicas) y 1142 (totes)</a:t>
              </a:r>
              <a:endParaRPr lang="es-CO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A9B4B570-7A45-D58D-D3B2-3DB7EF2E894A}"/>
                </a:ext>
              </a:extLst>
            </p:cNvPr>
            <p:cNvSpPr/>
            <p:nvPr/>
          </p:nvSpPr>
          <p:spPr>
            <a:xfrm>
              <a:off x="6598998" y="4341724"/>
              <a:ext cx="115890" cy="1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1E40AB70-6D44-3CE8-FB90-67003E68AB35}"/>
                </a:ext>
              </a:extLst>
            </p:cNvPr>
            <p:cNvSpPr/>
            <p:nvPr/>
          </p:nvSpPr>
          <p:spPr>
            <a:xfrm>
              <a:off x="2753984" y="5287479"/>
              <a:ext cx="169866" cy="1380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319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23A857-95CD-5CBC-A7D8-D79F33753C26}"/>
              </a:ext>
            </a:extLst>
          </p:cNvPr>
          <p:cNvSpPr/>
          <p:nvPr/>
        </p:nvSpPr>
        <p:spPr>
          <a:xfrm>
            <a:off x="-1" y="2200827"/>
            <a:ext cx="5232590" cy="4732123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00AA6F-70E5-9AFB-C70F-E767206266E9}"/>
              </a:ext>
            </a:extLst>
          </p:cNvPr>
          <p:cNvSpPr txBox="1"/>
          <p:nvPr/>
        </p:nvSpPr>
        <p:spPr>
          <a:xfrm>
            <a:off x="165402" y="248365"/>
            <a:ext cx="4901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Definición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caso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es-ES" alt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intoxicación por metanol asociado a bebida alcohólica adulterada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8E4EBB10-435A-40AE-B89A-FB80B2CF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65A89D8C-DF0A-4856-913E-E26A0078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" y="2235336"/>
            <a:ext cx="2132157" cy="427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0B8538-3CDF-2C0E-1B1B-9E0FA22F5DE9}"/>
              </a:ext>
            </a:extLst>
          </p:cNvPr>
          <p:cNvSpPr txBox="1"/>
          <p:nvPr/>
        </p:nvSpPr>
        <p:spPr>
          <a:xfrm>
            <a:off x="279032" y="2385947"/>
            <a:ext cx="4483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con manifestaciones o un cuadro clínico de intoxicación aguda compatible o característico con la exposición a metanol asociado a licor adulterado.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 una alerta (notificación inmediata y IEC)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solo caso constituye un brote.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caso debe quedar finalmente clasificado como caso confirmado por laboratorio</a:t>
            </a:r>
            <a:endParaRPr lang="es-ES_tradnl" alt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639FE23-DD95-D1FC-2F8C-E9A67DAB2AF5}"/>
              </a:ext>
            </a:extLst>
          </p:cNvPr>
          <p:cNvSpPr txBox="1"/>
          <p:nvPr/>
        </p:nvSpPr>
        <p:spPr>
          <a:xfrm>
            <a:off x="9734634" y="6491161"/>
            <a:ext cx="4670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Foto: Getty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Images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/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Sergejs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Jevsjukovs</a:t>
            </a:r>
            <a:r>
              <a:rPr lang="es-CO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 / </a:t>
            </a:r>
            <a:r>
              <a:rPr lang="es-CO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SemanaSans-Regular"/>
              </a:rPr>
              <a:t>EyeEm</a:t>
            </a:r>
            <a:endParaRPr lang="es-CO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CEAF8E-5035-F78A-51D5-13C489032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7FA9E784-DDDD-461B-DD5A-C62DBFDB8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Picture 5" descr="Va a comprar licor? Tenga esto en cuenta">
            <a:extLst>
              <a:ext uri="{FF2B5EF4-FFF2-40B4-BE49-F238E27FC236}">
                <a16:creationId xmlns:a16="http://schemas.microsoft.com/office/drawing/2014/main" xmlns="" id="{CFB7BF3C-A8F5-6D16-B2DC-95BE504C2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2661" r="42771" b="6564"/>
          <a:stretch/>
        </p:blipFill>
        <p:spPr bwMode="auto">
          <a:xfrm>
            <a:off x="5232589" y="0"/>
            <a:ext cx="6959410" cy="68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4ECD082-6D89-0C17-272F-15FA76E7A034}"/>
              </a:ext>
            </a:extLst>
          </p:cNvPr>
          <p:cNvSpPr txBox="1"/>
          <p:nvPr/>
        </p:nvSpPr>
        <p:spPr>
          <a:xfrm>
            <a:off x="7218160" y="6578376"/>
            <a:ext cx="50329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altLang="es-CO" sz="1050" dirty="0">
                <a:solidFill>
                  <a:schemeClr val="bg2"/>
                </a:solidFill>
              </a:rPr>
              <a:t>https://www.elheraldo.co/barranquilla/va-comprar-licor-tenga-esto-en-cuenta-440022</a:t>
            </a:r>
          </a:p>
        </p:txBody>
      </p:sp>
    </p:spTree>
    <p:extLst>
      <p:ext uri="{BB962C8B-B14F-4D97-AF65-F5344CB8AC3E}">
        <p14:creationId xmlns:p14="http://schemas.microsoft.com/office/powerpoint/2010/main" val="25203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53886FFA-EF96-4076-A43D-26A5EBAE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ED0B1A6A-C54B-4EC0-8316-2A4EF688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57E9843-9D13-49B0-949D-BDBE8FCDC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6C93AB89-934D-495A-B5E2-C12674020AD8}"/>
              </a:ext>
            </a:extLst>
          </p:cNvPr>
          <p:cNvSpPr txBox="1"/>
          <p:nvPr/>
        </p:nvSpPr>
        <p:spPr>
          <a:xfrm>
            <a:off x="201084" y="382888"/>
            <a:ext cx="1070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Notificación Intoxicaciones por Licor adulterado con metanol</a:t>
            </a:r>
            <a:endParaRPr lang="en-US" sz="2800" b="1" dirty="0">
              <a:solidFill>
                <a:schemeClr val="bg1"/>
              </a:solidFill>
              <a:highlight>
                <a:srgbClr val="339966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E703E29C-8C22-41DE-9E55-FD58DC6D1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85758" y="3163069"/>
            <a:ext cx="305158" cy="1013911"/>
          </a:xfrm>
          <a:prstGeom prst="rect">
            <a:avLst/>
          </a:prstGeom>
        </p:spPr>
      </p:pic>
      <p:pic>
        <p:nvPicPr>
          <p:cNvPr id="15" name="Imagen 5">
            <a:extLst>
              <a:ext uri="{FF2B5EF4-FFF2-40B4-BE49-F238E27FC236}">
                <a16:creationId xmlns:a16="http://schemas.microsoft.com/office/drawing/2014/main" xmlns="" id="{14EF5343-9FCD-94B2-5AE3-CD537D30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0"/>
          <a:stretch>
            <a:fillRect/>
          </a:stretch>
        </p:blipFill>
        <p:spPr bwMode="auto">
          <a:xfrm>
            <a:off x="1512959" y="1098304"/>
            <a:ext cx="9166082" cy="226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3">
            <a:extLst>
              <a:ext uri="{FF2B5EF4-FFF2-40B4-BE49-F238E27FC236}">
                <a16:creationId xmlns:a16="http://schemas.microsoft.com/office/drawing/2014/main" xmlns="" id="{070B2E88-A584-8648-978A-C8F5C98BCF3B}"/>
              </a:ext>
            </a:extLst>
          </p:cNvPr>
          <p:cNvGrpSpPr>
            <a:grpSpLocks/>
          </p:cNvGrpSpPr>
          <p:nvPr/>
        </p:nvGrpSpPr>
        <p:grpSpPr bwMode="auto">
          <a:xfrm>
            <a:off x="1612978" y="3507097"/>
            <a:ext cx="8966044" cy="2999545"/>
            <a:chOff x="860109" y="3032051"/>
            <a:chExt cx="10023650" cy="3568653"/>
          </a:xfrm>
        </p:grpSpPr>
        <p:pic>
          <p:nvPicPr>
            <p:cNvPr id="14" name="Imagen 8">
              <a:extLst>
                <a:ext uri="{FF2B5EF4-FFF2-40B4-BE49-F238E27FC236}">
                  <a16:creationId xmlns:a16="http://schemas.microsoft.com/office/drawing/2014/main" xmlns="" id="{CD418312-5965-4D05-CC5D-1E96FCED2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53" y="3032051"/>
              <a:ext cx="9998306" cy="18899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C1AF615F-4064-D234-DCEC-E4004FA4A052}"/>
                </a:ext>
              </a:extLst>
            </p:cNvPr>
            <p:cNvSpPr/>
            <p:nvPr/>
          </p:nvSpPr>
          <p:spPr>
            <a:xfrm>
              <a:off x="4524123" y="3446383"/>
              <a:ext cx="117477" cy="130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DDE75FF3-F2A5-5F75-2153-9B9B9BC01B11}"/>
                </a:ext>
              </a:extLst>
            </p:cNvPr>
            <p:cNvSpPr/>
            <p:nvPr/>
          </p:nvSpPr>
          <p:spPr>
            <a:xfrm>
              <a:off x="2801656" y="4640167"/>
              <a:ext cx="122239" cy="1174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24" name="CuadroTexto 11">
              <a:extLst>
                <a:ext uri="{FF2B5EF4-FFF2-40B4-BE49-F238E27FC236}">
                  <a16:creationId xmlns:a16="http://schemas.microsoft.com/office/drawing/2014/main" xmlns="" id="{78A26970-566D-EE44-3AE7-7789BADBE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3811" y="3879537"/>
              <a:ext cx="4306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8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Licor Adulterado con Metanol, Código 0482 </a:t>
              </a:r>
            </a:p>
          </p:txBody>
        </p:sp>
        <p:pic>
          <p:nvPicPr>
            <p:cNvPr id="25" name="Imagen 2">
              <a:extLst>
                <a:ext uri="{FF2B5EF4-FFF2-40B4-BE49-F238E27FC236}">
                  <a16:creationId xmlns:a16="http://schemas.microsoft.com/office/drawing/2014/main" xmlns="" id="{C630C90B-4FBE-583E-3E6E-45338B370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09" y="4985124"/>
              <a:ext cx="10023650" cy="16155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DFF3F1DF-A0ED-E9EA-0D5A-DCAA1FAEE1E6}"/>
                </a:ext>
              </a:extLst>
            </p:cNvPr>
            <p:cNvSpPr/>
            <p:nvPr/>
          </p:nvSpPr>
          <p:spPr>
            <a:xfrm>
              <a:off x="1187140" y="5792677"/>
              <a:ext cx="120652" cy="115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56D51BF4-01AE-163C-6061-640AC5486C7F}"/>
                </a:ext>
              </a:extLst>
            </p:cNvPr>
            <p:cNvSpPr/>
            <p:nvPr/>
          </p:nvSpPr>
          <p:spPr>
            <a:xfrm>
              <a:off x="4927355" y="5449781"/>
              <a:ext cx="122240" cy="115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32" name="CuadroTexto 14">
              <a:extLst>
                <a:ext uri="{FF2B5EF4-FFF2-40B4-BE49-F238E27FC236}">
                  <a16:creationId xmlns:a16="http://schemas.microsoft.com/office/drawing/2014/main" xmlns="" id="{839C9CE3-DCD1-14F7-8F90-8BB82D19F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313" y="6044403"/>
              <a:ext cx="29797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accent1"/>
                  </a:solidFill>
                  <a:latin typeface="Calibri" panose="020F0502020204030204" pitchFamily="34" charset="0"/>
                </a:rPr>
                <a:t>Niveles de Metanol en Sangre</a:t>
              </a:r>
            </a:p>
          </p:txBody>
        </p:sp>
        <p:sp>
          <p:nvSpPr>
            <p:cNvPr id="33" name="CuadroTexto 15">
              <a:extLst>
                <a:ext uri="{FF2B5EF4-FFF2-40B4-BE49-F238E27FC236}">
                  <a16:creationId xmlns:a16="http://schemas.microsoft.com/office/drawing/2014/main" xmlns="" id="{C32D7054-B3D6-49A3-ED8D-04AA2C577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8249" y="6225360"/>
              <a:ext cx="27543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accent1"/>
                  </a:solidFill>
                  <a:latin typeface="Calibri" panose="020F0502020204030204" pitchFamily="34" charset="0"/>
                </a:rPr>
                <a:t>Ejemplo: Positivo, 60 mg/dl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51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643</Words>
  <Application>Microsoft Office PowerPoint</Application>
  <PresentationFormat>Panorámica</PresentationFormat>
  <Paragraphs>78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Helvetica Neue</vt:lpstr>
      <vt:lpstr>Lato</vt:lpstr>
      <vt:lpstr>Noto Sans Symbols</vt:lpstr>
      <vt:lpstr>Roboto</vt:lpstr>
      <vt:lpstr>SemanaSans-Regular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achmad rizki</dc:creator>
  <cp:lastModifiedBy>Alejandra del Pilar Diaz Gomez</cp:lastModifiedBy>
  <cp:revision>61</cp:revision>
  <dcterms:created xsi:type="dcterms:W3CDTF">2022-06-02T12:53:59Z</dcterms:created>
  <dcterms:modified xsi:type="dcterms:W3CDTF">2022-08-17T17:34:53Z</dcterms:modified>
</cp:coreProperties>
</file>