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27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351E6A-CA3B-4DAD-A452-EA5DE8B5BA8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xmlns="" id="{45377AB2-385D-42AF-ADC0-72839B89B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xmlns="" id="{BA44316B-2832-49BC-93EF-ADCD85470447}"/>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7BBE2326-8BFF-4C0F-99EB-370E0FAE137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D8DEC34E-F886-407F-8881-C6595DE55608}"/>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128518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721C9E-71C8-4140-9320-F1837C21775A}"/>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5E763C96-724F-4340-A811-5186F75F19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41AB82FC-8B9B-4E5C-B492-99941075F0AD}"/>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2CB68366-12E9-4EDE-A394-7A92CEE74741}"/>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22432E02-64AC-40A2-975D-9C4FC0804C01}"/>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73745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66DF8B4-44B4-4DFD-9B0C-B75FE15073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659C2E7A-866F-48C7-8467-3C53B95283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E5B78605-953D-41DD-BC36-D92C1C26580D}"/>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07497C7B-C4FA-494A-96B4-60298DB5DFF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4344BDD6-02AC-49B7-9D28-84FBB5FB59D7}"/>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255398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4B67E4-3AC0-4FCE-ACB6-7D25A3DA9FD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BDE471EF-24EE-4212-B503-FAF9C518172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B0B20F47-73B3-461D-A6AB-5D0B3D7D4A00}"/>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967C2C99-F1D7-4669-9658-78FB973098E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85EC5B23-36F1-414C-AD24-E545C716C06D}"/>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137875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E59B73-A908-4EDC-A309-6FEC1D3940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A9CDE08A-E0B7-4B79-850D-8C2F03554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768B60A3-2726-4670-AC3D-AD77A31724B9}"/>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D86135B8-9902-4803-8C8F-D7752535217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D4D733EA-DAD0-4F87-B1AB-E4EEA4FA37FB}"/>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118288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73D6FA-35B0-4A35-BE3D-3B4C9A4059A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CFFB12DB-E069-4F7B-B2DD-46F8EA7D8CA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xmlns="" id="{E58E0C7E-A5EA-47FE-B8F2-344487E6AA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xmlns="" id="{0DBAAF3B-A9BA-4D27-A178-72D40E4096DB}"/>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6B30238C-2394-488E-BFD4-D4019EEE245E}"/>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CCB862B-4CF0-4F9E-8BBC-3B63A1D93941}"/>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28195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0ECACF-759C-441A-831B-45779A23FD9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EF1190A0-2E22-41A3-9ACC-E3FE5E1DC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B423112-1BF1-429A-85A3-50DA159174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xmlns="" id="{E988B0E1-DDC9-4325-B45D-4E496A7F9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4CFF9AB-FBD8-4522-B550-2A1703050E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xmlns="" id="{C80C6273-0E6E-4F1C-B658-681ED582DD9A}"/>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8" name="Marcador de pie de página 7">
            <a:extLst>
              <a:ext uri="{FF2B5EF4-FFF2-40B4-BE49-F238E27FC236}">
                <a16:creationId xmlns:a16="http://schemas.microsoft.com/office/drawing/2014/main" xmlns="" id="{2631E539-41AC-47BD-9309-682D22661966}"/>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xmlns="" id="{47E5B764-1219-4746-B0DB-E885D6339883}"/>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403520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AA9D1F-A706-464A-8B02-0214376956B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xmlns="" id="{22FEEC67-D3DA-4F60-982A-500AFD6A3409}"/>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4" name="Marcador de pie de página 3">
            <a:extLst>
              <a:ext uri="{FF2B5EF4-FFF2-40B4-BE49-F238E27FC236}">
                <a16:creationId xmlns:a16="http://schemas.microsoft.com/office/drawing/2014/main" xmlns="" id="{4118A673-7B53-4597-B500-AD63DD05BA55}"/>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xmlns="" id="{304E5E06-DFAD-48ED-901B-25A829EC3EF3}"/>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111850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8312A1B-3C1F-4F10-A83E-719767F1334A}"/>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3" name="Marcador de pie de página 2">
            <a:extLst>
              <a:ext uri="{FF2B5EF4-FFF2-40B4-BE49-F238E27FC236}">
                <a16:creationId xmlns:a16="http://schemas.microsoft.com/office/drawing/2014/main" xmlns="" id="{F4D8A016-F92C-4316-BF5E-B7D33750A0E5}"/>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xmlns="" id="{4B1BE03B-0219-4EA3-90FD-0DECFC2F0A08}"/>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261283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EE2564-8DB5-4E07-B036-38001C61D2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52B5ADAA-2321-448F-AAC8-EEF8E4EDD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xmlns="" id="{953CF29A-1B77-469C-A1FD-93B97BCFD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D1F7AA4-026B-4E1C-9555-738AE9471084}"/>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B73E014A-D471-424B-A08D-EAAEAC3124D6}"/>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6788A30D-4529-46F4-82C6-0647BFF92CD6}"/>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192287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469958-3979-43A6-BD35-BA3B91A565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xmlns="" id="{2037D9F4-534C-4CC5-8849-5ED2831AF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xmlns="" id="{58CE8D1C-9880-4EE5-A11D-C7BFE333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D804770-729B-4E99-8273-1A6D60199DE5}"/>
              </a:ext>
            </a:extLst>
          </p:cNvPr>
          <p:cNvSpPr>
            <a:spLocks noGrp="1"/>
          </p:cNvSpPr>
          <p:nvPr>
            <p:ph type="dt" sz="half" idx="10"/>
          </p:nvPr>
        </p:nvSpPr>
        <p:spPr/>
        <p:txBody>
          <a:bodyPr/>
          <a:lstStyle/>
          <a:p>
            <a:fld id="{1788B1C8-9315-4BC0-A66C-8DE6BF515D6E}" type="datetimeFigureOut">
              <a:rPr lang="es-419" smtClean="0"/>
              <a:t>17/8/2022</a:t>
            </a:fld>
            <a:endParaRPr lang="es-419"/>
          </a:p>
        </p:txBody>
      </p:sp>
      <p:sp>
        <p:nvSpPr>
          <p:cNvPr id="6" name="Marcador de pie de página 5">
            <a:extLst>
              <a:ext uri="{FF2B5EF4-FFF2-40B4-BE49-F238E27FC236}">
                <a16:creationId xmlns:a16="http://schemas.microsoft.com/office/drawing/2014/main" xmlns="" id="{BE1FB9D6-76B7-424E-A0FF-962049DF4682}"/>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72DD719D-42D9-459E-A112-F7EDA755A69D}"/>
              </a:ext>
            </a:extLst>
          </p:cNvPr>
          <p:cNvSpPr>
            <a:spLocks noGrp="1"/>
          </p:cNvSpPr>
          <p:nvPr>
            <p:ph type="sldNum" sz="quarter" idx="12"/>
          </p:nvPr>
        </p:nvSpPr>
        <p:spPr/>
        <p:txBody>
          <a:bodyPr/>
          <a:lstStyle/>
          <a:p>
            <a:fld id="{13A96386-812F-40AB-9BBF-F12AA4695EC8}" type="slidenum">
              <a:rPr lang="es-419" smtClean="0"/>
              <a:t>‹Nº›</a:t>
            </a:fld>
            <a:endParaRPr lang="es-419"/>
          </a:p>
        </p:txBody>
      </p:sp>
    </p:spTree>
    <p:extLst>
      <p:ext uri="{BB962C8B-B14F-4D97-AF65-F5344CB8AC3E}">
        <p14:creationId xmlns:p14="http://schemas.microsoft.com/office/powerpoint/2010/main" val="135527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51E6018-28B6-428A-867F-7ACEFB0A4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F018BD78-DE5B-4F85-8808-84EFFEC8F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09C9A017-08A5-484D-9CCC-30561E91D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8B1C8-9315-4BC0-A66C-8DE6BF515D6E}" type="datetimeFigureOut">
              <a:rPr lang="es-419" smtClean="0"/>
              <a:t>17/8/2022</a:t>
            </a:fld>
            <a:endParaRPr lang="es-419"/>
          </a:p>
        </p:txBody>
      </p:sp>
      <p:sp>
        <p:nvSpPr>
          <p:cNvPr id="5" name="Marcador de pie de página 4">
            <a:extLst>
              <a:ext uri="{FF2B5EF4-FFF2-40B4-BE49-F238E27FC236}">
                <a16:creationId xmlns:a16="http://schemas.microsoft.com/office/drawing/2014/main" xmlns="" id="{8AE36A45-DAF5-4EE9-A462-9B993EF65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xmlns="" id="{622DDDAF-EBBF-4ED9-85CD-3384FCD38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96386-812F-40AB-9BBF-F12AA4695EC8}" type="slidenum">
              <a:rPr lang="es-419" smtClean="0"/>
              <a:t>‹Nº›</a:t>
            </a:fld>
            <a:endParaRPr lang="es-419"/>
          </a:p>
        </p:txBody>
      </p:sp>
    </p:spTree>
    <p:extLst>
      <p:ext uri="{BB962C8B-B14F-4D97-AF65-F5344CB8AC3E}">
        <p14:creationId xmlns:p14="http://schemas.microsoft.com/office/powerpoint/2010/main" val="242543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sv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sv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hyperlink" Target="https://anestesiologia.blo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298625F1-B16C-43B3-A756-AEECC84918C0}"/>
              </a:ext>
            </a:extLst>
          </p:cNvPr>
          <p:cNvSpPr txBox="1"/>
          <p:nvPr/>
        </p:nvSpPr>
        <p:spPr>
          <a:xfrm>
            <a:off x="6096000" y="2317737"/>
            <a:ext cx="5144655" cy="1815882"/>
          </a:xfrm>
          <a:prstGeom prst="rect">
            <a:avLst/>
          </a:prstGeom>
          <a:noFill/>
        </p:spPr>
        <p:txBody>
          <a:bodyPr wrap="square">
            <a:spAutoFit/>
          </a:bodyPr>
          <a:lstStyle/>
          <a:p>
            <a:r>
              <a:rPr lang="es-ES" sz="2800" b="1" dirty="0">
                <a:solidFill>
                  <a:schemeClr val="bg1"/>
                </a:solidFill>
                <a:highlight>
                  <a:srgbClr val="008080"/>
                </a:highlight>
                <a:latin typeface="Arial" panose="020B0604020202020204" pitchFamily="34" charset="0"/>
                <a:cs typeface="Arial" panose="020B0604020202020204" pitchFamily="34" charset="0"/>
              </a:rPr>
              <a:t>Curso Virtual de la vigilancia epidemiológica de las Intoxicaciones agudas por sustancias químicas</a:t>
            </a:r>
            <a:endParaRPr lang="es-419" sz="2800" b="1" dirty="0">
              <a:solidFill>
                <a:schemeClr val="bg1"/>
              </a:solidFill>
              <a:highlight>
                <a:srgbClr val="008080"/>
              </a:highlight>
              <a:latin typeface="Arial" panose="020B0604020202020204" pitchFamily="34" charset="0"/>
              <a:cs typeface="Arial" panose="020B0604020202020204" pitchFamily="34" charset="0"/>
            </a:endParaRPr>
          </a:p>
        </p:txBody>
      </p:sp>
      <p:sp>
        <p:nvSpPr>
          <p:cNvPr id="6" name="Google Shape;54;p3">
            <a:extLst>
              <a:ext uri="{FF2B5EF4-FFF2-40B4-BE49-F238E27FC236}">
                <a16:creationId xmlns:a16="http://schemas.microsoft.com/office/drawing/2014/main" xmlns="" id="{F25AE32C-3B80-4925-8EE2-CCBB4F8BBC81}"/>
              </a:ext>
            </a:extLst>
          </p:cNvPr>
          <p:cNvSpPr txBox="1"/>
          <p:nvPr/>
        </p:nvSpPr>
        <p:spPr>
          <a:xfrm>
            <a:off x="6680254" y="5047557"/>
            <a:ext cx="3976145" cy="88444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Grupo Enfermedades No Transmisibles</a:t>
            </a:r>
            <a:endParaRPr lang="es-ES" sz="1000" dirty="0">
              <a:latin typeface="Arial" panose="020B0604020202020204" pitchFamily="34" charset="0"/>
              <a:cs typeface="Arial" panose="020B0604020202020204" pitchFamily="34" charset="0"/>
              <a:sym typeface="Helvetica Neue"/>
            </a:endParaRPr>
          </a:p>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Intoxicaciones agudas por sustancias químicas</a:t>
            </a:r>
            <a:endParaRPr lang="es-ES" sz="1000" dirty="0">
              <a:latin typeface="Arial" panose="020B0604020202020204" pitchFamily="34" charset="0"/>
              <a:cs typeface="Arial" panose="020B0604020202020204" pitchFamily="34" charset="0"/>
              <a:sym typeface="Helvetica Neue"/>
            </a:endParaRPr>
          </a:p>
          <a:p>
            <a:pPr marL="0" marR="0" lvl="0" indent="0" algn="ctr" rtl="0">
              <a:spcBef>
                <a:spcPts val="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Dirección de Vigilancia y Análisis del Riesgo en Salud Pública</a:t>
            </a:r>
            <a:endParaRPr sz="1000" dirty="0">
              <a:latin typeface="Arial" panose="020B0604020202020204" pitchFamily="34" charset="0"/>
              <a:cs typeface="Arial" panose="020B0604020202020204" pitchFamily="34" charset="0"/>
            </a:endParaRPr>
          </a:p>
          <a:p>
            <a:pPr marL="0" marR="0" lvl="0" indent="0" algn="ctr" rtl="0">
              <a:spcBef>
                <a:spcPts val="1000"/>
              </a:spcBef>
              <a:spcAft>
                <a:spcPts val="0"/>
              </a:spcAft>
              <a:buClr>
                <a:schemeClr val="lt1"/>
              </a:buClr>
              <a:buSzPts val="1600"/>
              <a:buFont typeface="Arial"/>
              <a:buNone/>
            </a:pPr>
            <a:r>
              <a:rPr lang="es-ES" sz="1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Agosto 2022 - Versión 1.0</a:t>
            </a:r>
            <a:endParaRPr sz="1000" dirty="0">
              <a:latin typeface="Arial" panose="020B0604020202020204" pitchFamily="34" charset="0"/>
              <a:cs typeface="Arial" panose="020B0604020202020204" pitchFamily="34" charset="0"/>
            </a:endParaRPr>
          </a:p>
        </p:txBody>
      </p:sp>
      <p:sp>
        <p:nvSpPr>
          <p:cNvPr id="7" name="Google Shape;55;p3">
            <a:extLst>
              <a:ext uri="{FF2B5EF4-FFF2-40B4-BE49-F238E27FC236}">
                <a16:creationId xmlns:a16="http://schemas.microsoft.com/office/drawing/2014/main" xmlns="" id="{7BAFCC2C-DAB7-4122-AD76-F3B63381EB1A}"/>
              </a:ext>
            </a:extLst>
          </p:cNvPr>
          <p:cNvSpPr txBox="1"/>
          <p:nvPr/>
        </p:nvSpPr>
        <p:spPr>
          <a:xfrm>
            <a:off x="6449233" y="4390553"/>
            <a:ext cx="4207166" cy="400069"/>
          </a:xfrm>
          <a:prstGeom prst="rect">
            <a:avLst/>
          </a:prstGeom>
          <a:noFill/>
          <a:ln>
            <a:noFill/>
          </a:ln>
        </p:spPr>
        <p:txBody>
          <a:bodyPr spcFirstLastPara="1" wrap="square" lIns="91425" tIns="45700" rIns="91425" bIns="45700" anchor="t" anchorCtr="0">
            <a:spAutoFit/>
          </a:bodyPr>
          <a:lstStyle/>
          <a:p>
            <a:pPr lvl="0" algn="ctr"/>
            <a:r>
              <a:rPr lang="es-ES" sz="2000" dirty="0">
                <a:solidFill>
                  <a:schemeClr val="lt1"/>
                </a:solidFill>
                <a:latin typeface="Helvetica Neue"/>
                <a:ea typeface="Helvetica Neue"/>
                <a:cs typeface="Helvetica Neue"/>
                <a:sym typeface="Helvetica Neue"/>
              </a:rPr>
              <a:t>Generalidades de los </a:t>
            </a:r>
            <a:r>
              <a:rPr lang="es-ES" sz="2000" dirty="0" err="1">
                <a:solidFill>
                  <a:schemeClr val="lt1"/>
                </a:solidFill>
                <a:latin typeface="Helvetica Neue"/>
                <a:ea typeface="Helvetica Neue"/>
                <a:cs typeface="Helvetica Neue"/>
                <a:sym typeface="Helvetica Neue"/>
              </a:rPr>
              <a:t>toxidromes</a:t>
            </a:r>
            <a:endParaRPr lang="es-ES" sz="2000" dirty="0">
              <a:solidFill>
                <a:schemeClr val="lt1"/>
              </a:solidFill>
              <a:latin typeface="Helvetica Neue"/>
              <a:ea typeface="Helvetica Neue"/>
              <a:cs typeface="Helvetica Neue"/>
              <a:sym typeface="Helvetica Neue"/>
            </a:endParaRPr>
          </a:p>
        </p:txBody>
      </p:sp>
      <p:pic>
        <p:nvPicPr>
          <p:cNvPr id="8" name="Imagen 7">
            <a:extLst>
              <a:ext uri="{FF2B5EF4-FFF2-40B4-BE49-F238E27FC236}">
                <a16:creationId xmlns:a16="http://schemas.microsoft.com/office/drawing/2014/main" xmlns="" id="{67BF3A0F-273A-4647-8DFB-D51BF7C26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22" y="347662"/>
            <a:ext cx="1334266" cy="778780"/>
          </a:xfrm>
          <a:prstGeom prst="rect">
            <a:avLst/>
          </a:prstGeom>
        </p:spPr>
      </p:pic>
    </p:spTree>
    <p:extLst>
      <p:ext uri="{BB962C8B-B14F-4D97-AF65-F5344CB8AC3E}">
        <p14:creationId xmlns:p14="http://schemas.microsoft.com/office/powerpoint/2010/main" val="306282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7;p15">
            <a:extLst>
              <a:ext uri="{FF2B5EF4-FFF2-40B4-BE49-F238E27FC236}">
                <a16:creationId xmlns:a16="http://schemas.microsoft.com/office/drawing/2014/main" xmlns="" id="{CA301369-4192-4FF6-BB18-2BFB827764FA}"/>
              </a:ext>
            </a:extLst>
          </p:cNvPr>
          <p:cNvSpPr txBox="1">
            <a:spLocks/>
          </p:cNvSpPr>
          <p:nvPr/>
        </p:nvSpPr>
        <p:spPr>
          <a:xfrm>
            <a:off x="5468165" y="623602"/>
            <a:ext cx="5791941" cy="466800"/>
          </a:xfrm>
          <a:prstGeom prst="rect">
            <a:avLst/>
          </a:prstGeom>
          <a:noFill/>
          <a:ln>
            <a:noFill/>
          </a:ln>
        </p:spPr>
        <p:txBody>
          <a:bodyPr spcFirstLastPara="1" wrap="square" lIns="91425" tIns="45700" rIns="91425" bIns="4570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100000"/>
              <a:buFont typeface="Arial"/>
              <a:buNone/>
            </a:pPr>
            <a:r>
              <a:rPr lang="es-ES" sz="2400" b="1" dirty="0">
                <a:solidFill>
                  <a:schemeClr val="bg1"/>
                </a:solidFill>
                <a:highlight>
                  <a:srgbClr val="339966"/>
                </a:highlight>
                <a:latin typeface="Arial" panose="020B0604020202020204" pitchFamily="34" charset="0"/>
                <a:cs typeface="Arial" panose="020B0604020202020204" pitchFamily="34" charset="0"/>
              </a:rPr>
              <a:t>Síndrome por hipnóticos - sedantes</a:t>
            </a:r>
          </a:p>
        </p:txBody>
      </p:sp>
      <p:sp>
        <p:nvSpPr>
          <p:cNvPr id="3" name="Google Shape;168;p15">
            <a:extLst>
              <a:ext uri="{FF2B5EF4-FFF2-40B4-BE49-F238E27FC236}">
                <a16:creationId xmlns:a16="http://schemas.microsoft.com/office/drawing/2014/main" xmlns="" id="{80D9A985-A9DA-4E5F-A8F3-DB6302E53FB2}"/>
              </a:ext>
            </a:extLst>
          </p:cNvPr>
          <p:cNvSpPr txBox="1">
            <a:spLocks/>
          </p:cNvSpPr>
          <p:nvPr/>
        </p:nvSpPr>
        <p:spPr>
          <a:xfrm>
            <a:off x="5468165" y="1455074"/>
            <a:ext cx="6023112" cy="121941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Clr>
                <a:schemeClr val="dk1"/>
              </a:buClr>
              <a:buSzPts val="18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Produce depresión del sistema nervioso central: disminución de la excitabilidad (efecto sedante) e induce el sueño (efecto hipnótico).</a:t>
            </a:r>
          </a:p>
          <a:p>
            <a:pPr marL="0" indent="0" algn="just">
              <a:lnSpc>
                <a:spcPct val="110000"/>
              </a:lnSpc>
              <a:spcBef>
                <a:spcPts val="0"/>
              </a:spcBef>
              <a:buClr>
                <a:schemeClr val="dk1"/>
              </a:buClr>
              <a:buSzPts val="1800"/>
              <a:buFont typeface="Arial" panose="020B0604020202020204" pitchFamily="34" charset="0"/>
              <a:buNone/>
            </a:pPr>
            <a:endParaRPr lang="es-419" sz="1600" dirty="0">
              <a:solidFill>
                <a:schemeClr val="bg1"/>
              </a:solidFill>
              <a:latin typeface="Arial" panose="020B0604020202020204" pitchFamily="34" charset="0"/>
              <a:cs typeface="Arial" panose="020B0604020202020204" pitchFamily="34" charset="0"/>
            </a:endParaRPr>
          </a:p>
          <a:p>
            <a:pPr marL="0" indent="0" algn="just">
              <a:lnSpc>
                <a:spcPct val="110000"/>
              </a:lnSpc>
              <a:spcBef>
                <a:spcPts val="0"/>
              </a:spcBef>
              <a:buClr>
                <a:schemeClr val="dk1"/>
              </a:buClr>
              <a:buSzPts val="1100"/>
              <a:buFont typeface="Arial"/>
              <a:buNone/>
            </a:pPr>
            <a:r>
              <a:rPr lang="es-419" sz="1600" b="1" dirty="0">
                <a:solidFill>
                  <a:schemeClr val="bg1"/>
                </a:solidFill>
                <a:latin typeface="Arial" panose="020B0604020202020204" pitchFamily="34" charset="0"/>
                <a:cs typeface="Arial" panose="020B0604020202020204" pitchFamily="34" charset="0"/>
              </a:rPr>
              <a:t>Mecanismo: </a:t>
            </a:r>
            <a:r>
              <a:rPr lang="es-419" sz="1600" dirty="0">
                <a:solidFill>
                  <a:schemeClr val="bg1"/>
                </a:solidFill>
                <a:latin typeface="Arial" panose="020B0604020202020204" pitchFamily="34" charset="0"/>
                <a:cs typeface="Arial" panose="020B0604020202020204" pitchFamily="34" charset="0"/>
              </a:rPr>
              <a:t>agonismo con el ácido Gamma-Aminobutírico (GABA).</a:t>
            </a:r>
          </a:p>
          <a:p>
            <a:pPr marL="0" indent="0" algn="just">
              <a:lnSpc>
                <a:spcPct val="150000"/>
              </a:lnSpc>
              <a:buClr>
                <a:schemeClr val="dk1"/>
              </a:buClr>
              <a:buSzPts val="1800"/>
              <a:buFont typeface="Arial" panose="020B0604020202020204" pitchFamily="34" charset="0"/>
              <a:buNone/>
            </a:pPr>
            <a:endParaRPr lang="es-419" sz="1600" i="1" dirty="0">
              <a:solidFill>
                <a:schemeClr val="bg1"/>
              </a:solidFill>
              <a:latin typeface="Arial" panose="020B0604020202020204" pitchFamily="34" charset="0"/>
              <a:cs typeface="Arial" panose="020B0604020202020204" pitchFamily="34" charset="0"/>
            </a:endParaRPr>
          </a:p>
        </p:txBody>
      </p:sp>
      <p:sp>
        <p:nvSpPr>
          <p:cNvPr id="5" name="Google Shape;170;p15">
            <a:extLst>
              <a:ext uri="{FF2B5EF4-FFF2-40B4-BE49-F238E27FC236}">
                <a16:creationId xmlns:a16="http://schemas.microsoft.com/office/drawing/2014/main" xmlns="" id="{2374AE2C-1D4F-4AEC-A005-3D75196723C7}"/>
              </a:ext>
            </a:extLst>
          </p:cNvPr>
          <p:cNvSpPr/>
          <p:nvPr/>
        </p:nvSpPr>
        <p:spPr>
          <a:xfrm>
            <a:off x="8245807" y="3715221"/>
            <a:ext cx="3785937" cy="591014"/>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Signos y síntomas</a:t>
            </a:r>
            <a:endParaRPr sz="1800" b="1" dirty="0">
              <a:solidFill>
                <a:schemeClr val="accent2">
                  <a:lumMod val="75000"/>
                </a:schemeClr>
              </a:solidFill>
              <a:latin typeface="Arial" panose="020B0604020202020204" pitchFamily="34" charset="0"/>
              <a:ea typeface="Arial"/>
              <a:cs typeface="Arial" panose="020B0604020202020204" pitchFamily="34" charset="0"/>
              <a:sym typeface="Arial"/>
            </a:endParaRPr>
          </a:p>
        </p:txBody>
      </p:sp>
      <p:sp>
        <p:nvSpPr>
          <p:cNvPr id="6" name="Google Shape;171;p15">
            <a:extLst>
              <a:ext uri="{FF2B5EF4-FFF2-40B4-BE49-F238E27FC236}">
                <a16:creationId xmlns:a16="http://schemas.microsoft.com/office/drawing/2014/main" xmlns="" id="{3C622CB1-CB1F-49F1-A14B-BFA994B2EB55}"/>
              </a:ext>
            </a:extLst>
          </p:cNvPr>
          <p:cNvSpPr/>
          <p:nvPr/>
        </p:nvSpPr>
        <p:spPr>
          <a:xfrm>
            <a:off x="8479721" y="4222559"/>
            <a:ext cx="3785937" cy="236073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Alteración de la conciencia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Bradipnea menor a 10 respiraciones por minuto</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Hipotensión arterial</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Hipotermia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Pupilas normales o m</a:t>
            </a:r>
            <a:r>
              <a:rPr lang="es-ES" sz="1800" dirty="0">
                <a:solidFill>
                  <a:schemeClr val="dk1"/>
                </a:solidFill>
                <a:latin typeface="Arial" panose="020B0604020202020204" pitchFamily="34" charset="0"/>
                <a:ea typeface="Arial"/>
                <a:cs typeface="Arial" panose="020B0604020202020204" pitchFamily="34" charset="0"/>
                <a:sym typeface="Arial"/>
              </a:rPr>
              <a:t>iosis</a:t>
            </a:r>
            <a:endParaRPr sz="1800" dirty="0">
              <a:solidFill>
                <a:schemeClr val="dk1"/>
              </a:solidFill>
              <a:latin typeface="Arial" panose="020B0604020202020204" pitchFamily="34" charset="0"/>
              <a:ea typeface="Arial"/>
              <a:cs typeface="Arial" panose="020B0604020202020204" pitchFamily="34" charset="0"/>
              <a:sym typeface="Arial"/>
            </a:endParaRPr>
          </a:p>
        </p:txBody>
      </p:sp>
      <p:sp>
        <p:nvSpPr>
          <p:cNvPr id="9" name="CuadroTexto 8">
            <a:extLst>
              <a:ext uri="{FF2B5EF4-FFF2-40B4-BE49-F238E27FC236}">
                <a16:creationId xmlns:a16="http://schemas.microsoft.com/office/drawing/2014/main" xmlns="" id="{D6525697-3239-4424-9CD8-1037608021C9}"/>
              </a:ext>
            </a:extLst>
          </p:cNvPr>
          <p:cNvSpPr txBox="1"/>
          <p:nvPr/>
        </p:nvSpPr>
        <p:spPr>
          <a:xfrm>
            <a:off x="4586562" y="3826062"/>
            <a:ext cx="2684283"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11" name="CuadroTexto 10">
            <a:extLst>
              <a:ext uri="{FF2B5EF4-FFF2-40B4-BE49-F238E27FC236}">
                <a16:creationId xmlns:a16="http://schemas.microsoft.com/office/drawing/2014/main" xmlns="" id="{252DAE1A-EC3B-4F37-80EE-70ADF9546A2C}"/>
              </a:ext>
            </a:extLst>
          </p:cNvPr>
          <p:cNvSpPr txBox="1"/>
          <p:nvPr/>
        </p:nvSpPr>
        <p:spPr>
          <a:xfrm>
            <a:off x="4310406" y="4608306"/>
            <a:ext cx="3029932" cy="1477328"/>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Alcohol</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Benzodiacepinas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Barbitúricos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Plantas tóxicas (amapola de california, azahar)</a:t>
            </a:r>
          </a:p>
        </p:txBody>
      </p:sp>
      <p:pic>
        <p:nvPicPr>
          <p:cNvPr id="12" name="Imagen 11">
            <a:extLst>
              <a:ext uri="{FF2B5EF4-FFF2-40B4-BE49-F238E27FC236}">
                <a16:creationId xmlns:a16="http://schemas.microsoft.com/office/drawing/2014/main" xmlns="" id="{A15245A8-5E7A-460E-9866-FED7949DD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D15E162C-06EB-4ADB-AA43-D220FBB4C74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164681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77;p16">
            <a:extLst>
              <a:ext uri="{FF2B5EF4-FFF2-40B4-BE49-F238E27FC236}">
                <a16:creationId xmlns:a16="http://schemas.microsoft.com/office/drawing/2014/main" xmlns="" id="{127EBFCF-8BD3-4D74-9701-B2A616C07760}"/>
              </a:ext>
            </a:extLst>
          </p:cNvPr>
          <p:cNvSpPr txBox="1">
            <a:spLocks/>
          </p:cNvSpPr>
          <p:nvPr/>
        </p:nvSpPr>
        <p:spPr>
          <a:xfrm>
            <a:off x="4021536" y="543629"/>
            <a:ext cx="4148928" cy="83937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339966"/>
                </a:highlight>
                <a:latin typeface="Arial" panose="020B0604020202020204" pitchFamily="34" charset="0"/>
                <a:cs typeface="Arial" panose="020B0604020202020204" pitchFamily="34" charset="0"/>
              </a:rPr>
              <a:t>Síndrome Serotoninérgico</a:t>
            </a:r>
          </a:p>
        </p:txBody>
      </p:sp>
      <p:sp>
        <p:nvSpPr>
          <p:cNvPr id="3" name="Google Shape;178;p16">
            <a:extLst>
              <a:ext uri="{FF2B5EF4-FFF2-40B4-BE49-F238E27FC236}">
                <a16:creationId xmlns:a16="http://schemas.microsoft.com/office/drawing/2014/main" xmlns="" id="{D83F75D0-D2CC-43C3-B6CF-D99CE9C0B0E7}"/>
              </a:ext>
            </a:extLst>
          </p:cNvPr>
          <p:cNvSpPr txBox="1">
            <a:spLocks/>
          </p:cNvSpPr>
          <p:nvPr/>
        </p:nvSpPr>
        <p:spPr>
          <a:xfrm>
            <a:off x="1478290" y="1939293"/>
            <a:ext cx="9494509" cy="839370"/>
          </a:xfrm>
          <a:prstGeom prst="rect">
            <a:avLst/>
          </a:prstGeom>
          <a:noFill/>
          <a:ln>
            <a:noFill/>
          </a:ln>
        </p:spPr>
        <p:txBody>
          <a:bodyPr spcFirstLastPara="1" wrap="square" lIns="91425" tIns="45700" rIns="91425" bIns="4570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21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Se caracteriza por hiperactividad, incluyendo agitación psicomotora  y aumento de la excitabilidad muscular. </a:t>
            </a:r>
          </a:p>
          <a:p>
            <a:pPr marL="0" indent="0" algn="just">
              <a:lnSpc>
                <a:spcPct val="100000"/>
              </a:lnSpc>
              <a:spcBef>
                <a:spcPts val="0"/>
              </a:spcBef>
              <a:buClr>
                <a:schemeClr val="dk1"/>
              </a:buClr>
              <a:buSzPts val="2100"/>
              <a:buFont typeface="Arial" panose="020B0604020202020204" pitchFamily="34" charset="0"/>
              <a:buNone/>
            </a:pPr>
            <a:r>
              <a:rPr lang="es-419" sz="1600" dirty="0">
                <a:solidFill>
                  <a:schemeClr val="bg1"/>
                </a:solidFill>
                <a:latin typeface="Arial" panose="020B0604020202020204" pitchFamily="34" charset="0"/>
                <a:ea typeface="Arial"/>
                <a:cs typeface="Arial" panose="020B0604020202020204" pitchFamily="34" charset="0"/>
                <a:sym typeface="Arial"/>
              </a:rPr>
              <a:t>Es el resultado de la estimulación excesiva de los receptores postsinápticos de serotonina</a:t>
            </a:r>
            <a:r>
              <a:rPr lang="es-419" sz="1600" dirty="0">
                <a:solidFill>
                  <a:schemeClr val="bg1"/>
                </a:solidFill>
                <a:latin typeface="Arial" panose="020B0604020202020204" pitchFamily="34" charset="0"/>
                <a:cs typeface="Arial" panose="020B0604020202020204" pitchFamily="34" charset="0"/>
              </a:rPr>
              <a:t> y aumenta su </a:t>
            </a:r>
            <a:r>
              <a:rPr lang="es-419" sz="1600" dirty="0">
                <a:solidFill>
                  <a:schemeClr val="bg1"/>
                </a:solidFill>
                <a:latin typeface="Arial" panose="020B0604020202020204" pitchFamily="34" charset="0"/>
                <a:ea typeface="Arial"/>
                <a:cs typeface="Arial" panose="020B0604020202020204" pitchFamily="34" charset="0"/>
                <a:sym typeface="Arial"/>
              </a:rPr>
              <a:t>disponibilidad, tanto a nivel central como periférico</a:t>
            </a:r>
            <a:endParaRPr lang="es-419" sz="1600" dirty="0">
              <a:solidFill>
                <a:schemeClr val="bg1"/>
              </a:solidFill>
              <a:latin typeface="Arial" panose="020B0604020202020204" pitchFamily="34" charset="0"/>
              <a:cs typeface="Arial" panose="020B0604020202020204" pitchFamily="34" charset="0"/>
            </a:endParaRPr>
          </a:p>
        </p:txBody>
      </p:sp>
      <p:sp>
        <p:nvSpPr>
          <p:cNvPr id="5" name="Google Shape;180;p16">
            <a:extLst>
              <a:ext uri="{FF2B5EF4-FFF2-40B4-BE49-F238E27FC236}">
                <a16:creationId xmlns:a16="http://schemas.microsoft.com/office/drawing/2014/main" xmlns="" id="{10DD74E3-09DD-423A-9215-3CDC95FA7AAC}"/>
              </a:ext>
            </a:extLst>
          </p:cNvPr>
          <p:cNvSpPr/>
          <p:nvPr/>
        </p:nvSpPr>
        <p:spPr>
          <a:xfrm>
            <a:off x="6606903" y="3583321"/>
            <a:ext cx="3786000" cy="591000"/>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Signos y síntomas</a:t>
            </a:r>
            <a:endParaRPr sz="1800" b="1" dirty="0">
              <a:solidFill>
                <a:schemeClr val="accent2">
                  <a:lumMod val="75000"/>
                </a:schemeClr>
              </a:solidFill>
              <a:latin typeface="Arial" panose="020B0604020202020204" pitchFamily="34" charset="0"/>
              <a:ea typeface="Arial"/>
              <a:cs typeface="Arial" panose="020B0604020202020204" pitchFamily="34" charset="0"/>
              <a:sym typeface="Arial"/>
            </a:endParaRPr>
          </a:p>
        </p:txBody>
      </p:sp>
      <p:sp>
        <p:nvSpPr>
          <p:cNvPr id="6" name="Google Shape;181;p16">
            <a:extLst>
              <a:ext uri="{FF2B5EF4-FFF2-40B4-BE49-F238E27FC236}">
                <a16:creationId xmlns:a16="http://schemas.microsoft.com/office/drawing/2014/main" xmlns="" id="{D7E5CB10-0226-4A6C-A9E1-C39155E34367}"/>
              </a:ext>
            </a:extLst>
          </p:cNvPr>
          <p:cNvSpPr/>
          <p:nvPr/>
        </p:nvSpPr>
        <p:spPr>
          <a:xfrm>
            <a:off x="7266780" y="4047755"/>
            <a:ext cx="2254292" cy="269310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Hiperactividad</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Diaforesis</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Diarrea</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Hipertermia</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Irritabilidad</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Temblor</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cs typeface="Arial" panose="020B0604020202020204" pitchFamily="34" charset="0"/>
              </a:rPr>
              <a:t>Trismus</a:t>
            </a:r>
            <a:endParaRPr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Mioclonías</a:t>
            </a:r>
            <a:endParaRPr sz="1800" dirty="0">
              <a:solidFill>
                <a:schemeClr val="dk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49C3D71A-F74D-4C7D-B747-86765090B6A4}"/>
              </a:ext>
            </a:extLst>
          </p:cNvPr>
          <p:cNvSpPr txBox="1"/>
          <p:nvPr/>
        </p:nvSpPr>
        <p:spPr>
          <a:xfrm>
            <a:off x="2340205" y="3583321"/>
            <a:ext cx="2750270"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11" name="CuadroTexto 10">
            <a:extLst>
              <a:ext uri="{FF2B5EF4-FFF2-40B4-BE49-F238E27FC236}">
                <a16:creationId xmlns:a16="http://schemas.microsoft.com/office/drawing/2014/main" xmlns="" id="{EAC1235C-1AA0-44EC-865B-0B09664AFAA1}"/>
              </a:ext>
            </a:extLst>
          </p:cNvPr>
          <p:cNvSpPr txBox="1"/>
          <p:nvPr/>
        </p:nvSpPr>
        <p:spPr>
          <a:xfrm>
            <a:off x="2025410" y="4174321"/>
            <a:ext cx="3559688" cy="2308324"/>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419" sz="1800" dirty="0">
                <a:solidFill>
                  <a:schemeClr val="dk1"/>
                </a:solidFill>
              </a:rPr>
              <a:t>Inhibidores selectivos de recaptación de serotonina (ISRS) como la sertralina, fluoxetina, </a:t>
            </a:r>
            <a:r>
              <a:rPr lang="es-419" sz="1800" dirty="0" err="1">
                <a:solidFill>
                  <a:schemeClr val="dk1"/>
                </a:solidFill>
              </a:rPr>
              <a:t>escitalopram</a:t>
            </a:r>
            <a:endParaRPr lang="es-419" sz="1800" dirty="0">
              <a:solidFill>
                <a:schemeClr val="dk1"/>
              </a:solidFill>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419" sz="1800" dirty="0">
                <a:solidFill>
                  <a:schemeClr val="dk1"/>
                </a:solidFill>
              </a:rPr>
              <a:t>Antidepresivos duales como la venlafaxina y </a:t>
            </a:r>
            <a:r>
              <a:rPr lang="es-419" sz="1800" dirty="0" err="1">
                <a:solidFill>
                  <a:schemeClr val="dk1"/>
                </a:solidFill>
              </a:rPr>
              <a:t>duloxetina</a:t>
            </a:r>
            <a:endParaRPr lang="es-419" sz="1800" dirty="0">
              <a:solidFill>
                <a:schemeClr val="dk1"/>
              </a:solidFill>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419" sz="1800" dirty="0">
                <a:solidFill>
                  <a:schemeClr val="dk1"/>
                </a:solidFill>
              </a:rPr>
              <a:t>Sustancias psicoactivas como LSD y éxtasis</a:t>
            </a:r>
          </a:p>
        </p:txBody>
      </p:sp>
      <p:pic>
        <p:nvPicPr>
          <p:cNvPr id="12" name="Imagen 11">
            <a:extLst>
              <a:ext uri="{FF2B5EF4-FFF2-40B4-BE49-F238E27FC236}">
                <a16:creationId xmlns:a16="http://schemas.microsoft.com/office/drawing/2014/main" xmlns="" id="{89A4E8B2-68DF-496F-9730-CAC5A0DA6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732C1598-D594-4841-9022-FC8ACB15CA9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158914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87;p17">
            <a:extLst>
              <a:ext uri="{FF2B5EF4-FFF2-40B4-BE49-F238E27FC236}">
                <a16:creationId xmlns:a16="http://schemas.microsoft.com/office/drawing/2014/main" xmlns="" id="{DD8FEAF9-F9A5-4468-BED8-6A32B87DD70E}"/>
              </a:ext>
            </a:extLst>
          </p:cNvPr>
          <p:cNvSpPr txBox="1">
            <a:spLocks/>
          </p:cNvSpPr>
          <p:nvPr/>
        </p:nvSpPr>
        <p:spPr>
          <a:xfrm>
            <a:off x="6674177" y="539370"/>
            <a:ext cx="4233970" cy="55411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ct val="100000"/>
              <a:buFont typeface="Arial"/>
              <a:buNone/>
            </a:pPr>
            <a:r>
              <a:rPr lang="es-ES" sz="2400" b="1" dirty="0">
                <a:solidFill>
                  <a:schemeClr val="bg1">
                    <a:lumMod val="95000"/>
                  </a:schemeClr>
                </a:solidFill>
                <a:highlight>
                  <a:srgbClr val="339966"/>
                </a:highlight>
                <a:latin typeface="Arial" panose="020B0604020202020204" pitchFamily="34" charset="0"/>
                <a:cs typeface="Arial" panose="020B0604020202020204" pitchFamily="34" charset="0"/>
              </a:rPr>
              <a:t>Síndrome neuroléptico maligno</a:t>
            </a:r>
            <a:r>
              <a:rPr lang="es-ES" sz="2400" b="1" dirty="0">
                <a:solidFill>
                  <a:schemeClr val="bg1">
                    <a:lumMod val="95000"/>
                  </a:schemeClr>
                </a:solidFill>
                <a:highlight>
                  <a:srgbClr val="339966"/>
                </a:highlight>
                <a:latin typeface="Arial" panose="020B0604020202020204" pitchFamily="34" charset="0"/>
                <a:ea typeface="Calibri"/>
                <a:cs typeface="Arial" panose="020B0604020202020204" pitchFamily="34" charset="0"/>
                <a:sym typeface="Calibri"/>
              </a:rPr>
              <a:t/>
            </a:r>
            <a:br>
              <a:rPr lang="es-ES" sz="2400" b="1" dirty="0">
                <a:solidFill>
                  <a:schemeClr val="bg1">
                    <a:lumMod val="95000"/>
                  </a:schemeClr>
                </a:solidFill>
                <a:highlight>
                  <a:srgbClr val="339966"/>
                </a:highlight>
                <a:latin typeface="Arial" panose="020B0604020202020204" pitchFamily="34" charset="0"/>
                <a:ea typeface="Calibri"/>
                <a:cs typeface="Arial" panose="020B0604020202020204" pitchFamily="34" charset="0"/>
                <a:sym typeface="Calibri"/>
              </a:rPr>
            </a:br>
            <a:endParaRPr lang="es-ES" sz="2400" b="1" dirty="0">
              <a:solidFill>
                <a:schemeClr val="bg1">
                  <a:lumMod val="95000"/>
                </a:schemeClr>
              </a:solidFill>
              <a:highlight>
                <a:srgbClr val="339966"/>
              </a:highlight>
              <a:latin typeface="Arial" panose="020B0604020202020204" pitchFamily="34" charset="0"/>
              <a:cs typeface="Arial" panose="020B0604020202020204" pitchFamily="34" charset="0"/>
            </a:endParaRPr>
          </a:p>
        </p:txBody>
      </p:sp>
      <p:sp>
        <p:nvSpPr>
          <p:cNvPr id="3" name="Google Shape;188;p17">
            <a:extLst>
              <a:ext uri="{FF2B5EF4-FFF2-40B4-BE49-F238E27FC236}">
                <a16:creationId xmlns:a16="http://schemas.microsoft.com/office/drawing/2014/main" xmlns="" id="{517065D0-D140-4983-8BD0-944F4A7C1FB7}"/>
              </a:ext>
            </a:extLst>
          </p:cNvPr>
          <p:cNvSpPr txBox="1">
            <a:spLocks/>
          </p:cNvSpPr>
          <p:nvPr/>
        </p:nvSpPr>
        <p:spPr>
          <a:xfrm>
            <a:off x="6297105" y="1152463"/>
            <a:ext cx="5523844" cy="2142600"/>
          </a:xfrm>
          <a:prstGeom prst="rect">
            <a:avLst/>
          </a:prstGeom>
          <a:noFill/>
          <a:ln>
            <a:noFill/>
          </a:ln>
        </p:spPr>
        <p:txBody>
          <a:bodyPr spcFirstLastPara="1" wrap="square" lIns="91425" tIns="45700" rIns="91425" bIns="4570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100"/>
              <a:buFont typeface="Arial" panose="020B0604020202020204" pitchFamily="34" charset="0"/>
              <a:buNone/>
            </a:pPr>
            <a:r>
              <a:rPr lang="es-419" sz="1600" dirty="0">
                <a:solidFill>
                  <a:schemeClr val="bg1">
                    <a:lumMod val="95000"/>
                  </a:schemeClr>
                </a:solidFill>
                <a:latin typeface="Arial" panose="020B0604020202020204" pitchFamily="34" charset="0"/>
                <a:cs typeface="Arial" panose="020B0604020202020204" pitchFamily="34" charset="0"/>
              </a:rPr>
              <a:t>Complicación por uso de antipsicóticos o medicamentos neurolépticos. Puede presentarse días, semanas o meses después de haberse iniciado el tratamiento. Puede producirse por la administración de dosis terapéuticas, o por sobredosis. Se caracteriza por presencia de hipertermia, rigidez y rabdomiólisis.</a:t>
            </a:r>
          </a:p>
          <a:p>
            <a:pPr marL="0" indent="0">
              <a:lnSpc>
                <a:spcPct val="100000"/>
              </a:lnSpc>
              <a:spcBef>
                <a:spcPts val="800"/>
              </a:spcBef>
              <a:spcAft>
                <a:spcPts val="800"/>
              </a:spcAft>
              <a:buClr>
                <a:schemeClr val="dk1"/>
              </a:buClr>
              <a:buSzPts val="1100"/>
              <a:buFont typeface="Arial"/>
              <a:buNone/>
            </a:pPr>
            <a:r>
              <a:rPr lang="es-419" sz="1600" dirty="0">
                <a:solidFill>
                  <a:schemeClr val="bg1">
                    <a:lumMod val="95000"/>
                  </a:schemeClr>
                </a:solidFill>
                <a:latin typeface="Arial" panose="020B0604020202020204" pitchFamily="34" charset="0"/>
                <a:cs typeface="Arial" panose="020B0604020202020204" pitchFamily="34" charset="0"/>
              </a:rPr>
              <a:t>Se asocia al antagonismo del receptor de dopamina, es probable que sólo los fármacos de primera generación de alta potencia como el haloperidol manifiesten un perfil de toxicidad que refleje principalmente esa acción</a:t>
            </a:r>
          </a:p>
        </p:txBody>
      </p:sp>
      <p:sp>
        <p:nvSpPr>
          <p:cNvPr id="5" name="Google Shape;190;p17">
            <a:extLst>
              <a:ext uri="{FF2B5EF4-FFF2-40B4-BE49-F238E27FC236}">
                <a16:creationId xmlns:a16="http://schemas.microsoft.com/office/drawing/2014/main" xmlns="" id="{50DB76D9-EFED-4989-BDA8-966126D8ACD7}"/>
              </a:ext>
            </a:extLst>
          </p:cNvPr>
          <p:cNvSpPr/>
          <p:nvPr/>
        </p:nvSpPr>
        <p:spPr>
          <a:xfrm>
            <a:off x="8555735" y="3475740"/>
            <a:ext cx="2748401" cy="591014"/>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accent2">
                    <a:lumMod val="75000"/>
                  </a:schemeClr>
                </a:solidFill>
                <a:latin typeface="Arial" panose="020B0604020202020204" pitchFamily="34" charset="0"/>
                <a:ea typeface="Arial"/>
                <a:cs typeface="Arial" panose="020B0604020202020204" pitchFamily="34" charset="0"/>
                <a:sym typeface="Arial"/>
              </a:rPr>
              <a:t>Signos y síntomas</a:t>
            </a:r>
            <a:endParaRPr sz="1800" b="1" dirty="0">
              <a:solidFill>
                <a:schemeClr val="accent2">
                  <a:lumMod val="75000"/>
                </a:schemeClr>
              </a:solidFill>
              <a:latin typeface="Arial" panose="020B0604020202020204" pitchFamily="34" charset="0"/>
              <a:ea typeface="Arial"/>
              <a:cs typeface="Arial" panose="020B0604020202020204" pitchFamily="34" charset="0"/>
              <a:sym typeface="Arial"/>
            </a:endParaRPr>
          </a:p>
        </p:txBody>
      </p:sp>
      <p:sp>
        <p:nvSpPr>
          <p:cNvPr id="6" name="Google Shape;191;p17">
            <a:extLst>
              <a:ext uri="{FF2B5EF4-FFF2-40B4-BE49-F238E27FC236}">
                <a16:creationId xmlns:a16="http://schemas.microsoft.com/office/drawing/2014/main" xmlns="" id="{59965766-CCF6-45C6-B0A9-FDF9ED02D8C7}"/>
              </a:ext>
            </a:extLst>
          </p:cNvPr>
          <p:cNvSpPr/>
          <p:nvPr/>
        </p:nvSpPr>
        <p:spPr>
          <a:xfrm>
            <a:off x="8555735" y="4104210"/>
            <a:ext cx="3785937" cy="236073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Hipertermia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Rigidez muscular</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Disartria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Agitación psicomotora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Alteración del estado de conciencia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Hipertensión arterial</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Taquicardia</a:t>
            </a:r>
            <a:endParaRPr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0E00F38D-6AAC-4BE3-97A2-DCA2ABCEFAEE}"/>
              </a:ext>
            </a:extLst>
          </p:cNvPr>
          <p:cNvSpPr txBox="1"/>
          <p:nvPr/>
        </p:nvSpPr>
        <p:spPr>
          <a:xfrm>
            <a:off x="4506735" y="3562938"/>
            <a:ext cx="2835111"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11" name="CuadroTexto 10">
            <a:extLst>
              <a:ext uri="{FF2B5EF4-FFF2-40B4-BE49-F238E27FC236}">
                <a16:creationId xmlns:a16="http://schemas.microsoft.com/office/drawing/2014/main" xmlns="" id="{BDC3AA3E-3E87-47A7-89CF-D4BC235A6E2D}"/>
              </a:ext>
            </a:extLst>
          </p:cNvPr>
          <p:cNvSpPr txBox="1"/>
          <p:nvPr/>
        </p:nvSpPr>
        <p:spPr>
          <a:xfrm>
            <a:off x="4640344" y="4200145"/>
            <a:ext cx="2137527" cy="1754326"/>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Haloperidol</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cs typeface="Arial" panose="020B0604020202020204" pitchFamily="34" charset="0"/>
              </a:rPr>
              <a:t>Sulpiride</a:t>
            </a:r>
            <a:endParaRPr lang="es-ES"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Clozapina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Metoclopramida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cs typeface="Arial" panose="020B0604020202020204" pitchFamily="34" charset="0"/>
              </a:rPr>
              <a:t>Droperidol</a:t>
            </a:r>
            <a:endParaRPr lang="es-ES"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Fluoxetina</a:t>
            </a:r>
          </a:p>
        </p:txBody>
      </p:sp>
      <p:pic>
        <p:nvPicPr>
          <p:cNvPr id="12" name="Imagen 11">
            <a:extLst>
              <a:ext uri="{FF2B5EF4-FFF2-40B4-BE49-F238E27FC236}">
                <a16:creationId xmlns:a16="http://schemas.microsoft.com/office/drawing/2014/main" xmlns="" id="{FD628E50-EF0A-4534-9FE0-968F27D50C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F15F6633-A643-4001-900D-7277CD2051D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424647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7;p18">
            <a:extLst>
              <a:ext uri="{FF2B5EF4-FFF2-40B4-BE49-F238E27FC236}">
                <a16:creationId xmlns:a16="http://schemas.microsoft.com/office/drawing/2014/main" xmlns="" id="{D767DA47-F4B1-4BA0-B238-F5AEE35E35A6}"/>
              </a:ext>
            </a:extLst>
          </p:cNvPr>
          <p:cNvSpPr txBox="1">
            <a:spLocks/>
          </p:cNvSpPr>
          <p:nvPr/>
        </p:nvSpPr>
        <p:spPr>
          <a:xfrm>
            <a:off x="6513921" y="443450"/>
            <a:ext cx="3686665" cy="780786"/>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339966"/>
                </a:highlight>
                <a:latin typeface="Arial" panose="020B0604020202020204" pitchFamily="34" charset="0"/>
                <a:ea typeface="Arial"/>
                <a:cs typeface="Arial" panose="020B0604020202020204" pitchFamily="34" charset="0"/>
                <a:sym typeface="Arial"/>
              </a:rPr>
              <a:t>Síndrome por Opioides </a:t>
            </a:r>
            <a:endParaRPr lang="es-ES" sz="2400" b="1" dirty="0">
              <a:solidFill>
                <a:schemeClr val="bg1"/>
              </a:solidFill>
              <a:highlight>
                <a:srgbClr val="339966"/>
              </a:highlight>
              <a:latin typeface="Arial" panose="020B0604020202020204" pitchFamily="34" charset="0"/>
              <a:cs typeface="Arial" panose="020B0604020202020204" pitchFamily="34" charset="0"/>
            </a:endParaRPr>
          </a:p>
        </p:txBody>
      </p:sp>
      <p:sp>
        <p:nvSpPr>
          <p:cNvPr id="3" name="Google Shape;198;p18">
            <a:extLst>
              <a:ext uri="{FF2B5EF4-FFF2-40B4-BE49-F238E27FC236}">
                <a16:creationId xmlns:a16="http://schemas.microsoft.com/office/drawing/2014/main" xmlns="" id="{0909E01D-C412-4539-9A00-1CDE527F0BBD}"/>
              </a:ext>
            </a:extLst>
          </p:cNvPr>
          <p:cNvSpPr txBox="1">
            <a:spLocks/>
          </p:cNvSpPr>
          <p:nvPr/>
        </p:nvSpPr>
        <p:spPr>
          <a:xfrm>
            <a:off x="5105462" y="1433878"/>
            <a:ext cx="6654411" cy="1455900"/>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11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Depresores del sistema nervioso central, propiedades analgésicas, hipnóticas, sedantes y euforizantes. Dependencia física, psíquica y síndrome de abstinencia. </a:t>
            </a:r>
          </a:p>
          <a:p>
            <a:pPr marL="0" indent="0" algn="just">
              <a:lnSpc>
                <a:spcPct val="100000"/>
              </a:lnSpc>
              <a:spcBef>
                <a:spcPts val="800"/>
              </a:spcBef>
              <a:spcAft>
                <a:spcPts val="800"/>
              </a:spcAft>
              <a:buClr>
                <a:schemeClr val="dk1"/>
              </a:buClr>
              <a:buSzPts val="11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Se caracteriza por presentar alteración del estado de conciencia, depresión respiratoria y miosis. </a:t>
            </a:r>
          </a:p>
        </p:txBody>
      </p:sp>
      <p:sp>
        <p:nvSpPr>
          <p:cNvPr id="5" name="Google Shape;200;p18">
            <a:extLst>
              <a:ext uri="{FF2B5EF4-FFF2-40B4-BE49-F238E27FC236}">
                <a16:creationId xmlns:a16="http://schemas.microsoft.com/office/drawing/2014/main" xmlns="" id="{D9E49AE1-B91C-421E-B744-E28C641F9D04}"/>
              </a:ext>
            </a:extLst>
          </p:cNvPr>
          <p:cNvSpPr/>
          <p:nvPr/>
        </p:nvSpPr>
        <p:spPr>
          <a:xfrm>
            <a:off x="8103248" y="3377223"/>
            <a:ext cx="3786000" cy="591000"/>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accent2">
                    <a:lumMod val="75000"/>
                  </a:schemeClr>
                </a:solidFill>
                <a:latin typeface="Arial" panose="020B0604020202020204" pitchFamily="34" charset="0"/>
                <a:ea typeface="Arial"/>
                <a:cs typeface="Arial" panose="020B0604020202020204" pitchFamily="34" charset="0"/>
                <a:sym typeface="Arial"/>
              </a:rPr>
              <a:t>Signos y síntomas</a:t>
            </a:r>
            <a:endParaRPr sz="1800" b="1" dirty="0">
              <a:solidFill>
                <a:schemeClr val="accent2">
                  <a:lumMod val="75000"/>
                </a:schemeClr>
              </a:solidFill>
              <a:latin typeface="Arial" panose="020B0604020202020204" pitchFamily="34" charset="0"/>
              <a:ea typeface="Arial"/>
              <a:cs typeface="Arial" panose="020B0604020202020204" pitchFamily="34" charset="0"/>
              <a:sym typeface="Arial"/>
            </a:endParaRPr>
          </a:p>
        </p:txBody>
      </p:sp>
      <p:sp>
        <p:nvSpPr>
          <p:cNvPr id="6" name="Google Shape;201;p18">
            <a:extLst>
              <a:ext uri="{FF2B5EF4-FFF2-40B4-BE49-F238E27FC236}">
                <a16:creationId xmlns:a16="http://schemas.microsoft.com/office/drawing/2014/main" xmlns="" id="{025A0189-42C9-496B-8C38-B174DB8DB8C2}"/>
              </a:ext>
            </a:extLst>
          </p:cNvPr>
          <p:cNvSpPr/>
          <p:nvPr/>
        </p:nvSpPr>
        <p:spPr>
          <a:xfrm>
            <a:off x="8406000" y="3898018"/>
            <a:ext cx="3786000" cy="275340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Depresión del sistema nervioso central (SNC)</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Compromiso respiratorio</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Miosis</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Bradicardia</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Hipotensión</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Hipotermia</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Edema pulmonar</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Hiporreflexia</a:t>
            </a:r>
            <a:endParaRPr sz="16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600" dirty="0">
                <a:solidFill>
                  <a:schemeClr val="dk1"/>
                </a:solidFill>
                <a:latin typeface="Arial" panose="020B0604020202020204" pitchFamily="34" charset="0"/>
                <a:cs typeface="Arial" panose="020B0604020202020204" pitchFamily="34" charset="0"/>
              </a:rPr>
              <a:t>Convulsiones</a:t>
            </a:r>
            <a:endParaRPr sz="1600" dirty="0">
              <a:solidFill>
                <a:schemeClr val="dk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F1583F72-DCFC-4324-9F2D-D03B40FDEAD3}"/>
              </a:ext>
            </a:extLst>
          </p:cNvPr>
          <p:cNvSpPr txBox="1"/>
          <p:nvPr/>
        </p:nvSpPr>
        <p:spPr>
          <a:xfrm>
            <a:off x="4555079" y="3488057"/>
            <a:ext cx="3081842"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11" name="CuadroTexto 10">
            <a:extLst>
              <a:ext uri="{FF2B5EF4-FFF2-40B4-BE49-F238E27FC236}">
                <a16:creationId xmlns:a16="http://schemas.microsoft.com/office/drawing/2014/main" xmlns="" id="{4943884D-EF41-412D-A280-23BBF184ECB5}"/>
              </a:ext>
            </a:extLst>
          </p:cNvPr>
          <p:cNvSpPr txBox="1"/>
          <p:nvPr/>
        </p:nvSpPr>
        <p:spPr>
          <a:xfrm>
            <a:off x="4798965" y="4098799"/>
            <a:ext cx="2058247" cy="2031325"/>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Oxicodona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Hidrocodona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Hidromorfona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cs typeface="Arial" panose="020B0604020202020204" pitchFamily="34" charset="0"/>
              </a:rPr>
              <a:t>Fentanil</a:t>
            </a:r>
            <a:endParaRPr lang="es-ES"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Morfina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Codeína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Heroína</a:t>
            </a:r>
          </a:p>
        </p:txBody>
      </p:sp>
      <p:pic>
        <p:nvPicPr>
          <p:cNvPr id="12" name="Imagen 11">
            <a:extLst>
              <a:ext uri="{FF2B5EF4-FFF2-40B4-BE49-F238E27FC236}">
                <a16:creationId xmlns:a16="http://schemas.microsoft.com/office/drawing/2014/main" xmlns="" id="{8AD2EB7E-8A00-4D8C-87F3-0D3E82DA3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DC006E50-F629-499D-BB6A-AAF55AB6604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246696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07;p20">
            <a:extLst>
              <a:ext uri="{FF2B5EF4-FFF2-40B4-BE49-F238E27FC236}">
                <a16:creationId xmlns:a16="http://schemas.microsoft.com/office/drawing/2014/main" xmlns="" id="{5F385B9D-3FBD-477F-A183-20F3A78203B7}"/>
              </a:ext>
            </a:extLst>
          </p:cNvPr>
          <p:cNvSpPr txBox="1">
            <a:spLocks/>
          </p:cNvSpPr>
          <p:nvPr/>
        </p:nvSpPr>
        <p:spPr>
          <a:xfrm>
            <a:off x="4191843" y="743634"/>
            <a:ext cx="3808314" cy="73770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339966"/>
                </a:highlight>
                <a:latin typeface="Arial" panose="020B0604020202020204" pitchFamily="34" charset="0"/>
                <a:ea typeface="Arial"/>
                <a:cs typeface="Arial" panose="020B0604020202020204" pitchFamily="34" charset="0"/>
                <a:sym typeface="Arial"/>
              </a:rPr>
              <a:t>Síndrome piramidal</a:t>
            </a:r>
            <a:endParaRPr lang="es-ES" sz="2400" b="1" dirty="0">
              <a:solidFill>
                <a:schemeClr val="bg1"/>
              </a:solidFill>
              <a:highlight>
                <a:srgbClr val="339966"/>
              </a:highlight>
              <a:latin typeface="Arial" panose="020B0604020202020204" pitchFamily="34" charset="0"/>
              <a:cs typeface="Arial" panose="020B0604020202020204" pitchFamily="34" charset="0"/>
            </a:endParaRPr>
          </a:p>
        </p:txBody>
      </p:sp>
      <p:sp>
        <p:nvSpPr>
          <p:cNvPr id="3" name="Google Shape;208;p20">
            <a:extLst>
              <a:ext uri="{FF2B5EF4-FFF2-40B4-BE49-F238E27FC236}">
                <a16:creationId xmlns:a16="http://schemas.microsoft.com/office/drawing/2014/main" xmlns="" id="{B79D7817-795A-4757-9659-1DEDD3E6493B}"/>
              </a:ext>
            </a:extLst>
          </p:cNvPr>
          <p:cNvSpPr txBox="1">
            <a:spLocks/>
          </p:cNvSpPr>
          <p:nvPr/>
        </p:nvSpPr>
        <p:spPr>
          <a:xfrm>
            <a:off x="1349577" y="1674635"/>
            <a:ext cx="9709503" cy="12477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18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Se asocia con efectos adversos de medicamentos principalmente. Se caracteriza por alteraciones motoras y del estado de conciencia.</a:t>
            </a:r>
          </a:p>
        </p:txBody>
      </p:sp>
      <p:sp>
        <p:nvSpPr>
          <p:cNvPr id="5" name="Google Shape;210;p20">
            <a:extLst>
              <a:ext uri="{FF2B5EF4-FFF2-40B4-BE49-F238E27FC236}">
                <a16:creationId xmlns:a16="http://schemas.microsoft.com/office/drawing/2014/main" xmlns="" id="{2C9163C9-E23B-4622-98FA-098731CBAE40}"/>
              </a:ext>
            </a:extLst>
          </p:cNvPr>
          <p:cNvSpPr/>
          <p:nvPr/>
        </p:nvSpPr>
        <p:spPr>
          <a:xfrm>
            <a:off x="6543885" y="3329217"/>
            <a:ext cx="3780360" cy="775747"/>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accent2">
                    <a:lumMod val="75000"/>
                  </a:schemeClr>
                </a:solidFill>
                <a:latin typeface="Arial" panose="020B0604020202020204" pitchFamily="34" charset="0"/>
                <a:ea typeface="Arial"/>
                <a:cs typeface="Arial" panose="020B0604020202020204" pitchFamily="34" charset="0"/>
                <a:sym typeface="Arial"/>
              </a:rPr>
              <a:t>S</a:t>
            </a:r>
            <a:r>
              <a:rPr lang="es-ES" sz="1800" b="1" dirty="0">
                <a:solidFill>
                  <a:schemeClr val="accent2">
                    <a:lumMod val="75000"/>
                  </a:schemeClr>
                </a:solidFill>
                <a:latin typeface="Arial" panose="020B0604020202020204" pitchFamily="34" charset="0"/>
                <a:cs typeface="Arial" panose="020B0604020202020204" pitchFamily="34" charset="0"/>
              </a:rPr>
              <a:t>ignos y síntomas</a:t>
            </a:r>
            <a:endParaRPr sz="1800" b="1" dirty="0">
              <a:solidFill>
                <a:schemeClr val="accent2">
                  <a:lumMod val="75000"/>
                </a:schemeClr>
              </a:solidFill>
              <a:latin typeface="Arial" panose="020B0604020202020204" pitchFamily="34" charset="0"/>
              <a:ea typeface="Arial"/>
              <a:cs typeface="Arial" panose="020B0604020202020204" pitchFamily="34" charset="0"/>
              <a:sym typeface="Arial"/>
            </a:endParaRPr>
          </a:p>
        </p:txBody>
      </p:sp>
      <p:sp>
        <p:nvSpPr>
          <p:cNvPr id="6" name="Google Shape;211;p20">
            <a:extLst>
              <a:ext uri="{FF2B5EF4-FFF2-40B4-BE49-F238E27FC236}">
                <a16:creationId xmlns:a16="http://schemas.microsoft.com/office/drawing/2014/main" xmlns="" id="{56264527-1AFB-4387-BC1A-C03D205D6FFE}"/>
              </a:ext>
            </a:extLst>
          </p:cNvPr>
          <p:cNvSpPr/>
          <p:nvPr/>
        </p:nvSpPr>
        <p:spPr>
          <a:xfrm>
            <a:off x="7401722" y="4104964"/>
            <a:ext cx="1949668" cy="1734602"/>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ea typeface="Arial"/>
                <a:cs typeface="Arial" panose="020B0604020202020204" pitchFamily="34" charset="0"/>
                <a:sym typeface="Arial"/>
              </a:rPr>
              <a:t>Mioclonias</a:t>
            </a:r>
            <a:endParaRPr sz="1800" dirty="0">
              <a:solidFill>
                <a:schemeClr val="dk1"/>
              </a:solidFill>
              <a:latin typeface="Arial" panose="020B0604020202020204" pitchFamily="34" charset="0"/>
              <a:ea typeface="Arial"/>
              <a:cs typeface="Arial" panose="020B0604020202020204" pitchFamily="34" charset="0"/>
              <a:sym typeface="Arial"/>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Agitación</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Coma</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ea typeface="Arial"/>
                <a:cs typeface="Arial" panose="020B0604020202020204" pitchFamily="34" charset="0"/>
                <a:sym typeface="Arial"/>
              </a:rPr>
              <a:t>Convulsiones</a:t>
            </a:r>
            <a:endParaRPr sz="1800" dirty="0">
              <a:solidFill>
                <a:schemeClr val="dk1"/>
              </a:solidFill>
              <a:latin typeface="Arial" panose="020B0604020202020204" pitchFamily="34" charset="0"/>
              <a:ea typeface="Arial"/>
              <a:cs typeface="Arial" panose="020B0604020202020204" pitchFamily="34" charset="0"/>
              <a:sym typeface="Arial"/>
            </a:endParaRPr>
          </a:p>
        </p:txBody>
      </p:sp>
      <p:sp>
        <p:nvSpPr>
          <p:cNvPr id="9" name="CuadroTexto 8">
            <a:extLst>
              <a:ext uri="{FF2B5EF4-FFF2-40B4-BE49-F238E27FC236}">
                <a16:creationId xmlns:a16="http://schemas.microsoft.com/office/drawing/2014/main" xmlns="" id="{0ACE54F0-F482-404D-87D5-AC4F6702DCD7}"/>
              </a:ext>
            </a:extLst>
          </p:cNvPr>
          <p:cNvSpPr txBox="1"/>
          <p:nvPr/>
        </p:nvSpPr>
        <p:spPr>
          <a:xfrm>
            <a:off x="2386772" y="3532425"/>
            <a:ext cx="2609434"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11" name="CuadroTexto 10">
            <a:extLst>
              <a:ext uri="{FF2B5EF4-FFF2-40B4-BE49-F238E27FC236}">
                <a16:creationId xmlns:a16="http://schemas.microsoft.com/office/drawing/2014/main" xmlns="" id="{4F47F027-39EC-4B01-B931-07ECC9C73267}"/>
              </a:ext>
            </a:extLst>
          </p:cNvPr>
          <p:cNvSpPr txBox="1"/>
          <p:nvPr/>
        </p:nvSpPr>
        <p:spPr>
          <a:xfrm>
            <a:off x="2339637" y="3999640"/>
            <a:ext cx="3222177" cy="2585323"/>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Hipoglucemiantes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Antidepresivos tricíclicos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Fenotiazinas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Antihistamínicos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cs typeface="Arial" panose="020B0604020202020204" pitchFamily="34" charset="0"/>
              </a:rPr>
              <a:t>Piperazinicos</a:t>
            </a:r>
            <a:endParaRPr lang="es-ES" sz="1800" dirty="0">
              <a:solidFill>
                <a:schemeClr val="dk1"/>
              </a:solidFill>
              <a:latin typeface="Arial" panose="020B0604020202020204" pitchFamily="34" charset="0"/>
              <a:cs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Litio</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err="1">
                <a:solidFill>
                  <a:schemeClr val="dk1"/>
                </a:solidFill>
                <a:latin typeface="Arial" panose="020B0604020202020204" pitchFamily="34" charset="0"/>
                <a:cs typeface="Arial" panose="020B0604020202020204" pitchFamily="34" charset="0"/>
              </a:rPr>
              <a:t>Doxilamina</a:t>
            </a:r>
            <a:r>
              <a:rPr lang="es-ES" sz="1800" dirty="0">
                <a:solidFill>
                  <a:schemeClr val="dk1"/>
                </a:solidFill>
                <a:latin typeface="Arial" panose="020B0604020202020204" pitchFamily="34" charset="0"/>
                <a:cs typeface="Arial" panose="020B0604020202020204" pitchFamily="34" charset="0"/>
              </a:rPr>
              <a:t>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Cocaína en dosis masivas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Organoclorados</a:t>
            </a:r>
          </a:p>
        </p:txBody>
      </p:sp>
      <p:pic>
        <p:nvPicPr>
          <p:cNvPr id="12" name="Imagen 11">
            <a:extLst>
              <a:ext uri="{FF2B5EF4-FFF2-40B4-BE49-F238E27FC236}">
                <a16:creationId xmlns:a16="http://schemas.microsoft.com/office/drawing/2014/main" xmlns="" id="{2718DE0B-6108-4689-B8A0-1C49B1CD1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7ED66332-4A3C-44AD-B789-3B63EBD62AC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417600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17;p21">
            <a:extLst>
              <a:ext uri="{FF2B5EF4-FFF2-40B4-BE49-F238E27FC236}">
                <a16:creationId xmlns:a16="http://schemas.microsoft.com/office/drawing/2014/main" xmlns="" id="{A270DE6D-D05E-4A25-8413-2480BDF7DF82}"/>
              </a:ext>
            </a:extLst>
          </p:cNvPr>
          <p:cNvSpPr txBox="1">
            <a:spLocks/>
          </p:cNvSpPr>
          <p:nvPr/>
        </p:nvSpPr>
        <p:spPr>
          <a:xfrm>
            <a:off x="6096000" y="190687"/>
            <a:ext cx="3902242" cy="572698"/>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339966"/>
                </a:highlight>
                <a:latin typeface="Arial" panose="020B0604020202020204" pitchFamily="34" charset="0"/>
                <a:ea typeface="Arial"/>
                <a:cs typeface="Arial" panose="020B0604020202020204" pitchFamily="34" charset="0"/>
                <a:sym typeface="Arial"/>
              </a:rPr>
              <a:t>Síndrome Extrapiramidal</a:t>
            </a:r>
          </a:p>
        </p:txBody>
      </p:sp>
      <p:sp>
        <p:nvSpPr>
          <p:cNvPr id="3" name="Google Shape;218;p21">
            <a:extLst>
              <a:ext uri="{FF2B5EF4-FFF2-40B4-BE49-F238E27FC236}">
                <a16:creationId xmlns:a16="http://schemas.microsoft.com/office/drawing/2014/main" xmlns="" id="{01378267-46D2-4068-86D6-F19930DA3046}"/>
              </a:ext>
            </a:extLst>
          </p:cNvPr>
          <p:cNvSpPr txBox="1">
            <a:spLocks/>
          </p:cNvSpPr>
          <p:nvPr/>
        </p:nvSpPr>
        <p:spPr>
          <a:xfrm>
            <a:off x="5297864" y="957953"/>
            <a:ext cx="6498886" cy="1766393"/>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18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Tres características principales: reacción distónica aguda (alteraciones musculares principalmente </a:t>
            </a:r>
            <a:r>
              <a:rPr lang="es-419" sz="1600" dirty="0" err="1">
                <a:solidFill>
                  <a:schemeClr val="bg1"/>
                </a:solidFill>
                <a:latin typeface="Arial" panose="020B0604020202020204" pitchFamily="34" charset="0"/>
                <a:cs typeface="Arial" panose="020B0604020202020204" pitchFamily="34" charset="0"/>
              </a:rPr>
              <a:t>bucolinguales</a:t>
            </a:r>
            <a:r>
              <a:rPr lang="es-419" sz="1600" dirty="0">
                <a:solidFill>
                  <a:schemeClr val="bg1"/>
                </a:solidFill>
                <a:latin typeface="Arial" panose="020B0604020202020204" pitchFamily="34" charset="0"/>
                <a:cs typeface="Arial" panose="020B0604020202020204" pitchFamily="34" charset="0"/>
              </a:rPr>
              <a:t> y cervicales), acatisia (temblor y movimientos bruscos) y parkinsonismo (rigidez y bradicinesia).</a:t>
            </a:r>
          </a:p>
          <a:p>
            <a:pPr marL="0" indent="0" algn="just">
              <a:lnSpc>
                <a:spcPct val="100000"/>
              </a:lnSpc>
              <a:spcBef>
                <a:spcPts val="0"/>
              </a:spcBef>
              <a:buClr>
                <a:schemeClr val="dk1"/>
              </a:buClr>
              <a:buSzPts val="18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Ocurre por el bloqueo de receptores dopaminérgicos, receptores de histamina, receptores alfa-adrenérgicos, receptores muscarínicos y/o receptores serotoninérgicos.</a:t>
            </a:r>
          </a:p>
        </p:txBody>
      </p:sp>
      <p:sp>
        <p:nvSpPr>
          <p:cNvPr id="6" name="CuadroTexto 5">
            <a:extLst>
              <a:ext uri="{FF2B5EF4-FFF2-40B4-BE49-F238E27FC236}">
                <a16:creationId xmlns:a16="http://schemas.microsoft.com/office/drawing/2014/main" xmlns="" id="{CD9B0E89-5393-423B-A15B-73C712EBBF61}"/>
              </a:ext>
            </a:extLst>
          </p:cNvPr>
          <p:cNvSpPr txBox="1"/>
          <p:nvPr/>
        </p:nvSpPr>
        <p:spPr>
          <a:xfrm>
            <a:off x="7138448" y="3652042"/>
            <a:ext cx="2665428"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8" name="CuadroTexto 7">
            <a:extLst>
              <a:ext uri="{FF2B5EF4-FFF2-40B4-BE49-F238E27FC236}">
                <a16:creationId xmlns:a16="http://schemas.microsoft.com/office/drawing/2014/main" xmlns="" id="{B9FDBA25-36A3-4D4C-BEFD-FB8F2CD01321}"/>
              </a:ext>
            </a:extLst>
          </p:cNvPr>
          <p:cNvSpPr txBox="1"/>
          <p:nvPr/>
        </p:nvSpPr>
        <p:spPr>
          <a:xfrm>
            <a:off x="5297864" y="4133655"/>
            <a:ext cx="6094428" cy="2267287"/>
          </a:xfrm>
          <a:prstGeom prst="rect">
            <a:avLst/>
          </a:prstGeom>
          <a:noFill/>
        </p:spPr>
        <p:txBody>
          <a:bodyPr wrap="square">
            <a:spAutoFit/>
          </a:bodyPr>
          <a:lstStyle/>
          <a:p>
            <a:pPr marL="457200" lvl="0" indent="-342900" rtl="0">
              <a:spcBef>
                <a:spcPts val="100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Monóxido de carbono  </a:t>
            </a:r>
            <a:endParaRPr lang="es-ES" sz="1600" dirty="0">
              <a:solidFill>
                <a:schemeClr val="dk1"/>
              </a:solidFill>
              <a:latin typeface="Arial" panose="020B0604020202020204" pitchFamily="34" charset="0"/>
              <a:cs typeface="Arial" panose="020B0604020202020204" pitchFamily="34" charset="0"/>
            </a:endParaRPr>
          </a:p>
          <a:p>
            <a:pPr marL="457200" lvl="0" indent="-342900" rtl="0">
              <a:spcBef>
                <a:spcPts val="100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Manganeso </a:t>
            </a:r>
            <a:endParaRPr lang="es-ES" sz="1600" dirty="0">
              <a:solidFill>
                <a:schemeClr val="dk1"/>
              </a:solidFill>
              <a:latin typeface="Arial" panose="020B0604020202020204" pitchFamily="34" charset="0"/>
              <a:cs typeface="Arial" panose="020B0604020202020204" pitchFamily="34" charset="0"/>
            </a:endParaRPr>
          </a:p>
          <a:p>
            <a:pPr marL="457200" lvl="0" indent="-342900" rtl="0">
              <a:spcBef>
                <a:spcPts val="100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N-MPTP (N-metil-1,2,3,4-tetrahidropiridina) </a:t>
            </a:r>
            <a:endParaRPr lang="es-ES" sz="1600" dirty="0">
              <a:solidFill>
                <a:schemeClr val="dk1"/>
              </a:solidFill>
              <a:latin typeface="Arial" panose="020B0604020202020204" pitchFamily="34" charset="0"/>
              <a:cs typeface="Arial" panose="020B0604020202020204" pitchFamily="34" charset="0"/>
            </a:endParaRPr>
          </a:p>
          <a:p>
            <a:pPr marL="457200" lvl="0" indent="-342900" rtl="0">
              <a:spcBef>
                <a:spcPts val="100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Neurolépticos: fenotiazinas, </a:t>
            </a:r>
            <a:r>
              <a:rPr lang="es-ES" sz="1800" dirty="0" err="1">
                <a:solidFill>
                  <a:schemeClr val="dk1"/>
                </a:solidFill>
                <a:latin typeface="Arial" panose="020B0604020202020204" pitchFamily="34" charset="0"/>
                <a:cs typeface="Arial" panose="020B0604020202020204" pitchFamily="34" charset="0"/>
              </a:rPr>
              <a:t>tioxantenos</a:t>
            </a:r>
            <a:r>
              <a:rPr lang="es-ES" sz="1800" dirty="0">
                <a:solidFill>
                  <a:schemeClr val="dk1"/>
                </a:solidFill>
                <a:latin typeface="Arial" panose="020B0604020202020204" pitchFamily="34" charset="0"/>
                <a:cs typeface="Arial" panose="020B0604020202020204" pitchFamily="34" charset="0"/>
              </a:rPr>
              <a:t>, </a:t>
            </a:r>
            <a:r>
              <a:rPr lang="es-ES" sz="1800" dirty="0" err="1">
                <a:solidFill>
                  <a:schemeClr val="dk1"/>
                </a:solidFill>
                <a:latin typeface="Arial" panose="020B0604020202020204" pitchFamily="34" charset="0"/>
                <a:cs typeface="Arial" panose="020B0604020202020204" pitchFamily="34" charset="0"/>
              </a:rPr>
              <a:t>butiroferonas</a:t>
            </a:r>
            <a:r>
              <a:rPr lang="es-ES" sz="1800" dirty="0">
                <a:solidFill>
                  <a:schemeClr val="dk1"/>
                </a:solidFill>
                <a:latin typeface="Arial" panose="020B0604020202020204" pitchFamily="34" charset="0"/>
                <a:cs typeface="Arial" panose="020B0604020202020204" pitchFamily="34" charset="0"/>
              </a:rPr>
              <a:t>, indoles y </a:t>
            </a:r>
            <a:r>
              <a:rPr lang="es-ES" sz="1800" dirty="0" err="1">
                <a:solidFill>
                  <a:schemeClr val="dk1"/>
                </a:solidFill>
                <a:latin typeface="Arial" panose="020B0604020202020204" pitchFamily="34" charset="0"/>
                <a:cs typeface="Arial" panose="020B0604020202020204" pitchFamily="34" charset="0"/>
              </a:rPr>
              <a:t>difenzoxapinas</a:t>
            </a:r>
            <a:endParaRPr lang="es-ES" sz="1600" dirty="0">
              <a:solidFill>
                <a:schemeClr val="dk1"/>
              </a:solidFill>
              <a:latin typeface="Arial" panose="020B0604020202020204" pitchFamily="34" charset="0"/>
              <a:cs typeface="Arial" panose="020B0604020202020204" pitchFamily="34" charset="0"/>
            </a:endParaRPr>
          </a:p>
          <a:p>
            <a:pPr marL="457200" lvl="0" indent="-342900" rtl="0">
              <a:spcBef>
                <a:spcPts val="100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Metoclopramida</a:t>
            </a:r>
          </a:p>
        </p:txBody>
      </p:sp>
      <p:pic>
        <p:nvPicPr>
          <p:cNvPr id="9" name="Imagen 8">
            <a:extLst>
              <a:ext uri="{FF2B5EF4-FFF2-40B4-BE49-F238E27FC236}">
                <a16:creationId xmlns:a16="http://schemas.microsoft.com/office/drawing/2014/main" xmlns="" id="{ED07CB63-1845-4672-BB62-2960CCB802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0" name="Gráfico 9">
            <a:hlinkClick r:id="rId4" action="ppaction://hlinksldjump"/>
            <a:extLst>
              <a:ext uri="{FF2B5EF4-FFF2-40B4-BE49-F238E27FC236}">
                <a16:creationId xmlns:a16="http://schemas.microsoft.com/office/drawing/2014/main" xmlns="" id="{AFD9B829-F8EF-4787-B240-3EBEBD2B55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152008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4B68A16-2678-4485-A489-58CF7F764922}"/>
              </a:ext>
            </a:extLst>
          </p:cNvPr>
          <p:cNvSpPr txBox="1"/>
          <p:nvPr/>
        </p:nvSpPr>
        <p:spPr>
          <a:xfrm>
            <a:off x="1274976" y="2850764"/>
            <a:ext cx="2778550" cy="646331"/>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bg1"/>
                </a:solidFill>
                <a:latin typeface="Roboto"/>
                <a:ea typeface="Roboto"/>
                <a:cs typeface="Roboto"/>
                <a:sym typeface="Roboto"/>
              </a:rPr>
              <a:t>Reacción distónica aguda</a:t>
            </a:r>
            <a:endParaRPr lang="es-ES" sz="1800" dirty="0">
              <a:solidFill>
                <a:schemeClr val="bg1"/>
              </a:solidFill>
              <a:latin typeface="Roboto Thin"/>
              <a:ea typeface="Roboto Thin"/>
              <a:cs typeface="Roboto Thin"/>
              <a:sym typeface="Roboto Thin"/>
            </a:endParaRPr>
          </a:p>
        </p:txBody>
      </p:sp>
      <p:sp>
        <p:nvSpPr>
          <p:cNvPr id="5" name="CuadroTexto 4">
            <a:extLst>
              <a:ext uri="{FF2B5EF4-FFF2-40B4-BE49-F238E27FC236}">
                <a16:creationId xmlns:a16="http://schemas.microsoft.com/office/drawing/2014/main" xmlns="" id="{2F5A4847-1F93-4602-8E39-AE4CBD34B648}"/>
              </a:ext>
            </a:extLst>
          </p:cNvPr>
          <p:cNvSpPr txBox="1"/>
          <p:nvPr/>
        </p:nvSpPr>
        <p:spPr>
          <a:xfrm>
            <a:off x="5592452" y="2989263"/>
            <a:ext cx="1345676"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bg1"/>
                </a:solidFill>
                <a:latin typeface="Roboto"/>
                <a:ea typeface="Roboto"/>
                <a:cs typeface="Roboto"/>
                <a:sym typeface="Roboto"/>
              </a:rPr>
              <a:t>Acatisia</a:t>
            </a:r>
            <a:endParaRPr lang="es-ES" sz="1800" dirty="0">
              <a:solidFill>
                <a:schemeClr val="bg1"/>
              </a:solidFill>
              <a:latin typeface="Roboto Thin"/>
              <a:ea typeface="Roboto Thin"/>
              <a:cs typeface="Roboto Thin"/>
              <a:sym typeface="Roboto Thin"/>
            </a:endParaRPr>
          </a:p>
        </p:txBody>
      </p:sp>
      <p:sp>
        <p:nvSpPr>
          <p:cNvPr id="7" name="CuadroTexto 6">
            <a:extLst>
              <a:ext uri="{FF2B5EF4-FFF2-40B4-BE49-F238E27FC236}">
                <a16:creationId xmlns:a16="http://schemas.microsoft.com/office/drawing/2014/main" xmlns="" id="{C043294A-0216-48B6-8208-D1F88ED6476B}"/>
              </a:ext>
            </a:extLst>
          </p:cNvPr>
          <p:cNvSpPr txBox="1"/>
          <p:nvPr/>
        </p:nvSpPr>
        <p:spPr>
          <a:xfrm>
            <a:off x="8741005" y="2989263"/>
            <a:ext cx="1901857"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bg1"/>
                </a:solidFill>
                <a:latin typeface="Roboto"/>
                <a:ea typeface="Roboto"/>
                <a:cs typeface="Roboto"/>
                <a:sym typeface="Roboto"/>
              </a:rPr>
              <a:t>Parkinsonismo</a:t>
            </a:r>
            <a:endParaRPr lang="es-ES" sz="1800" dirty="0">
              <a:solidFill>
                <a:schemeClr val="bg1"/>
              </a:solidFill>
              <a:latin typeface="Roboto Thin"/>
              <a:ea typeface="Roboto Thin"/>
              <a:cs typeface="Roboto Thin"/>
              <a:sym typeface="Roboto Thin"/>
            </a:endParaRPr>
          </a:p>
        </p:txBody>
      </p:sp>
      <p:sp>
        <p:nvSpPr>
          <p:cNvPr id="8" name="Google Shape;230;p22">
            <a:extLst>
              <a:ext uri="{FF2B5EF4-FFF2-40B4-BE49-F238E27FC236}">
                <a16:creationId xmlns:a16="http://schemas.microsoft.com/office/drawing/2014/main" xmlns="" id="{FB0D11F5-4EAC-4CBB-A6A0-EC736EA7E655}"/>
              </a:ext>
            </a:extLst>
          </p:cNvPr>
          <p:cNvSpPr/>
          <p:nvPr/>
        </p:nvSpPr>
        <p:spPr>
          <a:xfrm>
            <a:off x="982766" y="3675564"/>
            <a:ext cx="3220011" cy="2659534"/>
          </a:xfrm>
          <a:prstGeom prst="rect">
            <a:avLst/>
          </a:prstGeom>
          <a:noFill/>
          <a:ln>
            <a:noFill/>
          </a:ln>
        </p:spPr>
        <p:txBody>
          <a:bodyPr spcFirstLastPara="1" wrap="square" lIns="121900" tIns="121900" rIns="121900" bIns="121900" anchor="t" anchorCtr="0">
            <a:noAutofit/>
          </a:bodyPr>
          <a:lstStyle/>
          <a:p>
            <a:pPr marL="609600" marR="0" lvl="0" indent="-374650" algn="l" rtl="0">
              <a:lnSpc>
                <a:spcPct val="115000"/>
              </a:lnSpc>
              <a:spcBef>
                <a:spcPts val="0"/>
              </a:spcBef>
              <a:spcAft>
                <a:spcPts val="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Músculos oculares, desviación de la mirada hacia arriba, rotación de los ojos y espasmo de los párpados</a:t>
            </a:r>
            <a:endParaRPr sz="1100" dirty="0">
              <a:solidFill>
                <a:srgbClr val="FFFFFF"/>
              </a:solidFill>
              <a:latin typeface="Arial" panose="020B0604020202020204" pitchFamily="34" charset="0"/>
              <a:ea typeface="Roboto"/>
              <a:cs typeface="Arial" panose="020B0604020202020204" pitchFamily="34" charset="0"/>
              <a:sym typeface="Roboto"/>
            </a:endParaRPr>
          </a:p>
          <a:p>
            <a:pPr marL="609600" lvl="0" indent="-374650" algn="l" rtl="0">
              <a:spcBef>
                <a:spcPts val="0"/>
              </a:spcBef>
              <a:spcAft>
                <a:spcPts val="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Músculos de la lengua y de la mandíbula , </a:t>
            </a:r>
            <a:r>
              <a:rPr lang="es-ES" sz="1100" dirty="0" err="1">
                <a:solidFill>
                  <a:srgbClr val="FFFFFF"/>
                </a:solidFill>
                <a:latin typeface="Arial" panose="020B0604020202020204" pitchFamily="34" charset="0"/>
                <a:ea typeface="Roboto"/>
                <a:cs typeface="Arial" panose="020B0604020202020204" pitchFamily="34" charset="0"/>
                <a:sym typeface="Roboto"/>
              </a:rPr>
              <a:t>trismus</a:t>
            </a:r>
            <a:r>
              <a:rPr lang="es-ES" sz="1100" dirty="0">
                <a:solidFill>
                  <a:srgbClr val="FFFFFF"/>
                </a:solidFill>
                <a:latin typeface="Arial" panose="020B0604020202020204" pitchFamily="34" charset="0"/>
                <a:ea typeface="Roboto"/>
                <a:cs typeface="Arial" panose="020B0604020202020204" pitchFamily="34" charset="0"/>
                <a:sym typeface="Roboto"/>
              </a:rPr>
              <a:t>, protrusión de la lengua, disfagia, disartria y muecas faciales.  Músculos del cuello (posiciones anormales de la cabeza). </a:t>
            </a:r>
            <a:endParaRPr sz="1100" dirty="0">
              <a:solidFill>
                <a:srgbClr val="FFFFFF"/>
              </a:solidFill>
              <a:latin typeface="Arial" panose="020B0604020202020204" pitchFamily="34" charset="0"/>
              <a:ea typeface="Roboto"/>
              <a:cs typeface="Arial" panose="020B0604020202020204" pitchFamily="34" charset="0"/>
              <a:sym typeface="Roboto"/>
            </a:endParaRPr>
          </a:p>
          <a:p>
            <a:pPr marL="609600" marR="0" lvl="0" indent="-374650" algn="l" rtl="0">
              <a:lnSpc>
                <a:spcPct val="115000"/>
              </a:lnSpc>
              <a:spcBef>
                <a:spcPts val="800"/>
              </a:spcBef>
              <a:spcAft>
                <a:spcPts val="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Músculos de la espalda y de la pared abdominal (posturas anormales)</a:t>
            </a:r>
            <a:endParaRPr sz="1100" dirty="0">
              <a:solidFill>
                <a:srgbClr val="FFFFFF"/>
              </a:solidFill>
              <a:latin typeface="Arial" panose="020B0604020202020204" pitchFamily="34" charset="0"/>
              <a:ea typeface="Roboto"/>
              <a:cs typeface="Arial" panose="020B0604020202020204" pitchFamily="34" charset="0"/>
              <a:sym typeface="Roboto"/>
            </a:endParaRPr>
          </a:p>
        </p:txBody>
      </p:sp>
      <p:sp>
        <p:nvSpPr>
          <p:cNvPr id="9" name="Google Shape;236;p22">
            <a:extLst>
              <a:ext uri="{FF2B5EF4-FFF2-40B4-BE49-F238E27FC236}">
                <a16:creationId xmlns:a16="http://schemas.microsoft.com/office/drawing/2014/main" xmlns="" id="{16046A7D-517A-4F04-83D7-B6C425905474}"/>
              </a:ext>
            </a:extLst>
          </p:cNvPr>
          <p:cNvSpPr/>
          <p:nvPr/>
        </p:nvSpPr>
        <p:spPr>
          <a:xfrm>
            <a:off x="4381714" y="3689581"/>
            <a:ext cx="3220011" cy="2645695"/>
          </a:xfrm>
          <a:prstGeom prst="rect">
            <a:avLst/>
          </a:prstGeom>
          <a:noFill/>
          <a:ln>
            <a:noFill/>
          </a:ln>
        </p:spPr>
        <p:txBody>
          <a:bodyPr spcFirstLastPara="1" wrap="square" lIns="121900" tIns="121900" rIns="121900" bIns="121900" anchor="t" anchorCtr="0">
            <a:noAutofit/>
          </a:bodyPr>
          <a:lstStyle/>
          <a:p>
            <a:pPr marL="609600" lvl="0" indent="-374650" algn="l" rtl="0">
              <a:spcBef>
                <a:spcPts val="0"/>
              </a:spcBef>
              <a:spcAft>
                <a:spcPts val="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Intranquilidad y nerviosismo por la incapacidad de permanecer en una sola posición.</a:t>
            </a:r>
            <a:endParaRPr sz="1100" dirty="0">
              <a:solidFill>
                <a:srgbClr val="FFFFFF"/>
              </a:solidFill>
              <a:latin typeface="Arial" panose="020B0604020202020204" pitchFamily="34" charset="0"/>
              <a:ea typeface="Roboto"/>
              <a:cs typeface="Arial" panose="020B0604020202020204" pitchFamily="34" charset="0"/>
              <a:sym typeface="Roboto"/>
            </a:endParaRPr>
          </a:p>
          <a:p>
            <a:pPr marL="609600" lvl="0" indent="-374650" algn="l" rtl="0">
              <a:spcBef>
                <a:spcPts val="800"/>
              </a:spcBef>
              <a:spcAft>
                <a:spcPts val="80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Movimientos no intencionados, sobre todo de los miembros inferiores, temblor y movimientos mioclónicos bruscos.</a:t>
            </a:r>
            <a:endParaRPr sz="1100" dirty="0">
              <a:solidFill>
                <a:srgbClr val="FFFFFF"/>
              </a:solidFill>
              <a:latin typeface="Arial" panose="020B0604020202020204" pitchFamily="34" charset="0"/>
              <a:ea typeface="Roboto"/>
              <a:cs typeface="Arial" panose="020B0604020202020204" pitchFamily="34" charset="0"/>
              <a:sym typeface="Roboto"/>
            </a:endParaRPr>
          </a:p>
        </p:txBody>
      </p:sp>
      <p:sp>
        <p:nvSpPr>
          <p:cNvPr id="10" name="Google Shape;242;p22">
            <a:extLst>
              <a:ext uri="{FF2B5EF4-FFF2-40B4-BE49-F238E27FC236}">
                <a16:creationId xmlns:a16="http://schemas.microsoft.com/office/drawing/2014/main" xmlns="" id="{90E1958C-6A4D-4050-9932-3F6A2B81C816}"/>
              </a:ext>
            </a:extLst>
          </p:cNvPr>
          <p:cNvSpPr/>
          <p:nvPr/>
        </p:nvSpPr>
        <p:spPr>
          <a:xfrm>
            <a:off x="7780664" y="3675581"/>
            <a:ext cx="3220012" cy="2659898"/>
          </a:xfrm>
          <a:prstGeom prst="rect">
            <a:avLst/>
          </a:prstGeom>
          <a:noFill/>
          <a:ln>
            <a:noFill/>
          </a:ln>
        </p:spPr>
        <p:txBody>
          <a:bodyPr spcFirstLastPara="1" wrap="square" lIns="121900" tIns="121900" rIns="121900" bIns="121900" anchor="t" anchorCtr="0">
            <a:noAutofit/>
          </a:bodyPr>
          <a:lstStyle/>
          <a:p>
            <a:pPr marL="609600" marR="0" lvl="0" indent="-374650" algn="l" rtl="0">
              <a:lnSpc>
                <a:spcPct val="100000"/>
              </a:lnSpc>
              <a:spcBef>
                <a:spcPts val="0"/>
              </a:spcBef>
              <a:spcAft>
                <a:spcPts val="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Incremento del tono motor (rigidez), disminución de la actividad motora (bradicinesia), temblor e inestabilidad postural.</a:t>
            </a:r>
            <a:endParaRPr sz="1100" dirty="0">
              <a:solidFill>
                <a:srgbClr val="FFFFFF"/>
              </a:solidFill>
              <a:latin typeface="Arial" panose="020B0604020202020204" pitchFamily="34" charset="0"/>
              <a:ea typeface="Roboto"/>
              <a:cs typeface="Arial" panose="020B0604020202020204" pitchFamily="34" charset="0"/>
              <a:sym typeface="Roboto"/>
            </a:endParaRPr>
          </a:p>
          <a:p>
            <a:pPr marL="609600" lvl="0" indent="-374650" algn="l" rtl="0">
              <a:spcBef>
                <a:spcPts val="800"/>
              </a:spcBef>
              <a:spcAft>
                <a:spcPts val="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El temblor es característico a nivel de antebrazos y manos, está presente en reposo y empeora con la agitación o la excitación, desaparece con el sueño. </a:t>
            </a:r>
            <a:endParaRPr sz="1100" dirty="0">
              <a:solidFill>
                <a:srgbClr val="FFFFFF"/>
              </a:solidFill>
              <a:latin typeface="Arial" panose="020B0604020202020204" pitchFamily="34" charset="0"/>
              <a:ea typeface="Roboto"/>
              <a:cs typeface="Arial" panose="020B0604020202020204" pitchFamily="34" charset="0"/>
              <a:sym typeface="Roboto"/>
            </a:endParaRPr>
          </a:p>
          <a:p>
            <a:pPr marL="609600" lvl="0" indent="-374650" algn="l" rtl="0">
              <a:spcBef>
                <a:spcPts val="800"/>
              </a:spcBef>
              <a:spcAft>
                <a:spcPts val="800"/>
              </a:spcAft>
              <a:buClr>
                <a:srgbClr val="FFFFFF"/>
              </a:buClr>
              <a:buSzPts val="1100"/>
              <a:buFont typeface="Roboto"/>
              <a:buChar char="●"/>
            </a:pPr>
            <a:r>
              <a:rPr lang="es-ES" sz="1100" dirty="0">
                <a:solidFill>
                  <a:srgbClr val="FFFFFF"/>
                </a:solidFill>
                <a:latin typeface="Arial" panose="020B0604020202020204" pitchFamily="34" charset="0"/>
                <a:ea typeface="Roboto"/>
                <a:cs typeface="Arial" panose="020B0604020202020204" pitchFamily="34" charset="0"/>
                <a:sym typeface="Roboto"/>
              </a:rPr>
              <a:t>Fatiga, rigidez, dolores musculares e incoordinación</a:t>
            </a:r>
            <a:endParaRPr sz="1100" dirty="0">
              <a:solidFill>
                <a:srgbClr val="FFFFFF"/>
              </a:solidFill>
              <a:latin typeface="Arial" panose="020B0604020202020204" pitchFamily="34" charset="0"/>
              <a:ea typeface="Roboto"/>
              <a:cs typeface="Arial" panose="020B0604020202020204" pitchFamily="34" charset="0"/>
              <a:sym typeface="Roboto"/>
            </a:endParaRPr>
          </a:p>
        </p:txBody>
      </p:sp>
      <p:sp>
        <p:nvSpPr>
          <p:cNvPr id="11" name="Google Shape;224;p22">
            <a:extLst>
              <a:ext uri="{FF2B5EF4-FFF2-40B4-BE49-F238E27FC236}">
                <a16:creationId xmlns:a16="http://schemas.microsoft.com/office/drawing/2014/main" xmlns="" id="{CED1A28C-4BB8-41B7-9A9A-8C0AF5AF8033}"/>
              </a:ext>
            </a:extLst>
          </p:cNvPr>
          <p:cNvSpPr txBox="1">
            <a:spLocks/>
          </p:cNvSpPr>
          <p:nvPr/>
        </p:nvSpPr>
        <p:spPr>
          <a:xfrm>
            <a:off x="3709404" y="1878521"/>
            <a:ext cx="4773192" cy="54250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a:solidFill>
                  <a:schemeClr val="bg1"/>
                </a:solidFill>
                <a:highlight>
                  <a:srgbClr val="339966"/>
                </a:highlight>
                <a:latin typeface="Arial"/>
                <a:ea typeface="Arial"/>
                <a:cs typeface="Arial"/>
                <a:sym typeface="Arial"/>
              </a:rPr>
              <a:t>Síndrome Extrapiramidal</a:t>
            </a:r>
            <a:endParaRPr lang="es-ES" sz="2400" b="1" dirty="0">
              <a:solidFill>
                <a:schemeClr val="bg1"/>
              </a:solidFill>
              <a:highlight>
                <a:srgbClr val="339966"/>
              </a:highlight>
              <a:latin typeface="Arial"/>
              <a:ea typeface="Arial"/>
              <a:cs typeface="Arial"/>
              <a:sym typeface="Arial"/>
            </a:endParaRPr>
          </a:p>
        </p:txBody>
      </p:sp>
      <p:pic>
        <p:nvPicPr>
          <p:cNvPr id="12" name="Imagen 11">
            <a:extLst>
              <a:ext uri="{FF2B5EF4-FFF2-40B4-BE49-F238E27FC236}">
                <a16:creationId xmlns:a16="http://schemas.microsoft.com/office/drawing/2014/main" xmlns="" id="{263727AA-22E4-4AEF-8567-FCD9C5606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261608D8-A259-4A5B-8153-9A9819A1BAC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320641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2345896-DF28-4B8A-83FC-8F4D959D57DA}"/>
              </a:ext>
            </a:extLst>
          </p:cNvPr>
          <p:cNvSpPr txBox="1"/>
          <p:nvPr/>
        </p:nvSpPr>
        <p:spPr>
          <a:xfrm>
            <a:off x="4027055" y="771298"/>
            <a:ext cx="4414982" cy="923330"/>
          </a:xfrm>
          <a:prstGeom prst="rect">
            <a:avLst/>
          </a:prstGeom>
          <a:noFill/>
        </p:spPr>
        <p:txBody>
          <a:bodyPr wrap="square">
            <a:spAutoFit/>
          </a:bodyPr>
          <a:lstStyle/>
          <a:p>
            <a:r>
              <a:rPr lang="es-ES" sz="5400" b="1" dirty="0">
                <a:solidFill>
                  <a:schemeClr val="bg1"/>
                </a:solidFill>
                <a:latin typeface="Arial" panose="020B0604020202020204" pitchFamily="34" charset="0"/>
                <a:cs typeface="Arial" panose="020B0604020202020204" pitchFamily="34" charset="0"/>
              </a:rPr>
              <a:t>CONTENIDO</a:t>
            </a:r>
            <a:endParaRPr lang="es-419" sz="5400" b="1"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xmlns="" id="{18AC7B93-004E-4624-97B5-B3FD039E0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sp>
        <p:nvSpPr>
          <p:cNvPr id="5" name="CuadroTexto 4">
            <a:extLst>
              <a:ext uri="{FF2B5EF4-FFF2-40B4-BE49-F238E27FC236}">
                <a16:creationId xmlns:a16="http://schemas.microsoft.com/office/drawing/2014/main" xmlns="" id="{FC19E387-329C-4006-9AB6-225A77A3A69F}"/>
              </a:ext>
            </a:extLst>
          </p:cNvPr>
          <p:cNvSpPr txBox="1"/>
          <p:nvPr/>
        </p:nvSpPr>
        <p:spPr>
          <a:xfrm>
            <a:off x="678874" y="4682898"/>
            <a:ext cx="669635" cy="769441"/>
          </a:xfrm>
          <a:prstGeom prst="rect">
            <a:avLst/>
          </a:prstGeom>
          <a:noFill/>
        </p:spPr>
        <p:txBody>
          <a:bodyPr wrap="square">
            <a:spAutoFit/>
          </a:bodyPr>
          <a:lstStyle/>
          <a:p>
            <a:r>
              <a:rPr lang="es-ES" sz="4400" b="1" dirty="0">
                <a:solidFill>
                  <a:schemeClr val="tx2">
                    <a:lumMod val="50000"/>
                  </a:schemeClr>
                </a:solidFill>
                <a:latin typeface="Arial" panose="020B0604020202020204" pitchFamily="34" charset="0"/>
                <a:cs typeface="Arial" panose="020B0604020202020204" pitchFamily="34" charset="0"/>
              </a:rPr>
              <a:t>1.</a:t>
            </a:r>
            <a:endParaRPr lang="es-419" sz="4400" b="1" dirty="0">
              <a:solidFill>
                <a:schemeClr val="tx2">
                  <a:lumMod val="50000"/>
                </a:schemeClr>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95F00060-2FC9-4103-B277-390F5F068936}"/>
              </a:ext>
            </a:extLst>
          </p:cNvPr>
          <p:cNvSpPr txBox="1"/>
          <p:nvPr/>
        </p:nvSpPr>
        <p:spPr>
          <a:xfrm>
            <a:off x="4461165" y="4682898"/>
            <a:ext cx="669635" cy="769441"/>
          </a:xfrm>
          <a:prstGeom prst="rect">
            <a:avLst/>
          </a:prstGeom>
          <a:noFill/>
        </p:spPr>
        <p:txBody>
          <a:bodyPr wrap="square">
            <a:spAutoFit/>
          </a:bodyPr>
          <a:lstStyle/>
          <a:p>
            <a:r>
              <a:rPr lang="es-ES" sz="4400" b="1" dirty="0">
                <a:solidFill>
                  <a:schemeClr val="tx2">
                    <a:lumMod val="50000"/>
                  </a:schemeClr>
                </a:solidFill>
                <a:latin typeface="Arial" panose="020B0604020202020204" pitchFamily="34" charset="0"/>
                <a:cs typeface="Arial" panose="020B0604020202020204" pitchFamily="34" charset="0"/>
              </a:rPr>
              <a:t>2.</a:t>
            </a:r>
            <a:endParaRPr lang="es-419" sz="4400" b="1" dirty="0">
              <a:solidFill>
                <a:schemeClr val="tx2">
                  <a:lumMod val="50000"/>
                </a:schemeClr>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xmlns="" id="{25C1BFF6-87C1-4F5E-B3E2-F6A1331F2694}"/>
              </a:ext>
            </a:extLst>
          </p:cNvPr>
          <p:cNvSpPr txBox="1"/>
          <p:nvPr/>
        </p:nvSpPr>
        <p:spPr>
          <a:xfrm>
            <a:off x="8243456" y="4682898"/>
            <a:ext cx="669635" cy="769441"/>
          </a:xfrm>
          <a:prstGeom prst="rect">
            <a:avLst/>
          </a:prstGeom>
          <a:noFill/>
        </p:spPr>
        <p:txBody>
          <a:bodyPr wrap="square">
            <a:spAutoFit/>
          </a:bodyPr>
          <a:lstStyle/>
          <a:p>
            <a:r>
              <a:rPr lang="es-ES" sz="4400" b="1" dirty="0">
                <a:solidFill>
                  <a:schemeClr val="tx2">
                    <a:lumMod val="50000"/>
                  </a:schemeClr>
                </a:solidFill>
                <a:latin typeface="Arial" panose="020B0604020202020204" pitchFamily="34" charset="0"/>
                <a:cs typeface="Arial" panose="020B0604020202020204" pitchFamily="34" charset="0"/>
              </a:rPr>
              <a:t>3.</a:t>
            </a:r>
            <a:endParaRPr lang="es-419" sz="4400" b="1" dirty="0">
              <a:solidFill>
                <a:schemeClr val="tx2">
                  <a:lumMod val="50000"/>
                </a:schemeClr>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6FEF5BB2-AC4F-41D6-8F46-023996A78C83}"/>
              </a:ext>
            </a:extLst>
          </p:cNvPr>
          <p:cNvSpPr txBox="1"/>
          <p:nvPr/>
        </p:nvSpPr>
        <p:spPr>
          <a:xfrm>
            <a:off x="8913091" y="4828503"/>
            <a:ext cx="2798618" cy="646331"/>
          </a:xfrm>
          <a:prstGeom prst="rect">
            <a:avLst/>
          </a:prstGeom>
          <a:noFill/>
        </p:spPr>
        <p:txBody>
          <a:bodyPr wrap="square">
            <a:spAutoFit/>
          </a:bodyPr>
          <a:lstStyle/>
          <a:p>
            <a:r>
              <a:rPr lang="es-ES" sz="1800" b="1" i="0" u="none" strike="noStrike" cap="none" dirty="0">
                <a:solidFill>
                  <a:schemeClr val="dk1"/>
                </a:solidFill>
                <a:latin typeface="Arial"/>
                <a:ea typeface="Arial"/>
                <a:cs typeface="Arial"/>
                <a:sym typeface="Arial"/>
              </a:rPr>
              <a:t>Toxidromes y grupos de sustancias.</a:t>
            </a:r>
            <a:endParaRPr lang="es-419" dirty="0"/>
          </a:p>
        </p:txBody>
      </p:sp>
      <p:sp>
        <p:nvSpPr>
          <p:cNvPr id="11" name="CuadroTexto 10">
            <a:extLst>
              <a:ext uri="{FF2B5EF4-FFF2-40B4-BE49-F238E27FC236}">
                <a16:creationId xmlns:a16="http://schemas.microsoft.com/office/drawing/2014/main" xmlns="" id="{44DA45C4-A7CD-40C3-BB4C-7618A048F646}"/>
              </a:ext>
            </a:extLst>
          </p:cNvPr>
          <p:cNvSpPr txBox="1"/>
          <p:nvPr/>
        </p:nvSpPr>
        <p:spPr>
          <a:xfrm>
            <a:off x="1348509" y="4744452"/>
            <a:ext cx="2549236" cy="646331"/>
          </a:xfrm>
          <a:prstGeom prst="rect">
            <a:avLst/>
          </a:prstGeom>
          <a:noFill/>
        </p:spPr>
        <p:txBody>
          <a:bodyPr wrap="square">
            <a:spAutoFit/>
          </a:bodyPr>
          <a:lstStyle/>
          <a:p>
            <a:r>
              <a:rPr lang="es-ES" sz="1800" b="1" dirty="0">
                <a:solidFill>
                  <a:schemeClr val="dk1"/>
                </a:solidFill>
                <a:latin typeface="Arial"/>
                <a:ea typeface="Arial"/>
                <a:cs typeface="Arial"/>
                <a:sym typeface="Arial"/>
              </a:rPr>
              <a:t>Sistema de vigilancia en salud pública.</a:t>
            </a:r>
            <a:endParaRPr lang="es-419" dirty="0"/>
          </a:p>
        </p:txBody>
      </p:sp>
      <p:sp>
        <p:nvSpPr>
          <p:cNvPr id="13" name="CuadroTexto 12">
            <a:extLst>
              <a:ext uri="{FF2B5EF4-FFF2-40B4-BE49-F238E27FC236}">
                <a16:creationId xmlns:a16="http://schemas.microsoft.com/office/drawing/2014/main" xmlns="" id="{74B5B21A-7416-406B-BB87-AC8F53B685C7}"/>
              </a:ext>
            </a:extLst>
          </p:cNvPr>
          <p:cNvSpPr txBox="1"/>
          <p:nvPr/>
        </p:nvSpPr>
        <p:spPr>
          <a:xfrm>
            <a:off x="5130800" y="4828503"/>
            <a:ext cx="2844800" cy="600164"/>
          </a:xfrm>
          <a:prstGeom prst="rect">
            <a:avLst/>
          </a:prstGeom>
          <a:noFill/>
        </p:spPr>
        <p:txBody>
          <a:bodyPr wrap="square">
            <a:spAutoFit/>
          </a:bodyPr>
          <a:lstStyle/>
          <a:p>
            <a:r>
              <a:rPr lang="es-ES" sz="1100" b="1" dirty="0">
                <a:solidFill>
                  <a:schemeClr val="dk1"/>
                </a:solidFill>
                <a:latin typeface="Arial"/>
                <a:ea typeface="Arial"/>
                <a:cs typeface="Arial"/>
                <a:sym typeface="Arial"/>
              </a:rPr>
              <a:t>Vigilancia en salud pública de las intoxicaciones agudas por sustancias químicas</a:t>
            </a:r>
            <a:endParaRPr lang="es-419" sz="1100" dirty="0"/>
          </a:p>
        </p:txBody>
      </p:sp>
    </p:spTree>
    <p:extLst>
      <p:ext uri="{BB962C8B-B14F-4D97-AF65-F5344CB8AC3E}">
        <p14:creationId xmlns:p14="http://schemas.microsoft.com/office/powerpoint/2010/main" val="109535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74;p5">
            <a:extLst>
              <a:ext uri="{FF2B5EF4-FFF2-40B4-BE49-F238E27FC236}">
                <a16:creationId xmlns:a16="http://schemas.microsoft.com/office/drawing/2014/main" xmlns="" id="{DB0E392A-5A06-40B7-952B-57C65DEFDAE2}"/>
              </a:ext>
            </a:extLst>
          </p:cNvPr>
          <p:cNvSpPr txBox="1">
            <a:spLocks/>
          </p:cNvSpPr>
          <p:nvPr/>
        </p:nvSpPr>
        <p:spPr>
          <a:xfrm>
            <a:off x="6262255" y="2125389"/>
            <a:ext cx="5166267" cy="43588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ct val="100000"/>
              <a:buFont typeface="Arial"/>
              <a:buNone/>
            </a:pPr>
            <a:r>
              <a:rPr lang="es-419" sz="2400" b="1" dirty="0">
                <a:solidFill>
                  <a:schemeClr val="bg1"/>
                </a:solidFill>
                <a:latin typeface="Arial"/>
                <a:ea typeface="Arial"/>
                <a:cs typeface="Arial"/>
                <a:sym typeface="Arial"/>
              </a:rPr>
              <a:t>Unidad 1. </a:t>
            </a:r>
          </a:p>
          <a:p>
            <a:pPr>
              <a:spcBef>
                <a:spcPts val="0"/>
              </a:spcBef>
              <a:buClr>
                <a:schemeClr val="dk1"/>
              </a:buClr>
              <a:buSzPct val="100000"/>
              <a:buFont typeface="Arial"/>
              <a:buNone/>
            </a:pPr>
            <a:r>
              <a:rPr lang="es-419" sz="2400" b="1" dirty="0">
                <a:solidFill>
                  <a:schemeClr val="bg1"/>
                </a:solidFill>
                <a:highlight>
                  <a:srgbClr val="008080"/>
                </a:highlight>
                <a:latin typeface="Arial"/>
                <a:ea typeface="Arial"/>
                <a:cs typeface="Arial"/>
                <a:sym typeface="Arial"/>
              </a:rPr>
              <a:t>Generalidades de los toxidromes</a:t>
            </a:r>
          </a:p>
        </p:txBody>
      </p:sp>
      <p:sp>
        <p:nvSpPr>
          <p:cNvPr id="3" name="Google Shape;75;p5">
            <a:extLst>
              <a:ext uri="{FF2B5EF4-FFF2-40B4-BE49-F238E27FC236}">
                <a16:creationId xmlns:a16="http://schemas.microsoft.com/office/drawing/2014/main" xmlns="" id="{0117D596-3F2B-4002-A9B9-2A3168932270}"/>
              </a:ext>
            </a:extLst>
          </p:cNvPr>
          <p:cNvSpPr txBox="1"/>
          <p:nvPr/>
        </p:nvSpPr>
        <p:spPr>
          <a:xfrm>
            <a:off x="6336145" y="3317585"/>
            <a:ext cx="4755897" cy="214535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dirty="0">
                <a:solidFill>
                  <a:schemeClr val="bg1"/>
                </a:solidFill>
                <a:latin typeface="Arial"/>
                <a:ea typeface="Arial"/>
                <a:cs typeface="Arial"/>
                <a:sym typeface="Arial"/>
              </a:rPr>
              <a:t>Resultados del aprendizaje:</a:t>
            </a:r>
            <a:endParaRPr sz="1600" b="1" dirty="0">
              <a:solidFill>
                <a:schemeClr val="bg1"/>
              </a:solidFill>
              <a:latin typeface="Calibri"/>
              <a:ea typeface="Calibri"/>
              <a:cs typeface="Calibri"/>
              <a:sym typeface="Calibri"/>
            </a:endParaRPr>
          </a:p>
          <a:p>
            <a:pPr marL="0" marR="0" lvl="0" indent="0" algn="l" rtl="0">
              <a:lnSpc>
                <a:spcPct val="107000"/>
              </a:lnSpc>
              <a:spcBef>
                <a:spcPts val="800"/>
              </a:spcBef>
              <a:spcAft>
                <a:spcPts val="0"/>
              </a:spcAft>
              <a:buNone/>
            </a:pPr>
            <a:r>
              <a:rPr lang="es-ES" sz="1800" dirty="0">
                <a:solidFill>
                  <a:schemeClr val="bg1"/>
                </a:solidFill>
                <a:latin typeface="Arial"/>
                <a:ea typeface="Arial"/>
                <a:cs typeface="Arial"/>
                <a:sym typeface="Arial"/>
              </a:rPr>
              <a:t> </a:t>
            </a:r>
            <a:endParaRPr sz="1600" dirty="0">
              <a:solidFill>
                <a:schemeClr val="bg1"/>
              </a:solidFill>
              <a:latin typeface="Calibri"/>
              <a:ea typeface="Calibri"/>
              <a:cs typeface="Calibri"/>
              <a:sym typeface="Calibri"/>
            </a:endParaRPr>
          </a:p>
          <a:p>
            <a:pPr marR="0" lvl="0" algn="just" rtl="0">
              <a:lnSpc>
                <a:spcPct val="107000"/>
              </a:lnSpc>
              <a:spcBef>
                <a:spcPts val="800"/>
              </a:spcBef>
              <a:spcAft>
                <a:spcPts val="0"/>
              </a:spcAft>
              <a:buClr>
                <a:schemeClr val="dk1"/>
              </a:buClr>
              <a:buSzPts val="1800"/>
            </a:pPr>
            <a:r>
              <a:rPr lang="es-ES" sz="1800" dirty="0">
                <a:solidFill>
                  <a:schemeClr val="bg1"/>
                </a:solidFill>
                <a:latin typeface="Arial"/>
                <a:ea typeface="Arial"/>
                <a:cs typeface="Arial"/>
                <a:sym typeface="Arial"/>
              </a:rPr>
              <a:t>Identificar las características generales de los múltiples toxidromes asociados a los efectos tóxicos de las sustancias químicas. </a:t>
            </a:r>
            <a:endParaRPr sz="1600" dirty="0">
              <a:solidFill>
                <a:schemeClr val="bg1"/>
              </a:solidFill>
              <a:latin typeface="Noto Sans Symbols"/>
              <a:ea typeface="Noto Sans Symbols"/>
              <a:cs typeface="Noto Sans Symbols"/>
              <a:sym typeface="Noto Sans Symbols"/>
            </a:endParaRPr>
          </a:p>
          <a:p>
            <a:pPr marL="0" marR="0" lvl="0" indent="0" algn="l" rtl="0">
              <a:lnSpc>
                <a:spcPct val="107000"/>
              </a:lnSpc>
              <a:spcBef>
                <a:spcPts val="800"/>
              </a:spcBef>
              <a:spcAft>
                <a:spcPts val="0"/>
              </a:spcAft>
              <a:buNone/>
            </a:pPr>
            <a:r>
              <a:rPr lang="es-ES" sz="1600" dirty="0">
                <a:solidFill>
                  <a:schemeClr val="bg1"/>
                </a:solidFill>
                <a:latin typeface="Calibri"/>
                <a:ea typeface="Calibri"/>
                <a:cs typeface="Calibri"/>
                <a:sym typeface="Calibri"/>
              </a:rPr>
              <a:t> </a:t>
            </a:r>
            <a:endParaRPr sz="1600" dirty="0">
              <a:solidFill>
                <a:schemeClr val="bg1"/>
              </a:solidFill>
              <a:latin typeface="Calibri"/>
              <a:ea typeface="Calibri"/>
              <a:cs typeface="Calibri"/>
              <a:sym typeface="Calibri"/>
            </a:endParaRPr>
          </a:p>
        </p:txBody>
      </p:sp>
      <p:pic>
        <p:nvPicPr>
          <p:cNvPr id="4" name="Imagen 3">
            <a:extLst>
              <a:ext uri="{FF2B5EF4-FFF2-40B4-BE49-F238E27FC236}">
                <a16:creationId xmlns:a16="http://schemas.microsoft.com/office/drawing/2014/main" xmlns="" id="{28D2C054-946A-4467-B467-F511A4D19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5" name="Gráfico 4">
            <a:hlinkClick r:id="rId4" action="ppaction://hlinksldjump"/>
            <a:extLst>
              <a:ext uri="{FF2B5EF4-FFF2-40B4-BE49-F238E27FC236}">
                <a16:creationId xmlns:a16="http://schemas.microsoft.com/office/drawing/2014/main" xmlns="" id="{10395491-6999-4AED-B723-5DDF56F5029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172009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0668C7D-7733-468C-8A92-BE0FC2AC3CC9}"/>
              </a:ext>
            </a:extLst>
          </p:cNvPr>
          <p:cNvSpPr txBox="1"/>
          <p:nvPr/>
        </p:nvSpPr>
        <p:spPr>
          <a:xfrm>
            <a:off x="683491" y="2600097"/>
            <a:ext cx="748145" cy="707886"/>
          </a:xfrm>
          <a:prstGeom prst="rect">
            <a:avLst/>
          </a:prstGeom>
          <a:noFill/>
        </p:spPr>
        <p:txBody>
          <a:bodyPr wrap="square">
            <a:spAutoFit/>
          </a:bodyPr>
          <a:lstStyle/>
          <a:p>
            <a:pPr marL="0" lvl="0" indent="0" algn="ctr" rtl="0">
              <a:spcBef>
                <a:spcPts val="0"/>
              </a:spcBef>
              <a:spcAft>
                <a:spcPts val="0"/>
              </a:spcAft>
              <a:buNone/>
            </a:pPr>
            <a:r>
              <a:rPr lang="es-ES" sz="4000" b="1" dirty="0">
                <a:solidFill>
                  <a:schemeClr val="tx1">
                    <a:lumMod val="95000"/>
                    <a:lumOff val="5000"/>
                  </a:schemeClr>
                </a:solidFill>
                <a:latin typeface="Arial" panose="020B0604020202020204" pitchFamily="34" charset="0"/>
                <a:ea typeface="Roboto Thin"/>
                <a:cs typeface="Arial" panose="020B0604020202020204" pitchFamily="34" charset="0"/>
                <a:sym typeface="Roboto Thin"/>
              </a:rPr>
              <a:t>01</a:t>
            </a:r>
          </a:p>
        </p:txBody>
      </p:sp>
      <p:sp>
        <p:nvSpPr>
          <p:cNvPr id="4" name="CuadroTexto 3">
            <a:extLst>
              <a:ext uri="{FF2B5EF4-FFF2-40B4-BE49-F238E27FC236}">
                <a16:creationId xmlns:a16="http://schemas.microsoft.com/office/drawing/2014/main" xmlns="" id="{703B5764-617D-4972-955D-72ACDA9127A0}"/>
              </a:ext>
            </a:extLst>
          </p:cNvPr>
          <p:cNvSpPr txBox="1"/>
          <p:nvPr/>
        </p:nvSpPr>
        <p:spPr>
          <a:xfrm>
            <a:off x="683490" y="3980933"/>
            <a:ext cx="748145" cy="707886"/>
          </a:xfrm>
          <a:prstGeom prst="rect">
            <a:avLst/>
          </a:prstGeom>
          <a:noFill/>
        </p:spPr>
        <p:txBody>
          <a:bodyPr wrap="square">
            <a:spAutoFit/>
          </a:bodyPr>
          <a:lstStyle/>
          <a:p>
            <a:pPr marL="0" lvl="0" indent="0" algn="ctr" rtl="0">
              <a:spcBef>
                <a:spcPts val="0"/>
              </a:spcBef>
              <a:spcAft>
                <a:spcPts val="0"/>
              </a:spcAft>
              <a:buNone/>
            </a:pPr>
            <a:r>
              <a:rPr lang="es-ES" sz="4000" b="1" dirty="0">
                <a:solidFill>
                  <a:schemeClr val="tx1">
                    <a:lumMod val="95000"/>
                    <a:lumOff val="5000"/>
                  </a:schemeClr>
                </a:solidFill>
                <a:latin typeface="Arial" panose="020B0604020202020204" pitchFamily="34" charset="0"/>
                <a:ea typeface="Roboto Thin"/>
                <a:cs typeface="Arial" panose="020B0604020202020204" pitchFamily="34" charset="0"/>
                <a:sym typeface="Roboto Thin"/>
              </a:rPr>
              <a:t>02</a:t>
            </a:r>
          </a:p>
        </p:txBody>
      </p:sp>
      <p:sp>
        <p:nvSpPr>
          <p:cNvPr id="5" name="CuadroTexto 4">
            <a:extLst>
              <a:ext uri="{FF2B5EF4-FFF2-40B4-BE49-F238E27FC236}">
                <a16:creationId xmlns:a16="http://schemas.microsoft.com/office/drawing/2014/main" xmlns="" id="{5C9D21E6-EA02-4524-A819-2A2548A67CF8}"/>
              </a:ext>
            </a:extLst>
          </p:cNvPr>
          <p:cNvSpPr txBox="1"/>
          <p:nvPr/>
        </p:nvSpPr>
        <p:spPr>
          <a:xfrm>
            <a:off x="683490" y="5361769"/>
            <a:ext cx="748145" cy="707886"/>
          </a:xfrm>
          <a:prstGeom prst="rect">
            <a:avLst/>
          </a:prstGeom>
          <a:noFill/>
        </p:spPr>
        <p:txBody>
          <a:bodyPr wrap="square">
            <a:spAutoFit/>
          </a:bodyPr>
          <a:lstStyle/>
          <a:p>
            <a:pPr marL="0" lvl="0" indent="0" algn="ctr" rtl="0">
              <a:spcBef>
                <a:spcPts val="0"/>
              </a:spcBef>
              <a:spcAft>
                <a:spcPts val="0"/>
              </a:spcAft>
              <a:buNone/>
            </a:pPr>
            <a:r>
              <a:rPr lang="es-ES" sz="4000" b="1" dirty="0">
                <a:solidFill>
                  <a:schemeClr val="tx1">
                    <a:lumMod val="95000"/>
                    <a:lumOff val="5000"/>
                  </a:schemeClr>
                </a:solidFill>
                <a:latin typeface="Arial" panose="020B0604020202020204" pitchFamily="34" charset="0"/>
                <a:ea typeface="Roboto Thin"/>
                <a:cs typeface="Arial" panose="020B0604020202020204" pitchFamily="34" charset="0"/>
                <a:sym typeface="Roboto Thin"/>
              </a:rPr>
              <a:t>03</a:t>
            </a:r>
          </a:p>
        </p:txBody>
      </p:sp>
      <p:sp>
        <p:nvSpPr>
          <p:cNvPr id="6" name="Google Shape;86;p6">
            <a:extLst>
              <a:ext uri="{FF2B5EF4-FFF2-40B4-BE49-F238E27FC236}">
                <a16:creationId xmlns:a16="http://schemas.microsoft.com/office/drawing/2014/main" xmlns="" id="{C83CBBA0-09A0-4977-ACC7-407B876C457B}"/>
              </a:ext>
            </a:extLst>
          </p:cNvPr>
          <p:cNvSpPr/>
          <p:nvPr/>
        </p:nvSpPr>
        <p:spPr>
          <a:xfrm>
            <a:off x="1978312" y="5111644"/>
            <a:ext cx="3084160" cy="997404"/>
          </a:xfrm>
          <a:prstGeom prst="rect">
            <a:avLst/>
          </a:prstGeom>
          <a:noFill/>
          <a:ln>
            <a:noFill/>
          </a:ln>
        </p:spPr>
        <p:txBody>
          <a:bodyPr spcFirstLastPara="1" wrap="square" lIns="121900" tIns="121900" rIns="121900" bIns="121900" anchor="ctr" anchorCtr="0">
            <a:noAutofit/>
          </a:bodyPr>
          <a:lstStyle/>
          <a:p>
            <a:pPr marL="0" lvl="0" indent="0" algn="just" rtl="0">
              <a:lnSpc>
                <a:spcPct val="150000"/>
              </a:lnSpc>
              <a:spcBef>
                <a:spcPts val="1000"/>
              </a:spcBef>
              <a:spcAft>
                <a:spcPts val="0"/>
              </a:spcAft>
              <a:buClr>
                <a:schemeClr val="dk1"/>
              </a:buClr>
              <a:buSzPts val="1600"/>
              <a:buFont typeface="Arial"/>
              <a:buNone/>
            </a:pPr>
            <a:r>
              <a:rPr lang="es-ES" sz="1600" b="1" dirty="0">
                <a:solidFill>
                  <a:schemeClr val="tx1">
                    <a:lumMod val="95000"/>
                    <a:lumOff val="5000"/>
                  </a:schemeClr>
                </a:solidFill>
                <a:latin typeface="Arial" panose="020B0604020202020204" pitchFamily="34" charset="0"/>
                <a:cs typeface="Arial" panose="020B0604020202020204" pitchFamily="34" charset="0"/>
              </a:rPr>
              <a:t>¿Por qué se deben vigilar?</a:t>
            </a:r>
            <a:endParaRPr sz="1300" b="1" dirty="0">
              <a:solidFill>
                <a:schemeClr val="tx1">
                  <a:lumMod val="95000"/>
                  <a:lumOff val="5000"/>
                </a:schemeClr>
              </a:solidFill>
              <a:latin typeface="Arial" panose="020B0604020202020204" pitchFamily="34" charset="0"/>
              <a:ea typeface="Roboto"/>
              <a:cs typeface="Arial" panose="020B0604020202020204" pitchFamily="34" charset="0"/>
              <a:sym typeface="Roboto"/>
            </a:endParaRPr>
          </a:p>
        </p:txBody>
      </p:sp>
      <p:sp>
        <p:nvSpPr>
          <p:cNvPr id="7" name="Google Shape;94;p6">
            <a:extLst>
              <a:ext uri="{FF2B5EF4-FFF2-40B4-BE49-F238E27FC236}">
                <a16:creationId xmlns:a16="http://schemas.microsoft.com/office/drawing/2014/main" xmlns="" id="{48AFAF93-9558-40F7-BEA0-E59EA8B96A24}"/>
              </a:ext>
            </a:extLst>
          </p:cNvPr>
          <p:cNvSpPr/>
          <p:nvPr/>
        </p:nvSpPr>
        <p:spPr>
          <a:xfrm>
            <a:off x="1978312" y="3836174"/>
            <a:ext cx="3084160" cy="997404"/>
          </a:xfrm>
          <a:prstGeom prst="rect">
            <a:avLst/>
          </a:prstGeom>
          <a:noFill/>
          <a:ln>
            <a:noFill/>
          </a:ln>
        </p:spPr>
        <p:txBody>
          <a:bodyPr spcFirstLastPara="1" wrap="square" lIns="121900" tIns="121900" rIns="121900" bIns="121900" anchor="ctr" anchorCtr="0">
            <a:noAutofit/>
          </a:bodyPr>
          <a:lstStyle/>
          <a:p>
            <a:pPr marL="0" lvl="0" indent="0" algn="just" rtl="0">
              <a:lnSpc>
                <a:spcPct val="150000"/>
              </a:lnSpc>
              <a:spcBef>
                <a:spcPts val="1000"/>
              </a:spcBef>
              <a:spcAft>
                <a:spcPts val="0"/>
              </a:spcAft>
              <a:buClr>
                <a:schemeClr val="dk1"/>
              </a:buClr>
              <a:buSzPts val="1600"/>
              <a:buFont typeface="Arial"/>
              <a:buNone/>
            </a:pPr>
            <a:r>
              <a:rPr lang="es-ES" sz="1600" b="1" dirty="0">
                <a:solidFill>
                  <a:schemeClr val="tx1">
                    <a:lumMod val="95000"/>
                    <a:lumOff val="5000"/>
                  </a:schemeClr>
                </a:solidFill>
                <a:latin typeface="Arial" panose="020B0604020202020204" pitchFamily="34" charset="0"/>
                <a:cs typeface="Arial" panose="020B0604020202020204" pitchFamily="34" charset="0"/>
              </a:rPr>
              <a:t>¿Qué dicen las cifras?</a:t>
            </a:r>
            <a:endParaRPr sz="1300" b="1" dirty="0">
              <a:solidFill>
                <a:schemeClr val="tx1">
                  <a:lumMod val="95000"/>
                  <a:lumOff val="5000"/>
                </a:schemeClr>
              </a:solidFill>
              <a:latin typeface="Arial" panose="020B0604020202020204" pitchFamily="34" charset="0"/>
              <a:ea typeface="Roboto"/>
              <a:cs typeface="Arial" panose="020B0604020202020204" pitchFamily="34" charset="0"/>
              <a:sym typeface="Roboto"/>
            </a:endParaRPr>
          </a:p>
        </p:txBody>
      </p:sp>
      <p:sp>
        <p:nvSpPr>
          <p:cNvPr id="8" name="Google Shape;102;p6">
            <a:extLst>
              <a:ext uri="{FF2B5EF4-FFF2-40B4-BE49-F238E27FC236}">
                <a16:creationId xmlns:a16="http://schemas.microsoft.com/office/drawing/2014/main" xmlns="" id="{916B4BC0-4DB9-4150-AB0F-C703DE477ED8}"/>
              </a:ext>
            </a:extLst>
          </p:cNvPr>
          <p:cNvSpPr/>
          <p:nvPr/>
        </p:nvSpPr>
        <p:spPr>
          <a:xfrm>
            <a:off x="1978312" y="2431596"/>
            <a:ext cx="3084160" cy="997404"/>
          </a:xfrm>
          <a:prstGeom prst="rect">
            <a:avLst/>
          </a:prstGeom>
          <a:noFill/>
          <a:ln>
            <a:noFill/>
          </a:ln>
        </p:spPr>
        <p:txBody>
          <a:bodyPr spcFirstLastPara="1" wrap="square" lIns="121900" tIns="121900" rIns="121900" bIns="121900" anchor="ctr" anchorCtr="0">
            <a:noAutofit/>
          </a:bodyPr>
          <a:lstStyle/>
          <a:p>
            <a:pPr marL="0" lvl="0" indent="0" rtl="0">
              <a:spcBef>
                <a:spcPts val="0"/>
              </a:spcBef>
              <a:spcAft>
                <a:spcPts val="0"/>
              </a:spcAft>
              <a:buClr>
                <a:schemeClr val="dk1"/>
              </a:buClr>
              <a:buSzPts val="1600"/>
              <a:buFont typeface="Arial"/>
              <a:buNone/>
            </a:pPr>
            <a:r>
              <a:rPr lang="es-ES" sz="1600" b="1" dirty="0">
                <a:solidFill>
                  <a:schemeClr val="tx1">
                    <a:lumMod val="95000"/>
                    <a:lumOff val="5000"/>
                  </a:schemeClr>
                </a:solidFill>
                <a:latin typeface="Arial" panose="020B0604020202020204" pitchFamily="34" charset="0"/>
                <a:cs typeface="Arial" panose="020B0604020202020204" pitchFamily="34" charset="0"/>
              </a:rPr>
              <a:t>¿Qué es una intoxicación de qué depende?</a:t>
            </a:r>
            <a:endParaRPr sz="1300" b="1" dirty="0">
              <a:solidFill>
                <a:schemeClr val="tx1">
                  <a:lumMod val="95000"/>
                  <a:lumOff val="5000"/>
                </a:schemeClr>
              </a:solidFill>
              <a:latin typeface="Arial" panose="020B0604020202020204" pitchFamily="34" charset="0"/>
              <a:ea typeface="Roboto"/>
              <a:cs typeface="Arial" panose="020B0604020202020204" pitchFamily="34" charset="0"/>
              <a:sym typeface="Roboto"/>
            </a:endParaRPr>
          </a:p>
        </p:txBody>
      </p:sp>
      <p:sp>
        <p:nvSpPr>
          <p:cNvPr id="9" name="Google Shape;89;p6">
            <a:extLst>
              <a:ext uri="{FF2B5EF4-FFF2-40B4-BE49-F238E27FC236}">
                <a16:creationId xmlns:a16="http://schemas.microsoft.com/office/drawing/2014/main" xmlns="" id="{4C18B33B-86DD-419A-858A-A8AB708BD81B}"/>
              </a:ext>
            </a:extLst>
          </p:cNvPr>
          <p:cNvSpPr/>
          <p:nvPr/>
        </p:nvSpPr>
        <p:spPr>
          <a:xfrm>
            <a:off x="5939781" y="5287279"/>
            <a:ext cx="5568728" cy="997405"/>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Plan decenal  de salud pública 2012 - 2021, CONPES 3550 de 2007</a:t>
            </a:r>
            <a:endParaRPr sz="1200" dirty="0">
              <a:solidFill>
                <a:schemeClr val="dk1"/>
              </a:solidFill>
              <a:latin typeface="Arial" panose="020B0604020202020204" pitchFamily="34" charset="0"/>
              <a:ea typeface="Roboto"/>
              <a:cs typeface="Arial" panose="020B0604020202020204" pitchFamily="34" charset="0"/>
              <a:sym typeface="Roboto"/>
            </a:endParaRPr>
          </a:p>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Compromisos internacionales</a:t>
            </a:r>
            <a:endParaRPr sz="1200" dirty="0">
              <a:solidFill>
                <a:schemeClr val="dk1"/>
              </a:solidFill>
              <a:latin typeface="Arial" panose="020B0604020202020204" pitchFamily="34" charset="0"/>
              <a:ea typeface="Roboto"/>
              <a:cs typeface="Arial" panose="020B0604020202020204" pitchFamily="34" charset="0"/>
              <a:sym typeface="Roboto"/>
            </a:endParaRPr>
          </a:p>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Objetivos de desarrollo sostenible</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10" name="Google Shape;97;p6">
            <a:extLst>
              <a:ext uri="{FF2B5EF4-FFF2-40B4-BE49-F238E27FC236}">
                <a16:creationId xmlns:a16="http://schemas.microsoft.com/office/drawing/2014/main" xmlns="" id="{40060075-DD91-4E03-88D2-D8C26081C375}"/>
              </a:ext>
            </a:extLst>
          </p:cNvPr>
          <p:cNvSpPr/>
          <p:nvPr/>
        </p:nvSpPr>
        <p:spPr>
          <a:xfrm>
            <a:off x="5939781" y="3723454"/>
            <a:ext cx="4721831" cy="1291858"/>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193.000 muertes al año a nivel mundial (OMS)</a:t>
            </a:r>
            <a:endParaRPr sz="1200" dirty="0">
              <a:solidFill>
                <a:schemeClr val="dk1"/>
              </a:solidFill>
              <a:latin typeface="Arial" panose="020B0604020202020204" pitchFamily="34" charset="0"/>
              <a:ea typeface="Roboto"/>
              <a:cs typeface="Arial" panose="020B0604020202020204" pitchFamily="34" charset="0"/>
              <a:sym typeface="Roboto"/>
            </a:endParaRPr>
          </a:p>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25% de la carga de morbilidad</a:t>
            </a:r>
            <a:endParaRPr sz="1200" dirty="0">
              <a:solidFill>
                <a:schemeClr val="dk1"/>
              </a:solidFill>
              <a:latin typeface="Arial" panose="020B0604020202020204" pitchFamily="34" charset="0"/>
              <a:ea typeface="Roboto"/>
              <a:cs typeface="Arial" panose="020B0604020202020204" pitchFamily="34" charset="0"/>
              <a:sym typeface="Roboto"/>
            </a:endParaRPr>
          </a:p>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23.000 muertes al año en menores de 5 años </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11" name="Google Shape;105;p6">
            <a:extLst>
              <a:ext uri="{FF2B5EF4-FFF2-40B4-BE49-F238E27FC236}">
                <a16:creationId xmlns:a16="http://schemas.microsoft.com/office/drawing/2014/main" xmlns="" id="{1D592C13-0004-4BD0-AF4B-5B69C1521679}"/>
              </a:ext>
            </a:extLst>
          </p:cNvPr>
          <p:cNvSpPr/>
          <p:nvPr/>
        </p:nvSpPr>
        <p:spPr>
          <a:xfrm>
            <a:off x="5939781" y="2431596"/>
            <a:ext cx="5226981" cy="1291858"/>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Signos y síntomas por contacto con sustancias exógenas </a:t>
            </a:r>
            <a:endParaRPr sz="1200" dirty="0">
              <a:solidFill>
                <a:schemeClr val="dk1"/>
              </a:solidFill>
              <a:latin typeface="Arial" panose="020B0604020202020204" pitchFamily="34" charset="0"/>
              <a:ea typeface="Roboto"/>
              <a:cs typeface="Arial" panose="020B0604020202020204" pitchFamily="34" charset="0"/>
              <a:sym typeface="Roboto"/>
            </a:endParaRPr>
          </a:p>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Cualquier sustancia puede ser tóxica. </a:t>
            </a:r>
            <a:endParaRPr sz="1200" dirty="0">
              <a:solidFill>
                <a:schemeClr val="dk1"/>
              </a:solidFill>
              <a:latin typeface="Arial" panose="020B0604020202020204" pitchFamily="34" charset="0"/>
              <a:ea typeface="Roboto"/>
              <a:cs typeface="Arial" panose="020B0604020202020204" pitchFamily="34" charset="0"/>
              <a:sym typeface="Roboto"/>
            </a:endParaRPr>
          </a:p>
          <a:p>
            <a:pPr marL="609600" lvl="0" indent="-374650" algn="l" rtl="0">
              <a:lnSpc>
                <a:spcPct val="115000"/>
              </a:lnSpc>
              <a:spcBef>
                <a:spcPts val="0"/>
              </a:spcBef>
              <a:spcAft>
                <a:spcPts val="0"/>
              </a:spcAft>
              <a:buClr>
                <a:schemeClr val="dk1"/>
              </a:buClr>
              <a:buSzPts val="1100"/>
              <a:buFont typeface="Roboto"/>
              <a:buChar char="●"/>
            </a:pPr>
            <a:r>
              <a:rPr lang="es-ES" sz="1200" dirty="0">
                <a:solidFill>
                  <a:schemeClr val="dk1"/>
                </a:solidFill>
                <a:latin typeface="Arial" panose="020B0604020202020204" pitchFamily="34" charset="0"/>
                <a:ea typeface="Roboto"/>
                <a:cs typeface="Arial" panose="020B0604020202020204" pitchFamily="34" charset="0"/>
                <a:sym typeface="Roboto"/>
              </a:rPr>
              <a:t>Factores de la exposición, de la sustancia química y del paciente </a:t>
            </a:r>
            <a:endParaRPr sz="1200" dirty="0">
              <a:solidFill>
                <a:schemeClr val="dk1"/>
              </a:solidFill>
              <a:latin typeface="Arial" panose="020B0604020202020204" pitchFamily="34" charset="0"/>
              <a:ea typeface="Roboto"/>
              <a:cs typeface="Arial" panose="020B0604020202020204" pitchFamily="34" charset="0"/>
              <a:sym typeface="Roboto"/>
            </a:endParaRPr>
          </a:p>
        </p:txBody>
      </p:sp>
      <p:sp>
        <p:nvSpPr>
          <p:cNvPr id="12" name="Google Shape;74;p5">
            <a:extLst>
              <a:ext uri="{FF2B5EF4-FFF2-40B4-BE49-F238E27FC236}">
                <a16:creationId xmlns:a16="http://schemas.microsoft.com/office/drawing/2014/main" xmlns="" id="{FF803AC5-25C0-47BA-9ABC-45A0573D7EFC}"/>
              </a:ext>
            </a:extLst>
          </p:cNvPr>
          <p:cNvSpPr txBox="1">
            <a:spLocks/>
          </p:cNvSpPr>
          <p:nvPr/>
        </p:nvSpPr>
        <p:spPr>
          <a:xfrm>
            <a:off x="4590945" y="1131838"/>
            <a:ext cx="3010110" cy="43588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ct val="100000"/>
              <a:buFont typeface="Arial"/>
              <a:buNone/>
            </a:pPr>
            <a:r>
              <a:rPr lang="es-419" sz="3600" b="1" dirty="0">
                <a:solidFill>
                  <a:schemeClr val="bg1"/>
                </a:solidFill>
                <a:highlight>
                  <a:srgbClr val="008080"/>
                </a:highlight>
                <a:latin typeface="Arial"/>
                <a:ea typeface="Arial"/>
                <a:cs typeface="Arial"/>
                <a:sym typeface="Arial"/>
              </a:rPr>
              <a:t>Introducción</a:t>
            </a:r>
          </a:p>
        </p:txBody>
      </p:sp>
      <p:pic>
        <p:nvPicPr>
          <p:cNvPr id="13" name="Imagen 12">
            <a:extLst>
              <a:ext uri="{FF2B5EF4-FFF2-40B4-BE49-F238E27FC236}">
                <a16:creationId xmlns:a16="http://schemas.microsoft.com/office/drawing/2014/main" xmlns="" id="{5B440EB5-DD4D-4C78-8470-7CF977864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4" name="Gráfico 13">
            <a:hlinkClick r:id="rId4" action="ppaction://hlinksldjump"/>
            <a:extLst>
              <a:ext uri="{FF2B5EF4-FFF2-40B4-BE49-F238E27FC236}">
                <a16:creationId xmlns:a16="http://schemas.microsoft.com/office/drawing/2014/main" xmlns="" id="{8408AAE2-40EF-4445-BFD3-3D121F31BA1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218460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25A6CAF8-8388-4CE3-9BFF-C7B577C67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sp>
        <p:nvSpPr>
          <p:cNvPr id="3" name="Google Shape;110;p7">
            <a:extLst>
              <a:ext uri="{FF2B5EF4-FFF2-40B4-BE49-F238E27FC236}">
                <a16:creationId xmlns:a16="http://schemas.microsoft.com/office/drawing/2014/main" xmlns="" id="{32C50665-D643-4E7D-83E5-36556F03AC40}"/>
              </a:ext>
            </a:extLst>
          </p:cNvPr>
          <p:cNvSpPr txBox="1">
            <a:spLocks/>
          </p:cNvSpPr>
          <p:nvPr/>
        </p:nvSpPr>
        <p:spPr>
          <a:xfrm>
            <a:off x="779548" y="2376121"/>
            <a:ext cx="4595002" cy="3331487"/>
          </a:xfrm>
          <a:prstGeom prst="rect">
            <a:avLst/>
          </a:prstGeom>
          <a:noFill/>
          <a:ln>
            <a:noFill/>
          </a:ln>
        </p:spPr>
        <p:txBody>
          <a:bodyPr spcFirstLastPara="1" wrap="square" lIns="91425" tIns="45700" rIns="91425" bIns="45700" anchor="t"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dk1"/>
              </a:buClr>
              <a:buSzPct val="100000"/>
              <a:buFont typeface="Arial" panose="020B0604020202020204" pitchFamily="34" charset="0"/>
              <a:buNone/>
            </a:pPr>
            <a:r>
              <a:rPr lang="es-419" sz="2000" b="1" dirty="0">
                <a:solidFill>
                  <a:schemeClr val="accent4">
                    <a:lumMod val="60000"/>
                    <a:lumOff val="40000"/>
                  </a:schemeClr>
                </a:solidFill>
                <a:latin typeface="Arial" panose="020B0604020202020204" pitchFamily="34" charset="0"/>
                <a:cs typeface="Arial" panose="020B0604020202020204" pitchFamily="34" charset="0"/>
              </a:rPr>
              <a:t>Definición: </a:t>
            </a:r>
          </a:p>
          <a:p>
            <a:pPr marL="457200" indent="0">
              <a:lnSpc>
                <a:spcPct val="150000"/>
              </a:lnSpc>
              <a:buClr>
                <a:schemeClr val="dk1"/>
              </a:buClr>
              <a:buSzPct val="100000"/>
              <a:buFont typeface="Arial" panose="020B0604020202020204" pitchFamily="34" charset="0"/>
              <a:buNone/>
            </a:pPr>
            <a:r>
              <a:rPr lang="es-419" sz="2000" dirty="0">
                <a:solidFill>
                  <a:schemeClr val="bg1"/>
                </a:solidFill>
                <a:latin typeface="Arial" panose="020B0604020202020204" pitchFamily="34" charset="0"/>
                <a:cs typeface="Arial" panose="020B0604020202020204" pitchFamily="34" charset="0"/>
              </a:rPr>
              <a:t>Conjunto de síntomas y signos que resultan de la acción de las sustancias químicas una vez ingresan al organismo.</a:t>
            </a:r>
          </a:p>
          <a:p>
            <a:pPr marL="0" indent="0">
              <a:lnSpc>
                <a:spcPct val="150000"/>
              </a:lnSpc>
              <a:buClr>
                <a:schemeClr val="dk1"/>
              </a:buClr>
              <a:buSzPct val="100000"/>
              <a:buFont typeface="Arial" panose="020B0604020202020204" pitchFamily="34" charset="0"/>
              <a:buNone/>
            </a:pPr>
            <a:r>
              <a:rPr lang="es-419" sz="2000" b="1" dirty="0">
                <a:solidFill>
                  <a:schemeClr val="accent4">
                    <a:lumMod val="60000"/>
                    <a:lumOff val="40000"/>
                  </a:schemeClr>
                </a:solidFill>
                <a:latin typeface="Arial" panose="020B0604020202020204" pitchFamily="34" charset="0"/>
                <a:cs typeface="Arial" panose="020B0604020202020204" pitchFamily="34" charset="0"/>
              </a:rPr>
              <a:t>¿Qué se evalúa?</a:t>
            </a:r>
          </a:p>
          <a:p>
            <a:pPr marL="457200" indent="0">
              <a:lnSpc>
                <a:spcPct val="150000"/>
              </a:lnSpc>
              <a:buClr>
                <a:schemeClr val="dk1"/>
              </a:buClr>
              <a:buSzPct val="100000"/>
              <a:buFont typeface="Arial"/>
              <a:buNone/>
            </a:pPr>
            <a:r>
              <a:rPr lang="es-419" sz="2000" dirty="0">
                <a:solidFill>
                  <a:schemeClr val="bg1"/>
                </a:solidFill>
                <a:latin typeface="Arial" panose="020B0604020202020204" pitchFamily="34" charset="0"/>
                <a:cs typeface="Arial" panose="020B0604020202020204" pitchFamily="34" charset="0"/>
              </a:rPr>
              <a:t>Cambios en signos vitales, manifestaciones clínicas específicas, incluyendo estado mental y cambios electrocardiográficos</a:t>
            </a:r>
          </a:p>
          <a:p>
            <a:pPr marL="0" indent="0" algn="just">
              <a:lnSpc>
                <a:spcPct val="150000"/>
              </a:lnSpc>
              <a:buClr>
                <a:schemeClr val="dk1"/>
              </a:buClr>
              <a:buSzPct val="100000"/>
              <a:buFont typeface="Arial" panose="020B0604020202020204" pitchFamily="34" charset="0"/>
              <a:buNone/>
            </a:pPr>
            <a:endParaRPr lang="es-419" sz="2000" dirty="0">
              <a:solidFill>
                <a:schemeClr val="bg1"/>
              </a:solidFill>
              <a:latin typeface="Arial" panose="020B0604020202020204" pitchFamily="34" charset="0"/>
              <a:cs typeface="Arial" panose="020B0604020202020204" pitchFamily="34" charset="0"/>
            </a:endParaRPr>
          </a:p>
        </p:txBody>
      </p:sp>
      <p:sp>
        <p:nvSpPr>
          <p:cNvPr id="5" name="Google Shape;112;p7">
            <a:extLst>
              <a:ext uri="{FF2B5EF4-FFF2-40B4-BE49-F238E27FC236}">
                <a16:creationId xmlns:a16="http://schemas.microsoft.com/office/drawing/2014/main" xmlns="" id="{E7E3FE3F-0C03-4E23-B461-1B90E5B24BCF}"/>
              </a:ext>
            </a:extLst>
          </p:cNvPr>
          <p:cNvSpPr txBox="1">
            <a:spLocks/>
          </p:cNvSpPr>
          <p:nvPr/>
        </p:nvSpPr>
        <p:spPr>
          <a:xfrm>
            <a:off x="705657" y="1150392"/>
            <a:ext cx="4883100" cy="63330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3200" b="1" dirty="0">
                <a:solidFill>
                  <a:schemeClr val="bg1"/>
                </a:solidFill>
                <a:highlight>
                  <a:srgbClr val="339966"/>
                </a:highlight>
                <a:latin typeface="Arial" panose="020B0604020202020204" pitchFamily="34" charset="0"/>
                <a:ea typeface="Arial"/>
                <a:cs typeface="Arial" panose="020B0604020202020204" pitchFamily="34" charset="0"/>
                <a:sym typeface="Arial"/>
              </a:rPr>
              <a:t>Toxidromes</a:t>
            </a:r>
          </a:p>
        </p:txBody>
      </p:sp>
      <p:sp>
        <p:nvSpPr>
          <p:cNvPr id="7" name="CuadroTexto 6">
            <a:extLst>
              <a:ext uri="{FF2B5EF4-FFF2-40B4-BE49-F238E27FC236}">
                <a16:creationId xmlns:a16="http://schemas.microsoft.com/office/drawing/2014/main" xmlns="" id="{3EAF0BC5-D68F-498A-8F5A-DD53E5302B19}"/>
              </a:ext>
            </a:extLst>
          </p:cNvPr>
          <p:cNvSpPr txBox="1"/>
          <p:nvPr/>
        </p:nvSpPr>
        <p:spPr>
          <a:xfrm>
            <a:off x="6973456" y="2805635"/>
            <a:ext cx="6096000" cy="2585323"/>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Anticolinérgico</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Colinérgico </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Simpaticomimético</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Opioide</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Hipnótico Sedante</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Serotoninérgico</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Piramidal</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Extrapiramidal</a:t>
            </a:r>
          </a:p>
          <a:p>
            <a:pPr marL="285750" marR="0" lvl="0" indent="-285750" algn="l" rtl="0">
              <a:lnSpc>
                <a:spcPct val="100000"/>
              </a:lnSpc>
              <a:spcBef>
                <a:spcPts val="0"/>
              </a:spcBef>
              <a:spcAft>
                <a:spcPts val="0"/>
              </a:spcAft>
              <a:buClr>
                <a:schemeClr val="dk1"/>
              </a:buClr>
              <a:buSzPts val="1800"/>
              <a:buFont typeface="Arial"/>
              <a:buChar char="•"/>
            </a:pPr>
            <a:r>
              <a:rPr lang="es-ES" sz="1800" u="none" strike="noStrike" cap="none" dirty="0">
                <a:latin typeface="Arial"/>
                <a:ea typeface="Arial"/>
                <a:cs typeface="Arial"/>
                <a:sym typeface="Arial"/>
              </a:rPr>
              <a:t>Síndrome de Neuroléptico Maligno</a:t>
            </a:r>
          </a:p>
        </p:txBody>
      </p:sp>
      <p:pic>
        <p:nvPicPr>
          <p:cNvPr id="8" name="Gráfico 7">
            <a:hlinkClick r:id="rId4" action="ppaction://hlinksldjump"/>
            <a:extLst>
              <a:ext uri="{FF2B5EF4-FFF2-40B4-BE49-F238E27FC236}">
                <a16:creationId xmlns:a16="http://schemas.microsoft.com/office/drawing/2014/main" xmlns="" id="{CFB6CCBE-6CDA-4622-8F38-C2154738DB5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172209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7;g136e287925e_0_0">
            <a:extLst>
              <a:ext uri="{FF2B5EF4-FFF2-40B4-BE49-F238E27FC236}">
                <a16:creationId xmlns:a16="http://schemas.microsoft.com/office/drawing/2014/main" xmlns="" id="{25B2293A-CFFF-4377-874E-54B79D952049}"/>
              </a:ext>
            </a:extLst>
          </p:cNvPr>
          <p:cNvSpPr txBox="1">
            <a:spLocks/>
          </p:cNvSpPr>
          <p:nvPr/>
        </p:nvSpPr>
        <p:spPr>
          <a:xfrm>
            <a:off x="3995642" y="577325"/>
            <a:ext cx="4200716" cy="466800"/>
          </a:xfrm>
          <a:prstGeom prst="rect">
            <a:avLst/>
          </a:prstGeom>
          <a:noFill/>
          <a:ln>
            <a:noFill/>
          </a:ln>
        </p:spPr>
        <p:txBody>
          <a:bodyPr spcFirstLastPara="1" wrap="square" lIns="91425" tIns="45700" rIns="91425" bIns="4570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100000"/>
              <a:buFont typeface="Arial"/>
              <a:buNone/>
            </a:pPr>
            <a:r>
              <a:rPr lang="es-ES" sz="2400" b="1">
                <a:solidFill>
                  <a:schemeClr val="bg1"/>
                </a:solidFill>
                <a:highlight>
                  <a:srgbClr val="339966"/>
                </a:highlight>
                <a:latin typeface="Arial" panose="020B0604020202020204" pitchFamily="34" charset="0"/>
                <a:cs typeface="Arial" panose="020B0604020202020204" pitchFamily="34" charset="0"/>
              </a:rPr>
              <a:t>Síndrome Anticolinérgico</a:t>
            </a:r>
            <a:endParaRPr lang="es-ES" sz="2400" b="1" dirty="0">
              <a:solidFill>
                <a:schemeClr val="bg1"/>
              </a:solidFill>
              <a:highlight>
                <a:srgbClr val="339966"/>
              </a:highligh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62B41750-0AE3-432D-AC23-99144A1FEA56}"/>
              </a:ext>
            </a:extLst>
          </p:cNvPr>
          <p:cNvSpPr txBox="1"/>
          <p:nvPr/>
        </p:nvSpPr>
        <p:spPr>
          <a:xfrm>
            <a:off x="1533237" y="1575046"/>
            <a:ext cx="3648364" cy="2308324"/>
          </a:xfrm>
          <a:prstGeom prst="rect">
            <a:avLst/>
          </a:prstGeom>
          <a:noFill/>
        </p:spPr>
        <p:txBody>
          <a:bodyPr wrap="square">
            <a:spAutoFit/>
          </a:bodyPr>
          <a:lstStyle/>
          <a:p>
            <a:pPr marL="0" lvl="0" indent="0" rtl="0">
              <a:lnSpc>
                <a:spcPct val="100000"/>
              </a:lnSpc>
              <a:spcBef>
                <a:spcPts val="0"/>
              </a:spcBef>
              <a:spcAft>
                <a:spcPts val="0"/>
              </a:spcAft>
              <a:buClr>
                <a:schemeClr val="dk1"/>
              </a:buClr>
              <a:buSzPts val="1800"/>
              <a:buNone/>
            </a:pPr>
            <a:r>
              <a:rPr lang="es-419" sz="1800" dirty="0">
                <a:latin typeface="Arial" panose="020B0604020202020204" pitchFamily="34" charset="0"/>
                <a:cs typeface="Arial" panose="020B0604020202020204" pitchFamily="34" charset="0"/>
              </a:rPr>
              <a:t>Se caracteriza por perturbaciones fluctuantes en la atención, la memoria, orientación, percepción, comportamiento psicomotor y sueño.</a:t>
            </a:r>
          </a:p>
          <a:p>
            <a:pPr marL="0" lvl="0" indent="0" rtl="0">
              <a:lnSpc>
                <a:spcPct val="100000"/>
              </a:lnSpc>
              <a:spcBef>
                <a:spcPts val="0"/>
              </a:spcBef>
              <a:spcAft>
                <a:spcPts val="0"/>
              </a:spcAft>
              <a:buClr>
                <a:schemeClr val="dk1"/>
              </a:buClr>
              <a:buSzPts val="1100"/>
              <a:buFont typeface="Arial"/>
              <a:buNone/>
            </a:pPr>
            <a:r>
              <a:rPr lang="es-419" sz="1800" b="1" dirty="0">
                <a:latin typeface="Arial" panose="020B0604020202020204" pitchFamily="34" charset="0"/>
                <a:cs typeface="Arial" panose="020B0604020202020204" pitchFamily="34" charset="0"/>
              </a:rPr>
              <a:t>Mecanismo: </a:t>
            </a:r>
            <a:r>
              <a:rPr lang="es-419" sz="1800" dirty="0">
                <a:latin typeface="Arial" panose="020B0604020202020204" pitchFamily="34" charset="0"/>
                <a:cs typeface="Arial" panose="020B0604020202020204" pitchFamily="34" charset="0"/>
              </a:rPr>
              <a:t>antagonismo de la acetilcolina (</a:t>
            </a:r>
            <a:r>
              <a:rPr lang="es-419" sz="1800" dirty="0" err="1">
                <a:latin typeface="Arial" panose="020B0604020202020204" pitchFamily="34" charset="0"/>
                <a:cs typeface="Arial" panose="020B0604020202020204" pitchFamily="34" charset="0"/>
              </a:rPr>
              <a:t>Ach</a:t>
            </a:r>
            <a:r>
              <a:rPr lang="es-419" sz="1800" dirty="0">
                <a:latin typeface="Arial" panose="020B0604020202020204" pitchFamily="34" charset="0"/>
                <a:cs typeface="Arial" panose="020B0604020202020204" pitchFamily="34" charset="0"/>
              </a:rPr>
              <a:t>) en el receptor muscarínico.</a:t>
            </a:r>
          </a:p>
        </p:txBody>
      </p:sp>
      <p:sp>
        <p:nvSpPr>
          <p:cNvPr id="6" name="CuadroTexto 5">
            <a:extLst>
              <a:ext uri="{FF2B5EF4-FFF2-40B4-BE49-F238E27FC236}">
                <a16:creationId xmlns:a16="http://schemas.microsoft.com/office/drawing/2014/main" xmlns="" id="{F8A0B9C8-DCF7-421A-97F3-2DC0DFB8FB05}"/>
              </a:ext>
            </a:extLst>
          </p:cNvPr>
          <p:cNvSpPr txBox="1"/>
          <p:nvPr/>
        </p:nvSpPr>
        <p:spPr>
          <a:xfrm>
            <a:off x="7379855" y="1390380"/>
            <a:ext cx="2733964" cy="369332"/>
          </a:xfrm>
          <a:prstGeom prst="rect">
            <a:avLst/>
          </a:prstGeom>
          <a:noFill/>
        </p:spPr>
        <p:txBody>
          <a:bodyPr wrap="square">
            <a:spAutoFit/>
          </a:bodyPr>
          <a:lstStyle/>
          <a:p>
            <a:pPr marL="0" lvl="0" indent="0" algn="ctr" rtl="0">
              <a:spcBef>
                <a:spcPts val="0"/>
              </a:spcBef>
              <a:spcAft>
                <a:spcPts val="0"/>
              </a:spcAft>
              <a:buNone/>
            </a:pPr>
            <a:r>
              <a:rPr lang="es-ES" sz="1800" b="1" dirty="0">
                <a:solidFill>
                  <a:schemeClr val="lt1"/>
                </a:solidFill>
                <a:latin typeface="Arial" panose="020B0604020202020204" pitchFamily="34" charset="0"/>
                <a:cs typeface="Arial" panose="020B0604020202020204" pitchFamily="34" charset="0"/>
              </a:rPr>
              <a:t>Sustancias asociadas</a:t>
            </a:r>
          </a:p>
        </p:txBody>
      </p:sp>
      <p:sp>
        <p:nvSpPr>
          <p:cNvPr id="8" name="CuadroTexto 7">
            <a:extLst>
              <a:ext uri="{FF2B5EF4-FFF2-40B4-BE49-F238E27FC236}">
                <a16:creationId xmlns:a16="http://schemas.microsoft.com/office/drawing/2014/main" xmlns="" id="{EBE71D67-0398-4FC4-8D4D-93637F328F47}"/>
              </a:ext>
            </a:extLst>
          </p:cNvPr>
          <p:cNvSpPr txBox="1"/>
          <p:nvPr/>
        </p:nvSpPr>
        <p:spPr>
          <a:xfrm>
            <a:off x="6816436" y="3883370"/>
            <a:ext cx="3648364" cy="369332"/>
          </a:xfrm>
          <a:prstGeom prst="rect">
            <a:avLst/>
          </a:prstGeom>
          <a:noFill/>
        </p:spPr>
        <p:txBody>
          <a:bodyPr wrap="square">
            <a:spAutoFit/>
          </a:bodyPr>
          <a:lstStyle/>
          <a:p>
            <a:pPr marL="0" marR="0" lvl="0" indent="0" algn="ctr" rtl="0">
              <a:spcBef>
                <a:spcPts val="0"/>
              </a:spcBef>
              <a:spcAft>
                <a:spcPts val="0"/>
              </a:spcAft>
              <a:buNone/>
            </a:pPr>
            <a:r>
              <a:rPr lang="es-ES" sz="1800" b="1" dirty="0">
                <a:solidFill>
                  <a:schemeClr val="lt1"/>
                </a:solidFill>
                <a:latin typeface="Arial" panose="020B0604020202020204" pitchFamily="34" charset="0"/>
                <a:cs typeface="Arial" panose="020B0604020202020204" pitchFamily="34" charset="0"/>
              </a:rPr>
              <a:t>Signos y síntomas</a:t>
            </a:r>
            <a:endParaRPr lang="es-ES" sz="1800" b="1" dirty="0">
              <a:solidFill>
                <a:schemeClr val="lt1"/>
              </a:solidFill>
              <a:latin typeface="Arial" panose="020B0604020202020204" pitchFamily="34" charset="0"/>
              <a:ea typeface="Arial"/>
              <a:cs typeface="Arial" panose="020B0604020202020204" pitchFamily="34" charset="0"/>
              <a:sym typeface="Arial"/>
            </a:endParaRPr>
          </a:p>
        </p:txBody>
      </p:sp>
      <p:sp>
        <p:nvSpPr>
          <p:cNvPr id="10" name="CuadroTexto 9">
            <a:extLst>
              <a:ext uri="{FF2B5EF4-FFF2-40B4-BE49-F238E27FC236}">
                <a16:creationId xmlns:a16="http://schemas.microsoft.com/office/drawing/2014/main" xmlns="" id="{4A417ACC-40FD-4D35-93F4-D94F61BA5B5D}"/>
              </a:ext>
            </a:extLst>
          </p:cNvPr>
          <p:cNvSpPr txBox="1"/>
          <p:nvPr/>
        </p:nvSpPr>
        <p:spPr>
          <a:xfrm>
            <a:off x="6664733" y="2036710"/>
            <a:ext cx="3951770" cy="1477328"/>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500" dirty="0">
                <a:solidFill>
                  <a:schemeClr val="dk1"/>
                </a:solidFill>
                <a:latin typeface="Arial" panose="020B0604020202020204" pitchFamily="34" charset="0"/>
                <a:cs typeface="Arial" panose="020B0604020202020204" pitchFamily="34" charset="0"/>
              </a:rPr>
              <a:t>Medicamentos: antihistamínicos, antidepresivos tricíclicos, antipsicóticos, antiespasmódicos, anestésicos y antimuscarínicos (atropina)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500" dirty="0">
                <a:solidFill>
                  <a:schemeClr val="dk1"/>
                </a:solidFill>
                <a:latin typeface="Arial" panose="020B0604020202020204" pitchFamily="34" charset="0"/>
                <a:cs typeface="Arial" panose="020B0604020202020204" pitchFamily="34" charset="0"/>
              </a:rPr>
              <a:t>Plantas  como el cacao sabanero  (escopolamina)</a:t>
            </a:r>
          </a:p>
        </p:txBody>
      </p:sp>
      <p:sp>
        <p:nvSpPr>
          <p:cNvPr id="12" name="CuadroTexto 11">
            <a:extLst>
              <a:ext uri="{FF2B5EF4-FFF2-40B4-BE49-F238E27FC236}">
                <a16:creationId xmlns:a16="http://schemas.microsoft.com/office/drawing/2014/main" xmlns="" id="{0CA5820C-834E-40C6-BB79-6854FAD4C3E6}"/>
              </a:ext>
            </a:extLst>
          </p:cNvPr>
          <p:cNvSpPr txBox="1"/>
          <p:nvPr/>
        </p:nvSpPr>
        <p:spPr>
          <a:xfrm>
            <a:off x="6493164" y="4482991"/>
            <a:ext cx="4387272" cy="1697901"/>
          </a:xfrm>
          <a:prstGeom prst="rect">
            <a:avLst/>
          </a:prstGeom>
          <a:noFill/>
        </p:spPr>
        <p:txBody>
          <a:bodyPr wrap="square">
            <a:spAutoFit/>
          </a:bodyPr>
          <a:lstStyle/>
          <a:p>
            <a:pPr marL="457200" lvl="0" indent="-342900" algn="l" rtl="0">
              <a:spcBef>
                <a:spcPts val="0"/>
              </a:spcBef>
              <a:spcAft>
                <a:spcPts val="0"/>
              </a:spcAft>
              <a:buClr>
                <a:schemeClr val="dk1"/>
              </a:buClr>
              <a:buSzPts val="1800"/>
              <a:buFont typeface="Arial" panose="020B0604020202020204" pitchFamily="34" charset="0"/>
              <a:buChar char="•"/>
            </a:pPr>
            <a:r>
              <a:rPr lang="es-419" sz="1300" dirty="0">
                <a:solidFill>
                  <a:schemeClr val="dk1"/>
                </a:solidFill>
                <a:latin typeface="Arial" panose="020B0604020202020204" pitchFamily="34" charset="0"/>
                <a:cs typeface="Arial" panose="020B0604020202020204" pitchFamily="34" charset="0"/>
              </a:rPr>
              <a:t>Boca seca, piel roja y caliente, taquicardia, taquipnea, disminución de la motilidad intestinal, dolor abdominal, retención urinaria y ataxia</a:t>
            </a:r>
          </a:p>
          <a:p>
            <a:pPr marL="457200" lvl="0" indent="-342900" algn="l" rtl="0">
              <a:spcBef>
                <a:spcPts val="800"/>
              </a:spcBef>
              <a:spcAft>
                <a:spcPts val="0"/>
              </a:spcAft>
              <a:buClr>
                <a:schemeClr val="dk1"/>
              </a:buClr>
              <a:buSzPts val="1800"/>
              <a:buFont typeface="Arial" panose="020B0604020202020204" pitchFamily="34" charset="0"/>
              <a:buChar char="•"/>
            </a:pPr>
            <a:r>
              <a:rPr lang="es-419" sz="1300" dirty="0">
                <a:solidFill>
                  <a:schemeClr val="dk1"/>
                </a:solidFill>
                <a:latin typeface="Arial" panose="020B0604020202020204" pitchFamily="34" charset="0"/>
                <a:cs typeface="Arial" panose="020B0604020202020204" pitchFamily="34" charset="0"/>
              </a:rPr>
              <a:t>Pupilas dilatadas y visión borrosa, confusión y pérdida de la memoria.</a:t>
            </a:r>
          </a:p>
          <a:p>
            <a:pPr marL="457200" lvl="0" indent="-342900" algn="l" rtl="0">
              <a:spcBef>
                <a:spcPts val="800"/>
              </a:spcBef>
              <a:spcAft>
                <a:spcPts val="800"/>
              </a:spcAft>
              <a:buClr>
                <a:schemeClr val="dk1"/>
              </a:buClr>
              <a:buSzPts val="1800"/>
              <a:buFont typeface="Arial" panose="020B0604020202020204" pitchFamily="34" charset="0"/>
              <a:buChar char="•"/>
            </a:pPr>
            <a:r>
              <a:rPr lang="es-419" sz="1300" dirty="0">
                <a:solidFill>
                  <a:schemeClr val="dk1"/>
                </a:solidFill>
                <a:latin typeface="Arial" panose="020B0604020202020204" pitchFamily="34" charset="0"/>
                <a:cs typeface="Arial" panose="020B0604020202020204" pitchFamily="34" charset="0"/>
              </a:rPr>
              <a:t>Ceguera, desorientación, alucinaciones, coma, colapso cardiorrespiratorio y muerte</a:t>
            </a:r>
            <a:endParaRPr lang="es-419" sz="1300" dirty="0">
              <a:solidFill>
                <a:schemeClr val="dk1"/>
              </a:solidFill>
              <a:latin typeface="Arial" panose="020B0604020202020204" pitchFamily="34" charset="0"/>
              <a:ea typeface="Arial"/>
              <a:cs typeface="Arial" panose="020B0604020202020204" pitchFamily="34" charset="0"/>
              <a:sym typeface="Arial"/>
            </a:endParaRPr>
          </a:p>
        </p:txBody>
      </p:sp>
      <p:sp>
        <p:nvSpPr>
          <p:cNvPr id="13" name="Google Shape;123;g136e287925e_0_0">
            <a:extLst>
              <a:ext uri="{FF2B5EF4-FFF2-40B4-BE49-F238E27FC236}">
                <a16:creationId xmlns:a16="http://schemas.microsoft.com/office/drawing/2014/main" xmlns="" id="{894C5A87-8AD9-4968-8229-CF403E9218FA}"/>
              </a:ext>
            </a:extLst>
          </p:cNvPr>
          <p:cNvSpPr txBox="1"/>
          <p:nvPr/>
        </p:nvSpPr>
        <p:spPr>
          <a:xfrm>
            <a:off x="1311564" y="6092060"/>
            <a:ext cx="359040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800" dirty="0">
                <a:solidFill>
                  <a:schemeClr val="bg1"/>
                </a:solidFill>
                <a:latin typeface="Arial"/>
                <a:ea typeface="Arial"/>
                <a:cs typeface="Arial"/>
                <a:sym typeface="Arial"/>
              </a:rPr>
              <a:t>Fuente: https://eldiariodesalud.com/catedra/tyhyguy-el-borrachero</a:t>
            </a:r>
            <a:endParaRPr sz="800" dirty="0">
              <a:solidFill>
                <a:schemeClr val="bg1"/>
              </a:solidFill>
            </a:endParaRPr>
          </a:p>
        </p:txBody>
      </p:sp>
      <p:pic>
        <p:nvPicPr>
          <p:cNvPr id="14" name="Google Shape;124;g136e287925e_0_0">
            <a:extLst>
              <a:ext uri="{FF2B5EF4-FFF2-40B4-BE49-F238E27FC236}">
                <a16:creationId xmlns:a16="http://schemas.microsoft.com/office/drawing/2014/main" xmlns="" id="{4F14B072-AF1E-407F-96C3-849ABA3B5445}"/>
              </a:ext>
            </a:extLst>
          </p:cNvPr>
          <p:cNvPicPr preferRelativeResize="0"/>
          <p:nvPr/>
        </p:nvPicPr>
        <p:blipFill rotWithShape="1">
          <a:blip r:embed="rId3">
            <a:alphaModFix/>
          </a:blip>
          <a:srcRect t="26542" b="6330"/>
          <a:stretch/>
        </p:blipFill>
        <p:spPr>
          <a:xfrm>
            <a:off x="1228435" y="4150463"/>
            <a:ext cx="4200715" cy="1888425"/>
          </a:xfrm>
          <a:prstGeom prst="rect">
            <a:avLst/>
          </a:prstGeom>
          <a:noFill/>
          <a:ln>
            <a:noFill/>
          </a:ln>
        </p:spPr>
      </p:pic>
      <p:pic>
        <p:nvPicPr>
          <p:cNvPr id="15" name="Imagen 14">
            <a:extLst>
              <a:ext uri="{FF2B5EF4-FFF2-40B4-BE49-F238E27FC236}">
                <a16:creationId xmlns:a16="http://schemas.microsoft.com/office/drawing/2014/main" xmlns="" id="{AB0586F5-7C71-4099-8E73-1A38795D2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6" name="Gráfico 15">
            <a:hlinkClick r:id="rId5" action="ppaction://hlinksldjump"/>
            <a:extLst>
              <a:ext uri="{FF2B5EF4-FFF2-40B4-BE49-F238E27FC236}">
                <a16:creationId xmlns:a16="http://schemas.microsoft.com/office/drawing/2014/main" xmlns="" id="{CF60E0D9-B7B0-4159-AF61-832933E8E9E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23134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130;g136e287925e_0_23">
            <a:extLst>
              <a:ext uri="{FF2B5EF4-FFF2-40B4-BE49-F238E27FC236}">
                <a16:creationId xmlns:a16="http://schemas.microsoft.com/office/drawing/2014/main" xmlns="" id="{453AF6A3-C2F8-4F44-87C4-C29C5B42CF98}"/>
              </a:ext>
            </a:extLst>
          </p:cNvPr>
          <p:cNvPicPr preferRelativeResize="0"/>
          <p:nvPr/>
        </p:nvPicPr>
        <p:blipFill>
          <a:blip r:embed="rId3">
            <a:alphaModFix/>
          </a:blip>
          <a:stretch>
            <a:fillRect/>
          </a:stretch>
        </p:blipFill>
        <p:spPr>
          <a:xfrm>
            <a:off x="6999460" y="0"/>
            <a:ext cx="5192541" cy="6857999"/>
          </a:xfrm>
          <a:prstGeom prst="rect">
            <a:avLst/>
          </a:prstGeom>
          <a:noFill/>
          <a:ln>
            <a:noFill/>
          </a:ln>
        </p:spPr>
      </p:pic>
      <p:sp>
        <p:nvSpPr>
          <p:cNvPr id="3" name="Google Shape;131;g136e287925e_0_23">
            <a:extLst>
              <a:ext uri="{FF2B5EF4-FFF2-40B4-BE49-F238E27FC236}">
                <a16:creationId xmlns:a16="http://schemas.microsoft.com/office/drawing/2014/main" xmlns="" id="{D51999CA-11E4-41AF-9DB9-7738E21760C9}"/>
              </a:ext>
            </a:extLst>
          </p:cNvPr>
          <p:cNvSpPr txBox="1">
            <a:spLocks/>
          </p:cNvSpPr>
          <p:nvPr/>
        </p:nvSpPr>
        <p:spPr>
          <a:xfrm>
            <a:off x="2000841" y="1731331"/>
            <a:ext cx="3191700" cy="26316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C00000"/>
              </a:buClr>
              <a:buSzPts val="2400"/>
              <a:buFont typeface="Arial" panose="020B0604020202020204" pitchFamily="34" charset="0"/>
              <a:buNone/>
            </a:pPr>
            <a:r>
              <a:rPr lang="es-419" sz="2400" b="1" dirty="0">
                <a:solidFill>
                  <a:schemeClr val="bg1"/>
                </a:solidFill>
                <a:highlight>
                  <a:srgbClr val="339966"/>
                </a:highlight>
                <a:latin typeface="Arial" panose="020B0604020202020204" pitchFamily="34" charset="0"/>
                <a:ea typeface="Arial"/>
                <a:cs typeface="Arial" panose="020B0604020202020204" pitchFamily="34" charset="0"/>
                <a:sym typeface="Arial"/>
              </a:rPr>
              <a:t>RECUERDE</a:t>
            </a:r>
            <a:endParaRPr lang="es-419" sz="2400" dirty="0">
              <a:solidFill>
                <a:schemeClr val="bg1"/>
              </a:solidFill>
              <a:highlight>
                <a:srgbClr val="339966"/>
              </a:highlight>
              <a:latin typeface="Arial" panose="020B0604020202020204" pitchFamily="34" charset="0"/>
              <a:ea typeface="Arial"/>
              <a:cs typeface="Arial" panose="020B0604020202020204" pitchFamily="34" charset="0"/>
              <a:sym typeface="Arial"/>
            </a:endParaRPr>
          </a:p>
          <a:p>
            <a:pPr marL="0" indent="0" algn="ctr">
              <a:lnSpc>
                <a:spcPct val="120000"/>
              </a:lnSpc>
              <a:buClr>
                <a:schemeClr val="dk1"/>
              </a:buClr>
              <a:buSzPts val="2300"/>
              <a:buFont typeface="Arial" panose="020B0604020202020204" pitchFamily="34" charset="0"/>
              <a:buNone/>
            </a:pPr>
            <a:r>
              <a:rPr lang="es-419" sz="2300" dirty="0">
                <a:latin typeface="Arial" panose="020B0604020202020204" pitchFamily="34" charset="0"/>
                <a:ea typeface="Arial"/>
                <a:cs typeface="Arial" panose="020B0604020202020204" pitchFamily="34" charset="0"/>
                <a:sym typeface="Arial"/>
              </a:rPr>
              <a:t>Rojo como un tomate, caliente como un tizón, seco  como un hueso y loco como una cabra.</a:t>
            </a:r>
            <a:endParaRPr lang="es-419" dirty="0">
              <a:latin typeface="Arial" panose="020B0604020202020204" pitchFamily="34" charset="0"/>
              <a:cs typeface="Arial" panose="020B0604020202020204" pitchFamily="34" charset="0"/>
            </a:endParaRPr>
          </a:p>
        </p:txBody>
      </p:sp>
      <p:sp>
        <p:nvSpPr>
          <p:cNvPr id="4" name="Google Shape;132;g136e287925e_0_23">
            <a:extLst>
              <a:ext uri="{FF2B5EF4-FFF2-40B4-BE49-F238E27FC236}">
                <a16:creationId xmlns:a16="http://schemas.microsoft.com/office/drawing/2014/main" xmlns="" id="{45741DCB-327A-4F1C-9646-34172122B9F4}"/>
              </a:ext>
            </a:extLst>
          </p:cNvPr>
          <p:cNvSpPr txBox="1"/>
          <p:nvPr/>
        </p:nvSpPr>
        <p:spPr>
          <a:xfrm>
            <a:off x="1696558" y="5785759"/>
            <a:ext cx="365248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800" dirty="0">
                <a:solidFill>
                  <a:schemeClr val="bg1"/>
                </a:solidFill>
                <a:uFill>
                  <a:no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Blog de Anestesiólogos Mexicanos en Internet, A. C.</a:t>
            </a:r>
            <a:r>
              <a:rPr lang="es-ES" sz="800" dirty="0">
                <a:solidFill>
                  <a:schemeClr val="bg1"/>
                </a:solidFill>
                <a:latin typeface="Arial" panose="020B0604020202020204" pitchFamily="34" charset="0"/>
                <a:cs typeface="Arial" panose="020B0604020202020204" pitchFamily="34" charset="0"/>
              </a:rPr>
              <a:t>, 2021. https://anestesiologia.blog/atropina-como-medicacion-preanestesica/</a:t>
            </a:r>
            <a:endParaRPr sz="800" dirty="0">
              <a:solidFill>
                <a:schemeClr val="bg1"/>
              </a:solidFill>
              <a:latin typeface="Arial" panose="020B0604020202020204" pitchFamily="34" charset="0"/>
              <a:cs typeface="Arial" panose="020B0604020202020204" pitchFamily="34" charset="0"/>
            </a:endParaRPr>
          </a:p>
        </p:txBody>
      </p:sp>
      <p:pic>
        <p:nvPicPr>
          <p:cNvPr id="5" name="Gráfico 4">
            <a:hlinkClick r:id="rId5" action="ppaction://hlinksldjump"/>
            <a:extLst>
              <a:ext uri="{FF2B5EF4-FFF2-40B4-BE49-F238E27FC236}">
                <a16:creationId xmlns:a16="http://schemas.microsoft.com/office/drawing/2014/main" xmlns="" id="{575E843A-A50A-4C5D-8768-C42778F8774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257290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4DFFF4CA-524D-4F3C-91AC-8A6018053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sp>
        <p:nvSpPr>
          <p:cNvPr id="3" name="Google Shape;137;g136e287925e_0_13">
            <a:extLst>
              <a:ext uri="{FF2B5EF4-FFF2-40B4-BE49-F238E27FC236}">
                <a16:creationId xmlns:a16="http://schemas.microsoft.com/office/drawing/2014/main" xmlns="" id="{2D28E745-49BE-4CDA-B125-2496AFEE2094}"/>
              </a:ext>
            </a:extLst>
          </p:cNvPr>
          <p:cNvSpPr txBox="1">
            <a:spLocks/>
          </p:cNvSpPr>
          <p:nvPr/>
        </p:nvSpPr>
        <p:spPr>
          <a:xfrm>
            <a:off x="4104716" y="1022957"/>
            <a:ext cx="3982568" cy="73770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339966"/>
                </a:highlight>
                <a:latin typeface="Arial" panose="020B0604020202020204" pitchFamily="34" charset="0"/>
                <a:ea typeface="Arial"/>
                <a:cs typeface="Arial" panose="020B0604020202020204" pitchFamily="34" charset="0"/>
                <a:sym typeface="Arial"/>
              </a:rPr>
              <a:t>Síndrome </a:t>
            </a:r>
            <a:r>
              <a:rPr lang="es-ES" sz="2400" b="1" dirty="0">
                <a:solidFill>
                  <a:schemeClr val="bg1"/>
                </a:solidFill>
                <a:highlight>
                  <a:srgbClr val="339966"/>
                </a:highlight>
                <a:latin typeface="Arial" panose="020B0604020202020204" pitchFamily="34" charset="0"/>
                <a:cs typeface="Arial" panose="020B0604020202020204" pitchFamily="34" charset="0"/>
              </a:rPr>
              <a:t>Colinérgico</a:t>
            </a:r>
          </a:p>
        </p:txBody>
      </p:sp>
      <p:sp>
        <p:nvSpPr>
          <p:cNvPr id="4" name="Google Shape;138;g136e287925e_0_13">
            <a:extLst>
              <a:ext uri="{FF2B5EF4-FFF2-40B4-BE49-F238E27FC236}">
                <a16:creationId xmlns:a16="http://schemas.microsoft.com/office/drawing/2014/main" xmlns="" id="{C3112A27-454C-4F08-85BD-D0B3AD8F6526}"/>
              </a:ext>
            </a:extLst>
          </p:cNvPr>
          <p:cNvSpPr txBox="1">
            <a:spLocks/>
          </p:cNvSpPr>
          <p:nvPr/>
        </p:nvSpPr>
        <p:spPr>
          <a:xfrm>
            <a:off x="1214186" y="2181300"/>
            <a:ext cx="9763627" cy="12477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1600"/>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Se caracteriza por alteraciones de la conciencia, debilidad muscular y una excesiva actividad secretora.</a:t>
            </a:r>
          </a:p>
          <a:p>
            <a:pPr marL="0" indent="0" algn="just">
              <a:lnSpc>
                <a:spcPct val="100000"/>
              </a:lnSpc>
              <a:spcBef>
                <a:spcPts val="0"/>
              </a:spcBef>
              <a:buClr>
                <a:schemeClr val="dk1"/>
              </a:buClr>
              <a:buSzPts val="1600"/>
              <a:buFont typeface="Arial"/>
              <a:buNone/>
            </a:pPr>
            <a:r>
              <a:rPr lang="es-419" sz="1600" dirty="0">
                <a:solidFill>
                  <a:schemeClr val="bg1"/>
                </a:solidFill>
                <a:latin typeface="Arial" panose="020B0604020202020204" pitchFamily="34" charset="0"/>
                <a:cs typeface="Arial" panose="020B0604020202020204" pitchFamily="34" charset="0"/>
              </a:rPr>
              <a:t>Mecanismo: resulta del agonismo de la acetilcolina (</a:t>
            </a:r>
            <a:r>
              <a:rPr lang="es-419" sz="1600" dirty="0" err="1">
                <a:solidFill>
                  <a:schemeClr val="bg1"/>
                </a:solidFill>
                <a:latin typeface="Arial" panose="020B0604020202020204" pitchFamily="34" charset="0"/>
                <a:cs typeface="Arial" panose="020B0604020202020204" pitchFamily="34" charset="0"/>
              </a:rPr>
              <a:t>Ach</a:t>
            </a:r>
            <a:r>
              <a:rPr lang="es-419" sz="1600" dirty="0">
                <a:solidFill>
                  <a:schemeClr val="bg1"/>
                </a:solidFill>
                <a:latin typeface="Arial" panose="020B0604020202020204" pitchFamily="34" charset="0"/>
                <a:cs typeface="Arial" panose="020B0604020202020204" pitchFamily="34" charset="0"/>
              </a:rPr>
              <a:t>) o la inhibición de la enzima acetilcolinesterasa, lo que genera una excesiva estimulación de los receptores de acetilcolina.</a:t>
            </a:r>
          </a:p>
        </p:txBody>
      </p:sp>
      <p:sp>
        <p:nvSpPr>
          <p:cNvPr id="6" name="CuadroTexto 5">
            <a:extLst>
              <a:ext uri="{FF2B5EF4-FFF2-40B4-BE49-F238E27FC236}">
                <a16:creationId xmlns:a16="http://schemas.microsoft.com/office/drawing/2014/main" xmlns="" id="{7E3C2761-0EFF-4E8F-9D6B-37239BDAA5EE}"/>
              </a:ext>
            </a:extLst>
          </p:cNvPr>
          <p:cNvSpPr txBox="1"/>
          <p:nvPr/>
        </p:nvSpPr>
        <p:spPr>
          <a:xfrm>
            <a:off x="4535054" y="3551443"/>
            <a:ext cx="1413163" cy="369332"/>
          </a:xfrm>
          <a:prstGeom prst="rect">
            <a:avLst/>
          </a:prstGeom>
          <a:noFill/>
        </p:spPr>
        <p:txBody>
          <a:bodyPr wrap="square">
            <a:spAutoFit/>
          </a:bodyPr>
          <a:lstStyle/>
          <a:p>
            <a:r>
              <a:rPr lang="es-ES" sz="1800" b="1" dirty="0">
                <a:solidFill>
                  <a:schemeClr val="lt1"/>
                </a:solidFill>
                <a:latin typeface="Arial" panose="020B0604020202020204" pitchFamily="34" charset="0"/>
                <a:cs typeface="Arial" panose="020B0604020202020204" pitchFamily="34" charset="0"/>
              </a:rPr>
              <a:t>Nicotínico</a:t>
            </a:r>
            <a:endParaRPr lang="es-419"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1AA124AA-A94C-4FF7-BDF1-58C220CB0655}"/>
              </a:ext>
            </a:extLst>
          </p:cNvPr>
          <p:cNvSpPr txBox="1"/>
          <p:nvPr/>
        </p:nvSpPr>
        <p:spPr>
          <a:xfrm>
            <a:off x="7075054" y="3565293"/>
            <a:ext cx="1570182" cy="341632"/>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1500"/>
              <a:buFont typeface="Calibri"/>
              <a:buNone/>
            </a:pPr>
            <a:r>
              <a:rPr lang="es-ES" sz="1800" b="1" dirty="0">
                <a:solidFill>
                  <a:schemeClr val="lt1"/>
                </a:solidFill>
                <a:latin typeface="Arial" panose="020B0604020202020204" pitchFamily="34" charset="0"/>
                <a:cs typeface="Arial" panose="020B0604020202020204" pitchFamily="34" charset="0"/>
              </a:rPr>
              <a:t>Muscarínico</a:t>
            </a:r>
          </a:p>
        </p:txBody>
      </p:sp>
      <p:sp>
        <p:nvSpPr>
          <p:cNvPr id="10" name="CuadroTexto 9">
            <a:extLst>
              <a:ext uri="{FF2B5EF4-FFF2-40B4-BE49-F238E27FC236}">
                <a16:creationId xmlns:a16="http://schemas.microsoft.com/office/drawing/2014/main" xmlns="" id="{ED37F231-3911-4F3B-B3A9-70355E7926F6}"/>
              </a:ext>
            </a:extLst>
          </p:cNvPr>
          <p:cNvSpPr txBox="1"/>
          <p:nvPr/>
        </p:nvSpPr>
        <p:spPr>
          <a:xfrm>
            <a:off x="10132290" y="3551443"/>
            <a:ext cx="1228436" cy="341632"/>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1500"/>
              <a:buFont typeface="Calibri"/>
              <a:buNone/>
            </a:pPr>
            <a:r>
              <a:rPr lang="es-ES" sz="1800" b="1" dirty="0">
                <a:solidFill>
                  <a:schemeClr val="lt1"/>
                </a:solidFill>
                <a:latin typeface="Arial" panose="020B0604020202020204" pitchFamily="34" charset="0"/>
                <a:cs typeface="Arial" panose="020B0604020202020204" pitchFamily="34" charset="0"/>
              </a:rPr>
              <a:t>Central</a:t>
            </a:r>
          </a:p>
        </p:txBody>
      </p:sp>
      <p:sp>
        <p:nvSpPr>
          <p:cNvPr id="12" name="CuadroTexto 11">
            <a:extLst>
              <a:ext uri="{FF2B5EF4-FFF2-40B4-BE49-F238E27FC236}">
                <a16:creationId xmlns:a16="http://schemas.microsoft.com/office/drawing/2014/main" xmlns="" id="{BAB9D466-0F93-4E4B-93D2-7978F5D9CD8E}"/>
              </a:ext>
            </a:extLst>
          </p:cNvPr>
          <p:cNvSpPr txBox="1"/>
          <p:nvPr/>
        </p:nvSpPr>
        <p:spPr>
          <a:xfrm>
            <a:off x="4267200" y="4400854"/>
            <a:ext cx="1958109" cy="1358321"/>
          </a:xfrm>
          <a:prstGeom prst="rect">
            <a:avLst/>
          </a:prstGeom>
          <a:noFill/>
        </p:spPr>
        <p:txBody>
          <a:bodyPr wrap="square">
            <a:spAutoFit/>
          </a:bodyPr>
          <a:lstStyle/>
          <a:p>
            <a:pPr marL="114300" marR="0" lvl="1" indent="-133350" algn="l" rtl="0">
              <a:lnSpc>
                <a:spcPct val="90000"/>
              </a:lnSpc>
              <a:spcBef>
                <a:spcPts val="0"/>
              </a:spcBef>
              <a:spcAft>
                <a:spcPts val="0"/>
              </a:spcAft>
              <a:buClr>
                <a:schemeClr val="dk1"/>
              </a:buClr>
              <a:buSzPts val="1800"/>
              <a:buChar char="•"/>
            </a:pPr>
            <a:r>
              <a:rPr lang="es-419" sz="1400" i="0" u="none" strike="noStrike" cap="none" dirty="0">
                <a:solidFill>
                  <a:schemeClr val="dk1"/>
                </a:solidFill>
                <a:latin typeface="Arial" panose="020B0604020202020204" pitchFamily="34" charset="0"/>
                <a:cs typeface="Arial" panose="020B0604020202020204" pitchFamily="34" charset="0"/>
              </a:rPr>
              <a:t>Midriasis </a:t>
            </a:r>
            <a:endParaRPr lang="es-419" sz="1400" dirty="0">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419" sz="1400" i="0" u="none" strike="noStrike" cap="none" dirty="0">
                <a:solidFill>
                  <a:schemeClr val="dk1"/>
                </a:solidFill>
                <a:latin typeface="Arial" panose="020B0604020202020204" pitchFamily="34" charset="0"/>
                <a:cs typeface="Arial" panose="020B0604020202020204" pitchFamily="34" charset="0"/>
              </a:rPr>
              <a:t>Taquicardia </a:t>
            </a:r>
          </a:p>
          <a:p>
            <a:pPr marL="114300" marR="0" lvl="1" indent="-133350" algn="l" rtl="0">
              <a:lnSpc>
                <a:spcPct val="90000"/>
              </a:lnSpc>
              <a:spcBef>
                <a:spcPts val="225"/>
              </a:spcBef>
              <a:spcAft>
                <a:spcPts val="0"/>
              </a:spcAft>
              <a:buClr>
                <a:schemeClr val="dk1"/>
              </a:buClr>
              <a:buSzPts val="1800"/>
              <a:buChar char="•"/>
            </a:pPr>
            <a:r>
              <a:rPr lang="es-419" sz="1400" i="0" u="none" strike="noStrike" cap="none" dirty="0">
                <a:solidFill>
                  <a:schemeClr val="dk1"/>
                </a:solidFill>
                <a:latin typeface="Arial" panose="020B0604020202020204" pitchFamily="34" charset="0"/>
                <a:cs typeface="Arial" panose="020B0604020202020204" pitchFamily="34" charset="0"/>
              </a:rPr>
              <a:t>Agitación psicomotora</a:t>
            </a:r>
            <a:endParaRPr lang="es-419" sz="1400" dirty="0">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419" sz="1400" i="0" u="none" strike="noStrike" cap="none" dirty="0">
                <a:solidFill>
                  <a:schemeClr val="dk1"/>
                </a:solidFill>
                <a:latin typeface="Arial" panose="020B0604020202020204" pitchFamily="34" charset="0"/>
                <a:cs typeface="Arial" panose="020B0604020202020204" pitchFamily="34" charset="0"/>
              </a:rPr>
              <a:t>Fasciculaciones</a:t>
            </a:r>
            <a:endParaRPr lang="es-419" sz="1400" dirty="0">
              <a:solidFill>
                <a:schemeClr val="dk1"/>
              </a:solidFill>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419" sz="1400" i="0" u="none" strike="noStrike" cap="none" dirty="0">
                <a:solidFill>
                  <a:schemeClr val="dk1"/>
                </a:solidFill>
                <a:latin typeface="Arial" panose="020B0604020202020204" pitchFamily="34" charset="0"/>
                <a:cs typeface="Arial" panose="020B0604020202020204" pitchFamily="34" charset="0"/>
              </a:rPr>
              <a:t>Temblor</a:t>
            </a:r>
            <a:endParaRPr lang="es-419" sz="1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2A023745-2A63-40AB-862D-1EDE91F113CE}"/>
              </a:ext>
            </a:extLst>
          </p:cNvPr>
          <p:cNvSpPr txBox="1"/>
          <p:nvPr/>
        </p:nvSpPr>
        <p:spPr>
          <a:xfrm>
            <a:off x="6817284" y="4201942"/>
            <a:ext cx="2540000" cy="2236510"/>
          </a:xfrm>
          <a:prstGeom prst="rect">
            <a:avLst/>
          </a:prstGeom>
          <a:noFill/>
        </p:spPr>
        <p:txBody>
          <a:bodyPr wrap="square">
            <a:spAutoFit/>
          </a:bodyPr>
          <a:lstStyle/>
          <a:p>
            <a:pPr marL="114300" marR="0" lvl="1" indent="-133350" algn="l" rtl="0">
              <a:lnSpc>
                <a:spcPct val="90000"/>
              </a:lnSpc>
              <a:spcBef>
                <a:spcPts val="0"/>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Miosis </a:t>
            </a:r>
            <a:endParaRPr lang="es-ES" sz="1400" dirty="0">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Bradicardia </a:t>
            </a:r>
          </a:p>
          <a:p>
            <a:pPr marL="114300" marR="0" lvl="1" indent="-133350" algn="l" rtl="0">
              <a:lnSpc>
                <a:spcPct val="90000"/>
              </a:lnSpc>
              <a:spcBef>
                <a:spcPts val="225"/>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Sialorrea </a:t>
            </a:r>
            <a:endParaRPr lang="es-ES" sz="1400" dirty="0">
              <a:solidFill>
                <a:schemeClr val="dk1"/>
              </a:solidFill>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Epifora o lagrimeo</a:t>
            </a:r>
            <a:endParaRPr lang="es-ES" sz="1400" dirty="0">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Incontinencia urinaria</a:t>
            </a:r>
            <a:endParaRPr lang="es-ES" sz="1400" dirty="0">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Diarrea</a:t>
            </a:r>
            <a:endParaRPr lang="es-ES" sz="1400" dirty="0">
              <a:latin typeface="Arial" panose="020B0604020202020204" pitchFamily="34" charset="0"/>
              <a:cs typeface="Arial" panose="020B0604020202020204" pitchFamily="34" charset="0"/>
            </a:endParaRPr>
          </a:p>
          <a:p>
            <a:pPr marL="114300" marR="0" lvl="1" indent="-133350" algn="l" rtl="0">
              <a:lnSpc>
                <a:spcPct val="90000"/>
              </a:lnSpc>
              <a:spcBef>
                <a:spcPts val="225"/>
              </a:spcBef>
              <a:spcAft>
                <a:spcPts val="0"/>
              </a:spcAft>
              <a:buClr>
                <a:schemeClr val="dk1"/>
              </a:buClr>
              <a:buSzPts val="1800"/>
              <a:buChar char="•"/>
            </a:pPr>
            <a:r>
              <a:rPr lang="es-ES" sz="1400" dirty="0">
                <a:solidFill>
                  <a:schemeClr val="dk1"/>
                </a:solidFill>
                <a:latin typeface="Arial" panose="020B0604020202020204" pitchFamily="34" charset="0"/>
                <a:cs typeface="Arial" panose="020B0604020202020204" pitchFamily="34" charset="0"/>
              </a:rPr>
              <a:t>R</a:t>
            </a:r>
            <a:r>
              <a:rPr lang="es-ES" sz="1400" i="0" u="none" strike="noStrike" cap="none" dirty="0">
                <a:solidFill>
                  <a:schemeClr val="dk1"/>
                </a:solidFill>
                <a:latin typeface="Arial" panose="020B0604020202020204" pitchFamily="34" charset="0"/>
                <a:cs typeface="Arial" panose="020B0604020202020204" pitchFamily="34" charset="0"/>
              </a:rPr>
              <a:t>uidos intestinales aumentados</a:t>
            </a:r>
          </a:p>
          <a:p>
            <a:pPr marL="114300" marR="0" lvl="1" indent="-133350" algn="l" rtl="0">
              <a:lnSpc>
                <a:spcPct val="90000"/>
              </a:lnSpc>
              <a:spcBef>
                <a:spcPts val="225"/>
              </a:spcBef>
              <a:spcAft>
                <a:spcPts val="0"/>
              </a:spcAft>
              <a:buClr>
                <a:schemeClr val="dk1"/>
              </a:buClr>
              <a:buSzPts val="1800"/>
              <a:buChar char="•"/>
            </a:pPr>
            <a:r>
              <a:rPr lang="es-ES" sz="1400" dirty="0">
                <a:solidFill>
                  <a:schemeClr val="dk1"/>
                </a:solidFill>
                <a:latin typeface="Arial" panose="020B0604020202020204" pitchFamily="34" charset="0"/>
                <a:cs typeface="Arial" panose="020B0604020202020204" pitchFamily="34" charset="0"/>
              </a:rPr>
              <a:t>S</a:t>
            </a:r>
            <a:r>
              <a:rPr lang="es-ES" sz="1400" i="0" u="none" strike="noStrike" cap="none" dirty="0">
                <a:solidFill>
                  <a:schemeClr val="dk1"/>
                </a:solidFill>
                <a:latin typeface="Arial" panose="020B0604020202020204" pitchFamily="34" charset="0"/>
                <a:cs typeface="Arial" panose="020B0604020202020204" pitchFamily="34" charset="0"/>
              </a:rPr>
              <a:t>udoración profusa</a:t>
            </a:r>
          </a:p>
          <a:p>
            <a:pPr marL="114300" marR="0" lvl="1" indent="-133350" algn="l" rtl="0">
              <a:lnSpc>
                <a:spcPct val="90000"/>
              </a:lnSpc>
              <a:spcBef>
                <a:spcPts val="225"/>
              </a:spcBef>
              <a:spcAft>
                <a:spcPts val="0"/>
              </a:spcAft>
              <a:buClr>
                <a:schemeClr val="dk1"/>
              </a:buClr>
              <a:buSzPts val="1800"/>
              <a:buChar char="•"/>
            </a:pPr>
            <a:r>
              <a:rPr lang="es-ES" sz="1400" i="0" u="none" strike="noStrike" cap="none" dirty="0">
                <a:solidFill>
                  <a:schemeClr val="dk1"/>
                </a:solidFill>
                <a:latin typeface="Arial" panose="020B0604020202020204" pitchFamily="34" charset="0"/>
                <a:cs typeface="Arial" panose="020B0604020202020204" pitchFamily="34" charset="0"/>
              </a:rPr>
              <a:t>Agitación psicomotora</a:t>
            </a:r>
            <a:endParaRPr lang="es-ES" sz="14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26C569F0-AE34-4A0D-8C2A-8764D3415611}"/>
              </a:ext>
            </a:extLst>
          </p:cNvPr>
          <p:cNvSpPr txBox="1"/>
          <p:nvPr/>
        </p:nvSpPr>
        <p:spPr>
          <a:xfrm>
            <a:off x="831274" y="3567254"/>
            <a:ext cx="2632364"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lt1"/>
                </a:solidFill>
                <a:latin typeface="Arial" panose="020B0604020202020204" pitchFamily="34" charset="0"/>
                <a:cs typeface="Arial" panose="020B0604020202020204" pitchFamily="34" charset="0"/>
              </a:rPr>
              <a:t>Sustancias asociadas</a:t>
            </a:r>
          </a:p>
        </p:txBody>
      </p:sp>
      <p:sp>
        <p:nvSpPr>
          <p:cNvPr id="18" name="CuadroTexto 17">
            <a:extLst>
              <a:ext uri="{FF2B5EF4-FFF2-40B4-BE49-F238E27FC236}">
                <a16:creationId xmlns:a16="http://schemas.microsoft.com/office/drawing/2014/main" xmlns="" id="{A77A699D-3958-4171-97B8-761D3E82A196}"/>
              </a:ext>
            </a:extLst>
          </p:cNvPr>
          <p:cNvSpPr txBox="1"/>
          <p:nvPr/>
        </p:nvSpPr>
        <p:spPr>
          <a:xfrm>
            <a:off x="9517781" y="4201942"/>
            <a:ext cx="2457453" cy="954107"/>
          </a:xfrm>
          <a:prstGeom prst="rect">
            <a:avLst/>
          </a:prstGeom>
          <a:noFill/>
        </p:spPr>
        <p:txBody>
          <a:bodyPr wrap="square">
            <a:spAutoFit/>
          </a:bodyPr>
          <a:lstStyle/>
          <a:p>
            <a:pPr marL="263525" lvl="0" indent="-149225" algn="l" rtl="0">
              <a:spcBef>
                <a:spcPts val="0"/>
              </a:spcBef>
              <a:spcAft>
                <a:spcPts val="0"/>
              </a:spcAft>
              <a:buClr>
                <a:schemeClr val="dk1"/>
              </a:buClr>
              <a:buSzPts val="1800"/>
              <a:buFont typeface="Arial" panose="020B0604020202020204" pitchFamily="34" charset="0"/>
              <a:buChar char="•"/>
            </a:pPr>
            <a:r>
              <a:rPr lang="es-419" sz="1400" dirty="0">
                <a:solidFill>
                  <a:schemeClr val="dk1"/>
                </a:solidFill>
                <a:latin typeface="Arial" panose="020B0604020202020204" pitchFamily="34" charset="0"/>
                <a:cs typeface="Arial" panose="020B0604020202020204" pitchFamily="34" charset="0"/>
              </a:rPr>
              <a:t>Agitación psicomotora</a:t>
            </a:r>
          </a:p>
          <a:p>
            <a:pPr marL="263525" lvl="0" indent="-149225" algn="l" rtl="0">
              <a:spcBef>
                <a:spcPts val="0"/>
              </a:spcBef>
              <a:spcAft>
                <a:spcPts val="0"/>
              </a:spcAft>
              <a:buClr>
                <a:schemeClr val="dk1"/>
              </a:buClr>
              <a:buSzPts val="1800"/>
              <a:buFont typeface="Arial" panose="020B0604020202020204" pitchFamily="34" charset="0"/>
              <a:buChar char="•"/>
            </a:pPr>
            <a:r>
              <a:rPr lang="es-419" sz="1400" dirty="0">
                <a:solidFill>
                  <a:schemeClr val="dk1"/>
                </a:solidFill>
                <a:latin typeface="Arial" panose="020B0604020202020204" pitchFamily="34" charset="0"/>
                <a:cs typeface="Arial" panose="020B0604020202020204" pitchFamily="34" charset="0"/>
              </a:rPr>
              <a:t>Status convulsivo</a:t>
            </a:r>
          </a:p>
          <a:p>
            <a:pPr marL="263525" lvl="0" indent="-149225" algn="l" rtl="0">
              <a:spcBef>
                <a:spcPts val="0"/>
              </a:spcBef>
              <a:spcAft>
                <a:spcPts val="0"/>
              </a:spcAft>
              <a:buClr>
                <a:schemeClr val="dk1"/>
              </a:buClr>
              <a:buSzPts val="1800"/>
              <a:buFont typeface="Arial" panose="020B0604020202020204" pitchFamily="34" charset="0"/>
              <a:buChar char="•"/>
            </a:pPr>
            <a:r>
              <a:rPr lang="es-419" sz="1400" dirty="0">
                <a:solidFill>
                  <a:schemeClr val="dk1"/>
                </a:solidFill>
                <a:latin typeface="Arial" panose="020B0604020202020204" pitchFamily="34" charset="0"/>
                <a:cs typeface="Arial" panose="020B0604020202020204" pitchFamily="34" charset="0"/>
              </a:rPr>
              <a:t>Coma</a:t>
            </a:r>
          </a:p>
          <a:p>
            <a:pPr marL="263525" lvl="0" indent="-149225" algn="l" rtl="0">
              <a:spcBef>
                <a:spcPts val="0"/>
              </a:spcBef>
              <a:spcAft>
                <a:spcPts val="0"/>
              </a:spcAft>
              <a:buClr>
                <a:schemeClr val="dk1"/>
              </a:buClr>
              <a:buSzPts val="1800"/>
              <a:buFont typeface="Arial" panose="020B0604020202020204" pitchFamily="34" charset="0"/>
              <a:buChar char="•"/>
            </a:pPr>
            <a:r>
              <a:rPr lang="es-419" sz="1400" dirty="0">
                <a:solidFill>
                  <a:schemeClr val="dk1"/>
                </a:solidFill>
                <a:latin typeface="Arial" panose="020B0604020202020204" pitchFamily="34" charset="0"/>
                <a:cs typeface="Arial" panose="020B0604020202020204" pitchFamily="34" charset="0"/>
              </a:rPr>
              <a:t>Paro cardiorrespiratorio</a:t>
            </a:r>
          </a:p>
        </p:txBody>
      </p:sp>
      <p:sp>
        <p:nvSpPr>
          <p:cNvPr id="20" name="CuadroTexto 19">
            <a:extLst>
              <a:ext uri="{FF2B5EF4-FFF2-40B4-BE49-F238E27FC236}">
                <a16:creationId xmlns:a16="http://schemas.microsoft.com/office/drawing/2014/main" xmlns="" id="{37B6AB7F-D20D-43C8-9B63-C7E7C0EF50B7}"/>
              </a:ext>
            </a:extLst>
          </p:cNvPr>
          <p:cNvSpPr txBox="1"/>
          <p:nvPr/>
        </p:nvSpPr>
        <p:spPr>
          <a:xfrm>
            <a:off x="508078" y="4201942"/>
            <a:ext cx="3379334" cy="2308324"/>
          </a:xfrm>
          <a:prstGeom prst="rect">
            <a:avLst/>
          </a:prstGeom>
          <a:noFill/>
        </p:spPr>
        <p:txBody>
          <a:bodyPr wrap="square">
            <a:spAutoFit/>
          </a:bodyPr>
          <a:lstStyle/>
          <a:p>
            <a:pPr marL="400050" lvl="0" indent="-285750" algn="l" rtl="0">
              <a:spcBef>
                <a:spcPts val="0"/>
              </a:spcBef>
              <a:spcAft>
                <a:spcPts val="0"/>
              </a:spcAft>
              <a:buClr>
                <a:schemeClr val="bg1"/>
              </a:buClr>
              <a:buSzPts val="1800"/>
              <a:buFont typeface="Arial" panose="020B0604020202020204" pitchFamily="34" charset="0"/>
              <a:buChar char="•"/>
            </a:pPr>
            <a:r>
              <a:rPr lang="es-ES" sz="1800" dirty="0">
                <a:solidFill>
                  <a:schemeClr val="bg1"/>
                </a:solidFill>
                <a:latin typeface="Arial" panose="020B0604020202020204" pitchFamily="34" charset="0"/>
                <a:cs typeface="Arial" panose="020B0604020202020204" pitchFamily="34" charset="0"/>
              </a:rPr>
              <a:t>Plaguicidas organofosforados y carbamatos.</a:t>
            </a:r>
            <a:endParaRPr lang="es-ES" dirty="0">
              <a:solidFill>
                <a:schemeClr val="bg1"/>
              </a:solidFill>
              <a:latin typeface="Arial" panose="020B0604020202020204" pitchFamily="34" charset="0"/>
              <a:cs typeface="Arial" panose="020B0604020202020204" pitchFamily="34" charset="0"/>
            </a:endParaRPr>
          </a:p>
          <a:p>
            <a:pPr marL="400050" lvl="0" indent="-285750" algn="l" rtl="0">
              <a:spcBef>
                <a:spcPts val="0"/>
              </a:spcBef>
              <a:spcAft>
                <a:spcPts val="0"/>
              </a:spcAft>
              <a:buClr>
                <a:schemeClr val="bg1"/>
              </a:buClr>
              <a:buSzPts val="1800"/>
              <a:buFont typeface="Arial" panose="020B0604020202020204" pitchFamily="34" charset="0"/>
              <a:buChar char="•"/>
            </a:pPr>
            <a:r>
              <a:rPr lang="es-ES" sz="1800" dirty="0">
                <a:solidFill>
                  <a:schemeClr val="bg1"/>
                </a:solidFill>
                <a:latin typeface="Arial" panose="020B0604020202020204" pitchFamily="34" charset="0"/>
                <a:cs typeface="Arial" panose="020B0604020202020204" pitchFamily="34" charset="0"/>
              </a:rPr>
              <a:t>Gases tóxicos usados como armas químicas (</a:t>
            </a:r>
            <a:r>
              <a:rPr lang="es-ES" sz="1800" dirty="0" err="1">
                <a:solidFill>
                  <a:schemeClr val="bg1"/>
                </a:solidFill>
                <a:latin typeface="Arial" panose="020B0604020202020204" pitchFamily="34" charset="0"/>
                <a:cs typeface="Arial" panose="020B0604020202020204" pitchFamily="34" charset="0"/>
              </a:rPr>
              <a:t>tabún</a:t>
            </a:r>
            <a:r>
              <a:rPr lang="es-ES" sz="1800" dirty="0">
                <a:solidFill>
                  <a:schemeClr val="bg1"/>
                </a:solidFill>
                <a:latin typeface="Arial" panose="020B0604020202020204" pitchFamily="34" charset="0"/>
                <a:cs typeface="Arial" panose="020B0604020202020204" pitchFamily="34" charset="0"/>
              </a:rPr>
              <a:t>, sarín, </a:t>
            </a:r>
            <a:r>
              <a:rPr lang="es-ES" sz="1800" dirty="0" err="1">
                <a:solidFill>
                  <a:schemeClr val="bg1"/>
                </a:solidFill>
                <a:latin typeface="Arial" panose="020B0604020202020204" pitchFamily="34" charset="0"/>
                <a:cs typeface="Arial" panose="020B0604020202020204" pitchFamily="34" charset="0"/>
              </a:rPr>
              <a:t>somán</a:t>
            </a:r>
            <a:r>
              <a:rPr lang="es-ES" sz="1800" dirty="0">
                <a:solidFill>
                  <a:schemeClr val="bg1"/>
                </a:solidFill>
                <a:latin typeface="Arial" panose="020B0604020202020204" pitchFamily="34" charset="0"/>
                <a:cs typeface="Arial" panose="020B0604020202020204" pitchFamily="34" charset="0"/>
              </a:rPr>
              <a:t>).</a:t>
            </a:r>
            <a:endParaRPr lang="es-ES" dirty="0">
              <a:solidFill>
                <a:schemeClr val="bg1"/>
              </a:solidFill>
              <a:latin typeface="Arial" panose="020B0604020202020204" pitchFamily="34" charset="0"/>
              <a:cs typeface="Arial" panose="020B0604020202020204" pitchFamily="34" charset="0"/>
            </a:endParaRPr>
          </a:p>
          <a:p>
            <a:pPr marL="400050" lvl="0" indent="-285750" algn="l" rtl="0">
              <a:spcBef>
                <a:spcPts val="0"/>
              </a:spcBef>
              <a:spcAft>
                <a:spcPts val="0"/>
              </a:spcAft>
              <a:buClr>
                <a:schemeClr val="bg1"/>
              </a:buClr>
              <a:buSzPts val="1800"/>
              <a:buFont typeface="Arial" panose="020B0604020202020204" pitchFamily="34" charset="0"/>
              <a:buChar char="•"/>
            </a:pPr>
            <a:r>
              <a:rPr lang="es-ES" sz="1800" dirty="0">
                <a:solidFill>
                  <a:schemeClr val="bg1"/>
                </a:solidFill>
                <a:latin typeface="Arial" panose="020B0604020202020204" pitchFamily="34" charset="0"/>
                <a:cs typeface="Arial" panose="020B0604020202020204" pitchFamily="34" charset="0"/>
              </a:rPr>
              <a:t>Medicamentos como pilocarpina.</a:t>
            </a:r>
          </a:p>
        </p:txBody>
      </p:sp>
      <p:pic>
        <p:nvPicPr>
          <p:cNvPr id="21" name="Gráfico 20">
            <a:hlinkClick r:id="rId4" action="ppaction://hlinksldjump"/>
            <a:extLst>
              <a:ext uri="{FF2B5EF4-FFF2-40B4-BE49-F238E27FC236}">
                <a16:creationId xmlns:a16="http://schemas.microsoft.com/office/drawing/2014/main" xmlns="" id="{7BA087A0-1F1A-42AC-9E53-A4AB2E3D146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201454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7;p14">
            <a:extLst>
              <a:ext uri="{FF2B5EF4-FFF2-40B4-BE49-F238E27FC236}">
                <a16:creationId xmlns:a16="http://schemas.microsoft.com/office/drawing/2014/main" xmlns="" id="{A61CE77F-24BA-4C91-9B60-C6CE592680D2}"/>
              </a:ext>
            </a:extLst>
          </p:cNvPr>
          <p:cNvSpPr txBox="1">
            <a:spLocks/>
          </p:cNvSpPr>
          <p:nvPr/>
        </p:nvSpPr>
        <p:spPr>
          <a:xfrm>
            <a:off x="3698328" y="441312"/>
            <a:ext cx="4619920" cy="591014"/>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800"/>
              <a:buFont typeface="Arial"/>
              <a:buNone/>
            </a:pPr>
            <a:r>
              <a:rPr lang="es-ES" sz="2400" b="1" dirty="0">
                <a:solidFill>
                  <a:schemeClr val="bg1"/>
                </a:solidFill>
                <a:highlight>
                  <a:srgbClr val="339966"/>
                </a:highlight>
                <a:latin typeface="Arial" panose="020B0604020202020204" pitchFamily="34" charset="0"/>
                <a:ea typeface="Arial"/>
                <a:cs typeface="Arial" panose="020B0604020202020204" pitchFamily="34" charset="0"/>
                <a:sym typeface="Arial"/>
              </a:rPr>
              <a:t>Síndrome simpaticomimético</a:t>
            </a:r>
            <a:endParaRPr lang="es-ES" sz="2400" b="1" dirty="0">
              <a:solidFill>
                <a:schemeClr val="bg1"/>
              </a:solidFill>
              <a:highlight>
                <a:srgbClr val="339966"/>
              </a:highlight>
              <a:latin typeface="Arial" panose="020B0604020202020204" pitchFamily="34" charset="0"/>
              <a:cs typeface="Arial" panose="020B0604020202020204" pitchFamily="34" charset="0"/>
            </a:endParaRPr>
          </a:p>
        </p:txBody>
      </p:sp>
      <p:sp>
        <p:nvSpPr>
          <p:cNvPr id="3" name="Google Shape;158;p14">
            <a:extLst>
              <a:ext uri="{FF2B5EF4-FFF2-40B4-BE49-F238E27FC236}">
                <a16:creationId xmlns:a16="http://schemas.microsoft.com/office/drawing/2014/main" xmlns="" id="{23CAB49E-4B75-4136-B93B-441C1F837D13}"/>
              </a:ext>
            </a:extLst>
          </p:cNvPr>
          <p:cNvSpPr txBox="1">
            <a:spLocks/>
          </p:cNvSpPr>
          <p:nvPr/>
        </p:nvSpPr>
        <p:spPr>
          <a:xfrm>
            <a:off x="1156767" y="1374263"/>
            <a:ext cx="9878466" cy="10917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
                <a:schemeClr val="dk1"/>
              </a:buClr>
              <a:buSzPts val="1665"/>
              <a:buFont typeface="Arial" panose="020B0604020202020204" pitchFamily="34" charset="0"/>
              <a:buNone/>
            </a:pPr>
            <a:r>
              <a:rPr lang="es-419" sz="1600" dirty="0">
                <a:solidFill>
                  <a:schemeClr val="bg1"/>
                </a:solidFill>
                <a:latin typeface="Arial" panose="020B0604020202020204" pitchFamily="34" charset="0"/>
                <a:ea typeface="Arial"/>
                <a:cs typeface="Arial" panose="020B0604020202020204" pitchFamily="34" charset="0"/>
                <a:sym typeface="Arial"/>
              </a:rPr>
              <a:t>Este síndrome se presenta por intoxicación por sustancias químicas de tipo estimulantes del sistema nervioso central, con ef</a:t>
            </a:r>
            <a:r>
              <a:rPr lang="es-419" sz="1600" dirty="0">
                <a:solidFill>
                  <a:schemeClr val="bg1"/>
                </a:solidFill>
                <a:latin typeface="Arial" panose="020B0604020202020204" pitchFamily="34" charset="0"/>
                <a:cs typeface="Arial" panose="020B0604020202020204" pitchFamily="34" charset="0"/>
              </a:rPr>
              <a:t>ecto en el sistema simpático tanto central como periférico.</a:t>
            </a:r>
          </a:p>
          <a:p>
            <a:pPr marL="0" indent="0" algn="just">
              <a:lnSpc>
                <a:spcPct val="100000"/>
              </a:lnSpc>
              <a:spcBef>
                <a:spcPts val="0"/>
              </a:spcBef>
              <a:buClr>
                <a:schemeClr val="dk1"/>
              </a:buClr>
              <a:buSzPts val="1665"/>
              <a:buFont typeface="Arial" panose="020B0604020202020204" pitchFamily="34" charset="0"/>
              <a:buNone/>
            </a:pPr>
            <a:r>
              <a:rPr lang="es-419" sz="1600" dirty="0">
                <a:solidFill>
                  <a:schemeClr val="bg1"/>
                </a:solidFill>
                <a:latin typeface="Arial" panose="020B0604020202020204" pitchFamily="34" charset="0"/>
                <a:cs typeface="Arial" panose="020B0604020202020204" pitchFamily="34" charset="0"/>
              </a:rPr>
              <a:t>Mecanismo: Exceso de catecolaminas en el SNC, que se produce porque el tóxico aumenta su liberación, disminuye su recaptación o impide su metabolización</a:t>
            </a:r>
          </a:p>
          <a:p>
            <a:pPr marL="0" indent="0" algn="just">
              <a:lnSpc>
                <a:spcPct val="100000"/>
              </a:lnSpc>
              <a:buClr>
                <a:schemeClr val="dk1"/>
              </a:buClr>
              <a:buSzPts val="1665"/>
              <a:buFont typeface="Arial" panose="020B0604020202020204" pitchFamily="34" charset="0"/>
              <a:buNone/>
            </a:pPr>
            <a:r>
              <a:rPr lang="es-419" sz="1600" dirty="0">
                <a:solidFill>
                  <a:schemeClr val="bg1"/>
                </a:solidFill>
                <a:latin typeface="Arial" panose="020B0604020202020204" pitchFamily="34" charset="0"/>
                <a:ea typeface="Arial"/>
                <a:cs typeface="Arial" panose="020B0604020202020204" pitchFamily="34" charset="0"/>
                <a:sym typeface="Arial"/>
              </a:rPr>
              <a:t> </a:t>
            </a:r>
            <a:endParaRPr lang="es-419" sz="1600" dirty="0">
              <a:solidFill>
                <a:schemeClr val="bg1"/>
              </a:solidFill>
              <a:latin typeface="Arial" panose="020B0604020202020204" pitchFamily="34" charset="0"/>
              <a:cs typeface="Arial" panose="020B0604020202020204" pitchFamily="34" charset="0"/>
            </a:endParaRPr>
          </a:p>
        </p:txBody>
      </p:sp>
      <p:sp>
        <p:nvSpPr>
          <p:cNvPr id="5" name="Google Shape;160;p14">
            <a:extLst>
              <a:ext uri="{FF2B5EF4-FFF2-40B4-BE49-F238E27FC236}">
                <a16:creationId xmlns:a16="http://schemas.microsoft.com/office/drawing/2014/main" xmlns="" id="{027DF81C-5AA3-4526-9745-CA7D48E1FAC7}"/>
              </a:ext>
            </a:extLst>
          </p:cNvPr>
          <p:cNvSpPr/>
          <p:nvPr/>
        </p:nvSpPr>
        <p:spPr>
          <a:xfrm>
            <a:off x="6617931" y="3483204"/>
            <a:ext cx="3786000" cy="591000"/>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accent2">
                    <a:lumMod val="75000"/>
                  </a:schemeClr>
                </a:solidFill>
                <a:latin typeface="Arial" panose="020B0604020202020204" pitchFamily="34" charset="0"/>
                <a:ea typeface="Arial"/>
                <a:cs typeface="Arial" panose="020B0604020202020204" pitchFamily="34" charset="0"/>
                <a:sym typeface="Arial"/>
              </a:rPr>
              <a:t>Síndrome simpaticomimético</a:t>
            </a:r>
            <a:endParaRPr sz="1800" b="1" dirty="0">
              <a:solidFill>
                <a:schemeClr val="accent2">
                  <a:lumMod val="75000"/>
                </a:schemeClr>
              </a:solidFill>
              <a:latin typeface="Arial" panose="020B0604020202020204" pitchFamily="34" charset="0"/>
              <a:ea typeface="Arial"/>
              <a:cs typeface="Arial" panose="020B0604020202020204" pitchFamily="34" charset="0"/>
              <a:sym typeface="Arial"/>
            </a:endParaRPr>
          </a:p>
        </p:txBody>
      </p:sp>
      <p:sp>
        <p:nvSpPr>
          <p:cNvPr id="6" name="Google Shape;161;p14">
            <a:extLst>
              <a:ext uri="{FF2B5EF4-FFF2-40B4-BE49-F238E27FC236}">
                <a16:creationId xmlns:a16="http://schemas.microsoft.com/office/drawing/2014/main" xmlns="" id="{67F21E36-CF36-4E1F-8A08-98BA0B135400}"/>
              </a:ext>
            </a:extLst>
          </p:cNvPr>
          <p:cNvSpPr/>
          <p:nvPr/>
        </p:nvSpPr>
        <p:spPr>
          <a:xfrm>
            <a:off x="6712161" y="4210892"/>
            <a:ext cx="3786000" cy="236070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Noto Sans Symbols"/>
              <a:buChar char="▪"/>
            </a:pPr>
            <a:r>
              <a:rPr lang="es-ES" sz="1800" b="1" dirty="0">
                <a:solidFill>
                  <a:schemeClr val="dk1"/>
                </a:solidFill>
                <a:latin typeface="Arial" panose="020B0604020202020204" pitchFamily="34" charset="0"/>
                <a:cs typeface="Arial" panose="020B0604020202020204" pitchFamily="34" charset="0"/>
              </a:rPr>
              <a:t>Hipertensión arterial</a:t>
            </a:r>
            <a:endParaRPr b="1"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Noto Sans Symbols"/>
              <a:buChar char="▪"/>
            </a:pPr>
            <a:r>
              <a:rPr lang="es-ES" sz="1800" b="1" dirty="0">
                <a:solidFill>
                  <a:schemeClr val="dk1"/>
                </a:solidFill>
                <a:latin typeface="Arial" panose="020B0604020202020204" pitchFamily="34" charset="0"/>
                <a:cs typeface="Arial" panose="020B0604020202020204" pitchFamily="34" charset="0"/>
              </a:rPr>
              <a:t>Taquicardia</a:t>
            </a:r>
            <a:endParaRPr b="1"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Noto Sans Symbols"/>
              <a:buChar char="▪"/>
            </a:pPr>
            <a:r>
              <a:rPr lang="es-ES" sz="1800" b="1" dirty="0">
                <a:solidFill>
                  <a:schemeClr val="dk1"/>
                </a:solidFill>
                <a:latin typeface="Arial" panose="020B0604020202020204" pitchFamily="34" charset="0"/>
                <a:cs typeface="Arial" panose="020B0604020202020204" pitchFamily="34" charset="0"/>
              </a:rPr>
              <a:t>Midriasis</a:t>
            </a:r>
            <a:endParaRPr b="1"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Noto Sans Symbols"/>
              <a:buChar char="▪"/>
            </a:pPr>
            <a:r>
              <a:rPr lang="es-ES" sz="1800" dirty="0">
                <a:solidFill>
                  <a:schemeClr val="dk1"/>
                </a:solidFill>
                <a:latin typeface="Arial" panose="020B0604020202020204" pitchFamily="34" charset="0"/>
                <a:ea typeface="Arial"/>
                <a:cs typeface="Arial" panose="020B0604020202020204" pitchFamily="34" charset="0"/>
                <a:sym typeface="Arial"/>
              </a:rPr>
              <a:t>Ansiedad, estado de alerta o de pánico</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Noto Sans Symbols"/>
              <a:buChar char="▪"/>
            </a:pPr>
            <a:r>
              <a:rPr lang="es-ES" sz="1800" dirty="0">
                <a:solidFill>
                  <a:schemeClr val="dk1"/>
                </a:solidFill>
                <a:latin typeface="Arial" panose="020B0604020202020204" pitchFamily="34" charset="0"/>
                <a:ea typeface="Arial"/>
                <a:cs typeface="Arial" panose="020B0604020202020204" pitchFamily="34" charset="0"/>
                <a:sym typeface="Arial"/>
              </a:rPr>
              <a:t>Hipertermia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Noto Sans Symbols"/>
              <a:buChar char="▪"/>
            </a:pPr>
            <a:r>
              <a:rPr lang="es-ES" sz="1800" dirty="0">
                <a:solidFill>
                  <a:schemeClr val="dk1"/>
                </a:solidFill>
                <a:latin typeface="Arial" panose="020B0604020202020204" pitchFamily="34" charset="0"/>
                <a:ea typeface="Arial"/>
                <a:cs typeface="Arial" panose="020B0604020202020204" pitchFamily="34" charset="0"/>
                <a:sym typeface="Arial"/>
              </a:rPr>
              <a:t>Taquipnea</a:t>
            </a:r>
            <a:endParaRPr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chemeClr val="dk1"/>
              </a:buClr>
              <a:buSzPts val="1800"/>
              <a:buFont typeface="Noto Sans Symbols"/>
              <a:buChar char="▪"/>
            </a:pPr>
            <a:r>
              <a:rPr lang="es-ES" sz="1800" dirty="0">
                <a:solidFill>
                  <a:schemeClr val="dk1"/>
                </a:solidFill>
                <a:latin typeface="Arial" panose="020B0604020202020204" pitchFamily="34" charset="0"/>
                <a:ea typeface="Arial"/>
                <a:cs typeface="Arial" panose="020B0604020202020204" pitchFamily="34" charset="0"/>
                <a:sym typeface="Arial"/>
              </a:rPr>
              <a:t>Arritmias</a:t>
            </a:r>
            <a:endParaRPr sz="1800" dirty="0">
              <a:solidFill>
                <a:schemeClr val="dk1"/>
              </a:solidFill>
              <a:latin typeface="Arial" panose="020B0604020202020204" pitchFamily="34" charset="0"/>
              <a:ea typeface="Arial"/>
              <a:cs typeface="Arial" panose="020B0604020202020204" pitchFamily="34" charset="0"/>
              <a:sym typeface="Arial"/>
            </a:endParaRPr>
          </a:p>
        </p:txBody>
      </p:sp>
      <p:sp>
        <p:nvSpPr>
          <p:cNvPr id="9" name="CuadroTexto 8">
            <a:extLst>
              <a:ext uri="{FF2B5EF4-FFF2-40B4-BE49-F238E27FC236}">
                <a16:creationId xmlns:a16="http://schemas.microsoft.com/office/drawing/2014/main" xmlns="" id="{741A1DE1-1DCB-42E6-9BC3-A0F7690441D6}"/>
              </a:ext>
            </a:extLst>
          </p:cNvPr>
          <p:cNvSpPr txBox="1"/>
          <p:nvPr/>
        </p:nvSpPr>
        <p:spPr>
          <a:xfrm>
            <a:off x="2434472" y="3620564"/>
            <a:ext cx="2703136" cy="369332"/>
          </a:xfrm>
          <a:prstGeom prst="rect">
            <a:avLst/>
          </a:prstGeom>
          <a:noFill/>
        </p:spPr>
        <p:txBody>
          <a:bodyPr wrap="square">
            <a:spAutoFit/>
          </a:bodyPr>
          <a:lstStyle/>
          <a:p>
            <a:pPr marL="0" lvl="0" indent="0" algn="l" rtl="0">
              <a:spcBef>
                <a:spcPts val="0"/>
              </a:spcBef>
              <a:spcAft>
                <a:spcPts val="0"/>
              </a:spcAft>
              <a:buNone/>
            </a:pPr>
            <a:r>
              <a:rPr lang="es-ES" sz="1800" b="1" dirty="0">
                <a:solidFill>
                  <a:schemeClr val="accent2">
                    <a:lumMod val="75000"/>
                  </a:schemeClr>
                </a:solidFill>
                <a:latin typeface="Arial" panose="020B0604020202020204" pitchFamily="34" charset="0"/>
                <a:cs typeface="Arial" panose="020B0604020202020204" pitchFamily="34" charset="0"/>
              </a:rPr>
              <a:t>Sustancias asociadas</a:t>
            </a:r>
          </a:p>
        </p:txBody>
      </p:sp>
      <p:sp>
        <p:nvSpPr>
          <p:cNvPr id="11" name="CuadroTexto 10">
            <a:extLst>
              <a:ext uri="{FF2B5EF4-FFF2-40B4-BE49-F238E27FC236}">
                <a16:creationId xmlns:a16="http://schemas.microsoft.com/office/drawing/2014/main" xmlns="" id="{E469FE89-4352-473B-A646-7B50297FF6E6}"/>
              </a:ext>
            </a:extLst>
          </p:cNvPr>
          <p:cNvSpPr txBox="1"/>
          <p:nvPr/>
        </p:nvSpPr>
        <p:spPr>
          <a:xfrm>
            <a:off x="1840787" y="4392038"/>
            <a:ext cx="3715082" cy="1754326"/>
          </a:xfrm>
          <a:prstGeom prst="rect">
            <a:avLst/>
          </a:prstGeom>
          <a:noFill/>
        </p:spPr>
        <p:txBody>
          <a:bodyPr wrap="square">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Sustancias psicoactivas como cocaína y anfetaminas.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Efedrina y pseudoefedrina</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Metilxantinas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s-ES" sz="1800" dirty="0">
                <a:solidFill>
                  <a:schemeClr val="dk1"/>
                </a:solidFill>
                <a:latin typeface="Arial" panose="020B0604020202020204" pitchFamily="34" charset="0"/>
                <a:cs typeface="Arial" panose="020B0604020202020204" pitchFamily="34" charset="0"/>
              </a:rPr>
              <a:t>Agonistas Beta adrenérgicos (broncodilatadores)</a:t>
            </a:r>
          </a:p>
        </p:txBody>
      </p:sp>
      <p:pic>
        <p:nvPicPr>
          <p:cNvPr id="12" name="Imagen 11">
            <a:extLst>
              <a:ext uri="{FF2B5EF4-FFF2-40B4-BE49-F238E27FC236}">
                <a16:creationId xmlns:a16="http://schemas.microsoft.com/office/drawing/2014/main" xmlns="" id="{30437EB6-1FF6-4180-957B-2DA5090E1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146" y="227590"/>
            <a:ext cx="1082770" cy="631988"/>
          </a:xfrm>
          <a:prstGeom prst="rect">
            <a:avLst/>
          </a:prstGeom>
        </p:spPr>
      </p:pic>
      <p:pic>
        <p:nvPicPr>
          <p:cNvPr id="13" name="Gráfico 12">
            <a:hlinkClick r:id="rId4" action="ppaction://hlinksldjump"/>
            <a:extLst>
              <a:ext uri="{FF2B5EF4-FFF2-40B4-BE49-F238E27FC236}">
                <a16:creationId xmlns:a16="http://schemas.microsoft.com/office/drawing/2014/main" xmlns="" id="{3D28FBF2-C9E1-4730-A983-D904C8E25F6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44251" y="6052008"/>
            <a:ext cx="527654" cy="527654"/>
          </a:xfrm>
          <a:prstGeom prst="rect">
            <a:avLst/>
          </a:prstGeom>
        </p:spPr>
      </p:pic>
    </p:spTree>
    <p:extLst>
      <p:ext uri="{BB962C8B-B14F-4D97-AF65-F5344CB8AC3E}">
        <p14:creationId xmlns:p14="http://schemas.microsoft.com/office/powerpoint/2010/main" val="28529979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1178</Words>
  <Application>Microsoft Office PowerPoint</Application>
  <PresentationFormat>Panorámica</PresentationFormat>
  <Paragraphs>216</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Helvetica Neue</vt:lpstr>
      <vt:lpstr>Noto Sans Symbols</vt:lpstr>
      <vt:lpstr>Roboto</vt:lpstr>
      <vt:lpstr>Roboto Thin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Jimenez</dc:creator>
  <cp:lastModifiedBy>Alejandra del Pilar Diaz Gomez</cp:lastModifiedBy>
  <cp:revision>34</cp:revision>
  <dcterms:created xsi:type="dcterms:W3CDTF">2022-08-02T20:45:21Z</dcterms:created>
  <dcterms:modified xsi:type="dcterms:W3CDTF">2022-08-17T17:46:53Z</dcterms:modified>
</cp:coreProperties>
</file>