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917C21-52B5-42EC-A40B-E8D0B5B3DC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xmlns="" id="{54604860-20E7-4DA5-9397-FEA0E6D2E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xmlns="" id="{0F199ED7-1474-405D-A6E4-2E7E7F23F1FF}"/>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8153479F-3AA6-4F86-94BA-B7F4FC594E39}"/>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2F294C27-AF73-47AA-A825-B74A73346A46}"/>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118219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F3C30B-ED45-4270-B929-27695385C60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16F89640-B94D-4577-88ED-875703F25F6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BEBDE216-61EF-4950-8A89-BD4E240AC63C}"/>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5ADC7FAF-41A6-48AC-842C-E5E7D261238E}"/>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D7464EE1-1398-4D1D-AB15-8CCE8B049BDF}"/>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292264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C4F9A51-F8E0-42CE-A374-1F527F4A8A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EDFDBDCC-9CFA-444A-A686-301103C6107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966DDC1C-77AB-47E2-8DA7-F4D7EE95CF25}"/>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4C11F258-CA26-4F87-B435-899EEB5DA201}"/>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D74E6ACC-1141-4B0F-B225-77EB58F4070E}"/>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46141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8D051FB-E968-4F36-9724-83BEC05EC76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5D58A1A9-9D71-4093-91FB-FE80CE3883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897E5F11-AB0A-47FC-8DBE-2B0384F02017}"/>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6BD57A17-6BEC-4B47-ADF0-72ECBBC8183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4F6B5BB7-4C0F-47E1-806D-6C8F829E9CE0}"/>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72450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B44A70-38AF-42E6-914C-D5C4119D54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A4A95F81-FCAB-44C5-912B-40DAD3C6E3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F37A7D4-734D-4E0F-B3F7-2CFCFA8A8680}"/>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FDC792E6-BA7B-49E8-82E2-5F374FDF65D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3714DDD6-79D0-4AF4-917E-3B87AC23B17C}"/>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220895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1EF3A4-150F-4511-9A71-FC2E3E4E088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A54F6A35-2F88-456F-9863-8DA171FE434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xmlns="" id="{44C543D3-5A55-423A-8F17-9A44D0A9D7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xmlns="" id="{3E89CE92-22BF-40BD-AE59-0665F36A489D}"/>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963E84B2-1073-4831-8BFC-FA90E866095E}"/>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D098DA8D-C1DE-4D58-A9DA-EC5AF3DFCAEA}"/>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168537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845C77-C1BF-47ED-B628-0A5E9F6F6F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90E482BD-E8C9-4E86-8CB0-EE91B8996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8B2FCD1-E10E-4780-A953-4DA24A135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xmlns="" id="{54D1D182-DDCF-4ACB-A4CB-AB2AD9AF1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37DD8F7D-0CAB-4986-9DA4-3A2D781D1C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xmlns="" id="{64E31AB5-A934-458D-B450-3AAD898B812F}"/>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8" name="Marcador de pie de página 7">
            <a:extLst>
              <a:ext uri="{FF2B5EF4-FFF2-40B4-BE49-F238E27FC236}">
                <a16:creationId xmlns:a16="http://schemas.microsoft.com/office/drawing/2014/main" xmlns="" id="{55D9CB1D-2BB1-4E70-827B-717A979F7A89}"/>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xmlns="" id="{099F4708-58DD-48C9-9C0A-4421B227BBFD}"/>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214976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5A8BF8-BFD0-481D-97A6-7CEE695EFD4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xmlns="" id="{47320ABE-E2A3-439B-934A-9B28E8AB677B}"/>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4" name="Marcador de pie de página 3">
            <a:extLst>
              <a:ext uri="{FF2B5EF4-FFF2-40B4-BE49-F238E27FC236}">
                <a16:creationId xmlns:a16="http://schemas.microsoft.com/office/drawing/2014/main" xmlns="" id="{3B69D47C-322C-444C-B2E6-ADDC033806B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xmlns="" id="{28481764-FF22-4332-B2E9-000A063D9188}"/>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270125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844822D-AD44-4A5D-BD3A-415FBACBFF25}"/>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3" name="Marcador de pie de página 2">
            <a:extLst>
              <a:ext uri="{FF2B5EF4-FFF2-40B4-BE49-F238E27FC236}">
                <a16:creationId xmlns:a16="http://schemas.microsoft.com/office/drawing/2014/main" xmlns="" id="{A940EA55-51ED-4FC8-8EE3-2F6DDC28EBAF}"/>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xmlns="" id="{62F7ADF7-4B25-4406-B1BC-59169A833AFF}"/>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32083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1A5B38-44EF-4C77-8A5C-33616E9090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7781B925-C901-4AB5-B816-B6BC48D76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xmlns="" id="{24C4E72B-505A-4AE6-8780-734381F7A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090B251-F1D4-40B0-B68F-F8A6F434107F}"/>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790C80EB-08FD-45FF-B8E9-E2F60A745D14}"/>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1DF7A6CC-E329-4A03-AB93-04EABE110008}"/>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94300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86C3BBA-3130-4AFC-8630-30E6294F93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xmlns="" id="{1A0A4D5A-F341-4F0E-B50B-9A7A175EF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xmlns="" id="{39E31E73-B5D0-4EA6-83C3-43C275BD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D47A95D-7F5B-4A33-8EF6-4A89EC5965E9}"/>
              </a:ext>
            </a:extLst>
          </p:cNvPr>
          <p:cNvSpPr>
            <a:spLocks noGrp="1"/>
          </p:cNvSpPr>
          <p:nvPr>
            <p:ph type="dt" sz="half" idx="10"/>
          </p:nvPr>
        </p:nvSpPr>
        <p:spPr/>
        <p:txBody>
          <a:bodyPr/>
          <a:lstStyle/>
          <a:p>
            <a:fld id="{466AC94D-B2CD-4633-9678-52B30AFE1C1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5705B57F-3461-468A-824B-02D810780CF4}"/>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57BD0444-9E29-4E1C-B819-F5082DCB0721}"/>
              </a:ext>
            </a:extLst>
          </p:cNvPr>
          <p:cNvSpPr>
            <a:spLocks noGrp="1"/>
          </p:cNvSpPr>
          <p:nvPr>
            <p:ph type="sldNum" sz="quarter" idx="12"/>
          </p:nvPr>
        </p:nvSpPr>
        <p:spPr/>
        <p:txBody>
          <a:bodyPr/>
          <a:lstStyle/>
          <a:p>
            <a:fld id="{DEFB1F58-851B-4B4D-83F6-407908D00DE3}" type="slidenum">
              <a:rPr lang="es-419" smtClean="0"/>
              <a:t>‹Nº›</a:t>
            </a:fld>
            <a:endParaRPr lang="es-419"/>
          </a:p>
        </p:txBody>
      </p:sp>
    </p:spTree>
    <p:extLst>
      <p:ext uri="{BB962C8B-B14F-4D97-AF65-F5344CB8AC3E}">
        <p14:creationId xmlns:p14="http://schemas.microsoft.com/office/powerpoint/2010/main" val="414005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999017B-0B30-4F9A-9954-72FA24EAA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48CEED6E-6B51-4B73-B4B5-83926125D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79CFA3D8-89E7-4616-B205-DC12BD0FC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AC94D-B2CD-4633-9678-52B30AFE1C1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EF9C6265-15F6-4AE2-8335-7E916DB95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xmlns="" id="{C6A43F35-03B2-4F60-947D-240ED0A90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B1F58-851B-4B4D-83F6-407908D00DE3}" type="slidenum">
              <a:rPr lang="es-419" smtClean="0"/>
              <a:t>‹Nº›</a:t>
            </a:fld>
            <a:endParaRPr lang="es-419"/>
          </a:p>
        </p:txBody>
      </p:sp>
    </p:spTree>
    <p:extLst>
      <p:ext uri="{BB962C8B-B14F-4D97-AF65-F5344CB8AC3E}">
        <p14:creationId xmlns:p14="http://schemas.microsoft.com/office/powerpoint/2010/main" val="280842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cribd.com/document/358287126/Poster-NOM-232" TargetMode="External"/><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F36CA31-1D98-4318-A521-4FF2F3C2871A}"/>
              </a:ext>
            </a:extLst>
          </p:cNvPr>
          <p:cNvSpPr txBox="1"/>
          <p:nvPr/>
        </p:nvSpPr>
        <p:spPr>
          <a:xfrm>
            <a:off x="6096000" y="2317737"/>
            <a:ext cx="5144655" cy="1815882"/>
          </a:xfrm>
          <a:prstGeom prst="rect">
            <a:avLst/>
          </a:prstGeom>
          <a:noFill/>
        </p:spPr>
        <p:txBody>
          <a:bodyPr wrap="square">
            <a:spAutoFit/>
          </a:bodyPr>
          <a:lstStyle/>
          <a:p>
            <a:r>
              <a:rPr lang="es-ES" sz="2800" b="1" dirty="0">
                <a:solidFill>
                  <a:schemeClr val="bg1"/>
                </a:solidFill>
                <a:highlight>
                  <a:srgbClr val="008080"/>
                </a:highlight>
                <a:latin typeface="Arial" panose="020B0604020202020204" pitchFamily="34" charset="0"/>
                <a:cs typeface="Arial" panose="020B0604020202020204" pitchFamily="34" charset="0"/>
              </a:rPr>
              <a:t>Curso Virtual de la vigilancia epidemiológica de las Intoxicaciones agudas por sustancias químicas</a:t>
            </a:r>
            <a:endParaRPr lang="es-419" sz="2800" b="1" dirty="0">
              <a:solidFill>
                <a:schemeClr val="bg1"/>
              </a:solidFill>
              <a:highlight>
                <a:srgbClr val="008080"/>
              </a:highlight>
              <a:latin typeface="Arial" panose="020B0604020202020204" pitchFamily="34" charset="0"/>
              <a:cs typeface="Arial" panose="020B0604020202020204" pitchFamily="34" charset="0"/>
            </a:endParaRPr>
          </a:p>
        </p:txBody>
      </p:sp>
      <p:sp>
        <p:nvSpPr>
          <p:cNvPr id="5" name="Google Shape;54;p3">
            <a:extLst>
              <a:ext uri="{FF2B5EF4-FFF2-40B4-BE49-F238E27FC236}">
                <a16:creationId xmlns:a16="http://schemas.microsoft.com/office/drawing/2014/main" xmlns="" id="{B8761D5D-0C2E-4B10-B66A-DD22664DCEF3}"/>
              </a:ext>
            </a:extLst>
          </p:cNvPr>
          <p:cNvSpPr txBox="1"/>
          <p:nvPr/>
        </p:nvSpPr>
        <p:spPr>
          <a:xfrm>
            <a:off x="6680254" y="5047557"/>
            <a:ext cx="3976145" cy="88444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Grupo Enfermedades No Transmisibles</a:t>
            </a:r>
            <a:endParaRPr lang="es-ES" sz="1000" dirty="0">
              <a:latin typeface="Arial" panose="020B0604020202020204" pitchFamily="34" charset="0"/>
              <a:cs typeface="Arial" panose="020B0604020202020204" pitchFamily="34" charset="0"/>
              <a:sym typeface="Helvetica Neue"/>
            </a:endParaRPr>
          </a:p>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Intoxicaciones agudas por sustancias químicas</a:t>
            </a:r>
            <a:endParaRPr lang="es-ES" sz="1000" dirty="0">
              <a:latin typeface="Arial" panose="020B0604020202020204" pitchFamily="34" charset="0"/>
              <a:cs typeface="Arial" panose="020B0604020202020204" pitchFamily="34" charset="0"/>
              <a:sym typeface="Helvetica Neue"/>
            </a:endParaRPr>
          </a:p>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Dirección de Vigilancia y Análisis del Riesgo en Salud Pública</a:t>
            </a:r>
            <a:endParaRPr sz="1000" dirty="0">
              <a:latin typeface="Arial" panose="020B0604020202020204" pitchFamily="34" charset="0"/>
              <a:cs typeface="Arial" panose="020B0604020202020204" pitchFamily="34" charset="0"/>
            </a:endParaRPr>
          </a:p>
          <a:p>
            <a:pPr marL="0" marR="0" lvl="0" indent="0" algn="ctr" rtl="0">
              <a:spcBef>
                <a:spcPts val="100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Agosto 2022 - Versión 1.0</a:t>
            </a:r>
            <a:endParaRPr sz="1000" dirty="0">
              <a:latin typeface="Arial" panose="020B0604020202020204" pitchFamily="34" charset="0"/>
              <a:cs typeface="Arial" panose="020B0604020202020204" pitchFamily="34" charset="0"/>
            </a:endParaRPr>
          </a:p>
        </p:txBody>
      </p:sp>
      <p:sp>
        <p:nvSpPr>
          <p:cNvPr id="6" name="Google Shape;55;p3">
            <a:extLst>
              <a:ext uri="{FF2B5EF4-FFF2-40B4-BE49-F238E27FC236}">
                <a16:creationId xmlns:a16="http://schemas.microsoft.com/office/drawing/2014/main" xmlns="" id="{346ACE1E-5598-4175-B28A-72C5D013D8B5}"/>
              </a:ext>
            </a:extLst>
          </p:cNvPr>
          <p:cNvSpPr txBox="1"/>
          <p:nvPr/>
        </p:nvSpPr>
        <p:spPr>
          <a:xfrm>
            <a:off x="6680254" y="4390553"/>
            <a:ext cx="367994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0" i="0" u="none" strike="noStrike" cap="none" dirty="0" smtClean="0">
                <a:solidFill>
                  <a:schemeClr val="lt1"/>
                </a:solidFill>
                <a:latin typeface="Helvetica Neue"/>
                <a:ea typeface="Helvetica Neue"/>
                <a:cs typeface="Helvetica Neue"/>
                <a:sym typeface="Helvetica Neue"/>
              </a:rPr>
              <a:t>Medicamentos y plaguicidas</a:t>
            </a:r>
            <a:endParaRPr dirty="0"/>
          </a:p>
        </p:txBody>
      </p:sp>
      <p:pic>
        <p:nvPicPr>
          <p:cNvPr id="7" name="Imagen 6">
            <a:extLst>
              <a:ext uri="{FF2B5EF4-FFF2-40B4-BE49-F238E27FC236}">
                <a16:creationId xmlns:a16="http://schemas.microsoft.com/office/drawing/2014/main" xmlns="" id="{83817773-B51A-48E9-B69A-9302C80EC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229766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CD3D-900E-4266-B497-F51C212F7436}"/>
              </a:ext>
            </a:extLst>
          </p:cNvPr>
          <p:cNvSpPr txBox="1">
            <a:spLocks/>
          </p:cNvSpPr>
          <p:nvPr/>
        </p:nvSpPr>
        <p:spPr>
          <a:xfrm>
            <a:off x="2655511" y="591820"/>
            <a:ext cx="7450023" cy="5797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solidFill>
                  <a:schemeClr val="bg1"/>
                </a:solidFill>
                <a:highlight>
                  <a:srgbClr val="339966"/>
                </a:highlight>
                <a:latin typeface="Arial"/>
                <a:cs typeface="Arial"/>
              </a:rPr>
              <a:t>Plaguicidas</a:t>
            </a:r>
            <a:r>
              <a:rPr lang="en-US" sz="2400" b="1" dirty="0">
                <a:solidFill>
                  <a:schemeClr val="bg1"/>
                </a:solidFill>
                <a:highlight>
                  <a:srgbClr val="339966"/>
                </a:highlight>
                <a:latin typeface="Arial"/>
                <a:cs typeface="Arial"/>
              </a:rPr>
              <a:t> </a:t>
            </a:r>
            <a:r>
              <a:rPr lang="en-US" sz="2400" b="1" dirty="0" err="1">
                <a:solidFill>
                  <a:schemeClr val="bg1"/>
                </a:solidFill>
                <a:highlight>
                  <a:srgbClr val="339966"/>
                </a:highlight>
                <a:latin typeface="Arial"/>
                <a:cs typeface="Arial"/>
              </a:rPr>
              <a:t>Inhibidores</a:t>
            </a:r>
            <a:r>
              <a:rPr lang="en-US" sz="2400" b="1" dirty="0">
                <a:solidFill>
                  <a:schemeClr val="bg1"/>
                </a:solidFill>
                <a:highlight>
                  <a:srgbClr val="339966"/>
                </a:highlight>
                <a:latin typeface="Arial"/>
                <a:cs typeface="Arial"/>
              </a:rPr>
              <a:t> de la </a:t>
            </a:r>
            <a:r>
              <a:rPr lang="en-US" sz="2400" b="1" dirty="0" err="1">
                <a:solidFill>
                  <a:schemeClr val="bg1"/>
                </a:solidFill>
                <a:highlight>
                  <a:srgbClr val="339966"/>
                </a:highlight>
                <a:latin typeface="Arial"/>
                <a:cs typeface="Arial"/>
              </a:rPr>
              <a:t>Colinesterasa</a:t>
            </a:r>
            <a:r>
              <a:rPr lang="en-US" sz="2400" b="1" dirty="0">
                <a:solidFill>
                  <a:schemeClr val="bg1"/>
                </a:solidFill>
                <a:highlight>
                  <a:srgbClr val="339966"/>
                </a:highlight>
                <a:latin typeface="Arial"/>
                <a:cs typeface="Arial"/>
              </a:rPr>
              <a:t> (PIC)</a:t>
            </a:r>
            <a:endParaRPr lang="en-US" sz="2400" b="1" dirty="0">
              <a:solidFill>
                <a:schemeClr val="bg1"/>
              </a:solidFill>
              <a:highlight>
                <a:srgbClr val="339966"/>
              </a:highlight>
            </a:endParaRPr>
          </a:p>
        </p:txBody>
      </p:sp>
      <p:sp>
        <p:nvSpPr>
          <p:cNvPr id="3" name="TextBox 6">
            <a:extLst>
              <a:ext uri="{FF2B5EF4-FFF2-40B4-BE49-F238E27FC236}">
                <a16:creationId xmlns:a16="http://schemas.microsoft.com/office/drawing/2014/main" xmlns="" id="{64F51D34-31C8-4172-B62C-64A191A2C16E}"/>
              </a:ext>
            </a:extLst>
          </p:cNvPr>
          <p:cNvSpPr txBox="1"/>
          <p:nvPr/>
        </p:nvSpPr>
        <p:spPr>
          <a:xfrm>
            <a:off x="376236" y="1705158"/>
            <a:ext cx="533876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1600" dirty="0">
                <a:solidFill>
                  <a:schemeClr val="bg1"/>
                </a:solidFill>
                <a:latin typeface="Arial"/>
                <a:cs typeface="Arial"/>
              </a:rPr>
              <a:t>Estos actúan bloqueando la degradación de la acetilcolina.</a:t>
            </a:r>
          </a:p>
          <a:p>
            <a:r>
              <a:rPr lang="es-CO" sz="1600" b="1" dirty="0">
                <a:solidFill>
                  <a:schemeClr val="bg1"/>
                </a:solidFill>
                <a:highlight>
                  <a:srgbClr val="339966"/>
                </a:highlight>
                <a:latin typeface="Arial"/>
                <a:cs typeface="Arial"/>
              </a:rPr>
              <a:t>Organofosforados (OF):</a:t>
            </a:r>
          </a:p>
          <a:p>
            <a:pPr marL="285750" indent="-285750">
              <a:buFont typeface="Arial" panose="020B0604020202020204" pitchFamily="34" charset="0"/>
              <a:buChar char="•"/>
            </a:pPr>
            <a:r>
              <a:rPr lang="es-CO" sz="1600" dirty="0">
                <a:solidFill>
                  <a:schemeClr val="bg1"/>
                </a:solidFill>
                <a:latin typeface="Arial"/>
                <a:cs typeface="Arial"/>
              </a:rPr>
              <a:t>Son ésteres del ácido fosfórico</a:t>
            </a:r>
          </a:p>
          <a:p>
            <a:pPr marL="285750" indent="-285750">
              <a:buFont typeface="Arial" panose="020B0604020202020204" pitchFamily="34" charset="0"/>
              <a:buChar char="•"/>
            </a:pPr>
            <a:r>
              <a:rPr lang="es-CO" sz="1600" dirty="0">
                <a:solidFill>
                  <a:schemeClr val="bg1"/>
                </a:solidFill>
                <a:latin typeface="Arial"/>
                <a:cs typeface="Arial"/>
              </a:rPr>
              <a:t>Usados ampliamente como insecticidas y acaricidas. </a:t>
            </a:r>
          </a:p>
          <a:p>
            <a:pPr marL="285750" indent="-285750">
              <a:buFont typeface="Arial" panose="020B0604020202020204" pitchFamily="34" charset="0"/>
              <a:buChar char="•"/>
            </a:pPr>
            <a:r>
              <a:rPr lang="es-CO" sz="1600" dirty="0">
                <a:solidFill>
                  <a:schemeClr val="bg1"/>
                </a:solidFill>
                <a:latin typeface="Arial"/>
                <a:cs typeface="Calibri"/>
              </a:rPr>
              <a:t>Estos </a:t>
            </a:r>
            <a:r>
              <a:rPr lang="es-CO" sz="1600" dirty="0">
                <a:solidFill>
                  <a:schemeClr val="bg1"/>
                </a:solidFill>
                <a:latin typeface="Arial"/>
                <a:cs typeface="Arial"/>
              </a:rPr>
              <a:t>fosforilan la enzima acetilcolinesterasa en las  terminaciones nerviosas inhabilitándola e impidiendo que degrade a la acetilcolina. </a:t>
            </a:r>
          </a:p>
          <a:p>
            <a:pPr marL="285750" indent="-285750">
              <a:buFont typeface="Arial" panose="020B0604020202020204" pitchFamily="34" charset="0"/>
              <a:buChar char="•"/>
            </a:pPr>
            <a:r>
              <a:rPr lang="es-CO" sz="1600" dirty="0">
                <a:solidFill>
                  <a:schemeClr val="bg1"/>
                </a:solidFill>
                <a:latin typeface="Arial"/>
                <a:cs typeface="Arial"/>
              </a:rPr>
              <a:t>Son ejemplos de estos  </a:t>
            </a:r>
            <a:r>
              <a:rPr lang="es-CO" sz="1600" dirty="0" err="1">
                <a:solidFill>
                  <a:schemeClr val="bg1"/>
                </a:solidFill>
                <a:latin typeface="Arial"/>
                <a:cs typeface="Arial"/>
              </a:rPr>
              <a:t>lorsban</a:t>
            </a:r>
            <a:r>
              <a:rPr lang="es-CO" sz="1600" dirty="0">
                <a:solidFill>
                  <a:schemeClr val="bg1"/>
                </a:solidFill>
                <a:latin typeface="Arial"/>
                <a:cs typeface="Arial"/>
              </a:rPr>
              <a:t>, </a:t>
            </a:r>
            <a:r>
              <a:rPr lang="es-CO" sz="1600" dirty="0" err="1">
                <a:solidFill>
                  <a:schemeClr val="bg1"/>
                </a:solidFill>
                <a:latin typeface="Arial"/>
                <a:ea typeface="+mn-lt"/>
                <a:cs typeface="+mn-lt"/>
              </a:rPr>
              <a:t>endosulfán</a:t>
            </a:r>
            <a:r>
              <a:rPr lang="es-CO" sz="1600" dirty="0">
                <a:solidFill>
                  <a:schemeClr val="bg1"/>
                </a:solidFill>
                <a:latin typeface="Arial"/>
                <a:ea typeface="+mn-lt"/>
                <a:cs typeface="+mn-lt"/>
              </a:rPr>
              <a:t>, malatión, </a:t>
            </a:r>
            <a:r>
              <a:rPr lang="es-CO" sz="1600" dirty="0" err="1">
                <a:solidFill>
                  <a:schemeClr val="bg1"/>
                </a:solidFill>
                <a:latin typeface="Arial"/>
                <a:ea typeface="+mn-lt"/>
                <a:cs typeface="+mn-lt"/>
              </a:rPr>
              <a:t>metamidofos</a:t>
            </a:r>
            <a:r>
              <a:rPr lang="es-CO" sz="1600" dirty="0">
                <a:solidFill>
                  <a:schemeClr val="bg1"/>
                </a:solidFill>
                <a:latin typeface="Arial"/>
                <a:ea typeface="+mn-lt"/>
                <a:cs typeface="+mn-lt"/>
              </a:rPr>
              <a:t>, paratión y </a:t>
            </a:r>
            <a:r>
              <a:rPr lang="es-CO" sz="1600" dirty="0" err="1">
                <a:solidFill>
                  <a:schemeClr val="bg1"/>
                </a:solidFill>
                <a:latin typeface="Arial"/>
                <a:ea typeface="+mn-lt"/>
                <a:cs typeface="+mn-lt"/>
              </a:rPr>
              <a:t>lindano</a:t>
            </a:r>
            <a:r>
              <a:rPr lang="es-CO" sz="1600" dirty="0">
                <a:solidFill>
                  <a:schemeClr val="bg1"/>
                </a:solidFill>
                <a:latin typeface="Arial"/>
                <a:cs typeface="Calibri"/>
              </a:rPr>
              <a:t>. </a:t>
            </a:r>
          </a:p>
          <a:p>
            <a:endParaRPr lang="es-CO" sz="1600" dirty="0">
              <a:solidFill>
                <a:schemeClr val="bg1"/>
              </a:solidFill>
              <a:latin typeface="Arial"/>
              <a:cs typeface="Arial"/>
            </a:endParaRPr>
          </a:p>
        </p:txBody>
      </p:sp>
      <p:sp>
        <p:nvSpPr>
          <p:cNvPr id="4" name="TextBox 7">
            <a:extLst>
              <a:ext uri="{FF2B5EF4-FFF2-40B4-BE49-F238E27FC236}">
                <a16:creationId xmlns:a16="http://schemas.microsoft.com/office/drawing/2014/main" xmlns="" id="{BF9CA6A4-EF74-4E40-AEBF-4EF1BFD63600}"/>
              </a:ext>
            </a:extLst>
          </p:cNvPr>
          <p:cNvSpPr txBox="1"/>
          <p:nvPr/>
        </p:nvSpPr>
        <p:spPr>
          <a:xfrm>
            <a:off x="201822" y="6340415"/>
            <a:ext cx="119898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2">
                    <a:lumMod val="90000"/>
                  </a:schemeClr>
                </a:solidFill>
                <a:latin typeface="Arial"/>
                <a:cs typeface="Arial"/>
              </a:rPr>
              <a:t>Caro-</a:t>
            </a:r>
            <a:r>
              <a:rPr lang="en-US" sz="800" dirty="0" err="1">
                <a:solidFill>
                  <a:schemeClr val="bg2">
                    <a:lumMod val="90000"/>
                  </a:schemeClr>
                </a:solidFill>
                <a:latin typeface="Arial"/>
                <a:cs typeface="Arial"/>
              </a:rPr>
              <a:t>Gamboa</a:t>
            </a:r>
            <a:r>
              <a:rPr lang="en-US" sz="800" dirty="0">
                <a:solidFill>
                  <a:schemeClr val="bg2">
                    <a:lumMod val="90000"/>
                  </a:schemeClr>
                </a:solidFill>
                <a:latin typeface="Arial"/>
                <a:cs typeface="Arial"/>
              </a:rPr>
              <a:t>, Leidy Johanna; </a:t>
            </a:r>
            <a:r>
              <a:rPr lang="en-US" sz="800" dirty="0" err="1">
                <a:solidFill>
                  <a:schemeClr val="bg2">
                    <a:lumMod val="90000"/>
                  </a:schemeClr>
                </a:solidFill>
                <a:latin typeface="Arial"/>
                <a:cs typeface="Arial"/>
              </a:rPr>
              <a:t>Forero</a:t>
            </a:r>
            <a:r>
              <a:rPr lang="en-US" sz="800" dirty="0">
                <a:solidFill>
                  <a:schemeClr val="bg2">
                    <a:lumMod val="90000"/>
                  </a:schemeClr>
                </a:solidFill>
                <a:latin typeface="Arial"/>
                <a:cs typeface="Arial"/>
              </a:rPr>
              <a:t>-Castro, Maribel &amp; </a:t>
            </a:r>
            <a:r>
              <a:rPr lang="en-US" sz="800" dirty="0" err="1">
                <a:solidFill>
                  <a:schemeClr val="bg2">
                    <a:lumMod val="90000"/>
                  </a:schemeClr>
                </a:solidFill>
                <a:latin typeface="Arial"/>
                <a:cs typeface="Arial"/>
              </a:rPr>
              <a:t>Dallos-Báez</a:t>
            </a:r>
            <a:r>
              <a:rPr lang="en-US" sz="800" dirty="0">
                <a:solidFill>
                  <a:schemeClr val="bg2">
                    <a:lumMod val="90000"/>
                  </a:schemeClr>
                </a:solidFill>
                <a:latin typeface="Arial"/>
                <a:cs typeface="Arial"/>
              </a:rPr>
              <a:t>, Alix Eugenia (2020). </a:t>
            </a:r>
            <a:r>
              <a:rPr lang="en-US" sz="800" dirty="0" err="1">
                <a:solidFill>
                  <a:schemeClr val="bg2">
                    <a:lumMod val="90000"/>
                  </a:schemeClr>
                </a:solidFill>
                <a:latin typeface="Arial"/>
                <a:cs typeface="Arial"/>
              </a:rPr>
              <a:t>Inhibición</a:t>
            </a:r>
            <a:r>
              <a:rPr lang="en-US" sz="800" dirty="0">
                <a:solidFill>
                  <a:schemeClr val="bg2">
                    <a:lumMod val="90000"/>
                  </a:schemeClr>
                </a:solidFill>
                <a:latin typeface="Arial"/>
                <a:cs typeface="Arial"/>
              </a:rPr>
              <a:t> de la </a:t>
            </a:r>
            <a:r>
              <a:rPr lang="en-US" sz="800" dirty="0" err="1">
                <a:solidFill>
                  <a:schemeClr val="bg2">
                    <a:lumMod val="90000"/>
                  </a:schemeClr>
                </a:solidFill>
                <a:latin typeface="Arial"/>
                <a:cs typeface="Arial"/>
              </a:rPr>
              <a:t>colinesterasa</a:t>
            </a:r>
            <a:r>
              <a:rPr lang="en-US" sz="800" dirty="0">
                <a:solidFill>
                  <a:schemeClr val="bg2">
                    <a:lumMod val="90000"/>
                  </a:schemeClr>
                </a:solidFill>
                <a:latin typeface="Arial"/>
                <a:cs typeface="Arial"/>
              </a:rPr>
              <a:t> </a:t>
            </a:r>
            <a:r>
              <a:rPr lang="en-US" sz="800" dirty="0" err="1">
                <a:solidFill>
                  <a:schemeClr val="bg2">
                    <a:lumMod val="90000"/>
                  </a:schemeClr>
                </a:solidFill>
                <a:latin typeface="Arial"/>
                <a:cs typeface="Arial"/>
              </a:rPr>
              <a:t>como</a:t>
            </a:r>
            <a:r>
              <a:rPr lang="en-US" sz="800" dirty="0">
                <a:solidFill>
                  <a:schemeClr val="bg2">
                    <a:lumMod val="90000"/>
                  </a:schemeClr>
                </a:solidFill>
                <a:latin typeface="Arial"/>
                <a:cs typeface="Arial"/>
              </a:rPr>
              <a:t> </a:t>
            </a:r>
            <a:r>
              <a:rPr lang="en-US" sz="800" dirty="0" err="1">
                <a:solidFill>
                  <a:schemeClr val="bg2">
                    <a:lumMod val="90000"/>
                  </a:schemeClr>
                </a:solidFill>
                <a:latin typeface="Arial"/>
                <a:cs typeface="Arial"/>
              </a:rPr>
              <a:t>biomarcador</a:t>
            </a:r>
            <a:r>
              <a:rPr lang="en-US" sz="800" dirty="0">
                <a:solidFill>
                  <a:schemeClr val="bg2">
                    <a:lumMod val="90000"/>
                  </a:schemeClr>
                </a:solidFill>
                <a:latin typeface="Arial"/>
                <a:cs typeface="Arial"/>
              </a:rPr>
              <a:t> para la </a:t>
            </a:r>
            <a:r>
              <a:rPr lang="en-US" sz="800" dirty="0" err="1">
                <a:solidFill>
                  <a:schemeClr val="bg2">
                    <a:lumMod val="90000"/>
                  </a:schemeClr>
                </a:solidFill>
                <a:latin typeface="Arial"/>
                <a:cs typeface="Arial"/>
              </a:rPr>
              <a:t>vigilancia</a:t>
            </a:r>
            <a:r>
              <a:rPr lang="en-US" sz="800" dirty="0">
                <a:solidFill>
                  <a:schemeClr val="bg2">
                    <a:lumMod val="90000"/>
                  </a:schemeClr>
                </a:solidFill>
                <a:latin typeface="Arial"/>
                <a:cs typeface="Arial"/>
              </a:rPr>
              <a:t> de población </a:t>
            </a:r>
            <a:r>
              <a:rPr lang="en-US" sz="800" dirty="0" err="1">
                <a:solidFill>
                  <a:schemeClr val="bg2">
                    <a:lumMod val="90000"/>
                  </a:schemeClr>
                </a:solidFill>
                <a:latin typeface="Arial"/>
                <a:cs typeface="Arial"/>
              </a:rPr>
              <a:t>ocupacionalmente</a:t>
            </a:r>
            <a:r>
              <a:rPr lang="en-US" sz="800" dirty="0">
                <a:solidFill>
                  <a:schemeClr val="bg2">
                    <a:lumMod val="90000"/>
                  </a:schemeClr>
                </a:solidFill>
                <a:latin typeface="Arial"/>
                <a:cs typeface="Arial"/>
              </a:rPr>
              <a:t> </a:t>
            </a:r>
            <a:r>
              <a:rPr lang="en-US" sz="800" dirty="0" err="1">
                <a:solidFill>
                  <a:schemeClr val="bg2">
                    <a:lumMod val="90000"/>
                  </a:schemeClr>
                </a:solidFill>
                <a:latin typeface="Arial"/>
                <a:cs typeface="Arial"/>
              </a:rPr>
              <a:t>expuesta</a:t>
            </a:r>
            <a:r>
              <a:rPr lang="en-US" sz="800" dirty="0">
                <a:solidFill>
                  <a:schemeClr val="bg2">
                    <a:lumMod val="90000"/>
                  </a:schemeClr>
                </a:solidFill>
                <a:latin typeface="Arial"/>
                <a:cs typeface="Arial"/>
              </a:rPr>
              <a:t> a </a:t>
            </a:r>
            <a:r>
              <a:rPr lang="en-US" sz="800" dirty="0" err="1">
                <a:solidFill>
                  <a:schemeClr val="bg2">
                    <a:lumMod val="90000"/>
                  </a:schemeClr>
                </a:solidFill>
                <a:latin typeface="Arial"/>
                <a:cs typeface="Arial"/>
              </a:rPr>
              <a:t>plaguicidas</a:t>
            </a:r>
            <a:r>
              <a:rPr lang="en-US" sz="800" dirty="0">
                <a:solidFill>
                  <a:schemeClr val="bg2">
                    <a:lumMod val="90000"/>
                  </a:schemeClr>
                </a:solidFill>
                <a:latin typeface="Arial"/>
                <a:cs typeface="Arial"/>
              </a:rPr>
              <a:t> </a:t>
            </a:r>
            <a:r>
              <a:rPr lang="en-US" sz="800" dirty="0" err="1">
                <a:solidFill>
                  <a:schemeClr val="bg2">
                    <a:lumMod val="90000"/>
                  </a:schemeClr>
                </a:solidFill>
                <a:latin typeface="Arial"/>
                <a:cs typeface="Arial"/>
              </a:rPr>
              <a:t>organofosforados</a:t>
            </a:r>
            <a:r>
              <a:rPr lang="en-US" sz="800" dirty="0">
                <a:solidFill>
                  <a:schemeClr val="bg2">
                    <a:lumMod val="90000"/>
                  </a:schemeClr>
                </a:solidFill>
                <a:latin typeface="Arial"/>
                <a:cs typeface="Arial"/>
              </a:rPr>
              <a:t>. </a:t>
            </a:r>
            <a:r>
              <a:rPr lang="en-US" sz="800" dirty="0" err="1">
                <a:solidFill>
                  <a:schemeClr val="bg2">
                    <a:lumMod val="90000"/>
                  </a:schemeClr>
                </a:solidFill>
                <a:latin typeface="Arial"/>
                <a:cs typeface="Arial"/>
              </a:rPr>
              <a:t>Ciencia</a:t>
            </a:r>
            <a:r>
              <a:rPr lang="en-US" sz="800" dirty="0">
                <a:solidFill>
                  <a:schemeClr val="bg2">
                    <a:lumMod val="90000"/>
                  </a:schemeClr>
                </a:solidFill>
                <a:latin typeface="Arial"/>
                <a:cs typeface="Arial"/>
              </a:rPr>
              <a:t> y </a:t>
            </a:r>
            <a:r>
              <a:rPr lang="en-US" sz="800" dirty="0" err="1">
                <a:solidFill>
                  <a:schemeClr val="bg2">
                    <a:lumMod val="90000"/>
                  </a:schemeClr>
                </a:solidFill>
                <a:latin typeface="Arial"/>
                <a:cs typeface="Arial"/>
              </a:rPr>
              <a:t>Tecnología</a:t>
            </a:r>
            <a:r>
              <a:rPr lang="en-US" sz="800" dirty="0">
                <a:solidFill>
                  <a:schemeClr val="bg2">
                    <a:lumMod val="90000"/>
                  </a:schemeClr>
                </a:solidFill>
                <a:latin typeface="Arial"/>
                <a:cs typeface="Arial"/>
              </a:rPr>
              <a:t> </a:t>
            </a:r>
            <a:r>
              <a:rPr lang="en-US" sz="800" dirty="0" err="1">
                <a:solidFill>
                  <a:schemeClr val="bg2">
                    <a:lumMod val="90000"/>
                  </a:schemeClr>
                </a:solidFill>
                <a:latin typeface="Arial"/>
                <a:cs typeface="Arial"/>
              </a:rPr>
              <a:t>Agropecuaria</a:t>
            </a:r>
            <a:r>
              <a:rPr lang="en-US" sz="800" dirty="0">
                <a:solidFill>
                  <a:schemeClr val="bg2">
                    <a:lumMod val="90000"/>
                  </a:schemeClr>
                </a:solidFill>
                <a:latin typeface="Arial"/>
                <a:cs typeface="Arial"/>
              </a:rPr>
              <a:t>, </a:t>
            </a:r>
            <a:r>
              <a:rPr lang="en-US" sz="800" i="1" dirty="0">
                <a:solidFill>
                  <a:schemeClr val="bg2">
                    <a:lumMod val="90000"/>
                  </a:schemeClr>
                </a:solidFill>
                <a:latin typeface="Arial"/>
                <a:cs typeface="Arial"/>
              </a:rPr>
              <a:t>21</a:t>
            </a:r>
            <a:r>
              <a:rPr lang="en-US" sz="800" dirty="0">
                <a:solidFill>
                  <a:schemeClr val="bg2">
                    <a:lumMod val="90000"/>
                  </a:schemeClr>
                </a:solidFill>
                <a:latin typeface="Arial"/>
                <a:cs typeface="Arial"/>
              </a:rPr>
              <a:t>(3)</a:t>
            </a:r>
          </a:p>
        </p:txBody>
      </p:sp>
      <p:sp>
        <p:nvSpPr>
          <p:cNvPr id="5" name="TextBox 6">
            <a:extLst>
              <a:ext uri="{FF2B5EF4-FFF2-40B4-BE49-F238E27FC236}">
                <a16:creationId xmlns:a16="http://schemas.microsoft.com/office/drawing/2014/main" xmlns="" id="{49A0BC0C-C6ED-4012-8695-6D74B25CC93D}"/>
              </a:ext>
            </a:extLst>
          </p:cNvPr>
          <p:cNvSpPr txBox="1"/>
          <p:nvPr/>
        </p:nvSpPr>
        <p:spPr>
          <a:xfrm>
            <a:off x="6196749" y="1651144"/>
            <a:ext cx="586930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b="1" dirty="0">
                <a:solidFill>
                  <a:schemeClr val="bg1"/>
                </a:solidFill>
                <a:highlight>
                  <a:srgbClr val="339966"/>
                </a:highlight>
                <a:latin typeface="Arial"/>
                <a:cs typeface="Calibri"/>
              </a:rPr>
              <a:t>C</a:t>
            </a:r>
            <a:r>
              <a:rPr lang="es-CO" sz="1600" b="1" dirty="0">
                <a:solidFill>
                  <a:schemeClr val="bg1"/>
                </a:solidFill>
                <a:highlight>
                  <a:srgbClr val="339966"/>
                </a:highlight>
                <a:latin typeface="Arial"/>
                <a:cs typeface="Arial"/>
              </a:rPr>
              <a:t>arbamatos:</a:t>
            </a:r>
          </a:p>
          <a:p>
            <a:pPr marL="285750" indent="-285750" algn="just">
              <a:buFont typeface="Arial" panose="020B0604020202020204" pitchFamily="34" charset="0"/>
              <a:buChar char="•"/>
            </a:pPr>
            <a:r>
              <a:rPr lang="es-CO" sz="1600" dirty="0">
                <a:solidFill>
                  <a:schemeClr val="bg1"/>
                </a:solidFill>
                <a:latin typeface="Arial"/>
                <a:cs typeface="Arial"/>
              </a:rPr>
              <a:t>Son derivados del ácido </a:t>
            </a:r>
            <a:r>
              <a:rPr lang="es-CO" sz="1600" dirty="0" err="1">
                <a:solidFill>
                  <a:schemeClr val="bg1"/>
                </a:solidFill>
                <a:latin typeface="Arial"/>
                <a:cs typeface="Arial"/>
              </a:rPr>
              <a:t>carbámico</a:t>
            </a:r>
            <a:r>
              <a:rPr lang="es-CO" sz="1600" dirty="0">
                <a:solidFill>
                  <a:schemeClr val="bg1"/>
                </a:solidFill>
                <a:latin typeface="Arial"/>
                <a:cs typeface="Arial"/>
              </a:rPr>
              <a:t> </a:t>
            </a:r>
          </a:p>
          <a:p>
            <a:pPr marL="285750" indent="-285750" algn="just">
              <a:buFont typeface="Arial" panose="020B0604020202020204" pitchFamily="34" charset="0"/>
              <a:buChar char="•"/>
            </a:pPr>
            <a:r>
              <a:rPr lang="es-CO" sz="1600" dirty="0">
                <a:solidFill>
                  <a:schemeClr val="bg1"/>
                </a:solidFill>
                <a:latin typeface="Arial"/>
                <a:cs typeface="Arial"/>
              </a:rPr>
              <a:t>Se utilizan como insecticidas en el hogar, jardines y agricultura</a:t>
            </a:r>
          </a:p>
          <a:p>
            <a:pPr marL="285750" indent="-285750" algn="just">
              <a:buFont typeface="Arial" panose="020B0604020202020204" pitchFamily="34" charset="0"/>
              <a:buChar char="•"/>
            </a:pPr>
            <a:r>
              <a:rPr lang="es-CO" sz="1600" dirty="0">
                <a:solidFill>
                  <a:schemeClr val="bg1"/>
                </a:solidFill>
                <a:latin typeface="Arial"/>
                <a:cs typeface="Arial"/>
              </a:rPr>
              <a:t>Son ejemplos de estos el </a:t>
            </a:r>
            <a:r>
              <a:rPr lang="es-CO" sz="1600" dirty="0" err="1">
                <a:solidFill>
                  <a:schemeClr val="bg1"/>
                </a:solidFill>
                <a:latin typeface="Arial"/>
                <a:ea typeface="Verdana"/>
                <a:cs typeface="Arial"/>
              </a:rPr>
              <a:t>aldicarb</a:t>
            </a:r>
            <a:r>
              <a:rPr lang="es-CO" sz="1600" dirty="0">
                <a:solidFill>
                  <a:schemeClr val="bg1"/>
                </a:solidFill>
                <a:latin typeface="Arial"/>
                <a:ea typeface="Verdana"/>
                <a:cs typeface="Arial"/>
              </a:rPr>
              <a:t>, </a:t>
            </a:r>
            <a:r>
              <a:rPr lang="es-CO" sz="1600" dirty="0" err="1">
                <a:solidFill>
                  <a:schemeClr val="bg1"/>
                </a:solidFill>
                <a:latin typeface="Arial"/>
                <a:ea typeface="Verdana"/>
                <a:cs typeface="Arial"/>
              </a:rPr>
              <a:t>carbofuran</a:t>
            </a:r>
            <a:r>
              <a:rPr lang="es-CO" sz="1600" dirty="0">
                <a:solidFill>
                  <a:schemeClr val="bg1"/>
                </a:solidFill>
                <a:latin typeface="Arial"/>
                <a:ea typeface="Verdana"/>
                <a:cs typeface="Arial"/>
              </a:rPr>
              <a:t>, </a:t>
            </a:r>
            <a:r>
              <a:rPr lang="es-CO" sz="1600" dirty="0" err="1">
                <a:solidFill>
                  <a:schemeClr val="bg1"/>
                </a:solidFill>
                <a:latin typeface="Arial"/>
                <a:ea typeface="Verdana"/>
                <a:cs typeface="Arial"/>
              </a:rPr>
              <a:t>propoxur</a:t>
            </a:r>
            <a:r>
              <a:rPr lang="es-CO" sz="1600" dirty="0">
                <a:solidFill>
                  <a:schemeClr val="bg1"/>
                </a:solidFill>
                <a:latin typeface="Arial"/>
                <a:ea typeface="Verdana"/>
                <a:cs typeface="Arial"/>
              </a:rPr>
              <a:t> y </a:t>
            </a:r>
            <a:r>
              <a:rPr lang="es-CO" sz="1600" dirty="0" err="1">
                <a:solidFill>
                  <a:schemeClr val="bg1"/>
                </a:solidFill>
                <a:latin typeface="Arial"/>
                <a:ea typeface="Verdana"/>
                <a:cs typeface="Arial"/>
              </a:rPr>
              <a:t>carbaril</a:t>
            </a:r>
            <a:r>
              <a:rPr lang="es-CO" sz="1600" dirty="0">
                <a:solidFill>
                  <a:schemeClr val="bg1"/>
                </a:solidFill>
                <a:latin typeface="Arial"/>
                <a:ea typeface="Verdana"/>
                <a:cs typeface="Arial"/>
              </a:rPr>
              <a:t>. </a:t>
            </a:r>
          </a:p>
          <a:p>
            <a:pPr marL="285750" indent="-285750" algn="just">
              <a:buFont typeface="Arial" panose="020B0604020202020204" pitchFamily="34" charset="0"/>
              <a:buChar char="•"/>
            </a:pPr>
            <a:r>
              <a:rPr lang="es-CO" sz="1600" dirty="0">
                <a:solidFill>
                  <a:schemeClr val="bg1"/>
                </a:solidFill>
                <a:latin typeface="Arial"/>
                <a:cs typeface="Arial"/>
              </a:rPr>
              <a:t>Impiden la hidrólisis de la acetilcolina, generando sintomatología similar a la de los organofosforados, pero la causan a través de la </a:t>
            </a:r>
            <a:r>
              <a:rPr lang="es-CO" sz="1600" dirty="0" err="1">
                <a:solidFill>
                  <a:schemeClr val="bg1"/>
                </a:solidFill>
                <a:latin typeface="Arial"/>
                <a:cs typeface="Arial"/>
              </a:rPr>
              <a:t>carbamilación</a:t>
            </a:r>
            <a:r>
              <a:rPr lang="es-CO" sz="1600" dirty="0">
                <a:solidFill>
                  <a:schemeClr val="bg1"/>
                </a:solidFill>
                <a:latin typeface="Arial"/>
                <a:cs typeface="Arial"/>
              </a:rPr>
              <a:t> reversible de la acetilcolinesterasa por lo cual el cuadro clínico tiene menor duración.</a:t>
            </a:r>
            <a:endParaRPr lang="es-CO" sz="1600" dirty="0">
              <a:solidFill>
                <a:schemeClr val="bg1"/>
              </a:solidFill>
              <a:cs typeface="Calibri"/>
            </a:endParaRPr>
          </a:p>
        </p:txBody>
      </p:sp>
      <p:pic>
        <p:nvPicPr>
          <p:cNvPr id="6" name="Imagen 5">
            <a:extLst>
              <a:ext uri="{FF2B5EF4-FFF2-40B4-BE49-F238E27FC236}">
                <a16:creationId xmlns:a16="http://schemas.microsoft.com/office/drawing/2014/main" xmlns="" id="{D8A56998-DC79-4D4B-A356-693378550325}"/>
              </a:ext>
            </a:extLst>
          </p:cNvPr>
          <p:cNvPicPr>
            <a:picLocks noChangeAspect="1"/>
          </p:cNvPicPr>
          <p:nvPr/>
        </p:nvPicPr>
        <p:blipFill>
          <a:blip r:embed="rId3"/>
          <a:stretch>
            <a:fillRect/>
          </a:stretch>
        </p:blipFill>
        <p:spPr>
          <a:xfrm>
            <a:off x="1835827" y="4477705"/>
            <a:ext cx="2419579" cy="1272230"/>
          </a:xfrm>
          <a:prstGeom prst="rect">
            <a:avLst/>
          </a:prstGeom>
        </p:spPr>
      </p:pic>
      <p:sp>
        <p:nvSpPr>
          <p:cNvPr id="7" name="CuadroTexto 6">
            <a:extLst>
              <a:ext uri="{FF2B5EF4-FFF2-40B4-BE49-F238E27FC236}">
                <a16:creationId xmlns:a16="http://schemas.microsoft.com/office/drawing/2014/main" xmlns="" id="{BDDF8DDA-69A9-4BF1-9570-C47D94BC882A}"/>
              </a:ext>
            </a:extLst>
          </p:cNvPr>
          <p:cNvSpPr txBox="1"/>
          <p:nvPr/>
        </p:nvSpPr>
        <p:spPr>
          <a:xfrm>
            <a:off x="376236" y="5860509"/>
            <a:ext cx="6096000" cy="369332"/>
          </a:xfrm>
          <a:prstGeom prst="rect">
            <a:avLst/>
          </a:prstGeom>
          <a:noFill/>
        </p:spPr>
        <p:txBody>
          <a:bodyPr wrap="square">
            <a:spAutoFit/>
          </a:bodyPr>
          <a:lstStyle/>
          <a:p>
            <a:r>
              <a:rPr lang="es-CO" sz="600" dirty="0">
                <a:solidFill>
                  <a:schemeClr val="bg1"/>
                </a:solidFill>
                <a:latin typeface="Arial" panose="020B0604020202020204" pitchFamily="34" charset="0"/>
                <a:cs typeface="Arial" panose="020B0604020202020204" pitchFamily="34" charset="0"/>
              </a:rPr>
              <a:t>https://www.google.com.co/search?q=organofosforados+lorsban&amp;tbm=isch&amp;ved=2ahUKEwikv-eJr6j5AhWpeTABHXOBBo4Q2-cCegQIABAA&amp;oq=organofosforados+lorsban&amp;gs_lcp=CgNpbWcQAzoECCMQJzoGCAAQHhAHOgUIABCABDoGCAAQHhAFOgYIABAeEAhQ9AxYxy5g9zBoA3AAeACAAY8BiAHEC5IBBDAuMTKYAQCgAQGqAQtnd3Mtd2l6LWltZ8ABAQ&amp;sclient=img&amp;ei=wTTpYuTaD6nzwbkP84Ka8Ag&amp;authuser=0&amp;bih=455&amp;biw=1077&amp;hl=es</a:t>
            </a:r>
          </a:p>
        </p:txBody>
      </p:sp>
      <p:pic>
        <p:nvPicPr>
          <p:cNvPr id="8" name="Imagen 7">
            <a:extLst>
              <a:ext uri="{FF2B5EF4-FFF2-40B4-BE49-F238E27FC236}">
                <a16:creationId xmlns:a16="http://schemas.microsoft.com/office/drawing/2014/main" xmlns="" id="{00C55B26-F840-416D-80CF-1820D9C3E8B0}"/>
              </a:ext>
            </a:extLst>
          </p:cNvPr>
          <p:cNvPicPr>
            <a:picLocks noChangeAspect="1"/>
          </p:cNvPicPr>
          <p:nvPr/>
        </p:nvPicPr>
        <p:blipFill>
          <a:blip r:embed="rId4"/>
          <a:stretch>
            <a:fillRect/>
          </a:stretch>
        </p:blipFill>
        <p:spPr>
          <a:xfrm>
            <a:off x="7356475" y="4546737"/>
            <a:ext cx="2999698" cy="1249874"/>
          </a:xfrm>
          <a:prstGeom prst="rect">
            <a:avLst/>
          </a:prstGeom>
        </p:spPr>
      </p:pic>
      <p:sp>
        <p:nvSpPr>
          <p:cNvPr id="9" name="CuadroTexto 8">
            <a:extLst>
              <a:ext uri="{FF2B5EF4-FFF2-40B4-BE49-F238E27FC236}">
                <a16:creationId xmlns:a16="http://schemas.microsoft.com/office/drawing/2014/main" xmlns="" id="{2F1DB6E4-A134-4F4E-85FD-EA53B13298C1}"/>
              </a:ext>
            </a:extLst>
          </p:cNvPr>
          <p:cNvSpPr txBox="1"/>
          <p:nvPr/>
        </p:nvSpPr>
        <p:spPr>
          <a:xfrm>
            <a:off x="7716997" y="5909779"/>
            <a:ext cx="3726887" cy="215444"/>
          </a:xfrm>
          <a:prstGeom prst="rect">
            <a:avLst/>
          </a:prstGeom>
          <a:noFill/>
        </p:spPr>
        <p:txBody>
          <a:bodyPr wrap="square">
            <a:spAutoFit/>
          </a:bodyPr>
          <a:lstStyle/>
          <a:p>
            <a:r>
              <a:rPr lang="es-CO" sz="800" dirty="0">
                <a:solidFill>
                  <a:schemeClr val="bg1"/>
                </a:solidFill>
                <a:latin typeface="Arial" panose="020B0604020202020204" pitchFamily="34" charset="0"/>
                <a:cs typeface="Arial" panose="020B0604020202020204" pitchFamily="34" charset="0"/>
              </a:rPr>
              <a:t>https://stock.adobe.com/ar/search?k=aldicarb</a:t>
            </a:r>
          </a:p>
        </p:txBody>
      </p:sp>
      <p:pic>
        <p:nvPicPr>
          <p:cNvPr id="10" name="Imagen 9">
            <a:extLst>
              <a:ext uri="{FF2B5EF4-FFF2-40B4-BE49-F238E27FC236}">
                <a16:creationId xmlns:a16="http://schemas.microsoft.com/office/drawing/2014/main" xmlns="" id="{C7DE8ACA-577C-4CA8-9181-38D8AD3C11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220051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042B32C-9A88-4031-82D2-9AE69AFFF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
        <p:nvSpPr>
          <p:cNvPr id="3" name="Título 1">
            <a:extLst>
              <a:ext uri="{FF2B5EF4-FFF2-40B4-BE49-F238E27FC236}">
                <a16:creationId xmlns:a16="http://schemas.microsoft.com/office/drawing/2014/main" xmlns="" id="{9C98B67F-8898-497A-B40A-F94BE529DF3B}"/>
              </a:ext>
            </a:extLst>
          </p:cNvPr>
          <p:cNvSpPr txBox="1">
            <a:spLocks/>
          </p:cNvSpPr>
          <p:nvPr/>
        </p:nvSpPr>
        <p:spPr>
          <a:xfrm>
            <a:off x="4527408" y="553806"/>
            <a:ext cx="3458793" cy="50070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339966"/>
                </a:highlight>
                <a:latin typeface="Arial"/>
                <a:cs typeface="Arial"/>
              </a:rPr>
              <a:t>Plaguicidas Prohibidos</a:t>
            </a:r>
            <a:endParaRPr lang="es-ES" sz="2400" b="1" dirty="0">
              <a:solidFill>
                <a:schemeClr val="bg1"/>
              </a:solidFill>
              <a:highlight>
                <a:srgbClr val="339966"/>
              </a:highlight>
            </a:endParaRPr>
          </a:p>
        </p:txBody>
      </p:sp>
      <p:sp>
        <p:nvSpPr>
          <p:cNvPr id="4" name="TextBox 3">
            <a:extLst>
              <a:ext uri="{FF2B5EF4-FFF2-40B4-BE49-F238E27FC236}">
                <a16:creationId xmlns:a16="http://schemas.microsoft.com/office/drawing/2014/main" xmlns="" id="{E06CD40C-3CE7-4517-9589-41CE03A47368}"/>
              </a:ext>
            </a:extLst>
          </p:cNvPr>
          <p:cNvSpPr txBox="1"/>
          <p:nvPr/>
        </p:nvSpPr>
        <p:spPr>
          <a:xfrm>
            <a:off x="567733" y="1607290"/>
            <a:ext cx="1091024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s-MX" sz="1600" b="1" dirty="0">
                <a:solidFill>
                  <a:schemeClr val="bg1"/>
                </a:solidFill>
                <a:latin typeface="Arial"/>
                <a:ea typeface="+mn-lt"/>
                <a:cs typeface="+mn-lt"/>
              </a:rPr>
              <a:t>Decreto-1843-1991 sobre uso y manejo de plaguicidas: </a:t>
            </a:r>
            <a:r>
              <a:rPr lang="es-MX" sz="1600" dirty="0">
                <a:solidFill>
                  <a:schemeClr val="bg1"/>
                </a:solidFill>
                <a:latin typeface="Arial"/>
                <a:cs typeface="Arial"/>
              </a:rPr>
              <a:t>Artículo 22. No se permitirá el uso y/o manejo de plaguicidas cuando se demuestre alguno de los siguientes hechos: </a:t>
            </a:r>
            <a:endParaRPr lang="es-CO" sz="1600" dirty="0">
              <a:solidFill>
                <a:schemeClr val="bg1"/>
              </a:solidFill>
              <a:latin typeface="Arial"/>
              <a:cs typeface="Arial"/>
            </a:endParaRPr>
          </a:p>
          <a:p>
            <a:pPr marL="742950" lvl="1" indent="-285750" algn="just">
              <a:buFont typeface="Arial" panose="020B0604020202020204" pitchFamily="34" charset="0"/>
              <a:buChar char="•"/>
            </a:pPr>
            <a:r>
              <a:rPr lang="es-MX" sz="1600" dirty="0">
                <a:solidFill>
                  <a:schemeClr val="bg1"/>
                </a:solidFill>
                <a:latin typeface="Arial"/>
                <a:cs typeface="Arial"/>
              </a:rPr>
              <a:t>Efectos cancerígenos, mutagénicos o teratogénicos</a:t>
            </a:r>
          </a:p>
          <a:p>
            <a:pPr marL="742950" lvl="1" indent="-285750" algn="just">
              <a:buFont typeface="Arial" panose="020B0604020202020204" pitchFamily="34" charset="0"/>
              <a:buChar char="•"/>
            </a:pPr>
            <a:r>
              <a:rPr lang="es-MX" sz="1600" dirty="0">
                <a:solidFill>
                  <a:schemeClr val="bg1"/>
                </a:solidFill>
                <a:latin typeface="Arial"/>
                <a:cs typeface="Arial"/>
              </a:rPr>
              <a:t>El uso y manejo constituyan grave riesgo para la salud o del medo del ambiente</a:t>
            </a:r>
          </a:p>
          <a:p>
            <a:pPr marL="742950" lvl="1" indent="-285750" algn="just">
              <a:buFont typeface="Arial" panose="020B0604020202020204" pitchFamily="34" charset="0"/>
              <a:buChar char="•"/>
            </a:pPr>
            <a:r>
              <a:rPr lang="es-MX" sz="1600" dirty="0">
                <a:solidFill>
                  <a:schemeClr val="bg1"/>
                </a:solidFill>
                <a:latin typeface="Arial"/>
                <a:cs typeface="Arial"/>
              </a:rPr>
              <a:t>No haya demostrado efectividad o eficacia para el uso que se propone</a:t>
            </a:r>
          </a:p>
          <a:p>
            <a:pPr marL="742950" lvl="1" indent="-285750" algn="just">
              <a:buFont typeface="Arial" panose="020B0604020202020204" pitchFamily="34" charset="0"/>
              <a:buChar char="•"/>
            </a:pPr>
            <a:endParaRPr lang="es-CO" sz="1600" b="1" dirty="0">
              <a:solidFill>
                <a:schemeClr val="bg1"/>
              </a:solidFill>
              <a:latin typeface="Arial"/>
              <a:cs typeface="Arial"/>
            </a:endParaRPr>
          </a:p>
          <a:p>
            <a:pPr marL="285750" indent="-285750" algn="just">
              <a:buFont typeface="Arial" panose="020B0604020202020204" pitchFamily="34" charset="0"/>
              <a:buChar char="•"/>
            </a:pPr>
            <a:r>
              <a:rPr lang="es-CO" sz="1600" b="1" dirty="0">
                <a:solidFill>
                  <a:schemeClr val="bg1"/>
                </a:solidFill>
                <a:latin typeface="Arial"/>
                <a:cs typeface="Arial"/>
              </a:rPr>
              <a:t>Código Internacional de Conducta para la Gestión de Plaguicidas FAO</a:t>
            </a:r>
          </a:p>
          <a:p>
            <a:pPr marL="285750" indent="-285750" algn="just">
              <a:buFont typeface="Arial" panose="020B0604020202020204" pitchFamily="34" charset="0"/>
              <a:buChar char="•"/>
            </a:pPr>
            <a:endParaRPr lang="es-CO" sz="1600" dirty="0">
              <a:solidFill>
                <a:schemeClr val="bg1"/>
              </a:solidFill>
              <a:latin typeface="Arial"/>
              <a:cs typeface="Arial"/>
            </a:endParaRPr>
          </a:p>
          <a:p>
            <a:pPr marL="285750" indent="-285750" algn="just">
              <a:buFont typeface="Arial" panose="020B0604020202020204" pitchFamily="34" charset="0"/>
              <a:buChar char="•"/>
            </a:pPr>
            <a:r>
              <a:rPr lang="es-MX" sz="1600" b="1" dirty="0">
                <a:solidFill>
                  <a:schemeClr val="bg1"/>
                </a:solidFill>
                <a:latin typeface="Arial"/>
                <a:cs typeface="Arial"/>
              </a:rPr>
              <a:t>Manual Técnico Andino: </a:t>
            </a:r>
            <a:r>
              <a:rPr lang="es-MX" sz="1600" dirty="0">
                <a:solidFill>
                  <a:schemeClr val="bg1"/>
                </a:solidFill>
                <a:latin typeface="Arial"/>
                <a:cs typeface="Arial"/>
              </a:rPr>
              <a:t>en la Decisión 804: en los Artículos 13 y 32 no se registrará un producto químico de uso agrícola cuando “</a:t>
            </a:r>
            <a:r>
              <a:rPr lang="es-MX" sz="1400" dirty="0">
                <a:solidFill>
                  <a:schemeClr val="bg1"/>
                </a:solidFill>
                <a:latin typeface="Arial"/>
                <a:cs typeface="Arial"/>
              </a:rPr>
              <a:t>Alguno</a:t>
            </a:r>
            <a:r>
              <a:rPr lang="es-MX" sz="1600" dirty="0">
                <a:solidFill>
                  <a:schemeClr val="bg1"/>
                </a:solidFill>
                <a:latin typeface="Arial"/>
                <a:cs typeface="Arial"/>
              </a:rPr>
              <a:t> de los componentes presentes en la formulación de un plaguicida se encuentren prohibidos por los convenios internacionales ratificados por el país miembro”.</a:t>
            </a:r>
          </a:p>
        </p:txBody>
      </p:sp>
      <p:pic>
        <p:nvPicPr>
          <p:cNvPr id="1026" name="Picture 2" descr="Logo Ica | PDF">
            <a:extLst>
              <a:ext uri="{FF2B5EF4-FFF2-40B4-BE49-F238E27FC236}">
                <a16:creationId xmlns:a16="http://schemas.microsoft.com/office/drawing/2014/main" xmlns="" id="{FBBBBEB4-9E13-4013-8B18-D234624957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72" b="60413"/>
          <a:stretch/>
        </p:blipFill>
        <p:spPr bwMode="auto">
          <a:xfrm>
            <a:off x="1148498" y="4888905"/>
            <a:ext cx="3111609" cy="131165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xmlns="" id="{AB23D037-4020-4B35-9581-DAE584682557}"/>
              </a:ext>
            </a:extLst>
          </p:cNvPr>
          <p:cNvPicPr>
            <a:picLocks noChangeAspect="1"/>
          </p:cNvPicPr>
          <p:nvPr/>
        </p:nvPicPr>
        <p:blipFill rotWithShape="1">
          <a:blip r:embed="rId5"/>
          <a:srcRect b="11495"/>
          <a:stretch/>
        </p:blipFill>
        <p:spPr>
          <a:xfrm>
            <a:off x="4684926" y="4852502"/>
            <a:ext cx="2822148" cy="1772015"/>
          </a:xfrm>
          <a:prstGeom prst="rect">
            <a:avLst/>
          </a:prstGeom>
        </p:spPr>
      </p:pic>
      <p:pic>
        <p:nvPicPr>
          <p:cNvPr id="12" name="Imagen 11">
            <a:extLst>
              <a:ext uri="{FF2B5EF4-FFF2-40B4-BE49-F238E27FC236}">
                <a16:creationId xmlns:a16="http://schemas.microsoft.com/office/drawing/2014/main" xmlns="" id="{D882C430-0856-4F7D-A39C-562AC9306EFE}"/>
              </a:ext>
            </a:extLst>
          </p:cNvPr>
          <p:cNvPicPr>
            <a:picLocks noChangeAspect="1"/>
          </p:cNvPicPr>
          <p:nvPr/>
        </p:nvPicPr>
        <p:blipFill>
          <a:blip r:embed="rId6"/>
          <a:stretch>
            <a:fillRect/>
          </a:stretch>
        </p:blipFill>
        <p:spPr>
          <a:xfrm>
            <a:off x="8721206" y="4788853"/>
            <a:ext cx="2322296" cy="1672687"/>
          </a:xfrm>
          <a:prstGeom prst="rect">
            <a:avLst/>
          </a:prstGeom>
        </p:spPr>
      </p:pic>
      <p:pic>
        <p:nvPicPr>
          <p:cNvPr id="7" name="Imagen 6">
            <a:extLst>
              <a:ext uri="{FF2B5EF4-FFF2-40B4-BE49-F238E27FC236}">
                <a16:creationId xmlns:a16="http://schemas.microsoft.com/office/drawing/2014/main" xmlns="" id="{7A201C88-B4E9-44D1-AD3F-80993C5B21AD}"/>
              </a:ext>
            </a:extLst>
          </p:cNvPr>
          <p:cNvPicPr>
            <a:picLocks noChangeAspect="1"/>
          </p:cNvPicPr>
          <p:nvPr/>
        </p:nvPicPr>
        <p:blipFill rotWithShape="1">
          <a:blip r:embed="rId7"/>
          <a:srcRect l="45000" t="71788" r="17500" b="25350"/>
          <a:stretch/>
        </p:blipFill>
        <p:spPr>
          <a:xfrm>
            <a:off x="8721207" y="6461541"/>
            <a:ext cx="2322296" cy="163972"/>
          </a:xfrm>
          <a:prstGeom prst="rect">
            <a:avLst/>
          </a:prstGeom>
        </p:spPr>
      </p:pic>
    </p:spTree>
    <p:extLst>
      <p:ext uri="{BB962C8B-B14F-4D97-AF65-F5344CB8AC3E}">
        <p14:creationId xmlns:p14="http://schemas.microsoft.com/office/powerpoint/2010/main" val="18307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DB3B0-351F-40E4-B0C8-85F7C08285BC}"/>
              </a:ext>
            </a:extLst>
          </p:cNvPr>
          <p:cNvSpPr txBox="1">
            <a:spLocks/>
          </p:cNvSpPr>
          <p:nvPr/>
        </p:nvSpPr>
        <p:spPr>
          <a:xfrm>
            <a:off x="4860696" y="537258"/>
            <a:ext cx="3582971" cy="410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339966"/>
                </a:highlight>
                <a:latin typeface="Arial" panose="020B0604020202020204" pitchFamily="34" charset="0"/>
                <a:cs typeface="Arial" panose="020B0604020202020204" pitchFamily="34" charset="0"/>
              </a:rPr>
              <a:t>Plaguicidas prohibidos</a:t>
            </a:r>
            <a:endParaRPr lang="en-US" sz="2400" b="1" dirty="0">
              <a:solidFill>
                <a:schemeClr val="bg1"/>
              </a:solidFill>
              <a:highlight>
                <a:srgbClr val="339966"/>
              </a:highlight>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xmlns="" id="{629FD164-3B80-47F2-91A1-F3C30CB4A68D}"/>
              </a:ext>
            </a:extLst>
          </p:cNvPr>
          <p:cNvGraphicFramePr>
            <a:graphicFrameLocks noGrp="1"/>
          </p:cNvGraphicFramePr>
          <p:nvPr>
            <p:extLst>
              <p:ext uri="{D42A27DB-BD31-4B8C-83A1-F6EECF244321}">
                <p14:modId xmlns:p14="http://schemas.microsoft.com/office/powerpoint/2010/main" val="2881484325"/>
              </p:ext>
            </p:extLst>
          </p:nvPr>
        </p:nvGraphicFramePr>
        <p:xfrm>
          <a:off x="671268" y="1420386"/>
          <a:ext cx="10849464" cy="4378025"/>
        </p:xfrm>
        <a:graphic>
          <a:graphicData uri="http://schemas.openxmlformats.org/drawingml/2006/table">
            <a:tbl>
              <a:tblPr firstRow="1" bandRow="1">
                <a:tableStyleId>{37CE84F3-28C3-443E-9E96-99CF82512B78}</a:tableStyleId>
              </a:tblPr>
              <a:tblGrid>
                <a:gridCol w="2555651">
                  <a:extLst>
                    <a:ext uri="{9D8B030D-6E8A-4147-A177-3AD203B41FA5}">
                      <a16:colId xmlns:a16="http://schemas.microsoft.com/office/drawing/2014/main" xmlns="" val="3218255701"/>
                    </a:ext>
                  </a:extLst>
                </a:gridCol>
                <a:gridCol w="8293813">
                  <a:extLst>
                    <a:ext uri="{9D8B030D-6E8A-4147-A177-3AD203B41FA5}">
                      <a16:colId xmlns:a16="http://schemas.microsoft.com/office/drawing/2014/main" xmlns="" val="929752951"/>
                    </a:ext>
                  </a:extLst>
                </a:gridCol>
              </a:tblGrid>
              <a:tr h="271515">
                <a:tc>
                  <a:txBody>
                    <a:bodyPr/>
                    <a:lstStyle/>
                    <a:p>
                      <a:pPr marL="0" algn="ctr" rtl="0" eaLnBrk="1" latinLnBrk="0" hangingPunct="1">
                        <a:lnSpc>
                          <a:spcPct val="150000"/>
                        </a:lnSpc>
                        <a:spcBef>
                          <a:spcPts val="0"/>
                        </a:spcBef>
                        <a:spcAft>
                          <a:spcPts val="0"/>
                        </a:spcAft>
                      </a:pPr>
                      <a:r>
                        <a:rPr lang="es-CO" sz="1600" kern="1200" dirty="0">
                          <a:effectLst/>
                          <a:latin typeface="Arial" panose="020B0604020202020204" pitchFamily="34" charset="0"/>
                          <a:cs typeface="Arial" panose="020B0604020202020204" pitchFamily="34" charset="0"/>
                        </a:rPr>
                        <a:t>Organismo/convenio</a:t>
                      </a:r>
                      <a:endParaRPr lang="es-CO" sz="1600" dirty="0">
                        <a:effectLst/>
                        <a:latin typeface="Arial" panose="020B0604020202020204" pitchFamily="34" charset="0"/>
                        <a:cs typeface="Arial" panose="020B0604020202020204" pitchFamily="34" charset="0"/>
                      </a:endParaRPr>
                    </a:p>
                  </a:txBody>
                  <a:tcPr marL="0" marR="0" marT="0" marB="0" anchor="ctr">
                    <a:solidFill>
                      <a:schemeClr val="accent1">
                        <a:lumMod val="50000"/>
                      </a:schemeClr>
                    </a:solidFill>
                  </a:tcPr>
                </a:tc>
                <a:tc>
                  <a:txBody>
                    <a:bodyPr/>
                    <a:lstStyle/>
                    <a:p>
                      <a:pPr marL="0" algn="ctr" rtl="0" eaLnBrk="1" latinLnBrk="0" hangingPunct="1">
                        <a:lnSpc>
                          <a:spcPct val="150000"/>
                        </a:lnSpc>
                        <a:spcBef>
                          <a:spcPts val="0"/>
                        </a:spcBef>
                        <a:spcAft>
                          <a:spcPts val="0"/>
                        </a:spcAft>
                      </a:pPr>
                      <a:r>
                        <a:rPr lang="es-CO" sz="1600" kern="1200" dirty="0">
                          <a:effectLst/>
                          <a:latin typeface="Arial" panose="020B0604020202020204" pitchFamily="34" charset="0"/>
                          <a:cs typeface="Arial" panose="020B0604020202020204" pitchFamily="34" charset="0"/>
                        </a:rPr>
                        <a:t>Plaguicida prohibido</a:t>
                      </a:r>
                      <a:endParaRPr lang="es-CO" sz="1600" dirty="0">
                        <a:effectLst/>
                        <a:latin typeface="Arial" panose="020B0604020202020204" pitchFamily="34" charset="0"/>
                        <a:cs typeface="Arial" panose="020B0604020202020204" pitchFamily="34" charset="0"/>
                      </a:endParaRPr>
                    </a:p>
                  </a:txBody>
                  <a:tcPr marL="0" marR="0" marT="0" marB="0" anchor="ctr">
                    <a:solidFill>
                      <a:schemeClr val="accent1">
                        <a:lumMod val="50000"/>
                      </a:schemeClr>
                    </a:solidFill>
                  </a:tcPr>
                </a:tc>
                <a:extLst>
                  <a:ext uri="{0D108BD9-81ED-4DB2-BD59-A6C34878D82A}">
                    <a16:rowId xmlns:a16="http://schemas.microsoft.com/office/drawing/2014/main" xmlns="" val="2968509512"/>
                  </a:ext>
                </a:extLst>
              </a:tr>
              <a:tr h="891137">
                <a:tc>
                  <a:txBody>
                    <a:bodyPr/>
                    <a:lstStyle/>
                    <a:p>
                      <a:pPr marL="182880" algn="l" rtl="0" eaLnBrk="1" latinLnBrk="0" hangingPunct="1">
                        <a:lnSpc>
                          <a:spcPct val="150000"/>
                        </a:lnSpc>
                        <a:spcBef>
                          <a:spcPts val="200"/>
                        </a:spcBef>
                        <a:spcAft>
                          <a:spcPts val="200"/>
                        </a:spcAft>
                      </a:pPr>
                      <a:r>
                        <a:rPr lang="es-CO" sz="1400" b="1" kern="1200" dirty="0">
                          <a:effectLst/>
                          <a:latin typeface="Arial" panose="020B0604020202020204" pitchFamily="34" charset="0"/>
                          <a:cs typeface="Arial" panose="020B0604020202020204" pitchFamily="34" charset="0"/>
                        </a:rPr>
                        <a:t>ICA</a:t>
                      </a:r>
                      <a:endParaRPr lang="es-CO" sz="1400" b="1" dirty="0">
                        <a:effectLst/>
                        <a:latin typeface="Arial" panose="020B0604020202020204" pitchFamily="34" charset="0"/>
                        <a:cs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182880" algn="l" rtl="0" eaLnBrk="1" latinLnBrk="0" hangingPunct="1">
                        <a:lnSpc>
                          <a:spcPct val="150000"/>
                        </a:lnSpc>
                        <a:spcBef>
                          <a:spcPts val="200"/>
                        </a:spcBef>
                        <a:spcAft>
                          <a:spcPts val="200"/>
                        </a:spcAft>
                      </a:pPr>
                      <a:r>
                        <a:rPr lang="es-CO" sz="1200" kern="1200" dirty="0">
                          <a:effectLst/>
                          <a:latin typeface="Arial" panose="020B0604020202020204" pitchFamily="34" charset="0"/>
                          <a:cs typeface="Arial" panose="020B0604020202020204" pitchFamily="34" charset="0"/>
                        </a:rPr>
                        <a:t>Insecticidas clorados, productos de Hg, </a:t>
                      </a:r>
                      <a:r>
                        <a:rPr lang="es-CO" sz="1200" kern="1200" dirty="0" err="1">
                          <a:effectLst/>
                          <a:latin typeface="Arial" panose="020B0604020202020204" pitchFamily="34" charset="0"/>
                          <a:cs typeface="Arial" panose="020B0604020202020204" pitchFamily="34" charset="0"/>
                        </a:rPr>
                        <a:t>Leptophos</a:t>
                      </a:r>
                      <a:r>
                        <a:rPr lang="es-CO" sz="1200" kern="1200" dirty="0">
                          <a:effectLst/>
                          <a:latin typeface="Arial" panose="020B0604020202020204" pitchFamily="34" charset="0"/>
                          <a:cs typeface="Arial" panose="020B0604020202020204" pitchFamily="34" charset="0"/>
                        </a:rPr>
                        <a:t>, 2, 4, 5-T y 2, 4, 5-TP, </a:t>
                      </a:r>
                      <a:r>
                        <a:rPr lang="es-CO" sz="1200" kern="1200" dirty="0" err="1">
                          <a:effectLst/>
                          <a:latin typeface="Arial" panose="020B0604020202020204" pitchFamily="34" charset="0"/>
                          <a:cs typeface="Arial" panose="020B0604020202020204" pitchFamily="34" charset="0"/>
                        </a:rPr>
                        <a:t>Dibromocloropropano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Dibromuro</a:t>
                      </a:r>
                      <a:r>
                        <a:rPr lang="es-CO" sz="1200" kern="1200" dirty="0">
                          <a:effectLst/>
                          <a:latin typeface="Arial" panose="020B0604020202020204" pitchFamily="34" charset="0"/>
                          <a:cs typeface="Arial" panose="020B0604020202020204" pitchFamily="34" charset="0"/>
                        </a:rPr>
                        <a:t> de Etileno, DDT, </a:t>
                      </a:r>
                      <a:r>
                        <a:rPr lang="es-CO" sz="1200" kern="1200" dirty="0" err="1">
                          <a:effectLst/>
                          <a:latin typeface="Arial" panose="020B0604020202020204" pitchFamily="34" charset="0"/>
                          <a:cs typeface="Arial" panose="020B0604020202020204" pitchFamily="34" charset="0"/>
                        </a:rPr>
                        <a:t>dinoseb</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Clordimeform</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endrin</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Manzate</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Captafol</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Terbuconazol</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Fonofos</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Maneb</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Zineb</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canfecloro</a:t>
                      </a:r>
                      <a:r>
                        <a:rPr lang="es-CO" sz="1200" kern="1200" dirty="0">
                          <a:effectLst/>
                          <a:latin typeface="Arial" panose="020B0604020202020204" pitchFamily="34" charset="0"/>
                          <a:cs typeface="Arial" panose="020B0604020202020204" pitchFamily="34" charset="0"/>
                        </a:rPr>
                        <a:t> o </a:t>
                      </a:r>
                      <a:r>
                        <a:rPr lang="es-CO" sz="1200" kern="1200" dirty="0" err="1">
                          <a:effectLst/>
                          <a:latin typeface="Arial" panose="020B0604020202020204" pitchFamily="34" charset="0"/>
                          <a:cs typeface="Arial" panose="020B0604020202020204" pitchFamily="34" charset="0"/>
                        </a:rPr>
                        <a:t>toxafeno</a:t>
                      </a:r>
                      <a:r>
                        <a:rPr lang="es-CO" sz="1200" kern="1200" dirty="0">
                          <a:effectLst/>
                          <a:latin typeface="Arial" panose="020B0604020202020204" pitchFamily="34" charset="0"/>
                          <a:cs typeface="Arial" panose="020B0604020202020204" pitchFamily="34" charset="0"/>
                        </a:rPr>
                        <a:t>,</a:t>
                      </a:r>
                      <a:endParaRPr lang="es-CO" sz="12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5052575"/>
                  </a:ext>
                </a:extLst>
              </a:tr>
              <a:tr h="1200948">
                <a:tc>
                  <a:txBody>
                    <a:bodyPr/>
                    <a:lstStyle/>
                    <a:p>
                      <a:pPr marL="182880" algn="l" rtl="0" eaLnBrk="1" latinLnBrk="0" hangingPunct="1">
                        <a:lnSpc>
                          <a:spcPct val="150000"/>
                        </a:lnSpc>
                        <a:spcBef>
                          <a:spcPts val="200"/>
                        </a:spcBef>
                        <a:spcAft>
                          <a:spcPts val="200"/>
                        </a:spcAft>
                      </a:pPr>
                      <a:r>
                        <a:rPr lang="es-CO" sz="1400" b="1" kern="1200" dirty="0">
                          <a:effectLst/>
                          <a:latin typeface="Arial" panose="020B0604020202020204" pitchFamily="34" charset="0"/>
                          <a:cs typeface="Arial" panose="020B0604020202020204" pitchFamily="34" charset="0"/>
                        </a:rPr>
                        <a:t>Convenio de Rotterdam (anexo III)</a:t>
                      </a:r>
                      <a:endParaRPr lang="es-CO" sz="1400" b="1" dirty="0">
                        <a:effectLst/>
                        <a:latin typeface="Arial" panose="020B0604020202020204" pitchFamily="34" charset="0"/>
                        <a:cs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2880" algn="l" rtl="0" eaLnBrk="1" latinLnBrk="0" hangingPunct="1">
                        <a:lnSpc>
                          <a:spcPct val="150000"/>
                        </a:lnSpc>
                        <a:spcBef>
                          <a:spcPts val="200"/>
                        </a:spcBef>
                        <a:spcAft>
                          <a:spcPts val="200"/>
                        </a:spcAft>
                      </a:pPr>
                      <a:r>
                        <a:rPr lang="es-CO" sz="1200" kern="1200" dirty="0" err="1">
                          <a:effectLst/>
                          <a:latin typeface="Arial" panose="020B0604020202020204" pitchFamily="34" charset="0"/>
                          <a:cs typeface="Arial" panose="020B0604020202020204" pitchFamily="34" charset="0"/>
                        </a:rPr>
                        <a:t>Alaclor</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aldicarb</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azinfos</a:t>
                      </a:r>
                      <a:r>
                        <a:rPr lang="es-CO" sz="1200" kern="1200" dirty="0">
                          <a:effectLst/>
                          <a:latin typeface="Arial" panose="020B0604020202020204" pitchFamily="34" charset="0"/>
                          <a:cs typeface="Arial" panose="020B0604020202020204" pitchFamily="34" charset="0"/>
                        </a:rPr>
                        <a:t>-metilo, </a:t>
                      </a:r>
                      <a:r>
                        <a:rPr lang="es-CO" sz="1200" kern="1200" dirty="0" err="1">
                          <a:effectLst/>
                          <a:latin typeface="Arial" panose="020B0604020202020204" pitchFamily="34" charset="0"/>
                          <a:cs typeface="Arial" panose="020B0604020202020204" pitchFamily="34" charset="0"/>
                        </a:rPr>
                        <a:t>binapacril</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carbofurano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clorobencilato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Dinitro-ortho-crésol</a:t>
                      </a:r>
                      <a:r>
                        <a:rPr lang="es-CO" sz="1200" kern="1200" dirty="0">
                          <a:effectLst/>
                          <a:latin typeface="Arial" panose="020B0604020202020204" pitchFamily="34" charset="0"/>
                          <a:cs typeface="Arial" panose="020B0604020202020204" pitchFamily="34" charset="0"/>
                        </a:rPr>
                        <a:t> (DNOC) y sus sales,  dicloruro de etileno, óxido de etileno, </a:t>
                      </a:r>
                      <a:r>
                        <a:rPr lang="es-CO" sz="1200" kern="1200" dirty="0" err="1">
                          <a:effectLst/>
                          <a:latin typeface="Arial" panose="020B0604020202020204" pitchFamily="34" charset="0"/>
                          <a:cs typeface="Arial" panose="020B0604020202020204" pitchFamily="34" charset="0"/>
                        </a:rPr>
                        <a:t>fluoroacetamida</a:t>
                      </a:r>
                      <a:r>
                        <a:rPr lang="es-CO" sz="1200" kern="1200" dirty="0">
                          <a:effectLst/>
                          <a:latin typeface="Arial" panose="020B0604020202020204" pitchFamily="34" charset="0"/>
                          <a:cs typeface="Arial" panose="020B0604020202020204" pitchFamily="34" charset="0"/>
                        </a:rPr>
                        <a:t>, HCH (mezcla de isómeros), </a:t>
                      </a:r>
                      <a:r>
                        <a:rPr lang="es-CO" sz="1200" kern="1200" dirty="0" err="1">
                          <a:effectLst/>
                          <a:latin typeface="Arial" panose="020B0604020202020204" pitchFamily="34" charset="0"/>
                          <a:cs typeface="Arial" panose="020B0604020202020204" pitchFamily="34" charset="0"/>
                        </a:rPr>
                        <a:t>hexaclorobenceno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metamidofos</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monocrotofos</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forato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triclorfón</a:t>
                      </a:r>
                      <a:r>
                        <a:rPr lang="es-CO" sz="1200" kern="1200" dirty="0">
                          <a:effectLst/>
                          <a:latin typeface="Arial" panose="020B0604020202020204" pitchFamily="34" charset="0"/>
                          <a:cs typeface="Arial" panose="020B0604020202020204" pitchFamily="34" charset="0"/>
                        </a:rPr>
                        <a:t>, todos los compuestos del </a:t>
                      </a:r>
                      <a:r>
                        <a:rPr lang="es-CO" sz="1200" kern="1200" dirty="0" err="1">
                          <a:effectLst/>
                          <a:latin typeface="Arial" panose="020B0604020202020204" pitchFamily="34" charset="0"/>
                          <a:cs typeface="Arial" panose="020B0604020202020204" pitchFamily="34" charset="0"/>
                        </a:rPr>
                        <a:t>tributilo</a:t>
                      </a:r>
                      <a:r>
                        <a:rPr lang="es-CO" sz="1200" kern="1200" dirty="0">
                          <a:effectLst/>
                          <a:latin typeface="Arial" panose="020B0604020202020204" pitchFamily="34" charset="0"/>
                          <a:cs typeface="Arial" panose="020B0604020202020204" pitchFamily="34" charset="0"/>
                        </a:rPr>
                        <a:t> de estaño.</a:t>
                      </a:r>
                      <a:endParaRPr lang="es-CO" sz="12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84476843"/>
                  </a:ext>
                </a:extLst>
              </a:tr>
              <a:tr h="746745">
                <a:tc>
                  <a:txBody>
                    <a:bodyPr/>
                    <a:lstStyle/>
                    <a:p>
                      <a:pPr marL="182880" algn="l" rtl="0" eaLnBrk="1" latinLnBrk="0" hangingPunct="1">
                        <a:lnSpc>
                          <a:spcPct val="150000"/>
                        </a:lnSpc>
                        <a:spcBef>
                          <a:spcPts val="200"/>
                        </a:spcBef>
                        <a:spcAft>
                          <a:spcPts val="200"/>
                        </a:spcAft>
                      </a:pPr>
                      <a:r>
                        <a:rPr lang="es-CO" sz="1400" b="1" kern="1200" dirty="0">
                          <a:effectLst/>
                          <a:latin typeface="Arial" panose="020B0604020202020204" pitchFamily="34" charset="0"/>
                          <a:cs typeface="Arial" panose="020B0604020202020204" pitchFamily="34" charset="0"/>
                        </a:rPr>
                        <a:t>Convenio de Basilea  Anexo VIII</a:t>
                      </a:r>
                      <a:endParaRPr lang="es-CO" sz="1400" b="1" dirty="0">
                        <a:effectLst/>
                        <a:latin typeface="Arial" panose="020B0604020202020204" pitchFamily="34" charset="0"/>
                        <a:cs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2880" algn="l" rtl="0" eaLnBrk="1" latinLnBrk="0" hangingPunct="1">
                        <a:lnSpc>
                          <a:spcPct val="150000"/>
                        </a:lnSpc>
                        <a:spcBef>
                          <a:spcPts val="200"/>
                        </a:spcBef>
                        <a:spcAft>
                          <a:spcPts val="200"/>
                        </a:spcAft>
                      </a:pPr>
                      <a:r>
                        <a:rPr lang="es-MX" sz="1200" kern="1200" dirty="0">
                          <a:effectLst/>
                          <a:latin typeface="Arial" panose="020B0604020202020204" pitchFamily="34" charset="0"/>
                          <a:cs typeface="Arial" panose="020B0604020202020204" pitchFamily="34" charset="0"/>
                        </a:rPr>
                        <a:t>Desechos resultantes de la producción, la preparación y la utilización de plaguicidas y herbicidas que no respondan a las especificaciones, caducados o no aptos para el uso previsto originalmente</a:t>
                      </a:r>
                      <a:endParaRPr lang="es-MX" sz="12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56799861"/>
                  </a:ext>
                </a:extLst>
              </a:tr>
              <a:tr h="378558">
                <a:tc>
                  <a:txBody>
                    <a:bodyPr/>
                    <a:lstStyle/>
                    <a:p>
                      <a:pPr marL="182880" algn="l" rtl="0" eaLnBrk="1" latinLnBrk="0" hangingPunct="1">
                        <a:lnSpc>
                          <a:spcPct val="150000"/>
                        </a:lnSpc>
                        <a:spcBef>
                          <a:spcPts val="200"/>
                        </a:spcBef>
                        <a:spcAft>
                          <a:spcPts val="200"/>
                        </a:spcAft>
                      </a:pPr>
                      <a:r>
                        <a:rPr lang="es-CO" sz="1400" b="1" kern="1200" dirty="0">
                          <a:effectLst/>
                          <a:latin typeface="Arial" panose="020B0604020202020204" pitchFamily="34" charset="0"/>
                          <a:cs typeface="Arial" panose="020B0604020202020204" pitchFamily="34" charset="0"/>
                        </a:rPr>
                        <a:t>Convenio de Estocolmo</a:t>
                      </a:r>
                      <a:endParaRPr lang="es-CO" sz="1400" b="1" dirty="0">
                        <a:effectLst/>
                        <a:latin typeface="Arial" panose="020B0604020202020204" pitchFamily="34" charset="0"/>
                        <a:cs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2880" algn="l" rtl="0" eaLnBrk="1" latinLnBrk="0" hangingPunct="1">
                        <a:lnSpc>
                          <a:spcPct val="150000"/>
                        </a:lnSpc>
                        <a:spcBef>
                          <a:spcPts val="200"/>
                        </a:spcBef>
                        <a:spcAft>
                          <a:spcPts val="200"/>
                        </a:spcAft>
                      </a:pPr>
                      <a:r>
                        <a:rPr lang="es-CO" sz="1200" kern="1200" dirty="0" err="1">
                          <a:effectLst/>
                          <a:latin typeface="Arial" panose="020B0604020202020204" pitchFamily="34" charset="0"/>
                          <a:cs typeface="Arial" panose="020B0604020202020204" pitchFamily="34" charset="0"/>
                        </a:rPr>
                        <a:t>Aldrina</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clordano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heptacloro</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Mirex</a:t>
                      </a:r>
                      <a:r>
                        <a:rPr lang="es-CO" sz="1200" kern="1200" dirty="0">
                          <a:effectLst/>
                          <a:latin typeface="Arial" panose="020B0604020202020204" pitchFamily="34" charset="0"/>
                          <a:cs typeface="Arial" panose="020B0604020202020204" pitchFamily="34" charset="0"/>
                        </a:rPr>
                        <a:t>, </a:t>
                      </a:r>
                      <a:r>
                        <a:rPr lang="es-CO" sz="1200" kern="1200" dirty="0" err="1">
                          <a:effectLst/>
                          <a:latin typeface="Arial" panose="020B0604020202020204" pitchFamily="34" charset="0"/>
                          <a:cs typeface="Arial" panose="020B0604020202020204" pitchFamily="34" charset="0"/>
                        </a:rPr>
                        <a:t>endosulfán</a:t>
                      </a:r>
                      <a:r>
                        <a:rPr lang="es-CO" sz="1200" kern="1200" dirty="0">
                          <a:effectLst/>
                          <a:latin typeface="Arial" panose="020B0604020202020204" pitchFamily="34" charset="0"/>
                          <a:cs typeface="Arial" panose="020B0604020202020204" pitchFamily="34" charset="0"/>
                        </a:rPr>
                        <a:t>, DDT (excepto control de vectores)</a:t>
                      </a:r>
                      <a:endParaRPr lang="es-CO" sz="12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36757934"/>
                  </a:ext>
                </a:extLst>
              </a:tr>
              <a:tr h="840089">
                <a:tc>
                  <a:txBody>
                    <a:bodyPr/>
                    <a:lstStyle/>
                    <a:p>
                      <a:pPr marL="182880" marR="0" indent="0" algn="l" rtl="0" eaLnBrk="1" fontAlgn="auto" latinLnBrk="0" hangingPunct="1">
                        <a:lnSpc>
                          <a:spcPct val="150000"/>
                        </a:lnSpc>
                        <a:spcBef>
                          <a:spcPts val="200"/>
                        </a:spcBef>
                        <a:spcAft>
                          <a:spcPts val="200"/>
                        </a:spcAft>
                      </a:pPr>
                      <a:r>
                        <a:rPr lang="es-CO" sz="1400" b="1" kern="1200" dirty="0">
                          <a:effectLst/>
                          <a:latin typeface="Arial" panose="020B0604020202020204" pitchFamily="34" charset="0"/>
                          <a:cs typeface="Arial" panose="020B0604020202020204" pitchFamily="34" charset="0"/>
                        </a:rPr>
                        <a:t>Convenio de Minamata Anexo A</a:t>
                      </a:r>
                      <a:endParaRPr lang="es-CO" sz="1400" b="1" dirty="0">
                        <a:effectLst/>
                        <a:latin typeface="Arial" panose="020B0604020202020204" pitchFamily="34" charset="0"/>
                        <a:cs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182880" algn="l" rtl="0" eaLnBrk="1" latinLnBrk="0" hangingPunct="1">
                        <a:lnSpc>
                          <a:spcPct val="150000"/>
                        </a:lnSpc>
                        <a:spcBef>
                          <a:spcPts val="200"/>
                        </a:spcBef>
                        <a:spcAft>
                          <a:spcPts val="200"/>
                        </a:spcAft>
                      </a:pPr>
                      <a:r>
                        <a:rPr lang="es-MX" sz="1200" kern="1200" dirty="0">
                          <a:effectLst/>
                          <a:latin typeface="Arial" panose="020B0604020202020204" pitchFamily="34" charset="0"/>
                          <a:cs typeface="Arial" panose="020B0604020202020204" pitchFamily="34" charset="0"/>
                        </a:rPr>
                        <a:t>Cada Parte prohibirá, adoptando las medidas pertinentes, la fabricación, la importación y la exportación de Plaguicidas, biocidas y antisépticos de uso tópico con mercurio añadido.</a:t>
                      </a:r>
                      <a:endParaRPr lang="es-MX" sz="12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4225712709"/>
                  </a:ext>
                </a:extLst>
              </a:tr>
            </a:tbl>
          </a:graphicData>
        </a:graphic>
      </p:graphicFrame>
      <p:sp>
        <p:nvSpPr>
          <p:cNvPr id="4" name="TextBox 3">
            <a:extLst>
              <a:ext uri="{FF2B5EF4-FFF2-40B4-BE49-F238E27FC236}">
                <a16:creationId xmlns:a16="http://schemas.microsoft.com/office/drawing/2014/main" xmlns="" id="{2588228B-1EB4-46EE-8635-60E3D9AADFEB}"/>
              </a:ext>
            </a:extLst>
          </p:cNvPr>
          <p:cNvSpPr txBox="1"/>
          <p:nvPr/>
        </p:nvSpPr>
        <p:spPr>
          <a:xfrm>
            <a:off x="671268" y="5958586"/>
            <a:ext cx="87818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sz="800" dirty="0">
                <a:solidFill>
                  <a:schemeClr val="bg1"/>
                </a:solidFill>
                <a:latin typeface="Arial" panose="020B0604020202020204" pitchFamily="34" charset="0"/>
                <a:cs typeface="Arial" panose="020B0604020202020204" pitchFamily="34" charset="0"/>
              </a:rPr>
              <a:t>En resumen, los plaguicidas prohibidos incluyen los organoclorados, algunos carbamatos como el </a:t>
            </a:r>
            <a:r>
              <a:rPr lang="es-MX" sz="800" dirty="0" err="1">
                <a:solidFill>
                  <a:schemeClr val="bg1"/>
                </a:solidFill>
                <a:latin typeface="Arial" panose="020B0604020202020204" pitchFamily="34" charset="0"/>
                <a:cs typeface="Arial" panose="020B0604020202020204" pitchFamily="34" charset="0"/>
              </a:rPr>
              <a:t>aldicarb</a:t>
            </a:r>
            <a:r>
              <a:rPr lang="es-MX" sz="800" dirty="0">
                <a:solidFill>
                  <a:schemeClr val="bg1"/>
                </a:solidFill>
                <a:latin typeface="Arial" panose="020B0604020202020204" pitchFamily="34" charset="0"/>
                <a:cs typeface="Arial" panose="020B0604020202020204" pitchFamily="34" charset="0"/>
              </a:rPr>
              <a:t>, conocido como Campeón, el </a:t>
            </a:r>
            <a:r>
              <a:rPr lang="es-MX" sz="800" dirty="0" err="1">
                <a:solidFill>
                  <a:schemeClr val="bg1"/>
                </a:solidFill>
                <a:latin typeface="Arial" panose="020B0604020202020204" pitchFamily="34" charset="0"/>
                <a:cs typeface="Arial" panose="020B0604020202020204" pitchFamily="34" charset="0"/>
              </a:rPr>
              <a:t>Fluoracetato</a:t>
            </a:r>
            <a:r>
              <a:rPr lang="es-MX" sz="800" dirty="0">
                <a:solidFill>
                  <a:schemeClr val="bg1"/>
                </a:solidFill>
                <a:latin typeface="Arial" panose="020B0604020202020204" pitchFamily="34" charset="0"/>
                <a:cs typeface="Arial" panose="020B0604020202020204" pitchFamily="34" charset="0"/>
              </a:rPr>
              <a:t> de Sodio y plaguicidas con base en talio, mercurio y arsénico. </a:t>
            </a:r>
          </a:p>
        </p:txBody>
      </p:sp>
      <p:pic>
        <p:nvPicPr>
          <p:cNvPr id="5" name="Imagen 4">
            <a:extLst>
              <a:ext uri="{FF2B5EF4-FFF2-40B4-BE49-F238E27FC236}">
                <a16:creationId xmlns:a16="http://schemas.microsoft.com/office/drawing/2014/main" xmlns="" id="{DDC36EFD-B95C-472E-820E-7B4B4275F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358705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E81F0F9-1B01-4091-A655-D4CECE6B71DC}"/>
              </a:ext>
            </a:extLst>
          </p:cNvPr>
          <p:cNvSpPr>
            <a:spLocks noGrp="1"/>
          </p:cNvSpPr>
          <p:nvPr>
            <p:ph type="title"/>
          </p:nvPr>
        </p:nvSpPr>
        <p:spPr>
          <a:xfrm>
            <a:off x="7050465" y="1214345"/>
            <a:ext cx="3450996" cy="435886"/>
          </a:xfrm>
        </p:spPr>
        <p:txBody>
          <a:bodyPr>
            <a:normAutofit fontScale="90000"/>
          </a:bodyPr>
          <a:lstStyle/>
          <a:p>
            <a:r>
              <a:rPr lang="es-CO" sz="2400" b="1" dirty="0">
                <a:solidFill>
                  <a:schemeClr val="bg1"/>
                </a:solidFill>
                <a:latin typeface="Arial"/>
                <a:cs typeface="Arial"/>
              </a:rPr>
              <a:t>Unidad 2. </a:t>
            </a:r>
            <a:r>
              <a:rPr lang="es-CO" sz="2400" b="1" dirty="0">
                <a:solidFill>
                  <a:schemeClr val="bg1"/>
                </a:solidFill>
                <a:highlight>
                  <a:srgbClr val="339966"/>
                </a:highlight>
                <a:latin typeface="Arial"/>
                <a:cs typeface="Arial"/>
              </a:rPr>
              <a:t/>
            </a:r>
            <a:br>
              <a:rPr lang="es-CO" sz="2400" b="1" dirty="0">
                <a:solidFill>
                  <a:schemeClr val="bg1"/>
                </a:solidFill>
                <a:highlight>
                  <a:srgbClr val="339966"/>
                </a:highlight>
                <a:latin typeface="Arial"/>
                <a:cs typeface="Arial"/>
              </a:rPr>
            </a:br>
            <a:r>
              <a:rPr lang="es-ES" sz="2400" b="1" dirty="0">
                <a:solidFill>
                  <a:schemeClr val="bg1"/>
                </a:solidFill>
                <a:highlight>
                  <a:srgbClr val="339966"/>
                </a:highlight>
                <a:latin typeface="Arial"/>
                <a:cs typeface="Arial"/>
              </a:rPr>
              <a:t>Grupos de sustancias</a:t>
            </a:r>
            <a:endParaRPr lang="es-CO" sz="2400" b="1" dirty="0">
              <a:solidFill>
                <a:schemeClr val="bg1"/>
              </a:solidFill>
              <a:highlight>
                <a:srgbClr val="339966"/>
              </a:highlight>
              <a:latin typeface="Arial"/>
              <a:cs typeface="Arial"/>
            </a:endParaRPr>
          </a:p>
        </p:txBody>
      </p:sp>
      <p:sp>
        <p:nvSpPr>
          <p:cNvPr id="5" name="Rectángulo: esquinas diagonales cortadas 4">
            <a:extLst>
              <a:ext uri="{FF2B5EF4-FFF2-40B4-BE49-F238E27FC236}">
                <a16:creationId xmlns:a16="http://schemas.microsoft.com/office/drawing/2014/main" xmlns="" id="{D5C647A8-F665-4E5C-90DE-01744AA1321F}"/>
              </a:ext>
            </a:extLst>
          </p:cNvPr>
          <p:cNvSpPr/>
          <p:nvPr/>
        </p:nvSpPr>
        <p:spPr>
          <a:xfrm>
            <a:off x="6504493" y="2519363"/>
            <a:ext cx="5279012" cy="3372390"/>
          </a:xfrm>
          <a:prstGeom prst="snip2DiagRect">
            <a:avLst/>
          </a:prstGeom>
          <a:noFill/>
          <a:effectLst/>
        </p:spPr>
        <p:style>
          <a:lnRef idx="0">
            <a:schemeClr val="accent1"/>
          </a:lnRef>
          <a:fillRef idx="3">
            <a:schemeClr val="accent1"/>
          </a:fillRef>
          <a:effectRef idx="3">
            <a:schemeClr val="accent1"/>
          </a:effectRef>
          <a:fontRef idx="minor">
            <a:schemeClr val="lt1"/>
          </a:fontRef>
        </p:style>
        <p:txBody>
          <a:bodyPr rtlCol="0" anchor="ctr"/>
          <a:lstStyle/>
          <a:p>
            <a:pPr>
              <a:lnSpc>
                <a:spcPct val="107000"/>
              </a:lnSpc>
              <a:spcAft>
                <a:spcPts val="800"/>
              </a:spcAft>
            </a:pPr>
            <a:r>
              <a:rPr lang="es-CO" sz="2000" b="1" dirty="0">
                <a:effectLst/>
                <a:latin typeface="Arial" panose="020B0604020202020204" pitchFamily="34" charset="0"/>
                <a:ea typeface="Times New Roman" panose="02020603050405020304" pitchFamily="18" charset="0"/>
                <a:cs typeface="Arial" panose="020B0604020202020204" pitchFamily="34" charset="0"/>
              </a:rPr>
              <a:t>Resultados del aprendizaje</a:t>
            </a:r>
            <a:endParaRPr lang="es-CO"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s-CO" sz="2000" dirty="0">
                <a:effectLst/>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s-CO" sz="2000" dirty="0">
                <a:effectLst/>
                <a:latin typeface="Arial" panose="020B0604020202020204" pitchFamily="34" charset="0"/>
                <a:ea typeface="Noto Sans Symbols"/>
                <a:cs typeface="Arial" panose="020B0604020202020204" pitchFamily="34" charset="0"/>
              </a:rPr>
              <a:t>Identificar los principales medicamentos con los cuales se presentan las intoxicaciones </a:t>
            </a:r>
            <a:r>
              <a:rPr lang="es-CO" sz="2000" dirty="0">
                <a:latin typeface="Arial" panose="020B0604020202020204" pitchFamily="34" charset="0"/>
                <a:ea typeface="Noto Sans Symbols"/>
                <a:cs typeface="Arial" panose="020B0604020202020204" pitchFamily="34" charset="0"/>
              </a:rPr>
              <a:t>agudas</a:t>
            </a:r>
            <a:r>
              <a:rPr lang="es-CO" sz="2000" dirty="0">
                <a:effectLst/>
                <a:latin typeface="Arial" panose="020B0604020202020204" pitchFamily="34" charset="0"/>
                <a:ea typeface="Noto Sans Symbols"/>
                <a:cs typeface="Arial" panose="020B0604020202020204" pitchFamily="34" charset="0"/>
              </a:rPr>
              <a:t>.</a:t>
            </a:r>
          </a:p>
          <a:p>
            <a:pPr marL="342900" lvl="0" indent="-342900">
              <a:lnSpc>
                <a:spcPct val="107000"/>
              </a:lnSpc>
              <a:spcAft>
                <a:spcPts val="800"/>
              </a:spcAft>
              <a:buFont typeface="Arial" panose="020B0604020202020204" pitchFamily="34" charset="0"/>
              <a:buChar char="●"/>
            </a:pPr>
            <a:r>
              <a:rPr lang="es-CO" sz="2000" dirty="0">
                <a:effectLst/>
                <a:latin typeface="Arial" panose="020B0604020202020204" pitchFamily="34" charset="0"/>
                <a:ea typeface="Noto Sans Symbols"/>
                <a:cs typeface="Arial" panose="020B0604020202020204" pitchFamily="34" charset="0"/>
              </a:rPr>
              <a:t>Reconocer las principales clasificaciones de los plaguicidas y los plaguicidas involucrados más frecuentemente en intoxicaciones agudas.</a:t>
            </a:r>
            <a:endParaRPr lang="es-CO"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Imagen 5">
            <a:extLst>
              <a:ext uri="{FF2B5EF4-FFF2-40B4-BE49-F238E27FC236}">
                <a16:creationId xmlns:a16="http://schemas.microsoft.com/office/drawing/2014/main" xmlns="" id="{7016EE1E-DF75-49AB-A51A-B3F8D6785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24366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xmlns="" id="{0E6740B4-6634-4ED4-BE09-9746BA0B1EFA}"/>
              </a:ext>
            </a:extLst>
          </p:cNvPr>
          <p:cNvSpPr/>
          <p:nvPr/>
        </p:nvSpPr>
        <p:spPr>
          <a:xfrm>
            <a:off x="577355" y="3511242"/>
            <a:ext cx="965294" cy="102305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 name="Elipse 2">
            <a:extLst>
              <a:ext uri="{FF2B5EF4-FFF2-40B4-BE49-F238E27FC236}">
                <a16:creationId xmlns:a16="http://schemas.microsoft.com/office/drawing/2014/main" xmlns="" id="{F486322B-B473-46CD-904C-EE66754F1280}"/>
              </a:ext>
            </a:extLst>
          </p:cNvPr>
          <p:cNvSpPr/>
          <p:nvPr/>
        </p:nvSpPr>
        <p:spPr>
          <a:xfrm>
            <a:off x="1947200" y="3511242"/>
            <a:ext cx="965294" cy="102305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125809"/>
              <a:satOff val="-10881"/>
              <a:lumOff val="-109"/>
              <a:alphaOff val="0"/>
            </a:schemeClr>
          </a:effectRef>
          <a:fontRef idx="minor">
            <a:schemeClr val="lt1">
              <a:hueOff val="0"/>
              <a:satOff val="0"/>
              <a:lumOff val="0"/>
              <a:alphaOff val="0"/>
            </a:schemeClr>
          </a:fontRef>
        </p:style>
      </p:sp>
      <p:sp>
        <p:nvSpPr>
          <p:cNvPr id="4" name="Elipse 3">
            <a:extLst>
              <a:ext uri="{FF2B5EF4-FFF2-40B4-BE49-F238E27FC236}">
                <a16:creationId xmlns:a16="http://schemas.microsoft.com/office/drawing/2014/main" xmlns="" id="{DDB8D3C2-CC7B-489D-BF1B-69AB1AE8086F}"/>
              </a:ext>
            </a:extLst>
          </p:cNvPr>
          <p:cNvSpPr/>
          <p:nvPr/>
        </p:nvSpPr>
        <p:spPr>
          <a:xfrm>
            <a:off x="3437427" y="3511242"/>
            <a:ext cx="965294" cy="102305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251618"/>
              <a:satOff val="-21763"/>
              <a:lumOff val="-218"/>
              <a:alphaOff val="0"/>
            </a:schemeClr>
          </a:effectRef>
          <a:fontRef idx="minor">
            <a:schemeClr val="lt1">
              <a:hueOff val="0"/>
              <a:satOff val="0"/>
              <a:lumOff val="0"/>
              <a:alphaOff val="0"/>
            </a:schemeClr>
          </a:fontRef>
        </p:style>
      </p:sp>
      <p:sp>
        <p:nvSpPr>
          <p:cNvPr id="5" name="Elipse 4">
            <a:extLst>
              <a:ext uri="{FF2B5EF4-FFF2-40B4-BE49-F238E27FC236}">
                <a16:creationId xmlns:a16="http://schemas.microsoft.com/office/drawing/2014/main" xmlns="" id="{C1736135-A5FD-456D-88AB-51C12D32CD86}"/>
              </a:ext>
            </a:extLst>
          </p:cNvPr>
          <p:cNvSpPr/>
          <p:nvPr/>
        </p:nvSpPr>
        <p:spPr>
          <a:xfrm>
            <a:off x="4845328" y="3511242"/>
            <a:ext cx="965294" cy="1023050"/>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377427"/>
              <a:satOff val="-32644"/>
              <a:lumOff val="-327"/>
              <a:alphaOff val="0"/>
            </a:schemeClr>
          </a:effectRef>
          <a:fontRef idx="minor">
            <a:schemeClr val="lt1">
              <a:hueOff val="0"/>
              <a:satOff val="0"/>
              <a:lumOff val="0"/>
              <a:alphaOff val="0"/>
            </a:schemeClr>
          </a:fontRef>
        </p:style>
      </p:sp>
      <p:sp>
        <p:nvSpPr>
          <p:cNvPr id="6" name="Elipse 5">
            <a:extLst>
              <a:ext uri="{FF2B5EF4-FFF2-40B4-BE49-F238E27FC236}">
                <a16:creationId xmlns:a16="http://schemas.microsoft.com/office/drawing/2014/main" xmlns="" id="{69736005-0B94-4D9C-9BA7-F56C4D6745C3}"/>
              </a:ext>
            </a:extLst>
          </p:cNvPr>
          <p:cNvSpPr/>
          <p:nvPr/>
        </p:nvSpPr>
        <p:spPr>
          <a:xfrm>
            <a:off x="6358362" y="3511242"/>
            <a:ext cx="965294" cy="102305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2">
              <a:tint val="50000"/>
              <a:hueOff val="-503235"/>
              <a:satOff val="-43526"/>
              <a:lumOff val="-435"/>
              <a:alphaOff val="0"/>
            </a:schemeClr>
          </a:effectRef>
          <a:fontRef idx="minor">
            <a:schemeClr val="lt1">
              <a:hueOff val="0"/>
              <a:satOff val="0"/>
              <a:lumOff val="0"/>
              <a:alphaOff val="0"/>
            </a:schemeClr>
          </a:fontRef>
        </p:style>
      </p:sp>
      <p:sp>
        <p:nvSpPr>
          <p:cNvPr id="7" name="Elipse 6">
            <a:extLst>
              <a:ext uri="{FF2B5EF4-FFF2-40B4-BE49-F238E27FC236}">
                <a16:creationId xmlns:a16="http://schemas.microsoft.com/office/drawing/2014/main" xmlns="" id="{16D43EBF-8065-4E20-89EA-AF9FB4AD898B}"/>
              </a:ext>
            </a:extLst>
          </p:cNvPr>
          <p:cNvSpPr/>
          <p:nvPr/>
        </p:nvSpPr>
        <p:spPr>
          <a:xfrm>
            <a:off x="7777771" y="3511242"/>
            <a:ext cx="965294" cy="1023050"/>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629044"/>
              <a:satOff val="-54407"/>
              <a:lumOff val="-544"/>
              <a:alphaOff val="0"/>
            </a:schemeClr>
          </a:effectRef>
          <a:fontRef idx="minor">
            <a:schemeClr val="lt1">
              <a:hueOff val="0"/>
              <a:satOff val="0"/>
              <a:lumOff val="0"/>
              <a:alphaOff val="0"/>
            </a:schemeClr>
          </a:fontRef>
        </p:style>
      </p:sp>
      <p:sp>
        <p:nvSpPr>
          <p:cNvPr id="8" name="Elipse 7">
            <a:extLst>
              <a:ext uri="{FF2B5EF4-FFF2-40B4-BE49-F238E27FC236}">
                <a16:creationId xmlns:a16="http://schemas.microsoft.com/office/drawing/2014/main" xmlns="" id="{0F4B2326-3B6B-4547-B35E-BBB4634D7F7D}"/>
              </a:ext>
            </a:extLst>
          </p:cNvPr>
          <p:cNvSpPr/>
          <p:nvPr/>
        </p:nvSpPr>
        <p:spPr>
          <a:xfrm>
            <a:off x="9221962" y="3511242"/>
            <a:ext cx="965294" cy="1023050"/>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2">
              <a:tint val="50000"/>
              <a:hueOff val="-754853"/>
              <a:satOff val="-65289"/>
              <a:lumOff val="-653"/>
              <a:alphaOff val="0"/>
            </a:schemeClr>
          </a:effectRef>
          <a:fontRef idx="minor">
            <a:schemeClr val="lt1">
              <a:hueOff val="0"/>
              <a:satOff val="0"/>
              <a:lumOff val="0"/>
              <a:alphaOff val="0"/>
            </a:schemeClr>
          </a:fontRef>
        </p:style>
      </p:sp>
      <p:sp>
        <p:nvSpPr>
          <p:cNvPr id="9" name="Elipse 8">
            <a:extLst>
              <a:ext uri="{FF2B5EF4-FFF2-40B4-BE49-F238E27FC236}">
                <a16:creationId xmlns:a16="http://schemas.microsoft.com/office/drawing/2014/main" xmlns="" id="{8578B646-7D28-404B-B30D-E8237A3BB78C}"/>
              </a:ext>
            </a:extLst>
          </p:cNvPr>
          <p:cNvSpPr/>
          <p:nvPr/>
        </p:nvSpPr>
        <p:spPr>
          <a:xfrm>
            <a:off x="10666153" y="3511242"/>
            <a:ext cx="965294" cy="1023050"/>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2">
              <a:tint val="50000"/>
              <a:hueOff val="-880662"/>
              <a:satOff val="-76170"/>
              <a:lumOff val="-762"/>
              <a:alphaOff val="0"/>
            </a:schemeClr>
          </a:effectRef>
          <a:fontRef idx="minor">
            <a:schemeClr val="lt1">
              <a:hueOff val="0"/>
              <a:satOff val="0"/>
              <a:lumOff val="0"/>
              <a:alphaOff val="0"/>
            </a:schemeClr>
          </a:fontRef>
        </p:style>
      </p:sp>
      <p:sp>
        <p:nvSpPr>
          <p:cNvPr id="11" name="CuadroTexto 10">
            <a:extLst>
              <a:ext uri="{FF2B5EF4-FFF2-40B4-BE49-F238E27FC236}">
                <a16:creationId xmlns:a16="http://schemas.microsoft.com/office/drawing/2014/main" xmlns="" id="{69432776-7976-429E-A345-FB564B3AEA14}"/>
              </a:ext>
            </a:extLst>
          </p:cNvPr>
          <p:cNvSpPr txBox="1"/>
          <p:nvPr/>
        </p:nvSpPr>
        <p:spPr>
          <a:xfrm>
            <a:off x="367176" y="4868100"/>
            <a:ext cx="1175473" cy="253916"/>
          </a:xfrm>
          <a:prstGeom prst="rect">
            <a:avLst/>
          </a:prstGeom>
          <a:noFill/>
        </p:spPr>
        <p:txBody>
          <a:bodyPr wrap="square">
            <a:spAutoFit/>
          </a:bodyPr>
          <a:lstStyle/>
          <a:p>
            <a:pPr lvl="0" rtl="0"/>
            <a:r>
              <a:rPr lang="es-ES" sz="1050" b="1" dirty="0">
                <a:solidFill>
                  <a:schemeClr val="bg1"/>
                </a:solidFill>
                <a:latin typeface="Arial" panose="020B0604020202020204" pitchFamily="34" charset="0"/>
                <a:cs typeface="Arial" panose="020B0604020202020204" pitchFamily="34" charset="0"/>
              </a:rPr>
              <a:t>Medicamentos</a:t>
            </a:r>
          </a:p>
        </p:txBody>
      </p:sp>
      <p:sp>
        <p:nvSpPr>
          <p:cNvPr id="12" name="CuadroTexto 11">
            <a:extLst>
              <a:ext uri="{FF2B5EF4-FFF2-40B4-BE49-F238E27FC236}">
                <a16:creationId xmlns:a16="http://schemas.microsoft.com/office/drawing/2014/main" xmlns="" id="{EB81C43E-261C-4688-814C-CE85CDF8BC65}"/>
              </a:ext>
            </a:extLst>
          </p:cNvPr>
          <p:cNvSpPr txBox="1"/>
          <p:nvPr/>
        </p:nvSpPr>
        <p:spPr>
          <a:xfrm>
            <a:off x="1947200" y="4868100"/>
            <a:ext cx="965294" cy="253916"/>
          </a:xfrm>
          <a:prstGeom prst="rect">
            <a:avLst/>
          </a:prstGeom>
          <a:noFill/>
        </p:spPr>
        <p:txBody>
          <a:bodyPr wrap="square">
            <a:spAutoFit/>
          </a:bodyPr>
          <a:lstStyle/>
          <a:p>
            <a:pPr lvl="0" rtl="0"/>
            <a:r>
              <a:rPr lang="es-ES" sz="1050" b="1" dirty="0">
                <a:solidFill>
                  <a:schemeClr val="bg1"/>
                </a:solidFill>
                <a:latin typeface="Arial" panose="020B0604020202020204" pitchFamily="34" charset="0"/>
                <a:cs typeface="Arial" panose="020B0604020202020204" pitchFamily="34" charset="0"/>
              </a:rPr>
              <a:t>Plaguicidas</a:t>
            </a:r>
          </a:p>
        </p:txBody>
      </p:sp>
      <p:sp>
        <p:nvSpPr>
          <p:cNvPr id="13" name="CuadroTexto 12">
            <a:extLst>
              <a:ext uri="{FF2B5EF4-FFF2-40B4-BE49-F238E27FC236}">
                <a16:creationId xmlns:a16="http://schemas.microsoft.com/office/drawing/2014/main" xmlns="" id="{8619A901-5957-4713-844A-09A019E0CEBF}"/>
              </a:ext>
            </a:extLst>
          </p:cNvPr>
          <p:cNvSpPr txBox="1"/>
          <p:nvPr/>
        </p:nvSpPr>
        <p:spPr>
          <a:xfrm>
            <a:off x="3545784" y="4862542"/>
            <a:ext cx="802858" cy="253916"/>
          </a:xfrm>
          <a:prstGeom prst="rect">
            <a:avLst/>
          </a:prstGeom>
          <a:noFill/>
        </p:spPr>
        <p:txBody>
          <a:bodyPr wrap="square">
            <a:spAutoFit/>
          </a:bodyPr>
          <a:lstStyle/>
          <a:p>
            <a:pPr lvl="0" rtl="0"/>
            <a:r>
              <a:rPr lang="es-ES" sz="1050" b="1">
                <a:solidFill>
                  <a:schemeClr val="bg1"/>
                </a:solidFill>
                <a:latin typeface="Arial" panose="020B0604020202020204" pitchFamily="34" charset="0"/>
                <a:cs typeface="Arial" panose="020B0604020202020204" pitchFamily="34" charset="0"/>
              </a:rPr>
              <a:t>Metanol</a:t>
            </a:r>
            <a:endParaRPr lang="es-ES" sz="1050" b="1" dirty="0">
              <a:solidFill>
                <a:schemeClr val="bg1"/>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520AE90D-86FF-4A66-80D0-914646AF010A}"/>
              </a:ext>
            </a:extLst>
          </p:cNvPr>
          <p:cNvSpPr txBox="1"/>
          <p:nvPr/>
        </p:nvSpPr>
        <p:spPr>
          <a:xfrm>
            <a:off x="5007764" y="4868100"/>
            <a:ext cx="802858" cy="253916"/>
          </a:xfrm>
          <a:prstGeom prst="rect">
            <a:avLst/>
          </a:prstGeom>
          <a:noFill/>
        </p:spPr>
        <p:txBody>
          <a:bodyPr wrap="square">
            <a:spAutoFit/>
          </a:bodyPr>
          <a:lstStyle/>
          <a:p>
            <a:pPr lvl="0" rtl="0"/>
            <a:r>
              <a:rPr lang="es-ES" sz="1050" b="1" dirty="0">
                <a:solidFill>
                  <a:schemeClr val="bg1"/>
                </a:solidFill>
                <a:latin typeface="Arial" panose="020B0604020202020204" pitchFamily="34" charset="0"/>
                <a:cs typeface="Arial" panose="020B0604020202020204" pitchFamily="34" charset="0"/>
              </a:rPr>
              <a:t>Metales</a:t>
            </a:r>
          </a:p>
        </p:txBody>
      </p:sp>
      <p:sp>
        <p:nvSpPr>
          <p:cNvPr id="15" name="CuadroTexto 14">
            <a:extLst>
              <a:ext uri="{FF2B5EF4-FFF2-40B4-BE49-F238E27FC236}">
                <a16:creationId xmlns:a16="http://schemas.microsoft.com/office/drawing/2014/main" xmlns="" id="{33955DF8-01EA-4A52-934A-F17BA361E0CE}"/>
              </a:ext>
            </a:extLst>
          </p:cNvPr>
          <p:cNvSpPr txBox="1"/>
          <p:nvPr/>
        </p:nvSpPr>
        <p:spPr>
          <a:xfrm>
            <a:off x="6407634" y="4868100"/>
            <a:ext cx="965295" cy="253916"/>
          </a:xfrm>
          <a:prstGeom prst="rect">
            <a:avLst/>
          </a:prstGeom>
          <a:noFill/>
        </p:spPr>
        <p:txBody>
          <a:bodyPr wrap="square">
            <a:spAutoFit/>
          </a:bodyPr>
          <a:lstStyle/>
          <a:p>
            <a:pPr lvl="0" rtl="0"/>
            <a:r>
              <a:rPr lang="es-ES" sz="1050" b="1">
                <a:solidFill>
                  <a:schemeClr val="bg1"/>
                </a:solidFill>
                <a:latin typeface="Arial" panose="020B0604020202020204" pitchFamily="34" charset="0"/>
                <a:cs typeface="Arial" panose="020B0604020202020204" pitchFamily="34" charset="0"/>
              </a:rPr>
              <a:t>Solventes</a:t>
            </a:r>
            <a:endParaRPr lang="es-ES" sz="1050" b="1" dirty="0">
              <a:solidFill>
                <a:schemeClr val="bg1"/>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CA2DDA1D-682A-48AC-A3FC-67B042247219}"/>
              </a:ext>
            </a:extLst>
          </p:cNvPr>
          <p:cNvSpPr txBox="1"/>
          <p:nvPr/>
        </p:nvSpPr>
        <p:spPr>
          <a:xfrm>
            <a:off x="7651999" y="4871947"/>
            <a:ext cx="1260337" cy="415498"/>
          </a:xfrm>
          <a:prstGeom prst="rect">
            <a:avLst/>
          </a:prstGeom>
          <a:noFill/>
        </p:spPr>
        <p:txBody>
          <a:bodyPr wrap="square">
            <a:spAutoFit/>
          </a:bodyPr>
          <a:lstStyle/>
          <a:p>
            <a:pPr lvl="0" rtl="0"/>
            <a:r>
              <a:rPr lang="es-ES" sz="1050" b="1" dirty="0">
                <a:solidFill>
                  <a:schemeClr val="bg1"/>
                </a:solidFill>
                <a:latin typeface="Arial" panose="020B0604020202020204" pitchFamily="34" charset="0"/>
                <a:cs typeface="Arial" panose="020B0604020202020204" pitchFamily="34" charset="0"/>
              </a:rPr>
              <a:t>Otras </a:t>
            </a:r>
            <a:r>
              <a:rPr lang="es-ES" sz="1000" b="1" dirty="0">
                <a:solidFill>
                  <a:schemeClr val="bg1"/>
                </a:solidFill>
                <a:latin typeface="Arial" panose="020B0604020202020204" pitchFamily="34" charset="0"/>
                <a:cs typeface="Arial" panose="020B0604020202020204" pitchFamily="34" charset="0"/>
              </a:rPr>
              <a:t>Sustancias</a:t>
            </a:r>
            <a:r>
              <a:rPr lang="es-ES" sz="1050" b="1" dirty="0">
                <a:solidFill>
                  <a:schemeClr val="bg1"/>
                </a:solidFill>
                <a:latin typeface="Arial" panose="020B0604020202020204" pitchFamily="34" charset="0"/>
                <a:cs typeface="Arial" panose="020B0604020202020204" pitchFamily="34" charset="0"/>
              </a:rPr>
              <a:t> Químicas</a:t>
            </a:r>
          </a:p>
        </p:txBody>
      </p:sp>
      <p:sp>
        <p:nvSpPr>
          <p:cNvPr id="17" name="CuadroTexto 16">
            <a:extLst>
              <a:ext uri="{FF2B5EF4-FFF2-40B4-BE49-F238E27FC236}">
                <a16:creationId xmlns:a16="http://schemas.microsoft.com/office/drawing/2014/main" xmlns="" id="{E674A25C-5E53-4F20-A0FC-BD67C5EC8265}"/>
              </a:ext>
            </a:extLst>
          </p:cNvPr>
          <p:cNvSpPr txBox="1"/>
          <p:nvPr/>
        </p:nvSpPr>
        <p:spPr>
          <a:xfrm>
            <a:off x="9473879" y="4870258"/>
            <a:ext cx="770922" cy="253916"/>
          </a:xfrm>
          <a:prstGeom prst="rect">
            <a:avLst/>
          </a:prstGeom>
          <a:noFill/>
        </p:spPr>
        <p:txBody>
          <a:bodyPr wrap="square">
            <a:spAutoFit/>
          </a:bodyPr>
          <a:lstStyle/>
          <a:p>
            <a:pPr lvl="0" rtl="0"/>
            <a:r>
              <a:rPr lang="es-ES" sz="1050" b="1" dirty="0">
                <a:solidFill>
                  <a:schemeClr val="bg1"/>
                </a:solidFill>
                <a:latin typeface="Arial" panose="020B0604020202020204" pitchFamily="34" charset="0"/>
                <a:cs typeface="Arial" panose="020B0604020202020204" pitchFamily="34" charset="0"/>
              </a:rPr>
              <a:t>Gases</a:t>
            </a:r>
          </a:p>
        </p:txBody>
      </p:sp>
      <p:sp>
        <p:nvSpPr>
          <p:cNvPr id="18" name="CuadroTexto 17">
            <a:extLst>
              <a:ext uri="{FF2B5EF4-FFF2-40B4-BE49-F238E27FC236}">
                <a16:creationId xmlns:a16="http://schemas.microsoft.com/office/drawing/2014/main" xmlns="" id="{62322851-1C3D-44FC-A77A-65969427592B}"/>
              </a:ext>
            </a:extLst>
          </p:cNvPr>
          <p:cNvSpPr txBox="1"/>
          <p:nvPr/>
        </p:nvSpPr>
        <p:spPr>
          <a:xfrm>
            <a:off x="10649351" y="4868100"/>
            <a:ext cx="1175473" cy="423193"/>
          </a:xfrm>
          <a:prstGeom prst="rect">
            <a:avLst/>
          </a:prstGeom>
          <a:noFill/>
        </p:spPr>
        <p:txBody>
          <a:bodyPr wrap="square">
            <a:spAutoFit/>
          </a:bodyPr>
          <a:lstStyle/>
          <a:p>
            <a:pPr lvl="0" rtl="0"/>
            <a:r>
              <a:rPr lang="es-ES" sz="1050" b="1">
                <a:solidFill>
                  <a:schemeClr val="bg1"/>
                </a:solidFill>
                <a:latin typeface="Arial" panose="020B0604020202020204" pitchFamily="34" charset="0"/>
                <a:cs typeface="Arial" panose="020B0604020202020204" pitchFamily="34" charset="0"/>
              </a:rPr>
              <a:t>Sustancias</a:t>
            </a:r>
            <a:r>
              <a:rPr lang="es-ES" sz="1100" b="1">
                <a:solidFill>
                  <a:schemeClr val="bg1"/>
                </a:solidFill>
                <a:latin typeface="Arial" panose="020B0604020202020204" pitchFamily="34" charset="0"/>
                <a:cs typeface="Arial" panose="020B0604020202020204" pitchFamily="34" charset="0"/>
              </a:rPr>
              <a:t> </a:t>
            </a:r>
            <a:r>
              <a:rPr lang="es-ES" sz="1050" b="1">
                <a:solidFill>
                  <a:schemeClr val="bg1"/>
                </a:solidFill>
                <a:latin typeface="Arial" panose="020B0604020202020204" pitchFamily="34" charset="0"/>
                <a:cs typeface="Arial" panose="020B0604020202020204" pitchFamily="34" charset="0"/>
              </a:rPr>
              <a:t>Psicoactivas</a:t>
            </a:r>
            <a:endParaRPr lang="es-ES" sz="1050" b="1" dirty="0">
              <a:solidFill>
                <a:schemeClr val="bg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xmlns="" id="{450BC6AE-DAA0-45B5-AB4D-20E2DAA2C9DC}"/>
              </a:ext>
            </a:extLst>
          </p:cNvPr>
          <p:cNvSpPr txBox="1"/>
          <p:nvPr/>
        </p:nvSpPr>
        <p:spPr>
          <a:xfrm>
            <a:off x="834154" y="5287443"/>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1</a:t>
            </a:r>
          </a:p>
        </p:txBody>
      </p:sp>
      <p:sp>
        <p:nvSpPr>
          <p:cNvPr id="20" name="CuadroTexto 19">
            <a:extLst>
              <a:ext uri="{FF2B5EF4-FFF2-40B4-BE49-F238E27FC236}">
                <a16:creationId xmlns:a16="http://schemas.microsoft.com/office/drawing/2014/main" xmlns="" id="{D35F3B39-58EE-4CBC-9D91-62AD0D7C6E3C}"/>
              </a:ext>
            </a:extLst>
          </p:cNvPr>
          <p:cNvSpPr txBox="1"/>
          <p:nvPr/>
        </p:nvSpPr>
        <p:spPr>
          <a:xfrm>
            <a:off x="2205217" y="5287443"/>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2</a:t>
            </a:r>
          </a:p>
        </p:txBody>
      </p:sp>
      <p:sp>
        <p:nvSpPr>
          <p:cNvPr id="21" name="CuadroTexto 20">
            <a:extLst>
              <a:ext uri="{FF2B5EF4-FFF2-40B4-BE49-F238E27FC236}">
                <a16:creationId xmlns:a16="http://schemas.microsoft.com/office/drawing/2014/main" xmlns="" id="{971D07DD-3F5E-429E-94A3-AD7FC80DA7E2}"/>
              </a:ext>
            </a:extLst>
          </p:cNvPr>
          <p:cNvSpPr txBox="1"/>
          <p:nvPr/>
        </p:nvSpPr>
        <p:spPr>
          <a:xfrm>
            <a:off x="3545616" y="5287443"/>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3</a:t>
            </a:r>
          </a:p>
        </p:txBody>
      </p:sp>
      <p:sp>
        <p:nvSpPr>
          <p:cNvPr id="22" name="CuadroTexto 21">
            <a:extLst>
              <a:ext uri="{FF2B5EF4-FFF2-40B4-BE49-F238E27FC236}">
                <a16:creationId xmlns:a16="http://schemas.microsoft.com/office/drawing/2014/main" xmlns="" id="{B7CFF516-FA0A-41D7-BA15-58B41ABF3CAE}"/>
              </a:ext>
            </a:extLst>
          </p:cNvPr>
          <p:cNvSpPr txBox="1"/>
          <p:nvPr/>
        </p:nvSpPr>
        <p:spPr>
          <a:xfrm>
            <a:off x="5141600" y="5287443"/>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4</a:t>
            </a:r>
          </a:p>
        </p:txBody>
      </p:sp>
      <p:sp>
        <p:nvSpPr>
          <p:cNvPr id="23" name="CuadroTexto 22">
            <a:extLst>
              <a:ext uri="{FF2B5EF4-FFF2-40B4-BE49-F238E27FC236}">
                <a16:creationId xmlns:a16="http://schemas.microsoft.com/office/drawing/2014/main" xmlns="" id="{197374EF-0FE0-499F-8842-4D8B62B33658}"/>
              </a:ext>
            </a:extLst>
          </p:cNvPr>
          <p:cNvSpPr txBox="1"/>
          <p:nvPr/>
        </p:nvSpPr>
        <p:spPr>
          <a:xfrm>
            <a:off x="6534180" y="5287444"/>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5</a:t>
            </a:r>
          </a:p>
        </p:txBody>
      </p:sp>
      <p:sp>
        <p:nvSpPr>
          <p:cNvPr id="24" name="CuadroTexto 23">
            <a:extLst>
              <a:ext uri="{FF2B5EF4-FFF2-40B4-BE49-F238E27FC236}">
                <a16:creationId xmlns:a16="http://schemas.microsoft.com/office/drawing/2014/main" xmlns="" id="{D79961D3-8ED8-4EE3-B5ED-C4747C65B2D3}"/>
              </a:ext>
            </a:extLst>
          </p:cNvPr>
          <p:cNvSpPr txBox="1"/>
          <p:nvPr/>
        </p:nvSpPr>
        <p:spPr>
          <a:xfrm>
            <a:off x="7882071" y="5287445"/>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6</a:t>
            </a:r>
          </a:p>
        </p:txBody>
      </p:sp>
      <p:sp>
        <p:nvSpPr>
          <p:cNvPr id="25" name="CuadroTexto 24">
            <a:extLst>
              <a:ext uri="{FF2B5EF4-FFF2-40B4-BE49-F238E27FC236}">
                <a16:creationId xmlns:a16="http://schemas.microsoft.com/office/drawing/2014/main" xmlns="" id="{CC118AAA-CFD8-4107-B8A5-41F7F890D8A6}"/>
              </a:ext>
            </a:extLst>
          </p:cNvPr>
          <p:cNvSpPr txBox="1"/>
          <p:nvPr/>
        </p:nvSpPr>
        <p:spPr>
          <a:xfrm>
            <a:off x="9634069" y="5287446"/>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7</a:t>
            </a:r>
          </a:p>
        </p:txBody>
      </p:sp>
      <p:sp>
        <p:nvSpPr>
          <p:cNvPr id="26" name="CuadroTexto 25">
            <a:extLst>
              <a:ext uri="{FF2B5EF4-FFF2-40B4-BE49-F238E27FC236}">
                <a16:creationId xmlns:a16="http://schemas.microsoft.com/office/drawing/2014/main" xmlns="" id="{AB6F8E5D-6805-48D6-A25C-12DE36B42B66}"/>
              </a:ext>
            </a:extLst>
          </p:cNvPr>
          <p:cNvSpPr txBox="1"/>
          <p:nvPr/>
        </p:nvSpPr>
        <p:spPr>
          <a:xfrm>
            <a:off x="11003914" y="5287445"/>
            <a:ext cx="471892" cy="584775"/>
          </a:xfrm>
          <a:prstGeom prst="rect">
            <a:avLst/>
          </a:prstGeom>
          <a:noFill/>
        </p:spPr>
        <p:txBody>
          <a:bodyPr wrap="square">
            <a:spAutoFit/>
          </a:bodyPr>
          <a:lstStyle/>
          <a:p>
            <a:pPr lvl="0" rtl="0"/>
            <a:r>
              <a:rPr lang="es-ES" sz="3200" b="1" dirty="0">
                <a:solidFill>
                  <a:schemeClr val="bg1"/>
                </a:solidFill>
                <a:latin typeface="Arial" panose="020B0604020202020204" pitchFamily="34" charset="0"/>
                <a:cs typeface="Arial" panose="020B0604020202020204" pitchFamily="34" charset="0"/>
              </a:rPr>
              <a:t>8</a:t>
            </a:r>
          </a:p>
        </p:txBody>
      </p:sp>
      <p:sp>
        <p:nvSpPr>
          <p:cNvPr id="27" name="Título 1">
            <a:extLst>
              <a:ext uri="{FF2B5EF4-FFF2-40B4-BE49-F238E27FC236}">
                <a16:creationId xmlns:a16="http://schemas.microsoft.com/office/drawing/2014/main" xmlns="" id="{E57A2D4C-76E9-45AD-A996-61D98A05FD37}"/>
              </a:ext>
            </a:extLst>
          </p:cNvPr>
          <p:cNvSpPr txBox="1">
            <a:spLocks/>
          </p:cNvSpPr>
          <p:nvPr/>
        </p:nvSpPr>
        <p:spPr>
          <a:xfrm>
            <a:off x="2123513" y="1364125"/>
            <a:ext cx="8602911" cy="405164"/>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339966"/>
                </a:highlight>
                <a:latin typeface="Arial"/>
                <a:cs typeface="Arial"/>
              </a:rPr>
              <a:t>INTOXICACIONES POR GRUPOS DE SUSTANCIAS QUÍMICAS</a:t>
            </a:r>
            <a:endParaRPr lang="es-ES" sz="2400" b="1" dirty="0">
              <a:solidFill>
                <a:schemeClr val="bg1"/>
              </a:solidFill>
              <a:highlight>
                <a:srgbClr val="339966"/>
              </a:highlight>
            </a:endParaRPr>
          </a:p>
        </p:txBody>
      </p:sp>
      <p:sp>
        <p:nvSpPr>
          <p:cNvPr id="28" name="CuadroTexto 27">
            <a:extLst>
              <a:ext uri="{FF2B5EF4-FFF2-40B4-BE49-F238E27FC236}">
                <a16:creationId xmlns:a16="http://schemas.microsoft.com/office/drawing/2014/main" xmlns="" id="{DFFD8FC7-9152-432C-B8AA-50DBDC42D80A}"/>
              </a:ext>
            </a:extLst>
          </p:cNvPr>
          <p:cNvSpPr txBox="1"/>
          <p:nvPr/>
        </p:nvSpPr>
        <p:spPr>
          <a:xfrm>
            <a:off x="954912" y="2003137"/>
            <a:ext cx="10408168" cy="923330"/>
          </a:xfrm>
          <a:prstGeom prst="rect">
            <a:avLst/>
          </a:prstGeom>
          <a:noFill/>
        </p:spPr>
        <p:txBody>
          <a:bodyPr wrap="square">
            <a:spAutoFit/>
          </a:bodyPr>
          <a:lstStyle/>
          <a:p>
            <a:r>
              <a:rPr lang="es-CO" sz="1800" b="1" dirty="0">
                <a:effectLst/>
                <a:latin typeface="Arial" panose="020B0604020202020204" pitchFamily="34" charset="0"/>
                <a:ea typeface="Times New Roman" panose="02020603050405020304" pitchFamily="18" charset="0"/>
              </a:rPr>
              <a:t>De acuerdo con lo establecido en el manual de referencia para la vigilancia de las intoxicaciones por sustancias químicas, se establecen ocho grupos de sustancias que permiten codificar las sustancias involucradas en intoxicaciones agudas  </a:t>
            </a:r>
            <a:endParaRPr lang="es-CO" b="1" dirty="0"/>
          </a:p>
        </p:txBody>
      </p:sp>
    </p:spTree>
    <p:extLst>
      <p:ext uri="{BB962C8B-B14F-4D97-AF65-F5344CB8AC3E}">
        <p14:creationId xmlns:p14="http://schemas.microsoft.com/office/powerpoint/2010/main" val="60055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1DB53D-04E8-41EE-829D-3129E6174181}"/>
              </a:ext>
            </a:extLst>
          </p:cNvPr>
          <p:cNvSpPr txBox="1">
            <a:spLocks/>
          </p:cNvSpPr>
          <p:nvPr/>
        </p:nvSpPr>
        <p:spPr>
          <a:xfrm>
            <a:off x="259981" y="1202892"/>
            <a:ext cx="3784118" cy="568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339966"/>
                </a:highlight>
                <a:latin typeface="Arial"/>
                <a:cs typeface="Arial"/>
              </a:rPr>
              <a:t>Grupo de sustancia 1: Medicamentos</a:t>
            </a:r>
            <a:endParaRPr lang="es-ES" sz="2400" b="1" dirty="0">
              <a:solidFill>
                <a:schemeClr val="bg1"/>
              </a:solidFill>
              <a:highlight>
                <a:srgbClr val="339966"/>
              </a:highlight>
            </a:endParaRPr>
          </a:p>
        </p:txBody>
      </p:sp>
      <p:sp>
        <p:nvSpPr>
          <p:cNvPr id="3" name="Rectángulo: esquinas redondeadas 2">
            <a:extLst>
              <a:ext uri="{FF2B5EF4-FFF2-40B4-BE49-F238E27FC236}">
                <a16:creationId xmlns:a16="http://schemas.microsoft.com/office/drawing/2014/main" xmlns="" id="{8F1B8784-53CD-4CB9-9679-8BDAF94DCDAB}"/>
              </a:ext>
            </a:extLst>
          </p:cNvPr>
          <p:cNvSpPr/>
          <p:nvPr/>
        </p:nvSpPr>
        <p:spPr>
          <a:xfrm>
            <a:off x="335396" y="2943993"/>
            <a:ext cx="3227937" cy="2620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S" dirty="0">
                <a:latin typeface="Arial" panose="020B0604020202020204" pitchFamily="34" charset="0"/>
                <a:cs typeface="Arial" panose="020B0604020202020204" pitchFamily="34" charset="0"/>
              </a:rPr>
              <a:t>Decreto 677 de 1995: </a:t>
            </a:r>
            <a:r>
              <a:rPr lang="es-ES" dirty="0">
                <a:latin typeface="Arial" panose="020B0604020202020204" pitchFamily="34" charset="0"/>
                <a:ea typeface="+mn-lt"/>
                <a:cs typeface="Arial" panose="020B0604020202020204" pitchFamily="34" charset="0"/>
              </a:rPr>
              <a:t>medicamento es aquél preparado farmacéutico obtenido a partir de principios activos, con o sin sustancias auxiliares, presentado bajo forma farmacéutica que se utiliza para la prevención, alivio, diagnóstico, tratamiento, curación o rehabilitación de la enfermedad. </a:t>
            </a:r>
            <a:endParaRPr lang="es-ES" dirty="0">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xmlns="" id="{CD738621-24DE-4F5B-B3CA-D8E623B037D0}"/>
              </a:ext>
            </a:extLst>
          </p:cNvPr>
          <p:cNvSpPr/>
          <p:nvPr/>
        </p:nvSpPr>
        <p:spPr>
          <a:xfrm>
            <a:off x="8451216" y="1126442"/>
            <a:ext cx="3650486" cy="3127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S" sz="1400" b="1" dirty="0">
                <a:solidFill>
                  <a:schemeClr val="accent2">
                    <a:lumMod val="75000"/>
                  </a:schemeClr>
                </a:solidFill>
                <a:latin typeface="Arial" panose="020B0604020202020204" pitchFamily="34" charset="0"/>
                <a:ea typeface="+mn-lt"/>
                <a:cs typeface="Arial" panose="020B0604020202020204" pitchFamily="34" charset="0"/>
              </a:rPr>
              <a:t>La vigilancia incluye: </a:t>
            </a:r>
          </a:p>
          <a:p>
            <a:endParaRPr lang="es-ES" sz="1400" dirty="0">
              <a:latin typeface="Arial" panose="020B0604020202020204" pitchFamily="34" charset="0"/>
              <a:ea typeface="+mn-lt"/>
              <a:cs typeface="Arial" panose="020B0604020202020204" pitchFamily="34" charset="0"/>
            </a:endParaRP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Medicamentos en general (formulados y de venta libre)</a:t>
            </a: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Preparaciones farmacéuticas a base de recursos naturales</a:t>
            </a: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Productos </a:t>
            </a:r>
            <a:r>
              <a:rPr lang="es-ES" sz="1400" dirty="0" err="1">
                <a:latin typeface="Arial" panose="020B0604020202020204" pitchFamily="34" charset="0"/>
                <a:ea typeface="+mn-lt"/>
                <a:cs typeface="Arial" panose="020B0604020202020204" pitchFamily="34" charset="0"/>
              </a:rPr>
              <a:t>fitoterapéuticos</a:t>
            </a:r>
            <a:endParaRPr lang="es-ES" sz="1400" dirty="0">
              <a:latin typeface="Arial" panose="020B0604020202020204" pitchFamily="34" charset="0"/>
              <a:ea typeface="+mn-lt"/>
              <a:cs typeface="Arial" panose="020B0604020202020204" pitchFamily="34" charset="0"/>
            </a:endParaRP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Suplementos dietarios</a:t>
            </a: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Productos homeopáticos</a:t>
            </a: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Drogas blancas (materias primas para preparar formula magistrales)</a:t>
            </a: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Productos oficinales </a:t>
            </a:r>
          </a:p>
          <a:p>
            <a:pPr marL="285750" indent="-285750">
              <a:buFont typeface="Wingdings" panose="05000000000000000000" pitchFamily="2" charset="2"/>
              <a:buChar char="ü"/>
            </a:pPr>
            <a:r>
              <a:rPr lang="es-ES" sz="1400" dirty="0">
                <a:latin typeface="Arial" panose="020B0604020202020204" pitchFamily="34" charset="0"/>
                <a:ea typeface="+mn-lt"/>
                <a:cs typeface="Arial" panose="020B0604020202020204" pitchFamily="34" charset="0"/>
              </a:rPr>
              <a:t>Medicamentos de uso veterinario </a:t>
            </a:r>
            <a:endParaRPr lang="es-ES" sz="1400" dirty="0">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xmlns="" id="{8C8A440B-722C-4FF0-9A8F-2956C6D8DA4B}"/>
              </a:ext>
            </a:extLst>
          </p:cNvPr>
          <p:cNvSpPr/>
          <p:nvPr/>
        </p:nvSpPr>
        <p:spPr>
          <a:xfrm>
            <a:off x="8541514" y="4572000"/>
            <a:ext cx="3650486" cy="208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S" sz="1200" dirty="0">
                <a:solidFill>
                  <a:schemeClr val="tx1"/>
                </a:solidFill>
                <a:latin typeface="Arial" panose="020B0604020202020204" pitchFamily="34" charset="0"/>
                <a:ea typeface="+mn-lt"/>
                <a:cs typeface="Arial" panose="020B0604020202020204" pitchFamily="34" charset="0"/>
              </a:rPr>
              <a:t>Cuando un medicamento </a:t>
            </a:r>
            <a:r>
              <a:rPr lang="es-ES" sz="1200" b="1" dirty="0">
                <a:solidFill>
                  <a:schemeClr val="tx1"/>
                </a:solidFill>
                <a:latin typeface="Arial" panose="020B0604020202020204" pitchFamily="34" charset="0"/>
                <a:ea typeface="+mn-lt"/>
                <a:cs typeface="Arial" panose="020B0604020202020204" pitchFamily="34" charset="0"/>
              </a:rPr>
              <a:t>se usa </a:t>
            </a:r>
            <a:r>
              <a:rPr lang="es-ES" sz="1200" b="1" dirty="0">
                <a:solidFill>
                  <a:schemeClr val="accent2">
                    <a:lumMod val="75000"/>
                  </a:schemeClr>
                </a:solidFill>
                <a:latin typeface="Arial" panose="020B0604020202020204" pitchFamily="34" charset="0"/>
                <a:ea typeface="+mn-lt"/>
                <a:cs typeface="Arial" panose="020B0604020202020204" pitchFamily="34" charset="0"/>
              </a:rPr>
              <a:t>bajo las condiciones en que fue prescrito</a:t>
            </a:r>
            <a:r>
              <a:rPr lang="es-ES" sz="1200" b="1" dirty="0">
                <a:solidFill>
                  <a:schemeClr val="tx1"/>
                </a:solidFill>
                <a:latin typeface="Arial" panose="020B0604020202020204" pitchFamily="34" charset="0"/>
                <a:ea typeface="+mn-lt"/>
                <a:cs typeface="Arial" panose="020B0604020202020204" pitchFamily="34" charset="0"/>
              </a:rPr>
              <a:t>,</a:t>
            </a:r>
            <a:r>
              <a:rPr lang="es-ES" sz="1200" dirty="0">
                <a:latin typeface="Arial" panose="020B0604020202020204" pitchFamily="34" charset="0"/>
                <a:ea typeface="+mn-lt"/>
                <a:cs typeface="Arial" panose="020B0604020202020204" pitchFamily="34" charset="0"/>
              </a:rPr>
              <a:t> </a:t>
            </a:r>
            <a:r>
              <a:rPr lang="es-ES" sz="1200" dirty="0">
                <a:solidFill>
                  <a:schemeClr val="tx1"/>
                </a:solidFill>
                <a:latin typeface="Arial" panose="020B0604020202020204" pitchFamily="34" charset="0"/>
                <a:ea typeface="+mn-lt"/>
                <a:cs typeface="Arial" panose="020B0604020202020204" pitchFamily="34" charset="0"/>
              </a:rPr>
              <a:t>cuando se emplea </a:t>
            </a:r>
            <a:r>
              <a:rPr lang="es-ES" sz="1200" b="1" dirty="0">
                <a:solidFill>
                  <a:schemeClr val="accent2">
                    <a:lumMod val="75000"/>
                  </a:schemeClr>
                </a:solidFill>
                <a:latin typeface="Arial" panose="020B0604020202020204" pitchFamily="34" charset="0"/>
                <a:ea typeface="+mn-lt"/>
                <a:cs typeface="Arial" panose="020B0604020202020204" pitchFamily="34" charset="0"/>
              </a:rPr>
              <a:t>a dosis terapéuticas </a:t>
            </a:r>
            <a:r>
              <a:rPr lang="es-ES" sz="1200" dirty="0">
                <a:solidFill>
                  <a:schemeClr val="tx1"/>
                </a:solidFill>
                <a:latin typeface="Arial" panose="020B0604020202020204" pitchFamily="34" charset="0"/>
                <a:ea typeface="+mn-lt"/>
                <a:cs typeface="Arial" panose="020B0604020202020204" pitchFamily="34" charset="0"/>
              </a:rPr>
              <a:t>y se llega a presentar una</a:t>
            </a:r>
            <a:r>
              <a:rPr lang="es-ES" sz="1200" dirty="0">
                <a:latin typeface="Arial" panose="020B0604020202020204" pitchFamily="34" charset="0"/>
                <a:ea typeface="+mn-lt"/>
                <a:cs typeface="Arial" panose="020B0604020202020204" pitchFamily="34" charset="0"/>
              </a:rPr>
              <a:t> </a:t>
            </a:r>
            <a:r>
              <a:rPr lang="es-ES" sz="1200" b="1" dirty="0">
                <a:solidFill>
                  <a:schemeClr val="accent2">
                    <a:lumMod val="75000"/>
                  </a:schemeClr>
                </a:solidFill>
                <a:latin typeface="Arial" panose="020B0604020202020204" pitchFamily="34" charset="0"/>
                <a:ea typeface="+mn-lt"/>
                <a:cs typeface="Arial" panose="020B0604020202020204" pitchFamily="34" charset="0"/>
              </a:rPr>
              <a:t>respuesta nociva o no deseada</a:t>
            </a:r>
            <a:r>
              <a:rPr lang="es-ES" sz="1200" dirty="0">
                <a:solidFill>
                  <a:schemeClr val="accent2">
                    <a:lumMod val="75000"/>
                  </a:schemeClr>
                </a:solidFill>
                <a:latin typeface="Arial" panose="020B0604020202020204" pitchFamily="34" charset="0"/>
                <a:ea typeface="+mn-lt"/>
                <a:cs typeface="Arial" panose="020B0604020202020204" pitchFamily="34" charset="0"/>
              </a:rPr>
              <a:t>, </a:t>
            </a:r>
            <a:r>
              <a:rPr lang="es-ES" sz="1200" b="1" dirty="0">
                <a:solidFill>
                  <a:schemeClr val="accent2">
                    <a:lumMod val="75000"/>
                  </a:schemeClr>
                </a:solidFill>
                <a:latin typeface="Arial" panose="020B0604020202020204" pitchFamily="34" charset="0"/>
                <a:ea typeface="+mn-lt"/>
                <a:cs typeface="Arial" panose="020B0604020202020204" pitchFamily="34" charset="0"/>
              </a:rPr>
              <a:t>se considera que se trata de una reacción adversa a medicamento</a:t>
            </a:r>
            <a:r>
              <a:rPr lang="es-ES" sz="1200" dirty="0">
                <a:solidFill>
                  <a:schemeClr val="tx1"/>
                </a:solidFill>
                <a:latin typeface="Arial" panose="020B0604020202020204" pitchFamily="34" charset="0"/>
                <a:ea typeface="+mn-lt"/>
                <a:cs typeface="Arial" panose="020B0604020202020204" pitchFamily="34" charset="0"/>
              </a:rPr>
              <a:t>, conocida como RAM y debe ser claro que</a:t>
            </a:r>
            <a:r>
              <a:rPr lang="es-ES" sz="1200" dirty="0">
                <a:latin typeface="Arial" panose="020B0604020202020204" pitchFamily="34" charset="0"/>
                <a:ea typeface="+mn-lt"/>
                <a:cs typeface="Arial" panose="020B0604020202020204" pitchFamily="34" charset="0"/>
              </a:rPr>
              <a:t> </a:t>
            </a:r>
            <a:r>
              <a:rPr lang="es-ES" sz="1200" b="1" dirty="0">
                <a:solidFill>
                  <a:schemeClr val="accent2">
                    <a:lumMod val="75000"/>
                  </a:schemeClr>
                </a:solidFill>
                <a:latin typeface="Arial" panose="020B0604020202020204" pitchFamily="34" charset="0"/>
                <a:ea typeface="+mn-lt"/>
                <a:cs typeface="Arial" panose="020B0604020202020204" pitchFamily="34" charset="0"/>
              </a:rPr>
              <a:t>no se trata de una intoxicación </a:t>
            </a:r>
            <a:endParaRPr lang="es-ES" sz="1200" b="1" dirty="0">
              <a:solidFill>
                <a:schemeClr val="accent2">
                  <a:lumMod val="75000"/>
                </a:schemeClr>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xmlns="" id="{90EC8E3A-A20C-4485-9E12-557DDE511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220495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xmlns="" id="{12C75278-9950-4DB4-B12B-4A98BCB9EEC0}"/>
              </a:ext>
            </a:extLst>
          </p:cNvPr>
          <p:cNvSpPr/>
          <p:nvPr/>
        </p:nvSpPr>
        <p:spPr>
          <a:xfrm>
            <a:off x="6580956" y="1160453"/>
            <a:ext cx="8128000" cy="1083735"/>
          </a:xfrm>
          <a:custGeom>
            <a:avLst/>
            <a:gdLst>
              <a:gd name="connsiteX0" fmla="*/ 0 w 8128000"/>
              <a:gd name="connsiteY0" fmla="*/ 1083733 h 1083733"/>
              <a:gd name="connsiteX1" fmla="*/ 812800 w 8128000"/>
              <a:gd name="connsiteY1" fmla="*/ 0 h 1083733"/>
              <a:gd name="connsiteX2" fmla="*/ 7315200 w 8128000"/>
              <a:gd name="connsiteY2" fmla="*/ 0 h 1083733"/>
              <a:gd name="connsiteX3" fmla="*/ 8128000 w 8128000"/>
              <a:gd name="connsiteY3" fmla="*/ 1083733 h 1083733"/>
              <a:gd name="connsiteX4" fmla="*/ 0 w 8128000"/>
              <a:gd name="connsiteY4" fmla="*/ 1083733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83733">
                <a:moveTo>
                  <a:pt x="8128000" y="1"/>
                </a:moveTo>
                <a:lnTo>
                  <a:pt x="7315200" y="1083732"/>
                </a:lnTo>
                <a:lnTo>
                  <a:pt x="812800" y="1083732"/>
                </a:lnTo>
                <a:lnTo>
                  <a:pt x="0" y="1"/>
                </a:lnTo>
                <a:lnTo>
                  <a:pt x="8128000" y="1"/>
                </a:lnTo>
                <a:close/>
              </a:path>
            </a:pathLst>
          </a:cu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59229" tIns="36831" rIns="1459231" bIns="36831" numCol="1" spcCol="1270" anchor="ctr" anchorCtr="0">
            <a:noAutofit/>
          </a:bodyPr>
          <a:lstStyle/>
          <a:p>
            <a:pPr marL="0" lvl="0" indent="0" algn="ctr" defTabSz="128905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Acetaminofén</a:t>
            </a:r>
          </a:p>
        </p:txBody>
      </p:sp>
      <p:sp>
        <p:nvSpPr>
          <p:cNvPr id="3" name="Forma libre: forma 2">
            <a:extLst>
              <a:ext uri="{FF2B5EF4-FFF2-40B4-BE49-F238E27FC236}">
                <a16:creationId xmlns:a16="http://schemas.microsoft.com/office/drawing/2014/main" xmlns="" id="{E82815D4-CCD7-4038-B8B4-E59F74B5C555}"/>
              </a:ext>
            </a:extLst>
          </p:cNvPr>
          <p:cNvSpPr/>
          <p:nvPr/>
        </p:nvSpPr>
        <p:spPr>
          <a:xfrm>
            <a:off x="7318340" y="2031607"/>
            <a:ext cx="6502399" cy="1083735"/>
          </a:xfrm>
          <a:custGeom>
            <a:avLst/>
            <a:gdLst>
              <a:gd name="connsiteX0" fmla="*/ 0 w 6502399"/>
              <a:gd name="connsiteY0" fmla="*/ 1083733 h 1083733"/>
              <a:gd name="connsiteX1" fmla="*/ 812800 w 6502399"/>
              <a:gd name="connsiteY1" fmla="*/ 0 h 1083733"/>
              <a:gd name="connsiteX2" fmla="*/ 5689599 w 6502399"/>
              <a:gd name="connsiteY2" fmla="*/ 0 h 1083733"/>
              <a:gd name="connsiteX3" fmla="*/ 6502399 w 6502399"/>
              <a:gd name="connsiteY3" fmla="*/ 1083733 h 1083733"/>
              <a:gd name="connsiteX4" fmla="*/ 0 w 6502399"/>
              <a:gd name="connsiteY4" fmla="*/ 1083733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2399" h="1083733">
                <a:moveTo>
                  <a:pt x="6502399" y="1"/>
                </a:moveTo>
                <a:lnTo>
                  <a:pt x="5689599" y="1083732"/>
                </a:lnTo>
                <a:lnTo>
                  <a:pt x="812800" y="1083732"/>
                </a:lnTo>
                <a:lnTo>
                  <a:pt x="0" y="1"/>
                </a:lnTo>
                <a:lnTo>
                  <a:pt x="6502399" y="1"/>
                </a:lnTo>
                <a:close/>
              </a:path>
            </a:pathLst>
          </a:custGeom>
          <a:noFill/>
          <a:ln>
            <a:noFill/>
          </a:ln>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1174749" tIns="36831" rIns="1174750" bIns="36831" numCol="1" spcCol="1270" anchor="ctr" anchorCtr="0">
            <a:noAutofit/>
          </a:bodyPr>
          <a:lstStyle/>
          <a:p>
            <a:pPr marL="0" lvl="0" indent="0" algn="ctr" defTabSz="128905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Amitriptilina</a:t>
            </a:r>
          </a:p>
        </p:txBody>
      </p:sp>
      <p:sp>
        <p:nvSpPr>
          <p:cNvPr id="4" name="Forma libre: forma 3">
            <a:extLst>
              <a:ext uri="{FF2B5EF4-FFF2-40B4-BE49-F238E27FC236}">
                <a16:creationId xmlns:a16="http://schemas.microsoft.com/office/drawing/2014/main" xmlns="" id="{3F8487B8-BDEA-46B4-AE74-C4C8BE828E9D}"/>
              </a:ext>
            </a:extLst>
          </p:cNvPr>
          <p:cNvSpPr/>
          <p:nvPr/>
        </p:nvSpPr>
        <p:spPr>
          <a:xfrm>
            <a:off x="8281971" y="3059432"/>
            <a:ext cx="4876799" cy="1083734"/>
          </a:xfrm>
          <a:custGeom>
            <a:avLst/>
            <a:gdLst>
              <a:gd name="connsiteX0" fmla="*/ 0 w 4876799"/>
              <a:gd name="connsiteY0" fmla="*/ 1083733 h 1083733"/>
              <a:gd name="connsiteX1" fmla="*/ 812800 w 4876799"/>
              <a:gd name="connsiteY1" fmla="*/ 0 h 1083733"/>
              <a:gd name="connsiteX2" fmla="*/ 4063999 w 4876799"/>
              <a:gd name="connsiteY2" fmla="*/ 0 h 1083733"/>
              <a:gd name="connsiteX3" fmla="*/ 4876799 w 4876799"/>
              <a:gd name="connsiteY3" fmla="*/ 1083733 h 1083733"/>
              <a:gd name="connsiteX4" fmla="*/ 0 w 4876799"/>
              <a:gd name="connsiteY4" fmla="*/ 1083733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799" h="1083733">
                <a:moveTo>
                  <a:pt x="4876799" y="1"/>
                </a:moveTo>
                <a:lnTo>
                  <a:pt x="4063999" y="1083732"/>
                </a:lnTo>
                <a:lnTo>
                  <a:pt x="812800" y="1083732"/>
                </a:lnTo>
                <a:lnTo>
                  <a:pt x="0" y="1"/>
                </a:lnTo>
                <a:lnTo>
                  <a:pt x="4876799" y="1"/>
                </a:lnTo>
                <a:close/>
              </a:path>
            </a:pathLst>
          </a:custGeom>
          <a:noFill/>
          <a:ln>
            <a:noFill/>
          </a:ln>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890269" tIns="36830" rIns="890271" bIns="36831" numCol="1" spcCol="1270" anchor="ctr" anchorCtr="0">
            <a:noAutofit/>
          </a:bodyPr>
          <a:lstStyle/>
          <a:p>
            <a:pPr marL="0" lvl="0" indent="0" algn="ctr" defTabSz="128905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Clonazepam/</a:t>
            </a:r>
            <a:r>
              <a:rPr lang="es-CO" sz="1400" b="1" kern="1200" dirty="0" err="1">
                <a:latin typeface="Arial" panose="020B0604020202020204" pitchFamily="34" charset="0"/>
                <a:cs typeface="Arial" panose="020B0604020202020204" pitchFamily="34" charset="0"/>
              </a:rPr>
              <a:t>rivotril</a:t>
            </a:r>
            <a:endParaRPr lang="es-CO" sz="1400" b="1" dirty="0">
              <a:latin typeface="Arial" panose="020B0604020202020204" pitchFamily="34" charset="0"/>
              <a:cs typeface="Arial" panose="020B0604020202020204" pitchFamily="34" charset="0"/>
            </a:endParaRPr>
          </a:p>
          <a:p>
            <a:pPr marL="0" lvl="0" indent="0" algn="ctr" defTabSz="1289050">
              <a:lnSpc>
                <a:spcPct val="90000"/>
              </a:lnSpc>
              <a:spcBef>
                <a:spcPct val="0"/>
              </a:spcBef>
              <a:spcAft>
                <a:spcPct val="35000"/>
              </a:spcAft>
              <a:buNone/>
            </a:pPr>
            <a:endParaRPr lang="es-CO" sz="1400" b="1" kern="1200" dirty="0">
              <a:latin typeface="Arial" panose="020B0604020202020204" pitchFamily="34" charset="0"/>
              <a:cs typeface="Arial" panose="020B0604020202020204" pitchFamily="34" charset="0"/>
            </a:endParaRPr>
          </a:p>
        </p:txBody>
      </p:sp>
      <p:sp>
        <p:nvSpPr>
          <p:cNvPr id="5" name="Forma libre: forma 4">
            <a:extLst>
              <a:ext uri="{FF2B5EF4-FFF2-40B4-BE49-F238E27FC236}">
                <a16:creationId xmlns:a16="http://schemas.microsoft.com/office/drawing/2014/main" xmlns="" id="{63FB400F-E44E-4BCA-AAC0-40FBC93503C0}"/>
              </a:ext>
            </a:extLst>
          </p:cNvPr>
          <p:cNvSpPr/>
          <p:nvPr/>
        </p:nvSpPr>
        <p:spPr>
          <a:xfrm>
            <a:off x="9019356" y="3742375"/>
            <a:ext cx="3251200" cy="1083733"/>
          </a:xfrm>
          <a:custGeom>
            <a:avLst/>
            <a:gdLst>
              <a:gd name="connsiteX0" fmla="*/ 0 w 3251199"/>
              <a:gd name="connsiteY0" fmla="*/ 1083733 h 1083733"/>
              <a:gd name="connsiteX1" fmla="*/ 812800 w 3251199"/>
              <a:gd name="connsiteY1" fmla="*/ 0 h 1083733"/>
              <a:gd name="connsiteX2" fmla="*/ 2438399 w 3251199"/>
              <a:gd name="connsiteY2" fmla="*/ 0 h 1083733"/>
              <a:gd name="connsiteX3" fmla="*/ 3251199 w 3251199"/>
              <a:gd name="connsiteY3" fmla="*/ 1083733 h 1083733"/>
              <a:gd name="connsiteX4" fmla="*/ 0 w 3251199"/>
              <a:gd name="connsiteY4" fmla="*/ 1083733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199" h="1083733">
                <a:moveTo>
                  <a:pt x="3251199" y="1"/>
                </a:moveTo>
                <a:lnTo>
                  <a:pt x="2438399" y="1083732"/>
                </a:lnTo>
                <a:lnTo>
                  <a:pt x="812800" y="1083732"/>
                </a:lnTo>
                <a:lnTo>
                  <a:pt x="0" y="1"/>
                </a:lnTo>
                <a:lnTo>
                  <a:pt x="3251199" y="1"/>
                </a:lnTo>
                <a:close/>
              </a:path>
            </a:pathLst>
          </a:custGeom>
          <a:noFill/>
          <a:ln>
            <a:noFill/>
          </a:ln>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599441" tIns="30480" rIns="599439" bIns="30480" numCol="1" spcCol="1270" anchor="ctr" anchorCtr="0">
            <a:noAutofit/>
          </a:bodyPr>
          <a:lstStyle/>
          <a:p>
            <a:pPr marL="0" lvl="0" indent="0" algn="ctr" defTabSz="10668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Carbamazepina</a:t>
            </a:r>
          </a:p>
        </p:txBody>
      </p:sp>
      <p:sp>
        <p:nvSpPr>
          <p:cNvPr id="6" name="Forma libre: forma 5">
            <a:extLst>
              <a:ext uri="{FF2B5EF4-FFF2-40B4-BE49-F238E27FC236}">
                <a16:creationId xmlns:a16="http://schemas.microsoft.com/office/drawing/2014/main" xmlns="" id="{608B9926-1D8D-4A31-ADD5-F44C3D6DFF90}"/>
              </a:ext>
            </a:extLst>
          </p:cNvPr>
          <p:cNvSpPr/>
          <p:nvPr/>
        </p:nvSpPr>
        <p:spPr>
          <a:xfrm>
            <a:off x="9756739" y="4613813"/>
            <a:ext cx="1625600" cy="1083734"/>
          </a:xfrm>
          <a:custGeom>
            <a:avLst/>
            <a:gdLst>
              <a:gd name="connsiteX0" fmla="*/ 0 w 1625599"/>
              <a:gd name="connsiteY0" fmla="*/ 1083733 h 1083733"/>
              <a:gd name="connsiteX1" fmla="*/ 812800 w 1625599"/>
              <a:gd name="connsiteY1" fmla="*/ 0 h 1083733"/>
              <a:gd name="connsiteX2" fmla="*/ 812800 w 1625599"/>
              <a:gd name="connsiteY2" fmla="*/ 0 h 1083733"/>
              <a:gd name="connsiteX3" fmla="*/ 1625599 w 1625599"/>
              <a:gd name="connsiteY3" fmla="*/ 1083733 h 1083733"/>
              <a:gd name="connsiteX4" fmla="*/ 0 w 1625599"/>
              <a:gd name="connsiteY4" fmla="*/ 1083733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99" h="1083733">
                <a:moveTo>
                  <a:pt x="1625599" y="0"/>
                </a:moveTo>
                <a:lnTo>
                  <a:pt x="812799" y="1083733"/>
                </a:lnTo>
                <a:lnTo>
                  <a:pt x="812799" y="1083733"/>
                </a:lnTo>
                <a:lnTo>
                  <a:pt x="0" y="0"/>
                </a:lnTo>
                <a:lnTo>
                  <a:pt x="1625599" y="0"/>
                </a:lnTo>
                <a:close/>
              </a:path>
            </a:pathLst>
          </a:custGeom>
          <a:no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30481" tIns="30480" rIns="30480" bIns="30481" numCol="1" spcCol="1270" anchor="ctr" anchorCtr="0">
            <a:noAutofit/>
          </a:bodyPr>
          <a:lstStyle/>
          <a:p>
            <a:pPr marL="0" lvl="0" indent="0" algn="ctr" defTabSz="10668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Tramadol</a:t>
            </a:r>
          </a:p>
        </p:txBody>
      </p:sp>
      <p:sp>
        <p:nvSpPr>
          <p:cNvPr id="7" name="Título 1">
            <a:extLst>
              <a:ext uri="{FF2B5EF4-FFF2-40B4-BE49-F238E27FC236}">
                <a16:creationId xmlns:a16="http://schemas.microsoft.com/office/drawing/2014/main" xmlns="" id="{6327CA45-DD75-497D-A856-404C32A03148}"/>
              </a:ext>
            </a:extLst>
          </p:cNvPr>
          <p:cNvSpPr txBox="1">
            <a:spLocks/>
          </p:cNvSpPr>
          <p:nvPr/>
        </p:nvSpPr>
        <p:spPr>
          <a:xfrm>
            <a:off x="1102180" y="949196"/>
            <a:ext cx="2282043" cy="564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solidFill>
                  <a:schemeClr val="bg1"/>
                </a:solidFill>
                <a:highlight>
                  <a:srgbClr val="339966"/>
                </a:highlight>
                <a:latin typeface="Arial" panose="020B0604020202020204" pitchFamily="34" charset="0"/>
                <a:cs typeface="Arial" panose="020B0604020202020204" pitchFamily="34" charset="0"/>
              </a:rPr>
              <a:t>Epidemiología</a:t>
            </a:r>
            <a:endParaRPr lang="es-CO" sz="2400" b="1" dirty="0">
              <a:solidFill>
                <a:schemeClr val="bg1"/>
              </a:solidFill>
              <a:highlight>
                <a:srgbClr val="339966"/>
              </a:highlight>
              <a:latin typeface="Arial" panose="020B0604020202020204" pitchFamily="34" charset="0"/>
              <a:cs typeface="Arial" panose="020B0604020202020204" pitchFamily="34" charset="0"/>
            </a:endParaRPr>
          </a:p>
        </p:txBody>
      </p:sp>
      <p:sp>
        <p:nvSpPr>
          <p:cNvPr id="8" name="Marcador de texto 2">
            <a:extLst>
              <a:ext uri="{FF2B5EF4-FFF2-40B4-BE49-F238E27FC236}">
                <a16:creationId xmlns:a16="http://schemas.microsoft.com/office/drawing/2014/main" xmlns="" id="{5C613D53-05E1-4E45-8183-E96349F2D1B7}"/>
              </a:ext>
            </a:extLst>
          </p:cNvPr>
          <p:cNvSpPr txBox="1">
            <a:spLocks/>
          </p:cNvSpPr>
          <p:nvPr/>
        </p:nvSpPr>
        <p:spPr>
          <a:xfrm>
            <a:off x="656367" y="1732212"/>
            <a:ext cx="3173668" cy="3393576"/>
          </a:xfrm>
          <a:prstGeom prst="rect">
            <a:avLst/>
          </a:prstGeom>
        </p:spPr>
        <p:txBody>
          <a:bodyPr vert="horz" lIns="91440" tIns="45720" rIns="91440" bIns="45720" rtlCol="0" anchor="ctr">
            <a:normAutofit/>
          </a:bodyPr>
          <a:lstStyle>
            <a:defPPr>
              <a:defRPr lang="es-419"/>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800" dirty="0">
                <a:solidFill>
                  <a:schemeClr val="tx1"/>
                </a:solidFill>
                <a:latin typeface="Arial" panose="020B0604020202020204" pitchFamily="34" charset="0"/>
                <a:ea typeface="Times New Roman" panose="02020603050405020304" pitchFamily="18" charset="0"/>
                <a:cs typeface="Arial" panose="020B0604020202020204" pitchFamily="34" charset="0"/>
              </a:rPr>
              <a:t>En el proceso de vigilancia en salud pública, las intoxicaciones por medicamentos han sido relevantes a través de los años.</a:t>
            </a:r>
          </a:p>
          <a:p>
            <a:r>
              <a:rPr lang="es-CO" sz="1800" dirty="0">
                <a:solidFill>
                  <a:schemeClr val="tx1"/>
                </a:solidFill>
                <a:latin typeface="Arial" panose="020B0604020202020204" pitchFamily="34" charset="0"/>
                <a:ea typeface="Times New Roman" panose="02020603050405020304" pitchFamily="18" charset="0"/>
                <a:cs typeface="Arial" panose="020B0604020202020204" pitchFamily="34" charset="0"/>
              </a:rPr>
              <a:t>Los medicamentos que se notifican con mayor frecuencia son el acetaminofén, amitriptilina y clonazepam o </a:t>
            </a:r>
            <a:r>
              <a:rPr lang="es-CO" sz="1800" dirty="0" err="1">
                <a:solidFill>
                  <a:schemeClr val="tx1"/>
                </a:solidFill>
                <a:latin typeface="Arial" panose="020B0604020202020204" pitchFamily="34" charset="0"/>
                <a:ea typeface="Times New Roman" panose="02020603050405020304" pitchFamily="18" charset="0"/>
                <a:cs typeface="Arial" panose="020B0604020202020204" pitchFamily="34" charset="0"/>
              </a:rPr>
              <a:t>rivotril</a:t>
            </a:r>
            <a:r>
              <a:rPr lang="es-CO" sz="18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es-CO" sz="1800" dirty="0">
              <a:solidFill>
                <a:schemeClr val="tx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8AD7D643-481B-40B7-9556-64F212D83FBB}"/>
              </a:ext>
            </a:extLst>
          </p:cNvPr>
          <p:cNvSpPr txBox="1"/>
          <p:nvPr/>
        </p:nvSpPr>
        <p:spPr>
          <a:xfrm>
            <a:off x="401431" y="5800088"/>
            <a:ext cx="2762054" cy="217432"/>
          </a:xfrm>
          <a:prstGeom prst="rect">
            <a:avLst/>
          </a:prstGeom>
          <a:noFill/>
        </p:spPr>
        <p:txBody>
          <a:bodyPr wrap="square">
            <a:spAutoFit/>
          </a:bodyPr>
          <a:lstStyle/>
          <a:p>
            <a:pPr>
              <a:lnSpc>
                <a:spcPct val="107000"/>
              </a:lnSpc>
              <a:spcAft>
                <a:spcPts val="800"/>
              </a:spcAft>
            </a:pPr>
            <a:r>
              <a:rPr lang="es-CO"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Fuente: Sivigila, Instituto Nacional de Salud 2016-2021</a:t>
            </a:r>
            <a:endParaRPr lang="es-CO"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73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E99382-A9D1-40C5-9E6B-9F219F0E0D0B}"/>
              </a:ext>
            </a:extLst>
          </p:cNvPr>
          <p:cNvSpPr txBox="1">
            <a:spLocks/>
          </p:cNvSpPr>
          <p:nvPr/>
        </p:nvSpPr>
        <p:spPr>
          <a:xfrm>
            <a:off x="1257623" y="1523617"/>
            <a:ext cx="4464447" cy="55714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solidFill>
                  <a:schemeClr val="bg1"/>
                </a:solidFill>
                <a:highlight>
                  <a:srgbClr val="339966"/>
                </a:highlight>
                <a:latin typeface="Arial"/>
                <a:cs typeface="Arial"/>
              </a:rPr>
              <a:t>Intoxicación por acetaminofén</a:t>
            </a:r>
            <a:endParaRPr lang="es-ES" sz="2400" b="1" dirty="0">
              <a:solidFill>
                <a:schemeClr val="bg1"/>
              </a:solidFill>
              <a:highlight>
                <a:srgbClr val="339966"/>
              </a:highlight>
            </a:endParaRPr>
          </a:p>
        </p:txBody>
      </p:sp>
      <p:sp>
        <p:nvSpPr>
          <p:cNvPr id="4" name="CuadroTexto 3">
            <a:extLst>
              <a:ext uri="{FF2B5EF4-FFF2-40B4-BE49-F238E27FC236}">
                <a16:creationId xmlns:a16="http://schemas.microsoft.com/office/drawing/2014/main" xmlns="" id="{D7E426E4-ECD1-4EA6-8CC4-5DAA4BACC8C2}"/>
              </a:ext>
            </a:extLst>
          </p:cNvPr>
          <p:cNvSpPr txBox="1"/>
          <p:nvPr/>
        </p:nvSpPr>
        <p:spPr>
          <a:xfrm>
            <a:off x="8609029" y="220686"/>
            <a:ext cx="3003376" cy="461665"/>
          </a:xfrm>
          <a:prstGeom prst="rect">
            <a:avLst/>
          </a:prstGeom>
          <a:noFill/>
        </p:spPr>
        <p:txBody>
          <a:bodyPr wrap="square">
            <a:spAutoFit/>
          </a:bodyPr>
          <a:lstStyle/>
          <a:p>
            <a:pPr lvl="0"/>
            <a:r>
              <a:rPr lang="es-CO" sz="2400" b="1" dirty="0">
                <a:solidFill>
                  <a:schemeClr val="bg1"/>
                </a:solidFill>
                <a:latin typeface="Arial" panose="020B0604020202020204" pitchFamily="34" charset="0"/>
                <a:cs typeface="Arial" panose="020B0604020202020204" pitchFamily="34" charset="0"/>
              </a:rPr>
              <a:t>Epidemiología</a:t>
            </a:r>
          </a:p>
        </p:txBody>
      </p:sp>
      <p:sp>
        <p:nvSpPr>
          <p:cNvPr id="6" name="CuadroTexto 5">
            <a:extLst>
              <a:ext uri="{FF2B5EF4-FFF2-40B4-BE49-F238E27FC236}">
                <a16:creationId xmlns:a16="http://schemas.microsoft.com/office/drawing/2014/main" xmlns="" id="{B9457904-7036-4720-9675-955ED06746AC}"/>
              </a:ext>
            </a:extLst>
          </p:cNvPr>
          <p:cNvSpPr txBox="1"/>
          <p:nvPr/>
        </p:nvSpPr>
        <p:spPr>
          <a:xfrm>
            <a:off x="8769283" y="2850764"/>
            <a:ext cx="2542881" cy="461665"/>
          </a:xfrm>
          <a:prstGeom prst="rect">
            <a:avLst/>
          </a:prstGeom>
          <a:noFill/>
        </p:spPr>
        <p:txBody>
          <a:bodyPr wrap="square">
            <a:spAutoFit/>
          </a:bodyPr>
          <a:lstStyle/>
          <a:p>
            <a:pPr lvl="0"/>
            <a:r>
              <a:rPr lang="es-CO" sz="2400" b="1" dirty="0">
                <a:solidFill>
                  <a:schemeClr val="bg1"/>
                </a:solidFill>
                <a:latin typeface="Arial" panose="020B0604020202020204" pitchFamily="34" charset="0"/>
                <a:cs typeface="Arial" panose="020B0604020202020204" pitchFamily="34" charset="0"/>
              </a:rPr>
              <a:t>Generalidades</a:t>
            </a:r>
          </a:p>
        </p:txBody>
      </p:sp>
      <p:sp>
        <p:nvSpPr>
          <p:cNvPr id="8" name="CuadroTexto 7">
            <a:extLst>
              <a:ext uri="{FF2B5EF4-FFF2-40B4-BE49-F238E27FC236}">
                <a16:creationId xmlns:a16="http://schemas.microsoft.com/office/drawing/2014/main" xmlns="" id="{C2178926-12E3-4326-BCDA-EB1ECFACA8A4}"/>
              </a:ext>
            </a:extLst>
          </p:cNvPr>
          <p:cNvSpPr txBox="1"/>
          <p:nvPr/>
        </p:nvSpPr>
        <p:spPr>
          <a:xfrm>
            <a:off x="7909090" y="1275285"/>
            <a:ext cx="4100659" cy="923330"/>
          </a:xfrm>
          <a:prstGeom prst="rect">
            <a:avLst/>
          </a:prstGeom>
          <a:noFill/>
        </p:spPr>
        <p:txBody>
          <a:bodyPr wrap="square">
            <a:spAutoFit/>
          </a:bodyPr>
          <a:lstStyle/>
          <a:p>
            <a:pPr lvl="0"/>
            <a:r>
              <a:rPr lang="es-ES" dirty="0">
                <a:solidFill>
                  <a:schemeClr val="tx1"/>
                </a:solidFill>
                <a:latin typeface="Arial"/>
                <a:cs typeface="Arial"/>
              </a:rPr>
              <a:t>Es el medicamento mayormente implicado en las intoxicaciones en Colombia.</a:t>
            </a:r>
            <a:endParaRPr lang="es-CO" dirty="0">
              <a:solidFill>
                <a:schemeClr val="tx1"/>
              </a:solidFill>
            </a:endParaRPr>
          </a:p>
        </p:txBody>
      </p:sp>
      <p:sp>
        <p:nvSpPr>
          <p:cNvPr id="10" name="CuadroTexto 9">
            <a:extLst>
              <a:ext uri="{FF2B5EF4-FFF2-40B4-BE49-F238E27FC236}">
                <a16:creationId xmlns:a16="http://schemas.microsoft.com/office/drawing/2014/main" xmlns="" id="{8C0E729A-06C7-449C-8C9B-6ADF7A547E59}"/>
              </a:ext>
            </a:extLst>
          </p:cNvPr>
          <p:cNvSpPr txBox="1"/>
          <p:nvPr/>
        </p:nvSpPr>
        <p:spPr>
          <a:xfrm>
            <a:off x="7404755" y="4053053"/>
            <a:ext cx="4626204" cy="2031325"/>
          </a:xfrm>
          <a:prstGeom prst="rect">
            <a:avLst/>
          </a:prstGeom>
          <a:noFill/>
        </p:spPr>
        <p:txBody>
          <a:bodyPr wrap="square">
            <a:spAutoFit/>
          </a:bodyPr>
          <a:lstStyle/>
          <a:p>
            <a:pPr marL="285750" lvl="0" indent="-285750">
              <a:buFont typeface="Arial" panose="020B0604020202020204" pitchFamily="34" charset="0"/>
              <a:buChar char="•"/>
            </a:pPr>
            <a:r>
              <a:rPr lang="es-ES" dirty="0">
                <a:solidFill>
                  <a:schemeClr val="tx1"/>
                </a:solidFill>
                <a:latin typeface="Arial"/>
                <a:cs typeface="Arial"/>
              </a:rPr>
              <a:t>Ampliamente usado como analgésico y antipirético.</a:t>
            </a:r>
          </a:p>
          <a:p>
            <a:pPr marL="285750" lvl="0" indent="-285750">
              <a:buFont typeface="Arial" panose="020B0604020202020204" pitchFamily="34" charset="0"/>
              <a:buChar char="•"/>
            </a:pPr>
            <a:r>
              <a:rPr lang="es-ES" dirty="0">
                <a:solidFill>
                  <a:schemeClr val="tx1"/>
                </a:solidFill>
                <a:latin typeface="Arial"/>
                <a:cs typeface="Arial"/>
              </a:rPr>
              <a:t>Buen perfil de seguridad y eficacia</a:t>
            </a:r>
          </a:p>
          <a:p>
            <a:pPr marL="285750" lvl="0" indent="-285750">
              <a:buFont typeface="Arial" panose="020B0604020202020204" pitchFamily="34" charset="0"/>
              <a:buChar char="•"/>
            </a:pPr>
            <a:r>
              <a:rPr lang="es-ES" dirty="0">
                <a:solidFill>
                  <a:schemeClr val="tx1"/>
                </a:solidFill>
                <a:latin typeface="Arial"/>
                <a:cs typeface="Arial"/>
              </a:rPr>
              <a:t>Uso es muy común en la población general (adulta y pediátrica). </a:t>
            </a:r>
          </a:p>
          <a:p>
            <a:pPr marL="285750" lvl="0" indent="-285750">
              <a:buFont typeface="Arial" panose="020B0604020202020204" pitchFamily="34" charset="0"/>
              <a:buChar char="•"/>
            </a:pPr>
            <a:r>
              <a:rPr lang="es-ES" dirty="0">
                <a:solidFill>
                  <a:schemeClr val="tx1"/>
                </a:solidFill>
                <a:latin typeface="Arial"/>
                <a:cs typeface="Arial"/>
              </a:rPr>
              <a:t>Es un medicamento tanto formulado como de venta libre.</a:t>
            </a:r>
            <a:endParaRPr lang="es-CO" dirty="0">
              <a:solidFill>
                <a:schemeClr val="tx1"/>
              </a:solidFill>
            </a:endParaRPr>
          </a:p>
        </p:txBody>
      </p:sp>
      <p:sp>
        <p:nvSpPr>
          <p:cNvPr id="7" name="CuadroTexto 6">
            <a:extLst>
              <a:ext uri="{FF2B5EF4-FFF2-40B4-BE49-F238E27FC236}">
                <a16:creationId xmlns:a16="http://schemas.microsoft.com/office/drawing/2014/main" xmlns="" id="{6E715095-AA9E-4E64-8F47-C2D028DD3C7A}"/>
              </a:ext>
            </a:extLst>
          </p:cNvPr>
          <p:cNvSpPr txBox="1"/>
          <p:nvPr/>
        </p:nvSpPr>
        <p:spPr>
          <a:xfrm>
            <a:off x="348472" y="6178029"/>
            <a:ext cx="2913523" cy="276999"/>
          </a:xfrm>
          <a:prstGeom prst="rect">
            <a:avLst/>
          </a:prstGeom>
          <a:noFill/>
        </p:spPr>
        <p:txBody>
          <a:bodyPr wrap="square">
            <a:spAutoFit/>
          </a:bodyPr>
          <a:lstStyle/>
          <a:p>
            <a:r>
              <a:rPr lang="es-CO" sz="600" dirty="0">
                <a:latin typeface="Arial" panose="020B0604020202020204" pitchFamily="34" charset="0"/>
                <a:cs typeface="Arial" panose="020B0604020202020204" pitchFamily="34" charset="0"/>
              </a:rPr>
              <a:t>Fuente: https://es.dreamstime.com/fotograf%C3%ADa-de-archivo-f%C3%B3rmula-estructural-del-paracetamol-acetaminophen-image22477052</a:t>
            </a:r>
          </a:p>
        </p:txBody>
      </p:sp>
      <p:pic>
        <p:nvPicPr>
          <p:cNvPr id="9" name="Imagen 16" descr="Diagrama&#10;&#10;Descripción generada automáticamente">
            <a:extLst>
              <a:ext uri="{FF2B5EF4-FFF2-40B4-BE49-F238E27FC236}">
                <a16:creationId xmlns:a16="http://schemas.microsoft.com/office/drawing/2014/main" xmlns="" id="{3784CE6E-65B4-4219-A896-8A5A3A83491A}"/>
              </a:ext>
            </a:extLst>
          </p:cNvPr>
          <p:cNvPicPr>
            <a:picLocks noChangeAspect="1"/>
          </p:cNvPicPr>
          <p:nvPr/>
        </p:nvPicPr>
        <p:blipFill>
          <a:blip r:embed="rId3"/>
          <a:stretch>
            <a:fillRect/>
          </a:stretch>
        </p:blipFill>
        <p:spPr>
          <a:xfrm>
            <a:off x="348472" y="4692509"/>
            <a:ext cx="2257876" cy="14022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288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63B3705-F13F-4181-9583-0FFFFCB73127}"/>
              </a:ext>
            </a:extLst>
          </p:cNvPr>
          <p:cNvSpPr txBox="1"/>
          <p:nvPr/>
        </p:nvSpPr>
        <p:spPr>
          <a:xfrm>
            <a:off x="8609029" y="220686"/>
            <a:ext cx="3003376" cy="461665"/>
          </a:xfrm>
          <a:prstGeom prst="rect">
            <a:avLst/>
          </a:prstGeom>
          <a:noFill/>
        </p:spPr>
        <p:txBody>
          <a:bodyPr wrap="square">
            <a:spAutoFit/>
          </a:bodyPr>
          <a:lstStyle/>
          <a:p>
            <a:pPr lvl="0"/>
            <a:r>
              <a:rPr lang="es-CO" sz="2400" b="1" dirty="0">
                <a:solidFill>
                  <a:schemeClr val="bg1"/>
                </a:solidFill>
                <a:latin typeface="Arial" panose="020B0604020202020204" pitchFamily="34" charset="0"/>
                <a:cs typeface="Arial" panose="020B0604020202020204" pitchFamily="34" charset="0"/>
              </a:rPr>
              <a:t>Epidemiología</a:t>
            </a:r>
          </a:p>
        </p:txBody>
      </p:sp>
      <p:sp>
        <p:nvSpPr>
          <p:cNvPr id="3" name="CuadroTexto 2">
            <a:extLst>
              <a:ext uri="{FF2B5EF4-FFF2-40B4-BE49-F238E27FC236}">
                <a16:creationId xmlns:a16="http://schemas.microsoft.com/office/drawing/2014/main" xmlns="" id="{E2F51962-FC58-4018-9F71-DBC4B36B0328}"/>
              </a:ext>
            </a:extLst>
          </p:cNvPr>
          <p:cNvSpPr txBox="1"/>
          <p:nvPr/>
        </p:nvSpPr>
        <p:spPr>
          <a:xfrm>
            <a:off x="8769283" y="2850764"/>
            <a:ext cx="2542881" cy="461665"/>
          </a:xfrm>
          <a:prstGeom prst="rect">
            <a:avLst/>
          </a:prstGeom>
          <a:noFill/>
        </p:spPr>
        <p:txBody>
          <a:bodyPr wrap="square">
            <a:spAutoFit/>
          </a:bodyPr>
          <a:lstStyle/>
          <a:p>
            <a:pPr lvl="0"/>
            <a:r>
              <a:rPr lang="es-CO" sz="2400" b="1" dirty="0">
                <a:solidFill>
                  <a:schemeClr val="bg1"/>
                </a:solidFill>
                <a:latin typeface="Arial" panose="020B0604020202020204" pitchFamily="34" charset="0"/>
                <a:cs typeface="Arial" panose="020B0604020202020204" pitchFamily="34" charset="0"/>
              </a:rPr>
              <a:t>Generalidades</a:t>
            </a:r>
          </a:p>
        </p:txBody>
      </p:sp>
      <p:sp>
        <p:nvSpPr>
          <p:cNvPr id="4" name="Título 1">
            <a:extLst>
              <a:ext uri="{FF2B5EF4-FFF2-40B4-BE49-F238E27FC236}">
                <a16:creationId xmlns:a16="http://schemas.microsoft.com/office/drawing/2014/main" xmlns="" id="{D47ED89D-AB0A-4E32-93A6-0A0125568DE8}"/>
              </a:ext>
            </a:extLst>
          </p:cNvPr>
          <p:cNvSpPr txBox="1">
            <a:spLocks/>
          </p:cNvSpPr>
          <p:nvPr/>
        </p:nvSpPr>
        <p:spPr>
          <a:xfrm>
            <a:off x="1634695" y="1542470"/>
            <a:ext cx="3738583" cy="55714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solidFill>
                  <a:schemeClr val="bg1"/>
                </a:solidFill>
                <a:highlight>
                  <a:srgbClr val="339966"/>
                </a:highlight>
                <a:latin typeface="Arial"/>
                <a:cs typeface="Arial"/>
              </a:rPr>
              <a:t>Antidepresivos tricíclicos</a:t>
            </a:r>
            <a:endParaRPr lang="es-ES" sz="2400" b="1" dirty="0">
              <a:solidFill>
                <a:schemeClr val="bg1"/>
              </a:solidFill>
              <a:highlight>
                <a:srgbClr val="339966"/>
              </a:highlight>
            </a:endParaRPr>
          </a:p>
        </p:txBody>
      </p:sp>
      <p:sp>
        <p:nvSpPr>
          <p:cNvPr id="6" name="CuadroTexto 5">
            <a:extLst>
              <a:ext uri="{FF2B5EF4-FFF2-40B4-BE49-F238E27FC236}">
                <a16:creationId xmlns:a16="http://schemas.microsoft.com/office/drawing/2014/main" xmlns="" id="{86EAF69F-A071-4998-B693-CF3C325647A1}"/>
              </a:ext>
            </a:extLst>
          </p:cNvPr>
          <p:cNvSpPr txBox="1"/>
          <p:nvPr/>
        </p:nvSpPr>
        <p:spPr>
          <a:xfrm>
            <a:off x="7569724" y="959832"/>
            <a:ext cx="4270342" cy="1477328"/>
          </a:xfrm>
          <a:prstGeom prst="rect">
            <a:avLst/>
          </a:prstGeom>
          <a:noFill/>
        </p:spPr>
        <p:txBody>
          <a:bodyPr wrap="square">
            <a:spAutoFit/>
          </a:bodyPr>
          <a:lstStyle/>
          <a:p>
            <a:pPr lvl="0">
              <a:buNone/>
            </a:pPr>
            <a:r>
              <a:rPr lang="es-CO" sz="1800" dirty="0">
                <a:solidFill>
                  <a:schemeClr val="tx1"/>
                </a:solidFill>
                <a:latin typeface="Arial" panose="020B0604020202020204" pitchFamily="34" charset="0"/>
                <a:cs typeface="Arial" panose="020B0604020202020204" pitchFamily="34" charset="0"/>
              </a:rPr>
              <a:t>Los antidepresivos son medicamentos causantes de un número importante de intoxicaciones, y el antidepresivo más  implicado en estas situaciones es la amitriptilina.</a:t>
            </a:r>
          </a:p>
        </p:txBody>
      </p:sp>
      <p:sp>
        <p:nvSpPr>
          <p:cNvPr id="8" name="CuadroTexto 7">
            <a:extLst>
              <a:ext uri="{FF2B5EF4-FFF2-40B4-BE49-F238E27FC236}">
                <a16:creationId xmlns:a16="http://schemas.microsoft.com/office/drawing/2014/main" xmlns="" id="{D4BFDBF8-E2FE-4CFC-B924-15E00D913517}"/>
              </a:ext>
            </a:extLst>
          </p:cNvPr>
          <p:cNvSpPr txBox="1"/>
          <p:nvPr/>
        </p:nvSpPr>
        <p:spPr>
          <a:xfrm>
            <a:off x="7355264" y="4223456"/>
            <a:ext cx="4484802" cy="1200329"/>
          </a:xfrm>
          <a:prstGeom prst="rect">
            <a:avLst/>
          </a:prstGeom>
          <a:noFill/>
        </p:spPr>
        <p:txBody>
          <a:bodyPr wrap="square">
            <a:spAutoFit/>
          </a:bodyPr>
          <a:lstStyle/>
          <a:p>
            <a:pPr lvl="0">
              <a:buNone/>
            </a:pPr>
            <a:r>
              <a:rPr lang="es-ES" sz="1800" dirty="0">
                <a:solidFill>
                  <a:schemeClr val="tx1"/>
                </a:solidFill>
                <a:latin typeface="Arial"/>
                <a:cs typeface="Arial"/>
              </a:rPr>
              <a:t>Esta intoxicaciones pueden ser fatales y generan alta morbimortalidad, por su toxicidad cardiovascular e importantes efectos neurológicos.</a:t>
            </a:r>
            <a:endParaRPr lang="es-CO" sz="1800" dirty="0">
              <a:solidFill>
                <a:schemeClr val="tx1"/>
              </a:solidFill>
            </a:endParaRPr>
          </a:p>
        </p:txBody>
      </p:sp>
    </p:spTree>
    <p:extLst>
      <p:ext uri="{BB962C8B-B14F-4D97-AF65-F5344CB8AC3E}">
        <p14:creationId xmlns:p14="http://schemas.microsoft.com/office/powerpoint/2010/main" val="22749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2CD274-8052-4BB5-9F1C-E1247277A7A2}"/>
              </a:ext>
            </a:extLst>
          </p:cNvPr>
          <p:cNvSpPr txBox="1">
            <a:spLocks/>
          </p:cNvSpPr>
          <p:nvPr/>
        </p:nvSpPr>
        <p:spPr>
          <a:xfrm>
            <a:off x="578816" y="747246"/>
            <a:ext cx="5228095" cy="394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339966"/>
                </a:highlight>
                <a:latin typeface="Arial"/>
                <a:cs typeface="Arial"/>
              </a:rPr>
              <a:t>Grupo de sustancia 2: Plaguicidas</a:t>
            </a:r>
            <a:endParaRPr lang="es-ES" sz="2400" b="1" dirty="0">
              <a:solidFill>
                <a:schemeClr val="bg1"/>
              </a:solidFill>
              <a:highlight>
                <a:srgbClr val="339966"/>
              </a:highlight>
            </a:endParaRPr>
          </a:p>
        </p:txBody>
      </p:sp>
      <p:sp>
        <p:nvSpPr>
          <p:cNvPr id="3" name="TextBox 3">
            <a:extLst>
              <a:ext uri="{FF2B5EF4-FFF2-40B4-BE49-F238E27FC236}">
                <a16:creationId xmlns:a16="http://schemas.microsoft.com/office/drawing/2014/main" xmlns="" id="{B9FC8E67-D40B-440E-80CE-38D5FAF5872C}"/>
              </a:ext>
            </a:extLst>
          </p:cNvPr>
          <p:cNvSpPr txBox="1"/>
          <p:nvPr/>
        </p:nvSpPr>
        <p:spPr>
          <a:xfrm>
            <a:off x="430921" y="1498649"/>
            <a:ext cx="55457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dirty="0">
                <a:solidFill>
                  <a:schemeClr val="bg1"/>
                </a:solidFill>
                <a:highlight>
                  <a:srgbClr val="339966"/>
                </a:highlight>
                <a:latin typeface="Arial"/>
                <a:ea typeface="Microsoft YaHei"/>
                <a:cs typeface="Arial"/>
              </a:rPr>
              <a:t>Plaguicida: </a:t>
            </a:r>
            <a:r>
              <a:rPr lang="en-US" dirty="0">
                <a:solidFill>
                  <a:schemeClr val="bg1"/>
                </a:solidFill>
                <a:latin typeface="Arial"/>
                <a:cs typeface="Arial"/>
              </a:rPr>
              <a:t>“</a:t>
            </a:r>
            <a:r>
              <a:rPr lang="en-US" i="1" dirty="0" err="1">
                <a:solidFill>
                  <a:schemeClr val="bg1"/>
                </a:solidFill>
                <a:latin typeface="Arial"/>
                <a:cs typeface="Arial"/>
              </a:rPr>
              <a:t>cualquier</a:t>
            </a:r>
            <a:r>
              <a:rPr lang="en-US" i="1" dirty="0">
                <a:solidFill>
                  <a:schemeClr val="bg1"/>
                </a:solidFill>
                <a:latin typeface="Arial"/>
                <a:cs typeface="Arial"/>
              </a:rPr>
              <a:t> </a:t>
            </a:r>
            <a:r>
              <a:rPr lang="en-US" i="1" dirty="0" err="1">
                <a:solidFill>
                  <a:schemeClr val="bg1"/>
                </a:solidFill>
                <a:latin typeface="Arial"/>
                <a:cs typeface="Arial"/>
              </a:rPr>
              <a:t>sustancia</a:t>
            </a:r>
            <a:r>
              <a:rPr lang="en-US" i="1" dirty="0">
                <a:solidFill>
                  <a:schemeClr val="bg1"/>
                </a:solidFill>
                <a:latin typeface="Arial"/>
                <a:cs typeface="Arial"/>
              </a:rPr>
              <a:t> o </a:t>
            </a:r>
            <a:r>
              <a:rPr lang="en-US" i="1" dirty="0" err="1">
                <a:solidFill>
                  <a:schemeClr val="bg1"/>
                </a:solidFill>
                <a:latin typeface="Arial"/>
                <a:cs typeface="Arial"/>
              </a:rPr>
              <a:t>mezcla</a:t>
            </a:r>
            <a:r>
              <a:rPr lang="en-US" i="1" dirty="0">
                <a:solidFill>
                  <a:schemeClr val="bg1"/>
                </a:solidFill>
                <a:latin typeface="Arial"/>
                <a:cs typeface="Arial"/>
              </a:rPr>
              <a:t> de </a:t>
            </a:r>
            <a:r>
              <a:rPr lang="en-US" i="1" dirty="0" err="1">
                <a:solidFill>
                  <a:schemeClr val="bg1"/>
                </a:solidFill>
                <a:latin typeface="Arial"/>
                <a:cs typeface="Arial"/>
              </a:rPr>
              <a:t>sustancias</a:t>
            </a:r>
            <a:r>
              <a:rPr lang="en-US" i="1" dirty="0">
                <a:solidFill>
                  <a:schemeClr val="bg1"/>
                </a:solidFill>
                <a:latin typeface="Arial"/>
                <a:cs typeface="Arial"/>
              </a:rPr>
              <a:t> con </a:t>
            </a:r>
            <a:r>
              <a:rPr lang="en-US" i="1" dirty="0" err="1">
                <a:solidFill>
                  <a:schemeClr val="bg1"/>
                </a:solidFill>
                <a:latin typeface="Arial"/>
                <a:cs typeface="Arial"/>
              </a:rPr>
              <a:t>ingredientes</a:t>
            </a:r>
            <a:r>
              <a:rPr lang="en-US" i="1" dirty="0">
                <a:solidFill>
                  <a:schemeClr val="bg1"/>
                </a:solidFill>
                <a:latin typeface="Arial"/>
                <a:cs typeface="Arial"/>
              </a:rPr>
              <a:t> </a:t>
            </a:r>
            <a:r>
              <a:rPr lang="en-US" i="1" dirty="0" err="1">
                <a:solidFill>
                  <a:schemeClr val="bg1"/>
                </a:solidFill>
                <a:latin typeface="Arial"/>
                <a:cs typeface="Arial"/>
              </a:rPr>
              <a:t>químicos</a:t>
            </a:r>
            <a:r>
              <a:rPr lang="en-US" i="1" dirty="0">
                <a:solidFill>
                  <a:schemeClr val="bg1"/>
                </a:solidFill>
                <a:latin typeface="Arial"/>
                <a:cs typeface="Arial"/>
              </a:rPr>
              <a:t> o </a:t>
            </a:r>
            <a:r>
              <a:rPr lang="en-US" i="1" dirty="0" err="1">
                <a:solidFill>
                  <a:schemeClr val="bg1"/>
                </a:solidFill>
                <a:latin typeface="Arial"/>
                <a:cs typeface="Arial"/>
              </a:rPr>
              <a:t>biológicos</a:t>
            </a:r>
            <a:r>
              <a:rPr lang="en-US" i="1" dirty="0">
                <a:solidFill>
                  <a:schemeClr val="bg1"/>
                </a:solidFill>
                <a:latin typeface="Arial"/>
                <a:cs typeface="Arial"/>
              </a:rPr>
              <a:t> </a:t>
            </a:r>
            <a:r>
              <a:rPr lang="en-US" i="1" dirty="0" err="1">
                <a:solidFill>
                  <a:schemeClr val="bg1"/>
                </a:solidFill>
                <a:latin typeface="Arial"/>
                <a:cs typeface="Arial"/>
              </a:rPr>
              <a:t>destinados</a:t>
            </a:r>
            <a:r>
              <a:rPr lang="en-US" i="1" dirty="0">
                <a:solidFill>
                  <a:schemeClr val="bg1"/>
                </a:solidFill>
                <a:latin typeface="Arial"/>
                <a:cs typeface="Arial"/>
              </a:rPr>
              <a:t> a </a:t>
            </a:r>
            <a:r>
              <a:rPr lang="en-US" i="1" dirty="0" err="1">
                <a:solidFill>
                  <a:schemeClr val="bg1"/>
                </a:solidFill>
                <a:latin typeface="Arial"/>
                <a:cs typeface="Arial"/>
              </a:rPr>
              <a:t>repeler</a:t>
            </a:r>
            <a:r>
              <a:rPr lang="en-US" i="1" dirty="0">
                <a:solidFill>
                  <a:schemeClr val="bg1"/>
                </a:solidFill>
                <a:latin typeface="Arial"/>
                <a:cs typeface="Arial"/>
              </a:rPr>
              <a:t>, </a:t>
            </a:r>
            <a:r>
              <a:rPr lang="en-US" i="1" dirty="0" err="1">
                <a:solidFill>
                  <a:schemeClr val="bg1"/>
                </a:solidFill>
                <a:latin typeface="Arial"/>
                <a:cs typeface="Arial"/>
              </a:rPr>
              <a:t>destruir</a:t>
            </a:r>
            <a:r>
              <a:rPr lang="en-US" i="1" dirty="0">
                <a:solidFill>
                  <a:schemeClr val="bg1"/>
                </a:solidFill>
                <a:latin typeface="Arial"/>
                <a:cs typeface="Arial"/>
              </a:rPr>
              <a:t> o </a:t>
            </a:r>
            <a:r>
              <a:rPr lang="en-US" i="1" dirty="0" err="1">
                <a:solidFill>
                  <a:schemeClr val="bg1"/>
                </a:solidFill>
                <a:latin typeface="Arial"/>
                <a:cs typeface="Arial"/>
              </a:rPr>
              <a:t>controlar</a:t>
            </a:r>
            <a:r>
              <a:rPr lang="en-US" i="1" dirty="0">
                <a:solidFill>
                  <a:schemeClr val="bg1"/>
                </a:solidFill>
                <a:latin typeface="Arial"/>
                <a:cs typeface="Arial"/>
              </a:rPr>
              <a:t> </a:t>
            </a:r>
            <a:r>
              <a:rPr lang="en-US" i="1" dirty="0" err="1">
                <a:solidFill>
                  <a:schemeClr val="bg1"/>
                </a:solidFill>
                <a:latin typeface="Arial"/>
                <a:cs typeface="Arial"/>
              </a:rPr>
              <a:t>cualquier</a:t>
            </a:r>
            <a:r>
              <a:rPr lang="en-US" i="1" dirty="0">
                <a:solidFill>
                  <a:schemeClr val="bg1"/>
                </a:solidFill>
                <a:latin typeface="Arial"/>
                <a:cs typeface="Arial"/>
              </a:rPr>
              <a:t> </a:t>
            </a:r>
            <a:r>
              <a:rPr lang="en-US" i="1" dirty="0" err="1">
                <a:solidFill>
                  <a:schemeClr val="bg1"/>
                </a:solidFill>
                <a:latin typeface="Arial"/>
                <a:cs typeface="Arial"/>
              </a:rPr>
              <a:t>plaga</a:t>
            </a:r>
            <a:r>
              <a:rPr lang="en-US" i="1" dirty="0">
                <a:solidFill>
                  <a:schemeClr val="bg1"/>
                </a:solidFill>
                <a:latin typeface="Arial"/>
                <a:cs typeface="Arial"/>
              </a:rPr>
              <a:t> o a regular </a:t>
            </a:r>
            <a:r>
              <a:rPr lang="en-US" i="1" dirty="0" err="1">
                <a:solidFill>
                  <a:schemeClr val="bg1"/>
                </a:solidFill>
                <a:latin typeface="Arial"/>
                <a:cs typeface="Arial"/>
              </a:rPr>
              <a:t>el</a:t>
            </a:r>
            <a:r>
              <a:rPr lang="en-US" i="1" dirty="0">
                <a:solidFill>
                  <a:schemeClr val="bg1"/>
                </a:solidFill>
                <a:latin typeface="Arial"/>
                <a:cs typeface="Arial"/>
              </a:rPr>
              <a:t> </a:t>
            </a:r>
            <a:r>
              <a:rPr lang="en-US" i="1" dirty="0" err="1">
                <a:solidFill>
                  <a:schemeClr val="bg1"/>
                </a:solidFill>
                <a:latin typeface="Arial"/>
                <a:cs typeface="Arial"/>
              </a:rPr>
              <a:t>crecimiento</a:t>
            </a:r>
            <a:r>
              <a:rPr lang="en-US" i="1" dirty="0">
                <a:solidFill>
                  <a:schemeClr val="bg1"/>
                </a:solidFill>
                <a:latin typeface="Arial"/>
                <a:cs typeface="Arial"/>
              </a:rPr>
              <a:t> de las </a:t>
            </a:r>
            <a:r>
              <a:rPr lang="en-US" i="1" dirty="0" err="1">
                <a:solidFill>
                  <a:schemeClr val="bg1"/>
                </a:solidFill>
                <a:latin typeface="Arial"/>
                <a:cs typeface="Arial"/>
              </a:rPr>
              <a:t>plantas</a:t>
            </a:r>
            <a:r>
              <a:rPr lang="en-US" dirty="0">
                <a:solidFill>
                  <a:schemeClr val="bg1"/>
                </a:solidFill>
                <a:latin typeface="Arial"/>
                <a:cs typeface="Arial"/>
              </a:rPr>
              <a:t>” (1).</a:t>
            </a:r>
          </a:p>
        </p:txBody>
      </p:sp>
      <p:sp>
        <p:nvSpPr>
          <p:cNvPr id="4" name="TextBox 9">
            <a:extLst>
              <a:ext uri="{FF2B5EF4-FFF2-40B4-BE49-F238E27FC236}">
                <a16:creationId xmlns:a16="http://schemas.microsoft.com/office/drawing/2014/main" xmlns="" id="{4B79DE1C-8849-4913-92E0-964BBD5555C0}"/>
              </a:ext>
            </a:extLst>
          </p:cNvPr>
          <p:cNvSpPr txBox="1"/>
          <p:nvPr/>
        </p:nvSpPr>
        <p:spPr>
          <a:xfrm>
            <a:off x="437082" y="6291510"/>
            <a:ext cx="78200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Arial" panose="020B0604020202020204" pitchFamily="34" charset="0"/>
                <a:cs typeface="Arial" panose="020B0604020202020204" pitchFamily="34" charset="0"/>
              </a:rPr>
              <a:t>1. OMS, FAO. </a:t>
            </a:r>
            <a:r>
              <a:rPr lang="en-US" sz="800" i="1" dirty="0">
                <a:solidFill>
                  <a:schemeClr val="bg1"/>
                </a:solidFill>
                <a:latin typeface="Arial" panose="020B0604020202020204" pitchFamily="34" charset="0"/>
                <a:cs typeface="Arial" panose="020B0604020202020204" pitchFamily="34" charset="0"/>
              </a:rPr>
              <a:t>Código </a:t>
            </a:r>
            <a:r>
              <a:rPr lang="en-US" sz="800" i="1" dirty="0" err="1">
                <a:solidFill>
                  <a:schemeClr val="bg1"/>
                </a:solidFill>
                <a:latin typeface="Arial" panose="020B0604020202020204" pitchFamily="34" charset="0"/>
                <a:cs typeface="Arial" panose="020B0604020202020204" pitchFamily="34" charset="0"/>
              </a:rPr>
              <a:t>Internacional</a:t>
            </a:r>
            <a:r>
              <a:rPr lang="en-US" sz="800" i="1" dirty="0">
                <a:solidFill>
                  <a:schemeClr val="bg1"/>
                </a:solidFill>
                <a:latin typeface="Arial" panose="020B0604020202020204" pitchFamily="34" charset="0"/>
                <a:cs typeface="Arial" panose="020B0604020202020204" pitchFamily="34" charset="0"/>
              </a:rPr>
              <a:t> de </a:t>
            </a:r>
            <a:r>
              <a:rPr lang="en-US" sz="800" i="1" dirty="0" err="1">
                <a:solidFill>
                  <a:schemeClr val="bg1"/>
                </a:solidFill>
                <a:latin typeface="Arial" panose="020B0604020202020204" pitchFamily="34" charset="0"/>
                <a:cs typeface="Arial" panose="020B0604020202020204" pitchFamily="34" charset="0"/>
              </a:rPr>
              <a:t>Conducta</a:t>
            </a:r>
            <a:r>
              <a:rPr lang="en-US" sz="800" i="1" dirty="0">
                <a:solidFill>
                  <a:schemeClr val="bg1"/>
                </a:solidFill>
                <a:latin typeface="Arial" panose="020B0604020202020204" pitchFamily="34" charset="0"/>
                <a:cs typeface="Arial" panose="020B0604020202020204" pitchFamily="34" charset="0"/>
              </a:rPr>
              <a:t> Para La </a:t>
            </a:r>
            <a:r>
              <a:rPr lang="en-US" sz="800" i="1" dirty="0" err="1">
                <a:solidFill>
                  <a:schemeClr val="bg1"/>
                </a:solidFill>
                <a:latin typeface="Arial" panose="020B0604020202020204" pitchFamily="34" charset="0"/>
                <a:cs typeface="Arial" panose="020B0604020202020204" pitchFamily="34" charset="0"/>
              </a:rPr>
              <a:t>Gestión</a:t>
            </a:r>
            <a:r>
              <a:rPr lang="en-US" sz="800" i="1" dirty="0">
                <a:solidFill>
                  <a:schemeClr val="bg1"/>
                </a:solidFill>
                <a:latin typeface="Arial" panose="020B0604020202020204" pitchFamily="34" charset="0"/>
                <a:cs typeface="Arial" panose="020B0604020202020204" pitchFamily="34" charset="0"/>
              </a:rPr>
              <a:t> de </a:t>
            </a:r>
            <a:r>
              <a:rPr lang="en-US" sz="800" i="1" dirty="0" err="1">
                <a:solidFill>
                  <a:schemeClr val="bg1"/>
                </a:solidFill>
                <a:latin typeface="Arial" panose="020B0604020202020204" pitchFamily="34" charset="0"/>
                <a:cs typeface="Arial" panose="020B0604020202020204" pitchFamily="34" charset="0"/>
              </a:rPr>
              <a:t>Plaguicidas</a:t>
            </a:r>
            <a:r>
              <a:rPr lang="en-US" sz="800" dirty="0">
                <a:solidFill>
                  <a:schemeClr val="bg1"/>
                </a:solidFill>
                <a:latin typeface="Arial" panose="020B0604020202020204" pitchFamily="34" charset="0"/>
                <a:cs typeface="Arial" panose="020B0604020202020204" pitchFamily="34" charset="0"/>
              </a:rPr>
              <a:t>.; 2015. doi:13604S/1/12.14</a:t>
            </a:r>
          </a:p>
          <a:p>
            <a:r>
              <a:rPr lang="en-US" sz="800" dirty="0">
                <a:solidFill>
                  <a:schemeClr val="bg1"/>
                </a:solidFill>
                <a:latin typeface="Arial" panose="020B0604020202020204" pitchFamily="34" charset="0"/>
                <a:cs typeface="Arial" panose="020B0604020202020204" pitchFamily="34" charset="0"/>
              </a:rPr>
              <a:t>2. </a:t>
            </a:r>
            <a:r>
              <a:rPr lang="en-US" sz="800" dirty="0">
                <a:solidFill>
                  <a:schemeClr val="bg1"/>
                </a:solidFill>
                <a:latin typeface="Arial" panose="020B0604020202020204" pitchFamily="34" charset="0"/>
                <a:ea typeface="+mn-lt"/>
                <a:cs typeface="Arial" panose="020B0604020202020204" pitchFamily="34" charset="0"/>
              </a:rPr>
              <a:t>Ramírez J, </a:t>
            </a:r>
            <a:r>
              <a:rPr lang="en-US" sz="800" dirty="0" err="1">
                <a:solidFill>
                  <a:schemeClr val="bg1"/>
                </a:solidFill>
                <a:latin typeface="Arial" panose="020B0604020202020204" pitchFamily="34" charset="0"/>
                <a:ea typeface="+mn-lt"/>
                <a:cs typeface="Arial" panose="020B0604020202020204" pitchFamily="34" charset="0"/>
              </a:rPr>
              <a:t>Lacasaña</a:t>
            </a:r>
            <a:r>
              <a:rPr lang="en-US" sz="800" dirty="0">
                <a:solidFill>
                  <a:schemeClr val="bg1"/>
                </a:solidFill>
                <a:latin typeface="Arial" panose="020B0604020202020204" pitchFamily="34" charset="0"/>
                <a:ea typeface="+mn-lt"/>
                <a:cs typeface="Arial" panose="020B0604020202020204" pitchFamily="34" charset="0"/>
              </a:rPr>
              <a:t> M. </a:t>
            </a:r>
            <a:r>
              <a:rPr lang="en-US" sz="800" dirty="0" err="1">
                <a:solidFill>
                  <a:schemeClr val="bg1"/>
                </a:solidFill>
                <a:latin typeface="Arial" panose="020B0604020202020204" pitchFamily="34" charset="0"/>
                <a:ea typeface="+mn-lt"/>
                <a:cs typeface="Arial" panose="020B0604020202020204" pitchFamily="34" charset="0"/>
              </a:rPr>
              <a:t>Plaguicidas</a:t>
            </a:r>
            <a:r>
              <a:rPr lang="en-US" sz="800" dirty="0">
                <a:solidFill>
                  <a:schemeClr val="bg1"/>
                </a:solidFill>
                <a:latin typeface="Arial" panose="020B0604020202020204" pitchFamily="34" charset="0"/>
                <a:ea typeface="+mn-lt"/>
                <a:cs typeface="Arial" panose="020B0604020202020204" pitchFamily="34" charset="0"/>
              </a:rPr>
              <a:t>: </a:t>
            </a:r>
            <a:r>
              <a:rPr lang="en-US" sz="800" dirty="0" err="1">
                <a:solidFill>
                  <a:schemeClr val="bg1"/>
                </a:solidFill>
                <a:latin typeface="Arial" panose="020B0604020202020204" pitchFamily="34" charset="0"/>
                <a:ea typeface="+mn-lt"/>
                <a:cs typeface="Arial" panose="020B0604020202020204" pitchFamily="34" charset="0"/>
              </a:rPr>
              <a:t>clasificación</a:t>
            </a:r>
            <a:r>
              <a:rPr lang="en-US" sz="800" dirty="0">
                <a:solidFill>
                  <a:schemeClr val="bg1"/>
                </a:solidFill>
                <a:latin typeface="Arial" panose="020B0604020202020204" pitchFamily="34" charset="0"/>
                <a:ea typeface="+mn-lt"/>
                <a:cs typeface="Arial" panose="020B0604020202020204" pitchFamily="34" charset="0"/>
              </a:rPr>
              <a:t>, </a:t>
            </a:r>
            <a:r>
              <a:rPr lang="en-US" sz="800" dirty="0" err="1">
                <a:solidFill>
                  <a:schemeClr val="bg1"/>
                </a:solidFill>
                <a:latin typeface="Arial" panose="020B0604020202020204" pitchFamily="34" charset="0"/>
                <a:ea typeface="+mn-lt"/>
                <a:cs typeface="Arial" panose="020B0604020202020204" pitchFamily="34" charset="0"/>
              </a:rPr>
              <a:t>uso</a:t>
            </a:r>
            <a:r>
              <a:rPr lang="en-US" sz="800" dirty="0">
                <a:solidFill>
                  <a:schemeClr val="bg1"/>
                </a:solidFill>
                <a:latin typeface="Arial" panose="020B0604020202020204" pitchFamily="34" charset="0"/>
                <a:ea typeface="+mn-lt"/>
                <a:cs typeface="Arial" panose="020B0604020202020204" pitchFamily="34" charset="0"/>
              </a:rPr>
              <a:t>, </a:t>
            </a:r>
            <a:r>
              <a:rPr lang="en-US" sz="800" dirty="0" err="1">
                <a:solidFill>
                  <a:schemeClr val="bg1"/>
                </a:solidFill>
                <a:latin typeface="Arial" panose="020B0604020202020204" pitchFamily="34" charset="0"/>
                <a:ea typeface="+mn-lt"/>
                <a:cs typeface="Arial" panose="020B0604020202020204" pitchFamily="34" charset="0"/>
              </a:rPr>
              <a:t>toxicología</a:t>
            </a:r>
            <a:r>
              <a:rPr lang="en-US" sz="800" dirty="0">
                <a:solidFill>
                  <a:schemeClr val="bg1"/>
                </a:solidFill>
                <a:latin typeface="Arial" panose="020B0604020202020204" pitchFamily="34" charset="0"/>
                <a:ea typeface="+mn-lt"/>
                <a:cs typeface="Arial" panose="020B0604020202020204" pitchFamily="34" charset="0"/>
              </a:rPr>
              <a:t> y </a:t>
            </a:r>
            <a:r>
              <a:rPr lang="en-US" sz="800" dirty="0" err="1">
                <a:solidFill>
                  <a:schemeClr val="bg1"/>
                </a:solidFill>
                <a:latin typeface="Arial" panose="020B0604020202020204" pitchFamily="34" charset="0"/>
                <a:ea typeface="+mn-lt"/>
                <a:cs typeface="Arial" panose="020B0604020202020204" pitchFamily="34" charset="0"/>
              </a:rPr>
              <a:t>medición</a:t>
            </a:r>
            <a:r>
              <a:rPr lang="en-US" sz="800" dirty="0">
                <a:solidFill>
                  <a:schemeClr val="bg1"/>
                </a:solidFill>
                <a:latin typeface="Arial" panose="020B0604020202020204" pitchFamily="34" charset="0"/>
                <a:ea typeface="+mn-lt"/>
                <a:cs typeface="Arial" panose="020B0604020202020204" pitchFamily="34" charset="0"/>
              </a:rPr>
              <a:t> de la </a:t>
            </a:r>
            <a:r>
              <a:rPr lang="en-US" sz="800" dirty="0" err="1">
                <a:solidFill>
                  <a:schemeClr val="bg1"/>
                </a:solidFill>
                <a:latin typeface="Arial" panose="020B0604020202020204" pitchFamily="34" charset="0"/>
                <a:ea typeface="+mn-lt"/>
                <a:cs typeface="Arial" panose="020B0604020202020204" pitchFamily="34" charset="0"/>
              </a:rPr>
              <a:t>exposición</a:t>
            </a:r>
            <a:r>
              <a:rPr lang="en-US" sz="800" dirty="0">
                <a:solidFill>
                  <a:schemeClr val="bg1"/>
                </a:solidFill>
                <a:latin typeface="Arial" panose="020B0604020202020204" pitchFamily="34" charset="0"/>
                <a:ea typeface="+mn-lt"/>
                <a:cs typeface="Arial" panose="020B0604020202020204" pitchFamily="34" charset="0"/>
              </a:rPr>
              <a:t>. </a:t>
            </a:r>
            <a:r>
              <a:rPr lang="en-US" sz="800" i="1" dirty="0">
                <a:solidFill>
                  <a:schemeClr val="bg1"/>
                </a:solidFill>
                <a:latin typeface="Arial" panose="020B0604020202020204" pitchFamily="34" charset="0"/>
                <a:ea typeface="+mn-lt"/>
                <a:cs typeface="Arial" panose="020B0604020202020204" pitchFamily="34" charset="0"/>
              </a:rPr>
              <a:t>Arch </a:t>
            </a:r>
            <a:r>
              <a:rPr lang="en-US" sz="800" i="1" dirty="0" err="1">
                <a:solidFill>
                  <a:schemeClr val="bg1"/>
                </a:solidFill>
                <a:latin typeface="Arial" panose="020B0604020202020204" pitchFamily="34" charset="0"/>
                <a:ea typeface="+mn-lt"/>
                <a:cs typeface="Arial" panose="020B0604020202020204" pitchFamily="34" charset="0"/>
              </a:rPr>
              <a:t>prev</a:t>
            </a:r>
            <a:r>
              <a:rPr lang="en-US" sz="800" i="1" dirty="0">
                <a:solidFill>
                  <a:schemeClr val="bg1"/>
                </a:solidFill>
                <a:latin typeface="Arial" panose="020B0604020202020204" pitchFamily="34" charset="0"/>
                <a:ea typeface="+mn-lt"/>
                <a:cs typeface="Arial" panose="020B0604020202020204" pitchFamily="34" charset="0"/>
              </a:rPr>
              <a:t> </a:t>
            </a:r>
            <a:r>
              <a:rPr lang="en-US" sz="800" i="1" dirty="0" err="1">
                <a:solidFill>
                  <a:schemeClr val="bg1"/>
                </a:solidFill>
                <a:latin typeface="Arial" panose="020B0604020202020204" pitchFamily="34" charset="0"/>
                <a:ea typeface="+mn-lt"/>
                <a:cs typeface="Arial" panose="020B0604020202020204" pitchFamily="34" charset="0"/>
              </a:rPr>
              <a:t>riesgos</a:t>
            </a:r>
            <a:r>
              <a:rPr lang="en-US" sz="800" i="1" dirty="0">
                <a:solidFill>
                  <a:schemeClr val="bg1"/>
                </a:solidFill>
                <a:latin typeface="Arial" panose="020B0604020202020204" pitchFamily="34" charset="0"/>
                <a:ea typeface="+mn-lt"/>
                <a:cs typeface="Arial" panose="020B0604020202020204" pitchFamily="34" charset="0"/>
              </a:rPr>
              <a:t> labor (Ed </a:t>
            </a:r>
            <a:r>
              <a:rPr lang="en-US" sz="800" i="1" dirty="0" err="1">
                <a:solidFill>
                  <a:schemeClr val="bg1"/>
                </a:solidFill>
                <a:latin typeface="Arial" panose="020B0604020202020204" pitchFamily="34" charset="0"/>
                <a:ea typeface="+mn-lt"/>
                <a:cs typeface="Arial" panose="020B0604020202020204" pitchFamily="34" charset="0"/>
              </a:rPr>
              <a:t>impr</a:t>
            </a:r>
            <a:r>
              <a:rPr lang="en-US" sz="800" i="1" dirty="0">
                <a:solidFill>
                  <a:schemeClr val="bg1"/>
                </a:solidFill>
                <a:latin typeface="Arial" panose="020B0604020202020204" pitchFamily="34" charset="0"/>
                <a:ea typeface="+mn-lt"/>
                <a:cs typeface="Arial" panose="020B0604020202020204" pitchFamily="34" charset="0"/>
              </a:rPr>
              <a:t>)</a:t>
            </a:r>
            <a:r>
              <a:rPr lang="en-US" sz="800" dirty="0">
                <a:solidFill>
                  <a:schemeClr val="bg1"/>
                </a:solidFill>
                <a:latin typeface="Arial" panose="020B0604020202020204" pitchFamily="34" charset="0"/>
                <a:ea typeface="+mn-lt"/>
                <a:cs typeface="Arial" panose="020B0604020202020204" pitchFamily="34" charset="0"/>
              </a:rPr>
              <a:t>. 2001;4(2):67-75. </a:t>
            </a:r>
            <a:endParaRPr lang="en-US" sz="800" dirty="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3F8A5E1D-D850-42AF-BE32-FBBB6B8A6437}"/>
              </a:ext>
            </a:extLst>
          </p:cNvPr>
          <p:cNvSpPr txBox="1"/>
          <p:nvPr/>
        </p:nvSpPr>
        <p:spPr>
          <a:xfrm>
            <a:off x="437082" y="2879417"/>
            <a:ext cx="6064405" cy="2308324"/>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En Colombia los plaguicidas  más reportados involucrados en intoxicaciones agudas son:</a:t>
            </a:r>
          </a:p>
          <a:p>
            <a:pPr marL="342900" indent="-342900">
              <a:buFont typeface="Arial" panose="020B0604020202020204" pitchFamily="34" charset="0"/>
              <a:buChar char="•"/>
            </a:pPr>
            <a:r>
              <a:rPr lang="es-CO" dirty="0">
                <a:solidFill>
                  <a:schemeClr val="bg1"/>
                </a:solidFill>
                <a:latin typeface="Arial" panose="020B0604020202020204" pitchFamily="34" charset="0"/>
                <a:cs typeface="Arial" panose="020B0604020202020204" pitchFamily="34" charset="0"/>
              </a:rPr>
              <a:t>Campeón (carbamato </a:t>
            </a:r>
            <a:r>
              <a:rPr lang="es-CO" dirty="0" err="1">
                <a:solidFill>
                  <a:schemeClr val="bg1"/>
                </a:solidFill>
                <a:latin typeface="Arial" panose="020B0604020202020204" pitchFamily="34" charset="0"/>
                <a:cs typeface="Arial" panose="020B0604020202020204" pitchFamily="34" charset="0"/>
              </a:rPr>
              <a:t>aldicarb</a:t>
            </a:r>
            <a:r>
              <a:rPr lang="es-CO" dirty="0">
                <a:solidFill>
                  <a:schemeClr val="bg1"/>
                </a:solidFill>
                <a:latin typeface="Arial" panose="020B0604020202020204" pitchFamily="34" charset="0"/>
                <a:cs typeface="Arial" panose="020B0604020202020204" pitchFamily="34" charset="0"/>
              </a:rPr>
              <a:t> comercializado de forma no regulada) </a:t>
            </a:r>
          </a:p>
          <a:p>
            <a:pPr marL="342900" indent="-342900">
              <a:buFont typeface="Arial" panose="020B0604020202020204" pitchFamily="34" charset="0"/>
              <a:buChar char="•"/>
            </a:pPr>
            <a:r>
              <a:rPr lang="es-CO" dirty="0" err="1">
                <a:solidFill>
                  <a:schemeClr val="bg1"/>
                </a:solidFill>
                <a:latin typeface="Arial" panose="020B0604020202020204" pitchFamily="34" charset="0"/>
                <a:cs typeface="Arial" panose="020B0604020202020204" pitchFamily="34" charset="0"/>
              </a:rPr>
              <a:t>Lorsban</a:t>
            </a:r>
            <a:r>
              <a:rPr lang="es-CO" dirty="0">
                <a:solidFill>
                  <a:schemeClr val="bg1"/>
                </a:solidFill>
                <a:latin typeface="Arial" panose="020B0604020202020204" pitchFamily="34" charset="0"/>
                <a:cs typeface="Arial" panose="020B0604020202020204" pitchFamily="34" charset="0"/>
              </a:rPr>
              <a:t> (organofosforado)</a:t>
            </a:r>
          </a:p>
          <a:p>
            <a:pPr marL="342900" indent="-342900">
              <a:buFont typeface="Arial" panose="020B0604020202020204" pitchFamily="34" charset="0"/>
              <a:buChar char="•"/>
            </a:pPr>
            <a:r>
              <a:rPr lang="es-CO" dirty="0" err="1">
                <a:solidFill>
                  <a:schemeClr val="bg1"/>
                </a:solidFill>
                <a:latin typeface="Arial" panose="020B0604020202020204" pitchFamily="34" charset="0"/>
                <a:cs typeface="Arial" panose="020B0604020202020204" pitchFamily="34" charset="0"/>
              </a:rPr>
              <a:t>Clorpirifos</a:t>
            </a:r>
            <a:r>
              <a:rPr lang="es-CO"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s-CO" dirty="0">
                <a:solidFill>
                  <a:schemeClr val="bg1"/>
                </a:solidFill>
                <a:latin typeface="Arial" panose="020B0604020202020204" pitchFamily="34" charset="0"/>
                <a:cs typeface="Arial" panose="020B0604020202020204" pitchFamily="34" charset="0"/>
              </a:rPr>
              <a:t>Glifosato </a:t>
            </a:r>
          </a:p>
          <a:p>
            <a:pPr marL="342900" indent="-342900">
              <a:buFont typeface="Arial" panose="020B0604020202020204" pitchFamily="34" charset="0"/>
              <a:buChar char="•"/>
            </a:pPr>
            <a:r>
              <a:rPr lang="es-CO" dirty="0" err="1">
                <a:solidFill>
                  <a:schemeClr val="bg1"/>
                </a:solidFill>
                <a:latin typeface="Arial" panose="020B0604020202020204" pitchFamily="34" charset="0"/>
                <a:cs typeface="Arial" panose="020B0604020202020204" pitchFamily="34" charset="0"/>
              </a:rPr>
              <a:t>Paraquat</a:t>
            </a:r>
            <a:endParaRPr lang="es-CO" dirty="0">
              <a:solidFill>
                <a:schemeClr val="bg1"/>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xmlns="" id="{B962576B-B268-4CF0-A7B2-C154E832FBC5}"/>
              </a:ext>
            </a:extLst>
          </p:cNvPr>
          <p:cNvSpPr/>
          <p:nvPr/>
        </p:nvSpPr>
        <p:spPr>
          <a:xfrm>
            <a:off x="6040285" y="5007924"/>
            <a:ext cx="2128574" cy="1277144"/>
          </a:xfrm>
          <a:prstGeom prst="round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1600" b="1" kern="1200" dirty="0">
                <a:solidFill>
                  <a:schemeClr val="tx1"/>
                </a:solidFill>
                <a:latin typeface="Arial"/>
                <a:ea typeface="Microsoft YaHei"/>
                <a:cs typeface="Arial"/>
              </a:rPr>
              <a:t>Origen</a:t>
            </a:r>
            <a:endParaRPr lang="es-CO" sz="1600" kern="1200" dirty="0">
              <a:solidFill>
                <a:schemeClr val="tx1"/>
              </a:solidFill>
            </a:endParaRPr>
          </a:p>
        </p:txBody>
      </p:sp>
      <p:sp>
        <p:nvSpPr>
          <p:cNvPr id="7" name="Rectángulo: esquinas redondeadas 6">
            <a:extLst>
              <a:ext uri="{FF2B5EF4-FFF2-40B4-BE49-F238E27FC236}">
                <a16:creationId xmlns:a16="http://schemas.microsoft.com/office/drawing/2014/main" xmlns="" id="{F57EDECA-05D7-4B1D-9537-3C41AB095262}"/>
              </a:ext>
            </a:extLst>
          </p:cNvPr>
          <p:cNvSpPr/>
          <p:nvPr/>
        </p:nvSpPr>
        <p:spPr>
          <a:xfrm>
            <a:off x="141118" y="4962554"/>
            <a:ext cx="1615440" cy="1277144"/>
          </a:xfrm>
          <a:prstGeom prst="roundRect">
            <a:avLst/>
          </a:prstGeom>
          <a:no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1600" b="1" kern="1200" dirty="0">
                <a:solidFill>
                  <a:schemeClr val="tx1"/>
                </a:solidFill>
                <a:latin typeface="Arial"/>
                <a:ea typeface="Microsoft YaHei"/>
                <a:cs typeface="Arial"/>
              </a:rPr>
              <a:t>Función</a:t>
            </a:r>
            <a:endParaRPr lang="es-CO" sz="1600" kern="1200" dirty="0">
              <a:solidFill>
                <a:schemeClr val="tx1"/>
              </a:solidFill>
            </a:endParaRPr>
          </a:p>
        </p:txBody>
      </p:sp>
      <p:sp>
        <p:nvSpPr>
          <p:cNvPr id="8" name="Rectángulo: esquinas redondeadas 7">
            <a:extLst>
              <a:ext uri="{FF2B5EF4-FFF2-40B4-BE49-F238E27FC236}">
                <a16:creationId xmlns:a16="http://schemas.microsoft.com/office/drawing/2014/main" xmlns="" id="{8B8B124C-CC4B-43BE-9D39-3025962D1C50}"/>
              </a:ext>
            </a:extLst>
          </p:cNvPr>
          <p:cNvSpPr/>
          <p:nvPr/>
        </p:nvSpPr>
        <p:spPr>
          <a:xfrm>
            <a:off x="4196425" y="5001481"/>
            <a:ext cx="1731268" cy="1277144"/>
          </a:xfrm>
          <a:prstGeom prst="round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1600" b="1" kern="1200" dirty="0">
                <a:solidFill>
                  <a:schemeClr val="tx1"/>
                </a:solidFill>
                <a:latin typeface="Arial"/>
                <a:ea typeface="Microsoft YaHei"/>
                <a:cs typeface="Arial"/>
              </a:rPr>
              <a:t>Uso</a:t>
            </a:r>
          </a:p>
        </p:txBody>
      </p:sp>
      <p:sp>
        <p:nvSpPr>
          <p:cNvPr id="9" name="Rectángulo: esquinas redondeadas 8">
            <a:extLst>
              <a:ext uri="{FF2B5EF4-FFF2-40B4-BE49-F238E27FC236}">
                <a16:creationId xmlns:a16="http://schemas.microsoft.com/office/drawing/2014/main" xmlns="" id="{66B21D39-9EDA-4E45-AA33-0F7385D246D7}"/>
              </a:ext>
            </a:extLst>
          </p:cNvPr>
          <p:cNvSpPr/>
          <p:nvPr/>
        </p:nvSpPr>
        <p:spPr>
          <a:xfrm>
            <a:off x="2122915" y="5022415"/>
            <a:ext cx="1911241" cy="1277144"/>
          </a:xfrm>
          <a:prstGeom prst="round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1600" b="1" kern="1200" dirty="0">
                <a:solidFill>
                  <a:schemeClr val="tx1"/>
                </a:solidFill>
                <a:latin typeface="Arial"/>
                <a:ea typeface="Microsoft YaHei"/>
                <a:cs typeface="Arial"/>
              </a:rPr>
              <a:t>Persistencia</a:t>
            </a:r>
            <a:endParaRPr lang="es-CO" sz="1600" kern="1200" dirty="0">
              <a:solidFill>
                <a:schemeClr val="tx1"/>
              </a:solidFill>
            </a:endParaRPr>
          </a:p>
        </p:txBody>
      </p:sp>
      <p:sp>
        <p:nvSpPr>
          <p:cNvPr id="10" name="Rectángulo: esquinas redondeadas 9">
            <a:extLst>
              <a:ext uri="{FF2B5EF4-FFF2-40B4-BE49-F238E27FC236}">
                <a16:creationId xmlns:a16="http://schemas.microsoft.com/office/drawing/2014/main" xmlns="" id="{57931D3A-8592-419C-B4A2-FD6BB00BFD10}"/>
              </a:ext>
            </a:extLst>
          </p:cNvPr>
          <p:cNvSpPr/>
          <p:nvPr/>
        </p:nvSpPr>
        <p:spPr>
          <a:xfrm>
            <a:off x="8116693" y="4988460"/>
            <a:ext cx="2128574" cy="1277144"/>
          </a:xfrm>
          <a:prstGeom prst="round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1600" b="1" kern="1200" dirty="0">
                <a:solidFill>
                  <a:schemeClr val="tx1"/>
                </a:solidFill>
                <a:latin typeface="Arial"/>
                <a:ea typeface="Microsoft YaHei"/>
                <a:cs typeface="Arial"/>
              </a:rPr>
              <a:t>Grupo Químico</a:t>
            </a:r>
          </a:p>
        </p:txBody>
      </p:sp>
      <p:sp>
        <p:nvSpPr>
          <p:cNvPr id="11" name="Rectángulo: esquinas redondeadas 10">
            <a:extLst>
              <a:ext uri="{FF2B5EF4-FFF2-40B4-BE49-F238E27FC236}">
                <a16:creationId xmlns:a16="http://schemas.microsoft.com/office/drawing/2014/main" xmlns="" id="{C5E7C3C5-5F22-464C-8C6F-B03F0B38AE53}"/>
              </a:ext>
            </a:extLst>
          </p:cNvPr>
          <p:cNvSpPr/>
          <p:nvPr/>
        </p:nvSpPr>
        <p:spPr>
          <a:xfrm>
            <a:off x="9982325" y="4963769"/>
            <a:ext cx="2352625" cy="1277144"/>
          </a:xfrm>
          <a:prstGeom prst="round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1600" b="1" kern="1200" dirty="0">
                <a:solidFill>
                  <a:schemeClr val="tx1"/>
                </a:solidFill>
                <a:latin typeface="Arial"/>
                <a:ea typeface="Microsoft YaHei"/>
                <a:cs typeface="Arial"/>
              </a:rPr>
              <a:t>Presentación</a:t>
            </a:r>
            <a:endParaRPr lang="es-CO" sz="1600" kern="1200" dirty="0">
              <a:solidFill>
                <a:schemeClr val="tx1"/>
              </a:solidFill>
            </a:endParaRPr>
          </a:p>
        </p:txBody>
      </p:sp>
      <p:pic>
        <p:nvPicPr>
          <p:cNvPr id="12" name="Imagen 11">
            <a:extLst>
              <a:ext uri="{FF2B5EF4-FFF2-40B4-BE49-F238E27FC236}">
                <a16:creationId xmlns:a16="http://schemas.microsoft.com/office/drawing/2014/main" xmlns="" id="{9F8F2879-C00B-4D96-B24D-8F2D5C9FE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290460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DC973-448A-4381-86FC-9FDBBD465909}"/>
              </a:ext>
            </a:extLst>
          </p:cNvPr>
          <p:cNvSpPr txBox="1">
            <a:spLocks/>
          </p:cNvSpPr>
          <p:nvPr/>
        </p:nvSpPr>
        <p:spPr>
          <a:xfrm>
            <a:off x="876299" y="920820"/>
            <a:ext cx="4845470" cy="624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dirty="0">
                <a:solidFill>
                  <a:schemeClr val="bg1"/>
                </a:solidFill>
                <a:highlight>
                  <a:srgbClr val="339966"/>
                </a:highlight>
                <a:latin typeface="Arial"/>
                <a:cs typeface="Arial"/>
              </a:rPr>
              <a:t>Clasificación de los plaguicidas según peligrosidad </a:t>
            </a:r>
            <a:endParaRPr lang="es-CO" sz="2400" b="1" dirty="0">
              <a:solidFill>
                <a:schemeClr val="bg1"/>
              </a:solidFill>
              <a:highlight>
                <a:srgbClr val="339966"/>
              </a:highlight>
            </a:endParaRPr>
          </a:p>
        </p:txBody>
      </p:sp>
      <p:sp>
        <p:nvSpPr>
          <p:cNvPr id="3" name="TextBox 6">
            <a:extLst>
              <a:ext uri="{FF2B5EF4-FFF2-40B4-BE49-F238E27FC236}">
                <a16:creationId xmlns:a16="http://schemas.microsoft.com/office/drawing/2014/main" xmlns="" id="{8BE86BBC-F810-47F4-95FD-F22A0F51677C}"/>
              </a:ext>
            </a:extLst>
          </p:cNvPr>
          <p:cNvSpPr txBox="1"/>
          <p:nvPr/>
        </p:nvSpPr>
        <p:spPr>
          <a:xfrm>
            <a:off x="609725" y="2627922"/>
            <a:ext cx="5112044" cy="1736646"/>
          </a:xfrm>
          <a:prstGeom prst="round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dirty="0">
                <a:latin typeface="Arial"/>
                <a:cs typeface="Arial"/>
              </a:rPr>
              <a:t>Otra de las formas de clasificar a los plaguicidas, para este caso los productos químicos de uso agrícola (PQUA), se basa en su peligrosidad según lo definido en el Sistema Globalmente Armonizado SGA y el Manual Técnico Andino, con base en su toxicidad aguda oral, dérmica e inhalatoria. </a:t>
            </a:r>
          </a:p>
        </p:txBody>
      </p:sp>
      <p:sp>
        <p:nvSpPr>
          <p:cNvPr id="4" name="CuadroTexto 3">
            <a:extLst>
              <a:ext uri="{FF2B5EF4-FFF2-40B4-BE49-F238E27FC236}">
                <a16:creationId xmlns:a16="http://schemas.microsoft.com/office/drawing/2014/main" xmlns="" id="{27C2027E-81BF-4AA3-9D0B-8BA3CF5E7206}"/>
              </a:ext>
            </a:extLst>
          </p:cNvPr>
          <p:cNvSpPr txBox="1"/>
          <p:nvPr/>
        </p:nvSpPr>
        <p:spPr>
          <a:xfrm>
            <a:off x="753751" y="6127460"/>
            <a:ext cx="5477367" cy="461665"/>
          </a:xfrm>
          <a:prstGeom prst="rect">
            <a:avLst/>
          </a:prstGeom>
          <a:noFill/>
        </p:spPr>
        <p:txBody>
          <a:bodyPr wrap="square">
            <a:spAutoFit/>
          </a:bodyPr>
          <a:lstStyle/>
          <a:p>
            <a:r>
              <a:rPr lang="fr-FR" sz="800" b="0" i="0" dirty="0">
                <a:solidFill>
                  <a:schemeClr val="bg1"/>
                </a:solidFill>
                <a:effectLst/>
                <a:latin typeface="Arial" panose="020B0604020202020204" pitchFamily="34" charset="0"/>
              </a:rPr>
              <a:t>AMIFAC. Poster NOM-232-SSA1-2009 (</a:t>
            </a:r>
            <a:r>
              <a:rPr lang="fr-FR" sz="800" b="0" i="0" u="none" strike="noStrike" dirty="0">
                <a:solidFill>
                  <a:schemeClr val="bg1"/>
                </a:solidFill>
                <a:effectLst/>
                <a:latin typeface="Arial" panose="020B0604020202020204" pitchFamily="34" charset="0"/>
                <a:hlinkClick r:id="rId3">
                  <a:extLst>
                    <a:ext uri="{A12FA001-AC4F-418D-AE19-62706E023703}">
                      <ahyp:hlinkClr xmlns:ahyp="http://schemas.microsoft.com/office/drawing/2018/hyperlinkcolor" xmlns="" val="tx"/>
                    </a:ext>
                  </a:extLst>
                </a:hlinkClick>
              </a:rPr>
              <a:t>https://www.scribd.com/document/358287126/Poster-NOM-232</a:t>
            </a:r>
            <a:r>
              <a:rPr lang="fr-FR" sz="800" b="0" i="0" dirty="0">
                <a:solidFill>
                  <a:schemeClr val="bg1"/>
                </a:solidFill>
                <a:effectLst/>
                <a:latin typeface="Arial" panose="020B0604020202020204" pitchFamily="34" charset="0"/>
              </a:rPr>
              <a:t>). https://www.syngentappm.com.mx/noticias/producto/toxicologia-de-los-plaguicidas-para-el-control-de-plagas-urbanas</a:t>
            </a:r>
            <a:endParaRPr lang="es-CO" sz="800" dirty="0">
              <a:solidFill>
                <a:schemeClr val="bg1"/>
              </a:solidFill>
            </a:endParaRPr>
          </a:p>
        </p:txBody>
      </p:sp>
      <p:pic>
        <p:nvPicPr>
          <p:cNvPr id="5" name="Imagen 4">
            <a:extLst>
              <a:ext uri="{FF2B5EF4-FFF2-40B4-BE49-F238E27FC236}">
                <a16:creationId xmlns:a16="http://schemas.microsoft.com/office/drawing/2014/main" xmlns="" id="{CED3CFE7-DA8C-4D8B-AF67-F639A2F693C0}"/>
              </a:ext>
            </a:extLst>
          </p:cNvPr>
          <p:cNvPicPr>
            <a:picLocks noChangeAspect="1"/>
          </p:cNvPicPr>
          <p:nvPr/>
        </p:nvPicPr>
        <p:blipFill rotWithShape="1">
          <a:blip r:embed="rId4"/>
          <a:srcRect b="17445"/>
          <a:stretch/>
        </p:blipFill>
        <p:spPr>
          <a:xfrm>
            <a:off x="6577945" y="1268146"/>
            <a:ext cx="5143500" cy="5242192"/>
          </a:xfrm>
          <a:prstGeom prst="rect">
            <a:avLst/>
          </a:prstGeom>
        </p:spPr>
      </p:pic>
      <p:pic>
        <p:nvPicPr>
          <p:cNvPr id="6" name="Imagen 5">
            <a:extLst>
              <a:ext uri="{FF2B5EF4-FFF2-40B4-BE49-F238E27FC236}">
                <a16:creationId xmlns:a16="http://schemas.microsoft.com/office/drawing/2014/main" xmlns="" id="{775B50D7-5E36-43D7-8067-A522A0BB6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40743730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830</Words>
  <Application>Microsoft Office PowerPoint</Application>
  <PresentationFormat>Panorámica</PresentationFormat>
  <Paragraphs>122</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Microsoft YaHei</vt:lpstr>
      <vt:lpstr>Arial</vt:lpstr>
      <vt:lpstr>Calibri</vt:lpstr>
      <vt:lpstr>Calibri Light</vt:lpstr>
      <vt:lpstr>Helvetica Neue</vt:lpstr>
      <vt:lpstr>Noto Sans Symbols</vt:lpstr>
      <vt:lpstr>Times New Roman</vt:lpstr>
      <vt:lpstr>Verdana</vt:lpstr>
      <vt:lpstr>Wingdings</vt:lpstr>
      <vt:lpstr>Tema de Office</vt:lpstr>
      <vt:lpstr>Presentación de PowerPoint</vt:lpstr>
      <vt:lpstr>Unidad 2.  Grupos de sustancias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Jimenez</dc:creator>
  <cp:lastModifiedBy>Alejandra del Pilar Diaz Gomez</cp:lastModifiedBy>
  <cp:revision>31</cp:revision>
  <dcterms:created xsi:type="dcterms:W3CDTF">2022-08-03T20:24:41Z</dcterms:created>
  <dcterms:modified xsi:type="dcterms:W3CDTF">2022-08-17T18:08:36Z</dcterms:modified>
</cp:coreProperties>
</file>