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1008A1-C636-4568-B422-9BB06286FDC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xmlns="" id="{096284B3-85FE-46E0-ADA1-1CC29ABE8A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xmlns="" id="{28EB924F-7460-4135-9900-F775775501F0}"/>
              </a:ext>
            </a:extLst>
          </p:cNvPr>
          <p:cNvSpPr>
            <a:spLocks noGrp="1"/>
          </p:cNvSpPr>
          <p:nvPr>
            <p:ph type="dt" sz="half" idx="10"/>
          </p:nvPr>
        </p:nvSpPr>
        <p:spPr/>
        <p:txBody>
          <a:bodyPr/>
          <a:lstStyle/>
          <a:p>
            <a:fld id="{2EAD0D5D-74E3-4AC7-8314-EAFD2F1C322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2393F5E6-5FF7-4F84-8889-FE8A0D22DCC7}"/>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97E45C04-690B-42BD-A118-2A11B510A587}"/>
              </a:ext>
            </a:extLst>
          </p:cNvPr>
          <p:cNvSpPr>
            <a:spLocks noGrp="1"/>
          </p:cNvSpPr>
          <p:nvPr>
            <p:ph type="sldNum" sz="quarter" idx="12"/>
          </p:nvPr>
        </p:nvSpPr>
        <p:spPr/>
        <p:txBody>
          <a:bodyPr/>
          <a:lstStyle/>
          <a:p>
            <a:fld id="{910B964A-1B32-44DB-9FD7-78A76B7F3495}" type="slidenum">
              <a:rPr lang="es-419" smtClean="0"/>
              <a:t>‹Nº›</a:t>
            </a:fld>
            <a:endParaRPr lang="es-419"/>
          </a:p>
        </p:txBody>
      </p:sp>
    </p:spTree>
    <p:extLst>
      <p:ext uri="{BB962C8B-B14F-4D97-AF65-F5344CB8AC3E}">
        <p14:creationId xmlns:p14="http://schemas.microsoft.com/office/powerpoint/2010/main" val="191154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FC5DA5-B679-468F-8388-732B26BBA2DD}"/>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xmlns="" id="{3FF194F3-F42E-4C33-BE03-4CB1520E159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B0C6E61D-DC13-498F-BD32-4DBB8D9E5BBA}"/>
              </a:ext>
            </a:extLst>
          </p:cNvPr>
          <p:cNvSpPr>
            <a:spLocks noGrp="1"/>
          </p:cNvSpPr>
          <p:nvPr>
            <p:ph type="dt" sz="half" idx="10"/>
          </p:nvPr>
        </p:nvSpPr>
        <p:spPr/>
        <p:txBody>
          <a:bodyPr/>
          <a:lstStyle/>
          <a:p>
            <a:fld id="{2EAD0D5D-74E3-4AC7-8314-EAFD2F1C322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7F78C526-8B9A-4F85-B204-059B2E36F0FC}"/>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FD59B3DA-A8D1-4985-A94E-C9484F1E2A2C}"/>
              </a:ext>
            </a:extLst>
          </p:cNvPr>
          <p:cNvSpPr>
            <a:spLocks noGrp="1"/>
          </p:cNvSpPr>
          <p:nvPr>
            <p:ph type="sldNum" sz="quarter" idx="12"/>
          </p:nvPr>
        </p:nvSpPr>
        <p:spPr/>
        <p:txBody>
          <a:bodyPr/>
          <a:lstStyle/>
          <a:p>
            <a:fld id="{910B964A-1B32-44DB-9FD7-78A76B7F3495}" type="slidenum">
              <a:rPr lang="es-419" smtClean="0"/>
              <a:t>‹Nº›</a:t>
            </a:fld>
            <a:endParaRPr lang="es-419"/>
          </a:p>
        </p:txBody>
      </p:sp>
    </p:spTree>
    <p:extLst>
      <p:ext uri="{BB962C8B-B14F-4D97-AF65-F5344CB8AC3E}">
        <p14:creationId xmlns:p14="http://schemas.microsoft.com/office/powerpoint/2010/main" val="3601844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8EEF6F81-EF30-4040-9043-6CC28363288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xmlns="" id="{92F4B37A-6007-42EF-ADFA-1FF7FF6E6AE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9329C003-F6F4-4C98-8590-7AD32FDAF92B}"/>
              </a:ext>
            </a:extLst>
          </p:cNvPr>
          <p:cNvSpPr>
            <a:spLocks noGrp="1"/>
          </p:cNvSpPr>
          <p:nvPr>
            <p:ph type="dt" sz="half" idx="10"/>
          </p:nvPr>
        </p:nvSpPr>
        <p:spPr/>
        <p:txBody>
          <a:bodyPr/>
          <a:lstStyle/>
          <a:p>
            <a:fld id="{2EAD0D5D-74E3-4AC7-8314-EAFD2F1C322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ADBADA43-2959-4447-95AB-782561F66EF2}"/>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80DAFDBB-1CA9-4310-A6AF-370BBE1C5125}"/>
              </a:ext>
            </a:extLst>
          </p:cNvPr>
          <p:cNvSpPr>
            <a:spLocks noGrp="1"/>
          </p:cNvSpPr>
          <p:nvPr>
            <p:ph type="sldNum" sz="quarter" idx="12"/>
          </p:nvPr>
        </p:nvSpPr>
        <p:spPr/>
        <p:txBody>
          <a:bodyPr/>
          <a:lstStyle/>
          <a:p>
            <a:fld id="{910B964A-1B32-44DB-9FD7-78A76B7F3495}" type="slidenum">
              <a:rPr lang="es-419" smtClean="0"/>
              <a:t>‹Nº›</a:t>
            </a:fld>
            <a:endParaRPr lang="es-419"/>
          </a:p>
        </p:txBody>
      </p:sp>
    </p:spTree>
    <p:extLst>
      <p:ext uri="{BB962C8B-B14F-4D97-AF65-F5344CB8AC3E}">
        <p14:creationId xmlns:p14="http://schemas.microsoft.com/office/powerpoint/2010/main" val="273440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8311A8-5D1A-4C27-851D-C382FB392AE5}"/>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044AC9F4-C878-4F2C-A9F3-290DE4C8849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7EFFD3B5-11B6-4E61-B561-3D256175C744}"/>
              </a:ext>
            </a:extLst>
          </p:cNvPr>
          <p:cNvSpPr>
            <a:spLocks noGrp="1"/>
          </p:cNvSpPr>
          <p:nvPr>
            <p:ph type="dt" sz="half" idx="10"/>
          </p:nvPr>
        </p:nvSpPr>
        <p:spPr/>
        <p:txBody>
          <a:bodyPr/>
          <a:lstStyle/>
          <a:p>
            <a:fld id="{2EAD0D5D-74E3-4AC7-8314-EAFD2F1C322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E8402195-4942-4FF4-BCAE-592BC7775182}"/>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7C5372D3-7AF6-4099-856E-E51515046649}"/>
              </a:ext>
            </a:extLst>
          </p:cNvPr>
          <p:cNvSpPr>
            <a:spLocks noGrp="1"/>
          </p:cNvSpPr>
          <p:nvPr>
            <p:ph type="sldNum" sz="quarter" idx="12"/>
          </p:nvPr>
        </p:nvSpPr>
        <p:spPr/>
        <p:txBody>
          <a:bodyPr/>
          <a:lstStyle/>
          <a:p>
            <a:fld id="{910B964A-1B32-44DB-9FD7-78A76B7F3495}" type="slidenum">
              <a:rPr lang="es-419" smtClean="0"/>
              <a:t>‹Nº›</a:t>
            </a:fld>
            <a:endParaRPr lang="es-419"/>
          </a:p>
        </p:txBody>
      </p:sp>
    </p:spTree>
    <p:extLst>
      <p:ext uri="{BB962C8B-B14F-4D97-AF65-F5344CB8AC3E}">
        <p14:creationId xmlns:p14="http://schemas.microsoft.com/office/powerpoint/2010/main" val="244897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906EAB-786C-4587-B8F7-67B2E284858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D191F353-5F99-4700-9A39-DA8F0577D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29F06346-54C3-4481-96FB-181E0C24E0E3}"/>
              </a:ext>
            </a:extLst>
          </p:cNvPr>
          <p:cNvSpPr>
            <a:spLocks noGrp="1"/>
          </p:cNvSpPr>
          <p:nvPr>
            <p:ph type="dt" sz="half" idx="10"/>
          </p:nvPr>
        </p:nvSpPr>
        <p:spPr/>
        <p:txBody>
          <a:bodyPr/>
          <a:lstStyle/>
          <a:p>
            <a:fld id="{2EAD0D5D-74E3-4AC7-8314-EAFD2F1C322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E111CA79-0670-4AE3-9A9F-5CA50ED80E00}"/>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B5C06C6A-0659-42FC-B1FC-317C99EFDED2}"/>
              </a:ext>
            </a:extLst>
          </p:cNvPr>
          <p:cNvSpPr>
            <a:spLocks noGrp="1"/>
          </p:cNvSpPr>
          <p:nvPr>
            <p:ph type="sldNum" sz="quarter" idx="12"/>
          </p:nvPr>
        </p:nvSpPr>
        <p:spPr/>
        <p:txBody>
          <a:bodyPr/>
          <a:lstStyle/>
          <a:p>
            <a:fld id="{910B964A-1B32-44DB-9FD7-78A76B7F3495}" type="slidenum">
              <a:rPr lang="es-419" smtClean="0"/>
              <a:t>‹Nº›</a:t>
            </a:fld>
            <a:endParaRPr lang="es-419"/>
          </a:p>
        </p:txBody>
      </p:sp>
    </p:spTree>
    <p:extLst>
      <p:ext uri="{BB962C8B-B14F-4D97-AF65-F5344CB8AC3E}">
        <p14:creationId xmlns:p14="http://schemas.microsoft.com/office/powerpoint/2010/main" val="103547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7614AB-D158-4C9F-8668-9A4D541CE6BF}"/>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CDD0EB92-FEA2-4F6F-8317-6AE6187CE93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xmlns="" id="{510F071B-F40E-457C-92F7-7501A6AE06A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xmlns="" id="{5D23BCB9-B280-4CEC-AF99-98E1F2E449D7}"/>
              </a:ext>
            </a:extLst>
          </p:cNvPr>
          <p:cNvSpPr>
            <a:spLocks noGrp="1"/>
          </p:cNvSpPr>
          <p:nvPr>
            <p:ph type="dt" sz="half" idx="10"/>
          </p:nvPr>
        </p:nvSpPr>
        <p:spPr/>
        <p:txBody>
          <a:bodyPr/>
          <a:lstStyle/>
          <a:p>
            <a:fld id="{2EAD0D5D-74E3-4AC7-8314-EAFD2F1C322E}" type="datetimeFigureOut">
              <a:rPr lang="es-419" smtClean="0"/>
              <a:t>17/8/2022</a:t>
            </a:fld>
            <a:endParaRPr lang="es-419"/>
          </a:p>
        </p:txBody>
      </p:sp>
      <p:sp>
        <p:nvSpPr>
          <p:cNvPr id="6" name="Marcador de pie de página 5">
            <a:extLst>
              <a:ext uri="{FF2B5EF4-FFF2-40B4-BE49-F238E27FC236}">
                <a16:creationId xmlns:a16="http://schemas.microsoft.com/office/drawing/2014/main" xmlns="" id="{AB428CD6-D078-42D7-9382-D7365A616B5D}"/>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A380129C-D0B4-47AF-94A7-F950155962A1}"/>
              </a:ext>
            </a:extLst>
          </p:cNvPr>
          <p:cNvSpPr>
            <a:spLocks noGrp="1"/>
          </p:cNvSpPr>
          <p:nvPr>
            <p:ph type="sldNum" sz="quarter" idx="12"/>
          </p:nvPr>
        </p:nvSpPr>
        <p:spPr/>
        <p:txBody>
          <a:bodyPr/>
          <a:lstStyle/>
          <a:p>
            <a:fld id="{910B964A-1B32-44DB-9FD7-78A76B7F3495}" type="slidenum">
              <a:rPr lang="es-419" smtClean="0"/>
              <a:t>‹Nº›</a:t>
            </a:fld>
            <a:endParaRPr lang="es-419"/>
          </a:p>
        </p:txBody>
      </p:sp>
    </p:spTree>
    <p:extLst>
      <p:ext uri="{BB962C8B-B14F-4D97-AF65-F5344CB8AC3E}">
        <p14:creationId xmlns:p14="http://schemas.microsoft.com/office/powerpoint/2010/main" val="424547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EC5E1A-EDD1-45B1-A661-2D095773367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F032400E-11D2-4417-B963-9E17E2A03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2D1D366-1C9B-4A08-9067-7B2E55ED36F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xmlns="" id="{C30B2035-1EDB-4307-A0EE-1D4E615D00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80C4DB0B-E56F-47E2-B4BE-F5CFE46FBB8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xmlns="" id="{A0BD1C2C-4B82-4BC3-A663-8375FF025714}"/>
              </a:ext>
            </a:extLst>
          </p:cNvPr>
          <p:cNvSpPr>
            <a:spLocks noGrp="1"/>
          </p:cNvSpPr>
          <p:nvPr>
            <p:ph type="dt" sz="half" idx="10"/>
          </p:nvPr>
        </p:nvSpPr>
        <p:spPr/>
        <p:txBody>
          <a:bodyPr/>
          <a:lstStyle/>
          <a:p>
            <a:fld id="{2EAD0D5D-74E3-4AC7-8314-EAFD2F1C322E}" type="datetimeFigureOut">
              <a:rPr lang="es-419" smtClean="0"/>
              <a:t>17/8/2022</a:t>
            </a:fld>
            <a:endParaRPr lang="es-419"/>
          </a:p>
        </p:txBody>
      </p:sp>
      <p:sp>
        <p:nvSpPr>
          <p:cNvPr id="8" name="Marcador de pie de página 7">
            <a:extLst>
              <a:ext uri="{FF2B5EF4-FFF2-40B4-BE49-F238E27FC236}">
                <a16:creationId xmlns:a16="http://schemas.microsoft.com/office/drawing/2014/main" xmlns="" id="{5F199E06-517C-47E7-812B-4B71C3AFCD21}"/>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xmlns="" id="{8C5ED75D-D80C-49DB-BE61-47702F3658EF}"/>
              </a:ext>
            </a:extLst>
          </p:cNvPr>
          <p:cNvSpPr>
            <a:spLocks noGrp="1"/>
          </p:cNvSpPr>
          <p:nvPr>
            <p:ph type="sldNum" sz="quarter" idx="12"/>
          </p:nvPr>
        </p:nvSpPr>
        <p:spPr/>
        <p:txBody>
          <a:bodyPr/>
          <a:lstStyle/>
          <a:p>
            <a:fld id="{910B964A-1B32-44DB-9FD7-78A76B7F3495}" type="slidenum">
              <a:rPr lang="es-419" smtClean="0"/>
              <a:t>‹Nº›</a:t>
            </a:fld>
            <a:endParaRPr lang="es-419"/>
          </a:p>
        </p:txBody>
      </p:sp>
    </p:spTree>
    <p:extLst>
      <p:ext uri="{BB962C8B-B14F-4D97-AF65-F5344CB8AC3E}">
        <p14:creationId xmlns:p14="http://schemas.microsoft.com/office/powerpoint/2010/main" val="337460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CCEEF3-D796-4645-95CD-19F83C1B5925}"/>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xmlns="" id="{72B4844A-A6AE-4FF3-BBAF-C8878C89AF50}"/>
              </a:ext>
            </a:extLst>
          </p:cNvPr>
          <p:cNvSpPr>
            <a:spLocks noGrp="1"/>
          </p:cNvSpPr>
          <p:nvPr>
            <p:ph type="dt" sz="half" idx="10"/>
          </p:nvPr>
        </p:nvSpPr>
        <p:spPr/>
        <p:txBody>
          <a:bodyPr/>
          <a:lstStyle/>
          <a:p>
            <a:fld id="{2EAD0D5D-74E3-4AC7-8314-EAFD2F1C322E}" type="datetimeFigureOut">
              <a:rPr lang="es-419" smtClean="0"/>
              <a:t>17/8/2022</a:t>
            </a:fld>
            <a:endParaRPr lang="es-419"/>
          </a:p>
        </p:txBody>
      </p:sp>
      <p:sp>
        <p:nvSpPr>
          <p:cNvPr id="4" name="Marcador de pie de página 3">
            <a:extLst>
              <a:ext uri="{FF2B5EF4-FFF2-40B4-BE49-F238E27FC236}">
                <a16:creationId xmlns:a16="http://schemas.microsoft.com/office/drawing/2014/main" xmlns="" id="{3749F69B-46D2-47FF-B8BE-C2EA9F9482CF}"/>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xmlns="" id="{2B0E619B-F90A-4785-8334-4F94B696353E}"/>
              </a:ext>
            </a:extLst>
          </p:cNvPr>
          <p:cNvSpPr>
            <a:spLocks noGrp="1"/>
          </p:cNvSpPr>
          <p:nvPr>
            <p:ph type="sldNum" sz="quarter" idx="12"/>
          </p:nvPr>
        </p:nvSpPr>
        <p:spPr/>
        <p:txBody>
          <a:bodyPr/>
          <a:lstStyle/>
          <a:p>
            <a:fld id="{910B964A-1B32-44DB-9FD7-78A76B7F3495}" type="slidenum">
              <a:rPr lang="es-419" smtClean="0"/>
              <a:t>‹Nº›</a:t>
            </a:fld>
            <a:endParaRPr lang="es-419"/>
          </a:p>
        </p:txBody>
      </p:sp>
    </p:spTree>
    <p:extLst>
      <p:ext uri="{BB962C8B-B14F-4D97-AF65-F5344CB8AC3E}">
        <p14:creationId xmlns:p14="http://schemas.microsoft.com/office/powerpoint/2010/main" val="51944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0CE29EC6-F676-4046-B22C-7BAD8636DEB4}"/>
              </a:ext>
            </a:extLst>
          </p:cNvPr>
          <p:cNvSpPr>
            <a:spLocks noGrp="1"/>
          </p:cNvSpPr>
          <p:nvPr>
            <p:ph type="dt" sz="half" idx="10"/>
          </p:nvPr>
        </p:nvSpPr>
        <p:spPr/>
        <p:txBody>
          <a:bodyPr/>
          <a:lstStyle/>
          <a:p>
            <a:fld id="{2EAD0D5D-74E3-4AC7-8314-EAFD2F1C322E}" type="datetimeFigureOut">
              <a:rPr lang="es-419" smtClean="0"/>
              <a:t>17/8/2022</a:t>
            </a:fld>
            <a:endParaRPr lang="es-419"/>
          </a:p>
        </p:txBody>
      </p:sp>
      <p:sp>
        <p:nvSpPr>
          <p:cNvPr id="3" name="Marcador de pie de página 2">
            <a:extLst>
              <a:ext uri="{FF2B5EF4-FFF2-40B4-BE49-F238E27FC236}">
                <a16:creationId xmlns:a16="http://schemas.microsoft.com/office/drawing/2014/main" xmlns="" id="{8412FC04-50E5-43D2-8063-D27236F22EFC}"/>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xmlns="" id="{D299FE38-51AB-46BE-820C-A15E9EC23B38}"/>
              </a:ext>
            </a:extLst>
          </p:cNvPr>
          <p:cNvSpPr>
            <a:spLocks noGrp="1"/>
          </p:cNvSpPr>
          <p:nvPr>
            <p:ph type="sldNum" sz="quarter" idx="12"/>
          </p:nvPr>
        </p:nvSpPr>
        <p:spPr/>
        <p:txBody>
          <a:bodyPr/>
          <a:lstStyle/>
          <a:p>
            <a:fld id="{910B964A-1B32-44DB-9FD7-78A76B7F3495}" type="slidenum">
              <a:rPr lang="es-419" smtClean="0"/>
              <a:t>‹Nº›</a:t>
            </a:fld>
            <a:endParaRPr lang="es-419"/>
          </a:p>
        </p:txBody>
      </p:sp>
    </p:spTree>
    <p:extLst>
      <p:ext uri="{BB962C8B-B14F-4D97-AF65-F5344CB8AC3E}">
        <p14:creationId xmlns:p14="http://schemas.microsoft.com/office/powerpoint/2010/main" val="157700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AA4756-B858-4A1E-9C8C-521BABF7438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93D90136-A802-40BB-B734-7DA9273ED2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xmlns="" id="{5DD0213F-ADD4-45B5-AF8C-2846B5EB66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6935397E-55F4-440B-A78E-71A1582E0286}"/>
              </a:ext>
            </a:extLst>
          </p:cNvPr>
          <p:cNvSpPr>
            <a:spLocks noGrp="1"/>
          </p:cNvSpPr>
          <p:nvPr>
            <p:ph type="dt" sz="half" idx="10"/>
          </p:nvPr>
        </p:nvSpPr>
        <p:spPr/>
        <p:txBody>
          <a:bodyPr/>
          <a:lstStyle/>
          <a:p>
            <a:fld id="{2EAD0D5D-74E3-4AC7-8314-EAFD2F1C322E}" type="datetimeFigureOut">
              <a:rPr lang="es-419" smtClean="0"/>
              <a:t>17/8/2022</a:t>
            </a:fld>
            <a:endParaRPr lang="es-419"/>
          </a:p>
        </p:txBody>
      </p:sp>
      <p:sp>
        <p:nvSpPr>
          <p:cNvPr id="6" name="Marcador de pie de página 5">
            <a:extLst>
              <a:ext uri="{FF2B5EF4-FFF2-40B4-BE49-F238E27FC236}">
                <a16:creationId xmlns:a16="http://schemas.microsoft.com/office/drawing/2014/main" xmlns="" id="{D42B9E67-ECC2-40A5-9F35-F6C155807E4C}"/>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B4B710B7-A25F-4698-8628-3D2C2FC9D208}"/>
              </a:ext>
            </a:extLst>
          </p:cNvPr>
          <p:cNvSpPr>
            <a:spLocks noGrp="1"/>
          </p:cNvSpPr>
          <p:nvPr>
            <p:ph type="sldNum" sz="quarter" idx="12"/>
          </p:nvPr>
        </p:nvSpPr>
        <p:spPr/>
        <p:txBody>
          <a:bodyPr/>
          <a:lstStyle/>
          <a:p>
            <a:fld id="{910B964A-1B32-44DB-9FD7-78A76B7F3495}" type="slidenum">
              <a:rPr lang="es-419" smtClean="0"/>
              <a:t>‹Nº›</a:t>
            </a:fld>
            <a:endParaRPr lang="es-419"/>
          </a:p>
        </p:txBody>
      </p:sp>
    </p:spTree>
    <p:extLst>
      <p:ext uri="{BB962C8B-B14F-4D97-AF65-F5344CB8AC3E}">
        <p14:creationId xmlns:p14="http://schemas.microsoft.com/office/powerpoint/2010/main" val="173270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F43C6F-2B8E-4ACC-ACF6-A9DA7A7C652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xmlns="" id="{E65193A3-CC5C-4AA2-B2DD-F953EAA530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xmlns="" id="{55BC9C24-A3F3-4EF0-BC22-A5309CEF8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D6232BA1-B819-48F7-9A26-5CC13DA70C05}"/>
              </a:ext>
            </a:extLst>
          </p:cNvPr>
          <p:cNvSpPr>
            <a:spLocks noGrp="1"/>
          </p:cNvSpPr>
          <p:nvPr>
            <p:ph type="dt" sz="half" idx="10"/>
          </p:nvPr>
        </p:nvSpPr>
        <p:spPr/>
        <p:txBody>
          <a:bodyPr/>
          <a:lstStyle/>
          <a:p>
            <a:fld id="{2EAD0D5D-74E3-4AC7-8314-EAFD2F1C322E}" type="datetimeFigureOut">
              <a:rPr lang="es-419" smtClean="0"/>
              <a:t>17/8/2022</a:t>
            </a:fld>
            <a:endParaRPr lang="es-419"/>
          </a:p>
        </p:txBody>
      </p:sp>
      <p:sp>
        <p:nvSpPr>
          <p:cNvPr id="6" name="Marcador de pie de página 5">
            <a:extLst>
              <a:ext uri="{FF2B5EF4-FFF2-40B4-BE49-F238E27FC236}">
                <a16:creationId xmlns:a16="http://schemas.microsoft.com/office/drawing/2014/main" xmlns="" id="{888260F1-2457-4458-AA17-1EB26D3896C2}"/>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FC3B6E5E-5B62-4258-81BB-6A151782C5B2}"/>
              </a:ext>
            </a:extLst>
          </p:cNvPr>
          <p:cNvSpPr>
            <a:spLocks noGrp="1"/>
          </p:cNvSpPr>
          <p:nvPr>
            <p:ph type="sldNum" sz="quarter" idx="12"/>
          </p:nvPr>
        </p:nvSpPr>
        <p:spPr/>
        <p:txBody>
          <a:bodyPr/>
          <a:lstStyle/>
          <a:p>
            <a:fld id="{910B964A-1B32-44DB-9FD7-78A76B7F3495}" type="slidenum">
              <a:rPr lang="es-419" smtClean="0"/>
              <a:t>‹Nº›</a:t>
            </a:fld>
            <a:endParaRPr lang="es-419"/>
          </a:p>
        </p:txBody>
      </p:sp>
    </p:spTree>
    <p:extLst>
      <p:ext uri="{BB962C8B-B14F-4D97-AF65-F5344CB8AC3E}">
        <p14:creationId xmlns:p14="http://schemas.microsoft.com/office/powerpoint/2010/main" val="2934005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3A159CA5-622C-4FD6-A138-80F203726A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855731BF-E4B9-473C-9697-FAEB50A273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4621CD78-13C6-44E9-8E26-A15DE4D63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D0D5D-74E3-4AC7-8314-EAFD2F1C322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945DC9C5-8503-4D67-A79C-75D07C447D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xmlns="" id="{6C4AB00C-9360-4DD7-B649-EA8B3A72F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B964A-1B32-44DB-9FD7-78A76B7F3495}" type="slidenum">
              <a:rPr lang="es-419" smtClean="0"/>
              <a:t>‹Nº›</a:t>
            </a:fld>
            <a:endParaRPr lang="es-419"/>
          </a:p>
        </p:txBody>
      </p:sp>
    </p:spTree>
    <p:extLst>
      <p:ext uri="{BB962C8B-B14F-4D97-AF65-F5344CB8AC3E}">
        <p14:creationId xmlns:p14="http://schemas.microsoft.com/office/powerpoint/2010/main" val="197574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co/search?hl=es&amp;authuser=0&amp;tbm=isch&amp;sxsrf=ACYBGNRye_ZLKaS_sVO84ny7XQFHFLXDTA:1581087426999&amp;source=hp&amp;biw=1094&amp;bih=504&amp;ei=wno9Xp3yOs-y5gLHy6roAw&amp;q=fosforo+elemental&amp;oq=fosforo+elemental&amp;gs_l=img.3..0.1125.4194..4495...1.0..0.189.2506.0j17......0....1..gws-wiz-img.......35i39j0i131.wEEZWdbkBFk&amp;ved=0ahUKEwid28XT2b_nAhVPmVkKHcelCj0Q4dUDCAY&amp;uact=5#imgrc=QjE_u1i2Y4ZHuM" TargetMode="External"/><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0A5C9453-94B8-4553-A1F1-353D679B54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22" y="347662"/>
            <a:ext cx="1334266" cy="778780"/>
          </a:xfrm>
          <a:prstGeom prst="rect">
            <a:avLst/>
          </a:prstGeom>
        </p:spPr>
      </p:pic>
      <p:sp>
        <p:nvSpPr>
          <p:cNvPr id="5" name="CuadroTexto 4">
            <a:extLst>
              <a:ext uri="{FF2B5EF4-FFF2-40B4-BE49-F238E27FC236}">
                <a16:creationId xmlns:a16="http://schemas.microsoft.com/office/drawing/2014/main" xmlns="" id="{90B99E07-B343-4AA7-81F5-42E82B89BD7C}"/>
              </a:ext>
            </a:extLst>
          </p:cNvPr>
          <p:cNvSpPr txBox="1"/>
          <p:nvPr/>
        </p:nvSpPr>
        <p:spPr>
          <a:xfrm>
            <a:off x="6096000" y="2317737"/>
            <a:ext cx="5144655" cy="1815882"/>
          </a:xfrm>
          <a:prstGeom prst="rect">
            <a:avLst/>
          </a:prstGeom>
          <a:noFill/>
        </p:spPr>
        <p:txBody>
          <a:bodyPr wrap="square">
            <a:spAutoFit/>
          </a:bodyPr>
          <a:lstStyle/>
          <a:p>
            <a:r>
              <a:rPr lang="es-ES" sz="2800" b="1" dirty="0">
                <a:solidFill>
                  <a:schemeClr val="bg1"/>
                </a:solidFill>
                <a:highlight>
                  <a:srgbClr val="008080"/>
                </a:highlight>
                <a:latin typeface="Arial" panose="020B0604020202020204" pitchFamily="34" charset="0"/>
                <a:cs typeface="Arial" panose="020B0604020202020204" pitchFamily="34" charset="0"/>
              </a:rPr>
              <a:t>Curso Virtual de la vigilancia epidemiológica de las Intoxicaciones agudas por sustancias químicas</a:t>
            </a:r>
            <a:endParaRPr lang="es-419" sz="2800" b="1" dirty="0">
              <a:solidFill>
                <a:schemeClr val="bg1"/>
              </a:solidFill>
              <a:highlight>
                <a:srgbClr val="008080"/>
              </a:highlight>
              <a:latin typeface="Arial" panose="020B0604020202020204" pitchFamily="34" charset="0"/>
              <a:cs typeface="Arial" panose="020B0604020202020204" pitchFamily="34" charset="0"/>
            </a:endParaRPr>
          </a:p>
        </p:txBody>
      </p:sp>
      <p:sp>
        <p:nvSpPr>
          <p:cNvPr id="6" name="Google Shape;54;p3">
            <a:extLst>
              <a:ext uri="{FF2B5EF4-FFF2-40B4-BE49-F238E27FC236}">
                <a16:creationId xmlns:a16="http://schemas.microsoft.com/office/drawing/2014/main" xmlns="" id="{25A5FF2E-5F83-4D91-8F9E-A1C8791D4AAE}"/>
              </a:ext>
            </a:extLst>
          </p:cNvPr>
          <p:cNvSpPr txBox="1"/>
          <p:nvPr/>
        </p:nvSpPr>
        <p:spPr>
          <a:xfrm>
            <a:off x="6680254" y="5047557"/>
            <a:ext cx="3976145" cy="88444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lt1"/>
              </a:buClr>
              <a:buSzPts val="1600"/>
              <a:buFont typeface="Arial"/>
              <a:buNone/>
            </a:pPr>
            <a:r>
              <a:rPr lang="es-ES" sz="10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Grupo Enfermedades No Transmisibles</a:t>
            </a:r>
            <a:endParaRPr lang="es-ES" sz="1000" dirty="0">
              <a:latin typeface="Arial" panose="020B0604020202020204" pitchFamily="34" charset="0"/>
              <a:cs typeface="Arial" panose="020B0604020202020204" pitchFamily="34" charset="0"/>
              <a:sym typeface="Helvetica Neue"/>
            </a:endParaRPr>
          </a:p>
          <a:p>
            <a:pPr marL="0" marR="0" lvl="0" indent="0" algn="ctr" rtl="0">
              <a:spcBef>
                <a:spcPts val="0"/>
              </a:spcBef>
              <a:spcAft>
                <a:spcPts val="0"/>
              </a:spcAft>
              <a:buClr>
                <a:schemeClr val="lt1"/>
              </a:buClr>
              <a:buSzPts val="1600"/>
              <a:buFont typeface="Arial"/>
              <a:buNone/>
            </a:pPr>
            <a:r>
              <a:rPr lang="es-ES" sz="10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Intoxicaciones agudas por sustancias químicas</a:t>
            </a:r>
            <a:endParaRPr lang="es-ES" sz="1000" dirty="0">
              <a:latin typeface="Arial" panose="020B0604020202020204" pitchFamily="34" charset="0"/>
              <a:cs typeface="Arial" panose="020B0604020202020204" pitchFamily="34" charset="0"/>
              <a:sym typeface="Helvetica Neue"/>
            </a:endParaRPr>
          </a:p>
          <a:p>
            <a:pPr marL="0" marR="0" lvl="0" indent="0" algn="ctr" rtl="0">
              <a:spcBef>
                <a:spcPts val="0"/>
              </a:spcBef>
              <a:spcAft>
                <a:spcPts val="0"/>
              </a:spcAft>
              <a:buClr>
                <a:schemeClr val="lt1"/>
              </a:buClr>
              <a:buSzPts val="1600"/>
              <a:buFont typeface="Arial"/>
              <a:buNone/>
            </a:pPr>
            <a:r>
              <a:rPr lang="es-ES" sz="10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Dirección de Vigilancia y Análisis del Riesgo en Salud Pública</a:t>
            </a:r>
            <a:endParaRPr sz="1000" dirty="0">
              <a:latin typeface="Arial" panose="020B0604020202020204" pitchFamily="34" charset="0"/>
              <a:cs typeface="Arial" panose="020B0604020202020204" pitchFamily="34" charset="0"/>
            </a:endParaRPr>
          </a:p>
          <a:p>
            <a:pPr marL="0" marR="0" lvl="0" indent="0" algn="ctr" rtl="0">
              <a:spcBef>
                <a:spcPts val="1000"/>
              </a:spcBef>
              <a:spcAft>
                <a:spcPts val="0"/>
              </a:spcAft>
              <a:buClr>
                <a:schemeClr val="lt1"/>
              </a:buClr>
              <a:buSzPts val="1600"/>
              <a:buFont typeface="Arial"/>
              <a:buNone/>
            </a:pPr>
            <a:r>
              <a:rPr lang="es-ES" sz="10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Agosto 2022 - Versión 1.0</a:t>
            </a:r>
            <a:endParaRPr sz="1000" dirty="0">
              <a:latin typeface="Arial" panose="020B0604020202020204" pitchFamily="34" charset="0"/>
              <a:cs typeface="Arial" panose="020B0604020202020204" pitchFamily="34" charset="0"/>
            </a:endParaRPr>
          </a:p>
        </p:txBody>
      </p:sp>
      <p:sp>
        <p:nvSpPr>
          <p:cNvPr id="7" name="Google Shape;55;p3">
            <a:extLst>
              <a:ext uri="{FF2B5EF4-FFF2-40B4-BE49-F238E27FC236}">
                <a16:creationId xmlns:a16="http://schemas.microsoft.com/office/drawing/2014/main" xmlns="" id="{914F1165-A1DF-4CC5-9C87-3D449447D6DB}"/>
              </a:ext>
            </a:extLst>
          </p:cNvPr>
          <p:cNvSpPr txBox="1"/>
          <p:nvPr/>
        </p:nvSpPr>
        <p:spPr>
          <a:xfrm>
            <a:off x="6597016" y="4236665"/>
            <a:ext cx="3976506"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0" i="0" u="none" strike="noStrike" cap="none" dirty="0" smtClean="0">
                <a:solidFill>
                  <a:schemeClr val="lt1"/>
                </a:solidFill>
                <a:latin typeface="Helvetica Neue"/>
                <a:ea typeface="Helvetica Neue"/>
                <a:cs typeface="Helvetica Neue"/>
                <a:sym typeface="Helvetica Neue"/>
              </a:rPr>
              <a:t>Metanol, metales, solventes y otras sustancias químicas</a:t>
            </a:r>
            <a:endParaRPr dirty="0"/>
          </a:p>
        </p:txBody>
      </p:sp>
    </p:spTree>
    <p:extLst>
      <p:ext uri="{BB962C8B-B14F-4D97-AF65-F5344CB8AC3E}">
        <p14:creationId xmlns:p14="http://schemas.microsoft.com/office/powerpoint/2010/main" val="3246729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DB478DB4-494A-45F6-8296-39597F3DAAC6}"/>
              </a:ext>
            </a:extLst>
          </p:cNvPr>
          <p:cNvPicPr>
            <a:picLocks noChangeAspect="1"/>
          </p:cNvPicPr>
          <p:nvPr/>
        </p:nvPicPr>
        <p:blipFill rotWithShape="1">
          <a:blip r:embed="rId3"/>
          <a:srcRect l="5924" t="36159" r="7688" b="58009"/>
          <a:stretch/>
        </p:blipFill>
        <p:spPr>
          <a:xfrm>
            <a:off x="824415" y="2799761"/>
            <a:ext cx="10431189" cy="395926"/>
          </a:xfrm>
          <a:prstGeom prst="rect">
            <a:avLst/>
          </a:prstGeom>
        </p:spPr>
      </p:pic>
      <p:pic>
        <p:nvPicPr>
          <p:cNvPr id="3" name="Imagen 2">
            <a:extLst>
              <a:ext uri="{FF2B5EF4-FFF2-40B4-BE49-F238E27FC236}">
                <a16:creationId xmlns:a16="http://schemas.microsoft.com/office/drawing/2014/main" xmlns="" id="{3D8D4A19-A25A-4C09-A418-AA66608688C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3501" b="68816" l="60024" r="70404"/>
                    </a14:imgEffect>
                  </a14:imgLayer>
                </a14:imgProps>
              </a:ext>
            </a:extLst>
          </a:blip>
          <a:srcRect l="58727" t="40337" r="28299" b="28019"/>
          <a:stretch/>
        </p:blipFill>
        <p:spPr>
          <a:xfrm>
            <a:off x="5714025" y="3195687"/>
            <a:ext cx="763949" cy="1047527"/>
          </a:xfrm>
          <a:prstGeom prst="rect">
            <a:avLst/>
          </a:prstGeom>
        </p:spPr>
      </p:pic>
      <p:sp>
        <p:nvSpPr>
          <p:cNvPr id="4" name="Rectángulo redondeado 4">
            <a:extLst>
              <a:ext uri="{FF2B5EF4-FFF2-40B4-BE49-F238E27FC236}">
                <a16:creationId xmlns:a16="http://schemas.microsoft.com/office/drawing/2014/main" xmlns="" id="{E655E22B-30AC-4BF2-88A6-9D3B1E0BDFDF}"/>
              </a:ext>
            </a:extLst>
          </p:cNvPr>
          <p:cNvSpPr/>
          <p:nvPr/>
        </p:nvSpPr>
        <p:spPr>
          <a:xfrm>
            <a:off x="6737860" y="4149242"/>
            <a:ext cx="3593918" cy="165998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s-ES" dirty="0">
                <a:latin typeface="Arial" panose="020B0604020202020204" pitchFamily="34" charset="0"/>
                <a:ea typeface="Calibri" panose="020F0502020204030204" pitchFamily="34" charset="0"/>
              </a:rPr>
              <a:t>Los álcalis son sustancias que tienen un pH superior a 7,0</a:t>
            </a:r>
          </a:p>
          <a:p>
            <a:pPr marL="285750" indent="-285750">
              <a:buFont typeface="Arial" panose="020B0604020202020204" pitchFamily="34" charset="0"/>
              <a:buChar char="•"/>
            </a:pPr>
            <a:r>
              <a:rPr lang="es-ES" dirty="0">
                <a:latin typeface="Arial" panose="020B0604020202020204" pitchFamily="34" charset="0"/>
                <a:ea typeface="Calibri" panose="020F0502020204030204" pitchFamily="34" charset="0"/>
              </a:rPr>
              <a:t>El umbral suele estar por encima de 11,5 para causar daño directo al tejido</a:t>
            </a:r>
          </a:p>
          <a:p>
            <a:pPr marL="285750" indent="-285750">
              <a:buFont typeface="Arial" panose="020B0604020202020204" pitchFamily="34" charset="0"/>
              <a:buChar char="•"/>
            </a:pPr>
            <a:r>
              <a:rPr lang="es-ES" dirty="0">
                <a:latin typeface="Arial" panose="020B0604020202020204" pitchFamily="34" charset="0"/>
                <a:ea typeface="Calibri" panose="020F0502020204030204" pitchFamily="34" charset="0"/>
              </a:rPr>
              <a:t>Necrosis por licuefacción. </a:t>
            </a:r>
            <a:endParaRPr lang="es-ES" dirty="0"/>
          </a:p>
        </p:txBody>
      </p:sp>
      <p:sp>
        <p:nvSpPr>
          <p:cNvPr id="5" name="Rectángulo redondeado 5">
            <a:extLst>
              <a:ext uri="{FF2B5EF4-FFF2-40B4-BE49-F238E27FC236}">
                <a16:creationId xmlns:a16="http://schemas.microsoft.com/office/drawing/2014/main" xmlns="" id="{5CF58DAB-ABD2-4D00-BF85-49069EDD931D}"/>
              </a:ext>
            </a:extLst>
          </p:cNvPr>
          <p:cNvSpPr/>
          <p:nvPr/>
        </p:nvSpPr>
        <p:spPr>
          <a:xfrm>
            <a:off x="1243554" y="4072960"/>
            <a:ext cx="3856348" cy="1659988"/>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s-ES" dirty="0">
                <a:latin typeface="Arial" panose="020B0604020202020204" pitchFamily="34" charset="0"/>
                <a:ea typeface="Calibri" panose="020F0502020204030204" pitchFamily="34" charset="0"/>
              </a:rPr>
              <a:t>Los ácidos son sustancias que tienen pH menor a 7</a:t>
            </a:r>
          </a:p>
          <a:p>
            <a:pPr marL="285750" indent="-285750">
              <a:buFont typeface="Arial" panose="020B0604020202020204" pitchFamily="34" charset="0"/>
              <a:buChar char="•"/>
            </a:pPr>
            <a:r>
              <a:rPr lang="es-ES" dirty="0">
                <a:latin typeface="Arial" panose="020B0604020202020204" pitchFamily="34" charset="0"/>
                <a:ea typeface="Calibri" panose="020F0502020204030204" pitchFamily="34" charset="0"/>
              </a:rPr>
              <a:t>Se causan lesiones en tejido si el pH es inferior a 2 </a:t>
            </a:r>
          </a:p>
          <a:p>
            <a:pPr marL="285750" indent="-285750">
              <a:buFont typeface="Arial" panose="020B0604020202020204" pitchFamily="34" charset="0"/>
              <a:buChar char="•"/>
            </a:pPr>
            <a:r>
              <a:rPr lang="es-ES" dirty="0">
                <a:latin typeface="Arial" panose="020B0604020202020204" pitchFamily="34" charset="0"/>
                <a:ea typeface="Calibri" panose="020F0502020204030204" pitchFamily="34" charset="0"/>
              </a:rPr>
              <a:t>Necrosis por coagulación </a:t>
            </a:r>
            <a:endParaRPr lang="es-ES" dirty="0"/>
          </a:p>
        </p:txBody>
      </p:sp>
      <p:sp>
        <p:nvSpPr>
          <p:cNvPr id="6" name="Título 1">
            <a:extLst>
              <a:ext uri="{FF2B5EF4-FFF2-40B4-BE49-F238E27FC236}">
                <a16:creationId xmlns:a16="http://schemas.microsoft.com/office/drawing/2014/main" xmlns="" id="{758EC792-F129-4176-ACC9-592D828FCFB2}"/>
              </a:ext>
            </a:extLst>
          </p:cNvPr>
          <p:cNvSpPr txBox="1">
            <a:spLocks/>
          </p:cNvSpPr>
          <p:nvPr/>
        </p:nvSpPr>
        <p:spPr>
          <a:xfrm>
            <a:off x="1655323" y="1399160"/>
            <a:ext cx="9232636" cy="8798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a:solidFill>
                  <a:schemeClr val="bg1"/>
                </a:solidFill>
                <a:highlight>
                  <a:srgbClr val="008080"/>
                </a:highlight>
                <a:latin typeface="Arial"/>
                <a:ea typeface="Arial"/>
                <a:cs typeface="Arial"/>
                <a:sym typeface="Arial"/>
              </a:rPr>
              <a:t>Grupo de sustancia 6: </a:t>
            </a:r>
            <a:r>
              <a:rPr lang="es-ES" sz="2400" b="1">
                <a:solidFill>
                  <a:schemeClr val="bg1"/>
                </a:solidFill>
                <a:highlight>
                  <a:srgbClr val="008080"/>
                </a:highlight>
                <a:latin typeface="Arial"/>
                <a:cs typeface="Arial"/>
              </a:rPr>
              <a:t>Intoxicación por otras sustancias químicas, cáusticos</a:t>
            </a:r>
            <a:endParaRPr lang="en-US" sz="2400" b="1" dirty="0">
              <a:solidFill>
                <a:schemeClr val="bg1"/>
              </a:solidFill>
              <a:highlight>
                <a:srgbClr val="008080"/>
              </a:highlight>
            </a:endParaRPr>
          </a:p>
        </p:txBody>
      </p:sp>
      <p:pic>
        <p:nvPicPr>
          <p:cNvPr id="7" name="Imagen 6">
            <a:extLst>
              <a:ext uri="{FF2B5EF4-FFF2-40B4-BE49-F238E27FC236}">
                <a16:creationId xmlns:a16="http://schemas.microsoft.com/office/drawing/2014/main" xmlns="" id="{62F207C1-31D5-483D-94A9-27A122BE78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6708" y="272248"/>
            <a:ext cx="1217792" cy="710797"/>
          </a:xfrm>
          <a:prstGeom prst="rect">
            <a:avLst/>
          </a:prstGeom>
        </p:spPr>
      </p:pic>
    </p:spTree>
    <p:extLst>
      <p:ext uri="{BB962C8B-B14F-4D97-AF65-F5344CB8AC3E}">
        <p14:creationId xmlns:p14="http://schemas.microsoft.com/office/powerpoint/2010/main" val="379241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rma libre: forma 1">
            <a:extLst>
              <a:ext uri="{FF2B5EF4-FFF2-40B4-BE49-F238E27FC236}">
                <a16:creationId xmlns:a16="http://schemas.microsoft.com/office/drawing/2014/main" xmlns="" id="{8883E14C-A87B-45E5-8B2D-1DBAB240F239}"/>
              </a:ext>
            </a:extLst>
          </p:cNvPr>
          <p:cNvSpPr/>
          <p:nvPr/>
        </p:nvSpPr>
        <p:spPr>
          <a:xfrm>
            <a:off x="2536413" y="1845449"/>
            <a:ext cx="8391925" cy="2097416"/>
          </a:xfrm>
          <a:custGeom>
            <a:avLst/>
            <a:gdLst>
              <a:gd name="connsiteX0" fmla="*/ 0 w 8391925"/>
              <a:gd name="connsiteY0" fmla="*/ 0 h 2097416"/>
              <a:gd name="connsiteX1" fmla="*/ 8391925 w 8391925"/>
              <a:gd name="connsiteY1" fmla="*/ 0 h 2097416"/>
              <a:gd name="connsiteX2" fmla="*/ 8391925 w 8391925"/>
              <a:gd name="connsiteY2" fmla="*/ 2097416 h 2097416"/>
              <a:gd name="connsiteX3" fmla="*/ 0 w 8391925"/>
              <a:gd name="connsiteY3" fmla="*/ 2097416 h 2097416"/>
              <a:gd name="connsiteX4" fmla="*/ 0 w 8391925"/>
              <a:gd name="connsiteY4" fmla="*/ 0 h 2097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1925" h="2097416">
                <a:moveTo>
                  <a:pt x="0" y="0"/>
                </a:moveTo>
                <a:lnTo>
                  <a:pt x="8391925" y="0"/>
                </a:lnTo>
                <a:lnTo>
                  <a:pt x="8391925" y="2097416"/>
                </a:lnTo>
                <a:lnTo>
                  <a:pt x="0" y="2097416"/>
                </a:lnTo>
                <a:lnTo>
                  <a:pt x="0" y="0"/>
                </a:lnTo>
                <a:close/>
              </a:path>
            </a:pathLst>
          </a:custGeom>
          <a:no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225628" tIns="60960" rIns="60960" bIns="60960" numCol="1" spcCol="1270" anchor="t" anchorCtr="0">
            <a:noAutofit/>
          </a:bodyPr>
          <a:lstStyle/>
          <a:p>
            <a:pPr marL="0" lvl="0" indent="0" algn="just" defTabSz="711200">
              <a:lnSpc>
                <a:spcPct val="150000"/>
              </a:lnSpc>
              <a:spcBef>
                <a:spcPct val="0"/>
              </a:spcBef>
              <a:spcAft>
                <a:spcPct val="35000"/>
              </a:spcAft>
              <a:buNone/>
            </a:pPr>
            <a:r>
              <a:rPr lang="es-ES" sz="1600" b="1" kern="1200" dirty="0">
                <a:latin typeface="Arial" panose="020B0604020202020204" pitchFamily="34" charset="0"/>
                <a:cs typeface="Arial" panose="020B0604020202020204" pitchFamily="34" charset="0"/>
              </a:rPr>
              <a:t>Álcalis (bases)</a:t>
            </a:r>
          </a:p>
          <a:p>
            <a:pPr marL="171450" lvl="1" indent="-171450" algn="just" defTabSz="711200">
              <a:lnSpc>
                <a:spcPct val="150000"/>
              </a:lnSpc>
              <a:spcBef>
                <a:spcPct val="0"/>
              </a:spcBef>
              <a:spcAft>
                <a:spcPct val="15000"/>
              </a:spcAft>
              <a:buChar char="•"/>
            </a:pPr>
            <a:r>
              <a:rPr lang="es-ES" sz="1600" b="1" kern="1200" dirty="0">
                <a:latin typeface="Arial" panose="020B0604020202020204" pitchFamily="34" charset="0"/>
                <a:cs typeface="Arial" panose="020B0604020202020204" pitchFamily="34" charset="0"/>
              </a:rPr>
              <a:t>Hipoclorito de sodio</a:t>
            </a:r>
            <a:r>
              <a:rPr lang="es-ES" sz="1600" kern="1200" dirty="0">
                <a:latin typeface="Arial" panose="020B0604020202020204" pitchFamily="34" charset="0"/>
                <a:cs typeface="Arial" panose="020B0604020202020204" pitchFamily="34" charset="0"/>
              </a:rPr>
              <a:t> (blanqueadores de ropa, desinfectantes), hidróxido de sodio, soda cáustica (limpiador de hornos, destapa cañerías, removedor de pinturas), hidróxido de potasio (limpia hornos, desengrasante, pilas de reloj), amoniaco (desengrasante), hidróxido de amonio (quitamanchas).</a:t>
            </a:r>
          </a:p>
        </p:txBody>
      </p:sp>
      <p:sp>
        <p:nvSpPr>
          <p:cNvPr id="3" name="Forma libre: forma 2">
            <a:extLst>
              <a:ext uri="{FF2B5EF4-FFF2-40B4-BE49-F238E27FC236}">
                <a16:creationId xmlns:a16="http://schemas.microsoft.com/office/drawing/2014/main" xmlns="" id="{314B0637-5010-4EA0-84A9-14E7D5E18C83}"/>
              </a:ext>
            </a:extLst>
          </p:cNvPr>
          <p:cNvSpPr/>
          <p:nvPr/>
        </p:nvSpPr>
        <p:spPr>
          <a:xfrm>
            <a:off x="2628518" y="4060446"/>
            <a:ext cx="8453071" cy="1876097"/>
          </a:xfrm>
          <a:custGeom>
            <a:avLst/>
            <a:gdLst>
              <a:gd name="connsiteX0" fmla="*/ 0 w 8453071"/>
              <a:gd name="connsiteY0" fmla="*/ 0 h 1876097"/>
              <a:gd name="connsiteX1" fmla="*/ 8453071 w 8453071"/>
              <a:gd name="connsiteY1" fmla="*/ 0 h 1876097"/>
              <a:gd name="connsiteX2" fmla="*/ 8453071 w 8453071"/>
              <a:gd name="connsiteY2" fmla="*/ 1876097 h 1876097"/>
              <a:gd name="connsiteX3" fmla="*/ 0 w 8453071"/>
              <a:gd name="connsiteY3" fmla="*/ 1876097 h 1876097"/>
              <a:gd name="connsiteX4" fmla="*/ 0 w 8453071"/>
              <a:gd name="connsiteY4" fmla="*/ 0 h 187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3071" h="1876097">
                <a:moveTo>
                  <a:pt x="0" y="0"/>
                </a:moveTo>
                <a:lnTo>
                  <a:pt x="8453071" y="0"/>
                </a:lnTo>
                <a:lnTo>
                  <a:pt x="8453071" y="1876097"/>
                </a:lnTo>
                <a:lnTo>
                  <a:pt x="0" y="1876097"/>
                </a:lnTo>
                <a:lnTo>
                  <a:pt x="0" y="0"/>
                </a:lnTo>
                <a:close/>
              </a:path>
            </a:pathLst>
          </a:custGeom>
          <a:no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225628" tIns="60960" rIns="60960" bIns="60960" numCol="1" spcCol="1270" anchor="t" anchorCtr="0">
            <a:noAutofit/>
          </a:bodyPr>
          <a:lstStyle/>
          <a:p>
            <a:pPr marL="0" lvl="0" indent="0" algn="l" defTabSz="711200">
              <a:lnSpc>
                <a:spcPct val="150000"/>
              </a:lnSpc>
              <a:spcBef>
                <a:spcPct val="0"/>
              </a:spcBef>
              <a:spcAft>
                <a:spcPct val="35000"/>
              </a:spcAft>
              <a:buNone/>
            </a:pPr>
            <a:r>
              <a:rPr lang="es-ES" sz="1600" b="1" kern="1200" dirty="0">
                <a:latin typeface="Arial" panose="020B0604020202020204" pitchFamily="34" charset="0"/>
                <a:cs typeface="Arial" panose="020B0604020202020204" pitchFamily="34" charset="0"/>
              </a:rPr>
              <a:t>Ácidos</a:t>
            </a:r>
          </a:p>
          <a:p>
            <a:pPr marL="171450" lvl="1" indent="-171450" algn="l" defTabSz="711200">
              <a:lnSpc>
                <a:spcPct val="150000"/>
              </a:lnSpc>
              <a:spcBef>
                <a:spcPct val="0"/>
              </a:spcBef>
              <a:spcAft>
                <a:spcPct val="15000"/>
              </a:spcAft>
              <a:buChar char="•"/>
            </a:pPr>
            <a:r>
              <a:rPr lang="es-ES" sz="1600" kern="1200" dirty="0">
                <a:latin typeface="Arial" panose="020B0604020202020204" pitchFamily="34" charset="0"/>
                <a:cs typeface="Arial" panose="020B0604020202020204" pitchFamily="34" charset="0"/>
              </a:rPr>
              <a:t>Ácido clorhídrico o muriático (limpiador de sanitarios y óxido), sulfúrico (líquido de baterías), oxálico (limpiador de metales y madera) y acético (vinagre).</a:t>
            </a:r>
          </a:p>
        </p:txBody>
      </p:sp>
      <p:sp>
        <p:nvSpPr>
          <p:cNvPr id="4" name="CuadroTexto 3">
            <a:extLst>
              <a:ext uri="{FF2B5EF4-FFF2-40B4-BE49-F238E27FC236}">
                <a16:creationId xmlns:a16="http://schemas.microsoft.com/office/drawing/2014/main" xmlns="" id="{1152D5F6-E2F3-481B-99BD-2C0A91BE736F}"/>
              </a:ext>
            </a:extLst>
          </p:cNvPr>
          <p:cNvSpPr txBox="1"/>
          <p:nvPr/>
        </p:nvSpPr>
        <p:spPr>
          <a:xfrm rot="16200000">
            <a:off x="-18193" y="3668181"/>
            <a:ext cx="2318996" cy="341632"/>
          </a:xfrm>
          <a:prstGeom prst="rect">
            <a:avLst/>
          </a:prstGeom>
          <a:noFill/>
        </p:spPr>
        <p:txBody>
          <a:bodyPr wrap="square">
            <a:spAutoFit/>
          </a:bodyPr>
          <a:lstStyle/>
          <a:p>
            <a:pPr marL="0" lvl="0" indent="0" defTabSz="933450">
              <a:lnSpc>
                <a:spcPct val="90000"/>
              </a:lnSpc>
              <a:spcBef>
                <a:spcPct val="0"/>
              </a:spcBef>
              <a:spcAft>
                <a:spcPct val="35000"/>
              </a:spcAft>
              <a:buNone/>
            </a:pPr>
            <a:r>
              <a:rPr lang="es-ES" b="1" kern="1200" dirty="0">
                <a:solidFill>
                  <a:schemeClr val="bg1"/>
                </a:solidFill>
                <a:latin typeface="Arial" panose="020B0604020202020204" pitchFamily="34" charset="0"/>
                <a:cs typeface="Arial" panose="020B0604020202020204" pitchFamily="34" charset="0"/>
              </a:rPr>
              <a:t>Tipos de cáusticos</a:t>
            </a:r>
          </a:p>
        </p:txBody>
      </p:sp>
      <p:sp>
        <p:nvSpPr>
          <p:cNvPr id="5" name="Título 1">
            <a:extLst>
              <a:ext uri="{FF2B5EF4-FFF2-40B4-BE49-F238E27FC236}">
                <a16:creationId xmlns:a16="http://schemas.microsoft.com/office/drawing/2014/main" xmlns="" id="{E8C700CB-8345-49CF-90E5-2250654C9A2B}"/>
              </a:ext>
            </a:extLst>
          </p:cNvPr>
          <p:cNvSpPr txBox="1">
            <a:spLocks/>
          </p:cNvSpPr>
          <p:nvPr/>
        </p:nvSpPr>
        <p:spPr>
          <a:xfrm>
            <a:off x="2628518" y="766321"/>
            <a:ext cx="7642105" cy="85863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bg1"/>
                </a:solidFill>
                <a:highlight>
                  <a:srgbClr val="008080"/>
                </a:highlight>
                <a:latin typeface="Arial"/>
                <a:ea typeface="Arial"/>
                <a:cs typeface="Arial"/>
                <a:sym typeface="Arial"/>
              </a:rPr>
              <a:t>Grupo de sustancia 6: </a:t>
            </a:r>
            <a:r>
              <a:rPr lang="es-ES" sz="2400" b="1" dirty="0">
                <a:solidFill>
                  <a:schemeClr val="bg1"/>
                </a:solidFill>
                <a:highlight>
                  <a:srgbClr val="008080"/>
                </a:highlight>
                <a:latin typeface="Arial"/>
                <a:cs typeface="Arial"/>
              </a:rPr>
              <a:t>Intoxicación por otras sustancias químicas, cáusticos</a:t>
            </a:r>
            <a:endParaRPr lang="es-ES" sz="2400" b="1" dirty="0">
              <a:solidFill>
                <a:schemeClr val="bg1"/>
              </a:solidFill>
              <a:highlight>
                <a:srgbClr val="008080"/>
              </a:highlight>
            </a:endParaRPr>
          </a:p>
        </p:txBody>
      </p:sp>
      <p:pic>
        <p:nvPicPr>
          <p:cNvPr id="6" name="Imagen 5">
            <a:extLst>
              <a:ext uri="{FF2B5EF4-FFF2-40B4-BE49-F238E27FC236}">
                <a16:creationId xmlns:a16="http://schemas.microsoft.com/office/drawing/2014/main" xmlns="" id="{15B0EB40-489F-446A-A574-35824D6EB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708" y="272248"/>
            <a:ext cx="1217792" cy="710797"/>
          </a:xfrm>
          <a:prstGeom prst="rect">
            <a:avLst/>
          </a:prstGeom>
        </p:spPr>
      </p:pic>
    </p:spTree>
    <p:extLst>
      <p:ext uri="{BB962C8B-B14F-4D97-AF65-F5344CB8AC3E}">
        <p14:creationId xmlns:p14="http://schemas.microsoft.com/office/powerpoint/2010/main" val="2815358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A71A5A6-D64F-4CC4-8A97-893B0AC97BD4}"/>
              </a:ext>
            </a:extLst>
          </p:cNvPr>
          <p:cNvSpPr/>
          <p:nvPr/>
        </p:nvSpPr>
        <p:spPr>
          <a:xfrm>
            <a:off x="1249037" y="6242203"/>
            <a:ext cx="5491360" cy="230832"/>
          </a:xfrm>
          <a:prstGeom prst="rect">
            <a:avLst/>
          </a:prstGeom>
        </p:spPr>
        <p:txBody>
          <a:bodyPr wrap="square">
            <a:spAutoFit/>
          </a:bodyPr>
          <a:lstStyle/>
          <a:p>
            <a:r>
              <a:rPr lang="es-CO" sz="9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Fuente </a:t>
            </a:r>
            <a:r>
              <a:rPr lang="es-CO" sz="900" dirty="0">
                <a:solidFill>
                  <a:schemeClr val="bg1"/>
                </a:solidFill>
                <a:latin typeface="Arial" panose="020B0604020202020204" pitchFamily="34" charset="0"/>
                <a:cs typeface="Arial" panose="020B0604020202020204" pitchFamily="34" charset="0"/>
              </a:rPr>
              <a:t>https://www.amazon.es/100-f%C3%B3sforo-phosphorus-Elemental-pureza/dp/B01BRG2Q2A</a:t>
            </a:r>
          </a:p>
        </p:txBody>
      </p:sp>
      <p:sp>
        <p:nvSpPr>
          <p:cNvPr id="3" name="Rectángulo 2">
            <a:extLst>
              <a:ext uri="{FF2B5EF4-FFF2-40B4-BE49-F238E27FC236}">
                <a16:creationId xmlns:a16="http://schemas.microsoft.com/office/drawing/2014/main" xmlns="" id="{44C5767C-B510-439C-A947-B142EF3BF7E5}"/>
              </a:ext>
            </a:extLst>
          </p:cNvPr>
          <p:cNvSpPr/>
          <p:nvPr/>
        </p:nvSpPr>
        <p:spPr>
          <a:xfrm>
            <a:off x="4155447" y="2285075"/>
            <a:ext cx="6251745" cy="12508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a:buFont typeface="Arial" panose="020B0604020202020204" pitchFamily="34" charset="0"/>
              <a:buChar char="•"/>
            </a:pPr>
            <a:r>
              <a:rPr lang="es-CO" dirty="0">
                <a:latin typeface="Arial" panose="020B0604020202020204" pitchFamily="34" charset="0"/>
                <a:cs typeface="Arial" panose="020B0604020202020204" pitchFamily="34" charset="0"/>
              </a:rPr>
              <a:t>Fósforo blanco (rojo) </a:t>
            </a:r>
          </a:p>
          <a:p>
            <a:pPr marL="285750" indent="-285750" algn="just">
              <a:buFont typeface="Arial" panose="020B0604020202020204" pitchFamily="34" charset="0"/>
              <a:buChar char="•"/>
            </a:pPr>
            <a:r>
              <a:rPr lang="es-CO" dirty="0">
                <a:latin typeface="Arial" panose="020B0604020202020204" pitchFamily="34" charset="0"/>
                <a:cs typeface="Arial" panose="020B0604020202020204" pitchFamily="34" charset="0"/>
              </a:rPr>
              <a:t>No se absorbe bien y tiene una toxicidad limitada.</a:t>
            </a:r>
          </a:p>
          <a:p>
            <a:pPr marL="285750" indent="-285750" algn="just">
              <a:buFont typeface="Arial" panose="020B0604020202020204" pitchFamily="34" charset="0"/>
              <a:buChar char="•"/>
            </a:pPr>
            <a:r>
              <a:rPr lang="es-CO" dirty="0">
                <a:latin typeface="Arial" panose="020B0604020202020204" pitchFamily="34" charset="0"/>
                <a:cs typeface="Arial" panose="020B0604020202020204" pitchFamily="34" charset="0"/>
              </a:rPr>
              <a:t>Fabricación de metanfetaminas y fósforos</a:t>
            </a:r>
          </a:p>
        </p:txBody>
      </p:sp>
      <p:sp>
        <p:nvSpPr>
          <p:cNvPr id="4" name="Rectángulo 3">
            <a:extLst>
              <a:ext uri="{FF2B5EF4-FFF2-40B4-BE49-F238E27FC236}">
                <a16:creationId xmlns:a16="http://schemas.microsoft.com/office/drawing/2014/main" xmlns="" id="{93D3C14C-8DAA-4507-A376-16E6A6241422}"/>
              </a:ext>
            </a:extLst>
          </p:cNvPr>
          <p:cNvSpPr/>
          <p:nvPr/>
        </p:nvSpPr>
        <p:spPr>
          <a:xfrm>
            <a:off x="4155447" y="4028319"/>
            <a:ext cx="6263040" cy="189006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es-CO" dirty="0">
                <a:solidFill>
                  <a:schemeClr val="tx1"/>
                </a:solidFill>
                <a:latin typeface="Arial" panose="020B0604020202020204" pitchFamily="34" charset="0"/>
                <a:cs typeface="Arial" panose="020B0604020202020204" pitchFamily="34" charset="0"/>
              </a:rPr>
              <a:t>Fósforo blanco (amarillo) es altamente tóxico. </a:t>
            </a:r>
          </a:p>
          <a:p>
            <a:pPr marL="285750" indent="-285750">
              <a:buFont typeface="Arial" panose="020B0604020202020204" pitchFamily="34" charset="0"/>
              <a:buChar char="•"/>
            </a:pPr>
            <a:r>
              <a:rPr lang="es-CO" dirty="0">
                <a:solidFill>
                  <a:schemeClr val="tx1"/>
                </a:solidFill>
                <a:latin typeface="Arial" panose="020B0604020202020204" pitchFamily="34" charset="0"/>
                <a:cs typeface="Arial" panose="020B0604020202020204" pitchFamily="34" charset="0"/>
              </a:rPr>
              <a:t>Olor a ajo y brilla con la exposición al aire.</a:t>
            </a:r>
          </a:p>
          <a:p>
            <a:pPr marL="285750" indent="-285750">
              <a:buFont typeface="Arial" panose="020B0604020202020204" pitchFamily="34" charset="0"/>
              <a:buChar char="•"/>
            </a:pPr>
            <a:r>
              <a:rPr lang="es-CO" dirty="0">
                <a:solidFill>
                  <a:schemeClr val="tx1"/>
                </a:solidFill>
                <a:latin typeface="Arial" panose="020B0604020202020204" pitchFamily="34" charset="0"/>
                <a:cs typeface="Arial" panose="020B0604020202020204" pitchFamily="34" charset="0"/>
              </a:rPr>
              <a:t>Fabricación de fertilizantes, aditivos (alimentarios, limpieza), compuestos incendiarios en municiones militares, </a:t>
            </a:r>
            <a:r>
              <a:rPr lang="es-CO" dirty="0" err="1">
                <a:solidFill>
                  <a:schemeClr val="tx1"/>
                </a:solidFill>
                <a:latin typeface="Arial" panose="020B0604020202020204" pitchFamily="34" charset="0"/>
                <a:cs typeface="Arial" panose="020B0604020202020204" pitchFamily="34" charset="0"/>
              </a:rPr>
              <a:t>rodenticida</a:t>
            </a:r>
            <a:r>
              <a:rPr lang="es-CO" dirty="0">
                <a:solidFill>
                  <a:schemeClr val="tx1"/>
                </a:solidFill>
                <a:latin typeface="Arial" panose="020B0604020202020204" pitchFamily="34" charset="0"/>
                <a:cs typeface="Arial" panose="020B0604020202020204" pitchFamily="34" charset="0"/>
              </a:rPr>
              <a:t> y fabricación de fuegos artificiales. </a:t>
            </a:r>
          </a:p>
          <a:p>
            <a:pPr marL="285750" indent="-285750">
              <a:buFont typeface="Arial" panose="020B0604020202020204" pitchFamily="34" charset="0"/>
              <a:buChar char="•"/>
            </a:pPr>
            <a:r>
              <a:rPr lang="es-CO" dirty="0">
                <a:solidFill>
                  <a:schemeClr val="tx1"/>
                </a:solidFill>
                <a:latin typeface="Arial" panose="020B0604020202020204" pitchFamily="34" charset="0"/>
                <a:cs typeface="Arial" panose="020B0604020202020204" pitchFamily="34" charset="0"/>
              </a:rPr>
              <a:t>Dosis tóxica vía oral 1 mg/kg.</a:t>
            </a:r>
          </a:p>
        </p:txBody>
      </p:sp>
      <p:sp>
        <p:nvSpPr>
          <p:cNvPr id="5" name="Título 1">
            <a:extLst>
              <a:ext uri="{FF2B5EF4-FFF2-40B4-BE49-F238E27FC236}">
                <a16:creationId xmlns:a16="http://schemas.microsoft.com/office/drawing/2014/main" xmlns="" id="{00CDFADA-3375-4BB8-B262-D5FF33753BE7}"/>
              </a:ext>
            </a:extLst>
          </p:cNvPr>
          <p:cNvSpPr txBox="1">
            <a:spLocks/>
          </p:cNvSpPr>
          <p:nvPr/>
        </p:nvSpPr>
        <p:spPr>
          <a:xfrm>
            <a:off x="2357210" y="645679"/>
            <a:ext cx="8049982" cy="67633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gn="l"/>
            <a:r>
              <a:rPr lang="es-ES" sz="2400" dirty="0">
                <a:solidFill>
                  <a:schemeClr val="bg1"/>
                </a:solidFill>
                <a:highlight>
                  <a:srgbClr val="008080"/>
                </a:highlight>
                <a:latin typeface="Arial"/>
                <a:ea typeface="Arial"/>
                <a:cs typeface="Arial"/>
                <a:sym typeface="Arial"/>
              </a:rPr>
              <a:t>Grupo de sustancia 6: </a:t>
            </a:r>
            <a:r>
              <a:rPr lang="es-ES" sz="2400" dirty="0">
                <a:solidFill>
                  <a:schemeClr val="bg1"/>
                </a:solidFill>
                <a:highlight>
                  <a:srgbClr val="008080"/>
                </a:highlight>
                <a:latin typeface="Arial"/>
                <a:cs typeface="Arial"/>
              </a:rPr>
              <a:t>Intoxicación por otras sustancias químicas, fósforo blanco</a:t>
            </a:r>
            <a:endParaRPr lang="es-ES" sz="2400" dirty="0">
              <a:solidFill>
                <a:schemeClr val="bg1"/>
              </a:solidFill>
              <a:highlight>
                <a:srgbClr val="008080"/>
              </a:highlight>
            </a:endParaRPr>
          </a:p>
        </p:txBody>
      </p:sp>
      <p:pic>
        <p:nvPicPr>
          <p:cNvPr id="6" name="Imagen 5">
            <a:extLst>
              <a:ext uri="{FF2B5EF4-FFF2-40B4-BE49-F238E27FC236}">
                <a16:creationId xmlns:a16="http://schemas.microsoft.com/office/drawing/2014/main" xmlns="" id="{11F75259-275E-477A-84A6-622F054934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6708" y="272248"/>
            <a:ext cx="1217792" cy="710797"/>
          </a:xfrm>
          <a:prstGeom prst="rect">
            <a:avLst/>
          </a:prstGeom>
        </p:spPr>
      </p:pic>
    </p:spTree>
    <p:extLst>
      <p:ext uri="{BB962C8B-B14F-4D97-AF65-F5344CB8AC3E}">
        <p14:creationId xmlns:p14="http://schemas.microsoft.com/office/powerpoint/2010/main" val="242477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texto 2">
            <a:extLst>
              <a:ext uri="{FF2B5EF4-FFF2-40B4-BE49-F238E27FC236}">
                <a16:creationId xmlns:a16="http://schemas.microsoft.com/office/drawing/2014/main" xmlns="" id="{2211C945-6F5F-4EA7-A599-8DD41E3E556F}"/>
              </a:ext>
            </a:extLst>
          </p:cNvPr>
          <p:cNvSpPr txBox="1">
            <a:spLocks/>
          </p:cNvSpPr>
          <p:nvPr/>
        </p:nvSpPr>
        <p:spPr>
          <a:xfrm>
            <a:off x="3803948" y="3040576"/>
            <a:ext cx="6842760" cy="2782790"/>
          </a:xfrm>
          <a:prstGeom prst="rect">
            <a:avLst/>
          </a:prstGeom>
        </p:spPr>
        <p:txBody>
          <a:bodyPr vert="horz" lIns="91440" tIns="45720" rIns="91440" bIns="45720" rtlCol="0" anchor="ctr">
            <a:normAutofit/>
          </a:bodyPr>
          <a:lstStyle>
            <a:defPPr>
              <a:defRPr lang="es-419"/>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800" dirty="0">
                <a:solidFill>
                  <a:schemeClr val="bg1"/>
                </a:solidFill>
                <a:latin typeface="Arial" panose="020B0604020202020204" pitchFamily="34" charset="0"/>
                <a:cs typeface="Arial" panose="020B0604020202020204" pitchFamily="34" charset="0"/>
              </a:rPr>
              <a:t>Hace parte de la vigilancia intensificada, prevención y atención de las lesiones ocasionadas por pólvora.</a:t>
            </a:r>
          </a:p>
          <a:p>
            <a:endParaRPr lang="es-MX" sz="1800" dirty="0">
              <a:solidFill>
                <a:schemeClr val="bg1"/>
              </a:solidFill>
              <a:latin typeface="Arial" panose="020B0604020202020204" pitchFamily="34" charset="0"/>
              <a:cs typeface="Arial" panose="020B0604020202020204" pitchFamily="34" charset="0"/>
            </a:endParaRPr>
          </a:p>
          <a:p>
            <a:r>
              <a:rPr lang="es-MX" sz="1800" b="1" dirty="0">
                <a:solidFill>
                  <a:schemeClr val="bg1"/>
                </a:solidFill>
                <a:latin typeface="Arial" panose="020B0604020202020204" pitchFamily="34" charset="0"/>
                <a:cs typeface="Arial" panose="020B0604020202020204" pitchFamily="34" charset="0"/>
              </a:rPr>
              <a:t>“Totes” “triquitraque”</a:t>
            </a:r>
          </a:p>
          <a:p>
            <a:endParaRPr lang="es-MX" sz="1800" dirty="0">
              <a:solidFill>
                <a:schemeClr val="bg1"/>
              </a:solidFill>
              <a:latin typeface="Arial" panose="020B0604020202020204" pitchFamily="34" charset="0"/>
              <a:cs typeface="Arial" panose="020B0604020202020204" pitchFamily="34" charset="0"/>
            </a:endParaRPr>
          </a:p>
          <a:p>
            <a:r>
              <a:rPr lang="es-MX" sz="1800" dirty="0">
                <a:solidFill>
                  <a:schemeClr val="bg1"/>
                </a:solidFill>
                <a:latin typeface="Arial" panose="020B0604020202020204" pitchFamily="34" charset="0"/>
                <a:cs typeface="Arial" panose="020B0604020202020204" pitchFamily="34" charset="0"/>
              </a:rPr>
              <a:t>Se presenta principalmente en niños y en el mes de diciembre. </a:t>
            </a:r>
          </a:p>
          <a:p>
            <a:endParaRPr lang="es-MX" sz="18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1800" b="1" dirty="0">
                <a:solidFill>
                  <a:schemeClr val="bg1"/>
                </a:solidFill>
                <a:latin typeface="Arial" panose="020B0604020202020204" pitchFamily="34" charset="0"/>
                <a:cs typeface="Arial" panose="020B0604020202020204" pitchFamily="34" charset="0"/>
              </a:rPr>
              <a:t>Alta toxicidad </a:t>
            </a:r>
          </a:p>
          <a:p>
            <a:pPr marL="285750" indent="-285750">
              <a:buFont typeface="Arial" panose="020B0604020202020204" pitchFamily="34" charset="0"/>
              <a:buChar char="•"/>
            </a:pPr>
            <a:r>
              <a:rPr lang="es-MX" sz="1800" b="1" dirty="0">
                <a:solidFill>
                  <a:schemeClr val="bg1"/>
                </a:solidFill>
                <a:latin typeface="Arial" panose="020B0604020202020204" pitchFamily="34" charset="0"/>
                <a:cs typeface="Arial" panose="020B0604020202020204" pitchFamily="34" charset="0"/>
              </a:rPr>
              <a:t>Alta morbimortalidad </a:t>
            </a:r>
          </a:p>
          <a:p>
            <a:endParaRPr lang="es-MX" sz="1800" b="1" dirty="0">
              <a:solidFill>
                <a:schemeClr val="bg1"/>
              </a:solidFill>
              <a:latin typeface="Arial" panose="020B0604020202020204" pitchFamily="34" charset="0"/>
              <a:cs typeface="Arial" panose="020B0604020202020204" pitchFamily="34" charset="0"/>
            </a:endParaRPr>
          </a:p>
          <a:p>
            <a:endParaRPr lang="es-MX" sz="1800" dirty="0">
              <a:solidFill>
                <a:schemeClr val="bg1"/>
              </a:solidFill>
              <a:latin typeface="Arial" panose="020B0604020202020204" pitchFamily="34" charset="0"/>
              <a:cs typeface="Arial" panose="020B0604020202020204" pitchFamily="34" charset="0"/>
            </a:endParaRPr>
          </a:p>
          <a:p>
            <a:endParaRPr lang="en-US" sz="1800" dirty="0">
              <a:solidFill>
                <a:schemeClr val="bg1"/>
              </a:solidFill>
              <a:latin typeface="Arial" panose="020B0604020202020204" pitchFamily="34" charset="0"/>
              <a:cs typeface="Arial" panose="020B0604020202020204" pitchFamily="34" charset="0"/>
            </a:endParaRPr>
          </a:p>
        </p:txBody>
      </p:sp>
      <p:sp>
        <p:nvSpPr>
          <p:cNvPr id="3" name="Título 1">
            <a:extLst>
              <a:ext uri="{FF2B5EF4-FFF2-40B4-BE49-F238E27FC236}">
                <a16:creationId xmlns:a16="http://schemas.microsoft.com/office/drawing/2014/main" xmlns="" id="{017456A1-73C2-4C19-8C2A-C848F2AF9479}"/>
              </a:ext>
            </a:extLst>
          </p:cNvPr>
          <p:cNvSpPr txBox="1">
            <a:spLocks/>
          </p:cNvSpPr>
          <p:nvPr/>
        </p:nvSpPr>
        <p:spPr>
          <a:xfrm>
            <a:off x="3091206" y="863376"/>
            <a:ext cx="6542988" cy="6763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bg1"/>
                </a:solidFill>
                <a:highlight>
                  <a:srgbClr val="008080"/>
                </a:highlight>
                <a:latin typeface="Arial"/>
                <a:ea typeface="Arial"/>
                <a:cs typeface="Arial"/>
                <a:sym typeface="Arial"/>
              </a:rPr>
              <a:t>Grupo de sustancia 6: </a:t>
            </a:r>
            <a:r>
              <a:rPr lang="es-ES" sz="2400" b="1" dirty="0">
                <a:solidFill>
                  <a:schemeClr val="bg1"/>
                </a:solidFill>
                <a:highlight>
                  <a:srgbClr val="008080"/>
                </a:highlight>
                <a:latin typeface="Arial"/>
                <a:cs typeface="Arial"/>
              </a:rPr>
              <a:t>Intoxicación por otras sustancias químicas, fósforo blanco</a:t>
            </a:r>
            <a:endParaRPr lang="es-ES" sz="2400" b="1" dirty="0">
              <a:solidFill>
                <a:schemeClr val="bg1"/>
              </a:solidFill>
              <a:highlight>
                <a:srgbClr val="008080"/>
              </a:highlight>
            </a:endParaRPr>
          </a:p>
        </p:txBody>
      </p:sp>
      <p:pic>
        <p:nvPicPr>
          <p:cNvPr id="4" name="Imagen 3">
            <a:extLst>
              <a:ext uri="{FF2B5EF4-FFF2-40B4-BE49-F238E27FC236}">
                <a16:creationId xmlns:a16="http://schemas.microsoft.com/office/drawing/2014/main" xmlns="" id="{3640ED1C-935A-4EA2-AC3B-B29230D421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708" y="272248"/>
            <a:ext cx="1217792" cy="710797"/>
          </a:xfrm>
          <a:prstGeom prst="rect">
            <a:avLst/>
          </a:prstGeom>
        </p:spPr>
      </p:pic>
    </p:spTree>
    <p:extLst>
      <p:ext uri="{BB962C8B-B14F-4D97-AF65-F5344CB8AC3E}">
        <p14:creationId xmlns:p14="http://schemas.microsoft.com/office/powerpoint/2010/main" val="210015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163A3B-2765-4ABB-B480-49991C34CE8F}"/>
              </a:ext>
            </a:extLst>
          </p:cNvPr>
          <p:cNvSpPr txBox="1">
            <a:spLocks/>
          </p:cNvSpPr>
          <p:nvPr/>
        </p:nvSpPr>
        <p:spPr>
          <a:xfrm>
            <a:off x="2621535" y="607392"/>
            <a:ext cx="7238902" cy="556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bg1"/>
                </a:solidFill>
                <a:highlight>
                  <a:srgbClr val="008080"/>
                </a:highlight>
                <a:latin typeface="Arial"/>
                <a:cs typeface="Arial"/>
              </a:rPr>
              <a:t>Grupo de sustancia 3: Metanol (alcohol metílico)</a:t>
            </a:r>
            <a:endParaRPr lang="es-ES" sz="2400" b="1" dirty="0">
              <a:solidFill>
                <a:schemeClr val="bg1"/>
              </a:solidFill>
              <a:highlight>
                <a:srgbClr val="008080"/>
              </a:highlight>
            </a:endParaRPr>
          </a:p>
        </p:txBody>
      </p:sp>
      <p:sp>
        <p:nvSpPr>
          <p:cNvPr id="3" name="TextBox 5">
            <a:extLst>
              <a:ext uri="{FF2B5EF4-FFF2-40B4-BE49-F238E27FC236}">
                <a16:creationId xmlns:a16="http://schemas.microsoft.com/office/drawing/2014/main" xmlns="" id="{8FDC89A2-10C4-4AD9-8C38-B6391C96E012}"/>
              </a:ext>
            </a:extLst>
          </p:cNvPr>
          <p:cNvSpPr txBox="1"/>
          <p:nvPr/>
        </p:nvSpPr>
        <p:spPr>
          <a:xfrm>
            <a:off x="388742" y="1623936"/>
            <a:ext cx="42005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b="1" dirty="0">
                <a:solidFill>
                  <a:schemeClr val="bg1"/>
                </a:solidFill>
                <a:latin typeface="Arial"/>
                <a:cs typeface="Arial"/>
              </a:rPr>
              <a:t>Sustancia altamente tóxica</a:t>
            </a:r>
          </a:p>
          <a:p>
            <a:pPr marL="285750" indent="-285750">
              <a:buFont typeface="Arial" panose="020B0604020202020204" pitchFamily="34" charset="0"/>
              <a:buChar char="•"/>
            </a:pPr>
            <a:endParaRPr lang="es-CO" b="1" dirty="0">
              <a:solidFill>
                <a:schemeClr val="bg1"/>
              </a:solidFill>
              <a:latin typeface="Arial"/>
              <a:cs typeface="Arial"/>
            </a:endParaRPr>
          </a:p>
          <a:p>
            <a:r>
              <a:rPr lang="es-CO" b="1" dirty="0">
                <a:solidFill>
                  <a:schemeClr val="accent2"/>
                </a:solidFill>
                <a:latin typeface="Arial"/>
                <a:cs typeface="Arial"/>
              </a:rPr>
              <a:t>Usos:</a:t>
            </a:r>
          </a:p>
          <a:p>
            <a:endParaRPr lang="es-CO" b="1" dirty="0">
              <a:solidFill>
                <a:schemeClr val="bg1"/>
              </a:solidFill>
              <a:latin typeface="Arial"/>
              <a:cs typeface="Arial"/>
            </a:endParaRPr>
          </a:p>
          <a:p>
            <a:pPr marL="285750" indent="-285750">
              <a:buFont typeface="Arial" panose="020B0604020202020204" pitchFamily="34" charset="0"/>
              <a:buChar char="•"/>
            </a:pPr>
            <a:r>
              <a:rPr lang="es-CO" dirty="0">
                <a:solidFill>
                  <a:schemeClr val="bg1"/>
                </a:solidFill>
                <a:latin typeface="Arial"/>
                <a:cs typeface="Arial"/>
              </a:rPr>
              <a:t>Disolvente</a:t>
            </a:r>
          </a:p>
          <a:p>
            <a:pPr marL="285750" indent="-285750">
              <a:buFont typeface="Arial" panose="020B0604020202020204" pitchFamily="34" charset="0"/>
              <a:buChar char="•"/>
            </a:pPr>
            <a:r>
              <a:rPr lang="es-CO" dirty="0">
                <a:solidFill>
                  <a:schemeClr val="bg1"/>
                </a:solidFill>
                <a:latin typeface="Arial"/>
                <a:cs typeface="Arial"/>
              </a:rPr>
              <a:t>Anticongelante</a:t>
            </a:r>
          </a:p>
          <a:p>
            <a:pPr marL="285750" indent="-285750">
              <a:buFont typeface="Arial" panose="020B0604020202020204" pitchFamily="34" charset="0"/>
              <a:buChar char="•"/>
            </a:pPr>
            <a:r>
              <a:rPr lang="es-CO" dirty="0">
                <a:solidFill>
                  <a:schemeClr val="bg1"/>
                </a:solidFill>
                <a:latin typeface="Arial"/>
                <a:cs typeface="Arial"/>
              </a:rPr>
              <a:t>Aditivo para la gasolina</a:t>
            </a:r>
          </a:p>
          <a:p>
            <a:pPr marL="285750" indent="-285750">
              <a:buFont typeface="Arial" panose="020B0604020202020204" pitchFamily="34" charset="0"/>
              <a:buChar char="•"/>
            </a:pPr>
            <a:r>
              <a:rPr lang="es-CO" dirty="0">
                <a:solidFill>
                  <a:schemeClr val="bg1"/>
                </a:solidFill>
                <a:latin typeface="Arial"/>
                <a:cs typeface="Arial"/>
              </a:rPr>
              <a:t>Fabricación de diferentes productos industriales y de limpieza</a:t>
            </a:r>
          </a:p>
          <a:p>
            <a:pPr marL="285750" indent="-285750">
              <a:buFont typeface="Arial" panose="020B0604020202020204" pitchFamily="34" charset="0"/>
              <a:buChar char="•"/>
            </a:pPr>
            <a:endParaRPr lang="es-CO" dirty="0">
              <a:solidFill>
                <a:schemeClr val="bg1"/>
              </a:solidFill>
              <a:latin typeface="Arial"/>
              <a:cs typeface="Arial"/>
            </a:endParaRPr>
          </a:p>
          <a:p>
            <a:r>
              <a:rPr lang="es-CO" b="1" dirty="0">
                <a:solidFill>
                  <a:schemeClr val="accent2"/>
                </a:solidFill>
                <a:latin typeface="Arial"/>
                <a:cs typeface="Arial"/>
              </a:rPr>
              <a:t>Se conoce como:</a:t>
            </a:r>
          </a:p>
          <a:p>
            <a:endParaRPr lang="en-US" dirty="0">
              <a:solidFill>
                <a:schemeClr val="bg1"/>
              </a:solidFill>
              <a:latin typeface="Arial"/>
              <a:cs typeface="Arial"/>
            </a:endParaRPr>
          </a:p>
          <a:p>
            <a:pPr marL="285750" indent="-285750">
              <a:buFont typeface="Arial" panose="020B0604020202020204" pitchFamily="34" charset="0"/>
              <a:buChar char="•"/>
            </a:pPr>
            <a:r>
              <a:rPr lang="es-CO" dirty="0">
                <a:solidFill>
                  <a:schemeClr val="bg1"/>
                </a:solidFill>
                <a:latin typeface="Arial"/>
                <a:cs typeface="Arial"/>
              </a:rPr>
              <a:t>Alcohol de madera  </a:t>
            </a:r>
          </a:p>
          <a:p>
            <a:pPr marL="285750" indent="-285750">
              <a:buFont typeface="Arial" panose="020B0604020202020204" pitchFamily="34" charset="0"/>
              <a:buChar char="•"/>
            </a:pPr>
            <a:r>
              <a:rPr lang="es-CO" dirty="0" err="1">
                <a:solidFill>
                  <a:schemeClr val="bg1"/>
                </a:solidFill>
                <a:latin typeface="Arial"/>
                <a:cs typeface="Arial"/>
              </a:rPr>
              <a:t>Metil</a:t>
            </a:r>
            <a:r>
              <a:rPr lang="es-CO" dirty="0">
                <a:solidFill>
                  <a:schemeClr val="bg1"/>
                </a:solidFill>
                <a:latin typeface="Arial"/>
                <a:cs typeface="Arial"/>
              </a:rPr>
              <a:t> alcohol.</a:t>
            </a:r>
          </a:p>
          <a:p>
            <a:pPr marL="285750" indent="-285750">
              <a:buFont typeface="Arial" panose="020B0604020202020204" pitchFamily="34" charset="0"/>
              <a:buChar char="•"/>
            </a:pPr>
            <a:r>
              <a:rPr lang="es-CO" dirty="0">
                <a:solidFill>
                  <a:schemeClr val="bg1"/>
                </a:solidFill>
                <a:latin typeface="Arial"/>
                <a:cs typeface="Arial"/>
              </a:rPr>
              <a:t>Carbinol </a:t>
            </a:r>
          </a:p>
          <a:p>
            <a:pPr marL="285750" indent="-285750">
              <a:buFont typeface="Arial" panose="020B0604020202020204" pitchFamily="34" charset="0"/>
              <a:buChar char="•"/>
            </a:pPr>
            <a:endParaRPr lang="es-CO" dirty="0">
              <a:solidFill>
                <a:schemeClr val="bg1"/>
              </a:solidFill>
              <a:latin typeface="Arial"/>
              <a:cs typeface="Arial"/>
            </a:endParaRPr>
          </a:p>
        </p:txBody>
      </p:sp>
      <p:sp>
        <p:nvSpPr>
          <p:cNvPr id="5" name="TextBox 8">
            <a:extLst>
              <a:ext uri="{FF2B5EF4-FFF2-40B4-BE49-F238E27FC236}">
                <a16:creationId xmlns:a16="http://schemas.microsoft.com/office/drawing/2014/main" xmlns="" id="{759A5EFA-2334-4BD3-AE02-1926D788E3DA}"/>
              </a:ext>
            </a:extLst>
          </p:cNvPr>
          <p:cNvSpPr txBox="1"/>
          <p:nvPr/>
        </p:nvSpPr>
        <p:spPr>
          <a:xfrm>
            <a:off x="7660924" y="162393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b="1" dirty="0">
                <a:solidFill>
                  <a:srgbClr val="2F5496"/>
                </a:solidFill>
                <a:latin typeface="Arial"/>
              </a:rPr>
              <a:t>Exposición</a:t>
            </a:r>
            <a:endParaRPr lang="en-US" dirty="0">
              <a:solidFill>
                <a:srgbClr val="2F5496"/>
              </a:solidFill>
            </a:endParaRPr>
          </a:p>
        </p:txBody>
      </p:sp>
      <p:sp>
        <p:nvSpPr>
          <p:cNvPr id="6" name="TextBox 9">
            <a:extLst>
              <a:ext uri="{FF2B5EF4-FFF2-40B4-BE49-F238E27FC236}">
                <a16:creationId xmlns:a16="http://schemas.microsoft.com/office/drawing/2014/main" xmlns="" id="{38975602-DE81-426F-8B25-A094DBE24FF6}"/>
              </a:ext>
            </a:extLst>
          </p:cNvPr>
          <p:cNvSpPr txBox="1"/>
          <p:nvPr/>
        </p:nvSpPr>
        <p:spPr>
          <a:xfrm>
            <a:off x="5321539" y="3053513"/>
            <a:ext cx="1838627"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pPr>
            <a:r>
              <a:rPr lang="es-CO" dirty="0">
                <a:latin typeface="Arial"/>
                <a:cs typeface="Times New Roman"/>
              </a:rPr>
              <a:t>Accidental</a:t>
            </a:r>
          </a:p>
          <a:p>
            <a:pPr marL="285750" indent="-285750" algn="just">
              <a:buFont typeface="Arial" panose="020B0604020202020204" pitchFamily="34" charset="0"/>
              <a:buChar char="•"/>
            </a:pPr>
            <a:r>
              <a:rPr lang="es-CO" dirty="0">
                <a:latin typeface="Arial"/>
                <a:cs typeface="Times New Roman"/>
              </a:rPr>
              <a:t>Ocupacional</a:t>
            </a:r>
          </a:p>
        </p:txBody>
      </p:sp>
      <p:sp>
        <p:nvSpPr>
          <p:cNvPr id="7" name="Forma libre: forma 6">
            <a:extLst>
              <a:ext uri="{FF2B5EF4-FFF2-40B4-BE49-F238E27FC236}">
                <a16:creationId xmlns:a16="http://schemas.microsoft.com/office/drawing/2014/main" xmlns="" id="{C145EFC4-6742-4DA1-9035-CA8ADBC304E5}"/>
              </a:ext>
            </a:extLst>
          </p:cNvPr>
          <p:cNvSpPr/>
          <p:nvPr/>
        </p:nvSpPr>
        <p:spPr>
          <a:xfrm>
            <a:off x="6583565" y="5026628"/>
            <a:ext cx="1699197" cy="278055"/>
          </a:xfrm>
          <a:custGeom>
            <a:avLst/>
            <a:gdLst>
              <a:gd name="connsiteX0" fmla="*/ 0 w 1699197"/>
              <a:gd name="connsiteY0" fmla="*/ 0 h 1317242"/>
              <a:gd name="connsiteX1" fmla="*/ 1699197 w 1699197"/>
              <a:gd name="connsiteY1" fmla="*/ 0 h 1317242"/>
              <a:gd name="connsiteX2" fmla="*/ 1699197 w 1699197"/>
              <a:gd name="connsiteY2" fmla="*/ 1317242 h 1317242"/>
              <a:gd name="connsiteX3" fmla="*/ 0 w 1699197"/>
              <a:gd name="connsiteY3" fmla="*/ 1317242 h 1317242"/>
              <a:gd name="connsiteX4" fmla="*/ 0 w 1699197"/>
              <a:gd name="connsiteY4" fmla="*/ 0 h 1317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197" h="1317242">
                <a:moveTo>
                  <a:pt x="0" y="0"/>
                </a:moveTo>
                <a:lnTo>
                  <a:pt x="1699197" y="0"/>
                </a:lnTo>
                <a:lnTo>
                  <a:pt x="1699197" y="1317242"/>
                </a:lnTo>
                <a:lnTo>
                  <a:pt x="0" y="13172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470" tIns="0" rIns="0" bIns="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a:cs typeface="Arial"/>
              </a:rPr>
              <a:t> </a:t>
            </a:r>
            <a:r>
              <a:rPr lang="en-US" sz="1800" kern="1200" dirty="0" err="1">
                <a:latin typeface="Arial"/>
                <a:cs typeface="Arial"/>
              </a:rPr>
              <a:t>Respiratoria</a:t>
            </a:r>
            <a:r>
              <a:rPr lang="en-US" sz="1800" kern="1200" dirty="0">
                <a:latin typeface="Arial"/>
                <a:cs typeface="Arial"/>
              </a:rPr>
              <a:t> </a:t>
            </a:r>
          </a:p>
        </p:txBody>
      </p:sp>
      <p:sp>
        <p:nvSpPr>
          <p:cNvPr id="8" name="Forma libre: forma 7">
            <a:extLst>
              <a:ext uri="{FF2B5EF4-FFF2-40B4-BE49-F238E27FC236}">
                <a16:creationId xmlns:a16="http://schemas.microsoft.com/office/drawing/2014/main" xmlns="" id="{F4C95C09-93BA-4190-8408-4297FCC89501}"/>
              </a:ext>
            </a:extLst>
          </p:cNvPr>
          <p:cNvSpPr/>
          <p:nvPr/>
        </p:nvSpPr>
        <p:spPr>
          <a:xfrm>
            <a:off x="7980821" y="4273092"/>
            <a:ext cx="1750245" cy="278056"/>
          </a:xfrm>
          <a:custGeom>
            <a:avLst/>
            <a:gdLst>
              <a:gd name="connsiteX0" fmla="*/ 0 w 1750245"/>
              <a:gd name="connsiteY0" fmla="*/ 0 h 2479515"/>
              <a:gd name="connsiteX1" fmla="*/ 1750245 w 1750245"/>
              <a:gd name="connsiteY1" fmla="*/ 0 h 2479515"/>
              <a:gd name="connsiteX2" fmla="*/ 1750245 w 1750245"/>
              <a:gd name="connsiteY2" fmla="*/ 2479515 h 2479515"/>
              <a:gd name="connsiteX3" fmla="*/ 0 w 1750245"/>
              <a:gd name="connsiteY3" fmla="*/ 2479515 h 2479515"/>
              <a:gd name="connsiteX4" fmla="*/ 0 w 1750245"/>
              <a:gd name="connsiteY4" fmla="*/ 0 h 2479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245" h="2479515">
                <a:moveTo>
                  <a:pt x="0" y="0"/>
                </a:moveTo>
                <a:lnTo>
                  <a:pt x="1750245" y="0"/>
                </a:lnTo>
                <a:lnTo>
                  <a:pt x="1750245" y="2479515"/>
                </a:lnTo>
                <a:lnTo>
                  <a:pt x="0" y="2479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1620" tIns="0" rIns="0" bIns="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a:cs typeface="Arial"/>
              </a:rPr>
              <a:t> </a:t>
            </a:r>
            <a:r>
              <a:rPr lang="en-US" sz="1800" kern="1200" dirty="0" err="1">
                <a:latin typeface="Arial"/>
                <a:cs typeface="Arial"/>
              </a:rPr>
              <a:t>Dérmica</a:t>
            </a:r>
            <a:endParaRPr lang="en-US" sz="1800" kern="1200" dirty="0">
              <a:latin typeface="Arial"/>
              <a:cs typeface="Arial"/>
            </a:endParaRPr>
          </a:p>
        </p:txBody>
      </p:sp>
      <p:sp>
        <p:nvSpPr>
          <p:cNvPr id="9" name="Forma libre: forma 8">
            <a:extLst>
              <a:ext uri="{FF2B5EF4-FFF2-40B4-BE49-F238E27FC236}">
                <a16:creationId xmlns:a16="http://schemas.microsoft.com/office/drawing/2014/main" xmlns="" id="{8529C884-CA4F-49F6-922F-906432741EF8}"/>
              </a:ext>
            </a:extLst>
          </p:cNvPr>
          <p:cNvSpPr/>
          <p:nvPr/>
        </p:nvSpPr>
        <p:spPr>
          <a:xfrm>
            <a:off x="9938799" y="3747065"/>
            <a:ext cx="930649" cy="278056"/>
          </a:xfrm>
          <a:custGeom>
            <a:avLst/>
            <a:gdLst>
              <a:gd name="connsiteX0" fmla="*/ 0 w 1750245"/>
              <a:gd name="connsiteY0" fmla="*/ 0 h 3167762"/>
              <a:gd name="connsiteX1" fmla="*/ 1750245 w 1750245"/>
              <a:gd name="connsiteY1" fmla="*/ 0 h 3167762"/>
              <a:gd name="connsiteX2" fmla="*/ 1750245 w 1750245"/>
              <a:gd name="connsiteY2" fmla="*/ 3167762 h 3167762"/>
              <a:gd name="connsiteX3" fmla="*/ 0 w 1750245"/>
              <a:gd name="connsiteY3" fmla="*/ 3167762 h 3167762"/>
              <a:gd name="connsiteX4" fmla="*/ 0 w 1750245"/>
              <a:gd name="connsiteY4" fmla="*/ 0 h 316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245" h="3167762">
                <a:moveTo>
                  <a:pt x="0" y="0"/>
                </a:moveTo>
                <a:lnTo>
                  <a:pt x="1750245" y="0"/>
                </a:lnTo>
                <a:lnTo>
                  <a:pt x="1750245" y="3167762"/>
                </a:lnTo>
                <a:lnTo>
                  <a:pt x="0" y="31677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1176" tIns="0" rIns="0" bIns="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a:cs typeface="Arial"/>
              </a:rPr>
              <a:t> Oral </a:t>
            </a:r>
          </a:p>
        </p:txBody>
      </p:sp>
      <p:sp>
        <p:nvSpPr>
          <p:cNvPr id="10" name="TextBox 9">
            <a:extLst>
              <a:ext uri="{FF2B5EF4-FFF2-40B4-BE49-F238E27FC236}">
                <a16:creationId xmlns:a16="http://schemas.microsoft.com/office/drawing/2014/main" xmlns="" id="{BC10EABB-8DD1-47EB-876C-284C14958BB3}"/>
              </a:ext>
            </a:extLst>
          </p:cNvPr>
          <p:cNvSpPr txBox="1"/>
          <p:nvPr/>
        </p:nvSpPr>
        <p:spPr>
          <a:xfrm>
            <a:off x="8610934" y="4931713"/>
            <a:ext cx="2822101" cy="95410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s-CO" sz="1400" dirty="0">
                <a:latin typeface="Arial"/>
                <a:cs typeface="Times New Roman"/>
              </a:rPr>
              <a:t>Consumo de bebidas alcohólicas adulteradas</a:t>
            </a:r>
          </a:p>
          <a:p>
            <a:pPr marL="285750" indent="-285750">
              <a:buFont typeface="Arial" panose="020B0604020202020204" pitchFamily="34" charset="0"/>
              <a:buChar char="•"/>
            </a:pPr>
            <a:r>
              <a:rPr lang="es-CO" sz="1400" dirty="0">
                <a:latin typeface="Arial"/>
                <a:cs typeface="Times New Roman"/>
              </a:rPr>
              <a:t>Alcoholismo </a:t>
            </a:r>
          </a:p>
          <a:p>
            <a:pPr marL="285750" indent="-285750">
              <a:buFont typeface="Arial" panose="020B0604020202020204" pitchFamily="34" charset="0"/>
              <a:buChar char="•"/>
            </a:pPr>
            <a:r>
              <a:rPr lang="es-CO" sz="1400" dirty="0">
                <a:latin typeface="Arial"/>
                <a:cs typeface="Times New Roman"/>
              </a:rPr>
              <a:t>Intentos suicidas </a:t>
            </a:r>
          </a:p>
        </p:txBody>
      </p:sp>
      <p:pic>
        <p:nvPicPr>
          <p:cNvPr id="11" name="Imagen 10">
            <a:extLst>
              <a:ext uri="{FF2B5EF4-FFF2-40B4-BE49-F238E27FC236}">
                <a16:creationId xmlns:a16="http://schemas.microsoft.com/office/drawing/2014/main" xmlns="" id="{8059A73B-34FB-4E0C-B281-5EEFCCA0F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22" y="347662"/>
            <a:ext cx="1334266" cy="778780"/>
          </a:xfrm>
          <a:prstGeom prst="rect">
            <a:avLst/>
          </a:prstGeom>
        </p:spPr>
      </p:pic>
    </p:spTree>
    <p:extLst>
      <p:ext uri="{BB962C8B-B14F-4D97-AF65-F5344CB8AC3E}">
        <p14:creationId xmlns:p14="http://schemas.microsoft.com/office/powerpoint/2010/main" val="182577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90;p6">
            <a:extLst>
              <a:ext uri="{FF2B5EF4-FFF2-40B4-BE49-F238E27FC236}">
                <a16:creationId xmlns:a16="http://schemas.microsoft.com/office/drawing/2014/main" xmlns="" id="{304E4637-BB28-478A-8A75-37CAADA2CF5E}"/>
              </a:ext>
            </a:extLst>
          </p:cNvPr>
          <p:cNvSpPr txBox="1">
            <a:spLocks/>
          </p:cNvSpPr>
          <p:nvPr/>
        </p:nvSpPr>
        <p:spPr>
          <a:xfrm>
            <a:off x="2788477" y="1642627"/>
            <a:ext cx="7430178" cy="523025"/>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2800"/>
            </a:pPr>
            <a:r>
              <a:rPr lang="es-ES" sz="2400" b="1">
                <a:solidFill>
                  <a:schemeClr val="bg1"/>
                </a:solidFill>
                <a:highlight>
                  <a:srgbClr val="008080"/>
                </a:highlight>
                <a:latin typeface="Arial"/>
                <a:cs typeface="Arial"/>
              </a:rPr>
              <a:t>Grupo de sustancia 3: Metanol (alcohol metílico)</a:t>
            </a:r>
            <a:endParaRPr lang="es-ES" sz="2400" b="1" dirty="0">
              <a:solidFill>
                <a:schemeClr val="bg1"/>
              </a:solidFill>
              <a:highlight>
                <a:srgbClr val="008080"/>
              </a:highlight>
            </a:endParaRPr>
          </a:p>
        </p:txBody>
      </p:sp>
      <p:sp>
        <p:nvSpPr>
          <p:cNvPr id="3" name="CuadroTexto 2">
            <a:extLst>
              <a:ext uri="{FF2B5EF4-FFF2-40B4-BE49-F238E27FC236}">
                <a16:creationId xmlns:a16="http://schemas.microsoft.com/office/drawing/2014/main" xmlns="" id="{26B3FCE6-A0E8-41EA-AA6F-10359855608F}"/>
              </a:ext>
            </a:extLst>
          </p:cNvPr>
          <p:cNvSpPr txBox="1"/>
          <p:nvPr/>
        </p:nvSpPr>
        <p:spPr>
          <a:xfrm>
            <a:off x="446281" y="3429000"/>
            <a:ext cx="3409282" cy="2585323"/>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Epidemiología: </a:t>
            </a: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Las intoxicaciones y/o exposiciones qué más se reportan por metanol son: </a:t>
            </a: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Licor adulterado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Alcohol industrial</a:t>
            </a:r>
            <a:endParaRPr lang="en-US"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xmlns="" id="{727C3271-57E7-4B66-8E9F-376B30FB239B}"/>
              </a:ext>
            </a:extLst>
          </p:cNvPr>
          <p:cNvSpPr txBox="1"/>
          <p:nvPr/>
        </p:nvSpPr>
        <p:spPr>
          <a:xfrm>
            <a:off x="4707157" y="3429000"/>
            <a:ext cx="2777686" cy="2308324"/>
          </a:xfrm>
          <a:prstGeom prst="rect">
            <a:avLst/>
          </a:prstGeom>
          <a:noFill/>
        </p:spPr>
        <p:txBody>
          <a:bodyPr wrap="square" rtlCol="0">
            <a:spAutoFit/>
          </a:bodyPr>
          <a:lstStyle/>
          <a:p>
            <a:r>
              <a:rPr lang="es-ES" b="1" dirty="0">
                <a:solidFill>
                  <a:schemeClr val="dk1"/>
                </a:solidFill>
                <a:latin typeface="Arial"/>
                <a:ea typeface="Arial"/>
                <a:cs typeface="Arial"/>
                <a:sym typeface="Arial"/>
              </a:rPr>
              <a:t>Toxicidad: </a:t>
            </a:r>
          </a:p>
          <a:p>
            <a:endParaRPr lang="es-ES" dirty="0">
              <a:solidFill>
                <a:schemeClr val="dk1"/>
              </a:solidFill>
              <a:latin typeface="Arial"/>
              <a:ea typeface="Arial"/>
              <a:cs typeface="Arial"/>
              <a:sym typeface="Arial"/>
            </a:endParaRPr>
          </a:p>
          <a:p>
            <a:endParaRPr lang="es-ES" dirty="0">
              <a:solidFill>
                <a:schemeClr val="dk1"/>
              </a:solidFill>
              <a:latin typeface="Arial"/>
              <a:ea typeface="Arial"/>
              <a:cs typeface="Arial"/>
              <a:sym typeface="Arial"/>
            </a:endParaRPr>
          </a:p>
          <a:p>
            <a:r>
              <a:rPr lang="es-ES" dirty="0">
                <a:solidFill>
                  <a:schemeClr val="dk1"/>
                </a:solidFill>
                <a:latin typeface="Arial"/>
                <a:ea typeface="Arial"/>
                <a:cs typeface="Arial"/>
                <a:sym typeface="Arial"/>
              </a:rPr>
              <a:t>Por acumulación de dos metabolitos:</a:t>
            </a:r>
          </a:p>
          <a:p>
            <a:endParaRPr lang="es-ES" dirty="0">
              <a:solidFill>
                <a:schemeClr val="dk1"/>
              </a:solidFill>
              <a:latin typeface="Arial"/>
              <a:ea typeface="Arial"/>
              <a:cs typeface="Arial"/>
              <a:sym typeface="Arial"/>
            </a:endParaRPr>
          </a:p>
          <a:p>
            <a:pPr marL="285750" indent="-285750">
              <a:buFont typeface="Arial" panose="020B0604020202020204" pitchFamily="34" charset="0"/>
              <a:buChar char="•"/>
            </a:pPr>
            <a:r>
              <a:rPr lang="es-ES" dirty="0">
                <a:solidFill>
                  <a:schemeClr val="dk1"/>
                </a:solidFill>
                <a:latin typeface="Arial"/>
                <a:ea typeface="Arial"/>
                <a:cs typeface="Arial"/>
                <a:sym typeface="Arial"/>
              </a:rPr>
              <a:t>Formaldehido y ácido fórmico. </a:t>
            </a:r>
            <a:endParaRPr lang="en-US" dirty="0"/>
          </a:p>
        </p:txBody>
      </p:sp>
      <p:sp>
        <p:nvSpPr>
          <p:cNvPr id="6" name="CuadroTexto 5">
            <a:extLst>
              <a:ext uri="{FF2B5EF4-FFF2-40B4-BE49-F238E27FC236}">
                <a16:creationId xmlns:a16="http://schemas.microsoft.com/office/drawing/2014/main" xmlns="" id="{02D35B71-5A45-4E30-8E24-785FE792CD11}"/>
              </a:ext>
            </a:extLst>
          </p:cNvPr>
          <p:cNvSpPr txBox="1"/>
          <p:nvPr/>
        </p:nvSpPr>
        <p:spPr>
          <a:xfrm>
            <a:off x="8405174" y="3429000"/>
            <a:ext cx="3626962" cy="2492990"/>
          </a:xfrm>
          <a:prstGeom prst="rect">
            <a:avLst/>
          </a:prstGeom>
          <a:noFill/>
        </p:spPr>
        <p:txBody>
          <a:bodyPr wrap="square">
            <a:spAutoFit/>
          </a:bodyPr>
          <a:lstStyle/>
          <a:p>
            <a:r>
              <a:rPr lang="es-MX" b="1" dirty="0">
                <a:latin typeface="Arial" panose="020B0604020202020204" pitchFamily="34" charset="0"/>
                <a:cs typeface="Arial" panose="020B0604020202020204" pitchFamily="34" charset="0"/>
              </a:rPr>
              <a:t>Fases de la intoxicación</a:t>
            </a: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Periodo inicial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Periodo latente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Periodo final</a:t>
            </a:r>
          </a:p>
          <a:p>
            <a:endParaRPr lang="es-MX" dirty="0">
              <a:latin typeface="Arial" panose="020B0604020202020204" pitchFamily="34" charset="0"/>
              <a:cs typeface="Arial" panose="020B0604020202020204" pitchFamily="34" charset="0"/>
            </a:endParaRPr>
          </a:p>
          <a:p>
            <a:r>
              <a:rPr lang="es-MX" sz="1600" b="1" dirty="0">
                <a:latin typeface="Arial" panose="020B0604020202020204" pitchFamily="34" charset="0"/>
                <a:cs typeface="Arial" panose="020B0604020202020204" pitchFamily="34" charset="0"/>
              </a:rPr>
              <a:t>Puede causar la muerte o dejar secuelas graves, sin un tratamiento oportuno y/o adecuado</a:t>
            </a:r>
            <a:r>
              <a:rPr lang="es-MX" sz="1600" dirty="0">
                <a:latin typeface="Arial" panose="020B0604020202020204" pitchFamily="34" charset="0"/>
                <a:cs typeface="Arial" panose="020B0604020202020204" pitchFamily="34" charset="0"/>
              </a:rPr>
              <a:t>  </a:t>
            </a:r>
          </a:p>
        </p:txBody>
      </p:sp>
      <p:pic>
        <p:nvPicPr>
          <p:cNvPr id="7" name="Imagen 6">
            <a:extLst>
              <a:ext uri="{FF2B5EF4-FFF2-40B4-BE49-F238E27FC236}">
                <a16:creationId xmlns:a16="http://schemas.microsoft.com/office/drawing/2014/main" xmlns="" id="{A55F50A2-BF51-42CB-A2A7-C94FA13B1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22" y="347662"/>
            <a:ext cx="1334266" cy="778780"/>
          </a:xfrm>
          <a:prstGeom prst="rect">
            <a:avLst/>
          </a:prstGeom>
        </p:spPr>
      </p:pic>
      <p:sp>
        <p:nvSpPr>
          <p:cNvPr id="9" name="CuadroTexto 8">
            <a:extLst>
              <a:ext uri="{FF2B5EF4-FFF2-40B4-BE49-F238E27FC236}">
                <a16:creationId xmlns:a16="http://schemas.microsoft.com/office/drawing/2014/main" xmlns="" id="{D379AF34-2950-4BA7-A490-F8D71FCF0D3C}"/>
              </a:ext>
            </a:extLst>
          </p:cNvPr>
          <p:cNvSpPr txBox="1"/>
          <p:nvPr/>
        </p:nvSpPr>
        <p:spPr>
          <a:xfrm>
            <a:off x="531686" y="6383604"/>
            <a:ext cx="6094428" cy="217432"/>
          </a:xfrm>
          <a:prstGeom prst="rect">
            <a:avLst/>
          </a:prstGeom>
          <a:noFill/>
        </p:spPr>
        <p:txBody>
          <a:bodyPr wrap="square">
            <a:spAutoFit/>
          </a:bodyPr>
          <a:lstStyle/>
          <a:p>
            <a:pPr marL="0" marR="0" lvl="0" indent="0" algn="l" rtl="0">
              <a:lnSpc>
                <a:spcPct val="107000"/>
              </a:lnSpc>
              <a:spcBef>
                <a:spcPts val="0"/>
              </a:spcBef>
              <a:spcAft>
                <a:spcPts val="0"/>
              </a:spcAft>
              <a:buNone/>
            </a:pPr>
            <a:r>
              <a:rPr lang="es-ES" sz="800" dirty="0">
                <a:solidFill>
                  <a:schemeClr val="lt1"/>
                </a:solidFill>
                <a:latin typeface="Arial"/>
                <a:ea typeface="Arial"/>
                <a:cs typeface="Arial"/>
                <a:sym typeface="Arial"/>
              </a:rPr>
              <a:t>Fuente: </a:t>
            </a:r>
            <a:r>
              <a:rPr lang="es-ES" sz="800" dirty="0" err="1">
                <a:solidFill>
                  <a:schemeClr val="lt1"/>
                </a:solidFill>
                <a:latin typeface="Arial"/>
                <a:ea typeface="Arial"/>
                <a:cs typeface="Arial"/>
                <a:sym typeface="Arial"/>
              </a:rPr>
              <a:t>Sivigila</a:t>
            </a:r>
            <a:r>
              <a:rPr lang="es-ES" sz="800" dirty="0">
                <a:solidFill>
                  <a:schemeClr val="lt1"/>
                </a:solidFill>
                <a:latin typeface="Arial"/>
                <a:ea typeface="Arial"/>
                <a:cs typeface="Arial"/>
                <a:sym typeface="Arial"/>
              </a:rPr>
              <a:t>, Instituto Nacional de Salud 2016-2020</a:t>
            </a:r>
            <a:endParaRPr lang="es-ES" sz="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8559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5785FA56-F0EE-4711-B01B-065375500E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22" y="347662"/>
            <a:ext cx="1334266" cy="778780"/>
          </a:xfrm>
          <a:prstGeom prst="rect">
            <a:avLst/>
          </a:prstGeom>
        </p:spPr>
      </p:pic>
      <p:sp>
        <p:nvSpPr>
          <p:cNvPr id="4" name="Google Shape;142;p9">
            <a:extLst>
              <a:ext uri="{FF2B5EF4-FFF2-40B4-BE49-F238E27FC236}">
                <a16:creationId xmlns:a16="http://schemas.microsoft.com/office/drawing/2014/main" xmlns="" id="{3B209D20-DFBD-48BD-9A5A-95883A07DB52}"/>
              </a:ext>
            </a:extLst>
          </p:cNvPr>
          <p:cNvSpPr txBox="1">
            <a:spLocks/>
          </p:cNvSpPr>
          <p:nvPr/>
        </p:nvSpPr>
        <p:spPr>
          <a:xfrm>
            <a:off x="4171557" y="1871483"/>
            <a:ext cx="4595371" cy="466837"/>
          </a:xfrm>
          <a:prstGeom prst="rect">
            <a:avLst/>
          </a:prstGeom>
          <a:noFill/>
          <a:ln>
            <a:noFill/>
          </a:ln>
        </p:spPr>
        <p:txBody>
          <a:bodyPr spcFirstLastPara="1" wrap="square" lIns="91425" tIns="45700" rIns="91425" bIns="45700" anchor="ctr"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ct val="100000"/>
            </a:pPr>
            <a:r>
              <a:rPr lang="es-ES" sz="2400" b="1" dirty="0">
                <a:solidFill>
                  <a:schemeClr val="bg1"/>
                </a:solidFill>
                <a:highlight>
                  <a:srgbClr val="008080"/>
                </a:highlight>
                <a:latin typeface="Arial"/>
                <a:ea typeface="Arial"/>
                <a:cs typeface="Arial"/>
                <a:sym typeface="Arial"/>
              </a:rPr>
              <a:t>Grupo de sustancia 4: Metales</a:t>
            </a:r>
            <a:endParaRPr lang="es-ES" sz="2400" b="1" dirty="0">
              <a:solidFill>
                <a:schemeClr val="bg1"/>
              </a:solidFill>
              <a:highlight>
                <a:srgbClr val="008080"/>
              </a:highlight>
            </a:endParaRPr>
          </a:p>
        </p:txBody>
      </p:sp>
      <p:sp>
        <p:nvSpPr>
          <p:cNvPr id="5" name="CuadroTexto 4">
            <a:extLst>
              <a:ext uri="{FF2B5EF4-FFF2-40B4-BE49-F238E27FC236}">
                <a16:creationId xmlns:a16="http://schemas.microsoft.com/office/drawing/2014/main" xmlns="" id="{D16B1235-E063-4791-9DD7-F41B123107BD}"/>
              </a:ext>
            </a:extLst>
          </p:cNvPr>
          <p:cNvSpPr txBox="1"/>
          <p:nvPr/>
        </p:nvSpPr>
        <p:spPr>
          <a:xfrm>
            <a:off x="4885828" y="2408765"/>
            <a:ext cx="3166828" cy="369332"/>
          </a:xfrm>
          <a:prstGeom prst="rect">
            <a:avLst/>
          </a:prstGeom>
          <a:noFill/>
        </p:spPr>
        <p:txBody>
          <a:bodyPr wrap="square" rtlCol="0">
            <a:spAutoFit/>
          </a:bodyPr>
          <a:lstStyle/>
          <a:p>
            <a:r>
              <a:rPr lang="es-MX" b="1" dirty="0">
                <a:solidFill>
                  <a:srgbClr val="FFC000"/>
                </a:solidFill>
                <a:latin typeface="Arial" panose="020B0604020202020204" pitchFamily="34" charset="0"/>
                <a:cs typeface="Arial" panose="020B0604020202020204" pitchFamily="34" charset="0"/>
              </a:rPr>
              <a:t>Tóxicos de origen natural </a:t>
            </a:r>
            <a:endParaRPr lang="en-US" b="1" dirty="0">
              <a:solidFill>
                <a:srgbClr val="FFC000"/>
              </a:solidFill>
              <a:latin typeface="Arial" panose="020B0604020202020204" pitchFamily="34" charset="0"/>
              <a:cs typeface="Arial" panose="020B0604020202020204" pitchFamily="34" charset="0"/>
            </a:endParaRPr>
          </a:p>
        </p:txBody>
      </p:sp>
      <p:sp>
        <p:nvSpPr>
          <p:cNvPr id="6" name="Google Shape;145;p9">
            <a:extLst>
              <a:ext uri="{FF2B5EF4-FFF2-40B4-BE49-F238E27FC236}">
                <a16:creationId xmlns:a16="http://schemas.microsoft.com/office/drawing/2014/main" xmlns="" id="{AA25BC44-DA16-4C1C-AAEE-363900E8AE6F}"/>
              </a:ext>
            </a:extLst>
          </p:cNvPr>
          <p:cNvSpPr txBox="1"/>
          <p:nvPr/>
        </p:nvSpPr>
        <p:spPr>
          <a:xfrm>
            <a:off x="271167" y="3856482"/>
            <a:ext cx="2538021" cy="18469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ES" sz="1600" b="1" dirty="0">
                <a:solidFill>
                  <a:schemeClr val="tx1"/>
                </a:solidFill>
                <a:latin typeface="Arial" panose="020B0604020202020204" pitchFamily="34" charset="0"/>
                <a:ea typeface="Calibri"/>
                <a:cs typeface="Arial" panose="020B0604020202020204" pitchFamily="34" charset="0"/>
                <a:sym typeface="Calibri"/>
              </a:rPr>
              <a:t>Generalidades </a:t>
            </a:r>
          </a:p>
          <a:p>
            <a:pPr marL="0" marR="0" lvl="0" indent="0" rtl="0">
              <a:lnSpc>
                <a:spcPct val="90000"/>
              </a:lnSpc>
              <a:spcBef>
                <a:spcPts val="0"/>
              </a:spcBef>
              <a:spcAft>
                <a:spcPts val="0"/>
              </a:spcAft>
              <a:buClr>
                <a:schemeClr val="lt1"/>
              </a:buClr>
              <a:buSzPts val="1800"/>
              <a:buFont typeface="Calibri"/>
              <a:buNone/>
            </a:pPr>
            <a:endParaRPr lang="es-ES" sz="1600" b="1" dirty="0">
              <a:solidFill>
                <a:schemeClr val="tx1"/>
              </a:solidFill>
              <a:latin typeface="Arial" panose="020B0604020202020204" pitchFamily="34" charset="0"/>
              <a:ea typeface="Calibri"/>
              <a:cs typeface="Arial" panose="020B0604020202020204" pitchFamily="34" charset="0"/>
              <a:sym typeface="Calibri"/>
            </a:endParaRPr>
          </a:p>
          <a:p>
            <a:pPr marL="0" marR="0" lvl="0" indent="0" rtl="0">
              <a:lnSpc>
                <a:spcPct val="90000"/>
              </a:lnSpc>
              <a:spcBef>
                <a:spcPts val="0"/>
              </a:spcBef>
              <a:spcAft>
                <a:spcPts val="0"/>
              </a:spcAft>
              <a:buClr>
                <a:schemeClr val="lt1"/>
              </a:buClr>
              <a:buSzPts val="1800"/>
              <a:buFont typeface="Calibri"/>
              <a:buNone/>
            </a:pPr>
            <a:endParaRPr lang="es-ES" sz="1600" b="1" dirty="0">
              <a:solidFill>
                <a:schemeClr val="tx1"/>
              </a:solidFill>
              <a:latin typeface="Arial" panose="020B0604020202020204" pitchFamily="34" charset="0"/>
              <a:ea typeface="Calibri"/>
              <a:cs typeface="Arial" panose="020B0604020202020204" pitchFamily="34" charset="0"/>
              <a:sym typeface="Calibri"/>
            </a:endParaRPr>
          </a:p>
          <a:p>
            <a:pPr marL="0" marR="0" lvl="0" indent="0" rtl="0">
              <a:lnSpc>
                <a:spcPct val="90000"/>
              </a:lnSpc>
              <a:spcBef>
                <a:spcPts val="0"/>
              </a:spcBef>
              <a:spcAft>
                <a:spcPts val="0"/>
              </a:spcAft>
              <a:buClr>
                <a:schemeClr val="lt1"/>
              </a:buClr>
              <a:buSzPts val="1800"/>
              <a:buFont typeface="Calibri"/>
              <a:buNone/>
            </a:pPr>
            <a:endParaRPr lang="es-ES" sz="1600" dirty="0">
              <a:solidFill>
                <a:schemeClr val="tx1"/>
              </a:solidFill>
              <a:latin typeface="Arial" panose="020B0604020202020204" pitchFamily="34" charset="0"/>
              <a:ea typeface="Calibri"/>
              <a:cs typeface="Arial" panose="020B0604020202020204" pitchFamily="34" charset="0"/>
              <a:sym typeface="Calibri"/>
            </a:endParaRPr>
          </a:p>
          <a:p>
            <a:pPr marL="0" marR="0" lvl="0" indent="0" rtl="0">
              <a:lnSpc>
                <a:spcPct val="90000"/>
              </a:lnSpc>
              <a:spcBef>
                <a:spcPts val="0"/>
              </a:spcBef>
              <a:spcAft>
                <a:spcPts val="0"/>
              </a:spcAft>
              <a:buClr>
                <a:schemeClr val="lt1"/>
              </a:buClr>
              <a:buSzPts val="1800"/>
              <a:buFont typeface="Calibri"/>
              <a:buNone/>
            </a:pPr>
            <a:r>
              <a:rPr lang="es-ES" sz="1600" dirty="0">
                <a:solidFill>
                  <a:schemeClr val="tx1"/>
                </a:solidFill>
                <a:latin typeface="Arial" panose="020B0604020202020204" pitchFamily="34" charset="0"/>
                <a:ea typeface="Calibri"/>
                <a:cs typeface="Arial" panose="020B0604020202020204" pitchFamily="34" charset="0"/>
                <a:sym typeface="Calibri"/>
              </a:rPr>
              <a:t>Se encuentran de forma espontánea en la naturaleza y actividades humanas que inciden en los posibles riesgos químicos que se pueden generar para la salud. </a:t>
            </a:r>
            <a:endParaRPr sz="1600" dirty="0">
              <a:solidFill>
                <a:schemeClr val="tx1"/>
              </a:solidFill>
              <a:latin typeface="Arial" panose="020B0604020202020204" pitchFamily="34" charset="0"/>
              <a:ea typeface="Calibri"/>
              <a:cs typeface="Arial" panose="020B0604020202020204" pitchFamily="34" charset="0"/>
              <a:sym typeface="Calibri"/>
            </a:endParaRPr>
          </a:p>
        </p:txBody>
      </p:sp>
      <p:sp>
        <p:nvSpPr>
          <p:cNvPr id="7" name="Google Shape;149;p9">
            <a:extLst>
              <a:ext uri="{FF2B5EF4-FFF2-40B4-BE49-F238E27FC236}">
                <a16:creationId xmlns:a16="http://schemas.microsoft.com/office/drawing/2014/main" xmlns="" id="{C616FAE9-79AD-4722-B064-78A62FDDBDDA}"/>
              </a:ext>
            </a:extLst>
          </p:cNvPr>
          <p:cNvSpPr txBox="1"/>
          <p:nvPr/>
        </p:nvSpPr>
        <p:spPr>
          <a:xfrm>
            <a:off x="3249396" y="3517119"/>
            <a:ext cx="2846604" cy="18469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ES" sz="1600" b="1" dirty="0">
                <a:solidFill>
                  <a:schemeClr val="tx1"/>
                </a:solidFill>
                <a:latin typeface="Arial" panose="020B0604020202020204" pitchFamily="34" charset="0"/>
                <a:ea typeface="Calibri"/>
                <a:cs typeface="Arial" panose="020B0604020202020204" pitchFamily="34" charset="0"/>
                <a:sym typeface="Calibri"/>
              </a:rPr>
              <a:t>Exposición</a:t>
            </a:r>
          </a:p>
          <a:p>
            <a:pPr marL="0" marR="0" lvl="0" indent="0" algn="ctr" rtl="0">
              <a:lnSpc>
                <a:spcPct val="90000"/>
              </a:lnSpc>
              <a:spcBef>
                <a:spcPts val="0"/>
              </a:spcBef>
              <a:spcAft>
                <a:spcPts val="0"/>
              </a:spcAft>
              <a:buClr>
                <a:schemeClr val="lt1"/>
              </a:buClr>
              <a:buSzPts val="1800"/>
              <a:buFont typeface="Calibri"/>
              <a:buNone/>
            </a:pPr>
            <a:endParaRPr lang="es-ES" sz="1600" b="1" dirty="0">
              <a:solidFill>
                <a:schemeClr val="tx1"/>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0"/>
              </a:spcBef>
              <a:spcAft>
                <a:spcPts val="0"/>
              </a:spcAft>
              <a:buClr>
                <a:schemeClr val="lt1"/>
              </a:buClr>
              <a:buSzPts val="1800"/>
              <a:buFont typeface="Calibri"/>
              <a:buNone/>
            </a:pPr>
            <a:r>
              <a:rPr lang="es-ES" sz="1600" b="1" dirty="0">
                <a:solidFill>
                  <a:schemeClr val="tx1"/>
                </a:solidFill>
                <a:latin typeface="Arial" panose="020B0604020202020204" pitchFamily="34" charset="0"/>
                <a:ea typeface="Calibri"/>
                <a:cs typeface="Arial" panose="020B0604020202020204" pitchFamily="34" charset="0"/>
                <a:sym typeface="Calibri"/>
              </a:rPr>
              <a:t> </a:t>
            </a:r>
          </a:p>
          <a:p>
            <a:pPr marL="0" marR="0" lvl="0" indent="0" rtl="0">
              <a:lnSpc>
                <a:spcPct val="90000"/>
              </a:lnSpc>
              <a:spcBef>
                <a:spcPts val="0"/>
              </a:spcBef>
              <a:spcAft>
                <a:spcPts val="0"/>
              </a:spcAft>
              <a:buClr>
                <a:schemeClr val="lt1"/>
              </a:buClr>
              <a:buSzPts val="1800"/>
              <a:buFont typeface="Calibri"/>
              <a:buNone/>
            </a:pPr>
            <a:endParaRPr lang="es-ES" sz="1600" dirty="0">
              <a:solidFill>
                <a:schemeClr val="tx1"/>
              </a:solidFill>
              <a:latin typeface="Arial" panose="020B0604020202020204" pitchFamily="34" charset="0"/>
              <a:ea typeface="Calibri"/>
              <a:cs typeface="Arial" panose="020B0604020202020204" pitchFamily="34" charset="0"/>
              <a:sym typeface="Calibri"/>
            </a:endParaRPr>
          </a:p>
          <a:p>
            <a:pPr marL="285750" marR="0" lvl="0" indent="-285750" rtl="0">
              <a:lnSpc>
                <a:spcPct val="90000"/>
              </a:lnSpc>
              <a:spcBef>
                <a:spcPts val="0"/>
              </a:spcBef>
              <a:spcAft>
                <a:spcPts val="0"/>
              </a:spcAft>
              <a:buSzPts val="1800"/>
              <a:buFont typeface="Arial" panose="020B0604020202020204" pitchFamily="34" charset="0"/>
              <a:buChar char="•"/>
            </a:pPr>
            <a:r>
              <a:rPr lang="es-ES" sz="1600" dirty="0">
                <a:solidFill>
                  <a:schemeClr val="tx1"/>
                </a:solidFill>
                <a:latin typeface="Arial" panose="020B0604020202020204" pitchFamily="34" charset="0"/>
                <a:ea typeface="Calibri"/>
                <a:cs typeface="Arial" panose="020B0604020202020204" pitchFamily="34" charset="0"/>
                <a:sym typeface="Calibri"/>
              </a:rPr>
              <a:t>Agua y alimentos </a:t>
            </a:r>
          </a:p>
          <a:p>
            <a:pPr marL="285750" marR="0" lvl="0" indent="-285750" rtl="0">
              <a:lnSpc>
                <a:spcPct val="90000"/>
              </a:lnSpc>
              <a:spcBef>
                <a:spcPts val="0"/>
              </a:spcBef>
              <a:spcAft>
                <a:spcPts val="0"/>
              </a:spcAft>
              <a:buSzPts val="1800"/>
              <a:buFont typeface="Arial" panose="020B0604020202020204" pitchFamily="34" charset="0"/>
              <a:buChar char="•"/>
            </a:pPr>
            <a:r>
              <a:rPr lang="es-ES" sz="1600" dirty="0">
                <a:solidFill>
                  <a:schemeClr val="tx1"/>
                </a:solidFill>
                <a:latin typeface="Arial" panose="020B0604020202020204" pitchFamily="34" charset="0"/>
                <a:ea typeface="Calibri"/>
                <a:cs typeface="Arial" panose="020B0604020202020204" pitchFamily="34" charset="0"/>
                <a:sym typeface="Calibri"/>
              </a:rPr>
              <a:t>Actividades mineras, agrícolas e industriales </a:t>
            </a:r>
          </a:p>
          <a:p>
            <a:pPr marL="285750" marR="0" lvl="0" indent="-285750" rtl="0">
              <a:lnSpc>
                <a:spcPct val="90000"/>
              </a:lnSpc>
              <a:spcBef>
                <a:spcPts val="0"/>
              </a:spcBef>
              <a:spcAft>
                <a:spcPts val="0"/>
              </a:spcAft>
              <a:buSzPts val="1800"/>
              <a:buFont typeface="Arial" panose="020B0604020202020204" pitchFamily="34" charset="0"/>
              <a:buChar char="•"/>
            </a:pPr>
            <a:r>
              <a:rPr lang="es-ES" sz="1600" dirty="0">
                <a:solidFill>
                  <a:schemeClr val="tx1"/>
                </a:solidFill>
                <a:latin typeface="Arial" panose="020B0604020202020204" pitchFamily="34" charset="0"/>
                <a:ea typeface="Calibri"/>
                <a:cs typeface="Arial" panose="020B0604020202020204" pitchFamily="34" charset="0"/>
                <a:sym typeface="Calibri"/>
              </a:rPr>
              <a:t>Fines homicidas</a:t>
            </a:r>
            <a:endParaRPr sz="1600" dirty="0">
              <a:solidFill>
                <a:schemeClr val="tx1"/>
              </a:solidFill>
              <a:latin typeface="Arial" panose="020B0604020202020204" pitchFamily="34" charset="0"/>
              <a:ea typeface="Calibri"/>
              <a:cs typeface="Arial" panose="020B0604020202020204" pitchFamily="34" charset="0"/>
              <a:sym typeface="Calibri"/>
            </a:endParaRPr>
          </a:p>
        </p:txBody>
      </p:sp>
      <p:sp>
        <p:nvSpPr>
          <p:cNvPr id="8" name="Google Shape;151;p9">
            <a:extLst>
              <a:ext uri="{FF2B5EF4-FFF2-40B4-BE49-F238E27FC236}">
                <a16:creationId xmlns:a16="http://schemas.microsoft.com/office/drawing/2014/main" xmlns="" id="{98DEEB0D-6D6E-4177-B37D-48F5D0E84AB2}"/>
              </a:ext>
            </a:extLst>
          </p:cNvPr>
          <p:cNvSpPr txBox="1"/>
          <p:nvPr/>
        </p:nvSpPr>
        <p:spPr>
          <a:xfrm>
            <a:off x="6256285" y="3517119"/>
            <a:ext cx="2801067" cy="225780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spcFirstLastPara="1" wrap="square" lIns="68575" tIns="68575" rIns="68575" bIns="68575" anchor="ctr" anchorCtr="0">
            <a:noAutofit/>
          </a:bodyPr>
          <a:lstStyle/>
          <a:p>
            <a:pPr>
              <a:lnSpc>
                <a:spcPct val="90000"/>
              </a:lnSpc>
              <a:buClr>
                <a:schemeClr val="lt1"/>
              </a:buClr>
              <a:buSzPts val="1800"/>
            </a:pPr>
            <a:endParaRPr lang="es-ES" sz="1600" dirty="0">
              <a:solidFill>
                <a:schemeClr val="tx1"/>
              </a:solidFill>
              <a:latin typeface="Arial" panose="020B0604020202020204" pitchFamily="34" charset="0"/>
              <a:ea typeface="Calibri"/>
              <a:cs typeface="Arial" panose="020B0604020202020204" pitchFamily="34" charset="0"/>
              <a:sym typeface="Calibri"/>
            </a:endParaRPr>
          </a:p>
          <a:p>
            <a:pPr algn="ctr">
              <a:lnSpc>
                <a:spcPct val="90000"/>
              </a:lnSpc>
              <a:buClr>
                <a:schemeClr val="lt1"/>
              </a:buClr>
              <a:buSzPts val="1800"/>
            </a:pPr>
            <a:r>
              <a:rPr lang="es-ES" sz="1600" b="1" dirty="0">
                <a:solidFill>
                  <a:schemeClr val="tx1"/>
                </a:solidFill>
                <a:latin typeface="Arial" panose="020B0604020202020204" pitchFamily="34" charset="0"/>
                <a:ea typeface="Calibri"/>
                <a:cs typeface="Arial" panose="020B0604020202020204" pitchFamily="34" charset="0"/>
                <a:sym typeface="Calibri"/>
              </a:rPr>
              <a:t>Vigilancia </a:t>
            </a:r>
          </a:p>
          <a:p>
            <a:pPr>
              <a:lnSpc>
                <a:spcPct val="90000"/>
              </a:lnSpc>
              <a:buClr>
                <a:schemeClr val="lt1"/>
              </a:buClr>
              <a:buSzPts val="1800"/>
            </a:pPr>
            <a:endParaRPr lang="es-ES" sz="1600" dirty="0">
              <a:solidFill>
                <a:schemeClr val="tx1"/>
              </a:solidFill>
              <a:latin typeface="Arial" panose="020B0604020202020204" pitchFamily="34" charset="0"/>
              <a:ea typeface="Calibri"/>
              <a:cs typeface="Arial" panose="020B0604020202020204" pitchFamily="34" charset="0"/>
              <a:sym typeface="Calibri"/>
            </a:endParaRPr>
          </a:p>
          <a:p>
            <a:pPr>
              <a:lnSpc>
                <a:spcPct val="90000"/>
              </a:lnSpc>
              <a:buClr>
                <a:schemeClr val="lt1"/>
              </a:buClr>
              <a:buSzPts val="1800"/>
            </a:pPr>
            <a:endParaRPr lang="es-ES" sz="1600" dirty="0">
              <a:solidFill>
                <a:schemeClr val="tx1"/>
              </a:solidFill>
              <a:latin typeface="Arial" panose="020B0604020202020204" pitchFamily="34" charset="0"/>
              <a:ea typeface="Calibri"/>
              <a:cs typeface="Arial" panose="020B0604020202020204" pitchFamily="34" charset="0"/>
              <a:sym typeface="Calibri"/>
            </a:endParaRPr>
          </a:p>
          <a:p>
            <a:pPr>
              <a:lnSpc>
                <a:spcPct val="90000"/>
              </a:lnSpc>
              <a:buClr>
                <a:schemeClr val="lt1"/>
              </a:buClr>
              <a:buSzPts val="1800"/>
            </a:pPr>
            <a:r>
              <a:rPr lang="es-ES" sz="1600" dirty="0">
                <a:solidFill>
                  <a:schemeClr val="tx1"/>
                </a:solidFill>
                <a:latin typeface="Arial" panose="020B0604020202020204" pitchFamily="34" charset="0"/>
                <a:ea typeface="Calibri"/>
                <a:cs typeface="Arial" panose="020B0604020202020204" pitchFamily="34" charset="0"/>
                <a:sym typeface="Calibri"/>
              </a:rPr>
              <a:t>Contempla intoxicaciones agudas, principalmente mercurio y plomo.</a:t>
            </a:r>
            <a:endParaRPr lang="es-ES" sz="1600" dirty="0">
              <a:solidFill>
                <a:schemeClr val="tx1"/>
              </a:solidFill>
              <a:latin typeface="Arial" panose="020B0604020202020204" pitchFamily="34" charset="0"/>
              <a:cs typeface="Arial" panose="020B0604020202020204" pitchFamily="34" charset="0"/>
            </a:endParaRPr>
          </a:p>
          <a:p>
            <a:pPr marL="0" marR="0" lvl="0" indent="0" rtl="0">
              <a:lnSpc>
                <a:spcPct val="90000"/>
              </a:lnSpc>
              <a:spcBef>
                <a:spcPts val="0"/>
              </a:spcBef>
              <a:spcAft>
                <a:spcPts val="0"/>
              </a:spcAft>
              <a:buClr>
                <a:schemeClr val="lt1"/>
              </a:buClr>
              <a:buSzPts val="1800"/>
              <a:buFont typeface="Calibri"/>
              <a:buNone/>
            </a:pPr>
            <a:endParaRPr lang="es-ES" sz="1600" dirty="0">
              <a:solidFill>
                <a:schemeClr val="tx1"/>
              </a:solidFill>
              <a:latin typeface="Arial" panose="020B0604020202020204" pitchFamily="34" charset="0"/>
              <a:ea typeface="Calibri"/>
              <a:cs typeface="Arial" panose="020B0604020202020204" pitchFamily="34" charset="0"/>
              <a:sym typeface="Calibri"/>
            </a:endParaRPr>
          </a:p>
          <a:p>
            <a:pPr marL="0" marR="0" lvl="0" indent="0" rtl="0">
              <a:lnSpc>
                <a:spcPct val="90000"/>
              </a:lnSpc>
              <a:spcBef>
                <a:spcPts val="0"/>
              </a:spcBef>
              <a:spcAft>
                <a:spcPts val="0"/>
              </a:spcAft>
              <a:buClr>
                <a:schemeClr val="lt1"/>
              </a:buClr>
              <a:buSzPts val="1800"/>
              <a:buFont typeface="Calibri"/>
              <a:buNone/>
            </a:pPr>
            <a:r>
              <a:rPr lang="es-ES" sz="1600" b="1" dirty="0">
                <a:solidFill>
                  <a:schemeClr val="tx1"/>
                </a:solidFill>
                <a:latin typeface="Arial" panose="020B0604020202020204" pitchFamily="34" charset="0"/>
                <a:ea typeface="Calibri"/>
                <a:cs typeface="Arial" panose="020B0604020202020204" pitchFamily="34" charset="0"/>
                <a:sym typeface="Calibri"/>
              </a:rPr>
              <a:t>NO</a:t>
            </a:r>
            <a:r>
              <a:rPr lang="es-ES" sz="1600" dirty="0">
                <a:solidFill>
                  <a:schemeClr val="tx1"/>
                </a:solidFill>
                <a:latin typeface="Arial" panose="020B0604020202020204" pitchFamily="34" charset="0"/>
                <a:ea typeface="Calibri"/>
                <a:cs typeface="Arial" panose="020B0604020202020204" pitchFamily="34" charset="0"/>
                <a:sym typeface="Calibri"/>
              </a:rPr>
              <a:t> exposiciones de tipo ocupacional o resultados provenientes de diferentes investigaciones.</a:t>
            </a:r>
            <a:endParaRPr sz="1600" dirty="0">
              <a:solidFill>
                <a:schemeClr val="tx1"/>
              </a:solidFill>
              <a:latin typeface="Arial" panose="020B0604020202020204" pitchFamily="34" charset="0"/>
              <a:cs typeface="Arial" panose="020B0604020202020204" pitchFamily="34" charset="0"/>
            </a:endParaRPr>
          </a:p>
        </p:txBody>
      </p:sp>
      <p:sp>
        <p:nvSpPr>
          <p:cNvPr id="9" name="Google Shape;145;p9">
            <a:extLst>
              <a:ext uri="{FF2B5EF4-FFF2-40B4-BE49-F238E27FC236}">
                <a16:creationId xmlns:a16="http://schemas.microsoft.com/office/drawing/2014/main" xmlns="" id="{E8E61598-771B-435E-93A2-A690E0E9DBF3}"/>
              </a:ext>
            </a:extLst>
          </p:cNvPr>
          <p:cNvSpPr txBox="1"/>
          <p:nvPr/>
        </p:nvSpPr>
        <p:spPr>
          <a:xfrm>
            <a:off x="9439402" y="3651078"/>
            <a:ext cx="2648903" cy="2257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68575" tIns="68575" rIns="68575" bIns="68575" anchor="ctr" anchorCtr="0">
            <a:noAutofit/>
          </a:bodyPr>
          <a:lstStyle/>
          <a:p>
            <a:pPr marL="0" marR="0" lvl="0" indent="0" rtl="0">
              <a:lnSpc>
                <a:spcPct val="90000"/>
              </a:lnSpc>
              <a:spcBef>
                <a:spcPts val="0"/>
              </a:spcBef>
              <a:spcAft>
                <a:spcPts val="0"/>
              </a:spcAft>
              <a:buClr>
                <a:schemeClr val="lt1"/>
              </a:buClr>
              <a:buSzPts val="1800"/>
              <a:buFont typeface="Calibri"/>
              <a:buNone/>
            </a:pPr>
            <a:endParaRPr lang="es-ES" sz="1600" b="1" dirty="0">
              <a:solidFill>
                <a:schemeClr val="tx1"/>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0"/>
              </a:spcBef>
              <a:spcAft>
                <a:spcPts val="0"/>
              </a:spcAft>
              <a:buClr>
                <a:schemeClr val="lt1"/>
              </a:buClr>
              <a:buSzPts val="1800"/>
              <a:buFont typeface="Calibri"/>
              <a:buNone/>
            </a:pPr>
            <a:r>
              <a:rPr lang="es-ES" sz="1600" b="1" dirty="0">
                <a:solidFill>
                  <a:schemeClr val="tx1"/>
                </a:solidFill>
                <a:latin typeface="Arial" panose="020B0604020202020204" pitchFamily="34" charset="0"/>
                <a:ea typeface="Calibri"/>
                <a:cs typeface="Arial" panose="020B0604020202020204" pitchFamily="34" charset="0"/>
                <a:sym typeface="Calibri"/>
              </a:rPr>
              <a:t>Epidemiología  </a:t>
            </a:r>
          </a:p>
          <a:p>
            <a:pPr marL="0" marR="0" lvl="0" indent="0" rtl="0">
              <a:lnSpc>
                <a:spcPct val="90000"/>
              </a:lnSpc>
              <a:spcBef>
                <a:spcPts val="0"/>
              </a:spcBef>
              <a:spcAft>
                <a:spcPts val="0"/>
              </a:spcAft>
              <a:buClr>
                <a:schemeClr val="lt1"/>
              </a:buClr>
              <a:buSzPts val="1800"/>
              <a:buFont typeface="Calibri"/>
              <a:buNone/>
            </a:pPr>
            <a:endParaRPr lang="es-ES" sz="1600" dirty="0">
              <a:solidFill>
                <a:schemeClr val="tx1"/>
              </a:solidFill>
              <a:latin typeface="Arial" panose="020B0604020202020204" pitchFamily="34" charset="0"/>
              <a:ea typeface="Calibri"/>
              <a:cs typeface="Arial" panose="020B0604020202020204" pitchFamily="34" charset="0"/>
              <a:sym typeface="Calibri"/>
            </a:endParaRPr>
          </a:p>
          <a:p>
            <a:pPr lvl="0"/>
            <a:r>
              <a:rPr lang="es-MX" sz="1600" dirty="0">
                <a:latin typeface="Arial"/>
                <a:ea typeface="Arial"/>
                <a:cs typeface="Arial"/>
                <a:sym typeface="Arial"/>
              </a:rPr>
              <a:t>Las intoxicaciones por metales en el país, por orden de frecuencia son: </a:t>
            </a:r>
          </a:p>
          <a:p>
            <a:pPr lvl="0"/>
            <a:endParaRPr lang="es-MX" sz="1600" dirty="0">
              <a:latin typeface="Arial"/>
              <a:ea typeface="Arial"/>
              <a:cs typeface="Arial"/>
              <a:sym typeface="Arial"/>
            </a:endParaRPr>
          </a:p>
          <a:p>
            <a:pPr marL="285750" lvl="0" indent="-285750">
              <a:buFont typeface="Arial" panose="020B0604020202020204" pitchFamily="34" charset="0"/>
              <a:buChar char="•"/>
            </a:pPr>
            <a:r>
              <a:rPr lang="es-MX" sz="1600" dirty="0">
                <a:latin typeface="Arial"/>
                <a:ea typeface="Arial"/>
                <a:cs typeface="Arial"/>
                <a:sym typeface="Arial"/>
              </a:rPr>
              <a:t>Mercurio </a:t>
            </a:r>
          </a:p>
          <a:p>
            <a:pPr marL="285750" lvl="0" indent="-285750">
              <a:buFont typeface="Arial" panose="020B0604020202020204" pitchFamily="34" charset="0"/>
              <a:buChar char="•"/>
            </a:pPr>
            <a:r>
              <a:rPr lang="es-MX" sz="1600" dirty="0">
                <a:latin typeface="Arial"/>
                <a:ea typeface="Arial"/>
                <a:cs typeface="Arial"/>
                <a:sym typeface="Arial"/>
              </a:rPr>
              <a:t>Mercurio elemental </a:t>
            </a:r>
          </a:p>
          <a:p>
            <a:pPr marL="285750" lvl="0" indent="-285750">
              <a:buFont typeface="Arial" panose="020B0604020202020204" pitchFamily="34" charset="0"/>
              <a:buChar char="•"/>
            </a:pPr>
            <a:r>
              <a:rPr lang="es-MX" sz="1600" dirty="0">
                <a:latin typeface="Arial"/>
                <a:ea typeface="Arial"/>
                <a:cs typeface="Arial"/>
                <a:sym typeface="Arial"/>
              </a:rPr>
              <a:t>Plomo</a:t>
            </a:r>
          </a:p>
          <a:p>
            <a:pPr marL="285750" lvl="0" indent="-285750">
              <a:buFont typeface="Arial" panose="020B0604020202020204" pitchFamily="34" charset="0"/>
              <a:buChar char="•"/>
            </a:pPr>
            <a:r>
              <a:rPr lang="es-MX" sz="1600" dirty="0">
                <a:latin typeface="Arial"/>
                <a:ea typeface="Calibri"/>
                <a:cs typeface="Arial"/>
                <a:sym typeface="Arial"/>
              </a:rPr>
              <a:t>Mercurio inorgánico</a:t>
            </a:r>
            <a:endParaRPr lang="es-MX" sz="1600" dirty="0">
              <a:ea typeface="Calibri"/>
              <a:cs typeface="Calibri"/>
              <a:sym typeface="Calibri"/>
            </a:endParaRPr>
          </a:p>
          <a:p>
            <a:pPr marL="0" marR="0" lvl="0" indent="0" rtl="0">
              <a:lnSpc>
                <a:spcPct val="90000"/>
              </a:lnSpc>
              <a:spcBef>
                <a:spcPts val="0"/>
              </a:spcBef>
              <a:spcAft>
                <a:spcPts val="0"/>
              </a:spcAft>
              <a:buClr>
                <a:schemeClr val="lt1"/>
              </a:buClr>
              <a:buSzPts val="1800"/>
              <a:buFont typeface="Calibri"/>
              <a:buNone/>
            </a:pPr>
            <a:r>
              <a:rPr lang="es-ES" sz="1600" dirty="0">
                <a:solidFill>
                  <a:schemeClr val="tx1"/>
                </a:solidFill>
                <a:latin typeface="Arial" panose="020B0604020202020204" pitchFamily="34" charset="0"/>
                <a:ea typeface="Calibri"/>
                <a:cs typeface="Arial" panose="020B0604020202020204" pitchFamily="34" charset="0"/>
                <a:sym typeface="Calibri"/>
              </a:rPr>
              <a:t> </a:t>
            </a:r>
            <a:endParaRPr sz="1600" dirty="0">
              <a:solidFill>
                <a:schemeClr val="tx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53628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64;p11">
            <a:extLst>
              <a:ext uri="{FF2B5EF4-FFF2-40B4-BE49-F238E27FC236}">
                <a16:creationId xmlns:a16="http://schemas.microsoft.com/office/drawing/2014/main" xmlns="" id="{F72D66B4-A6FB-467A-A39F-F430EAB3F673}"/>
              </a:ext>
            </a:extLst>
          </p:cNvPr>
          <p:cNvSpPr txBox="1">
            <a:spLocks/>
          </p:cNvSpPr>
          <p:nvPr/>
        </p:nvSpPr>
        <p:spPr>
          <a:xfrm>
            <a:off x="737181" y="1501637"/>
            <a:ext cx="3957367" cy="591014"/>
          </a:xfrm>
          <a:prstGeom prst="rect">
            <a:avLst/>
          </a:prstGeom>
          <a:noFill/>
          <a:ln>
            <a:noFill/>
          </a:ln>
        </p:spPr>
        <p:txBody>
          <a:bodyPr spcFirstLastPara="1" wrap="square" lIns="91425" tIns="45700" rIns="91425" bIns="45700" anchor="ctr" anchorCtr="0">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2800"/>
              <a:buFont typeface="Arial"/>
              <a:buNone/>
            </a:pPr>
            <a:r>
              <a:rPr lang="es-ES" b="1" dirty="0">
                <a:solidFill>
                  <a:schemeClr val="bg1"/>
                </a:solidFill>
                <a:highlight>
                  <a:srgbClr val="008080"/>
                </a:highlight>
                <a:latin typeface="Arial"/>
                <a:ea typeface="Arial"/>
                <a:cs typeface="Arial"/>
                <a:sym typeface="Arial"/>
              </a:rPr>
              <a:t>Intoxicación por mercurio</a:t>
            </a:r>
            <a:endParaRPr lang="es-ES" b="1" dirty="0">
              <a:solidFill>
                <a:schemeClr val="bg1"/>
              </a:solidFill>
              <a:highlight>
                <a:srgbClr val="008080"/>
              </a:highlight>
            </a:endParaRPr>
          </a:p>
        </p:txBody>
      </p:sp>
      <p:sp>
        <p:nvSpPr>
          <p:cNvPr id="3" name="CuadroTexto 2">
            <a:extLst>
              <a:ext uri="{FF2B5EF4-FFF2-40B4-BE49-F238E27FC236}">
                <a16:creationId xmlns:a16="http://schemas.microsoft.com/office/drawing/2014/main" xmlns="" id="{F3B68DD4-336F-47BD-AAFE-24D4BD60A8ED}"/>
              </a:ext>
            </a:extLst>
          </p:cNvPr>
          <p:cNvSpPr txBox="1"/>
          <p:nvPr/>
        </p:nvSpPr>
        <p:spPr>
          <a:xfrm>
            <a:off x="822622" y="2637709"/>
            <a:ext cx="4088744" cy="3416320"/>
          </a:xfrm>
          <a:prstGeom prst="rect">
            <a:avLst/>
          </a:prstGeom>
          <a:noFill/>
        </p:spPr>
        <p:txBody>
          <a:bodyPr wrap="square" rtlCol="0">
            <a:spAutoFit/>
          </a:bodyPr>
          <a:lstStyle/>
          <a:p>
            <a:r>
              <a:rPr lang="es-ES" dirty="0">
                <a:solidFill>
                  <a:schemeClr val="bg1"/>
                </a:solidFill>
                <a:latin typeface="Arial"/>
                <a:ea typeface="Arial"/>
                <a:cs typeface="Arial"/>
                <a:sym typeface="Arial"/>
              </a:rPr>
              <a:t>El mercurio metálico y sus compuestos inorgánicos son usados en: </a:t>
            </a:r>
          </a:p>
          <a:p>
            <a:endParaRPr lang="es-ES" dirty="0">
              <a:solidFill>
                <a:schemeClr val="bg1"/>
              </a:solidFill>
              <a:latin typeface="Arial"/>
              <a:ea typeface="Arial"/>
              <a:cs typeface="Arial"/>
              <a:sym typeface="Arial"/>
            </a:endParaRPr>
          </a:p>
          <a:p>
            <a:pPr marL="285750" indent="-285750">
              <a:buFont typeface="Arial" panose="020B0604020202020204" pitchFamily="34" charset="0"/>
              <a:buChar char="•"/>
            </a:pPr>
            <a:r>
              <a:rPr lang="es-ES" dirty="0">
                <a:solidFill>
                  <a:schemeClr val="bg1"/>
                </a:solidFill>
                <a:latin typeface="Arial"/>
                <a:ea typeface="Arial"/>
                <a:cs typeface="Arial"/>
                <a:sym typeface="Arial"/>
              </a:rPr>
              <a:t>Tratamiento de minerales de plata y oro </a:t>
            </a:r>
          </a:p>
          <a:p>
            <a:pPr marL="285750" indent="-285750">
              <a:buFont typeface="Arial" panose="020B0604020202020204" pitchFamily="34" charset="0"/>
              <a:buChar char="•"/>
            </a:pPr>
            <a:r>
              <a:rPr lang="es-ES" dirty="0">
                <a:solidFill>
                  <a:schemeClr val="bg1"/>
                </a:solidFill>
                <a:latin typeface="Arial"/>
                <a:ea typeface="Arial"/>
                <a:cs typeface="Arial"/>
                <a:sym typeface="Arial"/>
              </a:rPr>
              <a:t>Fabricación de amalgamas</a:t>
            </a:r>
          </a:p>
          <a:p>
            <a:pPr marL="285750" indent="-285750">
              <a:buFont typeface="Arial" panose="020B0604020202020204" pitchFamily="34" charset="0"/>
              <a:buChar char="•"/>
            </a:pPr>
            <a:r>
              <a:rPr lang="es-ES" dirty="0">
                <a:solidFill>
                  <a:schemeClr val="bg1"/>
                </a:solidFill>
                <a:latin typeface="Arial"/>
                <a:ea typeface="Arial"/>
                <a:cs typeface="Arial"/>
                <a:sym typeface="Arial"/>
              </a:rPr>
              <a:t>Fabricación y reparación de aparatos de medición o de laboratorio (termómetros) </a:t>
            </a:r>
          </a:p>
          <a:p>
            <a:pPr marL="285750" indent="-285750">
              <a:buFont typeface="Arial" panose="020B0604020202020204" pitchFamily="34" charset="0"/>
              <a:buChar char="•"/>
            </a:pPr>
            <a:r>
              <a:rPr lang="es-ES" dirty="0">
                <a:solidFill>
                  <a:schemeClr val="bg1"/>
                </a:solidFill>
                <a:latin typeface="Arial"/>
                <a:ea typeface="Arial"/>
                <a:cs typeface="Arial"/>
                <a:sym typeface="Arial"/>
              </a:rPr>
              <a:t>Fabricación de bombillas eléctricas incandescente.</a:t>
            </a:r>
            <a:endParaRPr lang="en-US" dirty="0">
              <a:solidFill>
                <a:schemeClr val="bg1"/>
              </a:solidFill>
            </a:endParaRPr>
          </a:p>
        </p:txBody>
      </p:sp>
      <p:sp>
        <p:nvSpPr>
          <p:cNvPr id="4" name="Google Shape;165;p11">
            <a:extLst>
              <a:ext uri="{FF2B5EF4-FFF2-40B4-BE49-F238E27FC236}">
                <a16:creationId xmlns:a16="http://schemas.microsoft.com/office/drawing/2014/main" xmlns="" id="{6B3A5BD7-EE22-4E03-9345-16F2CA8F1781}"/>
              </a:ext>
            </a:extLst>
          </p:cNvPr>
          <p:cNvSpPr txBox="1">
            <a:spLocks/>
          </p:cNvSpPr>
          <p:nvPr/>
        </p:nvSpPr>
        <p:spPr>
          <a:xfrm>
            <a:off x="7408485" y="4691769"/>
            <a:ext cx="3507673" cy="595260"/>
          </a:xfrm>
          <a:prstGeom prst="rect">
            <a:avLst/>
          </a:prstGeom>
          <a:noFill/>
          <a:ln w="12700" cap="flat" cmpd="sng" algn="ctr">
            <a:noFill/>
            <a:prstDash val="solid"/>
            <a:miter lim="800000"/>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Clr>
                <a:schemeClr val="dk1"/>
              </a:buClr>
              <a:buSzPct val="100000"/>
              <a:buFont typeface="Arial" panose="020B0604020202020204" pitchFamily="34" charset="0"/>
              <a:buNone/>
            </a:pPr>
            <a:r>
              <a:rPr lang="es-419" sz="1200">
                <a:latin typeface="Arial"/>
                <a:ea typeface="Arial"/>
                <a:cs typeface="Arial"/>
                <a:sym typeface="Arial"/>
              </a:rPr>
              <a:t>Gran afinidad por el encéfalo, seguido de órganos como hígado y riñón </a:t>
            </a:r>
            <a:endParaRPr lang="es-419" sz="1200" b="1" dirty="0"/>
          </a:p>
        </p:txBody>
      </p:sp>
      <p:sp>
        <p:nvSpPr>
          <p:cNvPr id="5" name="Rectángulo 4">
            <a:extLst>
              <a:ext uri="{FF2B5EF4-FFF2-40B4-BE49-F238E27FC236}">
                <a16:creationId xmlns:a16="http://schemas.microsoft.com/office/drawing/2014/main" xmlns="" id="{816EBE39-B4AA-4348-AE69-0D4489B02B67}"/>
              </a:ext>
            </a:extLst>
          </p:cNvPr>
          <p:cNvSpPr/>
          <p:nvPr/>
        </p:nvSpPr>
        <p:spPr>
          <a:xfrm>
            <a:off x="6510108" y="1704599"/>
            <a:ext cx="2145476" cy="6722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200" b="1" dirty="0">
                <a:latin typeface="Arial" panose="020B0604020202020204" pitchFamily="34" charset="0"/>
                <a:cs typeface="Arial" panose="020B0604020202020204" pitchFamily="34" charset="0"/>
              </a:rPr>
              <a:t>Intoxicaciones ocupacionales </a:t>
            </a:r>
            <a:endParaRPr lang="en-US" sz="1200" b="1"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xmlns="" id="{35782245-5961-4372-84CE-B41A83F80466}"/>
              </a:ext>
            </a:extLst>
          </p:cNvPr>
          <p:cNvSpPr/>
          <p:nvPr/>
        </p:nvSpPr>
        <p:spPr>
          <a:xfrm>
            <a:off x="6660936" y="2840036"/>
            <a:ext cx="2145476" cy="11779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200" b="1" dirty="0">
                <a:latin typeface="Arial" panose="020B0604020202020204" pitchFamily="34" charset="0"/>
                <a:cs typeface="Arial" panose="020B0604020202020204" pitchFamily="34" charset="0"/>
              </a:rPr>
              <a:t>Vía </a:t>
            </a:r>
          </a:p>
          <a:p>
            <a:pPr algn="ctr"/>
            <a:r>
              <a:rPr lang="es-MX" sz="1200" b="1" dirty="0">
                <a:latin typeface="Arial" panose="020B0604020202020204" pitchFamily="34" charset="0"/>
                <a:cs typeface="Arial" panose="020B0604020202020204" pitchFamily="34" charset="0"/>
              </a:rPr>
              <a:t>respiratoria: </a:t>
            </a:r>
          </a:p>
          <a:p>
            <a:endParaRPr lang="es-MX" sz="1200" dirty="0">
              <a:latin typeface="Arial" panose="020B0604020202020204" pitchFamily="34" charset="0"/>
              <a:cs typeface="Arial" panose="020B0604020202020204" pitchFamily="34" charset="0"/>
            </a:endParaRPr>
          </a:p>
          <a:p>
            <a:r>
              <a:rPr lang="es-MX" sz="1200" dirty="0">
                <a:latin typeface="Arial" panose="020B0604020202020204" pitchFamily="34" charset="0"/>
                <a:cs typeface="Arial" panose="020B0604020202020204" pitchFamily="34" charset="0"/>
              </a:rPr>
              <a:t>80% a torrente sanguíneo </a:t>
            </a:r>
            <a:endParaRPr lang="en-US" sz="12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xmlns="" id="{5D9299B1-EB77-4928-A03D-DA30DEA71D9B}"/>
              </a:ext>
            </a:extLst>
          </p:cNvPr>
          <p:cNvSpPr/>
          <p:nvPr/>
        </p:nvSpPr>
        <p:spPr>
          <a:xfrm>
            <a:off x="9817946" y="1665239"/>
            <a:ext cx="1906433" cy="6722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200" b="1" dirty="0">
                <a:latin typeface="Arial" panose="020B0604020202020204" pitchFamily="34" charset="0"/>
                <a:cs typeface="Arial" panose="020B0604020202020204" pitchFamily="34" charset="0"/>
              </a:rPr>
              <a:t>Intoxicaciones accidentales </a:t>
            </a:r>
            <a:endParaRPr lang="en-US" sz="1200" b="1"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xmlns="" id="{1AD5D6D2-AFDC-41E2-ABD5-253B6EC588D8}"/>
              </a:ext>
            </a:extLst>
          </p:cNvPr>
          <p:cNvSpPr/>
          <p:nvPr/>
        </p:nvSpPr>
        <p:spPr>
          <a:xfrm>
            <a:off x="9665004" y="2840036"/>
            <a:ext cx="2229058" cy="11779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200" b="1" dirty="0">
                <a:latin typeface="Arial" panose="020B0604020202020204" pitchFamily="34" charset="0"/>
                <a:cs typeface="Arial" panose="020B0604020202020204" pitchFamily="34" charset="0"/>
              </a:rPr>
              <a:t>Vía oral:  </a:t>
            </a:r>
            <a:endParaRPr lang="en-US" sz="1200" b="1" dirty="0">
              <a:latin typeface="Arial" panose="020B0604020202020204" pitchFamily="34" charset="0"/>
              <a:cs typeface="Arial" panose="020B0604020202020204" pitchFamily="34" charset="0"/>
            </a:endParaRPr>
          </a:p>
          <a:p>
            <a:endParaRPr lang="es-MX"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1200" dirty="0">
                <a:latin typeface="Arial" panose="020B0604020202020204" pitchFamily="34" charset="0"/>
                <a:cs typeface="Arial" panose="020B0604020202020204" pitchFamily="34" charset="0"/>
              </a:rPr>
              <a:t>M. inorgánico: 0,01%</a:t>
            </a:r>
          </a:p>
          <a:p>
            <a:pPr marL="285750" indent="-285750">
              <a:buFont typeface="Arial" panose="020B0604020202020204" pitchFamily="34" charset="0"/>
              <a:buChar char="•"/>
            </a:pPr>
            <a:r>
              <a:rPr lang="es-MX" sz="1200" dirty="0">
                <a:latin typeface="Arial" panose="020B0604020202020204" pitchFamily="34" charset="0"/>
                <a:cs typeface="Arial" panose="020B0604020202020204" pitchFamily="34" charset="0"/>
              </a:rPr>
              <a:t>Sales de mercurio: 2-15%</a:t>
            </a:r>
          </a:p>
          <a:p>
            <a:pPr marL="285750" indent="-285750">
              <a:buFont typeface="Arial" panose="020B0604020202020204" pitchFamily="34" charset="0"/>
              <a:buChar char="•"/>
            </a:pPr>
            <a:r>
              <a:rPr lang="es-MX" sz="1200" dirty="0">
                <a:latin typeface="Arial" panose="020B0604020202020204" pitchFamily="34" charset="0"/>
                <a:cs typeface="Arial" panose="020B0604020202020204" pitchFamily="34" charset="0"/>
              </a:rPr>
              <a:t>M. orgánico: 95%</a:t>
            </a:r>
            <a:endParaRPr lang="en-US" sz="12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xmlns="" id="{02D8F7D1-F890-41DA-8C05-33296F56BA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22" y="347662"/>
            <a:ext cx="1334266" cy="778780"/>
          </a:xfrm>
          <a:prstGeom prst="rect">
            <a:avLst/>
          </a:prstGeom>
        </p:spPr>
      </p:pic>
    </p:spTree>
    <p:extLst>
      <p:ext uri="{BB962C8B-B14F-4D97-AF65-F5344CB8AC3E}">
        <p14:creationId xmlns:p14="http://schemas.microsoft.com/office/powerpoint/2010/main" val="6801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90;p14">
            <a:extLst>
              <a:ext uri="{FF2B5EF4-FFF2-40B4-BE49-F238E27FC236}">
                <a16:creationId xmlns:a16="http://schemas.microsoft.com/office/drawing/2014/main" xmlns="" id="{4A555858-ED4F-4623-882F-6D3CAD9E2181}"/>
              </a:ext>
            </a:extLst>
          </p:cNvPr>
          <p:cNvSpPr txBox="1">
            <a:spLocks/>
          </p:cNvSpPr>
          <p:nvPr/>
        </p:nvSpPr>
        <p:spPr>
          <a:xfrm>
            <a:off x="518474" y="1235244"/>
            <a:ext cx="3868177" cy="523281"/>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2800"/>
              <a:buFont typeface="Arial"/>
              <a:buNone/>
            </a:pPr>
            <a:r>
              <a:rPr lang="es-ES" sz="2400" b="1" dirty="0">
                <a:solidFill>
                  <a:schemeClr val="bg1"/>
                </a:solidFill>
                <a:highlight>
                  <a:srgbClr val="008080"/>
                </a:highlight>
                <a:latin typeface="Arial"/>
                <a:ea typeface="Arial"/>
                <a:cs typeface="Arial"/>
                <a:sym typeface="Arial"/>
              </a:rPr>
              <a:t>Intoxicación por plomo</a:t>
            </a:r>
            <a:endParaRPr lang="es-ES" sz="2400" b="1" dirty="0">
              <a:solidFill>
                <a:schemeClr val="bg1"/>
              </a:solidFill>
              <a:highlight>
                <a:srgbClr val="008080"/>
              </a:highlight>
            </a:endParaRPr>
          </a:p>
        </p:txBody>
      </p:sp>
      <p:sp>
        <p:nvSpPr>
          <p:cNvPr id="3" name="Rectángulo redondeado 5">
            <a:extLst>
              <a:ext uri="{FF2B5EF4-FFF2-40B4-BE49-F238E27FC236}">
                <a16:creationId xmlns:a16="http://schemas.microsoft.com/office/drawing/2014/main" xmlns="" id="{9A94C915-B8BD-4909-95BD-19A9DDDF7133}"/>
              </a:ext>
            </a:extLst>
          </p:cNvPr>
          <p:cNvSpPr/>
          <p:nvPr/>
        </p:nvSpPr>
        <p:spPr>
          <a:xfrm>
            <a:off x="7611368" y="1235244"/>
            <a:ext cx="2315056" cy="81037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100" b="1" dirty="0">
                <a:solidFill>
                  <a:schemeClr val="tx1"/>
                </a:solidFill>
                <a:latin typeface="Arial" panose="020B0604020202020204" pitchFamily="34" charset="0"/>
                <a:cs typeface="Arial" panose="020B0604020202020204" pitchFamily="34" charset="0"/>
              </a:rPr>
              <a:t>Absorción: </a:t>
            </a:r>
          </a:p>
          <a:p>
            <a:pPr algn="ctr"/>
            <a:r>
              <a:rPr lang="es-MX" sz="1100" b="1" dirty="0">
                <a:solidFill>
                  <a:schemeClr val="tx1"/>
                </a:solidFill>
                <a:latin typeface="Arial" panose="020B0604020202020204" pitchFamily="34" charset="0"/>
                <a:cs typeface="Arial" panose="020B0604020202020204" pitchFamily="34" charset="0"/>
              </a:rPr>
              <a:t>Vía respiratoria y oral </a:t>
            </a:r>
          </a:p>
          <a:p>
            <a:pPr marL="171450" indent="-171450" algn="ctr">
              <a:buFont typeface="Arial" panose="020B0604020202020204" pitchFamily="34" charset="0"/>
              <a:buChar char="•"/>
            </a:pPr>
            <a:endParaRPr lang="es-MX" sz="11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100" dirty="0">
                <a:solidFill>
                  <a:schemeClr val="tx1"/>
                </a:solidFill>
                <a:latin typeface="Arial" panose="020B0604020202020204" pitchFamily="34" charset="0"/>
                <a:ea typeface="Calibri"/>
                <a:cs typeface="Arial" panose="020B0604020202020204" pitchFamily="34" charset="0"/>
                <a:sym typeface="Calibri"/>
              </a:rPr>
              <a:t>Infancia 40 a 50%</a:t>
            </a:r>
          </a:p>
          <a:p>
            <a:pPr marL="285750" indent="-285750">
              <a:buFont typeface="Arial" panose="020B0604020202020204" pitchFamily="34" charset="0"/>
              <a:buChar char="•"/>
            </a:pPr>
            <a:r>
              <a:rPr lang="es-ES" sz="1100" dirty="0">
                <a:solidFill>
                  <a:schemeClr val="tx1"/>
                </a:solidFill>
                <a:latin typeface="Arial" panose="020B0604020202020204" pitchFamily="34" charset="0"/>
                <a:ea typeface="Calibri"/>
                <a:cs typeface="Arial" panose="020B0604020202020204" pitchFamily="34" charset="0"/>
                <a:sym typeface="Calibri"/>
              </a:rPr>
              <a:t>Adultez 10%</a:t>
            </a:r>
            <a:endParaRPr lang="en-US" sz="1100" dirty="0">
              <a:solidFill>
                <a:schemeClr val="tx1"/>
              </a:solidFill>
              <a:latin typeface="Arial" panose="020B0604020202020204" pitchFamily="34" charset="0"/>
              <a:cs typeface="Arial" panose="020B0604020202020204" pitchFamily="34" charset="0"/>
            </a:endParaRPr>
          </a:p>
        </p:txBody>
      </p:sp>
      <p:sp>
        <p:nvSpPr>
          <p:cNvPr id="4" name="Rectángulo redondeado 1">
            <a:extLst>
              <a:ext uri="{FF2B5EF4-FFF2-40B4-BE49-F238E27FC236}">
                <a16:creationId xmlns:a16="http://schemas.microsoft.com/office/drawing/2014/main" xmlns="" id="{0D9FDA41-55C5-4294-AB82-DCD0A058D148}"/>
              </a:ext>
            </a:extLst>
          </p:cNvPr>
          <p:cNvSpPr/>
          <p:nvPr/>
        </p:nvSpPr>
        <p:spPr>
          <a:xfrm>
            <a:off x="7441686" y="2906791"/>
            <a:ext cx="2654421" cy="166216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lvl="0" algn="ctr">
              <a:lnSpc>
                <a:spcPct val="90000"/>
              </a:lnSpc>
              <a:buSzPts val="1700"/>
            </a:pPr>
            <a:r>
              <a:rPr lang="es-MX" sz="1100" b="1" dirty="0">
                <a:solidFill>
                  <a:schemeClr val="tx1"/>
                </a:solidFill>
                <a:latin typeface="Arial" panose="020B0604020202020204" pitchFamily="34" charset="0"/>
                <a:ea typeface="Calibri"/>
                <a:cs typeface="Arial" panose="020B0604020202020204" pitchFamily="34" charset="0"/>
                <a:sym typeface="Calibri"/>
              </a:rPr>
              <a:t>Distribución: </a:t>
            </a:r>
          </a:p>
          <a:p>
            <a:pPr marL="171450" lvl="0" indent="-171450" algn="ctr">
              <a:lnSpc>
                <a:spcPct val="90000"/>
              </a:lnSpc>
              <a:buSzPts val="1700"/>
              <a:buFont typeface="Arial" panose="020B0604020202020204" pitchFamily="34" charset="0"/>
              <a:buChar char="•"/>
            </a:pPr>
            <a:endParaRPr lang="es-MX" sz="1100" dirty="0">
              <a:solidFill>
                <a:schemeClr val="tx1"/>
              </a:solidFill>
              <a:latin typeface="Arial" panose="020B0604020202020204" pitchFamily="34" charset="0"/>
              <a:ea typeface="Calibri"/>
              <a:cs typeface="Arial" panose="020B0604020202020204" pitchFamily="34" charset="0"/>
              <a:sym typeface="Calibri"/>
            </a:endParaRPr>
          </a:p>
          <a:p>
            <a:pPr marL="285750" lvl="0" indent="-285750">
              <a:lnSpc>
                <a:spcPct val="90000"/>
              </a:lnSpc>
              <a:buSzPts val="1700"/>
              <a:buFont typeface="Arial" panose="020B0604020202020204" pitchFamily="34" charset="0"/>
              <a:buChar char="•"/>
            </a:pPr>
            <a:r>
              <a:rPr lang="es-MX" sz="1100" dirty="0">
                <a:solidFill>
                  <a:schemeClr val="tx1"/>
                </a:solidFill>
                <a:latin typeface="Arial" panose="020B0604020202020204" pitchFamily="34" charset="0"/>
                <a:ea typeface="Calibri"/>
                <a:cs typeface="Arial" panose="020B0604020202020204" pitchFamily="34" charset="0"/>
                <a:sym typeface="Calibri"/>
              </a:rPr>
              <a:t>99% en sangre: 30 y 35 días</a:t>
            </a:r>
          </a:p>
          <a:p>
            <a:pPr marL="285750" lvl="0" indent="-285750">
              <a:lnSpc>
                <a:spcPct val="90000"/>
              </a:lnSpc>
              <a:buSzPts val="1700"/>
              <a:buFont typeface="Arial" panose="020B0604020202020204" pitchFamily="34" charset="0"/>
              <a:buChar char="•"/>
            </a:pPr>
            <a:r>
              <a:rPr lang="es-MX" sz="1100" dirty="0">
                <a:solidFill>
                  <a:schemeClr val="tx1"/>
                </a:solidFill>
                <a:latin typeface="Arial" panose="020B0604020202020204" pitchFamily="34" charset="0"/>
                <a:ea typeface="Calibri"/>
                <a:cs typeface="Arial" panose="020B0604020202020204" pitchFamily="34" charset="0"/>
                <a:sym typeface="Calibri"/>
              </a:rPr>
              <a:t>Órganos principales: 4 a 6 semanas </a:t>
            </a:r>
          </a:p>
          <a:p>
            <a:pPr marL="285750" lvl="0" indent="-285750">
              <a:lnSpc>
                <a:spcPct val="90000"/>
              </a:lnSpc>
              <a:buSzPts val="1700"/>
              <a:buFont typeface="Arial" panose="020B0604020202020204" pitchFamily="34" charset="0"/>
              <a:buChar char="•"/>
            </a:pPr>
            <a:r>
              <a:rPr lang="es-MX" sz="1100" dirty="0">
                <a:solidFill>
                  <a:schemeClr val="tx1"/>
                </a:solidFill>
                <a:latin typeface="Arial" panose="020B0604020202020204" pitchFamily="34" charset="0"/>
                <a:ea typeface="Calibri"/>
                <a:cs typeface="Arial" panose="020B0604020202020204" pitchFamily="34" charset="0"/>
                <a:sym typeface="Calibri"/>
              </a:rPr>
              <a:t>Fijación en huesos (reservorio): 1 a 2 meses</a:t>
            </a:r>
            <a:endParaRPr lang="es-MX" sz="1100" dirty="0">
              <a:solidFill>
                <a:schemeClr val="tx1"/>
              </a:solidFill>
              <a:latin typeface="Arial" panose="020B0604020202020204" pitchFamily="34" charset="0"/>
              <a:cs typeface="Arial" panose="020B0604020202020204" pitchFamily="34" charset="0"/>
              <a:sym typeface="Calibri"/>
            </a:endParaRPr>
          </a:p>
          <a:p>
            <a:pPr marL="285750" lvl="0" indent="-285750">
              <a:lnSpc>
                <a:spcPct val="90000"/>
              </a:lnSpc>
              <a:buSzPts val="1700"/>
              <a:buFont typeface="Arial" panose="020B0604020202020204" pitchFamily="34" charset="0"/>
              <a:buChar char="•"/>
            </a:pPr>
            <a:r>
              <a:rPr lang="es-ES" sz="1100" dirty="0">
                <a:solidFill>
                  <a:schemeClr val="tx1"/>
                </a:solidFill>
                <a:latin typeface="Arial" panose="020B0604020202020204" pitchFamily="34" charset="0"/>
                <a:ea typeface="Calibri"/>
                <a:cs typeface="Arial" panose="020B0604020202020204" pitchFamily="34" charset="0"/>
                <a:sym typeface="Calibri"/>
              </a:rPr>
              <a:t>Cruza la placenta y la barrera hematoencefálica</a:t>
            </a:r>
            <a:endParaRPr lang="es-MX" sz="1100" dirty="0">
              <a:solidFill>
                <a:schemeClr val="tx1"/>
              </a:solidFill>
              <a:latin typeface="Arial" panose="020B0604020202020204" pitchFamily="34" charset="0"/>
              <a:cs typeface="Arial" panose="020B0604020202020204" pitchFamily="34" charset="0"/>
            </a:endParaRPr>
          </a:p>
        </p:txBody>
      </p:sp>
      <p:sp>
        <p:nvSpPr>
          <p:cNvPr id="5" name="Rectángulo redondeado 2">
            <a:extLst>
              <a:ext uri="{FF2B5EF4-FFF2-40B4-BE49-F238E27FC236}">
                <a16:creationId xmlns:a16="http://schemas.microsoft.com/office/drawing/2014/main" xmlns="" id="{9DA195A1-F601-4EC3-A0F3-A641D8AD3551}"/>
              </a:ext>
            </a:extLst>
          </p:cNvPr>
          <p:cNvSpPr/>
          <p:nvPr/>
        </p:nvSpPr>
        <p:spPr>
          <a:xfrm>
            <a:off x="7851535" y="5029271"/>
            <a:ext cx="2074889" cy="953849"/>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lvl="0" algn="ctr">
              <a:lnSpc>
                <a:spcPct val="90000"/>
              </a:lnSpc>
              <a:buSzPts val="1700"/>
            </a:pPr>
            <a:r>
              <a:rPr lang="es-ES" sz="1100" b="1" dirty="0">
                <a:solidFill>
                  <a:schemeClr val="tx1"/>
                </a:solidFill>
                <a:latin typeface="Arial" panose="020B0604020202020204" pitchFamily="34" charset="0"/>
                <a:ea typeface="Calibri"/>
                <a:cs typeface="Arial" panose="020B0604020202020204" pitchFamily="34" charset="0"/>
                <a:sym typeface="Calibri"/>
              </a:rPr>
              <a:t>Vida media</a:t>
            </a:r>
          </a:p>
          <a:p>
            <a:pPr lvl="0" algn="ctr">
              <a:lnSpc>
                <a:spcPct val="90000"/>
              </a:lnSpc>
              <a:buSzPts val="1700"/>
            </a:pPr>
            <a:r>
              <a:rPr lang="es-ES" sz="1100" b="1" dirty="0">
                <a:solidFill>
                  <a:schemeClr val="tx1"/>
                </a:solidFill>
                <a:latin typeface="Arial" panose="020B0604020202020204" pitchFamily="34" charset="0"/>
                <a:ea typeface="Calibri"/>
                <a:cs typeface="Arial" panose="020B0604020202020204" pitchFamily="34" charset="0"/>
                <a:sym typeface="Calibri"/>
              </a:rPr>
              <a:t> </a:t>
            </a:r>
          </a:p>
          <a:p>
            <a:pPr marL="285750" lvl="0" indent="-285750">
              <a:lnSpc>
                <a:spcPct val="90000"/>
              </a:lnSpc>
              <a:buSzPts val="1700"/>
              <a:buFont typeface="Arial" panose="020B0604020202020204" pitchFamily="34" charset="0"/>
              <a:buChar char="•"/>
            </a:pPr>
            <a:r>
              <a:rPr lang="es-ES" sz="1100" dirty="0">
                <a:solidFill>
                  <a:schemeClr val="tx1"/>
                </a:solidFill>
                <a:latin typeface="Arial" panose="020B0604020202020204" pitchFamily="34" charset="0"/>
                <a:ea typeface="Calibri"/>
                <a:cs typeface="Arial" panose="020B0604020202020204" pitchFamily="34" charset="0"/>
                <a:sym typeface="Calibri"/>
              </a:rPr>
              <a:t>Cerebro: 2 años</a:t>
            </a:r>
          </a:p>
          <a:p>
            <a:pPr marL="285750" lvl="0" indent="-285750">
              <a:lnSpc>
                <a:spcPct val="90000"/>
              </a:lnSpc>
              <a:buSzPts val="1700"/>
              <a:buFont typeface="Arial" panose="020B0604020202020204" pitchFamily="34" charset="0"/>
              <a:buChar char="•"/>
            </a:pPr>
            <a:r>
              <a:rPr lang="es-ES" sz="1100" dirty="0">
                <a:solidFill>
                  <a:schemeClr val="tx1"/>
                </a:solidFill>
                <a:latin typeface="Arial" panose="020B0604020202020204" pitchFamily="34" charset="0"/>
                <a:ea typeface="Calibri"/>
                <a:cs typeface="Arial" panose="020B0604020202020204" pitchFamily="34" charset="0"/>
                <a:sym typeface="Calibri"/>
              </a:rPr>
              <a:t>Huesos: 20 a 30 años</a:t>
            </a:r>
          </a:p>
        </p:txBody>
      </p:sp>
      <p:sp>
        <p:nvSpPr>
          <p:cNvPr id="6" name="CuadroTexto 5">
            <a:extLst>
              <a:ext uri="{FF2B5EF4-FFF2-40B4-BE49-F238E27FC236}">
                <a16:creationId xmlns:a16="http://schemas.microsoft.com/office/drawing/2014/main" xmlns="" id="{68DFA89D-46E5-4285-BDAC-71121FE84C63}"/>
              </a:ext>
            </a:extLst>
          </p:cNvPr>
          <p:cNvSpPr txBox="1"/>
          <p:nvPr/>
        </p:nvSpPr>
        <p:spPr>
          <a:xfrm>
            <a:off x="599715" y="2540741"/>
            <a:ext cx="4717003" cy="3693319"/>
          </a:xfrm>
          <a:prstGeom prst="rect">
            <a:avLst/>
          </a:prstGeom>
          <a:noFill/>
        </p:spPr>
        <p:txBody>
          <a:bodyPr wrap="square" rtlCol="0">
            <a:spAutoFit/>
          </a:bodyPr>
          <a:lstStyle/>
          <a:p>
            <a:r>
              <a:rPr lang="es-MX" b="1" dirty="0">
                <a:solidFill>
                  <a:schemeClr val="bg1"/>
                </a:solidFill>
                <a:highlight>
                  <a:srgbClr val="008080"/>
                </a:highlight>
                <a:latin typeface="Arial" panose="020B0604020202020204" pitchFamily="34" charset="0"/>
                <a:cs typeface="Arial" panose="020B0604020202020204" pitchFamily="34" charset="0"/>
              </a:rPr>
              <a:t>Fuentes: </a:t>
            </a: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Fabricación de planchas o tubos que requiere maleabilidad y resistencia a la corrosión</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Revestimiento de cables, componente de soldadura, empaste industria automovilística.</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Protector de radiaciones ionizantes </a:t>
            </a:r>
          </a:p>
          <a:p>
            <a:endParaRPr lang="es-MX"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xmlns="" id="{5EF7340D-8989-4B28-9F8E-8BD8C8BE86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2862" y="262821"/>
            <a:ext cx="1217792" cy="710797"/>
          </a:xfrm>
          <a:prstGeom prst="rect">
            <a:avLst/>
          </a:prstGeom>
        </p:spPr>
      </p:pic>
    </p:spTree>
    <p:extLst>
      <p:ext uri="{BB962C8B-B14F-4D97-AF65-F5344CB8AC3E}">
        <p14:creationId xmlns:p14="http://schemas.microsoft.com/office/powerpoint/2010/main" val="249421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61;p4">
            <a:extLst>
              <a:ext uri="{FF2B5EF4-FFF2-40B4-BE49-F238E27FC236}">
                <a16:creationId xmlns:a16="http://schemas.microsoft.com/office/drawing/2014/main" xmlns="" id="{6787347B-CF95-49AA-903D-D77934FDE165}"/>
              </a:ext>
            </a:extLst>
          </p:cNvPr>
          <p:cNvSpPr txBox="1">
            <a:spLocks/>
          </p:cNvSpPr>
          <p:nvPr/>
        </p:nvSpPr>
        <p:spPr>
          <a:xfrm>
            <a:off x="4139662" y="1421338"/>
            <a:ext cx="4740388" cy="466837"/>
          </a:xfrm>
          <a:prstGeom prst="rect">
            <a:avLst/>
          </a:prstGeom>
          <a:noFill/>
          <a:ln>
            <a:noFill/>
          </a:ln>
        </p:spPr>
        <p:txBody>
          <a:bodyPr spcFirstLastPara="1" wrap="square" lIns="91425" tIns="45700" rIns="91425" bIns="45700" anchor="ctr"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ct val="100000"/>
            </a:pPr>
            <a:r>
              <a:rPr lang="es-ES" sz="2400" b="1">
                <a:solidFill>
                  <a:schemeClr val="bg1"/>
                </a:solidFill>
                <a:highlight>
                  <a:srgbClr val="008080"/>
                </a:highlight>
                <a:latin typeface="Arial"/>
                <a:ea typeface="Arial"/>
                <a:cs typeface="Arial"/>
                <a:sym typeface="Arial"/>
              </a:rPr>
              <a:t>Grupo de sustancia 5: Solventes</a:t>
            </a:r>
            <a:endParaRPr lang="es-ES" sz="2400" b="1" dirty="0">
              <a:solidFill>
                <a:schemeClr val="bg1"/>
              </a:solidFill>
              <a:highlight>
                <a:srgbClr val="008080"/>
              </a:highlight>
            </a:endParaRPr>
          </a:p>
        </p:txBody>
      </p:sp>
      <p:sp>
        <p:nvSpPr>
          <p:cNvPr id="3" name="CuadroTexto 2">
            <a:extLst>
              <a:ext uri="{FF2B5EF4-FFF2-40B4-BE49-F238E27FC236}">
                <a16:creationId xmlns:a16="http://schemas.microsoft.com/office/drawing/2014/main" xmlns="" id="{883801C8-5009-4FD7-9657-2F6096776F21}"/>
              </a:ext>
            </a:extLst>
          </p:cNvPr>
          <p:cNvSpPr txBox="1"/>
          <p:nvPr/>
        </p:nvSpPr>
        <p:spPr>
          <a:xfrm>
            <a:off x="528254" y="3129699"/>
            <a:ext cx="5079969" cy="3707105"/>
          </a:xfrm>
          <a:prstGeom prst="rect">
            <a:avLst/>
          </a:prstGeom>
          <a:noFill/>
        </p:spPr>
        <p:txBody>
          <a:bodyPr wrap="square" rtlCol="0">
            <a:spAutoFit/>
          </a:bodyPr>
          <a:lstStyle/>
          <a:p>
            <a:pPr>
              <a:buClr>
                <a:schemeClr val="bg1"/>
              </a:buClr>
            </a:pPr>
            <a:r>
              <a:rPr lang="es-MX" b="1" dirty="0">
                <a:solidFill>
                  <a:schemeClr val="bg1"/>
                </a:solidFill>
                <a:highlight>
                  <a:srgbClr val="008080"/>
                </a:highlight>
                <a:latin typeface="Arial" panose="020B0604020202020204" pitchFamily="34" charset="0"/>
                <a:cs typeface="Arial" panose="020B0604020202020204" pitchFamily="34" charset="0"/>
              </a:rPr>
              <a:t>Generalidades: </a:t>
            </a:r>
          </a:p>
          <a:p>
            <a:pPr marL="285750" indent="-285750">
              <a:buClr>
                <a:schemeClr val="bg1"/>
              </a:buClr>
              <a:buFont typeface="Arial" panose="020B0604020202020204" pitchFamily="34" charset="0"/>
              <a:buChar char="•"/>
            </a:pPr>
            <a:endParaRPr lang="es-MX" dirty="0">
              <a:solidFill>
                <a:schemeClr val="bg1"/>
              </a:solidFill>
              <a:latin typeface="Arial" panose="020B0604020202020204" pitchFamily="34" charset="0"/>
              <a:cs typeface="Arial" panose="020B0604020202020204" pitchFamily="34" charset="0"/>
            </a:endParaRPr>
          </a:p>
          <a:p>
            <a:pPr marL="285750" lvl="0" indent="-285750">
              <a:buClr>
                <a:schemeClr val="bg1"/>
              </a:buClr>
              <a:buFont typeface="Arial" panose="020B0604020202020204" pitchFamily="34" charset="0"/>
              <a:buChar char="•"/>
            </a:pPr>
            <a:r>
              <a:rPr lang="es-MX" dirty="0">
                <a:solidFill>
                  <a:schemeClr val="bg1"/>
                </a:solidFill>
                <a:latin typeface="Arial" panose="020B0604020202020204" pitchFamily="34" charset="0"/>
                <a:ea typeface="Arial"/>
                <a:cs typeface="Arial" panose="020B0604020202020204" pitchFamily="34" charset="0"/>
                <a:sym typeface="Arial"/>
              </a:rPr>
              <a:t>Un disolvente o solvente es una sustancia que permite la dispersión de otra sustancia a nivel molecular o iónico.</a:t>
            </a:r>
          </a:p>
          <a:p>
            <a:pPr marL="285750" lvl="0" indent="-285750">
              <a:lnSpc>
                <a:spcPct val="101000"/>
              </a:lnSpc>
              <a:buClr>
                <a:schemeClr val="bg1"/>
              </a:buClr>
              <a:buSzPts val="1800"/>
              <a:buFont typeface="Arial" panose="020B0604020202020204" pitchFamily="34" charset="0"/>
              <a:buChar char="•"/>
            </a:pPr>
            <a:r>
              <a:rPr lang="es-MX" dirty="0">
                <a:solidFill>
                  <a:schemeClr val="bg1"/>
                </a:solidFill>
                <a:latin typeface="Arial" panose="020B0604020202020204" pitchFamily="34" charset="0"/>
                <a:ea typeface="Arial"/>
                <a:cs typeface="Arial" panose="020B0604020202020204" pitchFamily="34" charset="0"/>
                <a:sym typeface="Arial"/>
              </a:rPr>
              <a:t>Compuestos derivados del petróleo</a:t>
            </a:r>
            <a:endParaRPr lang="es-MX" dirty="0">
              <a:solidFill>
                <a:schemeClr val="bg1"/>
              </a:solidFill>
              <a:latin typeface="Arial" panose="020B0604020202020204" pitchFamily="34" charset="0"/>
              <a:cs typeface="Arial" panose="020B0604020202020204" pitchFamily="34" charset="0"/>
            </a:endParaRPr>
          </a:p>
          <a:p>
            <a:pPr marL="285750" lvl="0" indent="-285750">
              <a:lnSpc>
                <a:spcPct val="101000"/>
              </a:lnSpc>
              <a:buClr>
                <a:schemeClr val="bg1"/>
              </a:buClr>
              <a:buSzPts val="1800"/>
              <a:buFont typeface="Arial" panose="020B0604020202020204" pitchFamily="34" charset="0"/>
              <a:buChar char="•"/>
            </a:pPr>
            <a:r>
              <a:rPr lang="es-MX" dirty="0">
                <a:solidFill>
                  <a:schemeClr val="bg1"/>
                </a:solidFill>
                <a:latin typeface="Arial" panose="020B0604020202020204" pitchFamily="34" charset="0"/>
                <a:ea typeface="Arial"/>
                <a:cs typeface="Arial" panose="020B0604020202020204" pitchFamily="34" charset="0"/>
                <a:sym typeface="Arial"/>
              </a:rPr>
              <a:t>Mínimamente reactivos</a:t>
            </a:r>
            <a:endParaRPr lang="es-MX" dirty="0">
              <a:solidFill>
                <a:schemeClr val="bg1"/>
              </a:solidFill>
              <a:latin typeface="Arial" panose="020B0604020202020204" pitchFamily="34" charset="0"/>
              <a:cs typeface="Arial" panose="020B0604020202020204" pitchFamily="34" charset="0"/>
            </a:endParaRPr>
          </a:p>
          <a:p>
            <a:pPr marL="285750" lvl="0" indent="-285750">
              <a:lnSpc>
                <a:spcPct val="101000"/>
              </a:lnSpc>
              <a:buClr>
                <a:schemeClr val="bg1"/>
              </a:buClr>
              <a:buSzPts val="1800"/>
              <a:buFont typeface="Arial" panose="020B0604020202020204" pitchFamily="34" charset="0"/>
              <a:buChar char="•"/>
            </a:pPr>
            <a:r>
              <a:rPr lang="es-MX" dirty="0">
                <a:solidFill>
                  <a:schemeClr val="bg1"/>
                </a:solidFill>
                <a:latin typeface="Arial" panose="020B0604020202020204" pitchFamily="34" charset="0"/>
                <a:ea typeface="Arial"/>
                <a:cs typeface="Arial" panose="020B0604020202020204" pitchFamily="34" charset="0"/>
                <a:sym typeface="Arial"/>
              </a:rPr>
              <a:t>Capaces de disolver una gran cantidad de compuestos orgánicos</a:t>
            </a:r>
            <a:endParaRPr lang="es-MX" dirty="0">
              <a:solidFill>
                <a:schemeClr val="bg1"/>
              </a:solidFill>
              <a:latin typeface="Arial" panose="020B0604020202020204" pitchFamily="34" charset="0"/>
              <a:cs typeface="Arial" panose="020B0604020202020204" pitchFamily="34" charset="0"/>
            </a:endParaRPr>
          </a:p>
          <a:p>
            <a:pPr marL="285750" lvl="0" indent="-285750">
              <a:lnSpc>
                <a:spcPct val="101000"/>
              </a:lnSpc>
              <a:buClr>
                <a:schemeClr val="bg1"/>
              </a:buClr>
              <a:buSzPts val="1800"/>
              <a:buFont typeface="Arial" panose="020B0604020202020204" pitchFamily="34" charset="0"/>
              <a:buChar char="•"/>
            </a:pPr>
            <a:r>
              <a:rPr lang="es-MX" dirty="0">
                <a:solidFill>
                  <a:schemeClr val="bg1"/>
                </a:solidFill>
                <a:latin typeface="Arial" panose="020B0604020202020204" pitchFamily="34" charset="0"/>
                <a:ea typeface="Arial"/>
                <a:cs typeface="Arial" panose="020B0604020202020204" pitchFamily="34" charset="0"/>
                <a:sym typeface="Arial"/>
              </a:rPr>
              <a:t>Altamente volátiles. </a:t>
            </a:r>
          </a:p>
          <a:p>
            <a:pPr marL="285750" lvl="0" indent="-285750">
              <a:buClr>
                <a:schemeClr val="bg1"/>
              </a:buClr>
              <a:buFont typeface="Arial" panose="020B0604020202020204" pitchFamily="34" charset="0"/>
              <a:buChar char="•"/>
            </a:pPr>
            <a:endParaRPr lang="es-MX" dirty="0">
              <a:solidFill>
                <a:schemeClr val="bg1"/>
              </a:solidFill>
              <a:latin typeface="Arial" panose="020B0604020202020204" pitchFamily="34" charset="0"/>
              <a:ea typeface="Arial"/>
              <a:cs typeface="Arial" panose="020B0604020202020204" pitchFamily="34" charset="0"/>
              <a:sym typeface="Arial"/>
            </a:endParaRPr>
          </a:p>
          <a:p>
            <a:pPr marL="285750" indent="-285750">
              <a:buClr>
                <a:schemeClr val="bg1"/>
              </a:buClr>
              <a:buFont typeface="Arial" panose="020B0604020202020204" pitchFamily="34" charset="0"/>
              <a:buChar char="•"/>
            </a:pPr>
            <a:endParaRPr lang="es-MX"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xmlns="" id="{323F2F9E-47D3-469F-A479-9E344323711A}"/>
              </a:ext>
            </a:extLst>
          </p:cNvPr>
          <p:cNvSpPr txBox="1"/>
          <p:nvPr/>
        </p:nvSpPr>
        <p:spPr>
          <a:xfrm>
            <a:off x="6707638" y="2708694"/>
            <a:ext cx="5134707" cy="2554545"/>
          </a:xfrm>
          <a:prstGeom prst="rect">
            <a:avLst/>
          </a:prstGeom>
          <a:noFill/>
        </p:spPr>
        <p:txBody>
          <a:bodyPr wrap="square" rtlCol="0">
            <a:spAutoFit/>
          </a:bodyPr>
          <a:lstStyle/>
          <a:p>
            <a:pPr>
              <a:buClr>
                <a:schemeClr val="bg1"/>
              </a:buClr>
            </a:pPr>
            <a:r>
              <a:rPr lang="es-MX" sz="1600" b="1" dirty="0">
                <a:solidFill>
                  <a:schemeClr val="bg1"/>
                </a:solidFill>
                <a:highlight>
                  <a:srgbClr val="008080"/>
                </a:highlight>
                <a:latin typeface="Arial" panose="020B0604020202020204" pitchFamily="34" charset="0"/>
                <a:cs typeface="Arial" panose="020B0604020202020204" pitchFamily="34" charset="0"/>
              </a:rPr>
              <a:t>Usos:</a:t>
            </a:r>
          </a:p>
          <a:p>
            <a:pPr marL="285750" indent="-285750">
              <a:buClr>
                <a:schemeClr val="bg1"/>
              </a:buClr>
              <a:buFont typeface="Arial" panose="020B0604020202020204" pitchFamily="34" charset="0"/>
              <a:buChar char="•"/>
            </a:pPr>
            <a:endParaRPr lang="es-MX" sz="1600" dirty="0">
              <a:solidFill>
                <a:schemeClr val="bg1"/>
              </a:solidFill>
              <a:latin typeface="Arial" panose="020B0604020202020204" pitchFamily="34" charset="0"/>
              <a:cs typeface="Arial" panose="020B0604020202020204" pitchFamily="34" charset="0"/>
            </a:endParaRPr>
          </a:p>
          <a:p>
            <a:pPr marL="742950" lvl="1" indent="-285750" algn="just">
              <a:buClr>
                <a:schemeClr val="bg1"/>
              </a:buClr>
              <a:buSzPts val="1800"/>
              <a:buFont typeface="Arial" panose="020B0604020202020204" pitchFamily="34" charset="0"/>
              <a:buChar char="•"/>
            </a:pPr>
            <a:r>
              <a:rPr lang="es-ES" sz="1600" dirty="0">
                <a:solidFill>
                  <a:schemeClr val="bg1"/>
                </a:solidFill>
                <a:latin typeface="Arial" panose="020B0604020202020204" pitchFamily="34" charset="0"/>
                <a:ea typeface="Arial"/>
                <a:cs typeface="Arial" panose="020B0604020202020204" pitchFamily="34" charset="0"/>
                <a:sym typeface="Arial"/>
              </a:rPr>
              <a:t>Combustibles para motores</a:t>
            </a:r>
            <a:endParaRPr lang="es-ES" sz="1600" dirty="0">
              <a:solidFill>
                <a:schemeClr val="bg1"/>
              </a:solidFill>
              <a:latin typeface="Arial" panose="020B0604020202020204" pitchFamily="34" charset="0"/>
              <a:cs typeface="Arial" panose="020B0604020202020204" pitchFamily="34" charset="0"/>
            </a:endParaRPr>
          </a:p>
          <a:p>
            <a:pPr marL="742950" lvl="1" indent="-285750" algn="just">
              <a:buClr>
                <a:schemeClr val="bg1"/>
              </a:buClr>
              <a:buSzPts val="1800"/>
              <a:buFont typeface="Arial" panose="020B0604020202020204" pitchFamily="34" charset="0"/>
              <a:buChar char="•"/>
            </a:pPr>
            <a:r>
              <a:rPr lang="es-ES" sz="1600" dirty="0">
                <a:solidFill>
                  <a:schemeClr val="bg1"/>
                </a:solidFill>
                <a:latin typeface="Arial" panose="020B0604020202020204" pitchFamily="34" charset="0"/>
                <a:ea typeface="Arial"/>
                <a:cs typeface="Arial" panose="020B0604020202020204" pitchFamily="34" charset="0"/>
                <a:sym typeface="Arial"/>
              </a:rPr>
              <a:t>Diluyentes de pintura</a:t>
            </a:r>
            <a:endParaRPr lang="es-ES" sz="1600" dirty="0">
              <a:solidFill>
                <a:schemeClr val="bg1"/>
              </a:solidFill>
              <a:latin typeface="Arial" panose="020B0604020202020204" pitchFamily="34" charset="0"/>
              <a:cs typeface="Arial" panose="020B0604020202020204" pitchFamily="34" charset="0"/>
            </a:endParaRPr>
          </a:p>
          <a:p>
            <a:pPr marL="742950" lvl="1" indent="-285750" algn="just">
              <a:buClr>
                <a:schemeClr val="bg1"/>
              </a:buClr>
              <a:buSzPts val="1800"/>
              <a:buFont typeface="Arial" panose="020B0604020202020204" pitchFamily="34" charset="0"/>
              <a:buChar char="•"/>
            </a:pPr>
            <a:r>
              <a:rPr lang="es-ES" sz="1600" dirty="0">
                <a:solidFill>
                  <a:schemeClr val="bg1"/>
                </a:solidFill>
                <a:latin typeface="Arial" panose="020B0604020202020204" pitchFamily="34" charset="0"/>
                <a:ea typeface="Arial"/>
                <a:cs typeface="Arial" panose="020B0604020202020204" pitchFamily="34" charset="0"/>
                <a:sym typeface="Arial"/>
              </a:rPr>
              <a:t>Lacas, esmaltes</a:t>
            </a:r>
            <a:endParaRPr lang="es-ES" sz="1600" dirty="0">
              <a:solidFill>
                <a:schemeClr val="bg1"/>
              </a:solidFill>
              <a:latin typeface="Arial" panose="020B0604020202020204" pitchFamily="34" charset="0"/>
              <a:cs typeface="Arial" panose="020B0604020202020204" pitchFamily="34" charset="0"/>
            </a:endParaRPr>
          </a:p>
          <a:p>
            <a:pPr marL="742950" lvl="1" indent="-285750" algn="just">
              <a:buClr>
                <a:schemeClr val="bg1"/>
              </a:buClr>
              <a:buSzPts val="1800"/>
              <a:buFont typeface="Arial" panose="020B0604020202020204" pitchFamily="34" charset="0"/>
              <a:buChar char="•"/>
            </a:pPr>
            <a:r>
              <a:rPr lang="es-ES" sz="1600" dirty="0">
                <a:solidFill>
                  <a:schemeClr val="bg1"/>
                </a:solidFill>
                <a:latin typeface="Arial" panose="020B0604020202020204" pitchFamily="34" charset="0"/>
                <a:ea typeface="Arial"/>
                <a:cs typeface="Arial" panose="020B0604020202020204" pitchFamily="34" charset="0"/>
                <a:sym typeface="Arial"/>
              </a:rPr>
              <a:t>Desengrasantes, limpiadores </a:t>
            </a:r>
            <a:endParaRPr lang="es-ES" sz="1600" dirty="0">
              <a:solidFill>
                <a:schemeClr val="bg1"/>
              </a:solidFill>
              <a:latin typeface="Arial" panose="020B0604020202020204" pitchFamily="34" charset="0"/>
              <a:cs typeface="Arial" panose="020B0604020202020204" pitchFamily="34" charset="0"/>
            </a:endParaRPr>
          </a:p>
          <a:p>
            <a:pPr marL="742950" lvl="1" indent="-285750" algn="just">
              <a:buClr>
                <a:schemeClr val="bg1"/>
              </a:buClr>
              <a:buSzPts val="1800"/>
              <a:buFont typeface="Arial" panose="020B0604020202020204" pitchFamily="34" charset="0"/>
              <a:buChar char="•"/>
            </a:pPr>
            <a:r>
              <a:rPr lang="es-ES" sz="1600" dirty="0">
                <a:solidFill>
                  <a:schemeClr val="bg1"/>
                </a:solidFill>
                <a:latin typeface="Arial" panose="020B0604020202020204" pitchFamily="34" charset="0"/>
                <a:ea typeface="Arial"/>
                <a:cs typeface="Arial" panose="020B0604020202020204" pitchFamily="34" charset="0"/>
                <a:sym typeface="Arial"/>
              </a:rPr>
              <a:t>Pinturas, tintas, pegantes </a:t>
            </a:r>
            <a:endParaRPr lang="es-ES" sz="1600" dirty="0">
              <a:solidFill>
                <a:schemeClr val="bg1"/>
              </a:solidFill>
              <a:latin typeface="Arial" panose="020B0604020202020204" pitchFamily="34" charset="0"/>
              <a:cs typeface="Arial" panose="020B0604020202020204" pitchFamily="34" charset="0"/>
            </a:endParaRPr>
          </a:p>
          <a:p>
            <a:pPr marL="742950" lvl="1" indent="-285750" algn="just">
              <a:buClr>
                <a:schemeClr val="bg1"/>
              </a:buClr>
              <a:buSzPts val="1800"/>
              <a:buFont typeface="Arial" panose="020B0604020202020204" pitchFamily="34" charset="0"/>
              <a:buChar char="•"/>
            </a:pPr>
            <a:r>
              <a:rPr lang="es-ES" sz="1600" dirty="0">
                <a:solidFill>
                  <a:schemeClr val="bg1"/>
                </a:solidFill>
                <a:latin typeface="Arial" panose="020B0604020202020204" pitchFamily="34" charset="0"/>
                <a:ea typeface="Arial"/>
                <a:cs typeface="Arial" panose="020B0604020202020204" pitchFamily="34" charset="0"/>
                <a:sym typeface="Arial"/>
              </a:rPr>
              <a:t>Alcoholes (isopropílico y butanol), tintas</a:t>
            </a:r>
            <a:r>
              <a:rPr lang="es-MX" sz="1600" dirty="0">
                <a:solidFill>
                  <a:schemeClr val="bg1"/>
                </a:solidFill>
                <a:latin typeface="Arial" panose="020B0604020202020204" pitchFamily="34" charset="0"/>
                <a:cs typeface="Arial" panose="020B0604020202020204" pitchFamily="34" charset="0"/>
              </a:rPr>
              <a:t> </a:t>
            </a:r>
          </a:p>
          <a:p>
            <a:pPr marL="285750" indent="-285750">
              <a:buClr>
                <a:schemeClr val="bg1"/>
              </a:buClr>
              <a:buFont typeface="Arial" panose="020B0604020202020204" pitchFamily="34" charset="0"/>
              <a:buChar char="•"/>
            </a:pPr>
            <a:endParaRPr lang="es-MX" sz="16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BC4FAAB0-77CF-4742-A89B-C331BFD127B2}"/>
              </a:ext>
            </a:extLst>
          </p:cNvPr>
          <p:cNvSpPr txBox="1"/>
          <p:nvPr/>
        </p:nvSpPr>
        <p:spPr>
          <a:xfrm>
            <a:off x="6862526" y="5025025"/>
            <a:ext cx="5079969" cy="1815882"/>
          </a:xfrm>
          <a:prstGeom prst="rect">
            <a:avLst/>
          </a:prstGeom>
          <a:noFill/>
        </p:spPr>
        <p:txBody>
          <a:bodyPr wrap="square" rtlCol="0">
            <a:spAutoFit/>
          </a:bodyPr>
          <a:lstStyle/>
          <a:p>
            <a:pPr>
              <a:buClr>
                <a:schemeClr val="bg1"/>
              </a:buClr>
            </a:pPr>
            <a:r>
              <a:rPr lang="es-MX" sz="1600" b="1" dirty="0">
                <a:solidFill>
                  <a:schemeClr val="bg1"/>
                </a:solidFill>
                <a:highlight>
                  <a:srgbClr val="008080"/>
                </a:highlight>
                <a:latin typeface="Arial" panose="020B0604020202020204" pitchFamily="34" charset="0"/>
                <a:cs typeface="Arial" panose="020B0604020202020204" pitchFamily="34" charset="0"/>
              </a:rPr>
              <a:t>Epidemiología:</a:t>
            </a:r>
          </a:p>
          <a:p>
            <a:pPr marL="285750" indent="-285750">
              <a:buClr>
                <a:schemeClr val="bg1"/>
              </a:buClr>
              <a:buFont typeface="Arial" panose="020B0604020202020204" pitchFamily="34" charset="0"/>
              <a:buChar char="•"/>
            </a:pPr>
            <a:endParaRPr lang="es-MX" sz="1600" dirty="0">
              <a:solidFill>
                <a:schemeClr val="bg1"/>
              </a:solidFill>
              <a:latin typeface="Arial" panose="020B0604020202020204" pitchFamily="34" charset="0"/>
              <a:cs typeface="Arial" panose="020B0604020202020204" pitchFamily="34" charset="0"/>
            </a:endParaRPr>
          </a:p>
          <a:p>
            <a:pPr marL="285750" lvl="0" indent="-285750">
              <a:buClr>
                <a:schemeClr val="bg1"/>
              </a:buClr>
              <a:buFont typeface="Arial" panose="020B0604020202020204" pitchFamily="34" charset="0"/>
              <a:buChar char="•"/>
            </a:pPr>
            <a:r>
              <a:rPr lang="es-MX" sz="1600" dirty="0">
                <a:solidFill>
                  <a:schemeClr val="bg1"/>
                </a:solidFill>
                <a:latin typeface="Arial" panose="020B0604020202020204" pitchFamily="34" charset="0"/>
                <a:ea typeface="Arial"/>
                <a:cs typeface="Arial" panose="020B0604020202020204" pitchFamily="34" charset="0"/>
                <a:sym typeface="Arial"/>
              </a:rPr>
              <a:t>En Colombia la mayoría de las intoxicaciones por solventes ocurren por hidrocarburos como </a:t>
            </a:r>
            <a:r>
              <a:rPr lang="es-MX" sz="1600" dirty="0" err="1">
                <a:solidFill>
                  <a:schemeClr val="bg1"/>
                </a:solidFill>
                <a:latin typeface="Arial" panose="020B0604020202020204" pitchFamily="34" charset="0"/>
                <a:ea typeface="Arial"/>
                <a:cs typeface="Arial" panose="020B0604020202020204" pitchFamily="34" charset="0"/>
                <a:sym typeface="Arial"/>
              </a:rPr>
              <a:t>varsol</a:t>
            </a:r>
            <a:r>
              <a:rPr lang="es-MX" sz="1600" dirty="0">
                <a:solidFill>
                  <a:schemeClr val="bg1"/>
                </a:solidFill>
                <a:latin typeface="Arial" panose="020B0604020202020204" pitchFamily="34" charset="0"/>
                <a:ea typeface="Arial"/>
                <a:cs typeface="Arial" panose="020B0604020202020204" pitchFamily="34" charset="0"/>
                <a:sym typeface="Arial"/>
              </a:rPr>
              <a:t>, </a:t>
            </a:r>
            <a:r>
              <a:rPr lang="es-MX" sz="1600" dirty="0" err="1">
                <a:solidFill>
                  <a:schemeClr val="bg1"/>
                </a:solidFill>
                <a:latin typeface="Arial" panose="020B0604020202020204" pitchFamily="34" charset="0"/>
                <a:ea typeface="Arial"/>
                <a:cs typeface="Arial" panose="020B0604020202020204" pitchFamily="34" charset="0"/>
                <a:sym typeface="Arial"/>
              </a:rPr>
              <a:t>thiner</a:t>
            </a:r>
            <a:r>
              <a:rPr lang="es-MX" sz="1600" dirty="0">
                <a:solidFill>
                  <a:schemeClr val="bg1"/>
                </a:solidFill>
                <a:latin typeface="Arial" panose="020B0604020202020204" pitchFamily="34" charset="0"/>
                <a:ea typeface="Arial"/>
                <a:cs typeface="Arial" panose="020B0604020202020204" pitchFamily="34" charset="0"/>
                <a:sym typeface="Arial"/>
              </a:rPr>
              <a:t> y gasolina.</a:t>
            </a:r>
            <a:endParaRPr lang="es-MX" sz="16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Arial" panose="020B0604020202020204" pitchFamily="34" charset="0"/>
              <a:buChar char="•"/>
            </a:pPr>
            <a:endParaRPr lang="es-MX" sz="16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82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6ECB6F9D-7850-4DA3-9FE3-1633919F95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7959" y="272248"/>
            <a:ext cx="1217792" cy="710797"/>
          </a:xfrm>
          <a:prstGeom prst="rect">
            <a:avLst/>
          </a:prstGeom>
        </p:spPr>
      </p:pic>
      <p:graphicFrame>
        <p:nvGraphicFramePr>
          <p:cNvPr id="3" name="Google Shape;79;p6">
            <a:extLst>
              <a:ext uri="{FF2B5EF4-FFF2-40B4-BE49-F238E27FC236}">
                <a16:creationId xmlns:a16="http://schemas.microsoft.com/office/drawing/2014/main" xmlns="" id="{E97D8F7E-8531-4EBD-94E0-14AE401F53F3}"/>
              </a:ext>
            </a:extLst>
          </p:cNvPr>
          <p:cNvGraphicFramePr/>
          <p:nvPr>
            <p:extLst>
              <p:ext uri="{D42A27DB-BD31-4B8C-83A1-F6EECF244321}">
                <p14:modId xmlns:p14="http://schemas.microsoft.com/office/powerpoint/2010/main" val="1046171289"/>
              </p:ext>
            </p:extLst>
          </p:nvPr>
        </p:nvGraphicFramePr>
        <p:xfrm>
          <a:off x="6308451" y="2211579"/>
          <a:ext cx="5694225" cy="3937000"/>
        </p:xfrm>
        <a:graphic>
          <a:graphicData uri="http://schemas.openxmlformats.org/drawingml/2006/table">
            <a:tbl>
              <a:tblPr firstRow="1" firstCol="1" bandRow="1">
                <a:noFill/>
              </a:tblPr>
              <a:tblGrid>
                <a:gridCol w="1306525">
                  <a:extLst>
                    <a:ext uri="{9D8B030D-6E8A-4147-A177-3AD203B41FA5}">
                      <a16:colId xmlns:a16="http://schemas.microsoft.com/office/drawing/2014/main" xmlns="" val="20000"/>
                    </a:ext>
                  </a:extLst>
                </a:gridCol>
                <a:gridCol w="2329525">
                  <a:extLst>
                    <a:ext uri="{9D8B030D-6E8A-4147-A177-3AD203B41FA5}">
                      <a16:colId xmlns:a16="http://schemas.microsoft.com/office/drawing/2014/main" xmlns="" val="20001"/>
                    </a:ext>
                  </a:extLst>
                </a:gridCol>
                <a:gridCol w="2058175">
                  <a:extLst>
                    <a:ext uri="{9D8B030D-6E8A-4147-A177-3AD203B41FA5}">
                      <a16:colId xmlns:a16="http://schemas.microsoft.com/office/drawing/2014/main" xmlns="" val="20002"/>
                    </a:ext>
                  </a:extLst>
                </a:gridCol>
              </a:tblGrid>
              <a:tr h="757175">
                <a:tc>
                  <a:txBody>
                    <a:bodyPr/>
                    <a:lstStyle/>
                    <a:p>
                      <a:pPr marL="0" marR="0" lvl="0" indent="0" algn="ctr" rtl="0">
                        <a:lnSpc>
                          <a:spcPct val="107000"/>
                        </a:lnSpc>
                        <a:spcBef>
                          <a:spcPts val="0"/>
                        </a:spcBef>
                        <a:spcAft>
                          <a:spcPts val="0"/>
                        </a:spcAft>
                        <a:buNone/>
                      </a:pPr>
                      <a:r>
                        <a:rPr lang="es-ES" sz="1200" b="1" u="none" strike="noStrike" cap="none" dirty="0">
                          <a:solidFill>
                            <a:schemeClr val="bg1"/>
                          </a:solidFill>
                          <a:latin typeface="Arial" panose="020B0604020202020204" pitchFamily="34" charset="0"/>
                          <a:cs typeface="Arial" panose="020B0604020202020204" pitchFamily="34" charset="0"/>
                        </a:rPr>
                        <a:t>Compuesto</a:t>
                      </a:r>
                      <a:endParaRPr sz="1200" b="1" u="none" strike="noStrike" cap="none" dirty="0">
                        <a:solidFill>
                          <a:schemeClr val="bg1"/>
                        </a:solidFill>
                        <a:latin typeface="Arial" panose="020B0604020202020204" pitchFamily="34" charset="0"/>
                        <a:ea typeface="Calibri"/>
                        <a:cs typeface="Arial" panose="020B0604020202020204" pitchFamily="34" charset="0"/>
                        <a:sym typeface="Calibri"/>
                      </a:endParaRPr>
                    </a:p>
                  </a:txBody>
                  <a:tcPr marL="76125" marR="81550" marT="21750" marB="163100" anchor="b">
                    <a:solidFill>
                      <a:schemeClr val="accent1">
                        <a:lumMod val="75000"/>
                      </a:schemeClr>
                    </a:solidFill>
                  </a:tcPr>
                </a:tc>
                <a:tc>
                  <a:txBody>
                    <a:bodyPr/>
                    <a:lstStyle/>
                    <a:p>
                      <a:pPr marL="0" marR="0" lvl="0" indent="0" algn="ctr" rtl="0">
                        <a:lnSpc>
                          <a:spcPct val="107000"/>
                        </a:lnSpc>
                        <a:spcBef>
                          <a:spcPts val="0"/>
                        </a:spcBef>
                        <a:spcAft>
                          <a:spcPts val="0"/>
                        </a:spcAft>
                        <a:buNone/>
                      </a:pPr>
                      <a:r>
                        <a:rPr lang="es-ES" sz="1200" b="1" u="none" strike="noStrike" cap="none" dirty="0">
                          <a:solidFill>
                            <a:schemeClr val="bg1"/>
                          </a:solidFill>
                          <a:latin typeface="Arial" panose="020B0604020202020204" pitchFamily="34" charset="0"/>
                          <a:cs typeface="Arial" panose="020B0604020202020204" pitchFamily="34" charset="0"/>
                        </a:rPr>
                        <a:t>Estructura química</a:t>
                      </a:r>
                      <a:endParaRPr sz="1200" b="1" u="none" strike="noStrike" cap="none" dirty="0">
                        <a:solidFill>
                          <a:schemeClr val="bg1"/>
                        </a:solidFill>
                        <a:latin typeface="Arial" panose="020B0604020202020204" pitchFamily="34" charset="0"/>
                        <a:ea typeface="Calibri"/>
                        <a:cs typeface="Arial" panose="020B0604020202020204" pitchFamily="34" charset="0"/>
                        <a:sym typeface="Calibri"/>
                      </a:endParaRPr>
                    </a:p>
                  </a:txBody>
                  <a:tcPr marL="76125" marR="81550" marT="21750" marB="163100" anchor="b">
                    <a:solidFill>
                      <a:schemeClr val="accent1">
                        <a:lumMod val="75000"/>
                      </a:schemeClr>
                    </a:solidFill>
                  </a:tcPr>
                </a:tc>
                <a:tc>
                  <a:txBody>
                    <a:bodyPr/>
                    <a:lstStyle/>
                    <a:p>
                      <a:pPr marL="0" marR="0" lvl="0" indent="0" algn="ctr" rtl="0">
                        <a:lnSpc>
                          <a:spcPct val="107000"/>
                        </a:lnSpc>
                        <a:spcBef>
                          <a:spcPts val="0"/>
                        </a:spcBef>
                        <a:spcAft>
                          <a:spcPts val="0"/>
                        </a:spcAft>
                        <a:buNone/>
                      </a:pPr>
                      <a:r>
                        <a:rPr lang="es-ES" sz="1200" b="1" u="none" strike="noStrike" cap="none" dirty="0">
                          <a:solidFill>
                            <a:schemeClr val="bg1"/>
                          </a:solidFill>
                          <a:latin typeface="Arial" panose="020B0604020202020204" pitchFamily="34" charset="0"/>
                          <a:cs typeface="Arial" panose="020B0604020202020204" pitchFamily="34" charset="0"/>
                        </a:rPr>
                        <a:t>Uso común</a:t>
                      </a:r>
                      <a:endParaRPr sz="1200" b="1" u="none" strike="noStrike" cap="none" dirty="0">
                        <a:solidFill>
                          <a:schemeClr val="bg1"/>
                        </a:solidFill>
                        <a:latin typeface="Arial" panose="020B0604020202020204" pitchFamily="34" charset="0"/>
                        <a:ea typeface="Calibri"/>
                        <a:cs typeface="Arial" panose="020B0604020202020204" pitchFamily="34" charset="0"/>
                        <a:sym typeface="Calibri"/>
                      </a:endParaRPr>
                    </a:p>
                  </a:txBody>
                  <a:tcPr marL="76125" marR="81550" marT="21750" marB="163100" anchor="b">
                    <a:solidFill>
                      <a:schemeClr val="accent1">
                        <a:lumMod val="75000"/>
                      </a:schemeClr>
                    </a:solidFill>
                  </a:tcPr>
                </a:tc>
                <a:extLst>
                  <a:ext uri="{0D108BD9-81ED-4DB2-BD59-A6C34878D82A}">
                    <a16:rowId xmlns:a16="http://schemas.microsoft.com/office/drawing/2014/main" xmlns="" val="10000"/>
                  </a:ext>
                </a:extLst>
              </a:tr>
              <a:tr h="837525">
                <a:tc>
                  <a:txBody>
                    <a:bodyPr/>
                    <a:lstStyle/>
                    <a:p>
                      <a:pPr marL="0" marR="0" lvl="0" indent="0" algn="ctr" rtl="0">
                        <a:lnSpc>
                          <a:spcPct val="107000"/>
                        </a:lnSpc>
                        <a:spcBef>
                          <a:spcPts val="0"/>
                        </a:spcBef>
                        <a:spcAft>
                          <a:spcPts val="0"/>
                        </a:spcAft>
                        <a:buNone/>
                      </a:pPr>
                      <a:r>
                        <a:rPr lang="es-ES" sz="1200" b="1" u="none" strike="noStrike" cap="none" dirty="0">
                          <a:solidFill>
                            <a:schemeClr val="bg1"/>
                          </a:solidFill>
                          <a:latin typeface="Arial" panose="020B0604020202020204" pitchFamily="34" charset="0"/>
                          <a:cs typeface="Arial" panose="020B0604020202020204" pitchFamily="34" charset="0"/>
                        </a:rPr>
                        <a:t>Alifáticos</a:t>
                      </a:r>
                      <a:endParaRPr sz="1200" b="1" u="none" strike="noStrike" cap="none" dirty="0">
                        <a:solidFill>
                          <a:schemeClr val="bg1"/>
                        </a:solidFill>
                        <a:latin typeface="Arial" panose="020B0604020202020204" pitchFamily="34" charset="0"/>
                        <a:ea typeface="Calibri"/>
                        <a:cs typeface="Arial" panose="020B0604020202020204" pitchFamily="34" charset="0"/>
                        <a:sym typeface="Calibri"/>
                      </a:endParaRPr>
                    </a:p>
                  </a:txBody>
                  <a:tcPr marL="76125" marR="81550" marT="21750" marB="163100" anchor="ctr">
                    <a:solidFill>
                      <a:schemeClr val="accent5">
                        <a:lumMod val="75000"/>
                      </a:schemeClr>
                    </a:solidFill>
                  </a:tcPr>
                </a:tc>
                <a:tc>
                  <a:txBody>
                    <a:bodyPr/>
                    <a:lstStyle/>
                    <a:p>
                      <a:pPr marL="0" marR="0" lvl="0" indent="0" algn="ctr" rtl="0">
                        <a:lnSpc>
                          <a:spcPct val="107000"/>
                        </a:lnSpc>
                        <a:spcBef>
                          <a:spcPts val="0"/>
                        </a:spcBef>
                        <a:spcAft>
                          <a:spcPts val="0"/>
                        </a:spcAft>
                        <a:buNone/>
                      </a:pPr>
                      <a:r>
                        <a:rPr lang="es-ES" sz="1200" u="none" strike="noStrike" cap="none" dirty="0">
                          <a:solidFill>
                            <a:schemeClr val="dk1"/>
                          </a:solidFill>
                          <a:latin typeface="Arial" panose="020B0604020202020204" pitchFamily="34" charset="0"/>
                          <a:cs typeface="Arial" panose="020B0604020202020204" pitchFamily="34" charset="0"/>
                        </a:rPr>
                        <a:t>Cadena lineal de átomos de carbono2,4</a:t>
                      </a:r>
                      <a:endParaRPr sz="1200" u="none" strike="noStrike" cap="none" dirty="0">
                        <a:solidFill>
                          <a:schemeClr val="dk1"/>
                        </a:solidFill>
                        <a:latin typeface="Arial" panose="020B0604020202020204" pitchFamily="34" charset="0"/>
                        <a:ea typeface="Calibri"/>
                        <a:cs typeface="Arial" panose="020B0604020202020204" pitchFamily="34" charset="0"/>
                        <a:sym typeface="Calibri"/>
                      </a:endParaRPr>
                    </a:p>
                  </a:txBody>
                  <a:tcPr marL="76125" marR="81550" marT="21750" marB="163100" anchor="ctr">
                    <a:solidFill>
                      <a:schemeClr val="accent5">
                        <a:lumMod val="20000"/>
                        <a:lumOff val="80000"/>
                      </a:schemeClr>
                    </a:solidFill>
                  </a:tcPr>
                </a:tc>
                <a:tc>
                  <a:txBody>
                    <a:bodyPr/>
                    <a:lstStyle/>
                    <a:p>
                      <a:pPr marL="0" marR="0" lvl="0" indent="0" algn="ctr" rtl="0">
                        <a:lnSpc>
                          <a:spcPct val="107000"/>
                        </a:lnSpc>
                        <a:spcBef>
                          <a:spcPts val="0"/>
                        </a:spcBef>
                        <a:spcAft>
                          <a:spcPts val="0"/>
                        </a:spcAft>
                        <a:buNone/>
                      </a:pPr>
                      <a:r>
                        <a:rPr lang="es-ES" sz="1200" u="none" strike="noStrike" cap="none">
                          <a:solidFill>
                            <a:schemeClr val="dk1"/>
                          </a:solidFill>
                          <a:latin typeface="Arial" panose="020B0604020202020204" pitchFamily="34" charset="0"/>
                          <a:cs typeface="Arial" panose="020B0604020202020204" pitchFamily="34" charset="0"/>
                        </a:rPr>
                        <a:t>Varsol, Gasolina, Nafta, Queroseno, Trementina, Aceite mineral</a:t>
                      </a:r>
                      <a:endParaRPr sz="1200" u="none" strike="noStrike" cap="none">
                        <a:solidFill>
                          <a:schemeClr val="dk1"/>
                        </a:solidFill>
                        <a:latin typeface="Arial" panose="020B0604020202020204" pitchFamily="34" charset="0"/>
                        <a:ea typeface="Calibri"/>
                        <a:cs typeface="Arial" panose="020B0604020202020204" pitchFamily="34" charset="0"/>
                        <a:sym typeface="Calibri"/>
                      </a:endParaRPr>
                    </a:p>
                  </a:txBody>
                  <a:tcPr marL="76125" marR="81550" marT="21750" marB="163100" anchor="ctr">
                    <a:solidFill>
                      <a:schemeClr val="accent5">
                        <a:lumMod val="20000"/>
                        <a:lumOff val="80000"/>
                      </a:schemeClr>
                    </a:solidFill>
                  </a:tcPr>
                </a:tc>
                <a:extLst>
                  <a:ext uri="{0D108BD9-81ED-4DB2-BD59-A6C34878D82A}">
                    <a16:rowId xmlns:a16="http://schemas.microsoft.com/office/drawing/2014/main" xmlns="" val="10001"/>
                  </a:ext>
                </a:extLst>
              </a:tr>
              <a:tr h="837525">
                <a:tc>
                  <a:txBody>
                    <a:bodyPr/>
                    <a:lstStyle/>
                    <a:p>
                      <a:pPr marL="0" marR="0" lvl="0" indent="0" algn="ctr" rtl="0">
                        <a:lnSpc>
                          <a:spcPct val="107000"/>
                        </a:lnSpc>
                        <a:spcBef>
                          <a:spcPts val="0"/>
                        </a:spcBef>
                        <a:spcAft>
                          <a:spcPts val="0"/>
                        </a:spcAft>
                        <a:buNone/>
                      </a:pPr>
                      <a:r>
                        <a:rPr lang="es-ES" sz="1200" b="1" u="none" strike="noStrike" cap="none" dirty="0">
                          <a:solidFill>
                            <a:schemeClr val="bg1"/>
                          </a:solidFill>
                          <a:latin typeface="Arial" panose="020B0604020202020204" pitchFamily="34" charset="0"/>
                          <a:cs typeface="Arial" panose="020B0604020202020204" pitchFamily="34" charset="0"/>
                        </a:rPr>
                        <a:t>Aromáticos</a:t>
                      </a:r>
                      <a:endParaRPr sz="1200" b="1" u="none" strike="noStrike" cap="none" dirty="0">
                        <a:solidFill>
                          <a:schemeClr val="bg1"/>
                        </a:solidFill>
                        <a:latin typeface="Arial" panose="020B0604020202020204" pitchFamily="34" charset="0"/>
                        <a:ea typeface="Calibri"/>
                        <a:cs typeface="Arial" panose="020B0604020202020204" pitchFamily="34" charset="0"/>
                        <a:sym typeface="Calibri"/>
                      </a:endParaRPr>
                    </a:p>
                  </a:txBody>
                  <a:tcPr marL="76125" marR="81550" marT="21750" marB="163100" anchor="ctr">
                    <a:solidFill>
                      <a:schemeClr val="accent5">
                        <a:lumMod val="75000"/>
                      </a:schemeClr>
                    </a:solidFill>
                  </a:tcPr>
                </a:tc>
                <a:tc>
                  <a:txBody>
                    <a:bodyPr/>
                    <a:lstStyle/>
                    <a:p>
                      <a:pPr marL="0" marR="0" lvl="0" indent="0" algn="ctr" rtl="0">
                        <a:lnSpc>
                          <a:spcPct val="107000"/>
                        </a:lnSpc>
                        <a:spcBef>
                          <a:spcPts val="0"/>
                        </a:spcBef>
                        <a:spcAft>
                          <a:spcPts val="0"/>
                        </a:spcAft>
                        <a:buNone/>
                      </a:pPr>
                      <a:r>
                        <a:rPr lang="es-ES" sz="1200" u="none" strike="noStrike" cap="none" dirty="0">
                          <a:solidFill>
                            <a:schemeClr val="dk1"/>
                          </a:solidFill>
                          <a:latin typeface="Arial" panose="020B0604020202020204" pitchFamily="34" charset="0"/>
                          <a:cs typeface="Arial" panose="020B0604020202020204" pitchFamily="34" charset="0"/>
                        </a:rPr>
                        <a:t>Estructura cíclica (incluyen </a:t>
                      </a:r>
                      <a:r>
                        <a:rPr lang="es-ES" sz="1200" u="none" strike="noStrike" cap="none" dirty="0" err="1">
                          <a:solidFill>
                            <a:schemeClr val="dk1"/>
                          </a:solidFill>
                          <a:latin typeface="Arial" panose="020B0604020202020204" pitchFamily="34" charset="0"/>
                          <a:cs typeface="Arial" panose="020B0604020202020204" pitchFamily="34" charset="0"/>
                        </a:rPr>
                        <a:t>cicloparafinas</a:t>
                      </a:r>
                      <a:r>
                        <a:rPr lang="es-ES" sz="1200" u="none" strike="noStrike" cap="none" dirty="0">
                          <a:solidFill>
                            <a:schemeClr val="dk1"/>
                          </a:solidFill>
                          <a:latin typeface="Arial" panose="020B0604020202020204" pitchFamily="34" charset="0"/>
                          <a:cs typeface="Arial" panose="020B0604020202020204" pitchFamily="34" charset="0"/>
                        </a:rPr>
                        <a:t>).</a:t>
                      </a:r>
                      <a:endParaRPr sz="1200" u="none" strike="noStrike" cap="none" dirty="0">
                        <a:solidFill>
                          <a:schemeClr val="dk1"/>
                        </a:solidFill>
                        <a:latin typeface="Arial" panose="020B0604020202020204" pitchFamily="34" charset="0"/>
                        <a:ea typeface="Calibri"/>
                        <a:cs typeface="Arial" panose="020B0604020202020204" pitchFamily="34" charset="0"/>
                        <a:sym typeface="Calibri"/>
                      </a:endParaRPr>
                    </a:p>
                  </a:txBody>
                  <a:tcPr marL="76125" marR="81550" marT="21750" marB="163100" anchor="ctr">
                    <a:solidFill>
                      <a:schemeClr val="accent5">
                        <a:lumMod val="20000"/>
                        <a:lumOff val="80000"/>
                      </a:schemeClr>
                    </a:solidFill>
                  </a:tcPr>
                </a:tc>
                <a:tc>
                  <a:txBody>
                    <a:bodyPr/>
                    <a:lstStyle/>
                    <a:p>
                      <a:pPr marL="0" marR="0" lvl="0" indent="0" algn="ctr" rtl="0">
                        <a:lnSpc>
                          <a:spcPct val="107000"/>
                        </a:lnSpc>
                        <a:spcBef>
                          <a:spcPts val="0"/>
                        </a:spcBef>
                        <a:spcAft>
                          <a:spcPts val="0"/>
                        </a:spcAft>
                        <a:buNone/>
                      </a:pPr>
                      <a:r>
                        <a:rPr lang="es-ES" sz="1200" u="none" strike="noStrike" cap="none" dirty="0">
                          <a:solidFill>
                            <a:schemeClr val="dk1"/>
                          </a:solidFill>
                          <a:latin typeface="Arial" panose="020B0604020202020204" pitchFamily="34" charset="0"/>
                          <a:cs typeface="Arial" panose="020B0604020202020204" pitchFamily="34" charset="0"/>
                        </a:rPr>
                        <a:t>Benceno, Tolueno (</a:t>
                      </a:r>
                      <a:r>
                        <a:rPr lang="es-ES" sz="1200" u="none" strike="noStrike" cap="none" dirty="0" err="1">
                          <a:solidFill>
                            <a:schemeClr val="dk1"/>
                          </a:solidFill>
                          <a:latin typeface="Arial" panose="020B0604020202020204" pitchFamily="34" charset="0"/>
                          <a:cs typeface="Arial" panose="020B0604020202020204" pitchFamily="34" charset="0"/>
                        </a:rPr>
                        <a:t>Thiner</a:t>
                      </a:r>
                      <a:r>
                        <a:rPr lang="es-ES" sz="1200" u="none" strike="noStrike" cap="none" dirty="0">
                          <a:solidFill>
                            <a:schemeClr val="dk1"/>
                          </a:solidFill>
                          <a:latin typeface="Arial" panose="020B0604020202020204" pitchFamily="34" charset="0"/>
                          <a:cs typeface="Arial" panose="020B0604020202020204" pitchFamily="34" charset="0"/>
                        </a:rPr>
                        <a:t>), Xileno</a:t>
                      </a:r>
                      <a:endParaRPr sz="1200" u="none" strike="noStrike" cap="none" dirty="0">
                        <a:solidFill>
                          <a:schemeClr val="dk1"/>
                        </a:solidFill>
                        <a:latin typeface="Arial" panose="020B0604020202020204" pitchFamily="34" charset="0"/>
                        <a:ea typeface="Calibri"/>
                        <a:cs typeface="Arial" panose="020B0604020202020204" pitchFamily="34" charset="0"/>
                        <a:sym typeface="Calibri"/>
                      </a:endParaRPr>
                    </a:p>
                  </a:txBody>
                  <a:tcPr marL="76125" marR="81550" marT="21750" marB="163100" anchor="ctr">
                    <a:solidFill>
                      <a:schemeClr val="accent5">
                        <a:lumMod val="20000"/>
                        <a:lumOff val="80000"/>
                      </a:schemeClr>
                    </a:solidFill>
                  </a:tcPr>
                </a:tc>
                <a:extLst>
                  <a:ext uri="{0D108BD9-81ED-4DB2-BD59-A6C34878D82A}">
                    <a16:rowId xmlns:a16="http://schemas.microsoft.com/office/drawing/2014/main" xmlns="" val="10002"/>
                  </a:ext>
                </a:extLst>
              </a:tr>
              <a:tr h="1504775">
                <a:tc>
                  <a:txBody>
                    <a:bodyPr/>
                    <a:lstStyle/>
                    <a:p>
                      <a:pPr marL="0" marR="0" lvl="0" indent="0" algn="ctr" rtl="0">
                        <a:lnSpc>
                          <a:spcPct val="107000"/>
                        </a:lnSpc>
                        <a:spcBef>
                          <a:spcPts val="0"/>
                        </a:spcBef>
                        <a:spcAft>
                          <a:spcPts val="0"/>
                        </a:spcAft>
                        <a:buNone/>
                      </a:pPr>
                      <a:r>
                        <a:rPr lang="es-ES" sz="1200" b="1" u="none" strike="noStrike" cap="none" dirty="0">
                          <a:solidFill>
                            <a:schemeClr val="bg1"/>
                          </a:solidFill>
                          <a:latin typeface="Arial" panose="020B0604020202020204" pitchFamily="34" charset="0"/>
                          <a:cs typeface="Arial" panose="020B0604020202020204" pitchFamily="34" charset="0"/>
                        </a:rPr>
                        <a:t>Halogenados</a:t>
                      </a:r>
                      <a:endParaRPr sz="1200" b="1" u="none" strike="noStrike" cap="none" dirty="0">
                        <a:solidFill>
                          <a:schemeClr val="bg1"/>
                        </a:solidFill>
                        <a:latin typeface="Arial" panose="020B0604020202020204" pitchFamily="34" charset="0"/>
                        <a:ea typeface="Calibri"/>
                        <a:cs typeface="Arial" panose="020B0604020202020204" pitchFamily="34" charset="0"/>
                        <a:sym typeface="Calibri"/>
                      </a:endParaRPr>
                    </a:p>
                  </a:txBody>
                  <a:tcPr marL="76125" marR="81550" marT="21750" marB="163100" anchor="ctr">
                    <a:solidFill>
                      <a:schemeClr val="accent5">
                        <a:lumMod val="75000"/>
                      </a:schemeClr>
                    </a:solidFill>
                  </a:tcPr>
                </a:tc>
                <a:tc>
                  <a:txBody>
                    <a:bodyPr/>
                    <a:lstStyle/>
                    <a:p>
                      <a:pPr marL="0" marR="0" lvl="0" indent="0" algn="ctr" rtl="0">
                        <a:lnSpc>
                          <a:spcPct val="107000"/>
                        </a:lnSpc>
                        <a:spcBef>
                          <a:spcPts val="0"/>
                        </a:spcBef>
                        <a:spcAft>
                          <a:spcPts val="0"/>
                        </a:spcAft>
                        <a:buNone/>
                      </a:pPr>
                      <a:r>
                        <a:rPr lang="es-ES" sz="1200" u="none" strike="noStrike" cap="none" dirty="0">
                          <a:solidFill>
                            <a:schemeClr val="dk1"/>
                          </a:solidFill>
                          <a:latin typeface="Arial" panose="020B0604020202020204" pitchFamily="34" charset="0"/>
                          <a:cs typeface="Arial" panose="020B0604020202020204" pitchFamily="34" charset="0"/>
                        </a:rPr>
                        <a:t>Contienen elementos halogenados como cloruro o fluoruro</a:t>
                      </a:r>
                      <a:endParaRPr sz="1200" u="none" strike="noStrike" cap="none" dirty="0">
                        <a:solidFill>
                          <a:schemeClr val="dk1"/>
                        </a:solidFill>
                        <a:latin typeface="Arial" panose="020B0604020202020204" pitchFamily="34" charset="0"/>
                        <a:ea typeface="Calibri"/>
                        <a:cs typeface="Arial" panose="020B0604020202020204" pitchFamily="34" charset="0"/>
                        <a:sym typeface="Calibri"/>
                      </a:endParaRPr>
                    </a:p>
                  </a:txBody>
                  <a:tcPr marL="76125" marR="81550" marT="21750" marB="163100" anchor="ctr">
                    <a:solidFill>
                      <a:schemeClr val="accent5">
                        <a:lumMod val="20000"/>
                        <a:lumOff val="80000"/>
                      </a:schemeClr>
                    </a:solidFill>
                  </a:tcPr>
                </a:tc>
                <a:tc>
                  <a:txBody>
                    <a:bodyPr/>
                    <a:lstStyle/>
                    <a:p>
                      <a:pPr marL="0" marR="0" lvl="0" indent="0" algn="ctr" rtl="0">
                        <a:lnSpc>
                          <a:spcPct val="107000"/>
                        </a:lnSpc>
                        <a:spcBef>
                          <a:spcPts val="0"/>
                        </a:spcBef>
                        <a:spcAft>
                          <a:spcPts val="0"/>
                        </a:spcAft>
                        <a:buNone/>
                      </a:pPr>
                      <a:r>
                        <a:rPr lang="es-ES" sz="1200" u="none" strike="noStrike" cap="none" dirty="0">
                          <a:solidFill>
                            <a:schemeClr val="dk1"/>
                          </a:solidFill>
                          <a:latin typeface="Arial" panose="020B0604020202020204" pitchFamily="34" charset="0"/>
                          <a:cs typeface="Arial" panose="020B0604020202020204" pitchFamily="34" charset="0"/>
                        </a:rPr>
                        <a:t>Cloruro de metileno, Tetracloruro de Carbono, Tricloroetileno, </a:t>
                      </a:r>
                      <a:r>
                        <a:rPr lang="es-ES" sz="1200" u="none" strike="noStrike" cap="none" dirty="0" err="1">
                          <a:solidFill>
                            <a:schemeClr val="dk1"/>
                          </a:solidFill>
                          <a:latin typeface="Arial" panose="020B0604020202020204" pitchFamily="34" charset="0"/>
                          <a:cs typeface="Arial" panose="020B0604020202020204" pitchFamily="34" charset="0"/>
                        </a:rPr>
                        <a:t>Tetracloroetileno</a:t>
                      </a:r>
                      <a:r>
                        <a:rPr lang="es-ES" sz="1200" u="none" strike="noStrike" cap="none" dirty="0">
                          <a:solidFill>
                            <a:schemeClr val="dk1"/>
                          </a:solidFill>
                          <a:latin typeface="Arial" panose="020B0604020202020204" pitchFamily="34" charset="0"/>
                          <a:cs typeface="Arial" panose="020B0604020202020204" pitchFamily="34" charset="0"/>
                        </a:rPr>
                        <a:t> (se encuentran benceno, naftaleno, antraceno).</a:t>
                      </a:r>
                      <a:endParaRPr sz="1200" u="none" strike="noStrike" cap="none" dirty="0">
                        <a:solidFill>
                          <a:schemeClr val="dk1"/>
                        </a:solidFill>
                        <a:latin typeface="Arial" panose="020B0604020202020204" pitchFamily="34" charset="0"/>
                        <a:ea typeface="Calibri"/>
                        <a:cs typeface="Arial" panose="020B0604020202020204" pitchFamily="34" charset="0"/>
                        <a:sym typeface="Calibri"/>
                      </a:endParaRPr>
                    </a:p>
                  </a:txBody>
                  <a:tcPr marL="76125" marR="81550" marT="21750" marB="163100" anchor="ctr">
                    <a:solidFill>
                      <a:schemeClr val="accent5">
                        <a:lumMod val="20000"/>
                        <a:lumOff val="80000"/>
                      </a:schemeClr>
                    </a:solidFill>
                  </a:tcPr>
                </a:tc>
                <a:extLst>
                  <a:ext uri="{0D108BD9-81ED-4DB2-BD59-A6C34878D82A}">
                    <a16:rowId xmlns:a16="http://schemas.microsoft.com/office/drawing/2014/main" xmlns="" val="10003"/>
                  </a:ext>
                </a:extLst>
              </a:tr>
            </a:tbl>
          </a:graphicData>
        </a:graphic>
      </p:graphicFrame>
      <p:sp>
        <p:nvSpPr>
          <p:cNvPr id="4" name="Google Shape;82;p6">
            <a:extLst>
              <a:ext uri="{FF2B5EF4-FFF2-40B4-BE49-F238E27FC236}">
                <a16:creationId xmlns:a16="http://schemas.microsoft.com/office/drawing/2014/main" xmlns="" id="{558890B5-E0AA-4D1B-A83A-AA37FDAF7AD0}"/>
              </a:ext>
            </a:extLst>
          </p:cNvPr>
          <p:cNvSpPr txBox="1"/>
          <p:nvPr/>
        </p:nvSpPr>
        <p:spPr>
          <a:xfrm>
            <a:off x="719845" y="425014"/>
            <a:ext cx="4951430" cy="101067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Arial"/>
              <a:buNone/>
            </a:pPr>
            <a:r>
              <a:rPr lang="es-ES" sz="2400" b="1" dirty="0">
                <a:solidFill>
                  <a:schemeClr val="bg1"/>
                </a:solidFill>
                <a:highlight>
                  <a:srgbClr val="008080"/>
                </a:highlight>
                <a:latin typeface="Arial"/>
                <a:ea typeface="Arial"/>
                <a:cs typeface="Arial"/>
                <a:sym typeface="Arial"/>
              </a:rPr>
              <a:t>Intoxicación por hidrocarburos</a:t>
            </a:r>
            <a:endParaRPr sz="2400" b="1" dirty="0">
              <a:solidFill>
                <a:schemeClr val="bg1"/>
              </a:solidFill>
              <a:highlight>
                <a:srgbClr val="008080"/>
              </a:highlight>
              <a:latin typeface="Arial"/>
              <a:ea typeface="Arial"/>
              <a:cs typeface="Arial"/>
              <a:sym typeface="Arial"/>
            </a:endParaRPr>
          </a:p>
        </p:txBody>
      </p:sp>
      <p:sp>
        <p:nvSpPr>
          <p:cNvPr id="5" name="CuadroTexto 4">
            <a:extLst>
              <a:ext uri="{FF2B5EF4-FFF2-40B4-BE49-F238E27FC236}">
                <a16:creationId xmlns:a16="http://schemas.microsoft.com/office/drawing/2014/main" xmlns="" id="{2C32CF3C-2F98-4F46-BB00-F74BCF6F7CDA}"/>
              </a:ext>
            </a:extLst>
          </p:cNvPr>
          <p:cNvSpPr txBox="1"/>
          <p:nvPr/>
        </p:nvSpPr>
        <p:spPr>
          <a:xfrm>
            <a:off x="442651" y="1228303"/>
            <a:ext cx="4666359" cy="2308324"/>
          </a:xfrm>
          <a:prstGeom prst="rect">
            <a:avLst/>
          </a:prstGeom>
          <a:noFill/>
        </p:spPr>
        <p:txBody>
          <a:bodyPr wrap="square" rtlCol="0">
            <a:spAutoFit/>
          </a:bodyPr>
          <a:lstStyle/>
          <a:p>
            <a:r>
              <a:rPr lang="es-MX" b="1" dirty="0">
                <a:solidFill>
                  <a:schemeClr val="bg1"/>
                </a:solidFill>
                <a:highlight>
                  <a:srgbClr val="008080"/>
                </a:highlight>
                <a:latin typeface="Arial" panose="020B0604020202020204" pitchFamily="34" charset="0"/>
                <a:cs typeface="Arial" panose="020B0604020202020204" pitchFamily="34" charset="0"/>
              </a:rPr>
              <a:t>Definición: </a:t>
            </a:r>
          </a:p>
          <a:p>
            <a:endParaRPr lang="es-MX" dirty="0">
              <a:latin typeface="Arial" panose="020B0604020202020204" pitchFamily="34" charset="0"/>
              <a:cs typeface="Arial" panose="020B0604020202020204" pitchFamily="34" charset="0"/>
            </a:endParaRPr>
          </a:p>
          <a:p>
            <a:pPr lvl="0"/>
            <a:r>
              <a:rPr lang="es-MX" dirty="0">
                <a:solidFill>
                  <a:schemeClr val="dk1"/>
                </a:solidFill>
                <a:latin typeface="Arial" panose="020B0604020202020204" pitchFamily="34" charset="0"/>
                <a:ea typeface="Arial"/>
                <a:cs typeface="Arial" panose="020B0604020202020204" pitchFamily="34" charset="0"/>
                <a:sym typeface="Arial"/>
              </a:rPr>
              <a:t>Los hidrocarburos son compuestos orgánicos que consisten en hidrógeno y carbono, están presentes en varios  productos domésticos y ocupacionales comunes.</a:t>
            </a:r>
            <a:endParaRPr lang="es-MX"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xmlns="" id="{32B7E0C8-60EE-4285-933D-818644AC616E}"/>
              </a:ext>
            </a:extLst>
          </p:cNvPr>
          <p:cNvSpPr txBox="1"/>
          <p:nvPr/>
        </p:nvSpPr>
        <p:spPr>
          <a:xfrm>
            <a:off x="442651" y="3699312"/>
            <a:ext cx="5034322" cy="3416320"/>
          </a:xfrm>
          <a:prstGeom prst="rect">
            <a:avLst/>
          </a:prstGeom>
          <a:noFill/>
        </p:spPr>
        <p:txBody>
          <a:bodyPr wrap="square" rtlCol="0">
            <a:spAutoFit/>
          </a:bodyPr>
          <a:lstStyle/>
          <a:p>
            <a:r>
              <a:rPr lang="es-MX" b="1" dirty="0">
                <a:solidFill>
                  <a:schemeClr val="bg1"/>
                </a:solidFill>
                <a:highlight>
                  <a:srgbClr val="008080"/>
                </a:highlight>
                <a:latin typeface="Arial" panose="020B0604020202020204" pitchFamily="34" charset="0"/>
                <a:cs typeface="Arial" panose="020B0604020202020204" pitchFamily="34" charset="0"/>
              </a:rPr>
              <a:t>Cinética:</a:t>
            </a:r>
          </a:p>
          <a:p>
            <a:endParaRPr lang="es-MX" dirty="0">
              <a:latin typeface="Arial" panose="020B0604020202020204" pitchFamily="34" charset="0"/>
              <a:cs typeface="Arial" panose="020B0604020202020204" pitchFamily="34" charset="0"/>
            </a:endParaRPr>
          </a:p>
          <a:p>
            <a:pPr marL="285750" lvl="0" indent="-285750">
              <a:buClr>
                <a:schemeClr val="dk1"/>
              </a:buClr>
              <a:buSzPts val="1800"/>
              <a:buFont typeface="Arial" panose="020B0604020202020204" pitchFamily="34" charset="0"/>
              <a:buChar char="•"/>
            </a:pPr>
            <a:r>
              <a:rPr lang="es-MX" dirty="0">
                <a:solidFill>
                  <a:schemeClr val="dk1"/>
                </a:solidFill>
                <a:latin typeface="Arial" panose="020B0604020202020204" pitchFamily="34" charset="0"/>
                <a:ea typeface="Calibri"/>
                <a:cs typeface="Arial" panose="020B0604020202020204" pitchFamily="34" charset="0"/>
                <a:sym typeface="Calibri"/>
              </a:rPr>
              <a:t>Absorción:</a:t>
            </a:r>
            <a:r>
              <a:rPr lang="es-MX" dirty="0">
                <a:solidFill>
                  <a:srgbClr val="000000"/>
                </a:solidFill>
                <a:latin typeface="Arial" panose="020B0604020202020204" pitchFamily="34" charset="0"/>
                <a:cs typeface="Arial" panose="020B0604020202020204" pitchFamily="34" charset="0"/>
                <a:sym typeface="Arial"/>
              </a:rPr>
              <a:t> oral, dérmica o inhalada. </a:t>
            </a:r>
            <a:endParaRPr lang="es-MX" dirty="0">
              <a:latin typeface="Arial" panose="020B0604020202020204" pitchFamily="34" charset="0"/>
              <a:cs typeface="Arial" panose="020B0604020202020204" pitchFamily="34" charset="0"/>
            </a:endParaRPr>
          </a:p>
          <a:p>
            <a:pPr marL="285750" lvl="0" indent="-285750">
              <a:buClr>
                <a:schemeClr val="dk1"/>
              </a:buClr>
              <a:buSzPts val="1800"/>
              <a:buFont typeface="Arial" panose="020B0604020202020204" pitchFamily="34" charset="0"/>
              <a:buChar char="•"/>
            </a:pPr>
            <a:r>
              <a:rPr lang="es-MX" dirty="0">
                <a:solidFill>
                  <a:schemeClr val="dk1"/>
                </a:solidFill>
                <a:latin typeface="Arial" panose="020B0604020202020204" pitchFamily="34" charset="0"/>
                <a:ea typeface="Calibri"/>
                <a:cs typeface="Arial" panose="020B0604020202020204" pitchFamily="34" charset="0"/>
                <a:sym typeface="Calibri"/>
              </a:rPr>
              <a:t>Distribución: Mayor en tejidos ricos en lípidos (tejido adiposo, sistema nervioso, hígado). </a:t>
            </a:r>
            <a:endParaRPr lang="es-MX" dirty="0">
              <a:latin typeface="Arial" panose="020B0604020202020204" pitchFamily="34" charset="0"/>
              <a:cs typeface="Arial" panose="020B0604020202020204" pitchFamily="34" charset="0"/>
            </a:endParaRPr>
          </a:p>
          <a:p>
            <a:pPr marL="285750" lvl="0" indent="-285750">
              <a:buClr>
                <a:schemeClr val="dk1"/>
              </a:buClr>
              <a:buSzPts val="1800"/>
              <a:buFont typeface="Arial" panose="020B0604020202020204" pitchFamily="34" charset="0"/>
              <a:buChar char="•"/>
            </a:pPr>
            <a:r>
              <a:rPr lang="es-MX" dirty="0">
                <a:solidFill>
                  <a:schemeClr val="dk1"/>
                </a:solidFill>
                <a:latin typeface="Arial" panose="020B0604020202020204" pitchFamily="34" charset="0"/>
                <a:ea typeface="Calibri"/>
                <a:cs typeface="Arial" panose="020B0604020202020204" pitchFamily="34" charset="0"/>
                <a:sym typeface="Calibri"/>
              </a:rPr>
              <a:t>Metabolismo: variable </a:t>
            </a:r>
            <a:endParaRPr lang="es-MX" dirty="0">
              <a:latin typeface="Arial" panose="020B0604020202020204" pitchFamily="34" charset="0"/>
              <a:cs typeface="Arial" panose="020B0604020202020204" pitchFamily="34" charset="0"/>
              <a:sym typeface="Calibri"/>
            </a:endParaRPr>
          </a:p>
          <a:p>
            <a:pPr marL="285750" lvl="0" indent="-285750">
              <a:buClr>
                <a:schemeClr val="dk1"/>
              </a:buClr>
              <a:buSzPts val="1800"/>
              <a:buFont typeface="Arial" panose="020B0604020202020204" pitchFamily="34" charset="0"/>
              <a:buChar char="•"/>
            </a:pPr>
            <a:r>
              <a:rPr lang="es-MX" dirty="0">
                <a:solidFill>
                  <a:schemeClr val="dk1"/>
                </a:solidFill>
                <a:latin typeface="Arial" panose="020B0604020202020204" pitchFamily="34" charset="0"/>
                <a:ea typeface="Calibri"/>
                <a:cs typeface="Arial" panose="020B0604020202020204" pitchFamily="34" charset="0"/>
                <a:sym typeface="Calibri"/>
              </a:rPr>
              <a:t>Eliminación: gran parte por vía respiratoria, vía renal.</a:t>
            </a: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91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EC0B46-BDBA-425E-B4A1-D3C1FBE15565}"/>
              </a:ext>
            </a:extLst>
          </p:cNvPr>
          <p:cNvSpPr txBox="1">
            <a:spLocks/>
          </p:cNvSpPr>
          <p:nvPr/>
        </p:nvSpPr>
        <p:spPr>
          <a:xfrm>
            <a:off x="1589589" y="1310206"/>
            <a:ext cx="9852652" cy="9233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bg1"/>
                </a:solidFill>
                <a:highlight>
                  <a:srgbClr val="008080"/>
                </a:highlight>
                <a:latin typeface="Arial"/>
                <a:ea typeface="Arial"/>
                <a:cs typeface="Arial"/>
                <a:sym typeface="Arial"/>
              </a:rPr>
              <a:t>Grupo de sustancia 6: </a:t>
            </a:r>
            <a:r>
              <a:rPr lang="es-ES" sz="2400" b="1" dirty="0">
                <a:solidFill>
                  <a:schemeClr val="bg1"/>
                </a:solidFill>
                <a:highlight>
                  <a:srgbClr val="008080"/>
                </a:highlight>
                <a:latin typeface="Arial"/>
                <a:cs typeface="Arial"/>
              </a:rPr>
              <a:t>Intoxicación por otras sustancias químicas</a:t>
            </a:r>
            <a:endParaRPr lang="es-ES" sz="2400" b="1" dirty="0">
              <a:solidFill>
                <a:schemeClr val="bg1"/>
              </a:solidFill>
              <a:highlight>
                <a:srgbClr val="008080"/>
              </a:highlight>
            </a:endParaRPr>
          </a:p>
        </p:txBody>
      </p:sp>
      <p:sp>
        <p:nvSpPr>
          <p:cNvPr id="3" name="CuadroTexto 2">
            <a:extLst>
              <a:ext uri="{FF2B5EF4-FFF2-40B4-BE49-F238E27FC236}">
                <a16:creationId xmlns:a16="http://schemas.microsoft.com/office/drawing/2014/main" xmlns="" id="{BB804343-70D1-419B-BE79-B5984D7F9C3B}"/>
              </a:ext>
            </a:extLst>
          </p:cNvPr>
          <p:cNvSpPr txBox="1"/>
          <p:nvPr/>
        </p:nvSpPr>
        <p:spPr>
          <a:xfrm>
            <a:off x="428502" y="2780296"/>
            <a:ext cx="4605711" cy="2031325"/>
          </a:xfrm>
          <a:prstGeom prst="rect">
            <a:avLst/>
          </a:prstGeom>
          <a:noFill/>
        </p:spPr>
        <p:txBody>
          <a:bodyPr wrap="square" rtlCol="0">
            <a:spAutoFit/>
          </a:bodyPr>
          <a:lstStyle/>
          <a:p>
            <a:r>
              <a:rPr lang="es-MX" sz="1400" b="1" dirty="0">
                <a:solidFill>
                  <a:schemeClr val="bg1"/>
                </a:solidFill>
                <a:highlight>
                  <a:srgbClr val="008080"/>
                </a:highlight>
                <a:latin typeface="Arial" panose="020B0604020202020204" pitchFamily="34" charset="0"/>
                <a:cs typeface="Arial" panose="020B0604020202020204" pitchFamily="34" charset="0"/>
              </a:rPr>
              <a:t>Notificación: </a:t>
            </a:r>
          </a:p>
          <a:p>
            <a:endParaRPr lang="es-MX" sz="1400" dirty="0">
              <a:latin typeface="Arial" panose="020B0604020202020204" pitchFamily="34" charset="0"/>
              <a:cs typeface="Arial" panose="020B0604020202020204" pitchFamily="34" charset="0"/>
            </a:endParaRPr>
          </a:p>
          <a:p>
            <a:r>
              <a:rPr lang="es-ES" sz="1400" dirty="0">
                <a:solidFill>
                  <a:schemeClr val="bg1"/>
                </a:solidFill>
                <a:latin typeface="Arial" panose="020B0604020202020204" pitchFamily="34" charset="0"/>
                <a:ea typeface="Calibri" panose="020F0502020204030204" pitchFamily="34" charset="0"/>
                <a:cs typeface="Arial" panose="020B0604020202020204" pitchFamily="34" charset="0"/>
              </a:rPr>
              <a:t>La notificación constituye una variedad de sustancias liquidas, sólidas y </a:t>
            </a:r>
            <a:r>
              <a:rPr lang="es-ES" sz="1400" b="1" dirty="0">
                <a:solidFill>
                  <a:schemeClr val="bg1"/>
                </a:solidFill>
                <a:latin typeface="Arial" panose="020B0604020202020204" pitchFamily="34" charset="0"/>
                <a:ea typeface="Calibri" panose="020F0502020204030204" pitchFamily="34" charset="0"/>
                <a:cs typeface="Arial" panose="020B0604020202020204" pitchFamily="34" charset="0"/>
              </a:rPr>
              <a:t>mezclas que NO están configuradas en los otros grupos de sustancias químicas.</a:t>
            </a:r>
          </a:p>
          <a:p>
            <a:endParaRPr lang="es-MX" sz="1400" dirty="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xmlns="" id="{43A234E3-2F61-4473-AA3F-BB401DE7D393}"/>
              </a:ext>
            </a:extLst>
          </p:cNvPr>
          <p:cNvSpPr txBox="1"/>
          <p:nvPr/>
        </p:nvSpPr>
        <p:spPr>
          <a:xfrm>
            <a:off x="6242851" y="3100971"/>
            <a:ext cx="5718610" cy="3046988"/>
          </a:xfrm>
          <a:prstGeom prst="rect">
            <a:avLst/>
          </a:prstGeom>
          <a:noFill/>
        </p:spPr>
        <p:txBody>
          <a:bodyPr wrap="square" rtlCol="0">
            <a:spAutoFit/>
          </a:bodyPr>
          <a:lstStyle/>
          <a:p>
            <a:r>
              <a:rPr lang="es-MX" sz="1600" b="1" dirty="0">
                <a:solidFill>
                  <a:schemeClr val="bg1"/>
                </a:solidFill>
                <a:highlight>
                  <a:srgbClr val="008080"/>
                </a:highlight>
                <a:latin typeface="Arial" panose="020B0604020202020204" pitchFamily="34" charset="0"/>
                <a:cs typeface="Arial" panose="020B0604020202020204" pitchFamily="34" charset="0"/>
              </a:rPr>
              <a:t>¿Cuáles?</a:t>
            </a:r>
          </a:p>
          <a:p>
            <a:endParaRPr lang="es-MX"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latin typeface="Arial" panose="020B0604020202020204" pitchFamily="34" charset="0"/>
                <a:ea typeface="Calibri" panose="020F0502020204030204" pitchFamily="34" charset="0"/>
                <a:cs typeface="Arial" panose="020B0604020202020204" pitchFamily="34" charset="0"/>
              </a:rPr>
              <a:t>Cosméticos</a:t>
            </a:r>
          </a:p>
          <a:p>
            <a:pPr marL="285750" indent="-285750">
              <a:buFont typeface="Arial" panose="020B0604020202020204" pitchFamily="34" charset="0"/>
              <a:buChar char="•"/>
            </a:pPr>
            <a:r>
              <a:rPr lang="es-ES" sz="1600" dirty="0">
                <a:latin typeface="Arial" panose="020B0604020202020204" pitchFamily="34" charset="0"/>
                <a:ea typeface="Calibri" panose="020F0502020204030204" pitchFamily="34" charset="0"/>
                <a:cs typeface="Arial" panose="020B0604020202020204" pitchFamily="34" charset="0"/>
              </a:rPr>
              <a:t>Agroquímicos</a:t>
            </a:r>
          </a:p>
          <a:p>
            <a:pPr marL="285750" indent="-285750">
              <a:buFont typeface="Arial" panose="020B0604020202020204" pitchFamily="34" charset="0"/>
              <a:buChar char="•"/>
            </a:pPr>
            <a:r>
              <a:rPr lang="es-ES" sz="1600" dirty="0">
                <a:latin typeface="Arial" panose="020B0604020202020204" pitchFamily="34" charset="0"/>
                <a:ea typeface="Calibri" panose="020F0502020204030204" pitchFamily="34" charset="0"/>
                <a:cs typeface="Arial" panose="020B0604020202020204" pitchFamily="34" charset="0"/>
              </a:rPr>
              <a:t>Álcalis</a:t>
            </a:r>
          </a:p>
          <a:p>
            <a:pPr marL="285750" indent="-285750">
              <a:buFont typeface="Arial" panose="020B0604020202020204" pitchFamily="34" charset="0"/>
              <a:buChar char="•"/>
            </a:pPr>
            <a:r>
              <a:rPr lang="es-ES" sz="1600" dirty="0">
                <a:latin typeface="Arial" panose="020B0604020202020204" pitchFamily="34" charset="0"/>
                <a:ea typeface="Calibri" panose="020F0502020204030204" pitchFamily="34" charset="0"/>
                <a:cs typeface="Arial" panose="020B0604020202020204" pitchFamily="34" charset="0"/>
              </a:rPr>
              <a:t>Ácidos</a:t>
            </a:r>
          </a:p>
          <a:p>
            <a:pPr marL="285750" indent="-285750">
              <a:buFont typeface="Arial" panose="020B0604020202020204" pitchFamily="34" charset="0"/>
              <a:buChar char="•"/>
            </a:pPr>
            <a:r>
              <a:rPr lang="es-ES" sz="1600" dirty="0">
                <a:latin typeface="Arial" panose="020B0604020202020204" pitchFamily="34" charset="0"/>
                <a:ea typeface="Calibri" panose="020F0502020204030204" pitchFamily="34" charset="0"/>
                <a:cs typeface="Arial" panose="020B0604020202020204" pitchFamily="34" charset="0"/>
              </a:rPr>
              <a:t>Productos</a:t>
            </a:r>
            <a:r>
              <a:rPr lang="es-ES" sz="1600" spc="5" dirty="0">
                <a:latin typeface="Arial" panose="020B0604020202020204" pitchFamily="34" charset="0"/>
                <a:ea typeface="Calibri" panose="020F0502020204030204" pitchFamily="34" charset="0"/>
                <a:cs typeface="Arial" panose="020B0604020202020204" pitchFamily="34" charset="0"/>
              </a:rPr>
              <a:t> </a:t>
            </a:r>
            <a:r>
              <a:rPr lang="es-ES" sz="1600" dirty="0">
                <a:latin typeface="Arial" panose="020B0604020202020204" pitchFamily="34" charset="0"/>
                <a:ea typeface="Calibri" panose="020F0502020204030204" pitchFamily="34" charset="0"/>
                <a:cs typeface="Arial" panose="020B0604020202020204" pitchFamily="34" charset="0"/>
              </a:rPr>
              <a:t>de</a:t>
            </a:r>
            <a:r>
              <a:rPr lang="es-ES" sz="1600" spc="5" dirty="0">
                <a:latin typeface="Arial" panose="020B0604020202020204" pitchFamily="34" charset="0"/>
                <a:ea typeface="Calibri" panose="020F0502020204030204" pitchFamily="34" charset="0"/>
                <a:cs typeface="Arial" panose="020B0604020202020204" pitchFamily="34" charset="0"/>
              </a:rPr>
              <a:t> </a:t>
            </a:r>
            <a:r>
              <a:rPr lang="es-ES" sz="1600" dirty="0">
                <a:latin typeface="Arial" panose="020B0604020202020204" pitchFamily="34" charset="0"/>
                <a:ea typeface="Calibri" panose="020F0502020204030204" pitchFamily="34" charset="0"/>
                <a:cs typeface="Arial" panose="020B0604020202020204" pitchFamily="34" charset="0"/>
              </a:rPr>
              <a:t>limpieza</a:t>
            </a:r>
          </a:p>
          <a:p>
            <a:pPr marL="285750" indent="-285750">
              <a:buFont typeface="Arial" panose="020B0604020202020204" pitchFamily="34" charset="0"/>
              <a:buChar char="•"/>
            </a:pPr>
            <a:r>
              <a:rPr lang="es-ES" sz="1600" dirty="0">
                <a:latin typeface="Arial" panose="020B0604020202020204" pitchFamily="34" charset="0"/>
                <a:ea typeface="Calibri" panose="020F0502020204030204" pitchFamily="34" charset="0"/>
                <a:cs typeface="Arial" panose="020B0604020202020204" pitchFamily="34" charset="0"/>
              </a:rPr>
              <a:t>Cianuro</a:t>
            </a:r>
          </a:p>
          <a:p>
            <a:pPr marL="285750" indent="-285750">
              <a:buFont typeface="Arial" panose="020B0604020202020204" pitchFamily="34" charset="0"/>
              <a:buChar char="•"/>
            </a:pPr>
            <a:r>
              <a:rPr lang="es-ES" sz="1600" dirty="0">
                <a:latin typeface="Arial" panose="020B0604020202020204" pitchFamily="34" charset="0"/>
                <a:ea typeface="Calibri" panose="020F0502020204030204" pitchFamily="34" charset="0"/>
                <a:cs typeface="Arial" panose="020B0604020202020204" pitchFamily="34" charset="0"/>
              </a:rPr>
              <a:t>Fósforo</a:t>
            </a:r>
          </a:p>
          <a:p>
            <a:pPr marL="285750" indent="-285750">
              <a:buFont typeface="Arial" panose="020B0604020202020204" pitchFamily="34" charset="0"/>
              <a:buChar char="•"/>
            </a:pPr>
            <a:r>
              <a:rPr lang="es-ES" sz="1600" dirty="0">
                <a:latin typeface="Arial" panose="020B0604020202020204" pitchFamily="34" charset="0"/>
                <a:ea typeface="Calibri" panose="020F0502020204030204" pitchFamily="34" charset="0"/>
                <a:cs typeface="Arial" panose="020B0604020202020204" pitchFamily="34" charset="0"/>
              </a:rPr>
              <a:t>Mezclas</a:t>
            </a:r>
            <a:r>
              <a:rPr lang="es-ES" sz="1600" spc="5" dirty="0">
                <a:latin typeface="Arial" panose="020B0604020202020204" pitchFamily="34" charset="0"/>
                <a:ea typeface="Calibri" panose="020F0502020204030204" pitchFamily="34" charset="0"/>
                <a:cs typeface="Arial" panose="020B0604020202020204" pitchFamily="34" charset="0"/>
              </a:rPr>
              <a:t> </a:t>
            </a:r>
            <a:r>
              <a:rPr lang="es-ES" sz="1600" dirty="0">
                <a:latin typeface="Arial" panose="020B0604020202020204" pitchFamily="34" charset="0"/>
                <a:ea typeface="Calibri" panose="020F0502020204030204" pitchFamily="34" charset="0"/>
                <a:cs typeface="Arial" panose="020B0604020202020204" pitchFamily="34" charset="0"/>
              </a:rPr>
              <a:t>que</a:t>
            </a:r>
            <a:r>
              <a:rPr lang="es-ES" sz="1600" spc="5" dirty="0">
                <a:latin typeface="Arial" panose="020B0604020202020204" pitchFamily="34" charset="0"/>
                <a:ea typeface="Calibri" panose="020F0502020204030204" pitchFamily="34" charset="0"/>
                <a:cs typeface="Arial" panose="020B0604020202020204" pitchFamily="34" charset="0"/>
              </a:rPr>
              <a:t> </a:t>
            </a:r>
            <a:r>
              <a:rPr lang="es-ES" sz="1600" dirty="0">
                <a:latin typeface="Arial" panose="020B0604020202020204" pitchFamily="34" charset="0"/>
                <a:ea typeface="Calibri" panose="020F0502020204030204" pitchFamily="34" charset="0"/>
                <a:cs typeface="Arial" panose="020B0604020202020204" pitchFamily="34" charset="0"/>
              </a:rPr>
              <a:t>correspondan a diferentes grupos de sustancias químicas</a:t>
            </a:r>
          </a:p>
          <a:p>
            <a:pPr marL="285750" indent="-285750">
              <a:buFont typeface="Arial" panose="020B0604020202020204" pitchFamily="34" charset="0"/>
              <a:buChar char="•"/>
            </a:pPr>
            <a:r>
              <a:rPr lang="es-ES" sz="1600" dirty="0">
                <a:latin typeface="Arial" panose="020B0604020202020204" pitchFamily="34" charset="0"/>
                <a:ea typeface="Calibri" panose="020F0502020204030204" pitchFamily="34" charset="0"/>
                <a:cs typeface="Arial" panose="020B0604020202020204" pitchFamily="34" charset="0"/>
              </a:rPr>
              <a:t>Plantas tóxicas </a:t>
            </a:r>
            <a:endParaRPr lang="es-MX" sz="1600" dirty="0">
              <a:latin typeface="Arial" panose="020B0604020202020204" pitchFamily="34" charset="0"/>
              <a:cs typeface="Arial" panose="020B0604020202020204" pitchFamily="34" charset="0"/>
            </a:endParaRPr>
          </a:p>
        </p:txBody>
      </p:sp>
      <p:sp>
        <p:nvSpPr>
          <p:cNvPr id="5" name="Flecha derecha 5">
            <a:extLst>
              <a:ext uri="{FF2B5EF4-FFF2-40B4-BE49-F238E27FC236}">
                <a16:creationId xmlns:a16="http://schemas.microsoft.com/office/drawing/2014/main" xmlns="" id="{29C96574-10F0-445C-9B59-356547AD4123}"/>
              </a:ext>
            </a:extLst>
          </p:cNvPr>
          <p:cNvSpPr/>
          <p:nvPr/>
        </p:nvSpPr>
        <p:spPr>
          <a:xfrm>
            <a:off x="4940534" y="3171333"/>
            <a:ext cx="1155466" cy="392432"/>
          </a:xfrm>
          <a:prstGeom prst="rightArrow">
            <a:avLst/>
          </a:prstGeom>
          <a:solidFill>
            <a:schemeClr val="accent6">
              <a:lumMod val="75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CuadroTexto 5">
            <a:extLst>
              <a:ext uri="{FF2B5EF4-FFF2-40B4-BE49-F238E27FC236}">
                <a16:creationId xmlns:a16="http://schemas.microsoft.com/office/drawing/2014/main" xmlns="" id="{08F9D24E-9B63-4FBF-8112-B3B6BF8E442D}"/>
              </a:ext>
            </a:extLst>
          </p:cNvPr>
          <p:cNvSpPr txBox="1"/>
          <p:nvPr/>
        </p:nvSpPr>
        <p:spPr>
          <a:xfrm>
            <a:off x="362663" y="4533080"/>
            <a:ext cx="4737387" cy="2031325"/>
          </a:xfrm>
          <a:prstGeom prst="rect">
            <a:avLst/>
          </a:prstGeom>
          <a:noFill/>
        </p:spPr>
        <p:txBody>
          <a:bodyPr wrap="square" rtlCol="0">
            <a:spAutoFit/>
          </a:bodyPr>
          <a:lstStyle/>
          <a:p>
            <a:r>
              <a:rPr lang="es-ES" sz="1400" b="1" dirty="0">
                <a:solidFill>
                  <a:schemeClr val="bg1"/>
                </a:solidFill>
                <a:highlight>
                  <a:srgbClr val="008080"/>
                </a:highlight>
                <a:latin typeface="Arial" panose="020B0604020202020204" pitchFamily="34" charset="0"/>
                <a:cs typeface="Arial" panose="020B0604020202020204" pitchFamily="34" charset="0"/>
              </a:rPr>
              <a:t>Epidemiología</a:t>
            </a:r>
            <a:r>
              <a:rPr lang="es-ES" sz="1400" b="1" dirty="0">
                <a:solidFill>
                  <a:schemeClr val="bg1"/>
                </a:solidFill>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 </a:t>
            </a:r>
          </a:p>
          <a:p>
            <a:pPr algn="ctr"/>
            <a:endParaRPr lang="es-E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O" sz="1400" b="1" dirty="0">
                <a:latin typeface="Arial" panose="020B0604020202020204" pitchFamily="34" charset="0"/>
                <a:ea typeface="Times New Roman" panose="02020603050405020304" pitchFamily="18" charset="0"/>
              </a:rPr>
              <a:t>Las más prevalentes: </a:t>
            </a:r>
            <a:r>
              <a:rPr lang="es-CO" sz="1400" dirty="0">
                <a:latin typeface="Arial" panose="020B0604020202020204" pitchFamily="34" charset="0"/>
                <a:ea typeface="Times New Roman" panose="02020603050405020304" pitchFamily="18" charset="0"/>
              </a:rPr>
              <a:t>intoxicaciones por hipoclorito de sodio, ácidos y corrosivos, y productos de limpieza</a:t>
            </a:r>
            <a:endParaRPr lang="es-E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400" b="1" dirty="0">
                <a:latin typeface="Arial" panose="020B0604020202020204" pitchFamily="34" charset="0"/>
                <a:cs typeface="Arial" panose="020B0604020202020204" pitchFamily="34" charset="0"/>
              </a:rPr>
              <a:t>Las de mayor toxicidad aguda: </a:t>
            </a:r>
            <a:r>
              <a:rPr lang="es-ES" sz="1400" dirty="0">
                <a:latin typeface="Arial" panose="020B0604020202020204" pitchFamily="34" charset="0"/>
                <a:cs typeface="Arial" panose="020B0604020202020204" pitchFamily="34" charset="0"/>
              </a:rPr>
              <a:t>fósforo blanco y el cianuro</a:t>
            </a:r>
          </a:p>
          <a:p>
            <a:pPr marL="285750" indent="-285750">
              <a:buFont typeface="Arial" panose="020B0604020202020204" pitchFamily="34" charset="0"/>
              <a:buChar char="•"/>
            </a:pPr>
            <a:r>
              <a:rPr lang="es-ES" sz="1400" b="1" dirty="0">
                <a:latin typeface="Arial" panose="020B0604020202020204" pitchFamily="34" charset="0"/>
                <a:cs typeface="Arial" panose="020B0604020202020204" pitchFamily="34" charset="0"/>
              </a:rPr>
              <a:t>Las que dejan más secuelas por intoxicación accidental y delictiva: </a:t>
            </a:r>
            <a:r>
              <a:rPr lang="es-ES" sz="1400" dirty="0">
                <a:latin typeface="Arial" panose="020B0604020202020204" pitchFamily="34" charset="0"/>
                <a:cs typeface="Arial" panose="020B0604020202020204" pitchFamily="34" charset="0"/>
              </a:rPr>
              <a:t>sustancias corrosivas como ácidos y álcalis.</a:t>
            </a:r>
          </a:p>
        </p:txBody>
      </p:sp>
    </p:spTree>
    <p:extLst>
      <p:ext uri="{BB962C8B-B14F-4D97-AF65-F5344CB8AC3E}">
        <p14:creationId xmlns:p14="http://schemas.microsoft.com/office/powerpoint/2010/main" val="22279219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1031</Words>
  <Application>Microsoft Office PowerPoint</Application>
  <PresentationFormat>Panorámica</PresentationFormat>
  <Paragraphs>223</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Calibri Light</vt:lpstr>
      <vt:lpstr>Helvetica Neue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Jimenez</dc:creator>
  <cp:lastModifiedBy>Alejandra del Pilar Diaz Gomez</cp:lastModifiedBy>
  <cp:revision>29</cp:revision>
  <dcterms:created xsi:type="dcterms:W3CDTF">2022-08-04T15:53:14Z</dcterms:created>
  <dcterms:modified xsi:type="dcterms:W3CDTF">2022-08-17T18:10:15Z</dcterms:modified>
</cp:coreProperties>
</file>