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3FFF3EA-3774-4C90-925E-E6954C7C8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E8F4474-D2C0-4343-9F8E-D098E4356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A0DBDB4-CB01-4887-91FA-66AD80ABE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7716-8A6B-4388-B066-B50052C7440E}" type="datetimeFigureOut">
              <a:rPr lang="es-419" smtClean="0"/>
              <a:t>17/8/2022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9A265EE-166B-495D-9010-1CAA0DBA9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0714A73-A777-4F72-A6E9-FE356CBB3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AC2D-F0B4-4960-BC18-06A2B70CA6C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52853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B4A2D87-E619-4DCE-86ED-03003F1D7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9D28FCB-DEBA-4377-8D19-BE28777F2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35183FB-4307-435D-B7DC-FEB677303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7716-8A6B-4388-B066-B50052C7440E}" type="datetimeFigureOut">
              <a:rPr lang="es-419" smtClean="0"/>
              <a:t>17/8/2022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71B9AB2-BD89-441C-8E34-154BC961D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AE0D14B-1800-4981-9708-204AF3982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AC2D-F0B4-4960-BC18-06A2B70CA6C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11123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82051165-D01C-47C0-B518-764DF9B18B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1193135F-9FA0-4599-A426-667539384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FC3CD62-4219-47D2-A665-84BDB6DC9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7716-8A6B-4388-B066-B50052C7440E}" type="datetimeFigureOut">
              <a:rPr lang="es-419" smtClean="0"/>
              <a:t>17/8/2022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490C495-7C04-47FE-AF4C-E4B1149A3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2EB97F3-495C-4D25-BA7E-3DD9DC013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AC2D-F0B4-4960-BC18-06A2B70CA6C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170997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E8058E4-F04F-4663-B051-F82F84619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0E0C71C-445E-4D99-BFDA-2F4FE1D32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BAAA54D-FF7B-47BD-A991-654C4A0AD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7716-8A6B-4388-B066-B50052C7440E}" type="datetimeFigureOut">
              <a:rPr lang="es-419" smtClean="0"/>
              <a:t>17/8/2022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75FEBAF-89A4-4BCC-8B95-CA289DC6C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6FA35DC-9BA9-4544-9ED5-2742FD67E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AC2D-F0B4-4960-BC18-06A2B70CA6C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1442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BEFAA10-A77F-4D57-9969-C00244962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6031C54-A81E-435A-8327-27DB3053C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55972B4-BFFC-4F6B-B766-AA08BD424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7716-8A6B-4388-B066-B50052C7440E}" type="datetimeFigureOut">
              <a:rPr lang="es-419" smtClean="0"/>
              <a:t>17/8/2022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0DA5DCE-684F-43CA-8C81-A0E0FEE4F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15052A2-99B7-4768-9040-FFCF8868A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AC2D-F0B4-4960-BC18-06A2B70CA6C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770660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36D108-897A-4FE7-BE95-B1CE9011B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4A8EFDA-0DEF-4316-A8CD-D834A511E2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57F2D8B-2D8A-4497-8F8B-53881E512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4A2F04B-1331-4D51-95A4-00988530D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7716-8A6B-4388-B066-B50052C7440E}" type="datetimeFigureOut">
              <a:rPr lang="es-419" smtClean="0"/>
              <a:t>17/8/2022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871AC83-B049-4254-BDE0-14D4F0D2F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7D770A3-66C1-4EEF-88FF-53C23FB2D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AC2D-F0B4-4960-BC18-06A2B70CA6C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52699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895AD7B-7501-4AFC-B626-C1CAE070A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5D94F46-5845-4FD8-91FA-782199243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DECE67E-F877-49EC-BC62-559D33EE7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C7C55981-8964-4656-AF06-6B6159074F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9D0E66D-75A9-4637-AA26-C3413363B6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FFFEA33E-AA12-42A1-A260-B27127312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7716-8A6B-4388-B066-B50052C7440E}" type="datetimeFigureOut">
              <a:rPr lang="es-419" smtClean="0"/>
              <a:t>17/8/2022</a:t>
            </a:fld>
            <a:endParaRPr lang="es-419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F0423D8A-5C2C-4BC0-A4DC-DE23A34B7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7BF57DEA-E01F-4033-BCFF-1B78824E3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AC2D-F0B4-4960-BC18-06A2B70CA6C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44401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1379491-92F8-467D-92F0-1406A53D0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CA6F49C3-58B4-4ADD-8C14-9F96E0164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7716-8A6B-4388-B066-B50052C7440E}" type="datetimeFigureOut">
              <a:rPr lang="es-419" smtClean="0"/>
              <a:t>17/8/2022</a:t>
            </a:fld>
            <a:endParaRPr lang="es-419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8FB71108-DF1B-4DA0-9C4D-81D8D3AF0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F3CE4906-D486-40C7-8430-4A0DC24C7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AC2D-F0B4-4960-BC18-06A2B70CA6C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162254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7D678204-AC3F-4627-8A9E-9E4EB6255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7716-8A6B-4388-B066-B50052C7440E}" type="datetimeFigureOut">
              <a:rPr lang="es-419" smtClean="0"/>
              <a:t>17/8/2022</a:t>
            </a:fld>
            <a:endParaRPr lang="es-419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2FFFD602-2106-455D-B1CC-334867CC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F1EB5CA0-D033-4A7C-875E-D73989A4C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AC2D-F0B4-4960-BC18-06A2B70CA6C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540469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5C5B042-AA69-48A5-B48D-2F2CB754E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9E03655-55F4-4878-9398-CD86F5746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3B68C65-BEA8-4079-8288-9F2EDF202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545F7FB-578F-44E0-9244-0B2ADF585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7716-8A6B-4388-B066-B50052C7440E}" type="datetimeFigureOut">
              <a:rPr lang="es-419" smtClean="0"/>
              <a:t>17/8/2022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C9A059C-6B27-4833-98A5-18A259B1B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46B8EFC-9BE1-4AC3-9EE4-F58FD049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AC2D-F0B4-4960-BC18-06A2B70CA6C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9079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182E9F1-81EA-4ABF-8916-37629E5D1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180A322C-280B-4964-8746-D4056B86D8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096C4C3-E11C-4520-A37B-D9AD8AAFA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1BDE30E-51AC-4A9D-A84B-526FCB1CA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7716-8A6B-4388-B066-B50052C7440E}" type="datetimeFigureOut">
              <a:rPr lang="es-419" smtClean="0"/>
              <a:t>17/8/2022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48EEEBC-33D3-4ACB-B62D-74908545E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30D5875-9F9D-4603-84DD-1A7095FEA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AC2D-F0B4-4960-BC18-06A2B70CA6C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4653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87B812EC-DEC6-42CE-97EA-3D475EA0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6DB5AE7-747A-46A6-B095-78FA5C7DB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40D68BB-F4EE-4AEC-AB90-BB9B408FD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B7716-8A6B-4388-B066-B50052C7440E}" type="datetimeFigureOut">
              <a:rPr lang="es-419" smtClean="0"/>
              <a:t>17/8/2022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B94D404-1FE2-49C8-84FC-23FDAD16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6F7677E-AA1E-44CE-927C-87102FFEC9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AC2D-F0B4-4960-BC18-06A2B70CA6C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78424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EA9EC97A-AFC6-42AC-87CB-40435562B1EC}"/>
              </a:ext>
            </a:extLst>
          </p:cNvPr>
          <p:cNvSpPr txBox="1"/>
          <p:nvPr/>
        </p:nvSpPr>
        <p:spPr>
          <a:xfrm>
            <a:off x="5916891" y="2157482"/>
            <a:ext cx="514465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Curso Virtual de la vigilancia epidemiológica de las Intoxicaciones agudas por sustancias químicas</a:t>
            </a:r>
            <a:endParaRPr lang="es-419" sz="2800" b="1" dirty="0">
              <a:solidFill>
                <a:schemeClr val="bg1"/>
              </a:solidFill>
              <a:highlight>
                <a:srgbClr val="008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54;p3">
            <a:extLst>
              <a:ext uri="{FF2B5EF4-FFF2-40B4-BE49-F238E27FC236}">
                <a16:creationId xmlns:a16="http://schemas.microsoft.com/office/drawing/2014/main" xmlns="" id="{A3286BA6-9A4F-465A-A908-A2D00D5885FC}"/>
              </a:ext>
            </a:extLst>
          </p:cNvPr>
          <p:cNvSpPr txBox="1"/>
          <p:nvPr/>
        </p:nvSpPr>
        <p:spPr>
          <a:xfrm>
            <a:off x="6501145" y="4887302"/>
            <a:ext cx="3976145" cy="88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s-ES" sz="1000" b="0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Grupo Enfermedades No Transmisibles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s-ES" sz="1000" b="0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Intoxicaciones agudas por sustancias químicas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s-ES" sz="1000" b="0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Dirección de Vigilancia y Análisis del Riesgo en Salud Pública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s-ES" sz="1000" b="0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Agosto 2022 - Versión 1.0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55;p3">
            <a:extLst>
              <a:ext uri="{FF2B5EF4-FFF2-40B4-BE49-F238E27FC236}">
                <a16:creationId xmlns:a16="http://schemas.microsoft.com/office/drawing/2014/main" xmlns="" id="{780E41A2-FD33-4682-9A76-723C8C99F547}"/>
              </a:ext>
            </a:extLst>
          </p:cNvPr>
          <p:cNvSpPr txBox="1"/>
          <p:nvPr/>
        </p:nvSpPr>
        <p:spPr>
          <a:xfrm>
            <a:off x="5579455" y="4179456"/>
            <a:ext cx="502483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ES" sz="20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Gases, sustancias psicoactivas y laboratorio de toxicología</a:t>
            </a:r>
            <a:endParaRPr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8F555D1-26D0-4045-AB62-2A9A1A6585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145" y="464764"/>
            <a:ext cx="1334266" cy="77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53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99FBEC-7DC2-4791-9230-2DC0FA94BF43}"/>
              </a:ext>
            </a:extLst>
          </p:cNvPr>
          <p:cNvSpPr txBox="1">
            <a:spLocks/>
          </p:cNvSpPr>
          <p:nvPr/>
        </p:nvSpPr>
        <p:spPr>
          <a:xfrm>
            <a:off x="4940824" y="982974"/>
            <a:ext cx="2310352" cy="5458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b="1" dirty="0">
                <a:solidFill>
                  <a:schemeClr val="bg1"/>
                </a:solidFill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Interpretación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xmlns="" id="{A08ADD69-B15B-4F86-9384-A63A94535F67}"/>
              </a:ext>
            </a:extLst>
          </p:cNvPr>
          <p:cNvSpPr txBox="1"/>
          <p:nvPr/>
        </p:nvSpPr>
        <p:spPr>
          <a:xfrm>
            <a:off x="872329" y="1874325"/>
            <a:ext cx="9997675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CO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Biomarcadores:</a:t>
            </a:r>
            <a:r>
              <a:rPr lang="es-CO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CO" dirty="0">
                <a:solidFill>
                  <a:schemeClr val="accent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es-CO" dirty="0">
                <a:ea typeface="+mn-lt"/>
                <a:cs typeface="Arial"/>
              </a:rPr>
              <a:t>De exposición: </a:t>
            </a:r>
            <a:r>
              <a:rPr lang="es-CO" dirty="0">
                <a:ea typeface="+mn-lt"/>
                <a:cs typeface="+mn-lt"/>
              </a:rPr>
              <a:t>evalúan la presencia de una sustancia exógena o su metabolito en un organismo.</a:t>
            </a:r>
          </a:p>
          <a:p>
            <a:pPr algn="just"/>
            <a:r>
              <a:rPr lang="es-CO" dirty="0">
                <a:ea typeface="+mn-lt"/>
                <a:cs typeface="+mn-lt"/>
              </a:rPr>
              <a:t>De efecto: evalúan la alteración bioquímica, fisiológica o de comportamiento producida en el organismo que puede </a:t>
            </a:r>
            <a:r>
              <a:rPr lang="es-CO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ser</a:t>
            </a:r>
            <a:r>
              <a:rPr lang="es-CO" dirty="0">
                <a:ea typeface="+mn-lt"/>
                <a:cs typeface="+mn-lt"/>
              </a:rPr>
              <a:t> asociada con una enfermedad. Pueden orientar sobre el posible agente causal, siendo relevantes dentro del análisis toxicológico. </a:t>
            </a:r>
          </a:p>
          <a:p>
            <a:pPr algn="just"/>
            <a:r>
              <a:rPr lang="es-CO" dirty="0">
                <a:ea typeface="+mn-lt"/>
                <a:cs typeface="+mn-lt"/>
              </a:rPr>
              <a:t>Ejemplo de </a:t>
            </a:r>
            <a:r>
              <a:rPr lang="es-CO" dirty="0" err="1">
                <a:ea typeface="+mn-lt"/>
                <a:cs typeface="+mn-lt"/>
              </a:rPr>
              <a:t>biomarcadores</a:t>
            </a:r>
            <a:r>
              <a:rPr lang="es-CO" dirty="0">
                <a:ea typeface="+mn-lt"/>
                <a:cs typeface="+mn-lt"/>
              </a:rPr>
              <a:t> para intoxicación por etanol: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xmlns="" id="{EAA10F1C-020A-4403-85F1-3F58C49370EA}"/>
              </a:ext>
            </a:extLst>
          </p:cNvPr>
          <p:cNvSpPr txBox="1"/>
          <p:nvPr/>
        </p:nvSpPr>
        <p:spPr>
          <a:xfrm>
            <a:off x="1478469" y="4534217"/>
            <a:ext cx="3462355" cy="1538883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CO" sz="1600" dirty="0">
                <a:latin typeface="Arial"/>
                <a:ea typeface="Microsoft YaHei"/>
                <a:cs typeface="Arial"/>
              </a:rPr>
              <a:t>Determinación de Alcohol en sangre, aliento, orina, saliva</a:t>
            </a:r>
            <a:endParaRPr lang="en-US" sz="16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s-CO" sz="16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s-CO" sz="1600" dirty="0">
                <a:latin typeface="Arial"/>
                <a:ea typeface="Microsoft YaHei"/>
                <a:cs typeface="Arial"/>
              </a:rPr>
              <a:t>Determinación de </a:t>
            </a:r>
            <a:r>
              <a:rPr lang="es-CO" sz="1600" dirty="0" err="1">
                <a:latin typeface="Arial"/>
                <a:ea typeface="Microsoft YaHei"/>
                <a:cs typeface="Arial"/>
              </a:rPr>
              <a:t>Etilglucorónido</a:t>
            </a:r>
            <a:r>
              <a:rPr lang="es-CO" sz="1600" dirty="0">
                <a:latin typeface="Arial"/>
                <a:ea typeface="Microsoft YaHei"/>
                <a:cs typeface="Arial"/>
              </a:rPr>
              <a:t> ETG y </a:t>
            </a:r>
            <a:r>
              <a:rPr lang="es-CO" sz="1600" dirty="0" err="1">
                <a:latin typeface="Arial"/>
                <a:ea typeface="Microsoft YaHei"/>
                <a:cs typeface="Arial"/>
              </a:rPr>
              <a:t>Etilsulfato</a:t>
            </a:r>
            <a:r>
              <a:rPr lang="es-CO" sz="1600" dirty="0">
                <a:latin typeface="Arial"/>
                <a:ea typeface="Microsoft YaHei"/>
                <a:cs typeface="Arial"/>
              </a:rPr>
              <a:t> ETS</a:t>
            </a:r>
          </a:p>
          <a:p>
            <a:pPr marL="285750" indent="-285750">
              <a:buFont typeface="Arial"/>
              <a:buChar char="•"/>
            </a:pPr>
            <a:endParaRPr lang="es-CO" sz="1400" dirty="0">
              <a:latin typeface="Arial"/>
              <a:ea typeface="Microsoft YaHei"/>
              <a:cs typeface="Arial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xmlns="" id="{763A97F1-2A88-4592-AEAF-AE84BDE7C018}"/>
              </a:ext>
            </a:extLst>
          </p:cNvPr>
          <p:cNvSpPr txBox="1"/>
          <p:nvPr/>
        </p:nvSpPr>
        <p:spPr>
          <a:xfrm>
            <a:off x="6476077" y="4503440"/>
            <a:ext cx="4507647" cy="156966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CO" sz="1600" dirty="0">
                <a:latin typeface="Arial"/>
                <a:ea typeface="Microsoft YaHei"/>
                <a:cs typeface="Arial"/>
              </a:rPr>
              <a:t>Intoxicación aguda: </a:t>
            </a:r>
            <a:r>
              <a:rPr lang="es-CO" sz="1600" dirty="0">
                <a:latin typeface="Arial"/>
                <a:ea typeface="+mn-lt"/>
                <a:cs typeface="+mn-lt"/>
              </a:rPr>
              <a:t>glucometría, ionograma, pH y gases arteriales, BUN, creatinina, amilasa sérica, CPK total. </a:t>
            </a:r>
            <a:endParaRPr lang="en-US" sz="1600" dirty="0">
              <a:latin typeface="Calibri" panose="020F0502020204030204"/>
              <a:ea typeface="Microsoft YaHei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s-CO" sz="1600" dirty="0">
                <a:latin typeface="Arial"/>
                <a:ea typeface="Microsoft YaHei"/>
                <a:cs typeface="Arial"/>
              </a:rPr>
              <a:t>Intoxicación crónica: GGT, VCM, CDT  (transferrina carbohidrato deficiente), GOT/GPT</a:t>
            </a:r>
            <a:endParaRPr lang="en-US" sz="1600" dirty="0">
              <a:latin typeface="Calibri" panose="020F0502020204030204"/>
              <a:ea typeface="Microsoft YaHei"/>
              <a:cs typeface="Calibri" panose="020F0502020204030204"/>
            </a:endParaRP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xmlns="" id="{CD687B17-CA84-4B5C-9840-0AE0351451F5}"/>
              </a:ext>
            </a:extLst>
          </p:cNvPr>
          <p:cNvSpPr txBox="1"/>
          <p:nvPr/>
        </p:nvSpPr>
        <p:spPr>
          <a:xfrm>
            <a:off x="949590" y="6370007"/>
            <a:ext cx="10071846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latin typeface="Arial"/>
                <a:cs typeface="Arial"/>
              </a:rPr>
              <a:t>Arango V Sandra S. </a:t>
            </a:r>
            <a:r>
              <a:rPr lang="en-US" sz="800" dirty="0" err="1">
                <a:latin typeface="Arial"/>
                <a:cs typeface="Arial"/>
              </a:rPr>
              <a:t>Biomarcadores</a:t>
            </a:r>
            <a:r>
              <a:rPr lang="en-US" sz="800" dirty="0">
                <a:latin typeface="Arial"/>
                <a:cs typeface="Arial"/>
              </a:rPr>
              <a:t> para la </a:t>
            </a:r>
            <a:r>
              <a:rPr lang="en-US" sz="800" dirty="0" err="1">
                <a:latin typeface="Arial"/>
                <a:cs typeface="Arial"/>
              </a:rPr>
              <a:t>evaluación</a:t>
            </a:r>
            <a:r>
              <a:rPr lang="en-US" sz="800" dirty="0">
                <a:latin typeface="Arial"/>
                <a:cs typeface="Arial"/>
              </a:rPr>
              <a:t> de </a:t>
            </a:r>
            <a:r>
              <a:rPr lang="en-US" sz="800" dirty="0" err="1">
                <a:latin typeface="Arial"/>
                <a:cs typeface="Arial"/>
              </a:rPr>
              <a:t>riesgo</a:t>
            </a:r>
            <a:r>
              <a:rPr lang="en-US" sz="800" dirty="0">
                <a:latin typeface="Arial"/>
                <a:cs typeface="Arial"/>
              </a:rPr>
              <a:t> </a:t>
            </a:r>
            <a:r>
              <a:rPr lang="en-US" sz="800" dirty="0" err="1">
                <a:latin typeface="Arial"/>
                <a:cs typeface="Arial"/>
              </a:rPr>
              <a:t>en</a:t>
            </a:r>
            <a:r>
              <a:rPr lang="en-US" sz="800" dirty="0">
                <a:latin typeface="Arial"/>
                <a:cs typeface="Arial"/>
              </a:rPr>
              <a:t> la </a:t>
            </a:r>
            <a:r>
              <a:rPr lang="en-US" sz="800" dirty="0" err="1">
                <a:latin typeface="Arial"/>
                <a:cs typeface="Arial"/>
              </a:rPr>
              <a:t>salud</a:t>
            </a:r>
            <a:r>
              <a:rPr lang="en-US" sz="800" dirty="0">
                <a:latin typeface="Arial"/>
                <a:cs typeface="Arial"/>
              </a:rPr>
              <a:t> </a:t>
            </a:r>
            <a:r>
              <a:rPr lang="en-US" sz="800" dirty="0" err="1">
                <a:latin typeface="Arial"/>
                <a:cs typeface="Arial"/>
              </a:rPr>
              <a:t>humana</a:t>
            </a:r>
            <a:r>
              <a:rPr lang="en-US" sz="800" dirty="0">
                <a:latin typeface="Arial"/>
                <a:cs typeface="Arial"/>
              </a:rPr>
              <a:t>. Rev. Fac. </a:t>
            </a:r>
            <a:r>
              <a:rPr lang="en-US" sz="800" dirty="0" err="1">
                <a:latin typeface="Arial"/>
                <a:cs typeface="Arial"/>
              </a:rPr>
              <a:t>Nac</a:t>
            </a:r>
            <a:r>
              <a:rPr lang="en-US" sz="800" dirty="0">
                <a:latin typeface="Arial"/>
                <a:cs typeface="Arial"/>
              </a:rPr>
              <a:t>. </a:t>
            </a:r>
            <a:r>
              <a:rPr lang="en-US" sz="800" dirty="0" err="1">
                <a:latin typeface="Arial"/>
                <a:cs typeface="Arial"/>
              </a:rPr>
              <a:t>Salud</a:t>
            </a:r>
            <a:r>
              <a:rPr lang="en-US" sz="800" dirty="0">
                <a:latin typeface="Arial"/>
                <a:cs typeface="Arial"/>
              </a:rPr>
              <a:t> </a:t>
            </a:r>
            <a:r>
              <a:rPr lang="en-US" sz="800" dirty="0" err="1">
                <a:latin typeface="Arial"/>
                <a:cs typeface="Arial"/>
              </a:rPr>
              <a:t>Pública</a:t>
            </a:r>
            <a:r>
              <a:rPr lang="en-US" sz="800" dirty="0">
                <a:latin typeface="Arial"/>
                <a:cs typeface="Arial"/>
              </a:rPr>
              <a:t>  [Internet]. 2012  Apr [cited  2021  July  25] ;  30( 1 ): 75-82. 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xmlns="" id="{ED7FD119-A997-4FB0-BA3A-43CAD545BC5D}"/>
              </a:ext>
            </a:extLst>
          </p:cNvPr>
          <p:cNvSpPr txBox="1"/>
          <p:nvPr/>
        </p:nvSpPr>
        <p:spPr>
          <a:xfrm>
            <a:off x="2010152" y="397414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highlight>
                  <a:srgbClr val="008080"/>
                </a:highlight>
                <a:latin typeface="Arial"/>
                <a:ea typeface="Microsoft YaHei"/>
                <a:cs typeface="Arial"/>
              </a:rPr>
              <a:t>De Exposición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xmlns="" id="{FF1FA995-DAF2-4F40-A509-5A5D741FB244}"/>
              </a:ext>
            </a:extLst>
          </p:cNvPr>
          <p:cNvSpPr txBox="1"/>
          <p:nvPr/>
        </p:nvSpPr>
        <p:spPr>
          <a:xfrm>
            <a:off x="6758894" y="397817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highlight>
                  <a:srgbClr val="008080"/>
                </a:highlight>
                <a:latin typeface="Arial"/>
                <a:ea typeface="Microsoft YaHei"/>
                <a:cs typeface="Arial"/>
              </a:rPr>
              <a:t>De Efecto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D8F599B-3065-4318-A487-9EE17B7ED2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820" y="289434"/>
            <a:ext cx="1334266" cy="77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22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xmlns="" id="{E1213C3A-5EC6-4952-839A-FC933FE2A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52087"/>
              </p:ext>
            </p:extLst>
          </p:nvPr>
        </p:nvGraphicFramePr>
        <p:xfrm>
          <a:off x="355683" y="1850257"/>
          <a:ext cx="11480633" cy="438912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757080">
                  <a:extLst>
                    <a:ext uri="{9D8B030D-6E8A-4147-A177-3AD203B41FA5}">
                      <a16:colId xmlns:a16="http://schemas.microsoft.com/office/drawing/2014/main" xmlns="" val="1229146268"/>
                    </a:ext>
                  </a:extLst>
                </a:gridCol>
                <a:gridCol w="1111625">
                  <a:extLst>
                    <a:ext uri="{9D8B030D-6E8A-4147-A177-3AD203B41FA5}">
                      <a16:colId xmlns:a16="http://schemas.microsoft.com/office/drawing/2014/main" xmlns="" val="215423287"/>
                    </a:ext>
                  </a:extLst>
                </a:gridCol>
                <a:gridCol w="2944906">
                  <a:extLst>
                    <a:ext uri="{9D8B030D-6E8A-4147-A177-3AD203B41FA5}">
                      <a16:colId xmlns:a16="http://schemas.microsoft.com/office/drawing/2014/main" xmlns="" val="4115906523"/>
                    </a:ext>
                  </a:extLst>
                </a:gridCol>
                <a:gridCol w="2164976">
                  <a:extLst>
                    <a:ext uri="{9D8B030D-6E8A-4147-A177-3AD203B41FA5}">
                      <a16:colId xmlns:a16="http://schemas.microsoft.com/office/drawing/2014/main" xmlns="" val="4119068071"/>
                    </a:ext>
                  </a:extLst>
                </a:gridCol>
                <a:gridCol w="3502046">
                  <a:extLst>
                    <a:ext uri="{9D8B030D-6E8A-4147-A177-3AD203B41FA5}">
                      <a16:colId xmlns:a16="http://schemas.microsoft.com/office/drawing/2014/main" xmlns="" val="5290348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Sustancia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Muestra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Método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analítico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Valor de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referencia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Biomarcadores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efecto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376347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Arial"/>
                        </a:rPr>
                        <a:t>Acetaminofén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Arial"/>
                        </a:rPr>
                        <a:t>Sangre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Arial"/>
                        </a:rPr>
                        <a:t>Inmunoensayo, colorimetría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Arial"/>
                        </a:rPr>
                        <a:t>Nivel tóxico superior a 100 ug/ml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  <a:latin typeface="Arial"/>
                        </a:rPr>
                        <a:t>Transaminasas</a:t>
                      </a:r>
                      <a:r>
                        <a:rPr lang="en-US" sz="1600" dirty="0">
                          <a:effectLst/>
                          <a:latin typeface="Arial"/>
                        </a:rPr>
                        <a:t>, PT e INR, </a:t>
                      </a:r>
                      <a:r>
                        <a:rPr lang="en-US" sz="1600" dirty="0" err="1">
                          <a:effectLst/>
                          <a:latin typeface="Arial"/>
                        </a:rPr>
                        <a:t>bilirrubinas</a:t>
                      </a:r>
                      <a:r>
                        <a:rPr lang="en-US" sz="1600" dirty="0">
                          <a:effectLst/>
                          <a:latin typeface="Arial"/>
                        </a:rPr>
                        <a:t>, gases, </a:t>
                      </a:r>
                      <a:r>
                        <a:rPr lang="en-US" sz="1600" dirty="0" err="1">
                          <a:effectLst/>
                          <a:latin typeface="Arial"/>
                        </a:rPr>
                        <a:t>lactato</a:t>
                      </a:r>
                      <a:r>
                        <a:rPr lang="en-US" sz="1600" dirty="0">
                          <a:effectLst/>
                          <a:latin typeface="Arial"/>
                        </a:rPr>
                        <a:t> y </a:t>
                      </a:r>
                      <a:r>
                        <a:rPr lang="en-US" sz="1600" dirty="0" err="1">
                          <a:effectLst/>
                          <a:latin typeface="Arial"/>
                        </a:rPr>
                        <a:t>creatinina</a:t>
                      </a:r>
                      <a:endParaRPr lang="en-US" sz="1600" dirty="0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2858062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Arial"/>
                        </a:rPr>
                        <a:t>Antidepresivos tricíclicos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Arial"/>
                        </a:rPr>
                        <a:t>Sangre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Arial"/>
                        </a:rPr>
                        <a:t>Enzimoinmunoanálisis, HPLC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Arial"/>
                        </a:rPr>
                        <a:t>&gt; 1000 ng/ml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  <a:latin typeface="Arial"/>
                        </a:rPr>
                        <a:t>Electrolitos</a:t>
                      </a:r>
                      <a:r>
                        <a:rPr lang="en-US" sz="1600" dirty="0">
                          <a:effectLst/>
                          <a:latin typeface="Arial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Arial"/>
                        </a:rPr>
                        <a:t>glucosa</a:t>
                      </a:r>
                      <a:r>
                        <a:rPr lang="en-US" sz="1600" dirty="0">
                          <a:effectLst/>
                          <a:latin typeface="Arial"/>
                        </a:rPr>
                        <a:t>, BUN, </a:t>
                      </a:r>
                      <a:r>
                        <a:rPr lang="en-US" sz="1600" dirty="0" err="1">
                          <a:effectLst/>
                          <a:latin typeface="Arial"/>
                        </a:rPr>
                        <a:t>creatinina</a:t>
                      </a:r>
                      <a:r>
                        <a:rPr lang="en-US" sz="1600" dirty="0">
                          <a:effectLst/>
                          <a:latin typeface="Arial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Arial"/>
                        </a:rPr>
                        <a:t>creatinin</a:t>
                      </a:r>
                      <a:r>
                        <a:rPr lang="en-US" sz="1600" dirty="0">
                          <a:effectLst/>
                          <a:latin typeface="Arial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"/>
                        </a:rPr>
                        <a:t>kinasa</a:t>
                      </a:r>
                      <a:r>
                        <a:rPr lang="en-US" sz="1600" dirty="0">
                          <a:effectLst/>
                          <a:latin typeface="Arial"/>
                        </a:rPr>
                        <a:t> (CPK),</a:t>
                      </a:r>
                    </a:p>
                    <a:p>
                      <a:r>
                        <a:rPr lang="en-US" sz="1600" dirty="0" err="1">
                          <a:effectLst/>
                          <a:latin typeface="Arial"/>
                        </a:rPr>
                        <a:t>mioglobina</a:t>
                      </a:r>
                      <a:r>
                        <a:rPr lang="en-US" sz="1600" dirty="0">
                          <a:effectLst/>
                          <a:latin typeface="Arial"/>
                        </a:rPr>
                        <a:t>, gases.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2614718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Arial"/>
                        </a:rPr>
                        <a:t>Orina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Arial"/>
                        </a:rPr>
                        <a:t>Inmunoensayo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Arial"/>
                        </a:rPr>
                        <a:t>Positivo:  &gt;1000 ng/ml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3231007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Arial"/>
                        </a:rPr>
                        <a:t>Plaguicidas inhibidores de colinesterasa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Arial"/>
                        </a:rPr>
                        <a:t>Sangre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Arial"/>
                        </a:rPr>
                        <a:t>Actividad de</a:t>
                      </a:r>
                    </a:p>
                    <a:p>
                      <a:r>
                        <a:rPr lang="en-US" sz="1600">
                          <a:effectLst/>
                          <a:latin typeface="Arial"/>
                        </a:rPr>
                        <a:t>la enzima</a:t>
                      </a:r>
                    </a:p>
                    <a:p>
                      <a:r>
                        <a:rPr lang="en-US" sz="1600">
                          <a:effectLst/>
                          <a:latin typeface="Arial"/>
                        </a:rPr>
                        <a:t>colinesterasa por el método de Mitchell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Arial"/>
                        </a:rPr>
                        <a:t>Normal de 91 a 164</a:t>
                      </a:r>
                    </a:p>
                    <a:p>
                      <a:r>
                        <a:rPr lang="en-US" sz="1600">
                          <a:effectLst/>
                          <a:latin typeface="Arial"/>
                        </a:rPr>
                        <a:t>Ud de delta pH/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Arial"/>
                        </a:rPr>
                        <a:t>perfil hepático, renal, glicemia y amilasas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76073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Arial"/>
                        </a:rPr>
                        <a:t>Glifosato y AMPA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Arial"/>
                        </a:rPr>
                        <a:t>Sangre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Arial"/>
                        </a:rPr>
                        <a:t>LC–MS/MS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Arial"/>
                        </a:rPr>
                        <a:t>Electrolitos, función renal y hepática, gases, glicemia y electrolitos.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2734866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Arial"/>
                        </a:rPr>
                        <a:t>Orina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Arial"/>
                        </a:rPr>
                        <a:t>HPLC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350509114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Arial"/>
                        </a:rPr>
                        <a:t>Metanol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Arial"/>
                        </a:rPr>
                        <a:t>Sangre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Arial"/>
                        </a:rPr>
                        <a:t>Espectrofotométrico o Cromatografía de gases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Arial"/>
                        </a:rPr>
                        <a:t>Niveles Tóxicos</a:t>
                      </a:r>
                    </a:p>
                    <a:p>
                      <a:r>
                        <a:rPr lang="en-US" sz="1600">
                          <a:effectLst/>
                          <a:latin typeface="Arial"/>
                        </a:rPr>
                        <a:t>de 5 ug/dl</a:t>
                      </a:r>
                    </a:p>
                    <a:p>
                      <a:r>
                        <a:rPr lang="en-US" sz="1600">
                          <a:effectLst/>
                          <a:latin typeface="Arial"/>
                        </a:rPr>
                        <a:t>a 20 ug/ dl</a:t>
                      </a:r>
                    </a:p>
                    <a:p>
                      <a:r>
                        <a:rPr lang="en-US" sz="1600">
                          <a:effectLst/>
                          <a:latin typeface="Arial"/>
                        </a:rPr>
                        <a:t> Mayor de 20 ug/dl</a:t>
                      </a:r>
                    </a:p>
                    <a:p>
                      <a:r>
                        <a:rPr lang="en-US" sz="1600">
                          <a:effectLst/>
                          <a:latin typeface="Arial"/>
                        </a:rPr>
                        <a:t> niveles fatales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Arial"/>
                        </a:rPr>
                        <a:t>Gases </a:t>
                      </a:r>
                      <a:r>
                        <a:rPr lang="en-US" sz="1600" dirty="0" err="1">
                          <a:effectLst/>
                          <a:latin typeface="Arial"/>
                        </a:rPr>
                        <a:t>arteriales</a:t>
                      </a:r>
                      <a:r>
                        <a:rPr lang="en-US" sz="1600" dirty="0">
                          <a:effectLst/>
                          <a:latin typeface="Arial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Arial"/>
                        </a:rPr>
                        <a:t>brecha</a:t>
                      </a:r>
                      <a:r>
                        <a:rPr lang="en-US" sz="1600" dirty="0">
                          <a:effectLst/>
                          <a:latin typeface="Arial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"/>
                        </a:rPr>
                        <a:t>aniónica</a:t>
                      </a:r>
                      <a:r>
                        <a:rPr lang="en-US" sz="1600" dirty="0">
                          <a:effectLst/>
                          <a:latin typeface="Arial"/>
                        </a:rPr>
                        <a:t>/osmolar, </a:t>
                      </a:r>
                      <a:r>
                        <a:rPr lang="en-US" sz="1600" dirty="0" err="1">
                          <a:effectLst/>
                          <a:latin typeface="Arial"/>
                        </a:rPr>
                        <a:t>lactato</a:t>
                      </a:r>
                      <a:r>
                        <a:rPr lang="en-US" sz="1600" dirty="0">
                          <a:effectLst/>
                          <a:latin typeface="Arial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Arial"/>
                        </a:rPr>
                        <a:t>electrolitos</a:t>
                      </a:r>
                      <a:r>
                        <a:rPr lang="en-US" sz="1600" dirty="0">
                          <a:effectLst/>
                          <a:latin typeface="Arial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Arial"/>
                        </a:rPr>
                        <a:t>transaminasas</a:t>
                      </a:r>
                      <a:r>
                        <a:rPr lang="en-US" sz="1600" dirty="0">
                          <a:effectLst/>
                          <a:latin typeface="Arial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Arial"/>
                        </a:rPr>
                        <a:t>amilasa</a:t>
                      </a:r>
                      <a:r>
                        <a:rPr lang="en-US" sz="1600" dirty="0">
                          <a:effectLst/>
                          <a:latin typeface="Arial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"/>
                        </a:rPr>
                        <a:t>sérica</a:t>
                      </a:r>
                      <a:r>
                        <a:rPr lang="en-US" sz="1600" dirty="0">
                          <a:effectLst/>
                          <a:latin typeface="Arial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Arial"/>
                        </a:rPr>
                        <a:t>parcial</a:t>
                      </a:r>
                      <a:r>
                        <a:rPr lang="en-US" sz="1600" dirty="0">
                          <a:effectLst/>
                          <a:latin typeface="Arial"/>
                        </a:rPr>
                        <a:t> de </a:t>
                      </a:r>
                      <a:r>
                        <a:rPr lang="en-US" sz="1600" dirty="0" err="1">
                          <a:effectLst/>
                          <a:latin typeface="Arial"/>
                        </a:rPr>
                        <a:t>orina</a:t>
                      </a:r>
                      <a:r>
                        <a:rPr lang="en-US" sz="1600" dirty="0">
                          <a:effectLst/>
                          <a:latin typeface="Arial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Arial"/>
                        </a:rPr>
                        <a:t>función</a:t>
                      </a:r>
                      <a:r>
                        <a:rPr lang="en-US" sz="1600" dirty="0">
                          <a:effectLst/>
                          <a:latin typeface="Arial"/>
                        </a:rPr>
                        <a:t> renal, </a:t>
                      </a:r>
                      <a:r>
                        <a:rPr lang="en-US" sz="1600" dirty="0" err="1">
                          <a:effectLst/>
                          <a:latin typeface="Arial"/>
                        </a:rPr>
                        <a:t>cuadro</a:t>
                      </a:r>
                      <a:r>
                        <a:rPr lang="en-US" sz="1600" dirty="0">
                          <a:effectLst/>
                          <a:latin typeface="Arial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"/>
                        </a:rPr>
                        <a:t>hemático</a:t>
                      </a:r>
                      <a:r>
                        <a:rPr lang="en-US" sz="1600" dirty="0">
                          <a:effectLst/>
                          <a:latin typeface="Arial"/>
                        </a:rPr>
                        <a:t> y </a:t>
                      </a:r>
                      <a:r>
                        <a:rPr lang="en-US" sz="1600" dirty="0" err="1">
                          <a:effectLst/>
                          <a:latin typeface="Arial"/>
                        </a:rPr>
                        <a:t>glicemia</a:t>
                      </a:r>
                      <a:r>
                        <a:rPr lang="en-US" sz="1600" dirty="0"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0169146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xmlns="" id="{8D505576-2138-45E9-A554-916496C871BD}"/>
              </a:ext>
            </a:extLst>
          </p:cNvPr>
          <p:cNvSpPr txBox="1">
            <a:spLocks/>
          </p:cNvSpPr>
          <p:nvPr/>
        </p:nvSpPr>
        <p:spPr>
          <a:xfrm>
            <a:off x="3793446" y="871324"/>
            <a:ext cx="5237433" cy="5757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b="1" dirty="0">
                <a:solidFill>
                  <a:schemeClr val="bg1"/>
                </a:solidFill>
                <a:highlight>
                  <a:srgbClr val="008080"/>
                </a:highlight>
                <a:latin typeface="Arial"/>
                <a:cs typeface="Arial"/>
              </a:rPr>
              <a:t>Análisis de Diferentes Sustancias </a:t>
            </a:r>
            <a:endParaRPr lang="es-CO" sz="2400" b="1" dirty="0">
              <a:solidFill>
                <a:schemeClr val="bg1"/>
              </a:solidFill>
              <a:highlight>
                <a:srgbClr val="008080"/>
              </a:highlight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xmlns="" id="{63C8E4DA-3773-4829-8E31-005759D02787}"/>
              </a:ext>
            </a:extLst>
          </p:cNvPr>
          <p:cNvSpPr txBox="1"/>
          <p:nvPr/>
        </p:nvSpPr>
        <p:spPr>
          <a:xfrm>
            <a:off x="443568" y="6461477"/>
            <a:ext cx="5831541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 err="1">
                <a:solidFill>
                  <a:srgbClr val="BDD7EE"/>
                </a:solidFill>
                <a:latin typeface="Arial"/>
                <a:cs typeface="Arial"/>
              </a:rPr>
              <a:t>Adpatado</a:t>
            </a:r>
            <a:r>
              <a:rPr lang="en-US" sz="800" dirty="0">
                <a:solidFill>
                  <a:srgbClr val="BDD7EE"/>
                </a:solidFill>
                <a:latin typeface="Arial"/>
                <a:cs typeface="Arial"/>
              </a:rPr>
              <a:t> de: </a:t>
            </a:r>
            <a:r>
              <a:rPr lang="es-MX" sz="800" dirty="0">
                <a:solidFill>
                  <a:srgbClr val="BDD7EE"/>
                </a:solidFill>
                <a:latin typeface="Arial"/>
                <a:cs typeface="Arial"/>
              </a:rPr>
              <a:t>Ministerio de Salud y Protección Social. Guía para el Manejo de Emergencias Toxicológicas . 2017 </a:t>
            </a:r>
            <a:endParaRPr lang="en-US" sz="800" dirty="0">
              <a:solidFill>
                <a:srgbClr val="BDD7EE"/>
              </a:solidFill>
              <a:latin typeface="Arial"/>
              <a:cs typeface="Arial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34F7D97-76DC-4003-8063-A43E32E028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820" y="289434"/>
            <a:ext cx="1334266" cy="77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8EDD74-0241-46BB-B7E2-2016753AD806}"/>
              </a:ext>
            </a:extLst>
          </p:cNvPr>
          <p:cNvSpPr txBox="1">
            <a:spLocks/>
          </p:cNvSpPr>
          <p:nvPr/>
        </p:nvSpPr>
        <p:spPr>
          <a:xfrm>
            <a:off x="3793446" y="871324"/>
            <a:ext cx="5237433" cy="5757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b="1" dirty="0">
                <a:solidFill>
                  <a:schemeClr val="bg1"/>
                </a:solidFill>
                <a:highlight>
                  <a:srgbClr val="008080"/>
                </a:highlight>
                <a:latin typeface="Arial"/>
                <a:cs typeface="Arial"/>
              </a:rPr>
              <a:t>Análisis de Diferentes Sustancias </a:t>
            </a:r>
            <a:endParaRPr lang="es-CO" sz="2400" b="1" dirty="0">
              <a:solidFill>
                <a:schemeClr val="bg1"/>
              </a:solidFill>
              <a:highlight>
                <a:srgbClr val="008080"/>
              </a:highlight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xmlns="" id="{A85CF796-1272-49D9-99E5-BDDECF30FB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320321"/>
              </p:ext>
            </p:extLst>
          </p:nvPr>
        </p:nvGraphicFramePr>
        <p:xfrm>
          <a:off x="572457" y="1764608"/>
          <a:ext cx="11047084" cy="457200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554815">
                  <a:extLst>
                    <a:ext uri="{9D8B030D-6E8A-4147-A177-3AD203B41FA5}">
                      <a16:colId xmlns:a16="http://schemas.microsoft.com/office/drawing/2014/main" xmlns="" val="3327736336"/>
                    </a:ext>
                  </a:extLst>
                </a:gridCol>
                <a:gridCol w="1288281">
                  <a:extLst>
                    <a:ext uri="{9D8B030D-6E8A-4147-A177-3AD203B41FA5}">
                      <a16:colId xmlns:a16="http://schemas.microsoft.com/office/drawing/2014/main" xmlns="" val="1530961577"/>
                    </a:ext>
                  </a:extLst>
                </a:gridCol>
                <a:gridCol w="2958353">
                  <a:extLst>
                    <a:ext uri="{9D8B030D-6E8A-4147-A177-3AD203B41FA5}">
                      <a16:colId xmlns:a16="http://schemas.microsoft.com/office/drawing/2014/main" xmlns="" val="37272964"/>
                    </a:ext>
                  </a:extLst>
                </a:gridCol>
                <a:gridCol w="2138082">
                  <a:extLst>
                    <a:ext uri="{9D8B030D-6E8A-4147-A177-3AD203B41FA5}">
                      <a16:colId xmlns:a16="http://schemas.microsoft.com/office/drawing/2014/main" xmlns="" val="1389744906"/>
                    </a:ext>
                  </a:extLst>
                </a:gridCol>
                <a:gridCol w="3107553">
                  <a:extLst>
                    <a:ext uri="{9D8B030D-6E8A-4147-A177-3AD203B41FA5}">
                      <a16:colId xmlns:a16="http://schemas.microsoft.com/office/drawing/2014/main" xmlns="" val="743472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effectLst/>
                          <a:latin typeface="Arial"/>
                        </a:rPr>
                        <a:t>Sustancia</a:t>
                      </a:r>
                      <a:endParaRPr lang="en-US" sz="1500" dirty="0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  <a:latin typeface="Arial"/>
                        </a:rPr>
                        <a:t>Muestra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effectLst/>
                          <a:latin typeface="Arial"/>
                        </a:rPr>
                        <a:t>Método</a:t>
                      </a:r>
                      <a:r>
                        <a:rPr lang="en-US" sz="1500" dirty="0">
                          <a:effectLst/>
                          <a:latin typeface="Arial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/>
                        </a:rPr>
                        <a:t>analítico</a:t>
                      </a:r>
                      <a:endParaRPr lang="en-US" sz="1500" dirty="0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effectLst/>
                          <a:latin typeface="Arial"/>
                        </a:rPr>
                        <a:t>Valor de </a:t>
                      </a:r>
                      <a:r>
                        <a:rPr lang="en-US" sz="1500" dirty="0" err="1">
                          <a:effectLst/>
                          <a:latin typeface="Arial"/>
                        </a:rPr>
                        <a:t>referencia</a:t>
                      </a:r>
                      <a:endParaRPr lang="en-US" sz="1500" dirty="0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effectLst/>
                          <a:latin typeface="Arial"/>
                        </a:rPr>
                        <a:t>Biomarcadores</a:t>
                      </a:r>
                      <a:r>
                        <a:rPr lang="en-US" sz="1500" dirty="0">
                          <a:effectLst/>
                          <a:latin typeface="Arial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/>
                        </a:rPr>
                        <a:t>efecto</a:t>
                      </a:r>
                      <a:endParaRPr lang="en-US" sz="1500" dirty="0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279599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r>
                        <a:rPr lang="en-US" sz="1500" dirty="0" err="1">
                          <a:effectLst/>
                          <a:latin typeface="Arial"/>
                        </a:rPr>
                        <a:t>Mercurio</a:t>
                      </a:r>
                      <a:endParaRPr lang="en-US" sz="1500" dirty="0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  <a:latin typeface="Arial"/>
                        </a:rPr>
                        <a:t>Orina 24h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  <a:latin typeface="Arial"/>
                        </a:rPr>
                        <a:t>Espectrofotometría de</a:t>
                      </a:r>
                    </a:p>
                    <a:p>
                      <a:r>
                        <a:rPr lang="en-US" sz="1500">
                          <a:effectLst/>
                          <a:latin typeface="Arial"/>
                        </a:rPr>
                        <a:t>absorción atómica vapor frío / DMA-80.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500">
                          <a:effectLst/>
                          <a:latin typeface="Arial"/>
                        </a:rPr>
                        <a:t>≤ 10 μ</a:t>
                      </a:r>
                      <a:r>
                        <a:rPr lang="en-US" sz="1500">
                          <a:effectLst/>
                          <a:latin typeface="Arial"/>
                        </a:rPr>
                        <a:t>g/L</a:t>
                      </a:r>
                    </a:p>
                    <a:p>
                      <a:r>
                        <a:rPr lang="en-US" sz="1500">
                          <a:effectLst/>
                          <a:latin typeface="Arial"/>
                        </a:rPr>
                        <a:t>&lt; 5 </a:t>
                      </a:r>
                      <a:r>
                        <a:rPr lang="el-GR" sz="1500">
                          <a:effectLst/>
                          <a:latin typeface="Arial"/>
                        </a:rPr>
                        <a:t>μ</a:t>
                      </a:r>
                      <a:r>
                        <a:rPr lang="en-US" sz="1500">
                          <a:effectLst/>
                          <a:latin typeface="Arial"/>
                        </a:rPr>
                        <a:t>g /g creatinina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500" dirty="0" err="1">
                          <a:effectLst/>
                          <a:latin typeface="Arial"/>
                        </a:rPr>
                        <a:t>Electrolitos</a:t>
                      </a:r>
                      <a:r>
                        <a:rPr lang="en-US" sz="1500" dirty="0">
                          <a:effectLst/>
                          <a:latin typeface="Arial"/>
                        </a:rPr>
                        <a:t>, </a:t>
                      </a:r>
                      <a:r>
                        <a:rPr lang="en-US" sz="1500" dirty="0" err="1">
                          <a:effectLst/>
                          <a:latin typeface="Arial"/>
                        </a:rPr>
                        <a:t>glicemia</a:t>
                      </a:r>
                      <a:r>
                        <a:rPr lang="en-US" sz="1500" dirty="0">
                          <a:effectLst/>
                          <a:latin typeface="Arial"/>
                        </a:rPr>
                        <a:t>, BUN, </a:t>
                      </a:r>
                      <a:r>
                        <a:rPr lang="en-US" sz="1500" dirty="0" err="1">
                          <a:effectLst/>
                          <a:latin typeface="Arial"/>
                        </a:rPr>
                        <a:t>creatinina</a:t>
                      </a:r>
                      <a:r>
                        <a:rPr lang="en-US" sz="1500" dirty="0">
                          <a:effectLst/>
                          <a:latin typeface="Arial"/>
                        </a:rPr>
                        <a:t>, </a:t>
                      </a:r>
                      <a:r>
                        <a:rPr lang="en-US" sz="1500" dirty="0" err="1">
                          <a:effectLst/>
                          <a:latin typeface="Arial"/>
                        </a:rPr>
                        <a:t>transaminasas</a:t>
                      </a:r>
                      <a:r>
                        <a:rPr lang="en-US" sz="1500" dirty="0">
                          <a:effectLst/>
                          <a:latin typeface="Arial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/>
                        </a:rPr>
                        <a:t>hepáticas</a:t>
                      </a:r>
                      <a:r>
                        <a:rPr lang="en-US" sz="1500" dirty="0">
                          <a:effectLst/>
                          <a:latin typeface="Arial"/>
                        </a:rPr>
                        <a:t>, </a:t>
                      </a:r>
                      <a:r>
                        <a:rPr lang="en-US" sz="1500" dirty="0" err="1">
                          <a:effectLst/>
                          <a:latin typeface="Arial"/>
                        </a:rPr>
                        <a:t>uroanálisis</a:t>
                      </a:r>
                      <a:r>
                        <a:rPr lang="en-US" sz="1500" dirty="0">
                          <a:effectLst/>
                          <a:latin typeface="Arial"/>
                        </a:rPr>
                        <a:t> y gases </a:t>
                      </a:r>
                      <a:r>
                        <a:rPr lang="en-US" sz="1500" dirty="0" err="1">
                          <a:effectLst/>
                          <a:latin typeface="Arial"/>
                        </a:rPr>
                        <a:t>arteriales</a:t>
                      </a:r>
                      <a:r>
                        <a:rPr lang="en-US" sz="1500" dirty="0"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20233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  <a:latin typeface="Arial"/>
                        </a:rPr>
                        <a:t>Sangre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  <a:latin typeface="Arial"/>
                        </a:rPr>
                        <a:t>Espectrofotometría de</a:t>
                      </a:r>
                    </a:p>
                    <a:p>
                      <a:r>
                        <a:rPr lang="en-US" sz="1500">
                          <a:effectLst/>
                          <a:latin typeface="Arial"/>
                        </a:rPr>
                        <a:t>absorción atómica vapor frío / DMA-80.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  <a:latin typeface="Arial"/>
                        </a:rPr>
                        <a:t>5 - 10 µg/L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9369204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  <a:latin typeface="Arial"/>
                        </a:rPr>
                        <a:t>Plomo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  <a:latin typeface="Arial"/>
                        </a:rPr>
                        <a:t>Sangre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err="1">
                          <a:effectLst/>
                          <a:latin typeface="Arial"/>
                        </a:rPr>
                        <a:t>Espectrofotometría</a:t>
                      </a:r>
                      <a:r>
                        <a:rPr lang="en-US" sz="1500" dirty="0">
                          <a:effectLst/>
                          <a:latin typeface="Arial"/>
                        </a:rPr>
                        <a:t> de</a:t>
                      </a:r>
                    </a:p>
                    <a:p>
                      <a:r>
                        <a:rPr lang="en-US" sz="1500" dirty="0" err="1">
                          <a:effectLst/>
                          <a:latin typeface="Arial"/>
                        </a:rPr>
                        <a:t>absorción</a:t>
                      </a:r>
                      <a:r>
                        <a:rPr lang="en-US" sz="1500" dirty="0">
                          <a:effectLst/>
                          <a:latin typeface="Arial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/>
                        </a:rPr>
                        <a:t>atómica</a:t>
                      </a:r>
                      <a:r>
                        <a:rPr lang="en-US" sz="1500" dirty="0">
                          <a:effectLst/>
                          <a:latin typeface="Arial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/>
                        </a:rPr>
                        <a:t>horno</a:t>
                      </a:r>
                      <a:endParaRPr lang="en-US" sz="1500" dirty="0">
                        <a:effectLst/>
                        <a:latin typeface="Arial"/>
                      </a:endParaRPr>
                    </a:p>
                    <a:p>
                      <a:r>
                        <a:rPr lang="en-US" sz="1500" dirty="0">
                          <a:effectLst/>
                          <a:latin typeface="Arial"/>
                        </a:rPr>
                        <a:t>de </a:t>
                      </a:r>
                      <a:r>
                        <a:rPr lang="en-US" sz="1500" dirty="0" err="1">
                          <a:effectLst/>
                          <a:latin typeface="Arial"/>
                        </a:rPr>
                        <a:t>grafito</a:t>
                      </a:r>
                      <a:endParaRPr lang="en-US" sz="1500" dirty="0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  <a:latin typeface="Arial"/>
                        </a:rPr>
                        <a:t>38 µg/dl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  <a:latin typeface="Arial"/>
                        </a:rPr>
                        <a:t>ALA- d eritrocitaria, zinc protoporfirina (ZPP), ALA-Urinaria, cuadro hemático y ESP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99363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  <a:latin typeface="Arial"/>
                        </a:rPr>
                        <a:t>Monóxido de Carbono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effectLst/>
                          <a:latin typeface="Arial"/>
                        </a:rPr>
                        <a:t>Sangre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err="1">
                          <a:effectLst/>
                          <a:latin typeface="Arial"/>
                        </a:rPr>
                        <a:t>Espectrofotométrico</a:t>
                      </a:r>
                      <a:endParaRPr lang="en-US" sz="1500" dirty="0">
                        <a:effectLst/>
                        <a:latin typeface="Arial"/>
                      </a:endParaRPr>
                    </a:p>
                    <a:p>
                      <a:r>
                        <a:rPr lang="en-US" sz="1500" dirty="0">
                          <a:effectLst/>
                          <a:latin typeface="Arial"/>
                        </a:rPr>
                        <a:t>UV-VIS para </a:t>
                      </a:r>
                      <a:r>
                        <a:rPr lang="en-US" sz="1500" dirty="0" err="1">
                          <a:effectLst/>
                          <a:latin typeface="Arial"/>
                        </a:rPr>
                        <a:t>determinación</a:t>
                      </a:r>
                      <a:r>
                        <a:rPr lang="en-US" sz="1500" dirty="0">
                          <a:effectLst/>
                          <a:latin typeface="Arial"/>
                        </a:rPr>
                        <a:t> de </a:t>
                      </a:r>
                      <a:r>
                        <a:rPr lang="en-US" sz="1500" dirty="0" err="1">
                          <a:effectLst/>
                          <a:latin typeface="Arial"/>
                        </a:rPr>
                        <a:t>caorboxihemoglobina</a:t>
                      </a:r>
                      <a:endParaRPr lang="en-US" sz="1500" dirty="0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effectLst/>
                          <a:latin typeface="Arial"/>
                        </a:rPr>
                        <a:t>Población general</a:t>
                      </a:r>
                    </a:p>
                    <a:p>
                      <a:r>
                        <a:rPr lang="en-US" sz="1500" dirty="0">
                          <a:effectLst/>
                          <a:latin typeface="Arial"/>
                        </a:rPr>
                        <a:t>hasta 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err="1">
                          <a:effectLst/>
                          <a:latin typeface="Arial"/>
                        </a:rPr>
                        <a:t>Enzimas</a:t>
                      </a:r>
                      <a:r>
                        <a:rPr lang="en-US" sz="1500" dirty="0">
                          <a:effectLst/>
                          <a:latin typeface="Arial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/>
                        </a:rPr>
                        <a:t>cardiacas</a:t>
                      </a:r>
                      <a:r>
                        <a:rPr lang="en-US" sz="1500" dirty="0">
                          <a:effectLst/>
                          <a:latin typeface="Arial"/>
                        </a:rPr>
                        <a:t>, </a:t>
                      </a:r>
                      <a:r>
                        <a:rPr lang="en-US" sz="1500" dirty="0" err="1">
                          <a:effectLst/>
                          <a:latin typeface="Arial"/>
                        </a:rPr>
                        <a:t>mioglobina</a:t>
                      </a:r>
                      <a:r>
                        <a:rPr lang="en-US" sz="1500" dirty="0">
                          <a:effectLst/>
                          <a:latin typeface="Arial"/>
                        </a:rPr>
                        <a:t>, </a:t>
                      </a:r>
                      <a:r>
                        <a:rPr lang="en-US" sz="1500" dirty="0" err="1">
                          <a:effectLst/>
                          <a:latin typeface="Arial"/>
                        </a:rPr>
                        <a:t>troponinas</a:t>
                      </a:r>
                      <a:r>
                        <a:rPr lang="en-US" sz="1500" dirty="0">
                          <a:effectLst/>
                          <a:latin typeface="Arial"/>
                        </a:rPr>
                        <a:t>, </a:t>
                      </a:r>
                      <a:r>
                        <a:rPr lang="en-US" sz="1500" dirty="0" err="1">
                          <a:effectLst/>
                          <a:latin typeface="Arial"/>
                        </a:rPr>
                        <a:t>creatina</a:t>
                      </a:r>
                      <a:endParaRPr lang="en-US" sz="1500" dirty="0">
                        <a:effectLst/>
                        <a:latin typeface="Arial"/>
                      </a:endParaRPr>
                    </a:p>
                    <a:p>
                      <a:r>
                        <a:rPr lang="en-US" sz="1500" dirty="0" err="1">
                          <a:effectLst/>
                          <a:latin typeface="Arial"/>
                        </a:rPr>
                        <a:t>Quinasa</a:t>
                      </a:r>
                      <a:r>
                        <a:rPr lang="en-US" sz="1500" dirty="0">
                          <a:effectLst/>
                          <a:latin typeface="Arial"/>
                        </a:rPr>
                        <a:t>, </a:t>
                      </a:r>
                      <a:r>
                        <a:rPr lang="en-US" sz="1500" dirty="0" err="1">
                          <a:effectLst/>
                          <a:latin typeface="Arial"/>
                        </a:rPr>
                        <a:t>creatinfosfoquinasa</a:t>
                      </a:r>
                      <a:r>
                        <a:rPr lang="en-US" sz="1500" dirty="0">
                          <a:effectLst/>
                          <a:latin typeface="Arial"/>
                        </a:rPr>
                        <a:t> y </a:t>
                      </a:r>
                      <a:r>
                        <a:rPr lang="en-US" sz="1500" dirty="0" err="1">
                          <a:effectLst/>
                          <a:latin typeface="Arial"/>
                        </a:rPr>
                        <a:t>lactato</a:t>
                      </a:r>
                      <a:endParaRPr lang="en-US" sz="1500" dirty="0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4973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  <a:latin typeface="Arial"/>
                        </a:rPr>
                        <a:t>Marihuana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err="1">
                          <a:effectLst/>
                          <a:latin typeface="Arial"/>
                        </a:rPr>
                        <a:t>Orina</a:t>
                      </a:r>
                      <a:endParaRPr lang="en-US" sz="1500" dirty="0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  <a:latin typeface="Arial"/>
                        </a:rPr>
                        <a:t>Test rápido de inmunoensayo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  <a:latin typeface="Arial"/>
                        </a:rPr>
                        <a:t>Negativo, &lt; 50 ng/ ml según NIDA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  <a:latin typeface="Arial"/>
                        </a:rPr>
                        <a:t>Ionograma, gases arteriales, glicemia, electrocardiograma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7556985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  <a:latin typeface="Arial"/>
                        </a:rPr>
                        <a:t>Cocaína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  <a:latin typeface="Arial"/>
                        </a:rPr>
                        <a:t>Orina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  <a:latin typeface="Arial"/>
                        </a:rPr>
                        <a:t>Test rápido de inmunoensayo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  <a:latin typeface="Arial"/>
                        </a:rPr>
                        <a:t>Negativo</a:t>
                      </a:r>
                    </a:p>
                    <a:p>
                      <a:r>
                        <a:rPr lang="en-US" sz="1500">
                          <a:effectLst/>
                          <a:latin typeface="Arial"/>
                        </a:rPr>
                        <a:t>&lt; 300 ng/ ml según NIDA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err="1">
                          <a:effectLst/>
                          <a:latin typeface="Arial"/>
                        </a:rPr>
                        <a:t>electrolitos</a:t>
                      </a:r>
                      <a:r>
                        <a:rPr lang="en-US" sz="1500" dirty="0">
                          <a:effectLst/>
                          <a:latin typeface="Arial"/>
                        </a:rPr>
                        <a:t>, </a:t>
                      </a:r>
                      <a:r>
                        <a:rPr lang="en-US" sz="1500" dirty="0" err="1">
                          <a:effectLst/>
                          <a:latin typeface="Arial"/>
                        </a:rPr>
                        <a:t>glicemia</a:t>
                      </a:r>
                      <a:r>
                        <a:rPr lang="en-US" sz="1500" dirty="0">
                          <a:effectLst/>
                          <a:latin typeface="Arial"/>
                        </a:rPr>
                        <a:t>, BUN, </a:t>
                      </a:r>
                      <a:r>
                        <a:rPr lang="en-US" sz="1500" dirty="0" err="1">
                          <a:effectLst/>
                          <a:latin typeface="Arial"/>
                        </a:rPr>
                        <a:t>creatinina</a:t>
                      </a:r>
                      <a:r>
                        <a:rPr lang="en-US" sz="1500" dirty="0">
                          <a:effectLst/>
                          <a:latin typeface="Arial"/>
                        </a:rPr>
                        <a:t>, </a:t>
                      </a:r>
                      <a:r>
                        <a:rPr lang="en-US" sz="1500" dirty="0" err="1">
                          <a:effectLst/>
                          <a:latin typeface="Arial"/>
                        </a:rPr>
                        <a:t>creatina</a:t>
                      </a:r>
                      <a:r>
                        <a:rPr lang="en-US" sz="1500" dirty="0">
                          <a:effectLst/>
                          <a:latin typeface="Arial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/>
                        </a:rPr>
                        <a:t>quinasa</a:t>
                      </a:r>
                      <a:r>
                        <a:rPr lang="en-US" sz="1500" dirty="0">
                          <a:effectLst/>
                          <a:latin typeface="Arial"/>
                        </a:rPr>
                        <a:t> (CPK), </a:t>
                      </a:r>
                      <a:r>
                        <a:rPr lang="en-US" sz="1500" dirty="0" err="1">
                          <a:effectLst/>
                          <a:latin typeface="Arial"/>
                        </a:rPr>
                        <a:t>uroanálisis</a:t>
                      </a:r>
                      <a:r>
                        <a:rPr lang="en-US" sz="1500" dirty="0">
                          <a:effectLst/>
                          <a:latin typeface="Arial"/>
                        </a:rPr>
                        <a:t>, </a:t>
                      </a:r>
                      <a:r>
                        <a:rPr lang="en-US" sz="1500" dirty="0" err="1">
                          <a:effectLst/>
                          <a:latin typeface="Arial"/>
                        </a:rPr>
                        <a:t>mioglobina</a:t>
                      </a:r>
                      <a:r>
                        <a:rPr lang="en-US" sz="1500" dirty="0">
                          <a:effectLst/>
                          <a:latin typeface="Arial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/>
                        </a:rPr>
                        <a:t>en</a:t>
                      </a:r>
                      <a:r>
                        <a:rPr lang="en-US" sz="1500" dirty="0">
                          <a:effectLst/>
                          <a:latin typeface="Arial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/>
                        </a:rPr>
                        <a:t>orina</a:t>
                      </a:r>
                      <a:r>
                        <a:rPr lang="en-US" sz="1500" dirty="0">
                          <a:effectLst/>
                          <a:latin typeface="Arial"/>
                        </a:rPr>
                        <a:t>, </a:t>
                      </a:r>
                      <a:r>
                        <a:rPr lang="en-US" sz="1500" dirty="0" err="1">
                          <a:effectLst/>
                          <a:latin typeface="Arial"/>
                        </a:rPr>
                        <a:t>troponina</a:t>
                      </a:r>
                      <a:r>
                        <a:rPr lang="en-US" sz="1500" dirty="0">
                          <a:effectLst/>
                          <a:latin typeface="Arial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rial"/>
                        </a:rPr>
                        <a:t>cardiaca</a:t>
                      </a:r>
                      <a:r>
                        <a:rPr lang="en-US" sz="1500" dirty="0"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0616958"/>
                  </a:ext>
                </a:extLst>
              </a:tr>
            </a:tbl>
          </a:graphicData>
        </a:graphic>
      </p:graphicFrame>
      <p:sp>
        <p:nvSpPr>
          <p:cNvPr id="4" name="TextBox 2">
            <a:extLst>
              <a:ext uri="{FF2B5EF4-FFF2-40B4-BE49-F238E27FC236}">
                <a16:creationId xmlns:a16="http://schemas.microsoft.com/office/drawing/2014/main" xmlns="" id="{AB8C6525-1CD7-4272-9351-548BE9F8135F}"/>
              </a:ext>
            </a:extLst>
          </p:cNvPr>
          <p:cNvSpPr txBox="1"/>
          <p:nvPr/>
        </p:nvSpPr>
        <p:spPr>
          <a:xfrm>
            <a:off x="481274" y="6438693"/>
            <a:ext cx="5831541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 err="1">
                <a:solidFill>
                  <a:srgbClr val="BDD7EE"/>
                </a:solidFill>
                <a:latin typeface="Arial"/>
                <a:cs typeface="Arial"/>
              </a:rPr>
              <a:t>Adpatado</a:t>
            </a:r>
            <a:r>
              <a:rPr lang="en-US" sz="800" dirty="0">
                <a:solidFill>
                  <a:srgbClr val="BDD7EE"/>
                </a:solidFill>
                <a:latin typeface="Arial"/>
                <a:cs typeface="Arial"/>
              </a:rPr>
              <a:t> de: </a:t>
            </a:r>
            <a:r>
              <a:rPr lang="es-MX" sz="800" dirty="0">
                <a:solidFill>
                  <a:srgbClr val="BDD7EE"/>
                </a:solidFill>
                <a:latin typeface="Arial"/>
                <a:cs typeface="Arial"/>
              </a:rPr>
              <a:t>Ministerio de Salud y Protección Social. Guía para el Manejo de Emergencias Toxicológicas . 2017 </a:t>
            </a:r>
            <a:endParaRPr lang="en-US" sz="800" dirty="0">
              <a:solidFill>
                <a:srgbClr val="BDD7EE"/>
              </a:solidFill>
              <a:latin typeface="Arial"/>
              <a:cs typeface="Arial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733DACB-E2BE-4473-BFFE-7D3512E791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321" y="289434"/>
            <a:ext cx="1334266" cy="77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41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18FCAE0-F023-4460-B807-58ECF51D586A}"/>
              </a:ext>
            </a:extLst>
          </p:cNvPr>
          <p:cNvSpPr txBox="1"/>
          <p:nvPr/>
        </p:nvSpPr>
        <p:spPr>
          <a:xfrm>
            <a:off x="5786487" y="2328669"/>
            <a:ext cx="585561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 esta unidad, se ha finalizado el módulo 1 de este curso.</a:t>
            </a:r>
          </a:p>
          <a:p>
            <a:r>
              <a:rPr lang="es-ES" sz="2800" b="1" dirty="0">
                <a:solidFill>
                  <a:schemeClr val="bg1"/>
                </a:solidFill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800" b="1" dirty="0">
                <a:solidFill>
                  <a:schemeClr val="bg1"/>
                </a:solidFill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 b="1" dirty="0">
                <a:solidFill>
                  <a:schemeClr val="bg1"/>
                </a:solidFill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Para continuar, debe desarrollar la evaluación de este módulo y aprobar con el 70%</a:t>
            </a:r>
            <a:endParaRPr lang="es-CO" sz="2800" b="1" dirty="0">
              <a:solidFill>
                <a:schemeClr val="bg1"/>
              </a:solidFill>
              <a:highlight>
                <a:srgbClr val="008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AF52216-77D8-4AB7-983D-B9C3958F2C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820" y="289434"/>
            <a:ext cx="1334266" cy="77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159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xmlns="" id="{E5E15628-1E2E-4F79-8B0F-3A214CBD8D31}"/>
              </a:ext>
            </a:extLst>
          </p:cNvPr>
          <p:cNvSpPr txBox="1">
            <a:spLocks/>
          </p:cNvSpPr>
          <p:nvPr/>
        </p:nvSpPr>
        <p:spPr>
          <a:xfrm>
            <a:off x="490331" y="1241040"/>
            <a:ext cx="5163269" cy="47090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defPPr>
              <a:defRPr lang="es-419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gases tóxicos desplazan el oxígeno del ambiente, impiden el adecuado intercambio gaseoso en pulmón o  irritan las vías respiratorias, produciendo intoxicaciones.</a:t>
            </a:r>
          </a:p>
          <a:p>
            <a:endParaRPr lang="es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Principales mecanismos: </a:t>
            </a:r>
          </a:p>
          <a:p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Irritación de las vías respiratorias</a:t>
            </a:r>
          </a:p>
          <a:p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Producción de asfixia (asfixiantes </a:t>
            </a:r>
            <a:r>
              <a:rPr lang="es-E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deprivantes</a:t>
            </a:r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asfixiantes sistémicos o mitocondriales).</a:t>
            </a:r>
          </a:p>
          <a:p>
            <a:endParaRPr lang="es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gravedad depende de la concentración, toxicidad de la sustancia, duración de la exposición, solubilidad en agua, susceptibilidad individual.</a:t>
            </a:r>
          </a:p>
        </p:txBody>
      </p:sp>
      <p:sp>
        <p:nvSpPr>
          <p:cNvPr id="3" name="Google Shape;122;p10">
            <a:extLst>
              <a:ext uri="{FF2B5EF4-FFF2-40B4-BE49-F238E27FC236}">
                <a16:creationId xmlns:a16="http://schemas.microsoft.com/office/drawing/2014/main" xmlns="" id="{4B7C34A9-669E-4E05-897B-4A5A39EDCE0D}"/>
              </a:ext>
            </a:extLst>
          </p:cNvPr>
          <p:cNvSpPr txBox="1"/>
          <p:nvPr/>
        </p:nvSpPr>
        <p:spPr>
          <a:xfrm>
            <a:off x="6356673" y="4243781"/>
            <a:ext cx="4571999" cy="23779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000" b="1" dirty="0">
                <a:effectLst/>
                <a:latin typeface="Arial" panose="020B0604020202020204" pitchFamily="34" charset="0"/>
                <a:ea typeface="Wingdings" panose="05000000000000000000" pitchFamily="2" charset="2"/>
                <a:cs typeface="Arial" panose="020B0604020202020204" pitchFamily="34" charset="0"/>
              </a:rPr>
              <a:t>Los gases mayormente notificados son: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2000" dirty="0">
                <a:latin typeface="Arial" panose="020B0604020202020204" pitchFamily="34" charset="0"/>
                <a:ea typeface="Wingdings" panose="05000000000000000000" pitchFamily="2" charset="2"/>
                <a:cs typeface="Arial" panose="020B0604020202020204" pitchFamily="34" charset="0"/>
              </a:rPr>
              <a:t>G</a:t>
            </a:r>
            <a:r>
              <a:rPr lang="es-CO" sz="2000" dirty="0">
                <a:effectLst/>
                <a:latin typeface="Arial" panose="020B0604020202020204" pitchFamily="34" charset="0"/>
                <a:ea typeface="Wingdings" panose="05000000000000000000" pitchFamily="2" charset="2"/>
                <a:cs typeface="Arial" panose="020B0604020202020204" pitchFamily="34" charset="0"/>
              </a:rPr>
              <a:t>as industrial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2000" dirty="0">
                <a:effectLst/>
                <a:latin typeface="Arial" panose="020B0604020202020204" pitchFamily="34" charset="0"/>
                <a:ea typeface="Wingdings" panose="05000000000000000000" pitchFamily="2" charset="2"/>
                <a:cs typeface="Arial" panose="020B0604020202020204" pitchFamily="34" charset="0"/>
              </a:rPr>
              <a:t>Humos y vapores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2000" dirty="0">
                <a:effectLst/>
                <a:latin typeface="Arial" panose="020B0604020202020204" pitchFamily="34" charset="0"/>
                <a:ea typeface="Wingdings" panose="05000000000000000000" pitchFamily="2" charset="2"/>
                <a:cs typeface="Arial" panose="020B0604020202020204" pitchFamily="34" charset="0"/>
              </a:rPr>
              <a:t>Gas de planta eléctrica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5F73F480-08E4-4508-8784-E2388F4D12BA}"/>
              </a:ext>
            </a:extLst>
          </p:cNvPr>
          <p:cNvSpPr txBox="1">
            <a:spLocks/>
          </p:cNvSpPr>
          <p:nvPr/>
        </p:nvSpPr>
        <p:spPr>
          <a:xfrm>
            <a:off x="888918" y="548426"/>
            <a:ext cx="4503213" cy="69261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>
                <a:solidFill>
                  <a:schemeClr val="bg1"/>
                </a:solidFill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Grupo de sustancia 7: Gases</a:t>
            </a:r>
          </a:p>
        </p:txBody>
      </p:sp>
      <p:pic>
        <p:nvPicPr>
          <p:cNvPr id="1026" name="Picture 2" descr="Señal o señalización en BIM de Peligro gases tóxicos con rótulo horizontal">
            <a:extLst>
              <a:ext uri="{FF2B5EF4-FFF2-40B4-BE49-F238E27FC236}">
                <a16:creationId xmlns:a16="http://schemas.microsoft.com/office/drawing/2014/main" xmlns="" id="{BA8BFD0D-EFD1-4165-8FD7-C319E97718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" t="30742" r="5289" b="34025"/>
          <a:stretch/>
        </p:blipFill>
        <p:spPr bwMode="auto">
          <a:xfrm>
            <a:off x="6165131" y="3429000"/>
            <a:ext cx="1619570" cy="63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xmlns="" id="{0A697083-2D6C-4048-96FE-728C5A00AC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15500" y="4429976"/>
            <a:ext cx="2229913" cy="200552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679362CC-26C6-4202-AB91-9696BD70B6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820" y="289434"/>
            <a:ext cx="1334266" cy="77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270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E0EE034-A3ED-4577-9305-D5D8C76AACD8}"/>
              </a:ext>
            </a:extLst>
          </p:cNvPr>
          <p:cNvSpPr txBox="1">
            <a:spLocks/>
          </p:cNvSpPr>
          <p:nvPr/>
        </p:nvSpPr>
        <p:spPr>
          <a:xfrm>
            <a:off x="1366642" y="2227109"/>
            <a:ext cx="4453134" cy="54585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Intoxicación por Monóxido de Carbono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6CE1E96-F3F4-4A73-8FA6-F691C913B547}"/>
              </a:ext>
            </a:extLst>
          </p:cNvPr>
          <p:cNvSpPr txBox="1">
            <a:spLocks/>
          </p:cNvSpPr>
          <p:nvPr/>
        </p:nvSpPr>
        <p:spPr>
          <a:xfrm>
            <a:off x="1295400" y="2990849"/>
            <a:ext cx="4381500" cy="28997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defPPr>
              <a:defRPr lang="es-419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CO es un gas altamente reactivo</a:t>
            </a:r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roducido por la combustión deficiente de sustancias como gasolina, keroseno, carbón, petróleo, tabaco, madera u otros gases derivados del petróleo, chimeneas, calderas, calentadores de agua o calefactores, estufas y vehículos automotrices.</a:t>
            </a:r>
          </a:p>
          <a:p>
            <a:pPr algn="just">
              <a:lnSpc>
                <a:spcPct val="120000"/>
              </a:lnSpc>
            </a:pPr>
            <a:endPara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 afinidad por la hemoglobina e interfiere con el transporte de oxígeno en la sangre</a:t>
            </a:r>
          </a:p>
          <a:p>
            <a:pPr algn="just">
              <a:lnSpc>
                <a:spcPct val="120000"/>
              </a:lnSpc>
            </a:pPr>
            <a:r>
              <a:rPr lang="e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Órganos blancos: sistema nervioso (central y periférico) y cardiovascular.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endPara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endParaRPr lang="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xmlns="" id="{489999E7-4AA7-4D53-A1B3-3D93E6564AB4}"/>
              </a:ext>
            </a:extLst>
          </p:cNvPr>
          <p:cNvSpPr txBox="1">
            <a:spLocks/>
          </p:cNvSpPr>
          <p:nvPr/>
        </p:nvSpPr>
        <p:spPr>
          <a:xfrm>
            <a:off x="6288343" y="3038474"/>
            <a:ext cx="4021499" cy="22118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s-ES" sz="1200" b="1" dirty="0"/>
              <a:t>Fuente de exposición:</a:t>
            </a:r>
          </a:p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endParaRPr lang="es-ES" sz="1200" dirty="0"/>
          </a:p>
          <a:p>
            <a:pPr marL="285750" indent="-285750" algn="just">
              <a:lnSpc>
                <a:spcPct val="120000"/>
              </a:lnSpc>
            </a:pPr>
            <a:r>
              <a:rPr lang="es-ES" sz="1200" dirty="0"/>
              <a:t>Los accidentes laborales o industriales. </a:t>
            </a:r>
          </a:p>
          <a:p>
            <a:pPr marL="285750" indent="-285750" algn="just">
              <a:lnSpc>
                <a:spcPct val="120000"/>
              </a:lnSpc>
            </a:pPr>
            <a:r>
              <a:rPr lang="es-ES" sz="1200" dirty="0"/>
              <a:t>Hogar. hipoclorito (detergentes y blanqueadores),  cuando se </a:t>
            </a:r>
            <a:r>
              <a:rPr lang="es-ES" sz="1200" i="1" dirty="0"/>
              <a:t>mezclan con ácidos domésticos se libera cloro gaseoso.</a:t>
            </a:r>
            <a:r>
              <a:rPr lang="es-ES" sz="1200" dirty="0"/>
              <a:t> Son comunes. </a:t>
            </a:r>
          </a:p>
          <a:p>
            <a:pPr algn="just">
              <a:lnSpc>
                <a:spcPct val="120000"/>
              </a:lnSpc>
            </a:pPr>
            <a:r>
              <a:rPr lang="es" sz="1200" dirty="0">
                <a:ea typeface="+mn-lt"/>
              </a:rPr>
              <a:t>Síntomas en las vías respiratorias superiores e inferiores, mucosa ocular y la piel. 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34496661-B409-4E64-AD58-40917CA383F9}"/>
              </a:ext>
            </a:extLst>
          </p:cNvPr>
          <p:cNvSpPr txBox="1">
            <a:spLocks/>
          </p:cNvSpPr>
          <p:nvPr/>
        </p:nvSpPr>
        <p:spPr>
          <a:xfrm>
            <a:off x="6288343" y="2247093"/>
            <a:ext cx="4345856" cy="525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2000" dirty="0">
                <a:solidFill>
                  <a:schemeClr val="bg1"/>
                </a:solidFill>
              </a:rPr>
              <a:t>Intoxicación por gas Cloro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F61A5016-6366-4E0D-BAD9-B8182CE893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820" y="289434"/>
            <a:ext cx="1334266" cy="77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6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xmlns="" id="{BB0CF59D-7FA5-4B4E-9304-1CE95FD64D3A}"/>
              </a:ext>
            </a:extLst>
          </p:cNvPr>
          <p:cNvSpPr txBox="1">
            <a:spLocks/>
          </p:cNvSpPr>
          <p:nvPr/>
        </p:nvSpPr>
        <p:spPr>
          <a:xfrm>
            <a:off x="1485899" y="1800212"/>
            <a:ext cx="7019925" cy="9828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s-419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sustancias que al usarlas tienen capacidad de alterar las funciones nerviosas superiores (estado de ánimo, tiempo de reacción y coordinación) y cuyo uso principal es recreativo.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s-E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s-E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C10856E-41E3-4138-8577-8409290479DC}"/>
              </a:ext>
            </a:extLst>
          </p:cNvPr>
          <p:cNvSpPr txBox="1"/>
          <p:nvPr/>
        </p:nvSpPr>
        <p:spPr>
          <a:xfrm>
            <a:off x="1381125" y="4104883"/>
            <a:ext cx="7124700" cy="656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Tienen el potencial de producir dependencia física y tienen efectos físicos graves, siendo frecuentes las sobredosis fatales. 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3E01783F-220E-4A91-96BC-5A6C84CB6131}"/>
              </a:ext>
            </a:extLst>
          </p:cNvPr>
          <p:cNvSpPr txBox="1"/>
          <p:nvPr/>
        </p:nvSpPr>
        <p:spPr>
          <a:xfrm>
            <a:off x="1381124" y="5208821"/>
            <a:ext cx="6962775" cy="656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ea typeface="Wingdings" panose="05000000000000000000" pitchFamily="2" charset="2"/>
                <a:cs typeface="Arial" panose="020B0604020202020204" pitchFamily="34" charset="0"/>
              </a:rPr>
              <a:t>Las sustancias de este grupo más notificadas son marihuana, cocaína y aguardiente.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2BC1B579-58EE-4F1C-A34C-95D9E631EDDE}"/>
              </a:ext>
            </a:extLst>
          </p:cNvPr>
          <p:cNvSpPr txBox="1"/>
          <p:nvPr/>
        </p:nvSpPr>
        <p:spPr>
          <a:xfrm>
            <a:off x="1381125" y="3000945"/>
            <a:ext cx="7124700" cy="656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clasificadas como legales o ilegales dependiendo de su producción, distribución, venta o uso farmacológico aprobado. 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57F8F11C-751E-4EC3-B95A-290BAE66034A}"/>
              </a:ext>
            </a:extLst>
          </p:cNvPr>
          <p:cNvSpPr txBox="1">
            <a:spLocks/>
          </p:cNvSpPr>
          <p:nvPr/>
        </p:nvSpPr>
        <p:spPr>
          <a:xfrm>
            <a:off x="2838449" y="946497"/>
            <a:ext cx="7219051" cy="63580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>
                <a:solidFill>
                  <a:schemeClr val="bg1"/>
                </a:solidFill>
                <a:highlight>
                  <a:srgbClr val="008080"/>
                </a:highlight>
                <a:latin typeface="Arial"/>
                <a:cs typeface="Arial"/>
              </a:rPr>
              <a:t>Grupo de sustancia 8: Sustancias psicoactivas</a:t>
            </a:r>
            <a:endParaRPr lang="es-ES" sz="2400" b="1" dirty="0">
              <a:solidFill>
                <a:schemeClr val="bg1"/>
              </a:solidFill>
              <a:highlight>
                <a:srgbClr val="008080"/>
              </a:highlight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95543FCC-78CE-47FC-8EF8-E3DF4280D8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820" y="289434"/>
            <a:ext cx="1334266" cy="77878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B754E5BA-40B7-4BF0-BA61-AD6910CC623F}"/>
              </a:ext>
            </a:extLst>
          </p:cNvPr>
          <p:cNvSpPr txBox="1"/>
          <p:nvPr/>
        </p:nvSpPr>
        <p:spPr>
          <a:xfrm>
            <a:off x="9164528" y="5711009"/>
            <a:ext cx="108415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Etanol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BBBD8C16-CD6B-4A44-8BD7-374B97E8557C}"/>
              </a:ext>
            </a:extLst>
          </p:cNvPr>
          <p:cNvSpPr txBox="1"/>
          <p:nvPr/>
        </p:nvSpPr>
        <p:spPr>
          <a:xfrm>
            <a:off x="9243002" y="4279032"/>
            <a:ext cx="92720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Cocaína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070DDE8E-3EC1-41D8-BFF8-24F3E88CF430}"/>
              </a:ext>
            </a:extLst>
          </p:cNvPr>
          <p:cNvSpPr txBox="1"/>
          <p:nvPr/>
        </p:nvSpPr>
        <p:spPr>
          <a:xfrm>
            <a:off x="8865777" y="2847056"/>
            <a:ext cx="186889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Tetrahidrocannabinol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1F68F1B1-9226-40E6-AF42-2344556D31F3}"/>
              </a:ext>
            </a:extLst>
          </p:cNvPr>
          <p:cNvSpPr txBox="1"/>
          <p:nvPr/>
        </p:nvSpPr>
        <p:spPr>
          <a:xfrm>
            <a:off x="1163295" y="6205037"/>
            <a:ext cx="60939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https://centroarbor.es/dependencia-de-sustancias-psicoactivas/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9EF404B9-69BE-467A-AAAC-D003E0408DE8}"/>
              </a:ext>
            </a:extLst>
          </p:cNvPr>
          <p:cNvSpPr txBox="1"/>
          <p:nvPr/>
        </p:nvSpPr>
        <p:spPr>
          <a:xfrm>
            <a:off x="1163295" y="6419609"/>
            <a:ext cx="6096000" cy="214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Arial" panose="020B0604020202020204" pitchFamily="34" charset="0"/>
              </a:rPr>
              <a:t>Fuente: Sivigila, Instituto Nacional de Salud 2016-2021</a:t>
            </a:r>
          </a:p>
        </p:txBody>
      </p:sp>
    </p:spTree>
    <p:extLst>
      <p:ext uri="{BB962C8B-B14F-4D97-AF65-F5344CB8AC3E}">
        <p14:creationId xmlns:p14="http://schemas.microsoft.com/office/powerpoint/2010/main" val="1590151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28A231BE-2059-4CEB-8001-FC42079F40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820" y="289434"/>
            <a:ext cx="1334266" cy="77878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7EE4B073-A7BD-4C74-87B0-9E39FA54264A}"/>
              </a:ext>
            </a:extLst>
          </p:cNvPr>
          <p:cNvSpPr txBox="1">
            <a:spLocks/>
          </p:cNvSpPr>
          <p:nvPr/>
        </p:nvSpPr>
        <p:spPr>
          <a:xfrm>
            <a:off x="2531112" y="2352630"/>
            <a:ext cx="3366925" cy="2898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Intoxicación por Marihuana</a:t>
            </a: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xmlns="" id="{50E2BF9B-4DA6-4744-B71C-DF57C8F5F8AF}"/>
              </a:ext>
            </a:extLst>
          </p:cNvPr>
          <p:cNvSpPr txBox="1">
            <a:spLocks/>
          </p:cNvSpPr>
          <p:nvPr/>
        </p:nvSpPr>
        <p:spPr>
          <a:xfrm>
            <a:off x="1717608" y="3259318"/>
            <a:ext cx="3750241" cy="22530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s-419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Sustancia proveniente de la planta del cáñamo.</a:t>
            </a:r>
          </a:p>
          <a:p>
            <a:pPr>
              <a:lnSpc>
                <a:spcPct val="120000"/>
              </a:lnSpc>
            </a:pPr>
            <a:r>
              <a:rPr lang="es-E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 forma más frecuente de consumo es por vía respiratoria mediante la combustión del cigarrillo artesanal. También puede consumirse por vía oral en preparaciones horneadas en forma de galletas o brownies.</a:t>
            </a:r>
          </a:p>
          <a:p>
            <a:pPr>
              <a:lnSpc>
                <a:spcPct val="120000"/>
              </a:lnSpc>
            </a:pPr>
            <a:endParaRPr lang="es-ES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s-E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principal componente psicoactivo del cannabis es el Δ9 tetrahidrocannabinol. Sin embargo, la planta puede contener al menos 60 cannabinoides distintos.  </a:t>
            </a:r>
          </a:p>
          <a:p>
            <a:pPr>
              <a:lnSpc>
                <a:spcPct val="120000"/>
              </a:lnSpc>
            </a:pPr>
            <a:endParaRPr lang="es-ES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60326AD3-F2C4-468A-8E21-BC01DFB2E164}"/>
              </a:ext>
            </a:extLst>
          </p:cNvPr>
          <p:cNvSpPr txBox="1">
            <a:spLocks/>
          </p:cNvSpPr>
          <p:nvPr/>
        </p:nvSpPr>
        <p:spPr>
          <a:xfrm>
            <a:off x="7440892" y="2198234"/>
            <a:ext cx="2765196" cy="444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1800" dirty="0">
                <a:solidFill>
                  <a:schemeClr val="bg1"/>
                </a:solidFill>
              </a:rPr>
              <a:t>Intoxicación por cocaína</a:t>
            </a: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57AF2046-52B9-402A-8860-E850ADAD880A}"/>
              </a:ext>
            </a:extLst>
          </p:cNvPr>
          <p:cNvSpPr txBox="1">
            <a:spLocks/>
          </p:cNvSpPr>
          <p:nvPr/>
        </p:nvSpPr>
        <p:spPr>
          <a:xfrm>
            <a:off x="6724152" y="3199533"/>
            <a:ext cx="3642668" cy="31993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" sz="1300" dirty="0"/>
              <a:t>Sustancia estimulante del sistema nervioso Central.  </a:t>
            </a:r>
          </a:p>
          <a:p>
            <a:pPr>
              <a:lnSpc>
                <a:spcPct val="120000"/>
              </a:lnSpc>
            </a:pPr>
            <a:r>
              <a:rPr lang="es-ES" sz="1300" dirty="0"/>
              <a:t>Nombres comunes: coca, perico, nieve, marchosa, lady pura, pasta, blanca, perica, farlopa.</a:t>
            </a:r>
          </a:p>
          <a:p>
            <a:pPr>
              <a:lnSpc>
                <a:spcPct val="120000"/>
              </a:lnSpc>
            </a:pPr>
            <a:r>
              <a:rPr lang="es-ES" sz="1300" dirty="0"/>
              <a:t>Puede ser consumida de manera esnifada, inhalada e intravenosa.</a:t>
            </a:r>
          </a:p>
          <a:p>
            <a:pPr>
              <a:lnSpc>
                <a:spcPct val="120000"/>
              </a:lnSpc>
            </a:pPr>
            <a:r>
              <a:rPr lang="es-ES" sz="1300" dirty="0"/>
              <a:t>Según su procesamiento, tiene diferentes formas químicas: clorhidrato de cocaína, pasta básica de cocaína y el crack.</a:t>
            </a:r>
          </a:p>
        </p:txBody>
      </p:sp>
    </p:spTree>
    <p:extLst>
      <p:ext uri="{BB962C8B-B14F-4D97-AF65-F5344CB8AC3E}">
        <p14:creationId xmlns:p14="http://schemas.microsoft.com/office/powerpoint/2010/main" val="1565240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xmlns="" id="{15F0D0BD-54A8-4362-BEED-88C1B1F34DD4}"/>
              </a:ext>
            </a:extLst>
          </p:cNvPr>
          <p:cNvSpPr txBox="1">
            <a:spLocks/>
          </p:cNvSpPr>
          <p:nvPr/>
        </p:nvSpPr>
        <p:spPr>
          <a:xfrm>
            <a:off x="525658" y="2297799"/>
            <a:ext cx="4097267" cy="35261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s-419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Exámenes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básicos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que </a:t>
            </a:r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deben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estar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urgencias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CO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Medicamentos (acetaminofén, salicilatos, benzodiacepinas), metanol y  sustancias psicoactivas incluyendo etanol.</a:t>
            </a:r>
          </a:p>
          <a:p>
            <a:pPr>
              <a:lnSpc>
                <a:spcPct val="110000"/>
              </a:lnSpc>
            </a:pPr>
            <a:endParaRPr lang="es-CO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s-CO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Garantizar convenios para el procesamiento de muestras toxicológicas.</a:t>
            </a:r>
          </a:p>
          <a:p>
            <a:pPr>
              <a:lnSpc>
                <a:spcPct val="110000"/>
              </a:lnSpc>
            </a:pPr>
            <a:endParaRPr lang="es-CO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s-CO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laboratorio debe contar con procedimientos escritos sobre las exigencias de toma, transporte y conservación de las muestras. </a:t>
            </a:r>
          </a:p>
          <a:p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8A1E1CBB-665F-4C19-8847-911364C76598}"/>
              </a:ext>
            </a:extLst>
          </p:cNvPr>
          <p:cNvSpPr txBox="1"/>
          <p:nvPr/>
        </p:nvSpPr>
        <p:spPr>
          <a:xfrm>
            <a:off x="6095999" y="3624039"/>
            <a:ext cx="5570343" cy="1977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defTabSz="800100">
              <a:spcBef>
                <a:spcPct val="0"/>
              </a:spcBef>
              <a:spcAft>
                <a:spcPct val="15000"/>
              </a:spcAft>
            </a:pPr>
            <a:r>
              <a:rPr lang="en-US" sz="1400" b="1" kern="1200" dirty="0">
                <a:latin typeface="Arial" panose="020B0604020202020204" pitchFamily="34" charset="0"/>
                <a:cs typeface="Arial" panose="020B0604020202020204" pitchFamily="34" charset="0"/>
              </a:rPr>
              <a:t>Orden </a:t>
            </a:r>
            <a:r>
              <a:rPr lang="en-US" sz="1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Médica</a:t>
            </a:r>
            <a:endParaRPr lang="en-US" sz="14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800100" rtl="0"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14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800100" rtl="0"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4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Solicitud</a:t>
            </a:r>
            <a:r>
              <a:rPr lang="en-US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completa</a:t>
            </a:r>
            <a:r>
              <a:rPr lang="en-US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4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específica</a:t>
            </a:r>
            <a:r>
              <a:rPr lang="en-US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14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identificación</a:t>
            </a:r>
            <a:r>
              <a:rPr lang="en-US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 total del </a:t>
            </a:r>
            <a:r>
              <a:rPr lang="en-US" sz="14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paciente</a:t>
            </a:r>
            <a:endParaRPr lang="en-US" sz="14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800100" rtl="0"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4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Optimizar</a:t>
            </a:r>
            <a:r>
              <a:rPr lang="en-US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4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recursos</a:t>
            </a:r>
            <a:r>
              <a:rPr lang="en-US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evitando</a:t>
            </a:r>
            <a:r>
              <a:rPr lang="en-US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pruebas</a:t>
            </a:r>
            <a:r>
              <a:rPr lang="en-US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innecesarias</a:t>
            </a:r>
            <a:r>
              <a:rPr lang="en-US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lvl="1" indent="-171450" defTabSz="800100" rtl="0"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4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Indicar</a:t>
            </a:r>
            <a:r>
              <a:rPr lang="en-US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nombre</a:t>
            </a:r>
            <a:r>
              <a:rPr lang="en-US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exacto</a:t>
            </a:r>
            <a:r>
              <a:rPr lang="en-US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14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prueba</a:t>
            </a:r>
            <a:r>
              <a:rPr lang="en-US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matriz</a:t>
            </a:r>
            <a:r>
              <a:rPr lang="en-US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donde</a:t>
            </a:r>
            <a:r>
              <a:rPr lang="en-US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deba</a:t>
            </a:r>
            <a:r>
              <a:rPr lang="en-US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 ser </a:t>
            </a:r>
            <a:r>
              <a:rPr lang="en-US" sz="14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analizada</a:t>
            </a:r>
            <a:r>
              <a:rPr lang="en-US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4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técnica</a:t>
            </a:r>
            <a:r>
              <a:rPr lang="en-US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deseada</a:t>
            </a:r>
            <a:endParaRPr lang="en-US" sz="14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826">
            <a:extLst>
              <a:ext uri="{FF2B5EF4-FFF2-40B4-BE49-F238E27FC236}">
                <a16:creationId xmlns:a16="http://schemas.microsoft.com/office/drawing/2014/main" xmlns="" id="{F04EDC6E-AEC9-4B75-9649-F6C84A8720E4}"/>
              </a:ext>
            </a:extLst>
          </p:cNvPr>
          <p:cNvSpPr txBox="1"/>
          <p:nvPr/>
        </p:nvSpPr>
        <p:spPr>
          <a:xfrm>
            <a:off x="6227572" y="5823927"/>
            <a:ext cx="5570344" cy="52322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OJO: No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hacer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órdenes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generales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solicitan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drogas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sustancias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psicoactivas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realizar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búsqueda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tóxicos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575A032-D2A6-4B4E-A785-BC71481597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820" y="289434"/>
            <a:ext cx="1334266" cy="77878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6531B360-2B74-4A2D-B8BB-111EC16BC8E0}"/>
              </a:ext>
            </a:extLst>
          </p:cNvPr>
          <p:cNvSpPr txBox="1"/>
          <p:nvPr/>
        </p:nvSpPr>
        <p:spPr>
          <a:xfrm>
            <a:off x="1058675" y="837381"/>
            <a:ext cx="43879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highlight>
                  <a:srgbClr val="008080"/>
                </a:highlight>
                <a:latin typeface="Arial"/>
                <a:cs typeface="Arial"/>
              </a:rPr>
              <a:t>Laboratorio</a:t>
            </a:r>
            <a:r>
              <a:rPr lang="en-US" sz="2400" b="1" dirty="0">
                <a:solidFill>
                  <a:schemeClr val="bg1"/>
                </a:solidFill>
                <a:highlight>
                  <a:srgbClr val="008080"/>
                </a:highlight>
                <a:latin typeface="Arial"/>
                <a:cs typeface="Arial"/>
              </a:rPr>
              <a:t> de </a:t>
            </a:r>
            <a:r>
              <a:rPr lang="en-US" sz="2400" b="1" dirty="0" err="1">
                <a:solidFill>
                  <a:schemeClr val="bg1"/>
                </a:solidFill>
                <a:highlight>
                  <a:srgbClr val="008080"/>
                </a:highlight>
                <a:latin typeface="Arial"/>
                <a:cs typeface="Arial"/>
              </a:rPr>
              <a:t>Toxicología</a:t>
            </a:r>
            <a:endParaRPr lang="es-419" sz="2400" b="1" dirty="0">
              <a:solidFill>
                <a:schemeClr val="bg1"/>
              </a:solidFill>
              <a:highlight>
                <a:srgbClr val="008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67741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389AE4D2-3545-4E6B-9E1F-10BF8407D7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820" y="289434"/>
            <a:ext cx="1334266" cy="778780"/>
          </a:xfrm>
          <a:prstGeom prst="rect">
            <a:avLst/>
          </a:prstGeom>
        </p:spPr>
      </p:pic>
      <p:sp>
        <p:nvSpPr>
          <p:cNvPr id="5" name="Forma libre: forma 4">
            <a:extLst>
              <a:ext uri="{FF2B5EF4-FFF2-40B4-BE49-F238E27FC236}">
                <a16:creationId xmlns:a16="http://schemas.microsoft.com/office/drawing/2014/main" xmlns="" id="{771C1936-083E-4793-8B8D-04879319F76F}"/>
              </a:ext>
            </a:extLst>
          </p:cNvPr>
          <p:cNvSpPr/>
          <p:nvPr/>
        </p:nvSpPr>
        <p:spPr>
          <a:xfrm>
            <a:off x="1139604" y="2390471"/>
            <a:ext cx="2301180" cy="303627"/>
          </a:xfrm>
          <a:custGeom>
            <a:avLst/>
            <a:gdLst>
              <a:gd name="connsiteX0" fmla="*/ 0 w 4602264"/>
              <a:gd name="connsiteY0" fmla="*/ 0 h 546521"/>
              <a:gd name="connsiteX1" fmla="*/ 4602264 w 4602264"/>
              <a:gd name="connsiteY1" fmla="*/ 0 h 546521"/>
              <a:gd name="connsiteX2" fmla="*/ 4602264 w 4602264"/>
              <a:gd name="connsiteY2" fmla="*/ 546521 h 546521"/>
              <a:gd name="connsiteX3" fmla="*/ 0 w 4602264"/>
              <a:gd name="connsiteY3" fmla="*/ 546521 h 546521"/>
              <a:gd name="connsiteX4" fmla="*/ 0 w 4602264"/>
              <a:gd name="connsiteY4" fmla="*/ 0 h 5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2264" h="546521">
                <a:moveTo>
                  <a:pt x="0" y="0"/>
                </a:moveTo>
                <a:lnTo>
                  <a:pt x="4602264" y="0"/>
                </a:lnTo>
                <a:lnTo>
                  <a:pt x="4602264" y="546521"/>
                </a:lnTo>
                <a:lnTo>
                  <a:pt x="0" y="54652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-1" rIns="482002" bIns="0" numCol="1" spcCol="1270" anchor="t" anchorCtr="0">
            <a:noAutofit/>
          </a:bodyPr>
          <a:lstStyle/>
          <a:p>
            <a:pPr marL="0" lvl="0" indent="0" algn="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600" b="1" kern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Sospecha</a:t>
            </a:r>
            <a:r>
              <a:rPr lang="en-US" sz="16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b="1" kern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Clínica</a:t>
            </a:r>
            <a:endParaRPr lang="es-CO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xmlns="" id="{3AB01C15-2773-41FF-B707-40CA2BAD0A76}"/>
              </a:ext>
            </a:extLst>
          </p:cNvPr>
          <p:cNvSpPr/>
          <p:nvPr/>
        </p:nvSpPr>
        <p:spPr>
          <a:xfrm>
            <a:off x="709565" y="3123777"/>
            <a:ext cx="3359311" cy="3068129"/>
          </a:xfrm>
          <a:custGeom>
            <a:avLst/>
            <a:gdLst>
              <a:gd name="connsiteX0" fmla="*/ 0 w 2722256"/>
              <a:gd name="connsiteY0" fmla="*/ 0 h 4255069"/>
              <a:gd name="connsiteX1" fmla="*/ 2722256 w 2722256"/>
              <a:gd name="connsiteY1" fmla="*/ 0 h 4255069"/>
              <a:gd name="connsiteX2" fmla="*/ 2722256 w 2722256"/>
              <a:gd name="connsiteY2" fmla="*/ 4255069 h 4255069"/>
              <a:gd name="connsiteX3" fmla="*/ 0 w 2722256"/>
              <a:gd name="connsiteY3" fmla="*/ 4255069 h 4255069"/>
              <a:gd name="connsiteX4" fmla="*/ 0 w 2722256"/>
              <a:gd name="connsiteY4" fmla="*/ 0 h 4255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2256" h="4255069">
                <a:moveTo>
                  <a:pt x="0" y="0"/>
                </a:moveTo>
                <a:lnTo>
                  <a:pt x="2722256" y="0"/>
                </a:lnTo>
                <a:lnTo>
                  <a:pt x="2722256" y="4255069"/>
                </a:lnTo>
                <a:lnTo>
                  <a:pt x="0" y="425506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28016" tIns="482002" rIns="128016" bIns="128016" numCol="1" spcCol="1270" anchor="t" anchorCtr="0">
            <a:noAutofit/>
          </a:bodyPr>
          <a:lstStyle/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CO" sz="1600" kern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el analista conoce la posible sustancia implicada, orienta mejor sobre la muestra y el mejor método.</a:t>
            </a:r>
            <a:endParaRPr lang="es-CO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s-CO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CO" sz="1600" kern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Conocer los medicamentos y tratamientos suministrados ayuda a conocer posibles interferencias (reacciones cruzadas) en los resultados.</a:t>
            </a:r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xmlns="" id="{51C9A950-1C57-4F48-9CAC-341C2C9333C6}"/>
              </a:ext>
            </a:extLst>
          </p:cNvPr>
          <p:cNvSpPr/>
          <p:nvPr/>
        </p:nvSpPr>
        <p:spPr>
          <a:xfrm>
            <a:off x="5048302" y="2147577"/>
            <a:ext cx="2493142" cy="546521"/>
          </a:xfrm>
          <a:custGeom>
            <a:avLst/>
            <a:gdLst>
              <a:gd name="connsiteX0" fmla="*/ 0 w 4602264"/>
              <a:gd name="connsiteY0" fmla="*/ 0 h 546521"/>
              <a:gd name="connsiteX1" fmla="*/ 4602264 w 4602264"/>
              <a:gd name="connsiteY1" fmla="*/ 0 h 546521"/>
              <a:gd name="connsiteX2" fmla="*/ 4602264 w 4602264"/>
              <a:gd name="connsiteY2" fmla="*/ 546521 h 546521"/>
              <a:gd name="connsiteX3" fmla="*/ 0 w 4602264"/>
              <a:gd name="connsiteY3" fmla="*/ 546521 h 546521"/>
              <a:gd name="connsiteX4" fmla="*/ 0 w 4602264"/>
              <a:gd name="connsiteY4" fmla="*/ 0 h 5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2264" h="546521">
                <a:moveTo>
                  <a:pt x="0" y="0"/>
                </a:moveTo>
                <a:lnTo>
                  <a:pt x="4602264" y="0"/>
                </a:lnTo>
                <a:lnTo>
                  <a:pt x="4602264" y="546521"/>
                </a:lnTo>
                <a:lnTo>
                  <a:pt x="0" y="54652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-1" rIns="482002" bIns="0" numCol="1" spcCol="1270" anchor="t" anchorCtr="0">
            <a:noAutofit/>
          </a:bodyPr>
          <a:lstStyle/>
          <a:p>
            <a:pPr marL="0" lvl="0" indent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Consentimiento</a:t>
            </a:r>
            <a:r>
              <a:rPr lang="en-US" sz="16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kern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Informado</a:t>
            </a:r>
            <a:r>
              <a:rPr lang="en-US" sz="16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Cadena de Custodia</a:t>
            </a:r>
            <a:endParaRPr lang="es-CO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xmlns="" id="{990EA40B-0B0F-4E91-889B-9844DDEF658A}"/>
              </a:ext>
            </a:extLst>
          </p:cNvPr>
          <p:cNvSpPr/>
          <p:nvPr/>
        </p:nvSpPr>
        <p:spPr>
          <a:xfrm>
            <a:off x="4298623" y="3123777"/>
            <a:ext cx="3506771" cy="2780563"/>
          </a:xfrm>
          <a:custGeom>
            <a:avLst/>
            <a:gdLst>
              <a:gd name="connsiteX0" fmla="*/ 0 w 2722256"/>
              <a:gd name="connsiteY0" fmla="*/ 0 h 4602264"/>
              <a:gd name="connsiteX1" fmla="*/ 2722256 w 2722256"/>
              <a:gd name="connsiteY1" fmla="*/ 0 h 4602264"/>
              <a:gd name="connsiteX2" fmla="*/ 2722256 w 2722256"/>
              <a:gd name="connsiteY2" fmla="*/ 4602264 h 4602264"/>
              <a:gd name="connsiteX3" fmla="*/ 0 w 2722256"/>
              <a:gd name="connsiteY3" fmla="*/ 4602264 h 4602264"/>
              <a:gd name="connsiteX4" fmla="*/ 0 w 2722256"/>
              <a:gd name="connsiteY4" fmla="*/ 0 h 460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2256" h="4602264">
                <a:moveTo>
                  <a:pt x="0" y="0"/>
                </a:moveTo>
                <a:lnTo>
                  <a:pt x="2722256" y="0"/>
                </a:lnTo>
                <a:lnTo>
                  <a:pt x="2722256" y="4602264"/>
                </a:lnTo>
                <a:lnTo>
                  <a:pt x="0" y="460226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128016" tIns="482002" rIns="128016" bIns="128016" numCol="1" spcCol="1270" anchor="t" anchorCtr="0">
            <a:noAutofit/>
          </a:bodyPr>
          <a:lstStyle/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CO" sz="1600" kern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sustancias de abuso afectan directamente la privacidad del paciente por tanto deben conocer y aceptar el procedimiento.</a:t>
            </a:r>
            <a:endParaRPr lang="es-CO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s-CO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CO" sz="1600" kern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Pruebas susceptibles de relacionarse con procesos legales, se debe verificar cuáles deben tener cadena de custodia que asegure su autenticidad</a:t>
            </a:r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xmlns="" id="{F01C4D20-0A03-4C0A-BD45-E9389E10B13D}"/>
              </a:ext>
            </a:extLst>
          </p:cNvPr>
          <p:cNvSpPr/>
          <p:nvPr/>
        </p:nvSpPr>
        <p:spPr>
          <a:xfrm>
            <a:off x="9047602" y="2364159"/>
            <a:ext cx="2113734" cy="329939"/>
          </a:xfrm>
          <a:custGeom>
            <a:avLst/>
            <a:gdLst>
              <a:gd name="connsiteX0" fmla="*/ 0 w 4602264"/>
              <a:gd name="connsiteY0" fmla="*/ 0 h 546521"/>
              <a:gd name="connsiteX1" fmla="*/ 4602264 w 4602264"/>
              <a:gd name="connsiteY1" fmla="*/ 0 h 546521"/>
              <a:gd name="connsiteX2" fmla="*/ 4602264 w 4602264"/>
              <a:gd name="connsiteY2" fmla="*/ 546521 h 546521"/>
              <a:gd name="connsiteX3" fmla="*/ 0 w 4602264"/>
              <a:gd name="connsiteY3" fmla="*/ 546521 h 546521"/>
              <a:gd name="connsiteX4" fmla="*/ 0 w 4602264"/>
              <a:gd name="connsiteY4" fmla="*/ 0 h 5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2264" h="546521">
                <a:moveTo>
                  <a:pt x="0" y="0"/>
                </a:moveTo>
                <a:lnTo>
                  <a:pt x="4602264" y="0"/>
                </a:lnTo>
                <a:lnTo>
                  <a:pt x="4602264" y="546521"/>
                </a:lnTo>
                <a:lnTo>
                  <a:pt x="0" y="54652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-1" rIns="482002" bIns="0" numCol="1" spcCol="1270" anchor="t" anchorCtr="0">
            <a:noAutofit/>
          </a:bodyPr>
          <a:lstStyle/>
          <a:p>
            <a:pPr marL="0" lvl="0" indent="0" algn="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6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Procesamiento</a:t>
            </a: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xmlns="" id="{512E9903-C011-4D8E-965C-264A95259A73}"/>
              </a:ext>
            </a:extLst>
          </p:cNvPr>
          <p:cNvSpPr/>
          <p:nvPr/>
        </p:nvSpPr>
        <p:spPr>
          <a:xfrm>
            <a:off x="8267231" y="3123777"/>
            <a:ext cx="3085977" cy="3081756"/>
          </a:xfrm>
          <a:custGeom>
            <a:avLst/>
            <a:gdLst>
              <a:gd name="connsiteX0" fmla="*/ 0 w 3085977"/>
              <a:gd name="connsiteY0" fmla="*/ 0 h 4602264"/>
              <a:gd name="connsiteX1" fmla="*/ 3085977 w 3085977"/>
              <a:gd name="connsiteY1" fmla="*/ 0 h 4602264"/>
              <a:gd name="connsiteX2" fmla="*/ 3085977 w 3085977"/>
              <a:gd name="connsiteY2" fmla="*/ 4602264 h 4602264"/>
              <a:gd name="connsiteX3" fmla="*/ 0 w 3085977"/>
              <a:gd name="connsiteY3" fmla="*/ 4602264 h 4602264"/>
              <a:gd name="connsiteX4" fmla="*/ 0 w 3085977"/>
              <a:gd name="connsiteY4" fmla="*/ 0 h 460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5977" h="4602264">
                <a:moveTo>
                  <a:pt x="0" y="0"/>
                </a:moveTo>
                <a:lnTo>
                  <a:pt x="3085977" y="0"/>
                </a:lnTo>
                <a:lnTo>
                  <a:pt x="3085977" y="4602264"/>
                </a:lnTo>
                <a:lnTo>
                  <a:pt x="0" y="460226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128016" tIns="482002" rIns="128016" bIns="128016" numCol="1" spcCol="1270" anchor="t" anchorCtr="0">
            <a:noAutofit/>
          </a:bodyPr>
          <a:lstStyle/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CO" sz="1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resultados positivos deben ser confirmados con un método alternativo diferente en técnica y principio del usado en la identificación, debe ser específico y tener al menos la misma sensibilidad para evitar errores en la confirmación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2F4AD56C-CF9C-462A-AACD-9BE3FD6C468E}"/>
              </a:ext>
            </a:extLst>
          </p:cNvPr>
          <p:cNvSpPr txBox="1"/>
          <p:nvPr/>
        </p:nvSpPr>
        <p:spPr>
          <a:xfrm>
            <a:off x="5215381" y="953660"/>
            <a:ext cx="31744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highlight>
                  <a:srgbClr val="008080"/>
                </a:highlight>
                <a:latin typeface="Arial"/>
                <a:cs typeface="Arial"/>
              </a:rPr>
              <a:t>Toma de la </a:t>
            </a:r>
            <a:r>
              <a:rPr lang="es-CO" sz="2400" b="1" dirty="0">
                <a:solidFill>
                  <a:schemeClr val="bg1"/>
                </a:solidFill>
                <a:highlight>
                  <a:srgbClr val="008080"/>
                </a:highlight>
                <a:latin typeface="Arial"/>
                <a:cs typeface="Arial"/>
              </a:rPr>
              <a:t>Muestra</a:t>
            </a:r>
            <a:endParaRPr lang="es-419" sz="2400" b="1" dirty="0">
              <a:solidFill>
                <a:schemeClr val="bg1"/>
              </a:solidFill>
              <a:highlight>
                <a:srgbClr val="008080"/>
              </a:highlight>
            </a:endParaRP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xmlns="" id="{C96246A3-DA73-4805-9666-FA2CEB73E54A}"/>
              </a:ext>
            </a:extLst>
          </p:cNvPr>
          <p:cNvSpPr txBox="1"/>
          <p:nvPr/>
        </p:nvSpPr>
        <p:spPr>
          <a:xfrm>
            <a:off x="354905" y="6334019"/>
            <a:ext cx="11482190" cy="28944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CO" sz="1100" b="1" dirty="0">
                <a:solidFill>
                  <a:srgbClr val="3F3F3F"/>
                </a:solidFill>
                <a:latin typeface="Arial"/>
                <a:cs typeface="Arial"/>
              </a:rPr>
              <a:t>La selección de la técnica depende de: disponibilidad, rapidez, costo, sensibilidad e infraestructura</a:t>
            </a:r>
          </a:p>
        </p:txBody>
      </p:sp>
    </p:spTree>
    <p:extLst>
      <p:ext uri="{BB962C8B-B14F-4D97-AF65-F5344CB8AC3E}">
        <p14:creationId xmlns:p14="http://schemas.microsoft.com/office/powerpoint/2010/main" val="366966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D1795A-6E17-41BD-AF07-AEC797A0E10A}"/>
              </a:ext>
            </a:extLst>
          </p:cNvPr>
          <p:cNvSpPr txBox="1">
            <a:spLocks/>
          </p:cNvSpPr>
          <p:nvPr/>
        </p:nvSpPr>
        <p:spPr>
          <a:xfrm>
            <a:off x="4940824" y="982974"/>
            <a:ext cx="2310352" cy="5458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b="1" dirty="0">
                <a:solidFill>
                  <a:schemeClr val="bg1"/>
                </a:solidFill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Interpretación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xmlns="" id="{53CE9F75-4ED9-42CC-ABF6-A8B0B1D81CF5}"/>
              </a:ext>
            </a:extLst>
          </p:cNvPr>
          <p:cNvSpPr txBox="1"/>
          <p:nvPr/>
        </p:nvSpPr>
        <p:spPr>
          <a:xfrm>
            <a:off x="1016461" y="2190136"/>
            <a:ext cx="594052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O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Ventana de Detección:</a:t>
            </a:r>
            <a:r>
              <a:rPr lang="es-CO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según las </a:t>
            </a:r>
            <a:r>
              <a:rPr lang="es-CO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características cinéticas y de eliminación propias de cada analito y la matriz analizada, el hallazgo de las diferentes sustancias se da en diferentes tiempos.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xmlns="" id="{A307CDB0-1B6A-4B62-B70F-FA63B49876A9}"/>
              </a:ext>
            </a:extLst>
          </p:cNvPr>
          <p:cNvSpPr txBox="1"/>
          <p:nvPr/>
        </p:nvSpPr>
        <p:spPr>
          <a:xfrm>
            <a:off x="2312483" y="3866409"/>
            <a:ext cx="715779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CO" b="1" dirty="0">
                <a:solidFill>
                  <a:schemeClr val="bg1"/>
                </a:solidFill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Ventana</a:t>
            </a:r>
            <a:r>
              <a:rPr lang="en-US" b="1" dirty="0">
                <a:solidFill>
                  <a:schemeClr val="bg1"/>
                </a:solidFill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CO" b="1" dirty="0">
                <a:solidFill>
                  <a:schemeClr val="bg1"/>
                </a:solidFill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detección de las sustancias de abuso más comunes</a:t>
            </a: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xmlns="" id="{6FAE806F-9EE0-4079-904C-EABBF0B43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336" y="1992587"/>
            <a:ext cx="2716368" cy="1595426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xmlns="" id="{1F82A64A-5A43-4F44-9076-6415BB5F97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072785"/>
              </p:ext>
            </p:extLst>
          </p:nvPr>
        </p:nvGraphicFramePr>
        <p:xfrm>
          <a:off x="1984338" y="4364760"/>
          <a:ext cx="8025361" cy="1905381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193432">
                  <a:extLst>
                    <a:ext uri="{9D8B030D-6E8A-4147-A177-3AD203B41FA5}">
                      <a16:colId xmlns:a16="http://schemas.microsoft.com/office/drawing/2014/main" xmlns="" val="2614800538"/>
                    </a:ext>
                  </a:extLst>
                </a:gridCol>
                <a:gridCol w="1887325">
                  <a:extLst>
                    <a:ext uri="{9D8B030D-6E8A-4147-A177-3AD203B41FA5}">
                      <a16:colId xmlns:a16="http://schemas.microsoft.com/office/drawing/2014/main" xmlns="" val="3461714114"/>
                    </a:ext>
                  </a:extLst>
                </a:gridCol>
                <a:gridCol w="1972799">
                  <a:extLst>
                    <a:ext uri="{9D8B030D-6E8A-4147-A177-3AD203B41FA5}">
                      <a16:colId xmlns:a16="http://schemas.microsoft.com/office/drawing/2014/main" xmlns="" val="153276979"/>
                    </a:ext>
                  </a:extLst>
                </a:gridCol>
                <a:gridCol w="1971805">
                  <a:extLst>
                    <a:ext uri="{9D8B030D-6E8A-4147-A177-3AD203B41FA5}">
                      <a16:colId xmlns:a16="http://schemas.microsoft.com/office/drawing/2014/main" xmlns="" val="29527087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Sustancia</a:t>
                      </a:r>
                      <a:endParaRPr lang="es-CO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Fluido oral (horas)</a:t>
                      </a:r>
                      <a:endParaRPr lang="es-CO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Orina (días)</a:t>
                      </a:r>
                      <a:endParaRPr lang="es-CO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Cabello (días)</a:t>
                      </a:r>
                      <a:endParaRPr lang="es-CO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98314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Anfetaminas</a:t>
                      </a:r>
                      <a:endParaRPr lang="es-CO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1 - 48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2 - 4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Más de 90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6163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Barbitúricos</a:t>
                      </a:r>
                      <a:endParaRPr lang="es-CO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Hasta 7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Más de 90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772515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Benzodiacepinas</a:t>
                      </a:r>
                      <a:endParaRPr lang="es-CO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Hasta 7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Más de 90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103694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Cannabinoides</a:t>
                      </a:r>
                      <a:endParaRPr lang="es-CO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Hasta 24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1 - 30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Más de 90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064861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Cocaína</a:t>
                      </a:r>
                      <a:endParaRPr lang="es-CO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1 - 36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1 - 4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Más de 90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78808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Etanol</a:t>
                      </a:r>
                      <a:endParaRPr lang="es-CO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Hasta 24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Más de 90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423356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Heroína (opioides)</a:t>
                      </a:r>
                      <a:endParaRPr lang="es-CO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1 - 36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2 - 3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Más de 90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366957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Metanfetaminas</a:t>
                      </a:r>
                      <a:endParaRPr lang="es-CO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1 - 48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2 - 5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Más de 90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77103665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019D5E4D-3A0C-42E5-ABB9-AE6F1227C1A4}"/>
              </a:ext>
            </a:extLst>
          </p:cNvPr>
          <p:cNvSpPr txBox="1"/>
          <p:nvPr/>
        </p:nvSpPr>
        <p:spPr>
          <a:xfrm>
            <a:off x="1120156" y="6485234"/>
            <a:ext cx="81534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Adaptado de: </a:t>
            </a:r>
            <a:r>
              <a:rPr lang="pt-BR" sz="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Hadland</a:t>
            </a:r>
            <a:r>
              <a:rPr lang="pt-BR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SE, Levy S. </a:t>
            </a:r>
            <a:r>
              <a:rPr lang="en-US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Urine and Other Drug Tests. Vol. 25, Child and Adolescent Psychiatric Clinics of North America</a:t>
            </a:r>
            <a:r>
              <a:rPr lang="pt-BR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2016 </a:t>
            </a:r>
            <a:endParaRPr lang="es-CO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46130B1F-90D4-42EA-896A-A9B9C23F11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820" y="289434"/>
            <a:ext cx="1334266" cy="77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4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56CC04-99AF-48CA-8171-52242557E59B}"/>
              </a:ext>
            </a:extLst>
          </p:cNvPr>
          <p:cNvSpPr txBox="1">
            <a:spLocks/>
          </p:cNvSpPr>
          <p:nvPr/>
        </p:nvSpPr>
        <p:spPr>
          <a:xfrm>
            <a:off x="4940824" y="982974"/>
            <a:ext cx="2310352" cy="5458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b="1" dirty="0">
                <a:solidFill>
                  <a:schemeClr val="bg1"/>
                </a:solidFill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Interpretación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xmlns="" id="{ED0623AF-AEDE-4F08-8066-24ED0D2D3B51}"/>
              </a:ext>
            </a:extLst>
          </p:cNvPr>
          <p:cNvSpPr txBox="1"/>
          <p:nvPr/>
        </p:nvSpPr>
        <p:spPr>
          <a:xfrm>
            <a:off x="953574" y="1926691"/>
            <a:ext cx="10020328" cy="12464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CO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Falsos Positivos y Negativos:</a:t>
            </a:r>
            <a:r>
              <a:rPr lang="es-CO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es-CO" sz="1500" b="1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Falsos positivos: </a:t>
            </a:r>
            <a:r>
              <a:rPr lang="es-CO" sz="15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se presentan cuando el método no es específico y/o hay reacción cruzada con otras sustancias. </a:t>
            </a:r>
          </a:p>
          <a:p>
            <a:pPr algn="just"/>
            <a:r>
              <a:rPr lang="es-CO" sz="1500" b="1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Falsos negativos:</a:t>
            </a:r>
            <a:r>
              <a:rPr lang="es-CO" sz="15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s-CO" sz="15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se dan cuando existe adulteración, sustitución, daño o degradación de las muestras o no se toma dentro de la ventana de detección, cuando la sensibilidad es muy baja o si hay alguna falla durante el análisis. </a:t>
            </a:r>
            <a:endParaRPr lang="es-CO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xmlns="" id="{CA511AE5-48A4-41BC-97B8-7881E1AC8D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470926"/>
              </p:ext>
            </p:extLst>
          </p:nvPr>
        </p:nvGraphicFramePr>
        <p:xfrm>
          <a:off x="1057827" y="3253008"/>
          <a:ext cx="9916075" cy="30784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71495">
                  <a:extLst>
                    <a:ext uri="{9D8B030D-6E8A-4147-A177-3AD203B41FA5}">
                      <a16:colId xmlns:a16="http://schemas.microsoft.com/office/drawing/2014/main" xmlns="" val="2720125831"/>
                    </a:ext>
                  </a:extLst>
                </a:gridCol>
                <a:gridCol w="7144580">
                  <a:extLst>
                    <a:ext uri="{9D8B030D-6E8A-4147-A177-3AD203B41FA5}">
                      <a16:colId xmlns:a16="http://schemas.microsoft.com/office/drawing/2014/main" xmlns="" val="42037569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Sustancia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testada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Sustancias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que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pueden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producir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falsos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positivos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919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Anfetaminas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metanfetaminas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Seudoefedrina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ranitidina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adrenalina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fenotiacinas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trazodona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amantadina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bupropión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 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inhalación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Vicks®,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metilfenidato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625" marR="47625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356161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Antidepresivos tricíclicos </a:t>
                      </a:r>
                    </a:p>
                  </a:txBody>
                  <a:tcPr marL="47625" marR="47625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Carbamacepina, fenotiacinas, antihistamínicos</a:t>
                      </a:r>
                    </a:p>
                  </a:txBody>
                  <a:tcPr marL="47625" marR="47625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566314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Barbitúricos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625" marR="47625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AINE (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ibuprofeno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naproxeno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fenitoína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625" marR="47625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14448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Benzodiacepinas </a:t>
                      </a:r>
                    </a:p>
                  </a:txBody>
                  <a:tcPr marL="47625" marR="47625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Oxaprozin, sertralina </a:t>
                      </a:r>
                    </a:p>
                  </a:txBody>
                  <a:tcPr marL="47625" marR="47625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336179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Cannabis </a:t>
                      </a:r>
                    </a:p>
                  </a:txBody>
                  <a:tcPr marL="47625" marR="47625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Efavirenz, AINE (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ibuprofeno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naproxeno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inhibidores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la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bomba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protones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té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semillas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cáñamo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625" marR="47625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275324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Cocaína </a:t>
                      </a:r>
                    </a:p>
                  </a:txBody>
                  <a:tcPr marL="47625" marR="47625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Anestésicos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tópicos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que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contienen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cocaína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té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 mate de coca.</a:t>
                      </a:r>
                    </a:p>
                  </a:txBody>
                  <a:tcPr marL="47625" marR="47625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685119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Opiáceos </a:t>
                      </a:r>
                    </a:p>
                  </a:txBody>
                  <a:tcPr marL="47625" marR="47625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Dextrometorfano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difenhidramina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quinina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rifampicina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fluoroquinolonas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verapamilo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semillas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amapola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625" marR="47625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77931766"/>
                  </a:ext>
                </a:extLst>
              </a:tr>
            </a:tbl>
          </a:graphicData>
        </a:graphic>
      </p:graphicFrame>
      <p:sp>
        <p:nvSpPr>
          <p:cNvPr id="6" name="TextBox 10">
            <a:extLst>
              <a:ext uri="{FF2B5EF4-FFF2-40B4-BE49-F238E27FC236}">
                <a16:creationId xmlns:a16="http://schemas.microsoft.com/office/drawing/2014/main" xmlns="" id="{9D3F2C4C-B16F-4E3F-8921-A1B1FDA3708F}"/>
              </a:ext>
            </a:extLst>
          </p:cNvPr>
          <p:cNvSpPr txBox="1"/>
          <p:nvPr/>
        </p:nvSpPr>
        <p:spPr>
          <a:xfrm>
            <a:off x="1039905" y="6423044"/>
            <a:ext cx="10632141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 err="1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Adaptado</a:t>
            </a:r>
            <a:r>
              <a:rPr lang="en-US" sz="8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de: Martínez, L., Velasco, J. </a:t>
            </a:r>
            <a:r>
              <a:rPr lang="en-US" sz="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Valor del </a:t>
            </a:r>
            <a:r>
              <a:rPr lang="en-US" sz="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cribado</a:t>
            </a:r>
            <a:r>
              <a:rPr lang="en-US" sz="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toxicológico</a:t>
            </a:r>
            <a:r>
              <a:rPr lang="en-US" sz="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en</a:t>
            </a:r>
            <a:r>
              <a:rPr lang="en-US" sz="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orina</a:t>
            </a:r>
            <a:r>
              <a:rPr lang="en-US" sz="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en</a:t>
            </a:r>
            <a:r>
              <a:rPr lang="en-US" sz="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las </a:t>
            </a:r>
            <a:r>
              <a:rPr lang="en-US" sz="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sospechas</a:t>
            </a:r>
            <a:r>
              <a:rPr lang="en-US" sz="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de </a:t>
            </a:r>
            <a:r>
              <a:rPr lang="en-US" sz="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intoxicación</a:t>
            </a:r>
            <a:r>
              <a:rPr lang="en-US" sz="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en</a:t>
            </a:r>
            <a:r>
              <a:rPr lang="en-US" sz="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urgencias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Anales</a:t>
            </a:r>
            <a:r>
              <a:rPr lang="en-US" sz="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de </a:t>
            </a:r>
            <a:r>
              <a:rPr lang="en-US" sz="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Pediatría</a:t>
            </a:r>
            <a:r>
              <a:rPr lang="en-US" sz="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Continuada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2010 </a:t>
            </a:r>
            <a:endParaRPr lang="en-US" sz="800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6E707D2D-B40E-4DFC-BFBB-20BEB1CC66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820" y="289434"/>
            <a:ext cx="1334266" cy="77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102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1181</Words>
  <Application>Microsoft Office PowerPoint</Application>
  <PresentationFormat>Panorámica</PresentationFormat>
  <Paragraphs>241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Microsoft YaHei</vt:lpstr>
      <vt:lpstr>Arial</vt:lpstr>
      <vt:lpstr>Calibri</vt:lpstr>
      <vt:lpstr>Calibri Light</vt:lpstr>
      <vt:lpstr>Helvetica Neue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Jimenez</dc:creator>
  <cp:lastModifiedBy>Alejandra del Pilar Diaz Gomez</cp:lastModifiedBy>
  <cp:revision>24</cp:revision>
  <dcterms:created xsi:type="dcterms:W3CDTF">2022-08-05T02:51:57Z</dcterms:created>
  <dcterms:modified xsi:type="dcterms:W3CDTF">2022-08-17T18:46:30Z</dcterms:modified>
</cp:coreProperties>
</file>