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85" r:id="rId2"/>
    <p:sldId id="2174" r:id="rId3"/>
    <p:sldId id="346" r:id="rId4"/>
    <p:sldId id="2177" r:id="rId5"/>
    <p:sldId id="383" r:id="rId6"/>
    <p:sldId id="2173" r:id="rId7"/>
    <p:sldId id="400" r:id="rId8"/>
    <p:sldId id="2175" r:id="rId9"/>
    <p:sldId id="395" r:id="rId10"/>
    <p:sldId id="396" r:id="rId11"/>
    <p:sldId id="397" r:id="rId12"/>
    <p:sldId id="471" r:id="rId13"/>
    <p:sldId id="401" r:id="rId14"/>
    <p:sldId id="402" r:id="rId15"/>
    <p:sldId id="403" r:id="rId16"/>
    <p:sldId id="404" r:id="rId17"/>
    <p:sldId id="430" r:id="rId18"/>
    <p:sldId id="431" r:id="rId19"/>
    <p:sldId id="432" r:id="rId20"/>
    <p:sldId id="434" r:id="rId21"/>
    <p:sldId id="435" r:id="rId22"/>
    <p:sldId id="472" r:id="rId23"/>
    <p:sldId id="436" r:id="rId24"/>
    <p:sldId id="442" r:id="rId25"/>
    <p:sldId id="443" r:id="rId26"/>
    <p:sldId id="2178" r:id="rId27"/>
    <p:sldId id="2187" r:id="rId28"/>
    <p:sldId id="2188" r:id="rId29"/>
    <p:sldId id="2189" r:id="rId30"/>
    <p:sldId id="2190" r:id="rId31"/>
    <p:sldId id="2191" r:id="rId32"/>
    <p:sldId id="2192" r:id="rId33"/>
    <p:sldId id="2193" r:id="rId34"/>
    <p:sldId id="2194" r:id="rId35"/>
    <p:sldId id="2172" r:id="rId3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hian martinez" initials="Cm" lastIdx="2" clrIdx="0">
    <p:extLst>
      <p:ext uri="{19B8F6BF-5375-455C-9EA6-DF929625EA0E}">
        <p15:presenceInfo xmlns:p15="http://schemas.microsoft.com/office/powerpoint/2012/main" userId="dfce0c9e513d2f62" providerId="Windows Live"/>
      </p:ext>
    </p:extLst>
  </p:cmAuthor>
  <p:cmAuthor id="2" name="Giomar Sichaca" initials="GS" lastIdx="1" clrIdx="1">
    <p:extLst>
      <p:ext uri="{19B8F6BF-5375-455C-9EA6-DF929625EA0E}">
        <p15:presenceInfo xmlns:p15="http://schemas.microsoft.com/office/powerpoint/2012/main" userId="Giomar Sichac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E6E6E6"/>
    <a:srgbClr val="F36363"/>
    <a:srgbClr val="4DC58D"/>
    <a:srgbClr val="70AD47"/>
    <a:srgbClr val="71C191"/>
    <a:srgbClr val="0070C0"/>
    <a:srgbClr val="5B9BD5"/>
    <a:srgbClr val="BDD7EE"/>
    <a:srgbClr val="222A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1106CE-22F6-4293-9978-62771E014E1B}" type="doc">
      <dgm:prSet loTypeId="urn:microsoft.com/office/officeart/2005/8/layout/radial6" loCatId="relationship" qsTypeId="urn:microsoft.com/office/officeart/2005/8/quickstyle/simple5" qsCatId="simple" csTypeId="urn:microsoft.com/office/officeart/2005/8/colors/accent0_3" csCatId="mainScheme" phldr="1"/>
      <dgm:spPr/>
      <dgm:t>
        <a:bodyPr/>
        <a:lstStyle/>
        <a:p>
          <a:endParaRPr lang="es-CO"/>
        </a:p>
      </dgm:t>
    </dgm:pt>
    <dgm:pt modelId="{67455D74-939F-4344-A4ED-44FDBC96122E}">
      <dgm:prSet phldrT="[Texto]" custT="1"/>
      <dgm:spPr/>
      <dgm:t>
        <a:bodyPr/>
        <a:lstStyle/>
        <a:p>
          <a:r>
            <a:rPr lang="es-ES" sz="2400" dirty="0"/>
            <a:t>Signos y síntomas</a:t>
          </a:r>
          <a:endParaRPr lang="es-CO" sz="2400" dirty="0"/>
        </a:p>
      </dgm:t>
    </dgm:pt>
    <dgm:pt modelId="{4E65B588-0A47-4407-A714-8F494E5E3D33}" type="parTrans" cxnId="{3381BC04-C58C-4A54-85B2-C06162945EC7}">
      <dgm:prSet/>
      <dgm:spPr/>
      <dgm:t>
        <a:bodyPr/>
        <a:lstStyle/>
        <a:p>
          <a:endParaRPr lang="es-CO" sz="2000"/>
        </a:p>
      </dgm:t>
    </dgm:pt>
    <dgm:pt modelId="{C997F628-0AC4-4FF5-AD6B-5A948A8ADD19}" type="sibTrans" cxnId="{3381BC04-C58C-4A54-85B2-C06162945EC7}">
      <dgm:prSet/>
      <dgm:spPr/>
      <dgm:t>
        <a:bodyPr/>
        <a:lstStyle/>
        <a:p>
          <a:endParaRPr lang="es-CO" sz="2000"/>
        </a:p>
      </dgm:t>
    </dgm:pt>
    <dgm:pt modelId="{7910FFD6-D14A-42E2-8F2A-1CD456355341}">
      <dgm:prSet phldrT="[Texto]" custT="1"/>
      <dgm:spPr/>
      <dgm:t>
        <a:bodyPr/>
        <a:lstStyle/>
        <a:p>
          <a:r>
            <a:rPr lang="es-ES" sz="1400" dirty="0"/>
            <a:t>Signos vitales</a:t>
          </a:r>
          <a:endParaRPr lang="es-CO" sz="1400" dirty="0"/>
        </a:p>
      </dgm:t>
    </dgm:pt>
    <dgm:pt modelId="{107F8A9F-590E-49B0-ABC0-32B33982A799}" type="parTrans" cxnId="{268CA1FE-F43A-4C48-8EEE-74617FFE28BF}">
      <dgm:prSet/>
      <dgm:spPr/>
      <dgm:t>
        <a:bodyPr/>
        <a:lstStyle/>
        <a:p>
          <a:endParaRPr lang="es-CO" sz="2000"/>
        </a:p>
      </dgm:t>
    </dgm:pt>
    <dgm:pt modelId="{7B0421BF-273C-4C34-9B36-A0E592C4388D}" type="sibTrans" cxnId="{268CA1FE-F43A-4C48-8EEE-74617FFE28BF}">
      <dgm:prSet/>
      <dgm:spPr/>
      <dgm:t>
        <a:bodyPr/>
        <a:lstStyle/>
        <a:p>
          <a:endParaRPr lang="es-CO" sz="2000"/>
        </a:p>
      </dgm:t>
    </dgm:pt>
    <dgm:pt modelId="{9FEED03E-26E5-4FAE-A6BD-EFE33B3CCFBA}">
      <dgm:prSet phldrT="[Texto]" custT="1"/>
      <dgm:spPr/>
      <dgm:t>
        <a:bodyPr/>
        <a:lstStyle/>
        <a:p>
          <a:r>
            <a:rPr lang="es-ES" sz="1400" dirty="0"/>
            <a:t>Piel y mucosas</a:t>
          </a:r>
          <a:endParaRPr lang="es-CO" sz="1400" dirty="0"/>
        </a:p>
      </dgm:t>
    </dgm:pt>
    <dgm:pt modelId="{3DC69AC7-008A-45A3-A5D5-ADD5BE2E1FCD}" type="parTrans" cxnId="{B57F46C2-43ED-4A16-96AA-EBF7ABADED41}">
      <dgm:prSet/>
      <dgm:spPr/>
      <dgm:t>
        <a:bodyPr/>
        <a:lstStyle/>
        <a:p>
          <a:endParaRPr lang="es-CO" sz="2000"/>
        </a:p>
      </dgm:t>
    </dgm:pt>
    <dgm:pt modelId="{3B54B92B-51C3-4240-80BB-721930DE2E26}" type="sibTrans" cxnId="{B57F46C2-43ED-4A16-96AA-EBF7ABADED41}">
      <dgm:prSet/>
      <dgm:spPr/>
      <dgm:t>
        <a:bodyPr/>
        <a:lstStyle/>
        <a:p>
          <a:endParaRPr lang="es-CO" sz="2000"/>
        </a:p>
      </dgm:t>
    </dgm:pt>
    <dgm:pt modelId="{DD8E8BE5-E329-446E-B98F-8119E5EB8F11}">
      <dgm:prSet phldrT="[Texto]" custT="1"/>
      <dgm:spPr/>
      <dgm:t>
        <a:bodyPr/>
        <a:lstStyle/>
        <a:p>
          <a:r>
            <a:rPr lang="es-ES" sz="1400" dirty="0"/>
            <a:t>Pupilas</a:t>
          </a:r>
          <a:endParaRPr lang="es-CO" sz="1400" dirty="0"/>
        </a:p>
      </dgm:t>
    </dgm:pt>
    <dgm:pt modelId="{6A22D07F-24A8-4F1C-9F19-77A1B1A2D0ED}" type="parTrans" cxnId="{3BA33F00-90A2-46E9-B46D-9FC93B4E3E06}">
      <dgm:prSet/>
      <dgm:spPr/>
      <dgm:t>
        <a:bodyPr/>
        <a:lstStyle/>
        <a:p>
          <a:endParaRPr lang="es-CO" sz="2000"/>
        </a:p>
      </dgm:t>
    </dgm:pt>
    <dgm:pt modelId="{71337B49-9FC9-4281-A06D-B1361BE75C84}" type="sibTrans" cxnId="{3BA33F00-90A2-46E9-B46D-9FC93B4E3E06}">
      <dgm:prSet/>
      <dgm:spPr/>
      <dgm:t>
        <a:bodyPr/>
        <a:lstStyle/>
        <a:p>
          <a:endParaRPr lang="es-CO" sz="2000"/>
        </a:p>
      </dgm:t>
    </dgm:pt>
    <dgm:pt modelId="{EE984F56-9DC8-44A8-BB63-5C83ABB85B9C}">
      <dgm:prSet phldrT="[Texto]" custT="1"/>
      <dgm:spPr/>
      <dgm:t>
        <a:bodyPr/>
        <a:lstStyle/>
        <a:p>
          <a:r>
            <a:rPr lang="es-ES" sz="1400" dirty="0"/>
            <a:t>Estado mental</a:t>
          </a:r>
          <a:endParaRPr lang="es-CO" sz="1400" dirty="0"/>
        </a:p>
      </dgm:t>
    </dgm:pt>
    <dgm:pt modelId="{E41313A1-348F-4DE6-8BD0-229A67ECFB79}" type="parTrans" cxnId="{21955474-A873-4C80-A43A-470E3FA8409A}">
      <dgm:prSet/>
      <dgm:spPr/>
      <dgm:t>
        <a:bodyPr/>
        <a:lstStyle/>
        <a:p>
          <a:endParaRPr lang="es-CO" sz="2000"/>
        </a:p>
      </dgm:t>
    </dgm:pt>
    <dgm:pt modelId="{794CC984-489D-4718-AB54-F35FF99BCBFF}" type="sibTrans" cxnId="{21955474-A873-4C80-A43A-470E3FA8409A}">
      <dgm:prSet/>
      <dgm:spPr/>
      <dgm:t>
        <a:bodyPr/>
        <a:lstStyle/>
        <a:p>
          <a:endParaRPr lang="es-CO" sz="2000"/>
        </a:p>
      </dgm:t>
    </dgm:pt>
    <dgm:pt modelId="{60AE93F0-C41B-4147-996C-30A4AA245E65}">
      <dgm:prSet custT="1"/>
      <dgm:spPr/>
      <dgm:t>
        <a:bodyPr/>
        <a:lstStyle/>
        <a:p>
          <a:r>
            <a:rPr lang="es-ES" sz="1200" dirty="0"/>
            <a:t>Sistema cardiovascular</a:t>
          </a:r>
          <a:endParaRPr lang="es-CO" sz="1200" dirty="0"/>
        </a:p>
      </dgm:t>
    </dgm:pt>
    <dgm:pt modelId="{52900C80-AA11-472A-9DCF-C4548AA0DAFD}" type="parTrans" cxnId="{F140263A-8417-4621-B24E-667488546F08}">
      <dgm:prSet/>
      <dgm:spPr/>
      <dgm:t>
        <a:bodyPr/>
        <a:lstStyle/>
        <a:p>
          <a:endParaRPr lang="es-CO" sz="2000"/>
        </a:p>
      </dgm:t>
    </dgm:pt>
    <dgm:pt modelId="{7D584DC7-CC2B-47B4-AA25-D003189001F0}" type="sibTrans" cxnId="{F140263A-8417-4621-B24E-667488546F08}">
      <dgm:prSet/>
      <dgm:spPr/>
      <dgm:t>
        <a:bodyPr/>
        <a:lstStyle/>
        <a:p>
          <a:endParaRPr lang="es-CO" sz="2000"/>
        </a:p>
      </dgm:t>
    </dgm:pt>
    <dgm:pt modelId="{E30D4F2D-57ED-4FF8-8B49-F297D0A531D4}">
      <dgm:prSet custT="1"/>
      <dgm:spPr/>
      <dgm:t>
        <a:bodyPr/>
        <a:lstStyle/>
        <a:p>
          <a:r>
            <a:rPr lang="es-ES" sz="1100" dirty="0"/>
            <a:t>Sistema gastrointestinal y urinario</a:t>
          </a:r>
          <a:endParaRPr lang="es-CO" sz="1100" dirty="0"/>
        </a:p>
      </dgm:t>
    </dgm:pt>
    <dgm:pt modelId="{1BF7E09F-3731-4754-8D08-4DF2BAA27219}" type="parTrans" cxnId="{8C9BB513-E2CB-4F34-A290-5DBB22798622}">
      <dgm:prSet/>
      <dgm:spPr/>
      <dgm:t>
        <a:bodyPr/>
        <a:lstStyle/>
        <a:p>
          <a:endParaRPr lang="es-CO" sz="2000"/>
        </a:p>
      </dgm:t>
    </dgm:pt>
    <dgm:pt modelId="{B36269BE-FAB5-4567-8203-B93187CC1049}" type="sibTrans" cxnId="{8C9BB513-E2CB-4F34-A290-5DBB22798622}">
      <dgm:prSet/>
      <dgm:spPr/>
      <dgm:t>
        <a:bodyPr/>
        <a:lstStyle/>
        <a:p>
          <a:endParaRPr lang="es-CO" sz="2000"/>
        </a:p>
      </dgm:t>
    </dgm:pt>
    <dgm:pt modelId="{48EC919E-62A9-4131-B582-B25C7DF9D41E}" type="pres">
      <dgm:prSet presAssocID="{871106CE-22F6-4293-9978-62771E014E1B}" presName="Name0" presStyleCnt="0">
        <dgm:presLayoutVars>
          <dgm:chMax val="1"/>
          <dgm:dir/>
          <dgm:animLvl val="ctr"/>
          <dgm:resizeHandles val="exact"/>
        </dgm:presLayoutVars>
      </dgm:prSet>
      <dgm:spPr/>
      <dgm:t>
        <a:bodyPr/>
        <a:lstStyle/>
        <a:p>
          <a:endParaRPr lang="es-CO"/>
        </a:p>
      </dgm:t>
    </dgm:pt>
    <dgm:pt modelId="{327B529E-51F6-406C-9A44-780BE5BBEE90}" type="pres">
      <dgm:prSet presAssocID="{67455D74-939F-4344-A4ED-44FDBC96122E}" presName="centerShape" presStyleLbl="node0" presStyleIdx="0" presStyleCnt="1"/>
      <dgm:spPr/>
      <dgm:t>
        <a:bodyPr/>
        <a:lstStyle/>
        <a:p>
          <a:endParaRPr lang="es-CO"/>
        </a:p>
      </dgm:t>
    </dgm:pt>
    <dgm:pt modelId="{0FB7CF02-6943-45B9-857F-C3E648D92CFF}" type="pres">
      <dgm:prSet presAssocID="{7910FFD6-D14A-42E2-8F2A-1CD456355341}" presName="node" presStyleLbl="node1" presStyleIdx="0" presStyleCnt="6">
        <dgm:presLayoutVars>
          <dgm:bulletEnabled val="1"/>
        </dgm:presLayoutVars>
      </dgm:prSet>
      <dgm:spPr/>
      <dgm:t>
        <a:bodyPr/>
        <a:lstStyle/>
        <a:p>
          <a:endParaRPr lang="es-CO"/>
        </a:p>
      </dgm:t>
    </dgm:pt>
    <dgm:pt modelId="{22DC53BF-93DD-45E7-8A6B-A622022D3622}" type="pres">
      <dgm:prSet presAssocID="{7910FFD6-D14A-42E2-8F2A-1CD456355341}" presName="dummy" presStyleCnt="0"/>
      <dgm:spPr/>
    </dgm:pt>
    <dgm:pt modelId="{DB0F4C2B-B6A4-437A-BD31-E0C719F0247A}" type="pres">
      <dgm:prSet presAssocID="{7B0421BF-273C-4C34-9B36-A0E592C4388D}" presName="sibTrans" presStyleLbl="sibTrans2D1" presStyleIdx="0" presStyleCnt="6"/>
      <dgm:spPr/>
      <dgm:t>
        <a:bodyPr/>
        <a:lstStyle/>
        <a:p>
          <a:endParaRPr lang="es-CO"/>
        </a:p>
      </dgm:t>
    </dgm:pt>
    <dgm:pt modelId="{B337356A-69B3-4ED6-AE66-E1C44092C472}" type="pres">
      <dgm:prSet presAssocID="{9FEED03E-26E5-4FAE-A6BD-EFE33B3CCFBA}" presName="node" presStyleLbl="node1" presStyleIdx="1" presStyleCnt="6">
        <dgm:presLayoutVars>
          <dgm:bulletEnabled val="1"/>
        </dgm:presLayoutVars>
      </dgm:prSet>
      <dgm:spPr/>
      <dgm:t>
        <a:bodyPr/>
        <a:lstStyle/>
        <a:p>
          <a:endParaRPr lang="es-CO"/>
        </a:p>
      </dgm:t>
    </dgm:pt>
    <dgm:pt modelId="{CE486693-30DE-45C5-81CC-EE76D9907650}" type="pres">
      <dgm:prSet presAssocID="{9FEED03E-26E5-4FAE-A6BD-EFE33B3CCFBA}" presName="dummy" presStyleCnt="0"/>
      <dgm:spPr/>
    </dgm:pt>
    <dgm:pt modelId="{C482F35A-00F2-4BE9-BC8C-E988CE5EB22B}" type="pres">
      <dgm:prSet presAssocID="{3B54B92B-51C3-4240-80BB-721930DE2E26}" presName="sibTrans" presStyleLbl="sibTrans2D1" presStyleIdx="1" presStyleCnt="6"/>
      <dgm:spPr/>
      <dgm:t>
        <a:bodyPr/>
        <a:lstStyle/>
        <a:p>
          <a:endParaRPr lang="es-CO"/>
        </a:p>
      </dgm:t>
    </dgm:pt>
    <dgm:pt modelId="{9441A034-3EB0-499D-9E49-E396ED6916C4}" type="pres">
      <dgm:prSet presAssocID="{E30D4F2D-57ED-4FF8-8B49-F297D0A531D4}" presName="node" presStyleLbl="node1" presStyleIdx="2" presStyleCnt="6">
        <dgm:presLayoutVars>
          <dgm:bulletEnabled val="1"/>
        </dgm:presLayoutVars>
      </dgm:prSet>
      <dgm:spPr/>
      <dgm:t>
        <a:bodyPr/>
        <a:lstStyle/>
        <a:p>
          <a:endParaRPr lang="es-CO"/>
        </a:p>
      </dgm:t>
    </dgm:pt>
    <dgm:pt modelId="{52586A19-E15E-4C2C-A989-4CB65F0A8CC4}" type="pres">
      <dgm:prSet presAssocID="{E30D4F2D-57ED-4FF8-8B49-F297D0A531D4}" presName="dummy" presStyleCnt="0"/>
      <dgm:spPr/>
    </dgm:pt>
    <dgm:pt modelId="{A23913A7-1384-4963-8783-992F29822FDC}" type="pres">
      <dgm:prSet presAssocID="{B36269BE-FAB5-4567-8203-B93187CC1049}" presName="sibTrans" presStyleLbl="sibTrans2D1" presStyleIdx="2" presStyleCnt="6"/>
      <dgm:spPr/>
      <dgm:t>
        <a:bodyPr/>
        <a:lstStyle/>
        <a:p>
          <a:endParaRPr lang="es-CO"/>
        </a:p>
      </dgm:t>
    </dgm:pt>
    <dgm:pt modelId="{83E17289-DECA-4D56-AD59-F4A5E6E55F35}" type="pres">
      <dgm:prSet presAssocID="{DD8E8BE5-E329-446E-B98F-8119E5EB8F11}" presName="node" presStyleLbl="node1" presStyleIdx="3" presStyleCnt="6">
        <dgm:presLayoutVars>
          <dgm:bulletEnabled val="1"/>
        </dgm:presLayoutVars>
      </dgm:prSet>
      <dgm:spPr/>
      <dgm:t>
        <a:bodyPr/>
        <a:lstStyle/>
        <a:p>
          <a:endParaRPr lang="es-CO"/>
        </a:p>
      </dgm:t>
    </dgm:pt>
    <dgm:pt modelId="{95EB0CD6-AA3C-447A-8C3B-04319566339A}" type="pres">
      <dgm:prSet presAssocID="{DD8E8BE5-E329-446E-B98F-8119E5EB8F11}" presName="dummy" presStyleCnt="0"/>
      <dgm:spPr/>
    </dgm:pt>
    <dgm:pt modelId="{BE527135-216A-40B5-ACC1-08BD324828FD}" type="pres">
      <dgm:prSet presAssocID="{71337B49-9FC9-4281-A06D-B1361BE75C84}" presName="sibTrans" presStyleLbl="sibTrans2D1" presStyleIdx="3" presStyleCnt="6"/>
      <dgm:spPr/>
      <dgm:t>
        <a:bodyPr/>
        <a:lstStyle/>
        <a:p>
          <a:endParaRPr lang="es-CO"/>
        </a:p>
      </dgm:t>
    </dgm:pt>
    <dgm:pt modelId="{6E2EA59C-813B-4E99-9C82-B9F81FC0355B}" type="pres">
      <dgm:prSet presAssocID="{60AE93F0-C41B-4147-996C-30A4AA245E65}" presName="node" presStyleLbl="node1" presStyleIdx="4" presStyleCnt="6">
        <dgm:presLayoutVars>
          <dgm:bulletEnabled val="1"/>
        </dgm:presLayoutVars>
      </dgm:prSet>
      <dgm:spPr/>
      <dgm:t>
        <a:bodyPr/>
        <a:lstStyle/>
        <a:p>
          <a:endParaRPr lang="es-CO"/>
        </a:p>
      </dgm:t>
    </dgm:pt>
    <dgm:pt modelId="{757DCCE9-C8CD-45F9-B2A9-C99E1EC66825}" type="pres">
      <dgm:prSet presAssocID="{60AE93F0-C41B-4147-996C-30A4AA245E65}" presName="dummy" presStyleCnt="0"/>
      <dgm:spPr/>
    </dgm:pt>
    <dgm:pt modelId="{6578C9A2-D00D-437A-9D22-CFAE29DA9F00}" type="pres">
      <dgm:prSet presAssocID="{7D584DC7-CC2B-47B4-AA25-D003189001F0}" presName="sibTrans" presStyleLbl="sibTrans2D1" presStyleIdx="4" presStyleCnt="6"/>
      <dgm:spPr/>
      <dgm:t>
        <a:bodyPr/>
        <a:lstStyle/>
        <a:p>
          <a:endParaRPr lang="es-CO"/>
        </a:p>
      </dgm:t>
    </dgm:pt>
    <dgm:pt modelId="{DB18FBF5-9755-490F-A686-F2151E7D4E90}" type="pres">
      <dgm:prSet presAssocID="{EE984F56-9DC8-44A8-BB63-5C83ABB85B9C}" presName="node" presStyleLbl="node1" presStyleIdx="5" presStyleCnt="6">
        <dgm:presLayoutVars>
          <dgm:bulletEnabled val="1"/>
        </dgm:presLayoutVars>
      </dgm:prSet>
      <dgm:spPr/>
      <dgm:t>
        <a:bodyPr/>
        <a:lstStyle/>
        <a:p>
          <a:endParaRPr lang="es-CO"/>
        </a:p>
      </dgm:t>
    </dgm:pt>
    <dgm:pt modelId="{CDC4D5E4-DE2A-464D-AA7E-6701434220DC}" type="pres">
      <dgm:prSet presAssocID="{EE984F56-9DC8-44A8-BB63-5C83ABB85B9C}" presName="dummy" presStyleCnt="0"/>
      <dgm:spPr/>
    </dgm:pt>
    <dgm:pt modelId="{AA3BC35E-3786-4A55-B455-BA144B0D63A6}" type="pres">
      <dgm:prSet presAssocID="{794CC984-489D-4718-AB54-F35FF99BCBFF}" presName="sibTrans" presStyleLbl="sibTrans2D1" presStyleIdx="5" presStyleCnt="6"/>
      <dgm:spPr/>
      <dgm:t>
        <a:bodyPr/>
        <a:lstStyle/>
        <a:p>
          <a:endParaRPr lang="es-CO"/>
        </a:p>
      </dgm:t>
    </dgm:pt>
  </dgm:ptLst>
  <dgm:cxnLst>
    <dgm:cxn modelId="{64C676CB-2C6E-4210-9AD6-6AAD8EF1CB22}" type="presOf" srcId="{794CC984-489D-4718-AB54-F35FF99BCBFF}" destId="{AA3BC35E-3786-4A55-B455-BA144B0D63A6}" srcOrd="0" destOrd="0" presId="urn:microsoft.com/office/officeart/2005/8/layout/radial6"/>
    <dgm:cxn modelId="{CC4A02CE-51B4-448E-BCDA-057FE97866D3}" type="presOf" srcId="{E30D4F2D-57ED-4FF8-8B49-F297D0A531D4}" destId="{9441A034-3EB0-499D-9E49-E396ED6916C4}" srcOrd="0" destOrd="0" presId="urn:microsoft.com/office/officeart/2005/8/layout/radial6"/>
    <dgm:cxn modelId="{D35BB46D-20F9-4F12-B586-33EB6E0CDDDF}" type="presOf" srcId="{B36269BE-FAB5-4567-8203-B93187CC1049}" destId="{A23913A7-1384-4963-8783-992F29822FDC}" srcOrd="0" destOrd="0" presId="urn:microsoft.com/office/officeart/2005/8/layout/radial6"/>
    <dgm:cxn modelId="{D75F00FD-1156-4398-AC2B-8DEC10566700}" type="presOf" srcId="{7910FFD6-D14A-42E2-8F2A-1CD456355341}" destId="{0FB7CF02-6943-45B9-857F-C3E648D92CFF}" srcOrd="0" destOrd="0" presId="urn:microsoft.com/office/officeart/2005/8/layout/radial6"/>
    <dgm:cxn modelId="{6304DFE2-C053-4E82-AC5F-3A2C517C4094}" type="presOf" srcId="{DD8E8BE5-E329-446E-B98F-8119E5EB8F11}" destId="{83E17289-DECA-4D56-AD59-F4A5E6E55F35}" srcOrd="0" destOrd="0" presId="urn:microsoft.com/office/officeart/2005/8/layout/radial6"/>
    <dgm:cxn modelId="{8C9BB513-E2CB-4F34-A290-5DBB22798622}" srcId="{67455D74-939F-4344-A4ED-44FDBC96122E}" destId="{E30D4F2D-57ED-4FF8-8B49-F297D0A531D4}" srcOrd="2" destOrd="0" parTransId="{1BF7E09F-3731-4754-8D08-4DF2BAA27219}" sibTransId="{B36269BE-FAB5-4567-8203-B93187CC1049}"/>
    <dgm:cxn modelId="{2D398E38-225B-45D1-9129-8A3A6E58E8E1}" type="presOf" srcId="{7D584DC7-CC2B-47B4-AA25-D003189001F0}" destId="{6578C9A2-D00D-437A-9D22-CFAE29DA9F00}" srcOrd="0" destOrd="0" presId="urn:microsoft.com/office/officeart/2005/8/layout/radial6"/>
    <dgm:cxn modelId="{700C7F91-81E3-411E-87C7-7DFBD0DC59CC}" type="presOf" srcId="{9FEED03E-26E5-4FAE-A6BD-EFE33B3CCFBA}" destId="{B337356A-69B3-4ED6-AE66-E1C44092C472}" srcOrd="0" destOrd="0" presId="urn:microsoft.com/office/officeart/2005/8/layout/radial6"/>
    <dgm:cxn modelId="{7CB2B2AD-18E1-489E-A815-0E1AA53EEBB1}" type="presOf" srcId="{871106CE-22F6-4293-9978-62771E014E1B}" destId="{48EC919E-62A9-4131-B582-B25C7DF9D41E}" srcOrd="0" destOrd="0" presId="urn:microsoft.com/office/officeart/2005/8/layout/radial6"/>
    <dgm:cxn modelId="{00A825E1-0050-4C03-96DA-A183821F8BF1}" type="presOf" srcId="{3B54B92B-51C3-4240-80BB-721930DE2E26}" destId="{C482F35A-00F2-4BE9-BC8C-E988CE5EB22B}" srcOrd="0" destOrd="0" presId="urn:microsoft.com/office/officeart/2005/8/layout/radial6"/>
    <dgm:cxn modelId="{D0AE2AAB-927D-45F4-8688-68AD71A71DCB}" type="presOf" srcId="{67455D74-939F-4344-A4ED-44FDBC96122E}" destId="{327B529E-51F6-406C-9A44-780BE5BBEE90}" srcOrd="0" destOrd="0" presId="urn:microsoft.com/office/officeart/2005/8/layout/radial6"/>
    <dgm:cxn modelId="{3BA33F00-90A2-46E9-B46D-9FC93B4E3E06}" srcId="{67455D74-939F-4344-A4ED-44FDBC96122E}" destId="{DD8E8BE5-E329-446E-B98F-8119E5EB8F11}" srcOrd="3" destOrd="0" parTransId="{6A22D07F-24A8-4F1C-9F19-77A1B1A2D0ED}" sibTransId="{71337B49-9FC9-4281-A06D-B1361BE75C84}"/>
    <dgm:cxn modelId="{B57F46C2-43ED-4A16-96AA-EBF7ABADED41}" srcId="{67455D74-939F-4344-A4ED-44FDBC96122E}" destId="{9FEED03E-26E5-4FAE-A6BD-EFE33B3CCFBA}" srcOrd="1" destOrd="0" parTransId="{3DC69AC7-008A-45A3-A5D5-ADD5BE2E1FCD}" sibTransId="{3B54B92B-51C3-4240-80BB-721930DE2E26}"/>
    <dgm:cxn modelId="{F140263A-8417-4621-B24E-667488546F08}" srcId="{67455D74-939F-4344-A4ED-44FDBC96122E}" destId="{60AE93F0-C41B-4147-996C-30A4AA245E65}" srcOrd="4" destOrd="0" parTransId="{52900C80-AA11-472A-9DCF-C4548AA0DAFD}" sibTransId="{7D584DC7-CC2B-47B4-AA25-D003189001F0}"/>
    <dgm:cxn modelId="{07D937A2-2C9F-42B7-A65A-A6DD5DE79D0B}" type="presOf" srcId="{71337B49-9FC9-4281-A06D-B1361BE75C84}" destId="{BE527135-216A-40B5-ACC1-08BD324828FD}" srcOrd="0" destOrd="0" presId="urn:microsoft.com/office/officeart/2005/8/layout/radial6"/>
    <dgm:cxn modelId="{38BA3D4D-68D7-4BD2-A316-9CF9E852EFDF}" type="presOf" srcId="{60AE93F0-C41B-4147-996C-30A4AA245E65}" destId="{6E2EA59C-813B-4E99-9C82-B9F81FC0355B}" srcOrd="0" destOrd="0" presId="urn:microsoft.com/office/officeart/2005/8/layout/radial6"/>
    <dgm:cxn modelId="{21955474-A873-4C80-A43A-470E3FA8409A}" srcId="{67455D74-939F-4344-A4ED-44FDBC96122E}" destId="{EE984F56-9DC8-44A8-BB63-5C83ABB85B9C}" srcOrd="5" destOrd="0" parTransId="{E41313A1-348F-4DE6-8BD0-229A67ECFB79}" sibTransId="{794CC984-489D-4718-AB54-F35FF99BCBFF}"/>
    <dgm:cxn modelId="{3381BC04-C58C-4A54-85B2-C06162945EC7}" srcId="{871106CE-22F6-4293-9978-62771E014E1B}" destId="{67455D74-939F-4344-A4ED-44FDBC96122E}" srcOrd="0" destOrd="0" parTransId="{4E65B588-0A47-4407-A714-8F494E5E3D33}" sibTransId="{C997F628-0AC4-4FF5-AD6B-5A948A8ADD19}"/>
    <dgm:cxn modelId="{DD9E4E0C-3418-48C8-81DC-359772B4DA99}" type="presOf" srcId="{7B0421BF-273C-4C34-9B36-A0E592C4388D}" destId="{DB0F4C2B-B6A4-437A-BD31-E0C719F0247A}" srcOrd="0" destOrd="0" presId="urn:microsoft.com/office/officeart/2005/8/layout/radial6"/>
    <dgm:cxn modelId="{AD95002F-2067-43BE-B6F5-2891B355E8E6}" type="presOf" srcId="{EE984F56-9DC8-44A8-BB63-5C83ABB85B9C}" destId="{DB18FBF5-9755-490F-A686-F2151E7D4E90}" srcOrd="0" destOrd="0" presId="urn:microsoft.com/office/officeart/2005/8/layout/radial6"/>
    <dgm:cxn modelId="{268CA1FE-F43A-4C48-8EEE-74617FFE28BF}" srcId="{67455D74-939F-4344-A4ED-44FDBC96122E}" destId="{7910FFD6-D14A-42E2-8F2A-1CD456355341}" srcOrd="0" destOrd="0" parTransId="{107F8A9F-590E-49B0-ABC0-32B33982A799}" sibTransId="{7B0421BF-273C-4C34-9B36-A0E592C4388D}"/>
    <dgm:cxn modelId="{73956A6C-4F53-46C7-8DF7-2F31BD40BEF9}" type="presParOf" srcId="{48EC919E-62A9-4131-B582-B25C7DF9D41E}" destId="{327B529E-51F6-406C-9A44-780BE5BBEE90}" srcOrd="0" destOrd="0" presId="urn:microsoft.com/office/officeart/2005/8/layout/radial6"/>
    <dgm:cxn modelId="{C406CBC8-EEA0-45A3-9DA3-49B518518C23}" type="presParOf" srcId="{48EC919E-62A9-4131-B582-B25C7DF9D41E}" destId="{0FB7CF02-6943-45B9-857F-C3E648D92CFF}" srcOrd="1" destOrd="0" presId="urn:microsoft.com/office/officeart/2005/8/layout/radial6"/>
    <dgm:cxn modelId="{8B4F1D10-9BBD-4ED6-AD14-CBA4AE8C797A}" type="presParOf" srcId="{48EC919E-62A9-4131-B582-B25C7DF9D41E}" destId="{22DC53BF-93DD-45E7-8A6B-A622022D3622}" srcOrd="2" destOrd="0" presId="urn:microsoft.com/office/officeart/2005/8/layout/radial6"/>
    <dgm:cxn modelId="{92E9EDA2-86E6-42ED-9493-1F876EA7F400}" type="presParOf" srcId="{48EC919E-62A9-4131-B582-B25C7DF9D41E}" destId="{DB0F4C2B-B6A4-437A-BD31-E0C719F0247A}" srcOrd="3" destOrd="0" presId="urn:microsoft.com/office/officeart/2005/8/layout/radial6"/>
    <dgm:cxn modelId="{1E809F8E-9C57-472C-9E06-42D5E1487604}" type="presParOf" srcId="{48EC919E-62A9-4131-B582-B25C7DF9D41E}" destId="{B337356A-69B3-4ED6-AE66-E1C44092C472}" srcOrd="4" destOrd="0" presId="urn:microsoft.com/office/officeart/2005/8/layout/radial6"/>
    <dgm:cxn modelId="{90F6C4DF-A07D-4AC8-9197-D8A9B3A6586C}" type="presParOf" srcId="{48EC919E-62A9-4131-B582-B25C7DF9D41E}" destId="{CE486693-30DE-45C5-81CC-EE76D9907650}" srcOrd="5" destOrd="0" presId="urn:microsoft.com/office/officeart/2005/8/layout/radial6"/>
    <dgm:cxn modelId="{4D402E70-4956-457F-8358-8C70222AFAD1}" type="presParOf" srcId="{48EC919E-62A9-4131-B582-B25C7DF9D41E}" destId="{C482F35A-00F2-4BE9-BC8C-E988CE5EB22B}" srcOrd="6" destOrd="0" presId="urn:microsoft.com/office/officeart/2005/8/layout/radial6"/>
    <dgm:cxn modelId="{7A53780D-0B9A-474D-A52B-CF3C1573E62D}" type="presParOf" srcId="{48EC919E-62A9-4131-B582-B25C7DF9D41E}" destId="{9441A034-3EB0-499D-9E49-E396ED6916C4}" srcOrd="7" destOrd="0" presId="urn:microsoft.com/office/officeart/2005/8/layout/radial6"/>
    <dgm:cxn modelId="{1D739576-3AE3-44EE-AED8-C57C7F806862}" type="presParOf" srcId="{48EC919E-62A9-4131-B582-B25C7DF9D41E}" destId="{52586A19-E15E-4C2C-A989-4CB65F0A8CC4}" srcOrd="8" destOrd="0" presId="urn:microsoft.com/office/officeart/2005/8/layout/radial6"/>
    <dgm:cxn modelId="{71E70840-153C-47E8-877A-088D7B2637D6}" type="presParOf" srcId="{48EC919E-62A9-4131-B582-B25C7DF9D41E}" destId="{A23913A7-1384-4963-8783-992F29822FDC}" srcOrd="9" destOrd="0" presId="urn:microsoft.com/office/officeart/2005/8/layout/radial6"/>
    <dgm:cxn modelId="{D37C1A8F-CB27-4D0E-AF02-76CBD99848B4}" type="presParOf" srcId="{48EC919E-62A9-4131-B582-B25C7DF9D41E}" destId="{83E17289-DECA-4D56-AD59-F4A5E6E55F35}" srcOrd="10" destOrd="0" presId="urn:microsoft.com/office/officeart/2005/8/layout/radial6"/>
    <dgm:cxn modelId="{AE3335B0-FD4E-41B8-81BE-488B306996BE}" type="presParOf" srcId="{48EC919E-62A9-4131-B582-B25C7DF9D41E}" destId="{95EB0CD6-AA3C-447A-8C3B-04319566339A}" srcOrd="11" destOrd="0" presId="urn:microsoft.com/office/officeart/2005/8/layout/radial6"/>
    <dgm:cxn modelId="{F5E3E397-84C2-4027-92D0-1A47279BEA50}" type="presParOf" srcId="{48EC919E-62A9-4131-B582-B25C7DF9D41E}" destId="{BE527135-216A-40B5-ACC1-08BD324828FD}" srcOrd="12" destOrd="0" presId="urn:microsoft.com/office/officeart/2005/8/layout/radial6"/>
    <dgm:cxn modelId="{CA217B83-1E23-4BF5-AB63-E20D65738C6B}" type="presParOf" srcId="{48EC919E-62A9-4131-B582-B25C7DF9D41E}" destId="{6E2EA59C-813B-4E99-9C82-B9F81FC0355B}" srcOrd="13" destOrd="0" presId="urn:microsoft.com/office/officeart/2005/8/layout/radial6"/>
    <dgm:cxn modelId="{9B9E868D-799D-4B97-BD4C-8647BB2B5F38}" type="presParOf" srcId="{48EC919E-62A9-4131-B582-B25C7DF9D41E}" destId="{757DCCE9-C8CD-45F9-B2A9-C99E1EC66825}" srcOrd="14" destOrd="0" presId="urn:microsoft.com/office/officeart/2005/8/layout/radial6"/>
    <dgm:cxn modelId="{36E0ECEE-44B4-46E3-986C-981CC447F70B}" type="presParOf" srcId="{48EC919E-62A9-4131-B582-B25C7DF9D41E}" destId="{6578C9A2-D00D-437A-9D22-CFAE29DA9F00}" srcOrd="15" destOrd="0" presId="urn:microsoft.com/office/officeart/2005/8/layout/radial6"/>
    <dgm:cxn modelId="{0CB51E0E-ED4F-4692-A71E-4EA35CD88AC4}" type="presParOf" srcId="{48EC919E-62A9-4131-B582-B25C7DF9D41E}" destId="{DB18FBF5-9755-490F-A686-F2151E7D4E90}" srcOrd="16" destOrd="0" presId="urn:microsoft.com/office/officeart/2005/8/layout/radial6"/>
    <dgm:cxn modelId="{2C825469-62BF-40BB-A82C-01BD0A857B5D}" type="presParOf" srcId="{48EC919E-62A9-4131-B582-B25C7DF9D41E}" destId="{CDC4D5E4-DE2A-464D-AA7E-6701434220DC}" srcOrd="17" destOrd="0" presId="urn:microsoft.com/office/officeart/2005/8/layout/radial6"/>
    <dgm:cxn modelId="{77F9CCD0-6024-4B82-832F-22963D942567}" type="presParOf" srcId="{48EC919E-62A9-4131-B582-B25C7DF9D41E}" destId="{AA3BC35E-3786-4A55-B455-BA144B0D63A6}"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5919D7-6E1F-45CF-9342-C33BD42A6B87}"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s-ES"/>
        </a:p>
      </dgm:t>
    </dgm:pt>
    <dgm:pt modelId="{32543D7A-CAFA-4B89-A1AF-DBF839A40667}">
      <dgm:prSet phldrT="[Texto]" phldr="0"/>
      <dgm:spPr/>
      <dgm:t>
        <a:bodyPr/>
        <a:lstStyle/>
        <a:p>
          <a:pPr rtl="0"/>
          <a:r>
            <a:rPr lang="es-ES">
              <a:latin typeface="Calibri Light" panose="020F0302020204030204"/>
            </a:rPr>
            <a:t> </a:t>
          </a:r>
          <a:r>
            <a:rPr lang="es-ES"/>
            <a:t>Nicotínico</a:t>
          </a:r>
        </a:p>
      </dgm:t>
    </dgm:pt>
    <dgm:pt modelId="{4BD37D0F-B758-490F-AC85-C1FE6F1FF8B7}" type="parTrans" cxnId="{0F31118B-785A-4F39-A9EF-87BE6376A738}">
      <dgm:prSet/>
      <dgm:spPr/>
      <dgm:t>
        <a:bodyPr/>
        <a:lstStyle/>
        <a:p>
          <a:endParaRPr lang="es-ES"/>
        </a:p>
      </dgm:t>
    </dgm:pt>
    <dgm:pt modelId="{4CAD6361-3C5E-4F0D-A5F1-ABF6E2732B1C}" type="sibTrans" cxnId="{0F31118B-785A-4F39-A9EF-87BE6376A738}">
      <dgm:prSet/>
      <dgm:spPr/>
      <dgm:t>
        <a:bodyPr/>
        <a:lstStyle/>
        <a:p>
          <a:endParaRPr lang="es-ES"/>
        </a:p>
      </dgm:t>
    </dgm:pt>
    <dgm:pt modelId="{79353744-0A18-4ED5-A054-FB2BC8023A9E}">
      <dgm:prSet phldr="0"/>
      <dgm:spPr/>
      <dgm:t>
        <a:bodyPr/>
        <a:lstStyle/>
        <a:p>
          <a:pPr algn="l" rtl="0"/>
          <a:r>
            <a:rPr lang="es-ES"/>
            <a:t>Midriasis</a:t>
          </a:r>
          <a:r>
            <a:rPr lang="es-ES">
              <a:latin typeface="Calibri Light" panose="020F0302020204030204"/>
            </a:rPr>
            <a:t> (pupilas dilatadas)</a:t>
          </a:r>
        </a:p>
      </dgm:t>
    </dgm:pt>
    <dgm:pt modelId="{29616E63-300B-405F-BB20-B83173751AFE}" type="parTrans" cxnId="{E9A1B2E2-FB14-4548-A824-7F6B7473681C}">
      <dgm:prSet/>
      <dgm:spPr/>
      <dgm:t>
        <a:bodyPr/>
        <a:lstStyle/>
        <a:p>
          <a:endParaRPr lang="es-CO"/>
        </a:p>
      </dgm:t>
    </dgm:pt>
    <dgm:pt modelId="{5468E28D-C933-4374-97B0-6BD4E93433FD}" type="sibTrans" cxnId="{E9A1B2E2-FB14-4548-A824-7F6B7473681C}">
      <dgm:prSet/>
      <dgm:spPr/>
      <dgm:t>
        <a:bodyPr/>
        <a:lstStyle/>
        <a:p>
          <a:endParaRPr lang="es-CO"/>
        </a:p>
      </dgm:t>
    </dgm:pt>
    <dgm:pt modelId="{83A245E8-FF96-4550-8431-FD21AE69C210}">
      <dgm:prSet phldr="0"/>
      <dgm:spPr/>
      <dgm:t>
        <a:bodyPr/>
        <a:lstStyle/>
        <a:p>
          <a:pPr algn="l" rtl="0"/>
          <a:r>
            <a:rPr lang="es-ES"/>
            <a:t>Taquicardia</a:t>
          </a:r>
          <a:r>
            <a:rPr lang="es-ES">
              <a:latin typeface="Calibri Light" panose="020F0302020204030204"/>
            </a:rPr>
            <a:t> (latidos cardiacos mayores a 100 por minuto) </a:t>
          </a:r>
          <a:endParaRPr lang="es-ES"/>
        </a:p>
      </dgm:t>
    </dgm:pt>
    <dgm:pt modelId="{F275CB48-7A66-4373-8142-11984393F6CD}" type="parTrans" cxnId="{5177C02B-83B3-4633-AF6C-6F3182D7422E}">
      <dgm:prSet/>
      <dgm:spPr/>
      <dgm:t>
        <a:bodyPr/>
        <a:lstStyle/>
        <a:p>
          <a:endParaRPr lang="es-CO"/>
        </a:p>
      </dgm:t>
    </dgm:pt>
    <dgm:pt modelId="{64334164-867A-4426-ADF9-C9AA88915992}" type="sibTrans" cxnId="{5177C02B-83B3-4633-AF6C-6F3182D7422E}">
      <dgm:prSet/>
      <dgm:spPr/>
      <dgm:t>
        <a:bodyPr/>
        <a:lstStyle/>
        <a:p>
          <a:endParaRPr lang="es-CO"/>
        </a:p>
      </dgm:t>
    </dgm:pt>
    <dgm:pt modelId="{9EAC7345-CADB-485C-A137-4D0D401C96AB}">
      <dgm:prSet phldr="0"/>
      <dgm:spPr/>
      <dgm:t>
        <a:bodyPr/>
        <a:lstStyle/>
        <a:p>
          <a:pPr algn="l"/>
          <a:r>
            <a:rPr lang="es-ES"/>
            <a:t>Agitación psicomotora</a:t>
          </a:r>
        </a:p>
      </dgm:t>
    </dgm:pt>
    <dgm:pt modelId="{3DDC22A9-FA35-44E4-8270-0F6394386271}" type="parTrans" cxnId="{E3F68EAD-890D-4A4C-86A4-D20AAFB89F2E}">
      <dgm:prSet/>
      <dgm:spPr/>
      <dgm:t>
        <a:bodyPr/>
        <a:lstStyle/>
        <a:p>
          <a:endParaRPr lang="es-CO"/>
        </a:p>
      </dgm:t>
    </dgm:pt>
    <dgm:pt modelId="{73A02FF0-3040-4BBA-BB2F-E567F0B70F27}" type="sibTrans" cxnId="{E3F68EAD-890D-4A4C-86A4-D20AAFB89F2E}">
      <dgm:prSet/>
      <dgm:spPr/>
      <dgm:t>
        <a:bodyPr/>
        <a:lstStyle/>
        <a:p>
          <a:endParaRPr lang="es-CO"/>
        </a:p>
      </dgm:t>
    </dgm:pt>
    <dgm:pt modelId="{2C650D53-14F8-4FDC-B42D-0B764998F208}">
      <dgm:prSet phldr="0"/>
      <dgm:spPr/>
      <dgm:t>
        <a:bodyPr/>
        <a:lstStyle/>
        <a:p>
          <a:pPr algn="l" rtl="0"/>
          <a:r>
            <a:rPr lang="es-ES"/>
            <a:t>Fasciculaciones</a:t>
          </a:r>
          <a:r>
            <a:rPr lang="es-ES">
              <a:latin typeface="Calibri Light" panose="020F0302020204030204"/>
            </a:rPr>
            <a:t> (movimientos repetitivos de los músculos de manera involuntaria)</a:t>
          </a:r>
          <a:endParaRPr lang="es-ES"/>
        </a:p>
      </dgm:t>
    </dgm:pt>
    <dgm:pt modelId="{64226D2E-A387-43AE-AE39-40B80FC0B955}" type="parTrans" cxnId="{ED79E22A-79E5-49D8-A922-2FF698DF47D2}">
      <dgm:prSet/>
      <dgm:spPr/>
      <dgm:t>
        <a:bodyPr/>
        <a:lstStyle/>
        <a:p>
          <a:endParaRPr lang="es-CO"/>
        </a:p>
      </dgm:t>
    </dgm:pt>
    <dgm:pt modelId="{C83F0CEB-9B37-4788-A8CC-1FAC58EEF234}" type="sibTrans" cxnId="{ED79E22A-79E5-49D8-A922-2FF698DF47D2}">
      <dgm:prSet/>
      <dgm:spPr/>
      <dgm:t>
        <a:bodyPr/>
        <a:lstStyle/>
        <a:p>
          <a:endParaRPr lang="es-CO"/>
        </a:p>
      </dgm:t>
    </dgm:pt>
    <dgm:pt modelId="{6004B733-27C0-4F50-9BF9-00FD1DD91D25}">
      <dgm:prSet phldr="0"/>
      <dgm:spPr/>
      <dgm:t>
        <a:bodyPr/>
        <a:lstStyle/>
        <a:p>
          <a:pPr algn="l"/>
          <a:r>
            <a:rPr lang="es-ES"/>
            <a:t>Temblor</a:t>
          </a:r>
        </a:p>
      </dgm:t>
    </dgm:pt>
    <dgm:pt modelId="{79CA0B9D-3463-42F1-9ACF-F16107AE2922}" type="parTrans" cxnId="{CC6C57FD-253B-46D8-B71D-49931CAFDC2B}">
      <dgm:prSet/>
      <dgm:spPr/>
      <dgm:t>
        <a:bodyPr/>
        <a:lstStyle/>
        <a:p>
          <a:endParaRPr lang="es-CO"/>
        </a:p>
      </dgm:t>
    </dgm:pt>
    <dgm:pt modelId="{42243365-4743-46CC-8E64-6AA595BB71A9}" type="sibTrans" cxnId="{CC6C57FD-253B-46D8-B71D-49931CAFDC2B}">
      <dgm:prSet/>
      <dgm:spPr/>
      <dgm:t>
        <a:bodyPr/>
        <a:lstStyle/>
        <a:p>
          <a:endParaRPr lang="es-CO"/>
        </a:p>
      </dgm:t>
    </dgm:pt>
    <dgm:pt modelId="{91A711DA-D500-4C9E-8CCB-CDE818D26CC0}">
      <dgm:prSet phldr="0"/>
      <dgm:spPr/>
      <dgm:t>
        <a:bodyPr/>
        <a:lstStyle/>
        <a:p>
          <a:pPr rtl="0"/>
          <a:r>
            <a:rPr lang="es-ES"/>
            <a:t>Muscarínico</a:t>
          </a:r>
          <a:endParaRPr lang="es-ES">
            <a:latin typeface="Calibri Light" panose="020F0302020204030204"/>
          </a:endParaRPr>
        </a:p>
      </dgm:t>
    </dgm:pt>
    <dgm:pt modelId="{11106774-3B92-4558-8AAF-4E290E6CAB76}" type="parTrans" cxnId="{E816692F-5585-4D1D-915C-D1D5B13DBE0C}">
      <dgm:prSet/>
      <dgm:spPr/>
      <dgm:t>
        <a:bodyPr/>
        <a:lstStyle/>
        <a:p>
          <a:endParaRPr lang="es-CO"/>
        </a:p>
      </dgm:t>
    </dgm:pt>
    <dgm:pt modelId="{09E0D801-10F9-4771-BAD0-36AAFC517B05}" type="sibTrans" cxnId="{E816692F-5585-4D1D-915C-D1D5B13DBE0C}">
      <dgm:prSet/>
      <dgm:spPr/>
      <dgm:t>
        <a:bodyPr/>
        <a:lstStyle/>
        <a:p>
          <a:endParaRPr lang="es-CO"/>
        </a:p>
      </dgm:t>
    </dgm:pt>
    <dgm:pt modelId="{C3D34BD1-C24E-4E83-A57C-63A799E5A34C}">
      <dgm:prSet phldr="0"/>
      <dgm:spPr/>
      <dgm:t>
        <a:bodyPr/>
        <a:lstStyle/>
        <a:p>
          <a:pPr algn="l" rtl="0"/>
          <a:r>
            <a:rPr lang="es-ES"/>
            <a:t>Miosis</a:t>
          </a:r>
          <a:r>
            <a:rPr lang="es-ES">
              <a:latin typeface="Calibri Light" panose="020F0302020204030204"/>
            </a:rPr>
            <a:t> (pupilas contraidas)</a:t>
          </a:r>
        </a:p>
      </dgm:t>
    </dgm:pt>
    <dgm:pt modelId="{9159FF9F-F3D6-4124-861F-14551D632220}" type="parTrans" cxnId="{B4212B83-A2B8-4BA2-8CE7-FC53851F6DD4}">
      <dgm:prSet/>
      <dgm:spPr/>
      <dgm:t>
        <a:bodyPr/>
        <a:lstStyle/>
        <a:p>
          <a:endParaRPr lang="es-CO"/>
        </a:p>
      </dgm:t>
    </dgm:pt>
    <dgm:pt modelId="{321FB413-3E87-4F69-B38F-5B05794916EE}" type="sibTrans" cxnId="{B4212B83-A2B8-4BA2-8CE7-FC53851F6DD4}">
      <dgm:prSet/>
      <dgm:spPr/>
      <dgm:t>
        <a:bodyPr/>
        <a:lstStyle/>
        <a:p>
          <a:endParaRPr lang="es-CO"/>
        </a:p>
      </dgm:t>
    </dgm:pt>
    <dgm:pt modelId="{88AEB392-7307-4204-8816-9C60458B0292}">
      <dgm:prSet phldr="0"/>
      <dgm:spPr/>
      <dgm:t>
        <a:bodyPr/>
        <a:lstStyle/>
        <a:p>
          <a:pPr algn="l" rtl="0"/>
          <a:r>
            <a:rPr lang="es-ES"/>
            <a:t>Bradicardia</a:t>
          </a:r>
          <a:r>
            <a:rPr lang="es-ES">
              <a:latin typeface="Calibri Light" panose="020F0302020204030204"/>
            </a:rPr>
            <a:t> (latidos cardiacos menores a 60 por minuto)</a:t>
          </a:r>
          <a:endParaRPr lang="es-ES"/>
        </a:p>
      </dgm:t>
    </dgm:pt>
    <dgm:pt modelId="{771306EA-23E4-47AB-A536-F14D18E7A84E}" type="parTrans" cxnId="{E4D9F244-CA03-4E63-96F9-485EF5E57D7D}">
      <dgm:prSet/>
      <dgm:spPr/>
      <dgm:t>
        <a:bodyPr/>
        <a:lstStyle/>
        <a:p>
          <a:endParaRPr lang="es-CO"/>
        </a:p>
      </dgm:t>
    </dgm:pt>
    <dgm:pt modelId="{39FCE013-A2BD-4B28-816D-AD03493E1228}" type="sibTrans" cxnId="{E4D9F244-CA03-4E63-96F9-485EF5E57D7D}">
      <dgm:prSet/>
      <dgm:spPr/>
      <dgm:t>
        <a:bodyPr/>
        <a:lstStyle/>
        <a:p>
          <a:endParaRPr lang="es-CO"/>
        </a:p>
      </dgm:t>
    </dgm:pt>
    <dgm:pt modelId="{A4EA301F-9D6C-4331-94AE-A33629ED5F0E}">
      <dgm:prSet phldr="0"/>
      <dgm:spPr/>
      <dgm:t>
        <a:bodyPr/>
        <a:lstStyle/>
        <a:p>
          <a:pPr algn="l" rtl="0"/>
          <a:r>
            <a:rPr lang="es-ES"/>
            <a:t>Sialorrea</a:t>
          </a:r>
          <a:r>
            <a:rPr lang="es-ES">
              <a:latin typeface="Calibri Light" panose="020F0302020204030204"/>
            </a:rPr>
            <a:t> (salivación excesiva)</a:t>
          </a:r>
          <a:endParaRPr lang="es-ES"/>
        </a:p>
      </dgm:t>
    </dgm:pt>
    <dgm:pt modelId="{0249D2D8-985B-481B-8269-D94CD3D4A7F8}" type="parTrans" cxnId="{B0FBBF8C-5BB3-4142-9F80-840E368047F3}">
      <dgm:prSet/>
      <dgm:spPr/>
      <dgm:t>
        <a:bodyPr/>
        <a:lstStyle/>
        <a:p>
          <a:endParaRPr lang="es-CO"/>
        </a:p>
      </dgm:t>
    </dgm:pt>
    <dgm:pt modelId="{201D4E3A-3614-4F86-B5A9-4979D1B79358}" type="sibTrans" cxnId="{B0FBBF8C-5BB3-4142-9F80-840E368047F3}">
      <dgm:prSet/>
      <dgm:spPr/>
      <dgm:t>
        <a:bodyPr/>
        <a:lstStyle/>
        <a:p>
          <a:endParaRPr lang="es-CO"/>
        </a:p>
      </dgm:t>
    </dgm:pt>
    <dgm:pt modelId="{902E5EE1-24BA-42E9-A36C-EB9C0B8F1CFF}">
      <dgm:prSet phldr="0"/>
      <dgm:spPr/>
      <dgm:t>
        <a:bodyPr/>
        <a:lstStyle/>
        <a:p>
          <a:pPr algn="l"/>
          <a:r>
            <a:rPr lang="es-ES"/>
            <a:t>Epifora o lagrimeo</a:t>
          </a:r>
        </a:p>
      </dgm:t>
    </dgm:pt>
    <dgm:pt modelId="{2D52F879-4C35-473B-A56C-D52F1D81C291}" type="parTrans" cxnId="{EC810DBE-97BE-493A-8643-D8E420E4CCF5}">
      <dgm:prSet/>
      <dgm:spPr/>
      <dgm:t>
        <a:bodyPr/>
        <a:lstStyle/>
        <a:p>
          <a:endParaRPr lang="es-CO"/>
        </a:p>
      </dgm:t>
    </dgm:pt>
    <dgm:pt modelId="{A81A2D19-EC54-495A-B607-BA437EA592B0}" type="sibTrans" cxnId="{EC810DBE-97BE-493A-8643-D8E420E4CCF5}">
      <dgm:prSet/>
      <dgm:spPr/>
      <dgm:t>
        <a:bodyPr/>
        <a:lstStyle/>
        <a:p>
          <a:endParaRPr lang="es-CO"/>
        </a:p>
      </dgm:t>
    </dgm:pt>
    <dgm:pt modelId="{9C533C9F-BA41-4857-B17F-3C2492085650}">
      <dgm:prSet phldr="0"/>
      <dgm:spPr/>
      <dgm:t>
        <a:bodyPr/>
        <a:lstStyle/>
        <a:p>
          <a:pPr algn="l"/>
          <a:r>
            <a:rPr lang="es-ES"/>
            <a:t>Incontinencia urinaria</a:t>
          </a:r>
        </a:p>
      </dgm:t>
    </dgm:pt>
    <dgm:pt modelId="{DD5943A8-DDFA-434F-8B67-49DCD42EC871}" type="parTrans" cxnId="{E174C9F7-2E1E-405A-9889-129FDA56FF76}">
      <dgm:prSet/>
      <dgm:spPr/>
      <dgm:t>
        <a:bodyPr/>
        <a:lstStyle/>
        <a:p>
          <a:endParaRPr lang="es-CO"/>
        </a:p>
      </dgm:t>
    </dgm:pt>
    <dgm:pt modelId="{8AEA1030-F81B-42E5-BB37-C3EDDF7600BB}" type="sibTrans" cxnId="{E174C9F7-2E1E-405A-9889-129FDA56FF76}">
      <dgm:prSet/>
      <dgm:spPr/>
      <dgm:t>
        <a:bodyPr/>
        <a:lstStyle/>
        <a:p>
          <a:endParaRPr lang="es-CO"/>
        </a:p>
      </dgm:t>
    </dgm:pt>
    <dgm:pt modelId="{83433E4E-B331-4144-9F1F-3FB173B0E4A0}">
      <dgm:prSet phldr="0"/>
      <dgm:spPr/>
      <dgm:t>
        <a:bodyPr/>
        <a:lstStyle/>
        <a:p>
          <a:pPr algn="l"/>
          <a:r>
            <a:rPr lang="es-ES"/>
            <a:t>Diarrea</a:t>
          </a:r>
        </a:p>
      </dgm:t>
    </dgm:pt>
    <dgm:pt modelId="{60FCD721-9AE4-43E7-B0EF-628E3021DE61}" type="parTrans" cxnId="{7176143C-1A15-46D4-801B-B9C38B26FC4A}">
      <dgm:prSet/>
      <dgm:spPr/>
      <dgm:t>
        <a:bodyPr/>
        <a:lstStyle/>
        <a:p>
          <a:endParaRPr lang="es-CO"/>
        </a:p>
      </dgm:t>
    </dgm:pt>
    <dgm:pt modelId="{27E63DC2-9B69-443B-9832-F6AFBDD05035}" type="sibTrans" cxnId="{7176143C-1A15-46D4-801B-B9C38B26FC4A}">
      <dgm:prSet/>
      <dgm:spPr/>
      <dgm:t>
        <a:bodyPr/>
        <a:lstStyle/>
        <a:p>
          <a:endParaRPr lang="es-CO"/>
        </a:p>
      </dgm:t>
    </dgm:pt>
    <dgm:pt modelId="{1D888429-9EDD-478A-B2E2-0654401141EC}">
      <dgm:prSet phldr="0"/>
      <dgm:spPr/>
      <dgm:t>
        <a:bodyPr/>
        <a:lstStyle/>
        <a:p>
          <a:pPr algn="l" rtl="0"/>
          <a:r>
            <a:rPr lang="es-ES"/>
            <a:t>Borborismo</a:t>
          </a:r>
          <a:r>
            <a:rPr lang="es-ES">
              <a:latin typeface="Calibri Light" panose="020F0302020204030204"/>
            </a:rPr>
            <a:t> (ruidos intestinales aumentados)</a:t>
          </a:r>
          <a:endParaRPr lang="es-ES"/>
        </a:p>
      </dgm:t>
    </dgm:pt>
    <dgm:pt modelId="{E8A0C2CC-6E28-4EE2-B1E6-C34413856B4C}" type="parTrans" cxnId="{8817D20F-DEEE-4E03-AED8-A4174CAFD2CD}">
      <dgm:prSet/>
      <dgm:spPr/>
      <dgm:t>
        <a:bodyPr/>
        <a:lstStyle/>
        <a:p>
          <a:endParaRPr lang="es-CO"/>
        </a:p>
      </dgm:t>
    </dgm:pt>
    <dgm:pt modelId="{9372646C-2986-4708-839D-AA8B0CC17568}" type="sibTrans" cxnId="{8817D20F-DEEE-4E03-AED8-A4174CAFD2CD}">
      <dgm:prSet/>
      <dgm:spPr/>
      <dgm:t>
        <a:bodyPr/>
        <a:lstStyle/>
        <a:p>
          <a:endParaRPr lang="es-CO"/>
        </a:p>
      </dgm:t>
    </dgm:pt>
    <dgm:pt modelId="{680AA727-3993-4C75-8287-E2C1F64F7BAC}">
      <dgm:prSet phldr="0"/>
      <dgm:spPr/>
      <dgm:t>
        <a:bodyPr/>
        <a:lstStyle/>
        <a:p>
          <a:pPr algn="l" rtl="0"/>
          <a:r>
            <a:rPr lang="es-ES"/>
            <a:t>Diaforesis</a:t>
          </a:r>
          <a:r>
            <a:rPr lang="es-ES">
              <a:latin typeface="Calibri Light" panose="020F0302020204030204"/>
            </a:rPr>
            <a:t> (sudoración profusa)</a:t>
          </a:r>
          <a:endParaRPr lang="es-ES"/>
        </a:p>
      </dgm:t>
    </dgm:pt>
    <dgm:pt modelId="{E4E6C9CF-F3A8-4AFE-98DE-2CF4EE08EB42}" type="parTrans" cxnId="{8EE27FB0-3A4F-4CEA-89A2-CD5DE8BC432D}">
      <dgm:prSet/>
      <dgm:spPr/>
      <dgm:t>
        <a:bodyPr/>
        <a:lstStyle/>
        <a:p>
          <a:endParaRPr lang="es-CO"/>
        </a:p>
      </dgm:t>
    </dgm:pt>
    <dgm:pt modelId="{E0FE195E-01DD-429E-A045-765AE7D6F538}" type="sibTrans" cxnId="{8EE27FB0-3A4F-4CEA-89A2-CD5DE8BC432D}">
      <dgm:prSet/>
      <dgm:spPr/>
      <dgm:t>
        <a:bodyPr/>
        <a:lstStyle/>
        <a:p>
          <a:endParaRPr lang="es-CO"/>
        </a:p>
      </dgm:t>
    </dgm:pt>
    <dgm:pt modelId="{25C1B97F-453B-4B99-A9AC-CBD0E26316FD}">
      <dgm:prSet phldr="0"/>
      <dgm:spPr/>
      <dgm:t>
        <a:bodyPr/>
        <a:lstStyle/>
        <a:p>
          <a:pPr algn="l"/>
          <a:r>
            <a:rPr lang="es-ES"/>
            <a:t>Agitación psicomotora</a:t>
          </a:r>
        </a:p>
      </dgm:t>
    </dgm:pt>
    <dgm:pt modelId="{AA5F93F8-E635-413A-A7C5-A9F9C379DB40}" type="parTrans" cxnId="{80A7CD8F-EA71-409C-950D-E28D1756522F}">
      <dgm:prSet/>
      <dgm:spPr/>
      <dgm:t>
        <a:bodyPr/>
        <a:lstStyle/>
        <a:p>
          <a:endParaRPr lang="es-CO"/>
        </a:p>
      </dgm:t>
    </dgm:pt>
    <dgm:pt modelId="{9BCF2D0E-F3AF-43CF-8092-7FC2C7C164A5}" type="sibTrans" cxnId="{80A7CD8F-EA71-409C-950D-E28D1756522F}">
      <dgm:prSet/>
      <dgm:spPr/>
      <dgm:t>
        <a:bodyPr/>
        <a:lstStyle/>
        <a:p>
          <a:endParaRPr lang="es-CO"/>
        </a:p>
      </dgm:t>
    </dgm:pt>
    <dgm:pt modelId="{39B935C3-7C1B-42BF-8FA9-DE789AB069E6}">
      <dgm:prSet phldr="0"/>
      <dgm:spPr/>
      <dgm:t>
        <a:bodyPr/>
        <a:lstStyle/>
        <a:p>
          <a:pPr rtl="0"/>
          <a:r>
            <a:rPr lang="es-ES"/>
            <a:t>Central</a:t>
          </a:r>
          <a:endParaRPr lang="es-ES">
            <a:latin typeface="Calibri Light" panose="020F0302020204030204"/>
          </a:endParaRPr>
        </a:p>
      </dgm:t>
    </dgm:pt>
    <dgm:pt modelId="{2AFF8B8D-9E9C-4079-83BE-FEA9849651B5}" type="parTrans" cxnId="{B4061055-839C-4DC5-89AD-C1F1F90E9841}">
      <dgm:prSet/>
      <dgm:spPr/>
      <dgm:t>
        <a:bodyPr/>
        <a:lstStyle/>
        <a:p>
          <a:endParaRPr lang="es-CO"/>
        </a:p>
      </dgm:t>
    </dgm:pt>
    <dgm:pt modelId="{C2A2746E-4D9C-45C7-9D17-357359FB739D}" type="sibTrans" cxnId="{B4061055-839C-4DC5-89AD-C1F1F90E9841}">
      <dgm:prSet/>
      <dgm:spPr/>
      <dgm:t>
        <a:bodyPr/>
        <a:lstStyle/>
        <a:p>
          <a:endParaRPr lang="es-CO"/>
        </a:p>
      </dgm:t>
    </dgm:pt>
    <dgm:pt modelId="{187806AA-0597-4BB3-A957-68C77E3EFA4B}">
      <dgm:prSet phldr="0"/>
      <dgm:spPr/>
      <dgm:t>
        <a:bodyPr/>
        <a:lstStyle/>
        <a:p>
          <a:pPr algn="l" rtl="0"/>
          <a:r>
            <a:rPr lang="es-ES"/>
            <a:t>Agitación psicomotora</a:t>
          </a:r>
          <a:endParaRPr lang="es-ES">
            <a:latin typeface="Calibri Light" panose="020F0302020204030204"/>
          </a:endParaRPr>
        </a:p>
      </dgm:t>
    </dgm:pt>
    <dgm:pt modelId="{C908FF72-BF4F-40FC-8373-F7A9104B3745}" type="parTrans" cxnId="{6FDF486C-4D36-4657-8834-E059522A6B7E}">
      <dgm:prSet/>
      <dgm:spPr/>
      <dgm:t>
        <a:bodyPr/>
        <a:lstStyle/>
        <a:p>
          <a:endParaRPr lang="es-CO"/>
        </a:p>
      </dgm:t>
    </dgm:pt>
    <dgm:pt modelId="{FCAC3B7E-F349-4E7E-A42A-042400AD4F3E}" type="sibTrans" cxnId="{6FDF486C-4D36-4657-8834-E059522A6B7E}">
      <dgm:prSet/>
      <dgm:spPr/>
      <dgm:t>
        <a:bodyPr/>
        <a:lstStyle/>
        <a:p>
          <a:endParaRPr lang="es-CO"/>
        </a:p>
      </dgm:t>
    </dgm:pt>
    <dgm:pt modelId="{A9DB1C2D-9608-48A3-B0F2-08964BBD6641}">
      <dgm:prSet phldr="0"/>
      <dgm:spPr/>
      <dgm:t>
        <a:bodyPr/>
        <a:lstStyle/>
        <a:p>
          <a:pPr algn="l"/>
          <a:r>
            <a:rPr lang="es-ES"/>
            <a:t>Status convulsivo</a:t>
          </a:r>
        </a:p>
      </dgm:t>
    </dgm:pt>
    <dgm:pt modelId="{2C153E32-6DAE-4665-920C-417FF7553262}" type="parTrans" cxnId="{B318BAE9-59F8-4EB6-A6B6-E5755F5094C6}">
      <dgm:prSet/>
      <dgm:spPr/>
      <dgm:t>
        <a:bodyPr/>
        <a:lstStyle/>
        <a:p>
          <a:endParaRPr lang="es-CO"/>
        </a:p>
      </dgm:t>
    </dgm:pt>
    <dgm:pt modelId="{5C6C78AE-0D92-460D-98C5-7A49981C5238}" type="sibTrans" cxnId="{B318BAE9-59F8-4EB6-A6B6-E5755F5094C6}">
      <dgm:prSet/>
      <dgm:spPr/>
      <dgm:t>
        <a:bodyPr/>
        <a:lstStyle/>
        <a:p>
          <a:endParaRPr lang="es-CO"/>
        </a:p>
      </dgm:t>
    </dgm:pt>
    <dgm:pt modelId="{AFC4FA4A-5354-42F4-9594-63F62BCFE7D3}">
      <dgm:prSet phldr="0"/>
      <dgm:spPr/>
      <dgm:t>
        <a:bodyPr/>
        <a:lstStyle/>
        <a:p>
          <a:pPr algn="l"/>
          <a:r>
            <a:rPr lang="es-ES"/>
            <a:t>Coma</a:t>
          </a:r>
        </a:p>
      </dgm:t>
    </dgm:pt>
    <dgm:pt modelId="{EF4322AF-EB15-4E9C-B1CB-511C41A9A2E5}" type="parTrans" cxnId="{33E6AB01-9D76-47BD-8CF8-0A7B63233946}">
      <dgm:prSet/>
      <dgm:spPr/>
      <dgm:t>
        <a:bodyPr/>
        <a:lstStyle/>
        <a:p>
          <a:endParaRPr lang="es-CO"/>
        </a:p>
      </dgm:t>
    </dgm:pt>
    <dgm:pt modelId="{EA9F15C5-9569-4E6B-85AB-48A27C086F69}" type="sibTrans" cxnId="{33E6AB01-9D76-47BD-8CF8-0A7B63233946}">
      <dgm:prSet/>
      <dgm:spPr/>
      <dgm:t>
        <a:bodyPr/>
        <a:lstStyle/>
        <a:p>
          <a:endParaRPr lang="es-CO"/>
        </a:p>
      </dgm:t>
    </dgm:pt>
    <dgm:pt modelId="{B8B21E4B-15DB-4F09-85EE-683531DE6FD2}">
      <dgm:prSet phldr="0"/>
      <dgm:spPr/>
      <dgm:t>
        <a:bodyPr/>
        <a:lstStyle/>
        <a:p>
          <a:pPr algn="l"/>
          <a:r>
            <a:rPr lang="es-ES"/>
            <a:t>Paro cardiorrespiratorio</a:t>
          </a:r>
        </a:p>
      </dgm:t>
    </dgm:pt>
    <dgm:pt modelId="{14644A0A-276A-42F3-9856-7E45A32B5BFE}" type="parTrans" cxnId="{1A69FB51-0B01-487C-9BBC-D41B825C2B61}">
      <dgm:prSet/>
      <dgm:spPr/>
      <dgm:t>
        <a:bodyPr/>
        <a:lstStyle/>
        <a:p>
          <a:endParaRPr lang="es-CO"/>
        </a:p>
      </dgm:t>
    </dgm:pt>
    <dgm:pt modelId="{4D6C12CD-C16F-4E6A-A9E0-F65EAB3939B2}" type="sibTrans" cxnId="{1A69FB51-0B01-487C-9BBC-D41B825C2B61}">
      <dgm:prSet/>
      <dgm:spPr/>
      <dgm:t>
        <a:bodyPr/>
        <a:lstStyle/>
        <a:p>
          <a:endParaRPr lang="es-CO"/>
        </a:p>
      </dgm:t>
    </dgm:pt>
    <dgm:pt modelId="{6506DA4F-60D6-40B5-BCC8-FEDA76B08523}" type="pres">
      <dgm:prSet presAssocID="{8F5919D7-6E1F-45CF-9342-C33BD42A6B87}" presName="Name0" presStyleCnt="0">
        <dgm:presLayoutVars>
          <dgm:dir/>
          <dgm:animLvl val="lvl"/>
          <dgm:resizeHandles val="exact"/>
        </dgm:presLayoutVars>
      </dgm:prSet>
      <dgm:spPr/>
      <dgm:t>
        <a:bodyPr/>
        <a:lstStyle/>
        <a:p>
          <a:endParaRPr lang="es-CO"/>
        </a:p>
      </dgm:t>
    </dgm:pt>
    <dgm:pt modelId="{223E2E2F-D72B-4F70-A5A2-5E71FB7D8EF1}" type="pres">
      <dgm:prSet presAssocID="{32543D7A-CAFA-4B89-A1AF-DBF839A40667}" presName="composite" presStyleCnt="0"/>
      <dgm:spPr/>
    </dgm:pt>
    <dgm:pt modelId="{9F8D3701-0067-479B-83F3-0C348A255CB0}" type="pres">
      <dgm:prSet presAssocID="{32543D7A-CAFA-4B89-A1AF-DBF839A40667}" presName="parTx" presStyleLbl="alignNode1" presStyleIdx="0" presStyleCnt="3">
        <dgm:presLayoutVars>
          <dgm:chMax val="0"/>
          <dgm:chPref val="0"/>
          <dgm:bulletEnabled val="1"/>
        </dgm:presLayoutVars>
      </dgm:prSet>
      <dgm:spPr/>
      <dgm:t>
        <a:bodyPr/>
        <a:lstStyle/>
        <a:p>
          <a:endParaRPr lang="es-CO"/>
        </a:p>
      </dgm:t>
    </dgm:pt>
    <dgm:pt modelId="{B66E1F20-B53B-40B3-99AA-F745BB98D59F}" type="pres">
      <dgm:prSet presAssocID="{32543D7A-CAFA-4B89-A1AF-DBF839A40667}" presName="desTx" presStyleLbl="alignAccFollowNode1" presStyleIdx="0" presStyleCnt="3">
        <dgm:presLayoutVars>
          <dgm:bulletEnabled val="1"/>
        </dgm:presLayoutVars>
      </dgm:prSet>
      <dgm:spPr/>
      <dgm:t>
        <a:bodyPr/>
        <a:lstStyle/>
        <a:p>
          <a:endParaRPr lang="es-CO"/>
        </a:p>
      </dgm:t>
    </dgm:pt>
    <dgm:pt modelId="{FC99A4BB-23EE-4492-B369-677D30F1D255}" type="pres">
      <dgm:prSet presAssocID="{4CAD6361-3C5E-4F0D-A5F1-ABF6E2732B1C}" presName="space" presStyleCnt="0"/>
      <dgm:spPr/>
    </dgm:pt>
    <dgm:pt modelId="{E0031CBD-1865-4B4E-B032-7E53D89D7764}" type="pres">
      <dgm:prSet presAssocID="{91A711DA-D500-4C9E-8CCB-CDE818D26CC0}" presName="composite" presStyleCnt="0"/>
      <dgm:spPr/>
    </dgm:pt>
    <dgm:pt modelId="{CBA8FF15-AA3A-47C2-8297-6D3059A73AC7}" type="pres">
      <dgm:prSet presAssocID="{91A711DA-D500-4C9E-8CCB-CDE818D26CC0}" presName="parTx" presStyleLbl="alignNode1" presStyleIdx="1" presStyleCnt="3">
        <dgm:presLayoutVars>
          <dgm:chMax val="0"/>
          <dgm:chPref val="0"/>
          <dgm:bulletEnabled val="1"/>
        </dgm:presLayoutVars>
      </dgm:prSet>
      <dgm:spPr/>
      <dgm:t>
        <a:bodyPr/>
        <a:lstStyle/>
        <a:p>
          <a:endParaRPr lang="es-CO"/>
        </a:p>
      </dgm:t>
    </dgm:pt>
    <dgm:pt modelId="{F1DF27EC-C707-4F44-A8E7-4C0B41429BC9}" type="pres">
      <dgm:prSet presAssocID="{91A711DA-D500-4C9E-8CCB-CDE818D26CC0}" presName="desTx" presStyleLbl="alignAccFollowNode1" presStyleIdx="1" presStyleCnt="3">
        <dgm:presLayoutVars>
          <dgm:bulletEnabled val="1"/>
        </dgm:presLayoutVars>
      </dgm:prSet>
      <dgm:spPr/>
      <dgm:t>
        <a:bodyPr/>
        <a:lstStyle/>
        <a:p>
          <a:endParaRPr lang="es-CO"/>
        </a:p>
      </dgm:t>
    </dgm:pt>
    <dgm:pt modelId="{01221B18-5F80-4BF8-BF68-C878BACAC727}" type="pres">
      <dgm:prSet presAssocID="{09E0D801-10F9-4771-BAD0-36AAFC517B05}" presName="space" presStyleCnt="0"/>
      <dgm:spPr/>
    </dgm:pt>
    <dgm:pt modelId="{5AF1B646-A61C-4424-9A39-65A17A30CB05}" type="pres">
      <dgm:prSet presAssocID="{39B935C3-7C1B-42BF-8FA9-DE789AB069E6}" presName="composite" presStyleCnt="0"/>
      <dgm:spPr/>
    </dgm:pt>
    <dgm:pt modelId="{6026ED63-CA4F-44DE-ADEB-123927513FBD}" type="pres">
      <dgm:prSet presAssocID="{39B935C3-7C1B-42BF-8FA9-DE789AB069E6}" presName="parTx" presStyleLbl="alignNode1" presStyleIdx="2" presStyleCnt="3">
        <dgm:presLayoutVars>
          <dgm:chMax val="0"/>
          <dgm:chPref val="0"/>
          <dgm:bulletEnabled val="1"/>
        </dgm:presLayoutVars>
      </dgm:prSet>
      <dgm:spPr/>
      <dgm:t>
        <a:bodyPr/>
        <a:lstStyle/>
        <a:p>
          <a:endParaRPr lang="es-CO"/>
        </a:p>
      </dgm:t>
    </dgm:pt>
    <dgm:pt modelId="{8662B3C4-4E58-4B27-8D81-2FE264D3A514}" type="pres">
      <dgm:prSet presAssocID="{39B935C3-7C1B-42BF-8FA9-DE789AB069E6}" presName="desTx" presStyleLbl="alignAccFollowNode1" presStyleIdx="2" presStyleCnt="3">
        <dgm:presLayoutVars>
          <dgm:bulletEnabled val="1"/>
        </dgm:presLayoutVars>
      </dgm:prSet>
      <dgm:spPr/>
      <dgm:t>
        <a:bodyPr/>
        <a:lstStyle/>
        <a:p>
          <a:endParaRPr lang="es-CO"/>
        </a:p>
      </dgm:t>
    </dgm:pt>
  </dgm:ptLst>
  <dgm:cxnLst>
    <dgm:cxn modelId="{B0FBBF8C-5BB3-4142-9F80-840E368047F3}" srcId="{91A711DA-D500-4C9E-8CCB-CDE818D26CC0}" destId="{A4EA301F-9D6C-4331-94AE-A33629ED5F0E}" srcOrd="2" destOrd="0" parTransId="{0249D2D8-985B-481B-8269-D94CD3D4A7F8}" sibTransId="{201D4E3A-3614-4F86-B5A9-4979D1B79358}"/>
    <dgm:cxn modelId="{5177C02B-83B3-4633-AF6C-6F3182D7422E}" srcId="{32543D7A-CAFA-4B89-A1AF-DBF839A40667}" destId="{83A245E8-FF96-4550-8431-FD21AE69C210}" srcOrd="1" destOrd="0" parTransId="{F275CB48-7A66-4373-8142-11984393F6CD}" sibTransId="{64334164-867A-4426-ADF9-C9AA88915992}"/>
    <dgm:cxn modelId="{E9A1B2E2-FB14-4548-A824-7F6B7473681C}" srcId="{32543D7A-CAFA-4B89-A1AF-DBF839A40667}" destId="{79353744-0A18-4ED5-A054-FB2BC8023A9E}" srcOrd="0" destOrd="0" parTransId="{29616E63-300B-405F-BB20-B83173751AFE}" sibTransId="{5468E28D-C933-4374-97B0-6BD4E93433FD}"/>
    <dgm:cxn modelId="{D698EA0C-B949-47C3-B1CE-D5070EAF7EFF}" type="presOf" srcId="{39B935C3-7C1B-42BF-8FA9-DE789AB069E6}" destId="{6026ED63-CA4F-44DE-ADEB-123927513FBD}" srcOrd="0" destOrd="0" presId="urn:microsoft.com/office/officeart/2005/8/layout/hList1"/>
    <dgm:cxn modelId="{97670210-33CB-44CA-A680-5B26C65AF54C}" type="presOf" srcId="{A4EA301F-9D6C-4331-94AE-A33629ED5F0E}" destId="{F1DF27EC-C707-4F44-A8E7-4C0B41429BC9}" srcOrd="0" destOrd="2" presId="urn:microsoft.com/office/officeart/2005/8/layout/hList1"/>
    <dgm:cxn modelId="{B318BAE9-59F8-4EB6-A6B6-E5755F5094C6}" srcId="{39B935C3-7C1B-42BF-8FA9-DE789AB069E6}" destId="{A9DB1C2D-9608-48A3-B0F2-08964BBD6641}" srcOrd="1" destOrd="0" parTransId="{2C153E32-6DAE-4665-920C-417FF7553262}" sibTransId="{5C6C78AE-0D92-460D-98C5-7A49981C5238}"/>
    <dgm:cxn modelId="{B12D0385-7731-44ED-AA50-F216F133CF0D}" type="presOf" srcId="{1D888429-9EDD-478A-B2E2-0654401141EC}" destId="{F1DF27EC-C707-4F44-A8E7-4C0B41429BC9}" srcOrd="0" destOrd="6" presId="urn:microsoft.com/office/officeart/2005/8/layout/hList1"/>
    <dgm:cxn modelId="{ED79E22A-79E5-49D8-A922-2FF698DF47D2}" srcId="{32543D7A-CAFA-4B89-A1AF-DBF839A40667}" destId="{2C650D53-14F8-4FDC-B42D-0B764998F208}" srcOrd="3" destOrd="0" parTransId="{64226D2E-A387-43AE-AE39-40B80FC0B955}" sibTransId="{C83F0CEB-9B37-4788-A8CC-1FAC58EEF234}"/>
    <dgm:cxn modelId="{B4061055-839C-4DC5-89AD-C1F1F90E9841}" srcId="{8F5919D7-6E1F-45CF-9342-C33BD42A6B87}" destId="{39B935C3-7C1B-42BF-8FA9-DE789AB069E6}" srcOrd="2" destOrd="0" parTransId="{2AFF8B8D-9E9C-4079-83BE-FEA9849651B5}" sibTransId="{C2A2746E-4D9C-45C7-9D17-357359FB739D}"/>
    <dgm:cxn modelId="{BC5178B3-A797-48DE-A7A7-5928D33CE1B1}" type="presOf" srcId="{88AEB392-7307-4204-8816-9C60458B0292}" destId="{F1DF27EC-C707-4F44-A8E7-4C0B41429BC9}" srcOrd="0" destOrd="1" presId="urn:microsoft.com/office/officeart/2005/8/layout/hList1"/>
    <dgm:cxn modelId="{2961566D-A179-4ACB-989B-554B1820AD2A}" type="presOf" srcId="{C3D34BD1-C24E-4E83-A57C-63A799E5A34C}" destId="{F1DF27EC-C707-4F44-A8E7-4C0B41429BC9}" srcOrd="0" destOrd="0" presId="urn:microsoft.com/office/officeart/2005/8/layout/hList1"/>
    <dgm:cxn modelId="{6FDF486C-4D36-4657-8834-E059522A6B7E}" srcId="{39B935C3-7C1B-42BF-8FA9-DE789AB069E6}" destId="{187806AA-0597-4BB3-A957-68C77E3EFA4B}" srcOrd="0" destOrd="0" parTransId="{C908FF72-BF4F-40FC-8373-F7A9104B3745}" sibTransId="{FCAC3B7E-F349-4E7E-A42A-042400AD4F3E}"/>
    <dgm:cxn modelId="{16E82A01-8DC2-4089-ABF4-0C18A4A36716}" type="presOf" srcId="{9EAC7345-CADB-485C-A137-4D0D401C96AB}" destId="{B66E1F20-B53B-40B3-99AA-F745BB98D59F}" srcOrd="0" destOrd="2" presId="urn:microsoft.com/office/officeart/2005/8/layout/hList1"/>
    <dgm:cxn modelId="{7176143C-1A15-46D4-801B-B9C38B26FC4A}" srcId="{91A711DA-D500-4C9E-8CCB-CDE818D26CC0}" destId="{83433E4E-B331-4144-9F1F-3FB173B0E4A0}" srcOrd="5" destOrd="0" parTransId="{60FCD721-9AE4-43E7-B0EF-628E3021DE61}" sibTransId="{27E63DC2-9B69-443B-9832-F6AFBDD05035}"/>
    <dgm:cxn modelId="{E3F68EAD-890D-4A4C-86A4-D20AAFB89F2E}" srcId="{32543D7A-CAFA-4B89-A1AF-DBF839A40667}" destId="{9EAC7345-CADB-485C-A137-4D0D401C96AB}" srcOrd="2" destOrd="0" parTransId="{3DDC22A9-FA35-44E4-8270-0F6394386271}" sibTransId="{73A02FF0-3040-4BBA-BB2F-E567F0B70F27}"/>
    <dgm:cxn modelId="{B4212B83-A2B8-4BA2-8CE7-FC53851F6DD4}" srcId="{91A711DA-D500-4C9E-8CCB-CDE818D26CC0}" destId="{C3D34BD1-C24E-4E83-A57C-63A799E5A34C}" srcOrd="0" destOrd="0" parTransId="{9159FF9F-F3D6-4124-861F-14551D632220}" sibTransId="{321FB413-3E87-4F69-B38F-5B05794916EE}"/>
    <dgm:cxn modelId="{3F297D65-BA6E-4B26-B2D3-AC771FC0BF46}" type="presOf" srcId="{2C650D53-14F8-4FDC-B42D-0B764998F208}" destId="{B66E1F20-B53B-40B3-99AA-F745BB98D59F}" srcOrd="0" destOrd="3" presId="urn:microsoft.com/office/officeart/2005/8/layout/hList1"/>
    <dgm:cxn modelId="{8601BF9B-E5E6-4BF6-B24C-DF2DFA0DB832}" type="presOf" srcId="{B8B21E4B-15DB-4F09-85EE-683531DE6FD2}" destId="{8662B3C4-4E58-4B27-8D81-2FE264D3A514}" srcOrd="0" destOrd="3" presId="urn:microsoft.com/office/officeart/2005/8/layout/hList1"/>
    <dgm:cxn modelId="{2E14E676-1EAB-499F-A0C5-BECC6145AFCE}" type="presOf" srcId="{6004B733-27C0-4F50-9BF9-00FD1DD91D25}" destId="{B66E1F20-B53B-40B3-99AA-F745BB98D59F}" srcOrd="0" destOrd="4" presId="urn:microsoft.com/office/officeart/2005/8/layout/hList1"/>
    <dgm:cxn modelId="{0BA68392-F5E5-4506-ACA6-80984077AEE4}" type="presOf" srcId="{AFC4FA4A-5354-42F4-9594-63F62BCFE7D3}" destId="{8662B3C4-4E58-4B27-8D81-2FE264D3A514}" srcOrd="0" destOrd="2" presId="urn:microsoft.com/office/officeart/2005/8/layout/hList1"/>
    <dgm:cxn modelId="{AE33C0CD-5E89-4C55-A1D7-D2AA22260722}" type="presOf" srcId="{83433E4E-B331-4144-9F1F-3FB173B0E4A0}" destId="{F1DF27EC-C707-4F44-A8E7-4C0B41429BC9}" srcOrd="0" destOrd="5" presId="urn:microsoft.com/office/officeart/2005/8/layout/hList1"/>
    <dgm:cxn modelId="{CC6C57FD-253B-46D8-B71D-49931CAFDC2B}" srcId="{32543D7A-CAFA-4B89-A1AF-DBF839A40667}" destId="{6004B733-27C0-4F50-9BF9-00FD1DD91D25}" srcOrd="4" destOrd="0" parTransId="{79CA0B9D-3463-42F1-9ACF-F16107AE2922}" sibTransId="{42243365-4743-46CC-8E64-6AA595BB71A9}"/>
    <dgm:cxn modelId="{8817D20F-DEEE-4E03-AED8-A4174CAFD2CD}" srcId="{91A711DA-D500-4C9E-8CCB-CDE818D26CC0}" destId="{1D888429-9EDD-478A-B2E2-0654401141EC}" srcOrd="6" destOrd="0" parTransId="{E8A0C2CC-6E28-4EE2-B1E6-C34413856B4C}" sibTransId="{9372646C-2986-4708-839D-AA8B0CC17568}"/>
    <dgm:cxn modelId="{8FCCBB83-9A28-488C-88B6-E435058D0802}" type="presOf" srcId="{25C1B97F-453B-4B99-A9AC-CBD0E26316FD}" destId="{F1DF27EC-C707-4F44-A8E7-4C0B41429BC9}" srcOrd="0" destOrd="8" presId="urn:microsoft.com/office/officeart/2005/8/layout/hList1"/>
    <dgm:cxn modelId="{0F31118B-785A-4F39-A9EF-87BE6376A738}" srcId="{8F5919D7-6E1F-45CF-9342-C33BD42A6B87}" destId="{32543D7A-CAFA-4B89-A1AF-DBF839A40667}" srcOrd="0" destOrd="0" parTransId="{4BD37D0F-B758-490F-AC85-C1FE6F1FF8B7}" sibTransId="{4CAD6361-3C5E-4F0D-A5F1-ABF6E2732B1C}"/>
    <dgm:cxn modelId="{EF4A2E62-B2D7-4488-A25A-2443ADF17C22}" type="presOf" srcId="{91A711DA-D500-4C9E-8CCB-CDE818D26CC0}" destId="{CBA8FF15-AA3A-47C2-8297-6D3059A73AC7}" srcOrd="0" destOrd="0" presId="urn:microsoft.com/office/officeart/2005/8/layout/hList1"/>
    <dgm:cxn modelId="{2549DAA2-50C8-4DE9-B06A-7557934A71FC}" type="presOf" srcId="{9C533C9F-BA41-4857-B17F-3C2492085650}" destId="{F1DF27EC-C707-4F44-A8E7-4C0B41429BC9}" srcOrd="0" destOrd="4" presId="urn:microsoft.com/office/officeart/2005/8/layout/hList1"/>
    <dgm:cxn modelId="{C5F2EF7F-ADE6-4874-923D-417F4E3E523F}" type="presOf" srcId="{79353744-0A18-4ED5-A054-FB2BC8023A9E}" destId="{B66E1F20-B53B-40B3-99AA-F745BB98D59F}" srcOrd="0" destOrd="0" presId="urn:microsoft.com/office/officeart/2005/8/layout/hList1"/>
    <dgm:cxn modelId="{E816692F-5585-4D1D-915C-D1D5B13DBE0C}" srcId="{8F5919D7-6E1F-45CF-9342-C33BD42A6B87}" destId="{91A711DA-D500-4C9E-8CCB-CDE818D26CC0}" srcOrd="1" destOrd="0" parTransId="{11106774-3B92-4558-8AAF-4E290E6CAB76}" sibTransId="{09E0D801-10F9-4771-BAD0-36AAFC517B05}"/>
    <dgm:cxn modelId="{C7986F6C-2E62-4336-8786-A38631C1E663}" type="presOf" srcId="{8F5919D7-6E1F-45CF-9342-C33BD42A6B87}" destId="{6506DA4F-60D6-40B5-BCC8-FEDA76B08523}" srcOrd="0" destOrd="0" presId="urn:microsoft.com/office/officeart/2005/8/layout/hList1"/>
    <dgm:cxn modelId="{330C8C7F-6E58-4EE0-9AC9-7E20813BD771}" type="presOf" srcId="{A9DB1C2D-9608-48A3-B0F2-08964BBD6641}" destId="{8662B3C4-4E58-4B27-8D81-2FE264D3A514}" srcOrd="0" destOrd="1" presId="urn:microsoft.com/office/officeart/2005/8/layout/hList1"/>
    <dgm:cxn modelId="{6B0C2B81-4C7C-4492-8538-8A529C27C374}" type="presOf" srcId="{32543D7A-CAFA-4B89-A1AF-DBF839A40667}" destId="{9F8D3701-0067-479B-83F3-0C348A255CB0}" srcOrd="0" destOrd="0" presId="urn:microsoft.com/office/officeart/2005/8/layout/hList1"/>
    <dgm:cxn modelId="{80A7CD8F-EA71-409C-950D-E28D1756522F}" srcId="{91A711DA-D500-4C9E-8CCB-CDE818D26CC0}" destId="{25C1B97F-453B-4B99-A9AC-CBD0E26316FD}" srcOrd="8" destOrd="0" parTransId="{AA5F93F8-E635-413A-A7C5-A9F9C379DB40}" sibTransId="{9BCF2D0E-F3AF-43CF-8092-7FC2C7C164A5}"/>
    <dgm:cxn modelId="{EC810DBE-97BE-493A-8643-D8E420E4CCF5}" srcId="{91A711DA-D500-4C9E-8CCB-CDE818D26CC0}" destId="{902E5EE1-24BA-42E9-A36C-EB9C0B8F1CFF}" srcOrd="3" destOrd="0" parTransId="{2D52F879-4C35-473B-A56C-D52F1D81C291}" sibTransId="{A81A2D19-EC54-495A-B607-BA437EA592B0}"/>
    <dgm:cxn modelId="{4D422EE7-ABCD-426E-9E62-7A12423AE7C0}" type="presOf" srcId="{83A245E8-FF96-4550-8431-FD21AE69C210}" destId="{B66E1F20-B53B-40B3-99AA-F745BB98D59F}" srcOrd="0" destOrd="1" presId="urn:microsoft.com/office/officeart/2005/8/layout/hList1"/>
    <dgm:cxn modelId="{1A69FB51-0B01-487C-9BBC-D41B825C2B61}" srcId="{39B935C3-7C1B-42BF-8FA9-DE789AB069E6}" destId="{B8B21E4B-15DB-4F09-85EE-683531DE6FD2}" srcOrd="3" destOrd="0" parTransId="{14644A0A-276A-42F3-9856-7E45A32B5BFE}" sibTransId="{4D6C12CD-C16F-4E6A-A9E0-F65EAB3939B2}"/>
    <dgm:cxn modelId="{D224E09B-F297-4B35-8E98-5108BA903245}" type="presOf" srcId="{902E5EE1-24BA-42E9-A36C-EB9C0B8F1CFF}" destId="{F1DF27EC-C707-4F44-A8E7-4C0B41429BC9}" srcOrd="0" destOrd="3" presId="urn:microsoft.com/office/officeart/2005/8/layout/hList1"/>
    <dgm:cxn modelId="{E174C9F7-2E1E-405A-9889-129FDA56FF76}" srcId="{91A711DA-D500-4C9E-8CCB-CDE818D26CC0}" destId="{9C533C9F-BA41-4857-B17F-3C2492085650}" srcOrd="4" destOrd="0" parTransId="{DD5943A8-DDFA-434F-8B67-49DCD42EC871}" sibTransId="{8AEA1030-F81B-42E5-BB37-C3EDDF7600BB}"/>
    <dgm:cxn modelId="{12C476B0-0540-4194-AEA5-FCFE4B55C896}" type="presOf" srcId="{187806AA-0597-4BB3-A957-68C77E3EFA4B}" destId="{8662B3C4-4E58-4B27-8D81-2FE264D3A514}" srcOrd="0" destOrd="0" presId="urn:microsoft.com/office/officeart/2005/8/layout/hList1"/>
    <dgm:cxn modelId="{E4D9F244-CA03-4E63-96F9-485EF5E57D7D}" srcId="{91A711DA-D500-4C9E-8CCB-CDE818D26CC0}" destId="{88AEB392-7307-4204-8816-9C60458B0292}" srcOrd="1" destOrd="0" parTransId="{771306EA-23E4-47AB-A536-F14D18E7A84E}" sibTransId="{39FCE013-A2BD-4B28-816D-AD03493E1228}"/>
    <dgm:cxn modelId="{8EE27FB0-3A4F-4CEA-89A2-CD5DE8BC432D}" srcId="{91A711DA-D500-4C9E-8CCB-CDE818D26CC0}" destId="{680AA727-3993-4C75-8287-E2C1F64F7BAC}" srcOrd="7" destOrd="0" parTransId="{E4E6C9CF-F3A8-4AFE-98DE-2CF4EE08EB42}" sibTransId="{E0FE195E-01DD-429E-A045-765AE7D6F538}"/>
    <dgm:cxn modelId="{33E6AB01-9D76-47BD-8CF8-0A7B63233946}" srcId="{39B935C3-7C1B-42BF-8FA9-DE789AB069E6}" destId="{AFC4FA4A-5354-42F4-9594-63F62BCFE7D3}" srcOrd="2" destOrd="0" parTransId="{EF4322AF-EB15-4E9C-B1CB-511C41A9A2E5}" sibTransId="{EA9F15C5-9569-4E6B-85AB-48A27C086F69}"/>
    <dgm:cxn modelId="{DC5640CC-D450-4FAA-A1B5-AED4FAB16F6E}" type="presOf" srcId="{680AA727-3993-4C75-8287-E2C1F64F7BAC}" destId="{F1DF27EC-C707-4F44-A8E7-4C0B41429BC9}" srcOrd="0" destOrd="7" presId="urn:microsoft.com/office/officeart/2005/8/layout/hList1"/>
    <dgm:cxn modelId="{84CBD2AE-16A7-4393-9D83-9D6B23896A20}" type="presParOf" srcId="{6506DA4F-60D6-40B5-BCC8-FEDA76B08523}" destId="{223E2E2F-D72B-4F70-A5A2-5E71FB7D8EF1}" srcOrd="0" destOrd="0" presId="urn:microsoft.com/office/officeart/2005/8/layout/hList1"/>
    <dgm:cxn modelId="{71465D4F-2400-4A7A-B5FD-3534AFE23277}" type="presParOf" srcId="{223E2E2F-D72B-4F70-A5A2-5E71FB7D8EF1}" destId="{9F8D3701-0067-479B-83F3-0C348A255CB0}" srcOrd="0" destOrd="0" presId="urn:microsoft.com/office/officeart/2005/8/layout/hList1"/>
    <dgm:cxn modelId="{14066B8B-5C27-4581-8C99-08450205E45C}" type="presParOf" srcId="{223E2E2F-D72B-4F70-A5A2-5E71FB7D8EF1}" destId="{B66E1F20-B53B-40B3-99AA-F745BB98D59F}" srcOrd="1" destOrd="0" presId="urn:microsoft.com/office/officeart/2005/8/layout/hList1"/>
    <dgm:cxn modelId="{DB8A90F6-CAC3-487C-8C02-5EF56D0FF330}" type="presParOf" srcId="{6506DA4F-60D6-40B5-BCC8-FEDA76B08523}" destId="{FC99A4BB-23EE-4492-B369-677D30F1D255}" srcOrd="1" destOrd="0" presId="urn:microsoft.com/office/officeart/2005/8/layout/hList1"/>
    <dgm:cxn modelId="{2B5F5A63-E8AA-40AC-B0C1-D09730027FDF}" type="presParOf" srcId="{6506DA4F-60D6-40B5-BCC8-FEDA76B08523}" destId="{E0031CBD-1865-4B4E-B032-7E53D89D7764}" srcOrd="2" destOrd="0" presId="urn:microsoft.com/office/officeart/2005/8/layout/hList1"/>
    <dgm:cxn modelId="{E0F06933-2EA5-4EAA-A8BE-8789C0C5018F}" type="presParOf" srcId="{E0031CBD-1865-4B4E-B032-7E53D89D7764}" destId="{CBA8FF15-AA3A-47C2-8297-6D3059A73AC7}" srcOrd="0" destOrd="0" presId="urn:microsoft.com/office/officeart/2005/8/layout/hList1"/>
    <dgm:cxn modelId="{DA68A781-0071-4F48-80E4-3A0C3FB0F7FF}" type="presParOf" srcId="{E0031CBD-1865-4B4E-B032-7E53D89D7764}" destId="{F1DF27EC-C707-4F44-A8E7-4C0B41429BC9}" srcOrd="1" destOrd="0" presId="urn:microsoft.com/office/officeart/2005/8/layout/hList1"/>
    <dgm:cxn modelId="{A2DD2A7D-16FC-46B6-B45A-20A635277C63}" type="presParOf" srcId="{6506DA4F-60D6-40B5-BCC8-FEDA76B08523}" destId="{01221B18-5F80-4BF8-BF68-C878BACAC727}" srcOrd="3" destOrd="0" presId="urn:microsoft.com/office/officeart/2005/8/layout/hList1"/>
    <dgm:cxn modelId="{C20D47BD-286C-4147-A220-1D4A680A0440}" type="presParOf" srcId="{6506DA4F-60D6-40B5-BCC8-FEDA76B08523}" destId="{5AF1B646-A61C-4424-9A39-65A17A30CB05}" srcOrd="4" destOrd="0" presId="urn:microsoft.com/office/officeart/2005/8/layout/hList1"/>
    <dgm:cxn modelId="{A7CEC84E-8BD0-4376-9745-A863AA5312A1}" type="presParOf" srcId="{5AF1B646-A61C-4424-9A39-65A17A30CB05}" destId="{6026ED63-CA4F-44DE-ADEB-123927513FBD}" srcOrd="0" destOrd="0" presId="urn:microsoft.com/office/officeart/2005/8/layout/hList1"/>
    <dgm:cxn modelId="{31819AA4-C8E1-40AB-AD79-CA3C5F76A418}" type="presParOf" srcId="{5AF1B646-A61C-4424-9A39-65A17A30CB05}" destId="{8662B3C4-4E58-4B27-8D81-2FE264D3A51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3632BF-528B-4C34-B576-FF6874F26D68}" type="doc">
      <dgm:prSet loTypeId="urn:microsoft.com/office/officeart/2005/8/layout/hList1" loCatId="list" qsTypeId="urn:microsoft.com/office/officeart/2005/8/quickstyle/simple1" qsCatId="simple" csTypeId="urn:microsoft.com/office/officeart/2005/8/colors/accent6_3" csCatId="accent6" phldr="1"/>
      <dgm:spPr/>
      <dgm:t>
        <a:bodyPr/>
        <a:lstStyle/>
        <a:p>
          <a:endParaRPr lang="es-ES"/>
        </a:p>
      </dgm:t>
    </dgm:pt>
    <dgm:pt modelId="{F83324B8-6EF0-4605-8631-9DB514EF48B1}">
      <dgm:prSet phldrT="[Texto]" phldr="0"/>
      <dgm:spPr/>
      <dgm:t>
        <a:bodyPr/>
        <a:lstStyle/>
        <a:p>
          <a:pPr rtl="0"/>
          <a:r>
            <a:rPr lang="es-ES" dirty="0">
              <a:latin typeface="Arial"/>
              <a:cs typeface="Arial"/>
            </a:rPr>
            <a:t>Está asociado con la exposición a algunos organofosforados como:</a:t>
          </a:r>
          <a:endParaRPr lang="es-ES" dirty="0"/>
        </a:p>
      </dgm:t>
    </dgm:pt>
    <dgm:pt modelId="{25E6914E-EA9D-4EE7-A11C-F97D1F4FA45D}" type="parTrans" cxnId="{CB06D821-EC6B-4384-9FF7-F2AB57A29463}">
      <dgm:prSet/>
      <dgm:spPr/>
      <dgm:t>
        <a:bodyPr/>
        <a:lstStyle/>
        <a:p>
          <a:endParaRPr lang="es-ES"/>
        </a:p>
      </dgm:t>
    </dgm:pt>
    <dgm:pt modelId="{6A26488B-B953-4CF0-8F66-23991B59D706}" type="sibTrans" cxnId="{CB06D821-EC6B-4384-9FF7-F2AB57A29463}">
      <dgm:prSet/>
      <dgm:spPr/>
      <dgm:t>
        <a:bodyPr/>
        <a:lstStyle/>
        <a:p>
          <a:endParaRPr lang="es-ES"/>
        </a:p>
      </dgm:t>
    </dgm:pt>
    <dgm:pt modelId="{A9F278CF-ED7F-4452-BAB6-3EBD293BCEDC}">
      <dgm:prSet phldr="0"/>
      <dgm:spPr/>
      <dgm:t>
        <a:bodyPr/>
        <a:lstStyle/>
        <a:p>
          <a:pPr algn="just" rtl="0">
            <a:lnSpc>
              <a:spcPct val="150000"/>
            </a:lnSpc>
          </a:pPr>
          <a:r>
            <a:rPr lang="es-ES" u="sng" dirty="0" err="1">
              <a:latin typeface="Arial"/>
              <a:cs typeface="Arial"/>
            </a:rPr>
            <a:t>Dimetoato</a:t>
          </a:r>
          <a:r>
            <a:rPr lang="es-ES" dirty="0">
              <a:latin typeface="Arial"/>
              <a:cs typeface="Arial"/>
            </a:rPr>
            <a:t>: es un Insecticida. Se usa en cultivos de vid, manzanos, peras, cítricos, frijol, tomate, haba, lechuga, coliflor, repollo, brócoli, arveja y zanahoria</a:t>
          </a:r>
          <a:endParaRPr lang="es-ES" dirty="0"/>
        </a:p>
      </dgm:t>
    </dgm:pt>
    <dgm:pt modelId="{3D1F9944-5493-4BB5-BF4F-C9332C56099C}" type="parTrans" cxnId="{5FC8D7E5-E180-4D17-A993-5A17D0AD9921}">
      <dgm:prSet/>
      <dgm:spPr/>
      <dgm:t>
        <a:bodyPr/>
        <a:lstStyle/>
        <a:p>
          <a:endParaRPr lang="es-CO"/>
        </a:p>
      </dgm:t>
    </dgm:pt>
    <dgm:pt modelId="{C95AAC36-E505-48EB-9E62-CD1DE164E499}" type="sibTrans" cxnId="{5FC8D7E5-E180-4D17-A993-5A17D0AD9921}">
      <dgm:prSet/>
      <dgm:spPr/>
      <dgm:t>
        <a:bodyPr/>
        <a:lstStyle/>
        <a:p>
          <a:endParaRPr lang="es-CO"/>
        </a:p>
      </dgm:t>
    </dgm:pt>
    <dgm:pt modelId="{42BDD053-E624-4AED-B567-8FFA5D7391F3}">
      <dgm:prSet phldr="0"/>
      <dgm:spPr/>
      <dgm:t>
        <a:bodyPr/>
        <a:lstStyle/>
        <a:p>
          <a:pPr algn="just" rtl="0">
            <a:lnSpc>
              <a:spcPct val="150000"/>
            </a:lnSpc>
          </a:pPr>
          <a:r>
            <a:rPr lang="es-ES" u="sng" dirty="0" err="1">
              <a:latin typeface="Arial"/>
              <a:cs typeface="Arial"/>
            </a:rPr>
            <a:t>Fentión</a:t>
          </a:r>
          <a:r>
            <a:rPr lang="es-ES" dirty="0">
              <a:latin typeface="Arial"/>
              <a:cs typeface="Arial"/>
            </a:rPr>
            <a:t>: es un insecticida, actualmente prohibido para uso en los países integrantes de la Unión Europea. Se usa en cultivos de cítricos, olivos, cerezos y melocotoneros</a:t>
          </a:r>
          <a:endParaRPr lang="es-ES" dirty="0"/>
        </a:p>
      </dgm:t>
    </dgm:pt>
    <dgm:pt modelId="{295409A0-C942-4334-BA1C-742379C87D35}" type="parTrans" cxnId="{A76EF4C7-F40F-4393-AB78-96C36D130BB6}">
      <dgm:prSet/>
      <dgm:spPr/>
      <dgm:t>
        <a:bodyPr/>
        <a:lstStyle/>
        <a:p>
          <a:endParaRPr lang="es-CO"/>
        </a:p>
      </dgm:t>
    </dgm:pt>
    <dgm:pt modelId="{CE8AC239-BE4D-43D8-8FCC-69DDD13AE7C6}" type="sibTrans" cxnId="{A76EF4C7-F40F-4393-AB78-96C36D130BB6}">
      <dgm:prSet/>
      <dgm:spPr/>
      <dgm:t>
        <a:bodyPr/>
        <a:lstStyle/>
        <a:p>
          <a:endParaRPr lang="es-CO"/>
        </a:p>
      </dgm:t>
    </dgm:pt>
    <dgm:pt modelId="{6A6FB369-A0D6-4697-87E3-A43831DD3875}">
      <dgm:prSet phldr="0"/>
      <dgm:spPr/>
      <dgm:t>
        <a:bodyPr/>
        <a:lstStyle/>
        <a:p>
          <a:pPr algn="just" rtl="0">
            <a:lnSpc>
              <a:spcPct val="150000"/>
            </a:lnSpc>
          </a:pPr>
          <a:r>
            <a:rPr lang="es-ES" u="sng" dirty="0" err="1">
              <a:latin typeface="Arial"/>
              <a:cs typeface="Arial"/>
            </a:rPr>
            <a:t>Monocrotofós</a:t>
          </a:r>
          <a:r>
            <a:rPr lang="es-ES" dirty="0">
              <a:latin typeface="Arial"/>
              <a:cs typeface="Arial"/>
            </a:rPr>
            <a:t>: es un insecticida, acaricida. Se utiliza en cultivos de algodón, arroz, café, caña de azúcar, frutales, maíz, ornamentales, papa, tabaco, tomate y hortalizas. Prohibido en 126 países a nivel mundial.</a:t>
          </a:r>
          <a:endParaRPr lang="es-ES" dirty="0"/>
        </a:p>
      </dgm:t>
    </dgm:pt>
    <dgm:pt modelId="{2634CB6B-8F42-4AFC-BC7B-DF627DDA1A19}" type="parTrans" cxnId="{3301F7E3-B034-40AF-ABE1-CFCF5A7E3778}">
      <dgm:prSet/>
      <dgm:spPr/>
      <dgm:t>
        <a:bodyPr/>
        <a:lstStyle/>
        <a:p>
          <a:endParaRPr lang="es-CO"/>
        </a:p>
      </dgm:t>
    </dgm:pt>
    <dgm:pt modelId="{D4A725DD-F572-4E9E-A64B-9158DFA19493}" type="sibTrans" cxnId="{3301F7E3-B034-40AF-ABE1-CFCF5A7E3778}">
      <dgm:prSet/>
      <dgm:spPr/>
      <dgm:t>
        <a:bodyPr/>
        <a:lstStyle/>
        <a:p>
          <a:endParaRPr lang="es-CO"/>
        </a:p>
      </dgm:t>
    </dgm:pt>
    <dgm:pt modelId="{B9639556-46F8-418E-9FE3-DC25677DA52C}">
      <dgm:prSet phldr="0"/>
      <dgm:spPr/>
      <dgm:t>
        <a:bodyPr/>
        <a:lstStyle/>
        <a:p>
          <a:pPr algn="just" rtl="0">
            <a:lnSpc>
              <a:spcPct val="150000"/>
            </a:lnSpc>
          </a:pPr>
          <a:r>
            <a:rPr lang="es-ES" u="sng" dirty="0" err="1">
              <a:latin typeface="Arial"/>
              <a:cs typeface="Arial"/>
            </a:rPr>
            <a:t>Metamidofos</a:t>
          </a:r>
          <a:r>
            <a:rPr lang="es-ES" dirty="0">
              <a:latin typeface="Arial"/>
              <a:cs typeface="Arial"/>
            </a:rPr>
            <a:t>: es un insecticida, acaricida. Se utiliza en cultivos de  algodón, cítricos, maíz, ornamentales, papas, chile, cucurbitáceas y tabaco. Restringido en el ámbito federal en los EUA. Prohibido en 103 países a nivel mundial.</a:t>
          </a:r>
          <a:endParaRPr lang="es-ES" dirty="0"/>
        </a:p>
      </dgm:t>
    </dgm:pt>
    <dgm:pt modelId="{530532CD-CE3C-4A44-880C-423400F6E648}" type="parTrans" cxnId="{EDFA594E-D98A-4C5A-975B-4D732490BBE2}">
      <dgm:prSet/>
      <dgm:spPr/>
      <dgm:t>
        <a:bodyPr/>
        <a:lstStyle/>
        <a:p>
          <a:endParaRPr lang="es-CO"/>
        </a:p>
      </dgm:t>
    </dgm:pt>
    <dgm:pt modelId="{1D505E99-CC7B-4724-A08C-87F5113AD4C3}" type="sibTrans" cxnId="{EDFA594E-D98A-4C5A-975B-4D732490BBE2}">
      <dgm:prSet/>
      <dgm:spPr/>
      <dgm:t>
        <a:bodyPr/>
        <a:lstStyle/>
        <a:p>
          <a:endParaRPr lang="es-CO"/>
        </a:p>
      </dgm:t>
    </dgm:pt>
    <dgm:pt modelId="{F2171C5A-F1A1-45F6-8CFD-EC3B17741F23}" type="pres">
      <dgm:prSet presAssocID="{063632BF-528B-4C34-B576-FF6874F26D68}" presName="Name0" presStyleCnt="0">
        <dgm:presLayoutVars>
          <dgm:dir/>
          <dgm:animLvl val="lvl"/>
          <dgm:resizeHandles val="exact"/>
        </dgm:presLayoutVars>
      </dgm:prSet>
      <dgm:spPr/>
      <dgm:t>
        <a:bodyPr/>
        <a:lstStyle/>
        <a:p>
          <a:endParaRPr lang="es-CO"/>
        </a:p>
      </dgm:t>
    </dgm:pt>
    <dgm:pt modelId="{CE850AAE-CB1B-46C8-8311-513B5AC8D8BC}" type="pres">
      <dgm:prSet presAssocID="{F83324B8-6EF0-4605-8631-9DB514EF48B1}" presName="composite" presStyleCnt="0"/>
      <dgm:spPr/>
    </dgm:pt>
    <dgm:pt modelId="{4CE667D4-0A47-469E-96F8-51E5BEF16ADA}" type="pres">
      <dgm:prSet presAssocID="{F83324B8-6EF0-4605-8631-9DB514EF48B1}" presName="parTx" presStyleLbl="alignNode1" presStyleIdx="0" presStyleCnt="1">
        <dgm:presLayoutVars>
          <dgm:chMax val="0"/>
          <dgm:chPref val="0"/>
          <dgm:bulletEnabled val="1"/>
        </dgm:presLayoutVars>
      </dgm:prSet>
      <dgm:spPr/>
      <dgm:t>
        <a:bodyPr/>
        <a:lstStyle/>
        <a:p>
          <a:endParaRPr lang="es-CO"/>
        </a:p>
      </dgm:t>
    </dgm:pt>
    <dgm:pt modelId="{718BABBC-BD9A-434F-AB2F-7AB5522D286C}" type="pres">
      <dgm:prSet presAssocID="{F83324B8-6EF0-4605-8631-9DB514EF48B1}" presName="desTx" presStyleLbl="alignAccFollowNode1" presStyleIdx="0" presStyleCnt="1">
        <dgm:presLayoutVars>
          <dgm:bulletEnabled val="1"/>
        </dgm:presLayoutVars>
      </dgm:prSet>
      <dgm:spPr/>
      <dgm:t>
        <a:bodyPr/>
        <a:lstStyle/>
        <a:p>
          <a:endParaRPr lang="es-CO"/>
        </a:p>
      </dgm:t>
    </dgm:pt>
  </dgm:ptLst>
  <dgm:cxnLst>
    <dgm:cxn modelId="{B08ACBF0-8090-45B9-8A73-5635C17C7603}" type="presOf" srcId="{B9639556-46F8-418E-9FE3-DC25677DA52C}" destId="{718BABBC-BD9A-434F-AB2F-7AB5522D286C}" srcOrd="0" destOrd="3" presId="urn:microsoft.com/office/officeart/2005/8/layout/hList1"/>
    <dgm:cxn modelId="{5FC8D7E5-E180-4D17-A993-5A17D0AD9921}" srcId="{F83324B8-6EF0-4605-8631-9DB514EF48B1}" destId="{A9F278CF-ED7F-4452-BAB6-3EBD293BCEDC}" srcOrd="0" destOrd="0" parTransId="{3D1F9944-5493-4BB5-BF4F-C9332C56099C}" sibTransId="{C95AAC36-E505-48EB-9E62-CD1DE164E499}"/>
    <dgm:cxn modelId="{3301F7E3-B034-40AF-ABE1-CFCF5A7E3778}" srcId="{F83324B8-6EF0-4605-8631-9DB514EF48B1}" destId="{6A6FB369-A0D6-4697-87E3-A43831DD3875}" srcOrd="2" destOrd="0" parTransId="{2634CB6B-8F42-4AFC-BC7B-DF627DDA1A19}" sibTransId="{D4A725DD-F572-4E9E-A64B-9158DFA19493}"/>
    <dgm:cxn modelId="{A76EF4C7-F40F-4393-AB78-96C36D130BB6}" srcId="{F83324B8-6EF0-4605-8631-9DB514EF48B1}" destId="{42BDD053-E624-4AED-B567-8FFA5D7391F3}" srcOrd="1" destOrd="0" parTransId="{295409A0-C942-4334-BA1C-742379C87D35}" sibTransId="{CE8AC239-BE4D-43D8-8FCC-69DDD13AE7C6}"/>
    <dgm:cxn modelId="{026870BC-9021-4000-B342-A31D31BAAAC3}" type="presOf" srcId="{F83324B8-6EF0-4605-8631-9DB514EF48B1}" destId="{4CE667D4-0A47-469E-96F8-51E5BEF16ADA}" srcOrd="0" destOrd="0" presId="urn:microsoft.com/office/officeart/2005/8/layout/hList1"/>
    <dgm:cxn modelId="{75503E75-4DAB-47AF-A05B-4B80C000AEBF}" type="presOf" srcId="{42BDD053-E624-4AED-B567-8FFA5D7391F3}" destId="{718BABBC-BD9A-434F-AB2F-7AB5522D286C}" srcOrd="0" destOrd="1" presId="urn:microsoft.com/office/officeart/2005/8/layout/hList1"/>
    <dgm:cxn modelId="{CB06D821-EC6B-4384-9FF7-F2AB57A29463}" srcId="{063632BF-528B-4C34-B576-FF6874F26D68}" destId="{F83324B8-6EF0-4605-8631-9DB514EF48B1}" srcOrd="0" destOrd="0" parTransId="{25E6914E-EA9D-4EE7-A11C-F97D1F4FA45D}" sibTransId="{6A26488B-B953-4CF0-8F66-23991B59D706}"/>
    <dgm:cxn modelId="{EE2E704B-96EB-44A7-A64B-BA9868B25038}" type="presOf" srcId="{063632BF-528B-4C34-B576-FF6874F26D68}" destId="{F2171C5A-F1A1-45F6-8CFD-EC3B17741F23}" srcOrd="0" destOrd="0" presId="urn:microsoft.com/office/officeart/2005/8/layout/hList1"/>
    <dgm:cxn modelId="{C247E97E-4ECF-4BC6-9657-753DAC65744D}" type="presOf" srcId="{6A6FB369-A0D6-4697-87E3-A43831DD3875}" destId="{718BABBC-BD9A-434F-AB2F-7AB5522D286C}" srcOrd="0" destOrd="2" presId="urn:microsoft.com/office/officeart/2005/8/layout/hList1"/>
    <dgm:cxn modelId="{C87A4BAE-B519-4C8E-928C-EC81E0BA1312}" type="presOf" srcId="{A9F278CF-ED7F-4452-BAB6-3EBD293BCEDC}" destId="{718BABBC-BD9A-434F-AB2F-7AB5522D286C}" srcOrd="0" destOrd="0" presId="urn:microsoft.com/office/officeart/2005/8/layout/hList1"/>
    <dgm:cxn modelId="{EDFA594E-D98A-4C5A-975B-4D732490BBE2}" srcId="{F83324B8-6EF0-4605-8631-9DB514EF48B1}" destId="{B9639556-46F8-418E-9FE3-DC25677DA52C}" srcOrd="3" destOrd="0" parTransId="{530532CD-CE3C-4A44-880C-423400F6E648}" sibTransId="{1D505E99-CC7B-4724-A08C-87F5113AD4C3}"/>
    <dgm:cxn modelId="{84EC5913-5C05-4121-80E0-BF429BDC366D}" type="presParOf" srcId="{F2171C5A-F1A1-45F6-8CFD-EC3B17741F23}" destId="{CE850AAE-CB1B-46C8-8311-513B5AC8D8BC}" srcOrd="0" destOrd="0" presId="urn:microsoft.com/office/officeart/2005/8/layout/hList1"/>
    <dgm:cxn modelId="{6FAE489A-1C0E-45E6-AA54-D5C0AF024DDA}" type="presParOf" srcId="{CE850AAE-CB1B-46C8-8311-513B5AC8D8BC}" destId="{4CE667D4-0A47-469E-96F8-51E5BEF16ADA}" srcOrd="0" destOrd="0" presId="urn:microsoft.com/office/officeart/2005/8/layout/hList1"/>
    <dgm:cxn modelId="{7BBC8BCF-3BF4-4D5E-9893-12FAD4D981CE}" type="presParOf" srcId="{CE850AAE-CB1B-46C8-8311-513B5AC8D8BC}" destId="{718BABBC-BD9A-434F-AB2F-7AB5522D286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E34FAC-89B6-4C67-BF12-2B9D828905F4}" type="doc">
      <dgm:prSet loTypeId="urn:microsoft.com/office/officeart/2005/8/layout/default" loCatId="list" qsTypeId="urn:microsoft.com/office/officeart/2005/8/quickstyle/simple1" qsCatId="simple" csTypeId="urn:microsoft.com/office/officeart/2005/8/colors/accent1_4" csCatId="accent1" phldr="1"/>
      <dgm:spPr/>
    </dgm:pt>
    <dgm:pt modelId="{9D47E360-D579-4248-8A6B-D7A03D817531}">
      <dgm:prSet phldrT="[Text]" phldr="0"/>
      <dgm:spPr/>
      <dgm:t>
        <a:bodyPr/>
        <a:lstStyle/>
        <a:p>
          <a:r>
            <a:rPr lang="en-US" dirty="0" err="1">
              <a:latin typeface="Arial"/>
              <a:cs typeface="Arial"/>
            </a:rPr>
            <a:t>Exámenes</a:t>
          </a:r>
          <a:r>
            <a:rPr lang="en-US" dirty="0">
              <a:latin typeface="Arial"/>
              <a:cs typeface="Arial"/>
            </a:rPr>
            <a:t> </a:t>
          </a:r>
          <a:r>
            <a:rPr lang="en-US" dirty="0" err="1">
              <a:latin typeface="Arial"/>
              <a:cs typeface="Arial"/>
            </a:rPr>
            <a:t>básicos</a:t>
          </a:r>
          <a:r>
            <a:rPr lang="en-US" dirty="0">
              <a:latin typeface="Arial"/>
              <a:cs typeface="Arial"/>
            </a:rPr>
            <a:t> que </a:t>
          </a:r>
          <a:r>
            <a:rPr lang="en-US" dirty="0" err="1">
              <a:latin typeface="Arial"/>
              <a:cs typeface="Arial"/>
            </a:rPr>
            <a:t>deben</a:t>
          </a:r>
          <a:r>
            <a:rPr lang="en-US" dirty="0">
              <a:latin typeface="Arial"/>
              <a:cs typeface="Arial"/>
            </a:rPr>
            <a:t> </a:t>
          </a:r>
          <a:r>
            <a:rPr lang="en-US" dirty="0" err="1">
              <a:latin typeface="Arial"/>
              <a:cs typeface="Arial"/>
            </a:rPr>
            <a:t>estar</a:t>
          </a:r>
          <a:r>
            <a:rPr lang="en-US" dirty="0">
              <a:latin typeface="Arial"/>
              <a:cs typeface="Arial"/>
            </a:rPr>
            <a:t> </a:t>
          </a:r>
          <a:r>
            <a:rPr lang="en-US" dirty="0" err="1">
              <a:latin typeface="Arial"/>
              <a:cs typeface="Arial"/>
            </a:rPr>
            <a:t>en</a:t>
          </a:r>
          <a:r>
            <a:rPr lang="en-US" dirty="0">
              <a:latin typeface="Arial"/>
              <a:cs typeface="Arial"/>
            </a:rPr>
            <a:t> </a:t>
          </a:r>
          <a:r>
            <a:rPr lang="en-US" dirty="0" err="1">
              <a:latin typeface="Arial"/>
              <a:cs typeface="Arial"/>
            </a:rPr>
            <a:t>el</a:t>
          </a:r>
          <a:r>
            <a:rPr lang="en-US" dirty="0">
              <a:latin typeface="Arial"/>
              <a:cs typeface="Arial"/>
            </a:rPr>
            <a:t> </a:t>
          </a:r>
          <a:r>
            <a:rPr lang="en-US" dirty="0" err="1">
              <a:latin typeface="Arial"/>
              <a:cs typeface="Arial"/>
            </a:rPr>
            <a:t>servicio</a:t>
          </a:r>
          <a:r>
            <a:rPr lang="en-US" dirty="0">
              <a:latin typeface="Arial"/>
              <a:cs typeface="Arial"/>
            </a:rPr>
            <a:t> de </a:t>
          </a:r>
          <a:r>
            <a:rPr lang="en-US" dirty="0" err="1">
              <a:latin typeface="Arial"/>
              <a:cs typeface="Arial"/>
            </a:rPr>
            <a:t>urgencias</a:t>
          </a:r>
          <a:endParaRPr lang="en-US" dirty="0">
            <a:latin typeface="Arial"/>
            <a:cs typeface="Arial"/>
          </a:endParaRPr>
        </a:p>
      </dgm:t>
    </dgm:pt>
    <dgm:pt modelId="{68460347-B284-47FA-A5E4-491B45B5F684}" type="parTrans" cxnId="{14FFA828-542E-4C57-BB41-2BEB490711F6}">
      <dgm:prSet/>
      <dgm:spPr/>
      <dgm:t>
        <a:bodyPr/>
        <a:lstStyle/>
        <a:p>
          <a:endParaRPr lang="es-CO"/>
        </a:p>
      </dgm:t>
    </dgm:pt>
    <dgm:pt modelId="{9EC07CC0-4325-4EFC-AEB1-83DFFB910163}" type="sibTrans" cxnId="{14FFA828-542E-4C57-BB41-2BEB490711F6}">
      <dgm:prSet/>
      <dgm:spPr/>
      <dgm:t>
        <a:bodyPr/>
        <a:lstStyle/>
        <a:p>
          <a:endParaRPr lang="en-US"/>
        </a:p>
      </dgm:t>
    </dgm:pt>
    <dgm:pt modelId="{EBA4E1F3-F66D-42B9-9F8A-6B15E8CAC1EF}">
      <dgm:prSet phldrT="[Text]" phldr="0"/>
      <dgm:spPr/>
      <dgm:t>
        <a:bodyPr/>
        <a:lstStyle/>
        <a:p>
          <a:r>
            <a:rPr lang="es-CO" noProof="0" dirty="0">
              <a:latin typeface="Arial"/>
              <a:cs typeface="Arial"/>
            </a:rPr>
            <a:t> Medicamentos (acetaminofén, salicilatos, benzodiacepinas) y  sustancias psicoactivas incluyendo etanol.</a:t>
          </a:r>
          <a:endParaRPr lang="es-CO" noProof="0" dirty="0"/>
        </a:p>
      </dgm:t>
    </dgm:pt>
    <dgm:pt modelId="{BD9464D5-7982-4D54-9E1C-58E781EE1489}" type="parTrans" cxnId="{93D8471C-994C-4E78-8F63-5C774E3B19AE}">
      <dgm:prSet/>
      <dgm:spPr/>
      <dgm:t>
        <a:bodyPr/>
        <a:lstStyle/>
        <a:p>
          <a:endParaRPr lang="es-CO"/>
        </a:p>
      </dgm:t>
    </dgm:pt>
    <dgm:pt modelId="{12E9CB64-E091-4F07-9E5E-0C71A873393F}" type="sibTrans" cxnId="{93D8471C-994C-4E78-8F63-5C774E3B19AE}">
      <dgm:prSet/>
      <dgm:spPr/>
      <dgm:t>
        <a:bodyPr/>
        <a:lstStyle/>
        <a:p>
          <a:endParaRPr lang="en-US"/>
        </a:p>
      </dgm:t>
    </dgm:pt>
    <dgm:pt modelId="{BE4D13B9-1F95-4EE3-8D72-01C8EC57413A}" type="pres">
      <dgm:prSet presAssocID="{A0E34FAC-89B6-4C67-BF12-2B9D828905F4}" presName="diagram" presStyleCnt="0">
        <dgm:presLayoutVars>
          <dgm:dir/>
          <dgm:resizeHandles val="exact"/>
        </dgm:presLayoutVars>
      </dgm:prSet>
      <dgm:spPr/>
    </dgm:pt>
    <dgm:pt modelId="{554766D7-07AA-4436-B0DF-AD0FDE020749}" type="pres">
      <dgm:prSet presAssocID="{9D47E360-D579-4248-8A6B-D7A03D817531}" presName="node" presStyleLbl="node1" presStyleIdx="0" presStyleCnt="2">
        <dgm:presLayoutVars>
          <dgm:bulletEnabled val="1"/>
        </dgm:presLayoutVars>
      </dgm:prSet>
      <dgm:spPr/>
      <dgm:t>
        <a:bodyPr/>
        <a:lstStyle/>
        <a:p>
          <a:endParaRPr lang="es-CO"/>
        </a:p>
      </dgm:t>
    </dgm:pt>
    <dgm:pt modelId="{F1321108-046E-4D7A-8E40-12E935CC41F3}" type="pres">
      <dgm:prSet presAssocID="{9EC07CC0-4325-4EFC-AEB1-83DFFB910163}" presName="sibTrans" presStyleCnt="0"/>
      <dgm:spPr/>
    </dgm:pt>
    <dgm:pt modelId="{ABCFDD51-8D4B-4489-92FC-C9CB72DC2B36}" type="pres">
      <dgm:prSet presAssocID="{EBA4E1F3-F66D-42B9-9F8A-6B15E8CAC1EF}" presName="node" presStyleLbl="node1" presStyleIdx="1" presStyleCnt="2">
        <dgm:presLayoutVars>
          <dgm:bulletEnabled val="1"/>
        </dgm:presLayoutVars>
      </dgm:prSet>
      <dgm:spPr/>
      <dgm:t>
        <a:bodyPr/>
        <a:lstStyle/>
        <a:p>
          <a:endParaRPr lang="es-CO"/>
        </a:p>
      </dgm:t>
    </dgm:pt>
  </dgm:ptLst>
  <dgm:cxnLst>
    <dgm:cxn modelId="{1205D17C-A26F-42CB-ADA3-8CDF93AA2C55}" type="presOf" srcId="{A0E34FAC-89B6-4C67-BF12-2B9D828905F4}" destId="{BE4D13B9-1F95-4EE3-8D72-01C8EC57413A}" srcOrd="0" destOrd="0" presId="urn:microsoft.com/office/officeart/2005/8/layout/default"/>
    <dgm:cxn modelId="{93D8471C-994C-4E78-8F63-5C774E3B19AE}" srcId="{A0E34FAC-89B6-4C67-BF12-2B9D828905F4}" destId="{EBA4E1F3-F66D-42B9-9F8A-6B15E8CAC1EF}" srcOrd="1" destOrd="0" parTransId="{BD9464D5-7982-4D54-9E1C-58E781EE1489}" sibTransId="{12E9CB64-E091-4F07-9E5E-0C71A873393F}"/>
    <dgm:cxn modelId="{AAB886C3-85A6-413B-A9A5-07C81A84B14F}" type="presOf" srcId="{EBA4E1F3-F66D-42B9-9F8A-6B15E8CAC1EF}" destId="{ABCFDD51-8D4B-4489-92FC-C9CB72DC2B36}" srcOrd="0" destOrd="0" presId="urn:microsoft.com/office/officeart/2005/8/layout/default"/>
    <dgm:cxn modelId="{E6385324-242B-4AC4-BC53-8CFF79232D05}" type="presOf" srcId="{9D47E360-D579-4248-8A6B-D7A03D817531}" destId="{554766D7-07AA-4436-B0DF-AD0FDE020749}" srcOrd="0" destOrd="0" presId="urn:microsoft.com/office/officeart/2005/8/layout/default"/>
    <dgm:cxn modelId="{14FFA828-542E-4C57-BB41-2BEB490711F6}" srcId="{A0E34FAC-89B6-4C67-BF12-2B9D828905F4}" destId="{9D47E360-D579-4248-8A6B-D7A03D817531}" srcOrd="0" destOrd="0" parTransId="{68460347-B284-47FA-A5E4-491B45B5F684}" sibTransId="{9EC07CC0-4325-4EFC-AEB1-83DFFB910163}"/>
    <dgm:cxn modelId="{F11A27D1-811B-4136-87F9-572217EFF8C4}" type="presParOf" srcId="{BE4D13B9-1F95-4EE3-8D72-01C8EC57413A}" destId="{554766D7-07AA-4436-B0DF-AD0FDE020749}" srcOrd="0" destOrd="0" presId="urn:microsoft.com/office/officeart/2005/8/layout/default"/>
    <dgm:cxn modelId="{3CF44D3C-45DC-45B1-8E7B-55AF2BAB6355}" type="presParOf" srcId="{BE4D13B9-1F95-4EE3-8D72-01C8EC57413A}" destId="{F1321108-046E-4D7A-8E40-12E935CC41F3}" srcOrd="1" destOrd="0" presId="urn:microsoft.com/office/officeart/2005/8/layout/default"/>
    <dgm:cxn modelId="{BB624C81-65AE-41B6-91FD-FFF2B2384A95}" type="presParOf" srcId="{BE4D13B9-1F95-4EE3-8D72-01C8EC57413A}" destId="{ABCFDD51-8D4B-4489-92FC-C9CB72DC2B36}"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D0F156-E635-433C-B1D9-B472B9031A56}" type="doc">
      <dgm:prSet loTypeId="urn:microsoft.com/office/officeart/2005/8/layout/arrow3" loCatId="relationship" qsTypeId="urn:microsoft.com/office/officeart/2005/8/quickstyle/3d4" qsCatId="3D" csTypeId="urn:microsoft.com/office/officeart/2005/8/colors/colorful5" csCatId="colorful" phldr="1"/>
      <dgm:spPr/>
      <dgm:t>
        <a:bodyPr/>
        <a:lstStyle/>
        <a:p>
          <a:endParaRPr lang="es-CO"/>
        </a:p>
      </dgm:t>
    </dgm:pt>
    <dgm:pt modelId="{C472ABD8-911D-4DED-91E3-87934384624F}">
      <dgm:prSet phldrT="[Texto]"/>
      <dgm:spPr/>
      <dgm:t>
        <a:bodyPr/>
        <a:lstStyle/>
        <a:p>
          <a:r>
            <a:rPr lang="es-CO" dirty="0"/>
            <a:t>El diagnóstico a través de laboratorio es crítico </a:t>
          </a:r>
        </a:p>
      </dgm:t>
    </dgm:pt>
    <dgm:pt modelId="{765509B6-D564-49B5-8310-01202051713B}" type="parTrans" cxnId="{A5283C82-7AE4-43F5-8F22-E8635C8F1B2F}">
      <dgm:prSet/>
      <dgm:spPr/>
      <dgm:t>
        <a:bodyPr/>
        <a:lstStyle/>
        <a:p>
          <a:endParaRPr lang="es-CO"/>
        </a:p>
      </dgm:t>
    </dgm:pt>
    <dgm:pt modelId="{1474228F-D8D8-40DD-9203-B3FED66993CC}" type="sibTrans" cxnId="{A5283C82-7AE4-43F5-8F22-E8635C8F1B2F}">
      <dgm:prSet/>
      <dgm:spPr/>
      <dgm:t>
        <a:bodyPr/>
        <a:lstStyle/>
        <a:p>
          <a:endParaRPr lang="es-CO"/>
        </a:p>
      </dgm:t>
    </dgm:pt>
    <dgm:pt modelId="{0E18FAF7-2085-46A3-A8D0-A7F778E47A83}">
      <dgm:prSet phldrT="[Texto]"/>
      <dgm:spPr/>
      <dgm:t>
        <a:bodyPr/>
        <a:lstStyle/>
        <a:p>
          <a:r>
            <a:rPr lang="es-CO" dirty="0"/>
            <a:t>Por tanto se deben garantizar los convenios para el procesamiento de muestras toxicológicas</a:t>
          </a:r>
        </a:p>
      </dgm:t>
    </dgm:pt>
    <dgm:pt modelId="{D1FDA820-A4F9-49CC-BEA4-2C0EF7F258B0}" type="parTrans" cxnId="{AA431D07-A33E-4B04-96B7-7F1CED87EAEC}">
      <dgm:prSet/>
      <dgm:spPr/>
      <dgm:t>
        <a:bodyPr/>
        <a:lstStyle/>
        <a:p>
          <a:endParaRPr lang="es-CO"/>
        </a:p>
      </dgm:t>
    </dgm:pt>
    <dgm:pt modelId="{24F56C27-3B6A-4DD6-A651-3CDDA53C405E}" type="sibTrans" cxnId="{AA431D07-A33E-4B04-96B7-7F1CED87EAEC}">
      <dgm:prSet/>
      <dgm:spPr/>
      <dgm:t>
        <a:bodyPr/>
        <a:lstStyle/>
        <a:p>
          <a:endParaRPr lang="es-CO"/>
        </a:p>
      </dgm:t>
    </dgm:pt>
    <dgm:pt modelId="{F34C1499-B3E2-4917-AD56-E935D4986A71}" type="pres">
      <dgm:prSet presAssocID="{25D0F156-E635-433C-B1D9-B472B9031A56}" presName="compositeShape" presStyleCnt="0">
        <dgm:presLayoutVars>
          <dgm:chMax val="2"/>
          <dgm:dir/>
          <dgm:resizeHandles val="exact"/>
        </dgm:presLayoutVars>
      </dgm:prSet>
      <dgm:spPr/>
      <dgm:t>
        <a:bodyPr/>
        <a:lstStyle/>
        <a:p>
          <a:endParaRPr lang="es-CO"/>
        </a:p>
      </dgm:t>
    </dgm:pt>
    <dgm:pt modelId="{818C7289-C8B1-42E5-8F88-6082740574E0}" type="pres">
      <dgm:prSet presAssocID="{25D0F156-E635-433C-B1D9-B472B9031A56}" presName="divider" presStyleLbl="fgShp" presStyleIdx="0" presStyleCnt="1"/>
      <dgm:spPr/>
    </dgm:pt>
    <dgm:pt modelId="{CC61AD42-F8DF-42DA-85B3-2535BF761793}" type="pres">
      <dgm:prSet presAssocID="{C472ABD8-911D-4DED-91E3-87934384624F}" presName="downArrow" presStyleLbl="node1" presStyleIdx="0" presStyleCnt="2"/>
      <dgm:spPr/>
    </dgm:pt>
    <dgm:pt modelId="{072AC741-FA7B-40F8-9DEB-471F9CF1D34C}" type="pres">
      <dgm:prSet presAssocID="{C472ABD8-911D-4DED-91E3-87934384624F}" presName="downArrowText" presStyleLbl="revTx" presStyleIdx="0" presStyleCnt="2">
        <dgm:presLayoutVars>
          <dgm:bulletEnabled val="1"/>
        </dgm:presLayoutVars>
      </dgm:prSet>
      <dgm:spPr/>
      <dgm:t>
        <a:bodyPr/>
        <a:lstStyle/>
        <a:p>
          <a:endParaRPr lang="es-CO"/>
        </a:p>
      </dgm:t>
    </dgm:pt>
    <dgm:pt modelId="{3DA86681-3C6E-44A4-95E9-99BE0EE48E1B}" type="pres">
      <dgm:prSet presAssocID="{0E18FAF7-2085-46A3-A8D0-A7F778E47A83}" presName="upArrow" presStyleLbl="node1" presStyleIdx="1" presStyleCnt="2"/>
      <dgm:spPr/>
    </dgm:pt>
    <dgm:pt modelId="{6B104D48-835C-4B69-BBF0-A3BEEB578CD1}" type="pres">
      <dgm:prSet presAssocID="{0E18FAF7-2085-46A3-A8D0-A7F778E47A83}" presName="upArrowText" presStyleLbl="revTx" presStyleIdx="1" presStyleCnt="2">
        <dgm:presLayoutVars>
          <dgm:bulletEnabled val="1"/>
        </dgm:presLayoutVars>
      </dgm:prSet>
      <dgm:spPr/>
      <dgm:t>
        <a:bodyPr/>
        <a:lstStyle/>
        <a:p>
          <a:endParaRPr lang="es-CO"/>
        </a:p>
      </dgm:t>
    </dgm:pt>
  </dgm:ptLst>
  <dgm:cxnLst>
    <dgm:cxn modelId="{AA431D07-A33E-4B04-96B7-7F1CED87EAEC}" srcId="{25D0F156-E635-433C-B1D9-B472B9031A56}" destId="{0E18FAF7-2085-46A3-A8D0-A7F778E47A83}" srcOrd="1" destOrd="0" parTransId="{D1FDA820-A4F9-49CC-BEA4-2C0EF7F258B0}" sibTransId="{24F56C27-3B6A-4DD6-A651-3CDDA53C405E}"/>
    <dgm:cxn modelId="{F7C90955-615F-4846-A679-6EDA73F25052}" type="presOf" srcId="{0E18FAF7-2085-46A3-A8D0-A7F778E47A83}" destId="{6B104D48-835C-4B69-BBF0-A3BEEB578CD1}" srcOrd="0" destOrd="0" presId="urn:microsoft.com/office/officeart/2005/8/layout/arrow3"/>
    <dgm:cxn modelId="{B6EEC1CC-3B0B-4C14-81D7-73CE203A211F}" type="presOf" srcId="{C472ABD8-911D-4DED-91E3-87934384624F}" destId="{072AC741-FA7B-40F8-9DEB-471F9CF1D34C}" srcOrd="0" destOrd="0" presId="urn:microsoft.com/office/officeart/2005/8/layout/arrow3"/>
    <dgm:cxn modelId="{FD1DCD77-2E0F-4D10-A0DC-85FE141BCBA6}" type="presOf" srcId="{25D0F156-E635-433C-B1D9-B472B9031A56}" destId="{F34C1499-B3E2-4917-AD56-E935D4986A71}" srcOrd="0" destOrd="0" presId="urn:microsoft.com/office/officeart/2005/8/layout/arrow3"/>
    <dgm:cxn modelId="{A5283C82-7AE4-43F5-8F22-E8635C8F1B2F}" srcId="{25D0F156-E635-433C-B1D9-B472B9031A56}" destId="{C472ABD8-911D-4DED-91E3-87934384624F}" srcOrd="0" destOrd="0" parTransId="{765509B6-D564-49B5-8310-01202051713B}" sibTransId="{1474228F-D8D8-40DD-9203-B3FED66993CC}"/>
    <dgm:cxn modelId="{E49E5AC7-3643-4962-BD3F-A255F1B9FCE0}" type="presParOf" srcId="{F34C1499-B3E2-4917-AD56-E935D4986A71}" destId="{818C7289-C8B1-42E5-8F88-6082740574E0}" srcOrd="0" destOrd="0" presId="urn:microsoft.com/office/officeart/2005/8/layout/arrow3"/>
    <dgm:cxn modelId="{7037D8C1-B468-428B-BD56-4CCC34B4B3BC}" type="presParOf" srcId="{F34C1499-B3E2-4917-AD56-E935D4986A71}" destId="{CC61AD42-F8DF-42DA-85B3-2535BF761793}" srcOrd="1" destOrd="0" presId="urn:microsoft.com/office/officeart/2005/8/layout/arrow3"/>
    <dgm:cxn modelId="{E1145807-199F-4E7A-BF88-3EEE118CB0DC}" type="presParOf" srcId="{F34C1499-B3E2-4917-AD56-E935D4986A71}" destId="{072AC741-FA7B-40F8-9DEB-471F9CF1D34C}" srcOrd="2" destOrd="0" presId="urn:microsoft.com/office/officeart/2005/8/layout/arrow3"/>
    <dgm:cxn modelId="{A2A9B40E-937A-4603-8688-BBFCEE14250E}" type="presParOf" srcId="{F34C1499-B3E2-4917-AD56-E935D4986A71}" destId="{3DA86681-3C6E-44A4-95E9-99BE0EE48E1B}" srcOrd="3" destOrd="0" presId="urn:microsoft.com/office/officeart/2005/8/layout/arrow3"/>
    <dgm:cxn modelId="{600D7A72-C700-44F5-ADAF-34B9D655E492}" type="presParOf" srcId="{F34C1499-B3E2-4917-AD56-E935D4986A71}" destId="{6B104D48-835C-4B69-BBF0-A3BEEB578CD1}" srcOrd="4" destOrd="0" presId="urn:microsoft.com/office/officeart/2005/8/layout/arrow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61C496-C99E-43F6-B3E7-2B3792B0DFAD}" type="doc">
      <dgm:prSet loTypeId="urn:microsoft.com/office/officeart/2005/8/layout/hList1" loCatId="list" qsTypeId="urn:microsoft.com/office/officeart/2005/8/quickstyle/simple1" qsCatId="simple" csTypeId="urn:microsoft.com/office/officeart/2005/8/colors/accent1_1" csCatId="accent1" phldr="1"/>
      <dgm:spPr/>
      <dgm:t>
        <a:bodyPr/>
        <a:lstStyle/>
        <a:p>
          <a:endParaRPr lang="en-US"/>
        </a:p>
      </dgm:t>
    </dgm:pt>
    <dgm:pt modelId="{BBD7AAE5-9AB1-424D-9C09-F9F6B8C597A3}">
      <dgm:prSet phldrT="[Text]" phldr="0"/>
      <dgm:spPr/>
      <dgm:t>
        <a:bodyPr/>
        <a:lstStyle/>
        <a:p>
          <a:pPr rtl="0"/>
          <a:r>
            <a:rPr lang="en-US" b="1" dirty="0">
              <a:latin typeface="Arial"/>
              <a:cs typeface="Arial"/>
            </a:rPr>
            <a:t>Orden </a:t>
          </a:r>
          <a:r>
            <a:rPr lang="en-US" b="1" dirty="0" err="1">
              <a:latin typeface="Arial"/>
              <a:cs typeface="Arial"/>
            </a:rPr>
            <a:t>Médica</a:t>
          </a:r>
          <a:endParaRPr lang="en-US" b="1" dirty="0">
            <a:latin typeface="Arial"/>
            <a:cs typeface="Arial"/>
          </a:endParaRPr>
        </a:p>
      </dgm:t>
    </dgm:pt>
    <dgm:pt modelId="{79819467-A593-4BAC-82E6-F94AC9751005}" type="parTrans" cxnId="{31B453F8-C5DD-4220-972F-12CF001B9A11}">
      <dgm:prSet/>
      <dgm:spPr/>
      <dgm:t>
        <a:bodyPr/>
        <a:lstStyle/>
        <a:p>
          <a:endParaRPr lang="en-US"/>
        </a:p>
      </dgm:t>
    </dgm:pt>
    <dgm:pt modelId="{3D49EFCD-E0A1-4C23-818F-326580C489A3}" type="sibTrans" cxnId="{31B453F8-C5DD-4220-972F-12CF001B9A11}">
      <dgm:prSet/>
      <dgm:spPr/>
      <dgm:t>
        <a:bodyPr/>
        <a:lstStyle/>
        <a:p>
          <a:endParaRPr lang="en-US"/>
        </a:p>
      </dgm:t>
    </dgm:pt>
    <dgm:pt modelId="{983B808F-BD2C-4112-A374-7FF0FC3D81B2}">
      <dgm:prSet phldrT="[Text]" phldr="0"/>
      <dgm:spPr/>
      <dgm:t>
        <a:bodyPr/>
        <a:lstStyle/>
        <a:p>
          <a:pPr rtl="0"/>
          <a:r>
            <a:rPr lang="en-US">
              <a:latin typeface="Arial"/>
              <a:cs typeface="Arial"/>
            </a:rPr>
            <a:t> Solicitud completa y específica, con identificación total del paciente</a:t>
          </a:r>
        </a:p>
      </dgm:t>
    </dgm:pt>
    <dgm:pt modelId="{8A0136D5-D3FE-40F1-88FF-D6DA19C17278}" type="parTrans" cxnId="{0ACF39D0-5679-43D9-AD5A-E869009ECD4C}">
      <dgm:prSet/>
      <dgm:spPr/>
      <dgm:t>
        <a:bodyPr/>
        <a:lstStyle/>
        <a:p>
          <a:endParaRPr lang="en-US"/>
        </a:p>
      </dgm:t>
    </dgm:pt>
    <dgm:pt modelId="{80867AE3-B949-4BA2-B8CF-8A483E4E9F1D}" type="sibTrans" cxnId="{0ACF39D0-5679-43D9-AD5A-E869009ECD4C}">
      <dgm:prSet/>
      <dgm:spPr/>
      <dgm:t>
        <a:bodyPr/>
        <a:lstStyle/>
        <a:p>
          <a:endParaRPr lang="en-US"/>
        </a:p>
      </dgm:t>
    </dgm:pt>
    <dgm:pt modelId="{45687388-C6A1-4C34-85FE-89805EF06219}">
      <dgm:prSet phldrT="[Text]" phldr="0"/>
      <dgm:spPr/>
      <dgm:t>
        <a:bodyPr/>
        <a:lstStyle/>
        <a:p>
          <a:pPr rtl="0"/>
          <a:r>
            <a:rPr lang="en-US">
              <a:latin typeface="Arial"/>
              <a:cs typeface="Arial"/>
            </a:rPr>
            <a:t> Optimizar recursos, evitando pruebas innecesarias.</a:t>
          </a:r>
        </a:p>
      </dgm:t>
    </dgm:pt>
    <dgm:pt modelId="{12984741-BE44-4A0E-AADC-65893FBC21B1}" type="parTrans" cxnId="{C3B80B83-7F47-4C9C-82CF-6A6D429304D8}">
      <dgm:prSet/>
      <dgm:spPr/>
      <dgm:t>
        <a:bodyPr/>
        <a:lstStyle/>
        <a:p>
          <a:endParaRPr lang="en-US"/>
        </a:p>
      </dgm:t>
    </dgm:pt>
    <dgm:pt modelId="{CAF0F238-384E-4382-B5B3-B013DE71C714}" type="sibTrans" cxnId="{C3B80B83-7F47-4C9C-82CF-6A6D429304D8}">
      <dgm:prSet/>
      <dgm:spPr/>
      <dgm:t>
        <a:bodyPr/>
        <a:lstStyle/>
        <a:p>
          <a:endParaRPr lang="en-US"/>
        </a:p>
      </dgm:t>
    </dgm:pt>
    <dgm:pt modelId="{E8CE7496-2A6A-40E4-A5EF-5AA663B38E9C}">
      <dgm:prSet phldrT="[Text]" phldr="0"/>
      <dgm:spPr/>
      <dgm:t>
        <a:bodyPr/>
        <a:lstStyle/>
        <a:p>
          <a:pPr rtl="0"/>
          <a:r>
            <a:rPr lang="en-US">
              <a:latin typeface="Arial"/>
              <a:cs typeface="Arial"/>
            </a:rPr>
            <a:t>Indicar nombre exacto de la prueba, matriz donde deba ser analizada y técnica deseada</a:t>
          </a:r>
        </a:p>
      </dgm:t>
    </dgm:pt>
    <dgm:pt modelId="{31B27DC8-4005-4D82-AA5B-A256F722F8E6}" type="parTrans" cxnId="{DF574C68-1E52-4836-856C-C94F43FFDC96}">
      <dgm:prSet/>
      <dgm:spPr/>
      <dgm:t>
        <a:bodyPr/>
        <a:lstStyle/>
        <a:p>
          <a:endParaRPr lang="en-US"/>
        </a:p>
      </dgm:t>
    </dgm:pt>
    <dgm:pt modelId="{28EFB537-0A84-4CB6-9E17-521F4BC2A6F8}" type="sibTrans" cxnId="{DF574C68-1E52-4836-856C-C94F43FFDC96}">
      <dgm:prSet/>
      <dgm:spPr/>
      <dgm:t>
        <a:bodyPr/>
        <a:lstStyle/>
        <a:p>
          <a:endParaRPr lang="en-US"/>
        </a:p>
      </dgm:t>
    </dgm:pt>
    <dgm:pt modelId="{87AC1EE9-21A9-417D-8BB6-CC3BFA62C7D2}">
      <dgm:prSet phldrT="[Text]" phldr="0"/>
      <dgm:spPr/>
      <dgm:t>
        <a:bodyPr/>
        <a:lstStyle/>
        <a:p>
          <a:pPr rtl="0"/>
          <a:r>
            <a:rPr lang="en-US" b="1" dirty="0">
              <a:latin typeface="Arial"/>
              <a:cs typeface="Arial"/>
            </a:rPr>
            <a:t> </a:t>
          </a:r>
          <a:r>
            <a:rPr lang="es-CO" b="1" noProof="0" dirty="0">
              <a:latin typeface="Arial"/>
              <a:cs typeface="Arial"/>
            </a:rPr>
            <a:t>Sospecha</a:t>
          </a:r>
          <a:r>
            <a:rPr lang="en-US" b="1" dirty="0">
              <a:latin typeface="Arial"/>
              <a:cs typeface="Arial"/>
            </a:rPr>
            <a:t> </a:t>
          </a:r>
          <a:r>
            <a:rPr lang="es-CO" b="1" noProof="0" dirty="0">
              <a:latin typeface="Arial"/>
              <a:cs typeface="Arial"/>
            </a:rPr>
            <a:t>Clínica</a:t>
          </a:r>
        </a:p>
      </dgm:t>
    </dgm:pt>
    <dgm:pt modelId="{6916FB78-CD77-4312-B2FB-5B6B1E75A42C}" type="parTrans" cxnId="{A06C5208-AC1C-425A-97B9-517918633E6D}">
      <dgm:prSet/>
      <dgm:spPr/>
      <dgm:t>
        <a:bodyPr/>
        <a:lstStyle/>
        <a:p>
          <a:endParaRPr lang="en-US"/>
        </a:p>
      </dgm:t>
    </dgm:pt>
    <dgm:pt modelId="{DA109FA0-8119-4BA6-9604-76D04427DAFE}" type="sibTrans" cxnId="{A06C5208-AC1C-425A-97B9-517918633E6D}">
      <dgm:prSet/>
      <dgm:spPr/>
      <dgm:t>
        <a:bodyPr/>
        <a:lstStyle/>
        <a:p>
          <a:endParaRPr lang="en-US"/>
        </a:p>
      </dgm:t>
    </dgm:pt>
    <dgm:pt modelId="{AD23BFD3-ABBB-48F4-A00D-4782F020C1C0}">
      <dgm:prSet phldrT="[Text]" phldr="0"/>
      <dgm:spPr/>
      <dgm:t>
        <a:bodyPr/>
        <a:lstStyle/>
        <a:p>
          <a:pPr algn="just" rtl="0"/>
          <a:r>
            <a:rPr lang="en-US" dirty="0">
              <a:latin typeface="Arial"/>
              <a:cs typeface="Arial"/>
            </a:rPr>
            <a:t> </a:t>
          </a:r>
          <a:r>
            <a:rPr lang="es-CO" noProof="0" dirty="0">
              <a:latin typeface="Arial"/>
              <a:cs typeface="Arial"/>
            </a:rPr>
            <a:t>Si el analista conoce la posible sustancia implicada, orienta mejor sobre la muestra y el mejor método</a:t>
          </a:r>
        </a:p>
      </dgm:t>
    </dgm:pt>
    <dgm:pt modelId="{3EF96610-C470-416D-ACFA-9D0C8BBB0D75}" type="parTrans" cxnId="{CEC6A021-929D-481F-991E-6B2262395355}">
      <dgm:prSet/>
      <dgm:spPr/>
      <dgm:t>
        <a:bodyPr/>
        <a:lstStyle/>
        <a:p>
          <a:endParaRPr lang="en-US"/>
        </a:p>
      </dgm:t>
    </dgm:pt>
    <dgm:pt modelId="{16E96B8D-9058-4CCD-83B7-5329BD0834AE}" type="sibTrans" cxnId="{CEC6A021-929D-481F-991E-6B2262395355}">
      <dgm:prSet/>
      <dgm:spPr/>
      <dgm:t>
        <a:bodyPr/>
        <a:lstStyle/>
        <a:p>
          <a:endParaRPr lang="en-US"/>
        </a:p>
      </dgm:t>
    </dgm:pt>
    <dgm:pt modelId="{7A967651-8E32-4571-8A3A-AF117858B719}">
      <dgm:prSet phldrT="[Text]" phldr="0"/>
      <dgm:spPr/>
      <dgm:t>
        <a:bodyPr/>
        <a:lstStyle/>
        <a:p>
          <a:pPr algn="just" rtl="0"/>
          <a:r>
            <a:rPr lang="en-US" dirty="0">
              <a:latin typeface="Arial"/>
              <a:cs typeface="Arial"/>
            </a:rPr>
            <a:t> </a:t>
          </a:r>
          <a:r>
            <a:rPr lang="es-CO" noProof="0" dirty="0">
              <a:latin typeface="Arial"/>
              <a:cs typeface="Arial"/>
            </a:rPr>
            <a:t>Conocer los medicamentos y tratamientos suministrados ayuda a conocer posibles interferencias (reacciones cruzadas) en los resultados.</a:t>
          </a:r>
        </a:p>
      </dgm:t>
    </dgm:pt>
    <dgm:pt modelId="{E3E4B5BA-A1EC-4058-9871-C864430663C8}" type="parTrans" cxnId="{97651AB5-5A0C-4C95-8993-0E5C9D807190}">
      <dgm:prSet/>
      <dgm:spPr/>
      <dgm:t>
        <a:bodyPr/>
        <a:lstStyle/>
        <a:p>
          <a:endParaRPr lang="en-US"/>
        </a:p>
      </dgm:t>
    </dgm:pt>
    <dgm:pt modelId="{4A9A00F6-E12F-4D4C-82FB-154729B75E0A}" type="sibTrans" cxnId="{97651AB5-5A0C-4C95-8993-0E5C9D807190}">
      <dgm:prSet/>
      <dgm:spPr/>
      <dgm:t>
        <a:bodyPr/>
        <a:lstStyle/>
        <a:p>
          <a:endParaRPr lang="en-US"/>
        </a:p>
      </dgm:t>
    </dgm:pt>
    <dgm:pt modelId="{4F6DAA79-F4C5-4EAE-92AD-29F7AFF4560F}">
      <dgm:prSet phldrT="[Text]" phldr="0"/>
      <dgm:spPr/>
      <dgm:t>
        <a:bodyPr/>
        <a:lstStyle/>
        <a:p>
          <a:pPr rtl="0"/>
          <a:r>
            <a:rPr lang="en-US">
              <a:latin typeface="Arial"/>
              <a:cs typeface="Arial"/>
            </a:rPr>
            <a:t> </a:t>
          </a:r>
          <a:r>
            <a:rPr lang="en-US" b="1">
              <a:latin typeface="Arial"/>
              <a:cs typeface="Arial"/>
            </a:rPr>
            <a:t>Consentimiento Informado y Cadena de Custodia</a:t>
          </a:r>
        </a:p>
      </dgm:t>
    </dgm:pt>
    <dgm:pt modelId="{0C746930-D88D-4557-9558-7281A03AF2D0}" type="parTrans" cxnId="{E48E9DC7-CC27-44C5-8208-E086FDE0C3C5}">
      <dgm:prSet/>
      <dgm:spPr/>
      <dgm:t>
        <a:bodyPr/>
        <a:lstStyle/>
        <a:p>
          <a:endParaRPr lang="en-US"/>
        </a:p>
      </dgm:t>
    </dgm:pt>
    <dgm:pt modelId="{9E659B1A-9ECB-426E-8955-9FE8CD0F7F6C}" type="sibTrans" cxnId="{E48E9DC7-CC27-44C5-8208-E086FDE0C3C5}">
      <dgm:prSet/>
      <dgm:spPr/>
      <dgm:t>
        <a:bodyPr/>
        <a:lstStyle/>
        <a:p>
          <a:endParaRPr lang="en-US"/>
        </a:p>
      </dgm:t>
    </dgm:pt>
    <dgm:pt modelId="{FDD3396E-2A18-4DA7-97B3-A45747CE33C2}">
      <dgm:prSet phldrT="[Text]" phldr="0"/>
      <dgm:spPr/>
      <dgm:t>
        <a:bodyPr/>
        <a:lstStyle/>
        <a:p>
          <a:pPr algn="just" rtl="0"/>
          <a:r>
            <a:rPr lang="en-US" dirty="0">
              <a:latin typeface="Arial"/>
              <a:cs typeface="Arial"/>
            </a:rPr>
            <a:t> </a:t>
          </a:r>
          <a:r>
            <a:rPr lang="es-CO" noProof="0" dirty="0">
              <a:latin typeface="Arial"/>
              <a:cs typeface="Arial"/>
            </a:rPr>
            <a:t>Las sustancias de abuso afectan directamente la privacidad del paciente por tanto deben conocer y aceptar el procedimiento.</a:t>
          </a:r>
        </a:p>
      </dgm:t>
    </dgm:pt>
    <dgm:pt modelId="{80CFA3B0-3314-4E18-B4E1-9517186DFF59}" type="parTrans" cxnId="{957B662A-E31B-4D5C-BD85-5E29CF9DC112}">
      <dgm:prSet/>
      <dgm:spPr/>
      <dgm:t>
        <a:bodyPr/>
        <a:lstStyle/>
        <a:p>
          <a:endParaRPr lang="en-US"/>
        </a:p>
      </dgm:t>
    </dgm:pt>
    <dgm:pt modelId="{255084D3-17F6-475B-A1D2-E4E37E5D7F68}" type="sibTrans" cxnId="{957B662A-E31B-4D5C-BD85-5E29CF9DC112}">
      <dgm:prSet/>
      <dgm:spPr/>
      <dgm:t>
        <a:bodyPr/>
        <a:lstStyle/>
        <a:p>
          <a:endParaRPr lang="en-US"/>
        </a:p>
      </dgm:t>
    </dgm:pt>
    <dgm:pt modelId="{33FAE9F5-395C-4D51-BAE4-835E2C52012C}">
      <dgm:prSet phldr="0"/>
      <dgm:spPr/>
      <dgm:t>
        <a:bodyPr/>
        <a:lstStyle/>
        <a:p>
          <a:pPr algn="just" rtl="0"/>
          <a:r>
            <a:rPr lang="es-CO" noProof="0" dirty="0">
              <a:latin typeface="Arial"/>
              <a:cs typeface="Arial"/>
            </a:rPr>
            <a:t> Ya que existen pruebas susceptibles de relacionarse con procesos legales, se debe verificar cuáles deben tener cadena de custodia que asegure su autenticidad.</a:t>
          </a:r>
        </a:p>
      </dgm:t>
    </dgm:pt>
    <dgm:pt modelId="{3BD1C29A-B379-42F0-895B-8DBBC863F2DD}" type="parTrans" cxnId="{CD282985-CC74-4FD9-8E63-882FB7260DDD}">
      <dgm:prSet/>
      <dgm:spPr/>
      <dgm:t>
        <a:bodyPr/>
        <a:lstStyle/>
        <a:p>
          <a:endParaRPr lang="es-CO"/>
        </a:p>
      </dgm:t>
    </dgm:pt>
    <dgm:pt modelId="{5F37AEB7-C3F1-4646-913B-8D011B60C885}" type="sibTrans" cxnId="{CD282985-CC74-4FD9-8E63-882FB7260DDD}">
      <dgm:prSet/>
      <dgm:spPr/>
      <dgm:t>
        <a:bodyPr/>
        <a:lstStyle/>
        <a:p>
          <a:endParaRPr lang="es-CO"/>
        </a:p>
      </dgm:t>
    </dgm:pt>
    <dgm:pt modelId="{FE25B911-8706-44A9-BE7D-DDAD37AD71A7}" type="pres">
      <dgm:prSet presAssocID="{6561C496-C99E-43F6-B3E7-2B3792B0DFAD}" presName="Name0" presStyleCnt="0">
        <dgm:presLayoutVars>
          <dgm:dir/>
          <dgm:animLvl val="lvl"/>
          <dgm:resizeHandles val="exact"/>
        </dgm:presLayoutVars>
      </dgm:prSet>
      <dgm:spPr/>
      <dgm:t>
        <a:bodyPr/>
        <a:lstStyle/>
        <a:p>
          <a:endParaRPr lang="es-CO"/>
        </a:p>
      </dgm:t>
    </dgm:pt>
    <dgm:pt modelId="{682D2282-F37B-4114-872C-EC3CD7CC1E3F}" type="pres">
      <dgm:prSet presAssocID="{BBD7AAE5-9AB1-424D-9C09-F9F6B8C597A3}" presName="composite" presStyleCnt="0"/>
      <dgm:spPr/>
    </dgm:pt>
    <dgm:pt modelId="{9DBDCA99-3EDD-4155-B82B-12FE58D3CA0A}" type="pres">
      <dgm:prSet presAssocID="{BBD7AAE5-9AB1-424D-9C09-F9F6B8C597A3}" presName="parTx" presStyleLbl="alignNode1" presStyleIdx="0" presStyleCnt="3">
        <dgm:presLayoutVars>
          <dgm:chMax val="0"/>
          <dgm:chPref val="0"/>
          <dgm:bulletEnabled val="1"/>
        </dgm:presLayoutVars>
      </dgm:prSet>
      <dgm:spPr/>
      <dgm:t>
        <a:bodyPr/>
        <a:lstStyle/>
        <a:p>
          <a:endParaRPr lang="es-CO"/>
        </a:p>
      </dgm:t>
    </dgm:pt>
    <dgm:pt modelId="{F22651EB-FD21-485A-BB05-21148ECDD579}" type="pres">
      <dgm:prSet presAssocID="{BBD7AAE5-9AB1-424D-9C09-F9F6B8C597A3}" presName="desTx" presStyleLbl="alignAccFollowNode1" presStyleIdx="0" presStyleCnt="3">
        <dgm:presLayoutVars>
          <dgm:bulletEnabled val="1"/>
        </dgm:presLayoutVars>
      </dgm:prSet>
      <dgm:spPr/>
      <dgm:t>
        <a:bodyPr/>
        <a:lstStyle/>
        <a:p>
          <a:endParaRPr lang="es-CO"/>
        </a:p>
      </dgm:t>
    </dgm:pt>
    <dgm:pt modelId="{174CBF4C-8970-4CA8-B10C-5BC67CDDDC46}" type="pres">
      <dgm:prSet presAssocID="{3D49EFCD-E0A1-4C23-818F-326580C489A3}" presName="space" presStyleCnt="0"/>
      <dgm:spPr/>
    </dgm:pt>
    <dgm:pt modelId="{B41EAF7F-6A5B-4E0D-B2A6-6B7BC8FB0F6E}" type="pres">
      <dgm:prSet presAssocID="{87AC1EE9-21A9-417D-8BB6-CC3BFA62C7D2}" presName="composite" presStyleCnt="0"/>
      <dgm:spPr/>
    </dgm:pt>
    <dgm:pt modelId="{EB7C56FC-79BA-4471-885D-4B0683EA0AB4}" type="pres">
      <dgm:prSet presAssocID="{87AC1EE9-21A9-417D-8BB6-CC3BFA62C7D2}" presName="parTx" presStyleLbl="alignNode1" presStyleIdx="1" presStyleCnt="3">
        <dgm:presLayoutVars>
          <dgm:chMax val="0"/>
          <dgm:chPref val="0"/>
          <dgm:bulletEnabled val="1"/>
        </dgm:presLayoutVars>
      </dgm:prSet>
      <dgm:spPr/>
      <dgm:t>
        <a:bodyPr/>
        <a:lstStyle/>
        <a:p>
          <a:endParaRPr lang="es-CO"/>
        </a:p>
      </dgm:t>
    </dgm:pt>
    <dgm:pt modelId="{15CCFB08-5645-422F-B492-05F36B8C1950}" type="pres">
      <dgm:prSet presAssocID="{87AC1EE9-21A9-417D-8BB6-CC3BFA62C7D2}" presName="desTx" presStyleLbl="alignAccFollowNode1" presStyleIdx="1" presStyleCnt="3">
        <dgm:presLayoutVars>
          <dgm:bulletEnabled val="1"/>
        </dgm:presLayoutVars>
      </dgm:prSet>
      <dgm:spPr/>
      <dgm:t>
        <a:bodyPr/>
        <a:lstStyle/>
        <a:p>
          <a:endParaRPr lang="es-CO"/>
        </a:p>
      </dgm:t>
    </dgm:pt>
    <dgm:pt modelId="{CBB82763-D77E-472F-97F6-206F9F9F70CE}" type="pres">
      <dgm:prSet presAssocID="{DA109FA0-8119-4BA6-9604-76D04427DAFE}" presName="space" presStyleCnt="0"/>
      <dgm:spPr/>
    </dgm:pt>
    <dgm:pt modelId="{D65DB3DA-8A2C-4291-858E-43EE18F6D5EE}" type="pres">
      <dgm:prSet presAssocID="{4F6DAA79-F4C5-4EAE-92AD-29F7AFF4560F}" presName="composite" presStyleCnt="0"/>
      <dgm:spPr/>
    </dgm:pt>
    <dgm:pt modelId="{53F8C448-D470-4D68-BFDF-F4E57D6F161F}" type="pres">
      <dgm:prSet presAssocID="{4F6DAA79-F4C5-4EAE-92AD-29F7AFF4560F}" presName="parTx" presStyleLbl="alignNode1" presStyleIdx="2" presStyleCnt="3">
        <dgm:presLayoutVars>
          <dgm:chMax val="0"/>
          <dgm:chPref val="0"/>
          <dgm:bulletEnabled val="1"/>
        </dgm:presLayoutVars>
      </dgm:prSet>
      <dgm:spPr/>
      <dgm:t>
        <a:bodyPr/>
        <a:lstStyle/>
        <a:p>
          <a:endParaRPr lang="es-CO"/>
        </a:p>
      </dgm:t>
    </dgm:pt>
    <dgm:pt modelId="{6BB07234-1125-4834-8F5D-1C07F6A1996A}" type="pres">
      <dgm:prSet presAssocID="{4F6DAA79-F4C5-4EAE-92AD-29F7AFF4560F}" presName="desTx" presStyleLbl="alignAccFollowNode1" presStyleIdx="2" presStyleCnt="3">
        <dgm:presLayoutVars>
          <dgm:bulletEnabled val="1"/>
        </dgm:presLayoutVars>
      </dgm:prSet>
      <dgm:spPr/>
      <dgm:t>
        <a:bodyPr/>
        <a:lstStyle/>
        <a:p>
          <a:endParaRPr lang="es-CO"/>
        </a:p>
      </dgm:t>
    </dgm:pt>
  </dgm:ptLst>
  <dgm:cxnLst>
    <dgm:cxn modelId="{86C36671-FE8E-4CA9-B3E6-299433021F70}" type="presOf" srcId="{4F6DAA79-F4C5-4EAE-92AD-29F7AFF4560F}" destId="{53F8C448-D470-4D68-BFDF-F4E57D6F161F}" srcOrd="0" destOrd="0" presId="urn:microsoft.com/office/officeart/2005/8/layout/hList1"/>
    <dgm:cxn modelId="{E48E9DC7-CC27-44C5-8208-E086FDE0C3C5}" srcId="{6561C496-C99E-43F6-B3E7-2B3792B0DFAD}" destId="{4F6DAA79-F4C5-4EAE-92AD-29F7AFF4560F}" srcOrd="2" destOrd="0" parTransId="{0C746930-D88D-4557-9558-7281A03AF2D0}" sibTransId="{9E659B1A-9ECB-426E-8955-9FE8CD0F7F6C}"/>
    <dgm:cxn modelId="{E9FFBD17-03A2-409F-B086-EBF510638C88}" type="presOf" srcId="{BBD7AAE5-9AB1-424D-9C09-F9F6B8C597A3}" destId="{9DBDCA99-3EDD-4155-B82B-12FE58D3CA0A}" srcOrd="0" destOrd="0" presId="urn:microsoft.com/office/officeart/2005/8/layout/hList1"/>
    <dgm:cxn modelId="{D4183902-34EE-42BC-9DE3-BA462842BA9C}" type="presOf" srcId="{983B808F-BD2C-4112-A374-7FF0FC3D81B2}" destId="{F22651EB-FD21-485A-BB05-21148ECDD579}" srcOrd="0" destOrd="0" presId="urn:microsoft.com/office/officeart/2005/8/layout/hList1"/>
    <dgm:cxn modelId="{97651AB5-5A0C-4C95-8993-0E5C9D807190}" srcId="{87AC1EE9-21A9-417D-8BB6-CC3BFA62C7D2}" destId="{7A967651-8E32-4571-8A3A-AF117858B719}" srcOrd="1" destOrd="0" parTransId="{E3E4B5BA-A1EC-4058-9871-C864430663C8}" sibTransId="{4A9A00F6-E12F-4D4C-82FB-154729B75E0A}"/>
    <dgm:cxn modelId="{C3B80B83-7F47-4C9C-82CF-6A6D429304D8}" srcId="{BBD7AAE5-9AB1-424D-9C09-F9F6B8C597A3}" destId="{45687388-C6A1-4C34-85FE-89805EF06219}" srcOrd="1" destOrd="0" parTransId="{12984741-BE44-4A0E-AADC-65893FBC21B1}" sibTransId="{CAF0F238-384E-4382-B5B3-B013DE71C714}"/>
    <dgm:cxn modelId="{5DD99137-0BD0-40A9-9E75-3DCF01C89116}" type="presOf" srcId="{45687388-C6A1-4C34-85FE-89805EF06219}" destId="{F22651EB-FD21-485A-BB05-21148ECDD579}" srcOrd="0" destOrd="1" presId="urn:microsoft.com/office/officeart/2005/8/layout/hList1"/>
    <dgm:cxn modelId="{90A74ADC-AD08-455B-9E46-8C4F077673A5}" type="presOf" srcId="{E8CE7496-2A6A-40E4-A5EF-5AA663B38E9C}" destId="{F22651EB-FD21-485A-BB05-21148ECDD579}" srcOrd="0" destOrd="2" presId="urn:microsoft.com/office/officeart/2005/8/layout/hList1"/>
    <dgm:cxn modelId="{CEC6A021-929D-481F-991E-6B2262395355}" srcId="{87AC1EE9-21A9-417D-8BB6-CC3BFA62C7D2}" destId="{AD23BFD3-ABBB-48F4-A00D-4782F020C1C0}" srcOrd="0" destOrd="0" parTransId="{3EF96610-C470-416D-ACFA-9D0C8BBB0D75}" sibTransId="{16E96B8D-9058-4CCD-83B7-5329BD0834AE}"/>
    <dgm:cxn modelId="{AC5AB81B-9B4B-400B-AD6C-C61010D36594}" type="presOf" srcId="{AD23BFD3-ABBB-48F4-A00D-4782F020C1C0}" destId="{15CCFB08-5645-422F-B492-05F36B8C1950}" srcOrd="0" destOrd="0" presId="urn:microsoft.com/office/officeart/2005/8/layout/hList1"/>
    <dgm:cxn modelId="{DF574C68-1E52-4836-856C-C94F43FFDC96}" srcId="{BBD7AAE5-9AB1-424D-9C09-F9F6B8C597A3}" destId="{E8CE7496-2A6A-40E4-A5EF-5AA663B38E9C}" srcOrd="2" destOrd="0" parTransId="{31B27DC8-4005-4D82-AA5B-A256F722F8E6}" sibTransId="{28EFB537-0A84-4CB6-9E17-521F4BC2A6F8}"/>
    <dgm:cxn modelId="{B8A34E89-3FA9-4F7F-9819-03BCF80B2729}" type="presOf" srcId="{FDD3396E-2A18-4DA7-97B3-A45747CE33C2}" destId="{6BB07234-1125-4834-8F5D-1C07F6A1996A}" srcOrd="0" destOrd="0" presId="urn:microsoft.com/office/officeart/2005/8/layout/hList1"/>
    <dgm:cxn modelId="{4C1FFE9A-213B-415F-99B7-C405A6D48011}" type="presOf" srcId="{87AC1EE9-21A9-417D-8BB6-CC3BFA62C7D2}" destId="{EB7C56FC-79BA-4471-885D-4B0683EA0AB4}" srcOrd="0" destOrd="0" presId="urn:microsoft.com/office/officeart/2005/8/layout/hList1"/>
    <dgm:cxn modelId="{31B453F8-C5DD-4220-972F-12CF001B9A11}" srcId="{6561C496-C99E-43F6-B3E7-2B3792B0DFAD}" destId="{BBD7AAE5-9AB1-424D-9C09-F9F6B8C597A3}" srcOrd="0" destOrd="0" parTransId="{79819467-A593-4BAC-82E6-F94AC9751005}" sibTransId="{3D49EFCD-E0A1-4C23-818F-326580C489A3}"/>
    <dgm:cxn modelId="{0ACF39D0-5679-43D9-AD5A-E869009ECD4C}" srcId="{BBD7AAE5-9AB1-424D-9C09-F9F6B8C597A3}" destId="{983B808F-BD2C-4112-A374-7FF0FC3D81B2}" srcOrd="0" destOrd="0" parTransId="{8A0136D5-D3FE-40F1-88FF-D6DA19C17278}" sibTransId="{80867AE3-B949-4BA2-B8CF-8A483E4E9F1D}"/>
    <dgm:cxn modelId="{A06C5208-AC1C-425A-97B9-517918633E6D}" srcId="{6561C496-C99E-43F6-B3E7-2B3792B0DFAD}" destId="{87AC1EE9-21A9-417D-8BB6-CC3BFA62C7D2}" srcOrd="1" destOrd="0" parTransId="{6916FB78-CD77-4312-B2FB-5B6B1E75A42C}" sibTransId="{DA109FA0-8119-4BA6-9604-76D04427DAFE}"/>
    <dgm:cxn modelId="{CD282985-CC74-4FD9-8E63-882FB7260DDD}" srcId="{4F6DAA79-F4C5-4EAE-92AD-29F7AFF4560F}" destId="{33FAE9F5-395C-4D51-BAE4-835E2C52012C}" srcOrd="1" destOrd="0" parTransId="{3BD1C29A-B379-42F0-895B-8DBBC863F2DD}" sibTransId="{5F37AEB7-C3F1-4646-913B-8D011B60C885}"/>
    <dgm:cxn modelId="{A310D5F1-6E77-40B0-816E-92A3FBC9F883}" type="presOf" srcId="{7A967651-8E32-4571-8A3A-AF117858B719}" destId="{15CCFB08-5645-422F-B492-05F36B8C1950}" srcOrd="0" destOrd="1" presId="urn:microsoft.com/office/officeart/2005/8/layout/hList1"/>
    <dgm:cxn modelId="{B2F17381-C4F9-43A1-A4B5-EC440C274592}" type="presOf" srcId="{33FAE9F5-395C-4D51-BAE4-835E2C52012C}" destId="{6BB07234-1125-4834-8F5D-1C07F6A1996A}" srcOrd="0" destOrd="1" presId="urn:microsoft.com/office/officeart/2005/8/layout/hList1"/>
    <dgm:cxn modelId="{45692953-DDA8-4581-BB25-2919B09112A2}" type="presOf" srcId="{6561C496-C99E-43F6-B3E7-2B3792B0DFAD}" destId="{FE25B911-8706-44A9-BE7D-DDAD37AD71A7}" srcOrd="0" destOrd="0" presId="urn:microsoft.com/office/officeart/2005/8/layout/hList1"/>
    <dgm:cxn modelId="{957B662A-E31B-4D5C-BD85-5E29CF9DC112}" srcId="{4F6DAA79-F4C5-4EAE-92AD-29F7AFF4560F}" destId="{FDD3396E-2A18-4DA7-97B3-A45747CE33C2}" srcOrd="0" destOrd="0" parTransId="{80CFA3B0-3314-4E18-B4E1-9517186DFF59}" sibTransId="{255084D3-17F6-475B-A1D2-E4E37E5D7F68}"/>
    <dgm:cxn modelId="{81A15E7E-6237-48AA-9D46-66CCEBD72C0F}" type="presParOf" srcId="{FE25B911-8706-44A9-BE7D-DDAD37AD71A7}" destId="{682D2282-F37B-4114-872C-EC3CD7CC1E3F}" srcOrd="0" destOrd="0" presId="urn:microsoft.com/office/officeart/2005/8/layout/hList1"/>
    <dgm:cxn modelId="{D44BAA22-AA79-4CD5-AA14-48E81DA4FDDF}" type="presParOf" srcId="{682D2282-F37B-4114-872C-EC3CD7CC1E3F}" destId="{9DBDCA99-3EDD-4155-B82B-12FE58D3CA0A}" srcOrd="0" destOrd="0" presId="urn:microsoft.com/office/officeart/2005/8/layout/hList1"/>
    <dgm:cxn modelId="{03C0A04B-97D5-4E94-BEA6-10FBEF2CE943}" type="presParOf" srcId="{682D2282-F37B-4114-872C-EC3CD7CC1E3F}" destId="{F22651EB-FD21-485A-BB05-21148ECDD579}" srcOrd="1" destOrd="0" presId="urn:microsoft.com/office/officeart/2005/8/layout/hList1"/>
    <dgm:cxn modelId="{159F2162-CA02-4B96-9709-CC6B936FB9A9}" type="presParOf" srcId="{FE25B911-8706-44A9-BE7D-DDAD37AD71A7}" destId="{174CBF4C-8970-4CA8-B10C-5BC67CDDDC46}" srcOrd="1" destOrd="0" presId="urn:microsoft.com/office/officeart/2005/8/layout/hList1"/>
    <dgm:cxn modelId="{C4F731A1-E06F-4A7D-B25D-B14A822E8FF7}" type="presParOf" srcId="{FE25B911-8706-44A9-BE7D-DDAD37AD71A7}" destId="{B41EAF7F-6A5B-4E0D-B2A6-6B7BC8FB0F6E}" srcOrd="2" destOrd="0" presId="urn:microsoft.com/office/officeart/2005/8/layout/hList1"/>
    <dgm:cxn modelId="{5582F2A3-1858-4E3F-8B12-8A60E3709EC3}" type="presParOf" srcId="{B41EAF7F-6A5B-4E0D-B2A6-6B7BC8FB0F6E}" destId="{EB7C56FC-79BA-4471-885D-4B0683EA0AB4}" srcOrd="0" destOrd="0" presId="urn:microsoft.com/office/officeart/2005/8/layout/hList1"/>
    <dgm:cxn modelId="{210DA320-9B8E-48FA-A10F-833A66508195}" type="presParOf" srcId="{B41EAF7F-6A5B-4E0D-B2A6-6B7BC8FB0F6E}" destId="{15CCFB08-5645-422F-B492-05F36B8C1950}" srcOrd="1" destOrd="0" presId="urn:microsoft.com/office/officeart/2005/8/layout/hList1"/>
    <dgm:cxn modelId="{F76EC80D-A07C-4676-9CEB-F8C0CFDA63E1}" type="presParOf" srcId="{FE25B911-8706-44A9-BE7D-DDAD37AD71A7}" destId="{CBB82763-D77E-472F-97F6-206F9F9F70CE}" srcOrd="3" destOrd="0" presId="urn:microsoft.com/office/officeart/2005/8/layout/hList1"/>
    <dgm:cxn modelId="{5F640538-03B4-4772-B189-4A680A023245}" type="presParOf" srcId="{FE25B911-8706-44A9-BE7D-DDAD37AD71A7}" destId="{D65DB3DA-8A2C-4291-858E-43EE18F6D5EE}" srcOrd="4" destOrd="0" presId="urn:microsoft.com/office/officeart/2005/8/layout/hList1"/>
    <dgm:cxn modelId="{3743E0DC-2D2B-4555-BE17-0E6DD013581D}" type="presParOf" srcId="{D65DB3DA-8A2C-4291-858E-43EE18F6D5EE}" destId="{53F8C448-D470-4D68-BFDF-F4E57D6F161F}" srcOrd="0" destOrd="0" presId="urn:microsoft.com/office/officeart/2005/8/layout/hList1"/>
    <dgm:cxn modelId="{7AF4B3F6-1DE5-409C-9F41-42E8AD5BE701}" type="presParOf" srcId="{D65DB3DA-8A2C-4291-858E-43EE18F6D5EE}" destId="{6BB07234-1125-4834-8F5D-1C07F6A1996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BC35E-3786-4A55-B455-BA144B0D63A6}">
      <dsp:nvSpPr>
        <dsp:cNvPr id="0" name=""/>
        <dsp:cNvSpPr/>
      </dsp:nvSpPr>
      <dsp:spPr>
        <a:xfrm>
          <a:off x="2148217" y="612929"/>
          <a:ext cx="4192808" cy="4192808"/>
        </a:xfrm>
        <a:prstGeom prst="blockArc">
          <a:avLst>
            <a:gd name="adj1" fmla="val 12600000"/>
            <a:gd name="adj2" fmla="val 16200000"/>
            <a:gd name="adj3" fmla="val 4524"/>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578C9A2-D00D-437A-9D22-CFAE29DA9F00}">
      <dsp:nvSpPr>
        <dsp:cNvPr id="0" name=""/>
        <dsp:cNvSpPr/>
      </dsp:nvSpPr>
      <dsp:spPr>
        <a:xfrm>
          <a:off x="2148217" y="612929"/>
          <a:ext cx="4192808" cy="4192808"/>
        </a:xfrm>
        <a:prstGeom prst="blockArc">
          <a:avLst>
            <a:gd name="adj1" fmla="val 9000000"/>
            <a:gd name="adj2" fmla="val 12600000"/>
            <a:gd name="adj3" fmla="val 4524"/>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E527135-216A-40B5-ACC1-08BD324828FD}">
      <dsp:nvSpPr>
        <dsp:cNvPr id="0" name=""/>
        <dsp:cNvSpPr/>
      </dsp:nvSpPr>
      <dsp:spPr>
        <a:xfrm>
          <a:off x="2148217" y="612929"/>
          <a:ext cx="4192808" cy="4192808"/>
        </a:xfrm>
        <a:prstGeom prst="blockArc">
          <a:avLst>
            <a:gd name="adj1" fmla="val 5400000"/>
            <a:gd name="adj2" fmla="val 9000000"/>
            <a:gd name="adj3" fmla="val 4524"/>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23913A7-1384-4963-8783-992F29822FDC}">
      <dsp:nvSpPr>
        <dsp:cNvPr id="0" name=""/>
        <dsp:cNvSpPr/>
      </dsp:nvSpPr>
      <dsp:spPr>
        <a:xfrm>
          <a:off x="2148217" y="612929"/>
          <a:ext cx="4192808" cy="4192808"/>
        </a:xfrm>
        <a:prstGeom prst="blockArc">
          <a:avLst>
            <a:gd name="adj1" fmla="val 1800000"/>
            <a:gd name="adj2" fmla="val 5400000"/>
            <a:gd name="adj3" fmla="val 4524"/>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482F35A-00F2-4BE9-BC8C-E988CE5EB22B}">
      <dsp:nvSpPr>
        <dsp:cNvPr id="0" name=""/>
        <dsp:cNvSpPr/>
      </dsp:nvSpPr>
      <dsp:spPr>
        <a:xfrm>
          <a:off x="2148217" y="612929"/>
          <a:ext cx="4192808" cy="4192808"/>
        </a:xfrm>
        <a:prstGeom prst="blockArc">
          <a:avLst>
            <a:gd name="adj1" fmla="val 19800000"/>
            <a:gd name="adj2" fmla="val 1800000"/>
            <a:gd name="adj3" fmla="val 4524"/>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B0F4C2B-B6A4-437A-BD31-E0C719F0247A}">
      <dsp:nvSpPr>
        <dsp:cNvPr id="0" name=""/>
        <dsp:cNvSpPr/>
      </dsp:nvSpPr>
      <dsp:spPr>
        <a:xfrm>
          <a:off x="2148217" y="612929"/>
          <a:ext cx="4192808" cy="4192808"/>
        </a:xfrm>
        <a:prstGeom prst="blockArc">
          <a:avLst>
            <a:gd name="adj1" fmla="val 16200000"/>
            <a:gd name="adj2" fmla="val 19800000"/>
            <a:gd name="adj3" fmla="val 4524"/>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27B529E-51F6-406C-9A44-780BE5BBEE90}">
      <dsp:nvSpPr>
        <dsp:cNvPr id="0" name=""/>
        <dsp:cNvSpPr/>
      </dsp:nvSpPr>
      <dsp:spPr>
        <a:xfrm>
          <a:off x="3303675" y="1768387"/>
          <a:ext cx="1881892" cy="1881892"/>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dirty="0"/>
            <a:t>Signos y síntomas</a:t>
          </a:r>
          <a:endParaRPr lang="es-CO" sz="2400" kern="1200" dirty="0"/>
        </a:p>
      </dsp:txBody>
      <dsp:txXfrm>
        <a:off x="3579272" y="2043984"/>
        <a:ext cx="1330698" cy="1330698"/>
      </dsp:txXfrm>
    </dsp:sp>
    <dsp:sp modelId="{0FB7CF02-6943-45B9-857F-C3E648D92CFF}">
      <dsp:nvSpPr>
        <dsp:cNvPr id="0" name=""/>
        <dsp:cNvSpPr/>
      </dsp:nvSpPr>
      <dsp:spPr>
        <a:xfrm>
          <a:off x="3585959" y="1690"/>
          <a:ext cx="1317325" cy="1317325"/>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a:t>Signos vitales</a:t>
          </a:r>
          <a:endParaRPr lang="es-CO" sz="1400" kern="1200" dirty="0"/>
        </a:p>
      </dsp:txBody>
      <dsp:txXfrm>
        <a:off x="3778877" y="194608"/>
        <a:ext cx="931489" cy="931489"/>
      </dsp:txXfrm>
    </dsp:sp>
    <dsp:sp modelId="{B337356A-69B3-4ED6-AE66-E1C44092C472}">
      <dsp:nvSpPr>
        <dsp:cNvPr id="0" name=""/>
        <dsp:cNvSpPr/>
      </dsp:nvSpPr>
      <dsp:spPr>
        <a:xfrm>
          <a:off x="5360428" y="1026180"/>
          <a:ext cx="1317325" cy="1317325"/>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a:t>Piel y mucosas</a:t>
          </a:r>
          <a:endParaRPr lang="es-CO" sz="1400" kern="1200" dirty="0"/>
        </a:p>
      </dsp:txBody>
      <dsp:txXfrm>
        <a:off x="5553346" y="1219098"/>
        <a:ext cx="931489" cy="931489"/>
      </dsp:txXfrm>
    </dsp:sp>
    <dsp:sp modelId="{9441A034-3EB0-499D-9E49-E396ED6916C4}">
      <dsp:nvSpPr>
        <dsp:cNvPr id="0" name=""/>
        <dsp:cNvSpPr/>
      </dsp:nvSpPr>
      <dsp:spPr>
        <a:xfrm>
          <a:off x="5360428" y="3075161"/>
          <a:ext cx="1317325" cy="1317325"/>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a:t>Sistema gastrointestinal y urinario</a:t>
          </a:r>
          <a:endParaRPr lang="es-CO" sz="1100" kern="1200" dirty="0"/>
        </a:p>
      </dsp:txBody>
      <dsp:txXfrm>
        <a:off x="5553346" y="3268079"/>
        <a:ext cx="931489" cy="931489"/>
      </dsp:txXfrm>
    </dsp:sp>
    <dsp:sp modelId="{83E17289-DECA-4D56-AD59-F4A5E6E55F35}">
      <dsp:nvSpPr>
        <dsp:cNvPr id="0" name=""/>
        <dsp:cNvSpPr/>
      </dsp:nvSpPr>
      <dsp:spPr>
        <a:xfrm>
          <a:off x="3585959" y="4099651"/>
          <a:ext cx="1317325" cy="1317325"/>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a:t>Pupilas</a:t>
          </a:r>
          <a:endParaRPr lang="es-CO" sz="1400" kern="1200" dirty="0"/>
        </a:p>
      </dsp:txBody>
      <dsp:txXfrm>
        <a:off x="3778877" y="4292569"/>
        <a:ext cx="931489" cy="931489"/>
      </dsp:txXfrm>
    </dsp:sp>
    <dsp:sp modelId="{6E2EA59C-813B-4E99-9C82-B9F81FC0355B}">
      <dsp:nvSpPr>
        <dsp:cNvPr id="0" name=""/>
        <dsp:cNvSpPr/>
      </dsp:nvSpPr>
      <dsp:spPr>
        <a:xfrm>
          <a:off x="1811490" y="3075161"/>
          <a:ext cx="1317325" cy="1317325"/>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a:t>Sistema cardiovascular</a:t>
          </a:r>
          <a:endParaRPr lang="es-CO" sz="1200" kern="1200" dirty="0"/>
        </a:p>
      </dsp:txBody>
      <dsp:txXfrm>
        <a:off x="2004408" y="3268079"/>
        <a:ext cx="931489" cy="931489"/>
      </dsp:txXfrm>
    </dsp:sp>
    <dsp:sp modelId="{DB18FBF5-9755-490F-A686-F2151E7D4E90}">
      <dsp:nvSpPr>
        <dsp:cNvPr id="0" name=""/>
        <dsp:cNvSpPr/>
      </dsp:nvSpPr>
      <dsp:spPr>
        <a:xfrm>
          <a:off x="1811490" y="1026180"/>
          <a:ext cx="1317325" cy="1317325"/>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a:t>Estado mental</a:t>
          </a:r>
          <a:endParaRPr lang="es-CO" sz="1400" kern="1200" dirty="0"/>
        </a:p>
      </dsp:txBody>
      <dsp:txXfrm>
        <a:off x="2004408" y="1219098"/>
        <a:ext cx="931489" cy="9314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D3701-0067-479B-83F3-0C348A255CB0}">
      <dsp:nvSpPr>
        <dsp:cNvPr id="0" name=""/>
        <dsp:cNvSpPr/>
      </dsp:nvSpPr>
      <dsp:spPr>
        <a:xfrm>
          <a:off x="2345" y="239832"/>
          <a:ext cx="2286673" cy="4320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rtl="0">
            <a:lnSpc>
              <a:spcPct val="90000"/>
            </a:lnSpc>
            <a:spcBef>
              <a:spcPct val="0"/>
            </a:spcBef>
            <a:spcAft>
              <a:spcPct val="35000"/>
            </a:spcAft>
          </a:pPr>
          <a:r>
            <a:rPr lang="es-ES" sz="1500" kern="1200">
              <a:latin typeface="Calibri Light" panose="020F0302020204030204"/>
            </a:rPr>
            <a:t> </a:t>
          </a:r>
          <a:r>
            <a:rPr lang="es-ES" sz="1500" kern="1200"/>
            <a:t>Nicotínico</a:t>
          </a:r>
        </a:p>
      </dsp:txBody>
      <dsp:txXfrm>
        <a:off x="2345" y="239832"/>
        <a:ext cx="2286673" cy="432000"/>
      </dsp:txXfrm>
    </dsp:sp>
    <dsp:sp modelId="{B66E1F20-B53B-40B3-99AA-F745BB98D59F}">
      <dsp:nvSpPr>
        <dsp:cNvPr id="0" name=""/>
        <dsp:cNvSpPr/>
      </dsp:nvSpPr>
      <dsp:spPr>
        <a:xfrm>
          <a:off x="2345" y="671832"/>
          <a:ext cx="2286673" cy="365170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s-ES" sz="1500" kern="1200"/>
            <a:t>Midriasis</a:t>
          </a:r>
          <a:r>
            <a:rPr lang="es-ES" sz="1500" kern="1200">
              <a:latin typeface="Calibri Light" panose="020F0302020204030204"/>
            </a:rPr>
            <a:t> (pupilas dilatadas)</a:t>
          </a:r>
        </a:p>
        <a:p>
          <a:pPr marL="114300" lvl="1" indent="-114300" algn="l" defTabSz="666750" rtl="0">
            <a:lnSpc>
              <a:spcPct val="90000"/>
            </a:lnSpc>
            <a:spcBef>
              <a:spcPct val="0"/>
            </a:spcBef>
            <a:spcAft>
              <a:spcPct val="15000"/>
            </a:spcAft>
            <a:buChar char="••"/>
          </a:pPr>
          <a:r>
            <a:rPr lang="es-ES" sz="1500" kern="1200"/>
            <a:t>Taquicardia</a:t>
          </a:r>
          <a:r>
            <a:rPr lang="es-ES" sz="1500" kern="1200">
              <a:latin typeface="Calibri Light" panose="020F0302020204030204"/>
            </a:rPr>
            <a:t> (latidos cardiacos mayores a 100 por minuto) </a:t>
          </a:r>
          <a:endParaRPr lang="es-ES" sz="1500" kern="1200"/>
        </a:p>
        <a:p>
          <a:pPr marL="114300" lvl="1" indent="-114300" algn="l" defTabSz="666750">
            <a:lnSpc>
              <a:spcPct val="90000"/>
            </a:lnSpc>
            <a:spcBef>
              <a:spcPct val="0"/>
            </a:spcBef>
            <a:spcAft>
              <a:spcPct val="15000"/>
            </a:spcAft>
            <a:buChar char="••"/>
          </a:pPr>
          <a:r>
            <a:rPr lang="es-ES" sz="1500" kern="1200"/>
            <a:t>Agitación psicomotora</a:t>
          </a:r>
        </a:p>
        <a:p>
          <a:pPr marL="114300" lvl="1" indent="-114300" algn="l" defTabSz="666750" rtl="0">
            <a:lnSpc>
              <a:spcPct val="90000"/>
            </a:lnSpc>
            <a:spcBef>
              <a:spcPct val="0"/>
            </a:spcBef>
            <a:spcAft>
              <a:spcPct val="15000"/>
            </a:spcAft>
            <a:buChar char="••"/>
          </a:pPr>
          <a:r>
            <a:rPr lang="es-ES" sz="1500" kern="1200"/>
            <a:t>Fasciculaciones</a:t>
          </a:r>
          <a:r>
            <a:rPr lang="es-ES" sz="1500" kern="1200">
              <a:latin typeface="Calibri Light" panose="020F0302020204030204"/>
            </a:rPr>
            <a:t> (movimientos repetitivos de los músculos de manera involuntaria)</a:t>
          </a:r>
          <a:endParaRPr lang="es-ES" sz="1500" kern="1200"/>
        </a:p>
        <a:p>
          <a:pPr marL="114300" lvl="1" indent="-114300" algn="l" defTabSz="666750">
            <a:lnSpc>
              <a:spcPct val="90000"/>
            </a:lnSpc>
            <a:spcBef>
              <a:spcPct val="0"/>
            </a:spcBef>
            <a:spcAft>
              <a:spcPct val="15000"/>
            </a:spcAft>
            <a:buChar char="••"/>
          </a:pPr>
          <a:r>
            <a:rPr lang="es-ES" sz="1500" kern="1200"/>
            <a:t>Temblor</a:t>
          </a:r>
        </a:p>
      </dsp:txBody>
      <dsp:txXfrm>
        <a:off x="2345" y="671832"/>
        <a:ext cx="2286673" cy="3651707"/>
      </dsp:txXfrm>
    </dsp:sp>
    <dsp:sp modelId="{CBA8FF15-AA3A-47C2-8297-6D3059A73AC7}">
      <dsp:nvSpPr>
        <dsp:cNvPr id="0" name=""/>
        <dsp:cNvSpPr/>
      </dsp:nvSpPr>
      <dsp:spPr>
        <a:xfrm>
          <a:off x="2609153" y="239832"/>
          <a:ext cx="2286673" cy="432000"/>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rtl="0">
            <a:lnSpc>
              <a:spcPct val="90000"/>
            </a:lnSpc>
            <a:spcBef>
              <a:spcPct val="0"/>
            </a:spcBef>
            <a:spcAft>
              <a:spcPct val="35000"/>
            </a:spcAft>
          </a:pPr>
          <a:r>
            <a:rPr lang="es-ES" sz="1500" kern="1200"/>
            <a:t>Muscarínico</a:t>
          </a:r>
          <a:endParaRPr lang="es-ES" sz="1500" kern="1200">
            <a:latin typeface="Calibri Light" panose="020F0302020204030204"/>
          </a:endParaRPr>
        </a:p>
      </dsp:txBody>
      <dsp:txXfrm>
        <a:off x="2609153" y="239832"/>
        <a:ext cx="2286673" cy="432000"/>
      </dsp:txXfrm>
    </dsp:sp>
    <dsp:sp modelId="{F1DF27EC-C707-4F44-A8E7-4C0B41429BC9}">
      <dsp:nvSpPr>
        <dsp:cNvPr id="0" name=""/>
        <dsp:cNvSpPr/>
      </dsp:nvSpPr>
      <dsp:spPr>
        <a:xfrm>
          <a:off x="2609153" y="671832"/>
          <a:ext cx="2286673" cy="3651707"/>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s-ES" sz="1500" kern="1200"/>
            <a:t>Miosis</a:t>
          </a:r>
          <a:r>
            <a:rPr lang="es-ES" sz="1500" kern="1200">
              <a:latin typeface="Calibri Light" panose="020F0302020204030204"/>
            </a:rPr>
            <a:t> (pupilas contraidas)</a:t>
          </a:r>
        </a:p>
        <a:p>
          <a:pPr marL="114300" lvl="1" indent="-114300" algn="l" defTabSz="666750" rtl="0">
            <a:lnSpc>
              <a:spcPct val="90000"/>
            </a:lnSpc>
            <a:spcBef>
              <a:spcPct val="0"/>
            </a:spcBef>
            <a:spcAft>
              <a:spcPct val="15000"/>
            </a:spcAft>
            <a:buChar char="••"/>
          </a:pPr>
          <a:r>
            <a:rPr lang="es-ES" sz="1500" kern="1200"/>
            <a:t>Bradicardia</a:t>
          </a:r>
          <a:r>
            <a:rPr lang="es-ES" sz="1500" kern="1200">
              <a:latin typeface="Calibri Light" panose="020F0302020204030204"/>
            </a:rPr>
            <a:t> (latidos cardiacos menores a 60 por minuto)</a:t>
          </a:r>
          <a:endParaRPr lang="es-ES" sz="1500" kern="1200"/>
        </a:p>
        <a:p>
          <a:pPr marL="114300" lvl="1" indent="-114300" algn="l" defTabSz="666750" rtl="0">
            <a:lnSpc>
              <a:spcPct val="90000"/>
            </a:lnSpc>
            <a:spcBef>
              <a:spcPct val="0"/>
            </a:spcBef>
            <a:spcAft>
              <a:spcPct val="15000"/>
            </a:spcAft>
            <a:buChar char="••"/>
          </a:pPr>
          <a:r>
            <a:rPr lang="es-ES" sz="1500" kern="1200"/>
            <a:t>Sialorrea</a:t>
          </a:r>
          <a:r>
            <a:rPr lang="es-ES" sz="1500" kern="1200">
              <a:latin typeface="Calibri Light" panose="020F0302020204030204"/>
            </a:rPr>
            <a:t> (salivación excesiva)</a:t>
          </a:r>
          <a:endParaRPr lang="es-ES" sz="1500" kern="1200"/>
        </a:p>
        <a:p>
          <a:pPr marL="114300" lvl="1" indent="-114300" algn="l" defTabSz="666750">
            <a:lnSpc>
              <a:spcPct val="90000"/>
            </a:lnSpc>
            <a:spcBef>
              <a:spcPct val="0"/>
            </a:spcBef>
            <a:spcAft>
              <a:spcPct val="15000"/>
            </a:spcAft>
            <a:buChar char="••"/>
          </a:pPr>
          <a:r>
            <a:rPr lang="es-ES" sz="1500" kern="1200"/>
            <a:t>Epifora o lagrimeo</a:t>
          </a:r>
        </a:p>
        <a:p>
          <a:pPr marL="114300" lvl="1" indent="-114300" algn="l" defTabSz="666750">
            <a:lnSpc>
              <a:spcPct val="90000"/>
            </a:lnSpc>
            <a:spcBef>
              <a:spcPct val="0"/>
            </a:spcBef>
            <a:spcAft>
              <a:spcPct val="15000"/>
            </a:spcAft>
            <a:buChar char="••"/>
          </a:pPr>
          <a:r>
            <a:rPr lang="es-ES" sz="1500" kern="1200"/>
            <a:t>Incontinencia urinaria</a:t>
          </a:r>
        </a:p>
        <a:p>
          <a:pPr marL="114300" lvl="1" indent="-114300" algn="l" defTabSz="666750">
            <a:lnSpc>
              <a:spcPct val="90000"/>
            </a:lnSpc>
            <a:spcBef>
              <a:spcPct val="0"/>
            </a:spcBef>
            <a:spcAft>
              <a:spcPct val="15000"/>
            </a:spcAft>
            <a:buChar char="••"/>
          </a:pPr>
          <a:r>
            <a:rPr lang="es-ES" sz="1500" kern="1200"/>
            <a:t>Diarrea</a:t>
          </a:r>
        </a:p>
        <a:p>
          <a:pPr marL="114300" lvl="1" indent="-114300" algn="l" defTabSz="666750" rtl="0">
            <a:lnSpc>
              <a:spcPct val="90000"/>
            </a:lnSpc>
            <a:spcBef>
              <a:spcPct val="0"/>
            </a:spcBef>
            <a:spcAft>
              <a:spcPct val="15000"/>
            </a:spcAft>
            <a:buChar char="••"/>
          </a:pPr>
          <a:r>
            <a:rPr lang="es-ES" sz="1500" kern="1200"/>
            <a:t>Borborismo</a:t>
          </a:r>
          <a:r>
            <a:rPr lang="es-ES" sz="1500" kern="1200">
              <a:latin typeface="Calibri Light" panose="020F0302020204030204"/>
            </a:rPr>
            <a:t> (ruidos intestinales aumentados)</a:t>
          </a:r>
          <a:endParaRPr lang="es-ES" sz="1500" kern="1200"/>
        </a:p>
        <a:p>
          <a:pPr marL="114300" lvl="1" indent="-114300" algn="l" defTabSz="666750" rtl="0">
            <a:lnSpc>
              <a:spcPct val="90000"/>
            </a:lnSpc>
            <a:spcBef>
              <a:spcPct val="0"/>
            </a:spcBef>
            <a:spcAft>
              <a:spcPct val="15000"/>
            </a:spcAft>
            <a:buChar char="••"/>
          </a:pPr>
          <a:r>
            <a:rPr lang="es-ES" sz="1500" kern="1200"/>
            <a:t>Diaforesis</a:t>
          </a:r>
          <a:r>
            <a:rPr lang="es-ES" sz="1500" kern="1200">
              <a:latin typeface="Calibri Light" panose="020F0302020204030204"/>
            </a:rPr>
            <a:t> (sudoración profusa)</a:t>
          </a:r>
          <a:endParaRPr lang="es-ES" sz="1500" kern="1200"/>
        </a:p>
        <a:p>
          <a:pPr marL="114300" lvl="1" indent="-114300" algn="l" defTabSz="666750">
            <a:lnSpc>
              <a:spcPct val="90000"/>
            </a:lnSpc>
            <a:spcBef>
              <a:spcPct val="0"/>
            </a:spcBef>
            <a:spcAft>
              <a:spcPct val="15000"/>
            </a:spcAft>
            <a:buChar char="••"/>
          </a:pPr>
          <a:r>
            <a:rPr lang="es-ES" sz="1500" kern="1200"/>
            <a:t>Agitación psicomotora</a:t>
          </a:r>
        </a:p>
      </dsp:txBody>
      <dsp:txXfrm>
        <a:off x="2609153" y="671832"/>
        <a:ext cx="2286673" cy="3651707"/>
      </dsp:txXfrm>
    </dsp:sp>
    <dsp:sp modelId="{6026ED63-CA4F-44DE-ADEB-123927513FBD}">
      <dsp:nvSpPr>
        <dsp:cNvPr id="0" name=""/>
        <dsp:cNvSpPr/>
      </dsp:nvSpPr>
      <dsp:spPr>
        <a:xfrm>
          <a:off x="5215961" y="239832"/>
          <a:ext cx="2286673" cy="432000"/>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rtl="0">
            <a:lnSpc>
              <a:spcPct val="90000"/>
            </a:lnSpc>
            <a:spcBef>
              <a:spcPct val="0"/>
            </a:spcBef>
            <a:spcAft>
              <a:spcPct val="35000"/>
            </a:spcAft>
          </a:pPr>
          <a:r>
            <a:rPr lang="es-ES" sz="1500" kern="1200"/>
            <a:t>Central</a:t>
          </a:r>
          <a:endParaRPr lang="es-ES" sz="1500" kern="1200">
            <a:latin typeface="Calibri Light" panose="020F0302020204030204"/>
          </a:endParaRPr>
        </a:p>
      </dsp:txBody>
      <dsp:txXfrm>
        <a:off x="5215961" y="239832"/>
        <a:ext cx="2286673" cy="432000"/>
      </dsp:txXfrm>
    </dsp:sp>
    <dsp:sp modelId="{8662B3C4-4E58-4B27-8D81-2FE264D3A514}">
      <dsp:nvSpPr>
        <dsp:cNvPr id="0" name=""/>
        <dsp:cNvSpPr/>
      </dsp:nvSpPr>
      <dsp:spPr>
        <a:xfrm>
          <a:off x="5215961" y="671832"/>
          <a:ext cx="2286673" cy="3651707"/>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s-ES" sz="1500" kern="1200"/>
            <a:t>Agitación psicomotora</a:t>
          </a:r>
          <a:endParaRPr lang="es-ES" sz="1500" kern="1200">
            <a:latin typeface="Calibri Light" panose="020F0302020204030204"/>
          </a:endParaRPr>
        </a:p>
        <a:p>
          <a:pPr marL="114300" lvl="1" indent="-114300" algn="l" defTabSz="666750">
            <a:lnSpc>
              <a:spcPct val="90000"/>
            </a:lnSpc>
            <a:spcBef>
              <a:spcPct val="0"/>
            </a:spcBef>
            <a:spcAft>
              <a:spcPct val="15000"/>
            </a:spcAft>
            <a:buChar char="••"/>
          </a:pPr>
          <a:r>
            <a:rPr lang="es-ES" sz="1500" kern="1200"/>
            <a:t>Status convulsivo</a:t>
          </a:r>
        </a:p>
        <a:p>
          <a:pPr marL="114300" lvl="1" indent="-114300" algn="l" defTabSz="666750">
            <a:lnSpc>
              <a:spcPct val="90000"/>
            </a:lnSpc>
            <a:spcBef>
              <a:spcPct val="0"/>
            </a:spcBef>
            <a:spcAft>
              <a:spcPct val="15000"/>
            </a:spcAft>
            <a:buChar char="••"/>
          </a:pPr>
          <a:r>
            <a:rPr lang="es-ES" sz="1500" kern="1200"/>
            <a:t>Coma</a:t>
          </a:r>
        </a:p>
        <a:p>
          <a:pPr marL="114300" lvl="1" indent="-114300" algn="l" defTabSz="666750">
            <a:lnSpc>
              <a:spcPct val="90000"/>
            </a:lnSpc>
            <a:spcBef>
              <a:spcPct val="0"/>
            </a:spcBef>
            <a:spcAft>
              <a:spcPct val="15000"/>
            </a:spcAft>
            <a:buChar char="••"/>
          </a:pPr>
          <a:r>
            <a:rPr lang="es-ES" sz="1500" kern="1200"/>
            <a:t>Paro cardiorrespiratorio</a:t>
          </a:r>
        </a:p>
      </dsp:txBody>
      <dsp:txXfrm>
        <a:off x="5215961" y="671832"/>
        <a:ext cx="2286673" cy="36517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E667D4-0A47-469E-96F8-51E5BEF16ADA}">
      <dsp:nvSpPr>
        <dsp:cNvPr id="0" name=""/>
        <dsp:cNvSpPr/>
      </dsp:nvSpPr>
      <dsp:spPr>
        <a:xfrm>
          <a:off x="0" y="68330"/>
          <a:ext cx="5607169" cy="345600"/>
        </a:xfrm>
        <a:prstGeom prst="rect">
          <a:avLst/>
        </a:prstGeom>
        <a:solidFill>
          <a:schemeClr val="accent6">
            <a:shade val="8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rtl="0">
            <a:lnSpc>
              <a:spcPct val="90000"/>
            </a:lnSpc>
            <a:spcBef>
              <a:spcPct val="0"/>
            </a:spcBef>
            <a:spcAft>
              <a:spcPct val="35000"/>
            </a:spcAft>
          </a:pPr>
          <a:r>
            <a:rPr lang="es-ES" sz="1200" kern="1200" dirty="0">
              <a:latin typeface="Arial"/>
              <a:cs typeface="Arial"/>
            </a:rPr>
            <a:t>Está asociado con la exposición a algunos organofosforados como:</a:t>
          </a:r>
          <a:endParaRPr lang="es-ES" sz="1200" kern="1200" dirty="0"/>
        </a:p>
      </dsp:txBody>
      <dsp:txXfrm>
        <a:off x="0" y="68330"/>
        <a:ext cx="5607169" cy="345600"/>
      </dsp:txXfrm>
    </dsp:sp>
    <dsp:sp modelId="{718BABBC-BD9A-434F-AB2F-7AB5522D286C}">
      <dsp:nvSpPr>
        <dsp:cNvPr id="0" name=""/>
        <dsp:cNvSpPr/>
      </dsp:nvSpPr>
      <dsp:spPr>
        <a:xfrm>
          <a:off x="0" y="413930"/>
          <a:ext cx="5607169" cy="3491640"/>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just" defTabSz="533400" rtl="0">
            <a:lnSpc>
              <a:spcPct val="150000"/>
            </a:lnSpc>
            <a:spcBef>
              <a:spcPct val="0"/>
            </a:spcBef>
            <a:spcAft>
              <a:spcPct val="15000"/>
            </a:spcAft>
            <a:buChar char="••"/>
          </a:pPr>
          <a:r>
            <a:rPr lang="es-ES" sz="1200" u="sng" kern="1200" dirty="0" err="1">
              <a:latin typeface="Arial"/>
              <a:cs typeface="Arial"/>
            </a:rPr>
            <a:t>Dimetoato</a:t>
          </a:r>
          <a:r>
            <a:rPr lang="es-ES" sz="1200" kern="1200" dirty="0">
              <a:latin typeface="Arial"/>
              <a:cs typeface="Arial"/>
            </a:rPr>
            <a:t>: es un Insecticida. Se usa en cultivos de vid, manzanos, peras, cítricos, frijol, tomate, haba, lechuga, coliflor, repollo, brócoli, arveja y zanahoria</a:t>
          </a:r>
          <a:endParaRPr lang="es-ES" sz="1200" kern="1200" dirty="0"/>
        </a:p>
        <a:p>
          <a:pPr marL="114300" lvl="1" indent="-114300" algn="just" defTabSz="533400" rtl="0">
            <a:lnSpc>
              <a:spcPct val="150000"/>
            </a:lnSpc>
            <a:spcBef>
              <a:spcPct val="0"/>
            </a:spcBef>
            <a:spcAft>
              <a:spcPct val="15000"/>
            </a:spcAft>
            <a:buChar char="••"/>
          </a:pPr>
          <a:r>
            <a:rPr lang="es-ES" sz="1200" u="sng" kern="1200" dirty="0" err="1">
              <a:latin typeface="Arial"/>
              <a:cs typeface="Arial"/>
            </a:rPr>
            <a:t>Fentión</a:t>
          </a:r>
          <a:r>
            <a:rPr lang="es-ES" sz="1200" kern="1200" dirty="0">
              <a:latin typeface="Arial"/>
              <a:cs typeface="Arial"/>
            </a:rPr>
            <a:t>: es un insecticida, actualmente prohibido para uso en los países integrantes de la Unión Europea. Se usa en cultivos de cítricos, olivos, cerezos y melocotoneros</a:t>
          </a:r>
          <a:endParaRPr lang="es-ES" sz="1200" kern="1200" dirty="0"/>
        </a:p>
        <a:p>
          <a:pPr marL="114300" lvl="1" indent="-114300" algn="just" defTabSz="533400" rtl="0">
            <a:lnSpc>
              <a:spcPct val="150000"/>
            </a:lnSpc>
            <a:spcBef>
              <a:spcPct val="0"/>
            </a:spcBef>
            <a:spcAft>
              <a:spcPct val="15000"/>
            </a:spcAft>
            <a:buChar char="••"/>
          </a:pPr>
          <a:r>
            <a:rPr lang="es-ES" sz="1200" u="sng" kern="1200" dirty="0" err="1">
              <a:latin typeface="Arial"/>
              <a:cs typeface="Arial"/>
            </a:rPr>
            <a:t>Monocrotofós</a:t>
          </a:r>
          <a:r>
            <a:rPr lang="es-ES" sz="1200" kern="1200" dirty="0">
              <a:latin typeface="Arial"/>
              <a:cs typeface="Arial"/>
            </a:rPr>
            <a:t>: es un insecticida, acaricida. Se utiliza en cultivos de algodón, arroz, café, caña de azúcar, frutales, maíz, ornamentales, papa, tabaco, tomate y hortalizas. Prohibido en 126 países a nivel mundial.</a:t>
          </a:r>
          <a:endParaRPr lang="es-ES" sz="1200" kern="1200" dirty="0"/>
        </a:p>
        <a:p>
          <a:pPr marL="114300" lvl="1" indent="-114300" algn="just" defTabSz="533400" rtl="0">
            <a:lnSpc>
              <a:spcPct val="150000"/>
            </a:lnSpc>
            <a:spcBef>
              <a:spcPct val="0"/>
            </a:spcBef>
            <a:spcAft>
              <a:spcPct val="15000"/>
            </a:spcAft>
            <a:buChar char="••"/>
          </a:pPr>
          <a:r>
            <a:rPr lang="es-ES" sz="1200" u="sng" kern="1200" dirty="0" err="1">
              <a:latin typeface="Arial"/>
              <a:cs typeface="Arial"/>
            </a:rPr>
            <a:t>Metamidofos</a:t>
          </a:r>
          <a:r>
            <a:rPr lang="es-ES" sz="1200" kern="1200" dirty="0">
              <a:latin typeface="Arial"/>
              <a:cs typeface="Arial"/>
            </a:rPr>
            <a:t>: es un insecticida, acaricida. Se utiliza en cultivos de  algodón, cítricos, maíz, ornamentales, papas, chile, cucurbitáceas y tabaco. Restringido en el ámbito federal en los EUA. Prohibido en 103 países a nivel mundial.</a:t>
          </a:r>
          <a:endParaRPr lang="es-ES" sz="1200" kern="1200" dirty="0"/>
        </a:p>
      </dsp:txBody>
      <dsp:txXfrm>
        <a:off x="0" y="413930"/>
        <a:ext cx="5607169" cy="34916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766D7-07AA-4436-B0DF-AD0FDE020749}">
      <dsp:nvSpPr>
        <dsp:cNvPr id="0" name=""/>
        <dsp:cNvSpPr/>
      </dsp:nvSpPr>
      <dsp:spPr>
        <a:xfrm>
          <a:off x="855054" y="60"/>
          <a:ext cx="3395289" cy="2037173"/>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a:latin typeface="Arial"/>
              <a:cs typeface="Arial"/>
            </a:rPr>
            <a:t>Exámenes</a:t>
          </a:r>
          <a:r>
            <a:rPr lang="en-US" sz="1800" kern="1200" dirty="0">
              <a:latin typeface="Arial"/>
              <a:cs typeface="Arial"/>
            </a:rPr>
            <a:t> </a:t>
          </a:r>
          <a:r>
            <a:rPr lang="en-US" sz="1800" kern="1200" dirty="0" err="1">
              <a:latin typeface="Arial"/>
              <a:cs typeface="Arial"/>
            </a:rPr>
            <a:t>básicos</a:t>
          </a:r>
          <a:r>
            <a:rPr lang="en-US" sz="1800" kern="1200" dirty="0">
              <a:latin typeface="Arial"/>
              <a:cs typeface="Arial"/>
            </a:rPr>
            <a:t> que </a:t>
          </a:r>
          <a:r>
            <a:rPr lang="en-US" sz="1800" kern="1200" dirty="0" err="1">
              <a:latin typeface="Arial"/>
              <a:cs typeface="Arial"/>
            </a:rPr>
            <a:t>deben</a:t>
          </a:r>
          <a:r>
            <a:rPr lang="en-US" sz="1800" kern="1200" dirty="0">
              <a:latin typeface="Arial"/>
              <a:cs typeface="Arial"/>
            </a:rPr>
            <a:t> </a:t>
          </a:r>
          <a:r>
            <a:rPr lang="en-US" sz="1800" kern="1200" dirty="0" err="1">
              <a:latin typeface="Arial"/>
              <a:cs typeface="Arial"/>
            </a:rPr>
            <a:t>estar</a:t>
          </a:r>
          <a:r>
            <a:rPr lang="en-US" sz="1800" kern="1200" dirty="0">
              <a:latin typeface="Arial"/>
              <a:cs typeface="Arial"/>
            </a:rPr>
            <a:t> </a:t>
          </a:r>
          <a:r>
            <a:rPr lang="en-US" sz="1800" kern="1200" dirty="0" err="1">
              <a:latin typeface="Arial"/>
              <a:cs typeface="Arial"/>
            </a:rPr>
            <a:t>en</a:t>
          </a:r>
          <a:r>
            <a:rPr lang="en-US" sz="1800" kern="1200" dirty="0">
              <a:latin typeface="Arial"/>
              <a:cs typeface="Arial"/>
            </a:rPr>
            <a:t> </a:t>
          </a:r>
          <a:r>
            <a:rPr lang="en-US" sz="1800" kern="1200" dirty="0" err="1">
              <a:latin typeface="Arial"/>
              <a:cs typeface="Arial"/>
            </a:rPr>
            <a:t>el</a:t>
          </a:r>
          <a:r>
            <a:rPr lang="en-US" sz="1800" kern="1200" dirty="0">
              <a:latin typeface="Arial"/>
              <a:cs typeface="Arial"/>
            </a:rPr>
            <a:t> </a:t>
          </a:r>
          <a:r>
            <a:rPr lang="en-US" sz="1800" kern="1200" dirty="0" err="1">
              <a:latin typeface="Arial"/>
              <a:cs typeface="Arial"/>
            </a:rPr>
            <a:t>servicio</a:t>
          </a:r>
          <a:r>
            <a:rPr lang="en-US" sz="1800" kern="1200" dirty="0">
              <a:latin typeface="Arial"/>
              <a:cs typeface="Arial"/>
            </a:rPr>
            <a:t> de </a:t>
          </a:r>
          <a:r>
            <a:rPr lang="en-US" sz="1800" kern="1200" dirty="0" err="1">
              <a:latin typeface="Arial"/>
              <a:cs typeface="Arial"/>
            </a:rPr>
            <a:t>urgencias</a:t>
          </a:r>
          <a:endParaRPr lang="en-US" sz="1800" kern="1200" dirty="0">
            <a:latin typeface="Arial"/>
            <a:cs typeface="Arial"/>
          </a:endParaRPr>
        </a:p>
      </dsp:txBody>
      <dsp:txXfrm>
        <a:off x="855054" y="60"/>
        <a:ext cx="3395289" cy="2037173"/>
      </dsp:txXfrm>
    </dsp:sp>
    <dsp:sp modelId="{ABCFDD51-8D4B-4489-92FC-C9CB72DC2B36}">
      <dsp:nvSpPr>
        <dsp:cNvPr id="0" name=""/>
        <dsp:cNvSpPr/>
      </dsp:nvSpPr>
      <dsp:spPr>
        <a:xfrm>
          <a:off x="855054" y="2376762"/>
          <a:ext cx="3395289" cy="2037173"/>
        </a:xfrm>
        <a:prstGeom prst="rect">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noProof="0" dirty="0">
              <a:latin typeface="Arial"/>
              <a:cs typeface="Arial"/>
            </a:rPr>
            <a:t> Medicamentos (acetaminofén, salicilatos, benzodiacepinas) y  sustancias psicoactivas incluyendo etanol.</a:t>
          </a:r>
          <a:endParaRPr lang="es-CO" sz="1800" kern="1200" noProof="0" dirty="0"/>
        </a:p>
      </dsp:txBody>
      <dsp:txXfrm>
        <a:off x="855054" y="2376762"/>
        <a:ext cx="3395289" cy="20371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C7289-C8B1-42E5-8F88-6082740574E0}">
      <dsp:nvSpPr>
        <dsp:cNvPr id="0" name=""/>
        <dsp:cNvSpPr/>
      </dsp:nvSpPr>
      <dsp:spPr>
        <a:xfrm rot="21300000">
          <a:off x="16838" y="1775756"/>
          <a:ext cx="5453553" cy="624514"/>
        </a:xfrm>
        <a:prstGeom prst="mathMinus">
          <a:avLst/>
        </a:prstGeom>
        <a:solidFill>
          <a:schemeClr val="accent5">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CC61AD42-F8DF-42DA-85B3-2535BF761793}">
      <dsp:nvSpPr>
        <dsp:cNvPr id="0" name=""/>
        <dsp:cNvSpPr/>
      </dsp:nvSpPr>
      <dsp:spPr>
        <a:xfrm>
          <a:off x="658467" y="208801"/>
          <a:ext cx="1646169" cy="1670411"/>
        </a:xfrm>
        <a:prstGeom prst="downArrow">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72AC741-FA7B-40F8-9DEB-471F9CF1D34C}">
      <dsp:nvSpPr>
        <dsp:cNvPr id="0" name=""/>
        <dsp:cNvSpPr/>
      </dsp:nvSpPr>
      <dsp:spPr>
        <a:xfrm>
          <a:off x="2908232" y="0"/>
          <a:ext cx="1755913" cy="1753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CO" sz="1600" kern="1200" dirty="0"/>
            <a:t>El diagnóstico a través de laboratorio es crítico </a:t>
          </a:r>
        </a:p>
      </dsp:txBody>
      <dsp:txXfrm>
        <a:off x="2908232" y="0"/>
        <a:ext cx="1755913" cy="1753931"/>
      </dsp:txXfrm>
    </dsp:sp>
    <dsp:sp modelId="{3DA86681-3C6E-44A4-95E9-99BE0EE48E1B}">
      <dsp:nvSpPr>
        <dsp:cNvPr id="0" name=""/>
        <dsp:cNvSpPr/>
      </dsp:nvSpPr>
      <dsp:spPr>
        <a:xfrm>
          <a:off x="3182593" y="2296815"/>
          <a:ext cx="1646169" cy="1670411"/>
        </a:xfrm>
        <a:prstGeom prst="upArrow">
          <a:avLst/>
        </a:prstGeom>
        <a:solidFill>
          <a:schemeClr val="accent5">
            <a:hueOff val="-6758543"/>
            <a:satOff val="-17419"/>
            <a:lumOff val="-1176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B104D48-835C-4B69-BBF0-A3BEEB578CD1}">
      <dsp:nvSpPr>
        <dsp:cNvPr id="0" name=""/>
        <dsp:cNvSpPr/>
      </dsp:nvSpPr>
      <dsp:spPr>
        <a:xfrm>
          <a:off x="823084" y="2422096"/>
          <a:ext cx="1755913" cy="1753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CO" sz="1600" kern="1200" dirty="0"/>
            <a:t>Por tanto se deben garantizar los convenios para el procesamiento de muestras toxicológicas</a:t>
          </a:r>
        </a:p>
      </dsp:txBody>
      <dsp:txXfrm>
        <a:off x="823084" y="2422096"/>
        <a:ext cx="1755913" cy="17539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BDCA99-3EDD-4155-B82B-12FE58D3CA0A}">
      <dsp:nvSpPr>
        <dsp:cNvPr id="0" name=""/>
        <dsp:cNvSpPr/>
      </dsp:nvSpPr>
      <dsp:spPr>
        <a:xfrm>
          <a:off x="3099" y="102682"/>
          <a:ext cx="3021647" cy="86352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800" b="1" kern="1200" dirty="0">
              <a:latin typeface="Arial"/>
              <a:cs typeface="Arial"/>
            </a:rPr>
            <a:t>Orden </a:t>
          </a:r>
          <a:r>
            <a:rPr lang="en-US" sz="1800" b="1" kern="1200" dirty="0" err="1">
              <a:latin typeface="Arial"/>
              <a:cs typeface="Arial"/>
            </a:rPr>
            <a:t>Médica</a:t>
          </a:r>
          <a:endParaRPr lang="en-US" sz="1800" b="1" kern="1200" dirty="0">
            <a:latin typeface="Arial"/>
            <a:cs typeface="Arial"/>
          </a:endParaRPr>
        </a:p>
      </dsp:txBody>
      <dsp:txXfrm>
        <a:off x="3099" y="102682"/>
        <a:ext cx="3021647" cy="863529"/>
      </dsp:txXfrm>
    </dsp:sp>
    <dsp:sp modelId="{F22651EB-FD21-485A-BB05-21148ECDD579}">
      <dsp:nvSpPr>
        <dsp:cNvPr id="0" name=""/>
        <dsp:cNvSpPr/>
      </dsp:nvSpPr>
      <dsp:spPr>
        <a:xfrm>
          <a:off x="3099" y="966211"/>
          <a:ext cx="3021647" cy="3642057"/>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a:latin typeface="Arial"/>
              <a:cs typeface="Arial"/>
            </a:rPr>
            <a:t> Solicitud completa y específica, con identificación total del paciente</a:t>
          </a:r>
        </a:p>
        <a:p>
          <a:pPr marL="171450" lvl="1" indent="-171450" algn="l" defTabSz="800100" rtl="0">
            <a:lnSpc>
              <a:spcPct val="90000"/>
            </a:lnSpc>
            <a:spcBef>
              <a:spcPct val="0"/>
            </a:spcBef>
            <a:spcAft>
              <a:spcPct val="15000"/>
            </a:spcAft>
            <a:buChar char="••"/>
          </a:pPr>
          <a:r>
            <a:rPr lang="en-US" sz="1800" kern="1200">
              <a:latin typeface="Arial"/>
              <a:cs typeface="Arial"/>
            </a:rPr>
            <a:t> Optimizar recursos, evitando pruebas innecesarias.</a:t>
          </a:r>
        </a:p>
        <a:p>
          <a:pPr marL="171450" lvl="1" indent="-171450" algn="l" defTabSz="800100" rtl="0">
            <a:lnSpc>
              <a:spcPct val="90000"/>
            </a:lnSpc>
            <a:spcBef>
              <a:spcPct val="0"/>
            </a:spcBef>
            <a:spcAft>
              <a:spcPct val="15000"/>
            </a:spcAft>
            <a:buChar char="••"/>
          </a:pPr>
          <a:r>
            <a:rPr lang="en-US" sz="1800" kern="1200">
              <a:latin typeface="Arial"/>
              <a:cs typeface="Arial"/>
            </a:rPr>
            <a:t>Indicar nombre exacto de la prueba, matriz donde deba ser analizada y técnica deseada</a:t>
          </a:r>
        </a:p>
      </dsp:txBody>
      <dsp:txXfrm>
        <a:off x="3099" y="966211"/>
        <a:ext cx="3021647" cy="3642057"/>
      </dsp:txXfrm>
    </dsp:sp>
    <dsp:sp modelId="{EB7C56FC-79BA-4471-885D-4B0683EA0AB4}">
      <dsp:nvSpPr>
        <dsp:cNvPr id="0" name=""/>
        <dsp:cNvSpPr/>
      </dsp:nvSpPr>
      <dsp:spPr>
        <a:xfrm>
          <a:off x="3447777" y="102682"/>
          <a:ext cx="3021647" cy="86352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800" b="1" kern="1200" dirty="0">
              <a:latin typeface="Arial"/>
              <a:cs typeface="Arial"/>
            </a:rPr>
            <a:t> </a:t>
          </a:r>
          <a:r>
            <a:rPr lang="es-CO" sz="1800" b="1" kern="1200" noProof="0" dirty="0">
              <a:latin typeface="Arial"/>
              <a:cs typeface="Arial"/>
            </a:rPr>
            <a:t>Sospecha</a:t>
          </a:r>
          <a:r>
            <a:rPr lang="en-US" sz="1800" b="1" kern="1200" dirty="0">
              <a:latin typeface="Arial"/>
              <a:cs typeface="Arial"/>
            </a:rPr>
            <a:t> </a:t>
          </a:r>
          <a:r>
            <a:rPr lang="es-CO" sz="1800" b="1" kern="1200" noProof="0" dirty="0">
              <a:latin typeface="Arial"/>
              <a:cs typeface="Arial"/>
            </a:rPr>
            <a:t>Clínica</a:t>
          </a:r>
        </a:p>
      </dsp:txBody>
      <dsp:txXfrm>
        <a:off x="3447777" y="102682"/>
        <a:ext cx="3021647" cy="863529"/>
      </dsp:txXfrm>
    </dsp:sp>
    <dsp:sp modelId="{15CCFB08-5645-422F-B492-05F36B8C1950}">
      <dsp:nvSpPr>
        <dsp:cNvPr id="0" name=""/>
        <dsp:cNvSpPr/>
      </dsp:nvSpPr>
      <dsp:spPr>
        <a:xfrm>
          <a:off x="3447777" y="966211"/>
          <a:ext cx="3021647" cy="3642057"/>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just" defTabSz="800100" rtl="0">
            <a:lnSpc>
              <a:spcPct val="90000"/>
            </a:lnSpc>
            <a:spcBef>
              <a:spcPct val="0"/>
            </a:spcBef>
            <a:spcAft>
              <a:spcPct val="15000"/>
            </a:spcAft>
            <a:buChar char="••"/>
          </a:pPr>
          <a:r>
            <a:rPr lang="en-US" sz="1800" kern="1200" dirty="0">
              <a:latin typeface="Arial"/>
              <a:cs typeface="Arial"/>
            </a:rPr>
            <a:t> </a:t>
          </a:r>
          <a:r>
            <a:rPr lang="es-CO" sz="1800" kern="1200" noProof="0" dirty="0">
              <a:latin typeface="Arial"/>
              <a:cs typeface="Arial"/>
            </a:rPr>
            <a:t>Si el analista conoce la posible sustancia implicada, orienta mejor sobre la muestra y el mejor método</a:t>
          </a:r>
        </a:p>
        <a:p>
          <a:pPr marL="171450" lvl="1" indent="-171450" algn="just" defTabSz="800100" rtl="0">
            <a:lnSpc>
              <a:spcPct val="90000"/>
            </a:lnSpc>
            <a:spcBef>
              <a:spcPct val="0"/>
            </a:spcBef>
            <a:spcAft>
              <a:spcPct val="15000"/>
            </a:spcAft>
            <a:buChar char="••"/>
          </a:pPr>
          <a:r>
            <a:rPr lang="en-US" sz="1800" kern="1200" dirty="0">
              <a:latin typeface="Arial"/>
              <a:cs typeface="Arial"/>
            </a:rPr>
            <a:t> </a:t>
          </a:r>
          <a:r>
            <a:rPr lang="es-CO" sz="1800" kern="1200" noProof="0" dirty="0">
              <a:latin typeface="Arial"/>
              <a:cs typeface="Arial"/>
            </a:rPr>
            <a:t>Conocer los medicamentos y tratamientos suministrados ayuda a conocer posibles interferencias (reacciones cruzadas) en los resultados.</a:t>
          </a:r>
        </a:p>
      </dsp:txBody>
      <dsp:txXfrm>
        <a:off x="3447777" y="966211"/>
        <a:ext cx="3021647" cy="3642057"/>
      </dsp:txXfrm>
    </dsp:sp>
    <dsp:sp modelId="{53F8C448-D470-4D68-BFDF-F4E57D6F161F}">
      <dsp:nvSpPr>
        <dsp:cNvPr id="0" name=""/>
        <dsp:cNvSpPr/>
      </dsp:nvSpPr>
      <dsp:spPr>
        <a:xfrm>
          <a:off x="6892456" y="102682"/>
          <a:ext cx="3021647" cy="86352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800" kern="1200">
              <a:latin typeface="Arial"/>
              <a:cs typeface="Arial"/>
            </a:rPr>
            <a:t> </a:t>
          </a:r>
          <a:r>
            <a:rPr lang="en-US" sz="1800" b="1" kern="1200">
              <a:latin typeface="Arial"/>
              <a:cs typeface="Arial"/>
            </a:rPr>
            <a:t>Consentimiento Informado y Cadena de Custodia</a:t>
          </a:r>
        </a:p>
      </dsp:txBody>
      <dsp:txXfrm>
        <a:off x="6892456" y="102682"/>
        <a:ext cx="3021647" cy="863529"/>
      </dsp:txXfrm>
    </dsp:sp>
    <dsp:sp modelId="{6BB07234-1125-4834-8F5D-1C07F6A1996A}">
      <dsp:nvSpPr>
        <dsp:cNvPr id="0" name=""/>
        <dsp:cNvSpPr/>
      </dsp:nvSpPr>
      <dsp:spPr>
        <a:xfrm>
          <a:off x="6892456" y="966211"/>
          <a:ext cx="3021647" cy="3642057"/>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just" defTabSz="800100" rtl="0">
            <a:lnSpc>
              <a:spcPct val="90000"/>
            </a:lnSpc>
            <a:spcBef>
              <a:spcPct val="0"/>
            </a:spcBef>
            <a:spcAft>
              <a:spcPct val="15000"/>
            </a:spcAft>
            <a:buChar char="••"/>
          </a:pPr>
          <a:r>
            <a:rPr lang="en-US" sz="1800" kern="1200" dirty="0">
              <a:latin typeface="Arial"/>
              <a:cs typeface="Arial"/>
            </a:rPr>
            <a:t> </a:t>
          </a:r>
          <a:r>
            <a:rPr lang="es-CO" sz="1800" kern="1200" noProof="0" dirty="0">
              <a:latin typeface="Arial"/>
              <a:cs typeface="Arial"/>
            </a:rPr>
            <a:t>Las sustancias de abuso afectan directamente la privacidad del paciente por tanto deben conocer y aceptar el procedimiento.</a:t>
          </a:r>
        </a:p>
        <a:p>
          <a:pPr marL="171450" lvl="1" indent="-171450" algn="just" defTabSz="800100" rtl="0">
            <a:lnSpc>
              <a:spcPct val="90000"/>
            </a:lnSpc>
            <a:spcBef>
              <a:spcPct val="0"/>
            </a:spcBef>
            <a:spcAft>
              <a:spcPct val="15000"/>
            </a:spcAft>
            <a:buChar char="••"/>
          </a:pPr>
          <a:r>
            <a:rPr lang="es-CO" sz="1800" kern="1200" noProof="0" dirty="0">
              <a:latin typeface="Arial"/>
              <a:cs typeface="Arial"/>
            </a:rPr>
            <a:t> Ya que existen pruebas susceptibles de relacionarse con procesos legales, se debe verificar cuáles deben tener cadena de custodia que asegure su autenticidad.</a:t>
          </a:r>
        </a:p>
      </dsp:txBody>
      <dsp:txXfrm>
        <a:off x="6892456" y="966211"/>
        <a:ext cx="3021647" cy="364205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13EEF7-E320-504A-B82E-44218C3D9CAE}" type="datetimeFigureOut">
              <a:rPr lang="es-ES_tradnl" smtClean="0"/>
              <a:t>06/12/2021</a:t>
            </a:fld>
            <a:endParaRPr lang="es-ES_trad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CA705A-C9F8-FA4E-8672-B753276AF98F}" type="slidenum">
              <a:rPr lang="es-ES_tradnl" smtClean="0"/>
              <a:t>‹Nº›</a:t>
            </a:fld>
            <a:endParaRPr lang="es-ES_tradnl"/>
          </a:p>
        </p:txBody>
      </p:sp>
    </p:spTree>
    <p:extLst>
      <p:ext uri="{BB962C8B-B14F-4D97-AF65-F5344CB8AC3E}">
        <p14:creationId xmlns:p14="http://schemas.microsoft.com/office/powerpoint/2010/main" val="2765564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4CA705A-C9F8-FA4E-8672-B753276AF98F}" type="slidenum">
              <a:rPr lang="es-ES_tradnl" smtClean="0"/>
              <a:t>1</a:t>
            </a:fld>
            <a:endParaRPr lang="es-ES_tradnl"/>
          </a:p>
        </p:txBody>
      </p:sp>
    </p:spTree>
    <p:extLst>
      <p:ext uri="{BB962C8B-B14F-4D97-AF65-F5344CB8AC3E}">
        <p14:creationId xmlns:p14="http://schemas.microsoft.com/office/powerpoint/2010/main" val="110585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Finalmente se presenta un resumen de las </a:t>
            </a:r>
            <a:r>
              <a:rPr lang="es-CO" sz="1800" dirty="0">
                <a:effectLst/>
                <a:latin typeface="Segoe UI" panose="020B0502040204020203" pitchFamily="34" charset="0"/>
                <a:ea typeface="Times New Roman" panose="02020603050405020304" pitchFamily="18" charset="0"/>
              </a:rPr>
              <a:t>principales sustancias asociadas a intoxicaciones en cada grupo químico y los aspectos más relevantes para el análisis por laboratorio según la Guía para el Manejo de Emergencias Toxicológicas del Ministerio de Salud y Protección Social.</a:t>
            </a:r>
          </a:p>
          <a:p>
            <a:r>
              <a:rPr lang="es-CO" sz="1800" dirty="0">
                <a:effectLst/>
                <a:latin typeface="Segoe UI" panose="020B0502040204020203" pitchFamily="34" charset="0"/>
              </a:rPr>
              <a:t>Por ejemplo, para acetaminofén  generalmente se procesa una muestra de sangre para determinar su concentración en sangre a través de inmunoensayos o pruebas colorimétricas. </a:t>
            </a:r>
          </a:p>
          <a:p>
            <a:r>
              <a:rPr lang="es-CO" sz="1800" dirty="0">
                <a:effectLst/>
                <a:latin typeface="Segoe UI" panose="020B0502040204020203" pitchFamily="34" charset="0"/>
              </a:rPr>
              <a:t>Niveles superiores a 100 microgramos por mililitro se consideran tóxicos y pruebas complementarias como transaminasas, gases, creatinina, entre otras, deben ser consideradas.</a:t>
            </a:r>
            <a:endParaRPr lang="es-CO" dirty="0"/>
          </a:p>
        </p:txBody>
      </p:sp>
      <p:sp>
        <p:nvSpPr>
          <p:cNvPr id="4" name="Marcador de número de diapositiva 3"/>
          <p:cNvSpPr>
            <a:spLocks noGrp="1"/>
          </p:cNvSpPr>
          <p:nvPr>
            <p:ph type="sldNum" sz="quarter" idx="5"/>
          </p:nvPr>
        </p:nvSpPr>
        <p:spPr/>
        <p:txBody>
          <a:bodyPr/>
          <a:lstStyle/>
          <a:p>
            <a:fld id="{E4CA705A-C9F8-FA4E-8672-B753276AF98F}" type="slidenum">
              <a:rPr lang="es-ES_tradnl" smtClean="0"/>
              <a:t>33</a:t>
            </a:fld>
            <a:endParaRPr lang="es-ES_tradnl"/>
          </a:p>
        </p:txBody>
      </p:sp>
    </p:spTree>
    <p:extLst>
      <p:ext uri="{BB962C8B-B14F-4D97-AF65-F5344CB8AC3E}">
        <p14:creationId xmlns:p14="http://schemas.microsoft.com/office/powerpoint/2010/main" val="34151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Para el caso del metales como el mercurio, según la especie química que se quiera identificar, es decir mercurio orgánico, inorgánico o metálico, se requieren métodos analíticos diferentes, inclusive según la matriz, por ejemplo sangre u orina.</a:t>
            </a:r>
          </a:p>
          <a:p>
            <a:r>
              <a:rPr lang="es-CO" dirty="0"/>
              <a:t>Valores superiores a 10 microgramos por litro en sangre se consideran por fuera del rango normal. Se requieren pruebas complementarias según el tipo de órgano blanco del tóxico. En este caso función renal y hepática. Glucosa, electrolitos, etc.</a:t>
            </a:r>
          </a:p>
          <a:p>
            <a:r>
              <a:rPr lang="es-CO" dirty="0"/>
              <a:t>Se recomienda una comunicación clara y constante con el laboratorio como apoyo diagnóstico. En las intoxicaciones por sustancias químicas</a:t>
            </a:r>
          </a:p>
        </p:txBody>
      </p:sp>
      <p:sp>
        <p:nvSpPr>
          <p:cNvPr id="4" name="Marcador de número de diapositiva 3"/>
          <p:cNvSpPr>
            <a:spLocks noGrp="1"/>
          </p:cNvSpPr>
          <p:nvPr>
            <p:ph type="sldNum" sz="quarter" idx="5"/>
          </p:nvPr>
        </p:nvSpPr>
        <p:spPr/>
        <p:txBody>
          <a:bodyPr/>
          <a:lstStyle/>
          <a:p>
            <a:fld id="{E4CA705A-C9F8-FA4E-8672-B753276AF98F}" type="slidenum">
              <a:rPr lang="es-ES_tradnl" smtClean="0"/>
              <a:t>34</a:t>
            </a:fld>
            <a:endParaRPr lang="es-ES_tradnl"/>
          </a:p>
        </p:txBody>
      </p:sp>
    </p:spTree>
    <p:extLst>
      <p:ext uri="{BB962C8B-B14F-4D97-AF65-F5344CB8AC3E}">
        <p14:creationId xmlns:p14="http://schemas.microsoft.com/office/powerpoint/2010/main" val="4190205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E4CA705A-C9F8-FA4E-8672-B753276AF98F}" type="slidenum">
              <a:rPr lang="es-ES_tradnl" smtClean="0"/>
              <a:t>3</a:t>
            </a:fld>
            <a:endParaRPr lang="es-ES_tradnl"/>
          </a:p>
        </p:txBody>
      </p:sp>
    </p:spTree>
    <p:extLst>
      <p:ext uri="{BB962C8B-B14F-4D97-AF65-F5344CB8AC3E}">
        <p14:creationId xmlns:p14="http://schemas.microsoft.com/office/powerpoint/2010/main" val="2621857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4CA705A-C9F8-FA4E-8672-B753276AF98F}" type="slidenum">
              <a:rPr lang="es-ES_tradnl" smtClean="0"/>
              <a:t>6</a:t>
            </a:fld>
            <a:endParaRPr lang="es-ES_tradnl"/>
          </a:p>
        </p:txBody>
      </p:sp>
    </p:spTree>
    <p:extLst>
      <p:ext uri="{BB962C8B-B14F-4D97-AF65-F5344CB8AC3E}">
        <p14:creationId xmlns:p14="http://schemas.microsoft.com/office/powerpoint/2010/main" val="925712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07000"/>
              </a:lnSpc>
              <a:spcAft>
                <a:spcPts val="800"/>
              </a:spcAft>
            </a:pPr>
            <a:r>
              <a:rPr lang="es-CO" sz="1800" dirty="0">
                <a:effectLst/>
                <a:latin typeface="Segoe UI" panose="020B0502040204020203" pitchFamily="34" charset="0"/>
                <a:ea typeface="Times New Roman" panose="02020603050405020304" pitchFamily="18" charset="0"/>
                <a:cs typeface="Times New Roman" panose="02020603050405020304" pitchFamily="18" charset="0"/>
              </a:rPr>
              <a:t>El diagnóstico de intoxicaciones a través del laboratorio constituye un verdadero apoyo en el abordaje del paciente intoxicado, por ello, es necesario que dentro de la atención de urgencias toxicológicas se garanticen algunos exámenes básicos de forma rutinaria y con un tiempo de respuesta que permita la toma de decisiones clínicas oportunas. Estos exámenes deben abarcar el análisis de medicamentos como acetaminofén, salicilatos, benzodiacepinas, entre otros y sustancias psicoactivas incluyendo etanol.</a:t>
            </a:r>
            <a:endParaRPr lang="es-CO"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s-CO" sz="18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s-CO"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s-CO" sz="1800" dirty="0">
                <a:effectLst/>
                <a:latin typeface="Segoe UI" panose="020B0502040204020203" pitchFamily="34" charset="0"/>
                <a:ea typeface="Times New Roman" panose="02020603050405020304" pitchFamily="18" charset="0"/>
                <a:cs typeface="Times New Roman" panose="02020603050405020304" pitchFamily="18" charset="0"/>
              </a:rPr>
              <a:t> Además, deben tenerse todos los procedimientos y suscribirse convenios que permitan remitir muestras a laboratorios más complejos para la determinación de sustancias tóxicas en donde se requieran pruebas más robustas o que no se encuentren disponibles. Los laboratorios para considerar deben estar habilitados y de forma ideal acreditados para lograr la calidad y confiabilidad exigidas.</a:t>
            </a:r>
            <a:endParaRPr lang="es-CO" dirty="0"/>
          </a:p>
        </p:txBody>
      </p:sp>
      <p:sp>
        <p:nvSpPr>
          <p:cNvPr id="4" name="Marcador de número de diapositiva 3"/>
          <p:cNvSpPr>
            <a:spLocks noGrp="1"/>
          </p:cNvSpPr>
          <p:nvPr>
            <p:ph type="sldNum" sz="quarter" idx="5"/>
          </p:nvPr>
        </p:nvSpPr>
        <p:spPr/>
        <p:txBody>
          <a:bodyPr/>
          <a:lstStyle/>
          <a:p>
            <a:fld id="{E4CA705A-C9F8-FA4E-8672-B753276AF98F}" type="slidenum">
              <a:rPr lang="es-ES_tradnl" smtClean="0"/>
              <a:t>27</a:t>
            </a:fld>
            <a:endParaRPr lang="es-ES_tradnl"/>
          </a:p>
        </p:txBody>
      </p:sp>
    </p:spTree>
    <p:extLst>
      <p:ext uri="{BB962C8B-B14F-4D97-AF65-F5344CB8AC3E}">
        <p14:creationId xmlns:p14="http://schemas.microsoft.com/office/powerpoint/2010/main" val="4150445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07000"/>
              </a:lnSpc>
              <a:spcAft>
                <a:spcPts val="800"/>
              </a:spcAft>
            </a:pPr>
            <a:r>
              <a:rPr lang="es-CO" sz="1800" dirty="0">
                <a:effectLst/>
                <a:latin typeface="Segoe UI" panose="020B0502040204020203" pitchFamily="34" charset="0"/>
                <a:ea typeface="Times New Roman" panose="02020603050405020304" pitchFamily="18" charset="0"/>
                <a:cs typeface="Times New Roman" panose="02020603050405020304" pitchFamily="18" charset="0"/>
              </a:rPr>
              <a:t>Pero además de la disponibilidad de análisis, existen aspectos para tener en cuenta para el diagnóstico del paciente intoxicado a través del laboratorio:</a:t>
            </a:r>
            <a:endParaRPr lang="es-CO"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s-CO" sz="1800" b="0" dirty="0">
                <a:effectLst/>
                <a:latin typeface="Segoe UI" panose="020B0502040204020203" pitchFamily="34" charset="0"/>
                <a:ea typeface="Times New Roman" panose="02020603050405020304" pitchFamily="18" charset="0"/>
                <a:cs typeface="Times New Roman" panose="02020603050405020304" pitchFamily="18" charset="0"/>
              </a:rPr>
              <a:t>En primer lugar, la toma de la muestra: </a:t>
            </a:r>
            <a:r>
              <a:rPr lang="es-CO" sz="1800" dirty="0">
                <a:effectLst/>
                <a:latin typeface="Segoe UI" panose="020B0502040204020203" pitchFamily="34" charset="0"/>
                <a:ea typeface="Times New Roman" panose="02020603050405020304" pitchFamily="18" charset="0"/>
                <a:cs typeface="Times New Roman" panose="02020603050405020304" pitchFamily="18" charset="0"/>
              </a:rPr>
              <a:t>cada laboratorio debe contar con procedimientos escritos sobre las exigencias de toma, transporte y conservación de las muestras. Pero además de las matrices o tubos particulares que se requieren para cada análisis, existen otros requisitos que deben ser tenidos en cuenta en el laboratorio de toxicología, ellos son:</a:t>
            </a:r>
            <a:endParaRPr lang="es-CO"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s-CO" sz="1800" dirty="0">
                <a:effectLst/>
                <a:latin typeface="Segoe UI" panose="020B0502040204020203" pitchFamily="34" charset="0"/>
                <a:ea typeface="Times New Roman" panose="02020603050405020304" pitchFamily="18" charset="0"/>
                <a:cs typeface="Times New Roman" panose="02020603050405020304" pitchFamily="18" charset="0"/>
              </a:rPr>
              <a:t>- Orden Médica: la solicitud de exámenes debe ser completamente específica sobre la prueba que se desea. No se deben generar órdenes tales como: “</a:t>
            </a:r>
            <a:r>
              <a:rPr lang="es-CO" sz="1800" i="1" dirty="0">
                <a:effectLst/>
                <a:latin typeface="Segoe UI" panose="020B0502040204020203" pitchFamily="34" charset="0"/>
                <a:ea typeface="Times New Roman" panose="02020603050405020304" pitchFamily="18" charset="0"/>
                <a:cs typeface="Times New Roman" panose="02020603050405020304" pitchFamily="18" charset="0"/>
              </a:rPr>
              <a:t>se solicitan drogas, sustancias psicoactivas o realizar búsqueda de tóxicos</a:t>
            </a:r>
            <a:r>
              <a:rPr lang="es-CO" sz="1800" dirty="0">
                <a:effectLst/>
                <a:latin typeface="Segoe UI" panose="020B0502040204020203" pitchFamily="34" charset="0"/>
                <a:ea typeface="Times New Roman" panose="02020603050405020304" pitchFamily="18" charset="0"/>
                <a:cs typeface="Times New Roman" panose="02020603050405020304" pitchFamily="18" charset="0"/>
              </a:rPr>
              <a:t>”, ya que, teniendo en cuenta el gran número de sustancias que pueden asociarse a una intoxicación el médico tratante debe optimizar los recursos y evitar pruebas innecesarias. La orden médica debe contener el nombre exacto de la(s) prueba(s) requerida(s), la matriz biológica que debe ser analizada de acuerdo con la cinética del agente implicado del que se sospeche e inclusive el tipo de técnica por el que requiere sea procesado.</a:t>
            </a:r>
            <a:endParaRPr lang="es-CO"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s-CO" sz="1800" dirty="0">
                <a:effectLst/>
                <a:latin typeface="Segoe UI" panose="020B0502040204020203" pitchFamily="34" charset="0"/>
                <a:ea typeface="Times New Roman" panose="02020603050405020304" pitchFamily="18" charset="0"/>
                <a:cs typeface="Times New Roman" panose="02020603050405020304" pitchFamily="18" charset="0"/>
              </a:rPr>
              <a:t>- Sospecha clínica: para el analista conocer cuál puede ser la sustancia implicada es de gran importancia, en primer lugar, para orientar sobre la correcta toma de la muestra y segundo para indicar sobre las posibles interferencias, sensibilidad y especificidad de las técnicas disponibles. Por lo anterior, los medicamentos suministrados deben ser de conocimiento del laboratorista, ya que muchos de ellos generar reacciones cruzadas con otras sustancias químicas, lo que podría llevar a interpretaciones erróneas de los resultados obtenidos.</a:t>
            </a:r>
            <a:endParaRPr lang="es-CO"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07000"/>
              </a:lnSpc>
              <a:spcAft>
                <a:spcPts val="800"/>
              </a:spcAft>
            </a:pPr>
            <a:r>
              <a:rPr lang="es-CO" sz="18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s-CO"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s-CO" sz="1800" dirty="0">
                <a:effectLst/>
                <a:latin typeface="Segoe UI" panose="020B0502040204020203" pitchFamily="34" charset="0"/>
                <a:ea typeface="Times New Roman" panose="02020603050405020304" pitchFamily="18" charset="0"/>
                <a:cs typeface="Times New Roman" panose="02020603050405020304" pitchFamily="18" charset="0"/>
              </a:rPr>
              <a:t>- Consentimiento Informado y cadena de custodia: muchas de las pruebas de toxicología, sobre todo aquellas en las que están implicadas sustancias psicoactivas, afectan directamente la privacidad del paciente, por tanto, el consentimiento informado entendiéndolo como la aceptación de un acto diagnóstico o terapéutico, debe ser tenido en cuenta en estos casos. Además, teniendo en cuenta la posibilidad que algunas pruebas toxicológicas estén asociadas a procesos judiciales (niveles de alcohol o determinación de otras sustancias psicoactivas), algunos laboratorios requieren cadena de custodia, para hacer seguimiento y conocer quiénes han interactuado con la muestra toxicológica desde su obtención hasta su análisis final.</a:t>
            </a:r>
          </a:p>
          <a:p>
            <a:pPr algn="just">
              <a:lnSpc>
                <a:spcPct val="107000"/>
              </a:lnSpc>
              <a:spcAft>
                <a:spcPts val="800"/>
              </a:spcAft>
            </a:pPr>
            <a:r>
              <a:rPr lang="es-CO" sz="1200" dirty="0">
                <a:effectLst/>
                <a:latin typeface="Segoe UI" panose="020B0502040204020203" pitchFamily="34" charset="0"/>
                <a:ea typeface="Times New Roman" panose="02020603050405020304" pitchFamily="18" charset="0"/>
                <a:cs typeface="Times New Roman" panose="02020603050405020304" pitchFamily="18" charset="0"/>
              </a:rPr>
              <a:t>Se debe verificar estos requisitos antes de enviar las muestras al laboratorio para evitar el no procesamiento de estas por documentación incompleta.</a:t>
            </a:r>
            <a:endParaRPr lang="es-CO"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07000"/>
              </a:lnSpc>
              <a:spcAft>
                <a:spcPts val="800"/>
              </a:spcAft>
            </a:pPr>
            <a:r>
              <a:rPr lang="es-CO" sz="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s-CO"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s-CO" dirty="0"/>
          </a:p>
        </p:txBody>
      </p:sp>
      <p:sp>
        <p:nvSpPr>
          <p:cNvPr id="4" name="Marcador de número de diapositiva 3"/>
          <p:cNvSpPr>
            <a:spLocks noGrp="1"/>
          </p:cNvSpPr>
          <p:nvPr>
            <p:ph type="sldNum" sz="quarter" idx="5"/>
          </p:nvPr>
        </p:nvSpPr>
        <p:spPr/>
        <p:txBody>
          <a:bodyPr/>
          <a:lstStyle/>
          <a:p>
            <a:fld id="{E4CA705A-C9F8-FA4E-8672-B753276AF98F}" type="slidenum">
              <a:rPr lang="es-ES_tradnl" smtClean="0"/>
              <a:t>28</a:t>
            </a:fld>
            <a:endParaRPr lang="es-ES_tradnl"/>
          </a:p>
        </p:txBody>
      </p:sp>
    </p:spTree>
    <p:extLst>
      <p:ext uri="{BB962C8B-B14F-4D97-AF65-F5344CB8AC3E}">
        <p14:creationId xmlns:p14="http://schemas.microsoft.com/office/powerpoint/2010/main" val="408502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800" dirty="0">
                <a:effectLst/>
                <a:latin typeface="Segoe UI" panose="020B0502040204020203" pitchFamily="34" charset="0"/>
                <a:ea typeface="Times New Roman" panose="02020603050405020304" pitchFamily="18" charset="0"/>
              </a:rPr>
              <a:t>Un aspecto crítico es conocer la técnica de análisis utilizada y si se trata de una prueba presuntiva o confirmatoria. Para el primer caso, la disponibilidad en laboratorios de baja complejidad, la rapidez de los resultados, el bajo costo y la alta sensibilidad que presentan las hacen bastante útiles en una urgencia toxicológica. Estas pruebas incluyen los inmunoensayos, pruebas colorimétricas, espectrofotométricas, Cromatografía en Capa Fina, etc., que sirven como método de tamizaje. Sin embargo, pueden sacrificar especificidad, por lo que, todos los resultados positivos deben ser confirmados con un método alternativo diferente en técnica y principio y es allí donde a través de técnicas como Cromatografía de Gases, líquida o absorción atómica se logra la confirmación de un resultado. Reconocer la utilidad de las pruebas rápidas, pero a la vez las limitaciones que poseen permitirán hacer el uso adecuado de estas técnicas.</a:t>
            </a:r>
            <a:endParaRPr lang="es-CO" dirty="0"/>
          </a:p>
        </p:txBody>
      </p:sp>
      <p:sp>
        <p:nvSpPr>
          <p:cNvPr id="4" name="Marcador de número de diapositiva 3"/>
          <p:cNvSpPr>
            <a:spLocks noGrp="1"/>
          </p:cNvSpPr>
          <p:nvPr>
            <p:ph type="sldNum" sz="quarter" idx="5"/>
          </p:nvPr>
        </p:nvSpPr>
        <p:spPr/>
        <p:txBody>
          <a:bodyPr/>
          <a:lstStyle/>
          <a:p>
            <a:fld id="{E4CA705A-C9F8-FA4E-8672-B753276AF98F}" type="slidenum">
              <a:rPr lang="es-ES_tradnl" smtClean="0"/>
              <a:t>29</a:t>
            </a:fld>
            <a:endParaRPr lang="es-ES_tradnl"/>
          </a:p>
        </p:txBody>
      </p:sp>
    </p:spTree>
    <p:extLst>
      <p:ext uri="{BB962C8B-B14F-4D97-AF65-F5344CB8AC3E}">
        <p14:creationId xmlns:p14="http://schemas.microsoft.com/office/powerpoint/2010/main" val="1717987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Tras el procesamiento de las pruebas toxicológicas, la interpretación de los resultados debe ser cuidadosa ya que depende de diferentes variables como la ventana de detección. Se debe comprender que </a:t>
            </a:r>
            <a:r>
              <a:rPr lang="es-CO" sz="1800" dirty="0">
                <a:effectLst/>
                <a:latin typeface="Segoe UI" panose="020B0502040204020203" pitchFamily="34" charset="0"/>
                <a:ea typeface="Times New Roman" panose="02020603050405020304" pitchFamily="18" charset="0"/>
                <a:cs typeface="Times New Roman" panose="02020603050405020304" pitchFamily="18" charset="0"/>
              </a:rPr>
              <a:t>una sustancia química implicada en una intoxicación es única en determinado momento, por lo que una nueva toma de muestra no siempre se relaciona con un resultado de una muestra obtenida previamente. Esto se debe a las características cinéticas, vías y tiempos de eliminación propios de cada analito. Por ejemplo, para las sustancias de abuso, el tiempo o ventana en el que pueden ser detectados varía según la matriz analizada. Es así como estas pueden ser detectadas en sangre o saliva desde los primeros minutos de exposición hasta algunas horas según la sustancia, correlacionándose directamente con el estado del paciente, mientras que, en orina, se hallan a partir de horas y pueden persistir por varios días o semanas, no necesariamente se relacionan con un consumo inmediatamente anterior. Inclusive en matrices como cabello se pueden tener hallazgos después de algunos años tras la exposición tal como se observa en la tabla.</a:t>
            </a:r>
            <a:endParaRPr lang="es-CO"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s-CO" dirty="0"/>
          </a:p>
        </p:txBody>
      </p:sp>
      <p:sp>
        <p:nvSpPr>
          <p:cNvPr id="4" name="Marcador de número de diapositiva 3"/>
          <p:cNvSpPr>
            <a:spLocks noGrp="1"/>
          </p:cNvSpPr>
          <p:nvPr>
            <p:ph type="sldNum" sz="quarter" idx="5"/>
          </p:nvPr>
        </p:nvSpPr>
        <p:spPr/>
        <p:txBody>
          <a:bodyPr/>
          <a:lstStyle/>
          <a:p>
            <a:fld id="{E4CA705A-C9F8-FA4E-8672-B753276AF98F}" type="slidenum">
              <a:rPr lang="es-ES_tradnl" smtClean="0"/>
              <a:t>30</a:t>
            </a:fld>
            <a:endParaRPr lang="es-ES_tradnl"/>
          </a:p>
        </p:txBody>
      </p:sp>
    </p:spTree>
    <p:extLst>
      <p:ext uri="{BB962C8B-B14F-4D97-AF65-F5344CB8AC3E}">
        <p14:creationId xmlns:p14="http://schemas.microsoft.com/office/powerpoint/2010/main" val="1437572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Es importante también conocer que es posible que se obtengan resultados falsos positivos o negativos.</a:t>
            </a:r>
          </a:p>
          <a:p>
            <a:pPr algn="just">
              <a:lnSpc>
                <a:spcPct val="107000"/>
              </a:lnSpc>
              <a:spcAft>
                <a:spcPts val="800"/>
              </a:spcAft>
            </a:pPr>
            <a:r>
              <a:rPr lang="es-CO" sz="1800" dirty="0">
                <a:effectLst/>
                <a:latin typeface="Segoe UI" panose="020B0502040204020203" pitchFamily="34" charset="0"/>
                <a:ea typeface="Times New Roman" panose="02020603050405020304" pitchFamily="18" charset="0"/>
                <a:cs typeface="Times New Roman" panose="02020603050405020304" pitchFamily="18" charset="0"/>
              </a:rPr>
              <a:t>Los falsos positivos se presentan cuando el método no es lo suficientemente específico y hay reacción cruzada con otras sustancias que generan una lectura positiva de la prueba. Por ejemplo, sustancias como la efedrina y pseudoefedrina, presentes en antigripales generan un resultado falso positivo para anfetaminas en los inmunoensayos o el consumo de </a:t>
            </a:r>
            <a:r>
              <a:rPr lang="es-CO" sz="1800" dirty="0" err="1">
                <a:effectLst/>
                <a:latin typeface="Segoe UI" panose="020B0502040204020203" pitchFamily="34" charset="0"/>
                <a:ea typeface="Times New Roman" panose="02020603050405020304" pitchFamily="18" charset="0"/>
                <a:cs typeface="Times New Roman" panose="02020603050405020304" pitchFamily="18" charset="0"/>
              </a:rPr>
              <a:t>Oxacepam</a:t>
            </a:r>
            <a:r>
              <a:rPr lang="es-CO" sz="1800" dirty="0">
                <a:effectLst/>
                <a:latin typeface="Segoe UI" panose="020B0502040204020203" pitchFamily="34" charset="0"/>
                <a:ea typeface="Times New Roman" panose="02020603050405020304" pitchFamily="18" charset="0"/>
                <a:cs typeface="Times New Roman" panose="02020603050405020304" pitchFamily="18" charset="0"/>
              </a:rPr>
              <a:t> se relaciona con resultados positivos para benzodiacepinas. Además, consumo de preparados con hojas de coca (como té) o semillas de amapola (en tortas) van a derivar en una prueba positiva para cocaína u opioides respectivamente, sin que estén asociados a un consumo de sustancias psicoactivas o un cuadro de intoxicación aguda.</a:t>
            </a:r>
            <a:endParaRPr lang="es-CO"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s-CO" sz="1800" dirty="0">
                <a:effectLst/>
                <a:latin typeface="Segoe UI" panose="020B0502040204020203" pitchFamily="34" charset="0"/>
                <a:ea typeface="Times New Roman" panose="02020603050405020304" pitchFamily="18" charset="0"/>
                <a:cs typeface="Times New Roman" panose="02020603050405020304" pitchFamily="18" charset="0"/>
              </a:rPr>
              <a:t>Los falsos negativos se pueden presentar cuando existe adulteración, sustitución, daño o degradación de las muestras, no se toma la prueba dentro de la ventana de detección adecuada, la sensibilidad de la prueba es muy baja o el punto de corte de la prueba es muy alto, hay falla durante alguna de las fases preanalíticas como en la correcta identificación de la muestra o cuando se presenta un error durante el análisis como tal.</a:t>
            </a:r>
          </a:p>
          <a:p>
            <a:pPr algn="just">
              <a:lnSpc>
                <a:spcPct val="107000"/>
              </a:lnSpc>
              <a:spcAft>
                <a:spcPts val="800"/>
              </a:spcAft>
            </a:pPr>
            <a:r>
              <a:rPr lang="es-CO" sz="1800" dirty="0">
                <a:effectLst/>
                <a:latin typeface="Segoe UI" panose="020B0502040204020203" pitchFamily="34" charset="0"/>
                <a:ea typeface="Times New Roman" panose="02020603050405020304" pitchFamily="18" charset="0"/>
                <a:cs typeface="Times New Roman" panose="02020603050405020304" pitchFamily="18" charset="0"/>
              </a:rPr>
              <a:t>En la tabla se resumen algunas reacciones que generan resultados falsos positivos para sustancias psicoactivas.</a:t>
            </a:r>
            <a:endParaRPr lang="es-CO"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s-CO" dirty="0"/>
          </a:p>
        </p:txBody>
      </p:sp>
      <p:sp>
        <p:nvSpPr>
          <p:cNvPr id="4" name="Marcador de número de diapositiva 3"/>
          <p:cNvSpPr>
            <a:spLocks noGrp="1"/>
          </p:cNvSpPr>
          <p:nvPr>
            <p:ph type="sldNum" sz="quarter" idx="5"/>
          </p:nvPr>
        </p:nvSpPr>
        <p:spPr/>
        <p:txBody>
          <a:bodyPr/>
          <a:lstStyle/>
          <a:p>
            <a:fld id="{E4CA705A-C9F8-FA4E-8672-B753276AF98F}" type="slidenum">
              <a:rPr lang="es-ES_tradnl" smtClean="0"/>
              <a:t>31</a:t>
            </a:fld>
            <a:endParaRPr lang="es-ES_tradnl"/>
          </a:p>
        </p:txBody>
      </p:sp>
    </p:spTree>
    <p:extLst>
      <p:ext uri="{BB962C8B-B14F-4D97-AF65-F5344CB8AC3E}">
        <p14:creationId xmlns:p14="http://schemas.microsoft.com/office/powerpoint/2010/main" val="50828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07000"/>
              </a:lnSpc>
              <a:spcAft>
                <a:spcPts val="800"/>
              </a:spcAft>
            </a:pPr>
            <a:r>
              <a:rPr lang="es-CO" sz="1800" dirty="0">
                <a:effectLst/>
                <a:latin typeface="Segoe UI" panose="020B0502040204020203" pitchFamily="34" charset="0"/>
                <a:ea typeface="Times New Roman" panose="02020603050405020304" pitchFamily="18" charset="0"/>
                <a:cs typeface="Times New Roman" panose="02020603050405020304" pitchFamily="18" charset="0"/>
              </a:rPr>
              <a:t>Dentro de la evaluación del paciente intoxicado, juntos con los biomarcadores de exposición, se requieren indicadores del estado de salud en el momento de la exposición al agente tóxico. El laboratorio clínico de rutina también es de gran ayuda al procesar muestras que permiten evaluar dichos indicadores o biomarcadores de efecto. El cuadro hemático, pruebas de coagulación, parámetros bioquímicos como glucosa o creatinina, enzimas hepáticas o gases arteriales y electrolitos se ven alterados durante un cuadro de intoxicación aguda y pueden orientar sobre el agente causal. Por ejemplo, ante una acidosis metabólica con anión gap aumentado, el médico puede evaluar posibles cuadros asociados a metanol o salicilatos; en el caso de una hipoglicemia, se puede asociar con alcoholes, insulina o salicilatos.</a:t>
            </a:r>
            <a:endParaRPr lang="es-CO"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s-CO" dirty="0"/>
          </a:p>
        </p:txBody>
      </p:sp>
      <p:sp>
        <p:nvSpPr>
          <p:cNvPr id="4" name="Marcador de número de diapositiva 3"/>
          <p:cNvSpPr>
            <a:spLocks noGrp="1"/>
          </p:cNvSpPr>
          <p:nvPr>
            <p:ph type="sldNum" sz="quarter" idx="5"/>
          </p:nvPr>
        </p:nvSpPr>
        <p:spPr/>
        <p:txBody>
          <a:bodyPr/>
          <a:lstStyle/>
          <a:p>
            <a:fld id="{E4CA705A-C9F8-FA4E-8672-B753276AF98F}" type="slidenum">
              <a:rPr lang="es-ES_tradnl" smtClean="0"/>
              <a:t>32</a:t>
            </a:fld>
            <a:endParaRPr lang="es-ES_tradnl"/>
          </a:p>
        </p:txBody>
      </p:sp>
    </p:spTree>
    <p:extLst>
      <p:ext uri="{BB962C8B-B14F-4D97-AF65-F5344CB8AC3E}">
        <p14:creationId xmlns:p14="http://schemas.microsoft.com/office/powerpoint/2010/main" val="39299866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inSalu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E0DC4FD-0875-C549-8775-D9C370BF4F20}"/>
              </a:ext>
            </a:extLst>
          </p:cNvPr>
          <p:cNvSpPr/>
          <p:nvPr userDrawn="1"/>
        </p:nvSpPr>
        <p:spPr>
          <a:xfrm>
            <a:off x="1" y="0"/>
            <a:ext cx="4544292" cy="6858000"/>
          </a:xfrm>
          <a:prstGeom prst="rect">
            <a:avLst/>
          </a:prstGeom>
          <a:solidFill>
            <a:srgbClr val="F42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6" name="Graphic 5">
            <a:extLst>
              <a:ext uri="{FF2B5EF4-FFF2-40B4-BE49-F238E27FC236}">
                <a16:creationId xmlns:a16="http://schemas.microsoft.com/office/drawing/2014/main" xmlns="" id="{E34821C7-E8A6-BE46-BA59-8D385962D9A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571018" y="5865670"/>
            <a:ext cx="1409288" cy="823248"/>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xmlns="" id="{FB062CAA-2F62-B843-83FB-7C521C63BA3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83328" y="1217377"/>
            <a:ext cx="4544292" cy="956693"/>
          </a:xfrm>
          <a:prstGeom prst="rect">
            <a:avLst/>
          </a:prstGeom>
        </p:spPr>
      </p:pic>
    </p:spTree>
    <p:extLst>
      <p:ext uri="{BB962C8B-B14F-4D97-AF65-F5344CB8AC3E}">
        <p14:creationId xmlns:p14="http://schemas.microsoft.com/office/powerpoint/2010/main" val="1261390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0317ECE-DE93-4EA6-861F-3B204A19DE60}"/>
              </a:ext>
            </a:extLst>
          </p:cNvPr>
          <p:cNvSpPr>
            <a:spLocks noGrp="1"/>
          </p:cNvSpPr>
          <p:nvPr>
            <p:ph type="ctrTitle" hasCustomPrompt="1"/>
          </p:nvPr>
        </p:nvSpPr>
        <p:spPr>
          <a:xfrm>
            <a:off x="1524000" y="2541319"/>
            <a:ext cx="9144000" cy="1662546"/>
          </a:xfrm>
        </p:spPr>
        <p:txBody>
          <a:bodyPr anchor="b">
            <a:normAutofit/>
          </a:bodyPr>
          <a:lstStyle>
            <a:lvl1pPr algn="ctr">
              <a:defRPr sz="5400">
                <a:solidFill>
                  <a:schemeClr val="bg1"/>
                </a:solidFill>
              </a:defRPr>
            </a:lvl1pPr>
          </a:lstStyle>
          <a:p>
            <a:r>
              <a:rPr lang="es-ES"/>
              <a:t>Título de la presentación</a:t>
            </a:r>
            <a:endParaRPr lang="es-CO"/>
          </a:p>
        </p:txBody>
      </p:sp>
      <p:sp>
        <p:nvSpPr>
          <p:cNvPr id="3" name="Subtítulo 2">
            <a:extLst>
              <a:ext uri="{FF2B5EF4-FFF2-40B4-BE49-F238E27FC236}">
                <a16:creationId xmlns:a16="http://schemas.microsoft.com/office/drawing/2014/main" xmlns="" id="{FE9D3FB3-359F-46C2-860A-1525058E02A0}"/>
              </a:ext>
            </a:extLst>
          </p:cNvPr>
          <p:cNvSpPr>
            <a:spLocks noGrp="1"/>
          </p:cNvSpPr>
          <p:nvPr>
            <p:ph type="subTitle" idx="1" hasCustomPrompt="1"/>
          </p:nvPr>
        </p:nvSpPr>
        <p:spPr>
          <a:xfrm>
            <a:off x="1524000" y="4455886"/>
            <a:ext cx="9144000" cy="1769424"/>
          </a:xfrm>
        </p:spPr>
        <p:txBody>
          <a:bodyPr>
            <a:normAutofit/>
          </a:bodyPr>
          <a:lstStyle>
            <a:lvl1pPr marL="0" indent="0" algn="ctr">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Incluir Presentador, </a:t>
            </a:r>
            <a:r>
              <a:rPr lang="es-CO"/>
              <a:t>Dependencia, Evento (Si corresponde), Fecha</a:t>
            </a:r>
            <a:endParaRPr lang="es-ES"/>
          </a:p>
        </p:txBody>
      </p:sp>
    </p:spTree>
    <p:extLst>
      <p:ext uri="{BB962C8B-B14F-4D97-AF65-F5344CB8AC3E}">
        <p14:creationId xmlns:p14="http://schemas.microsoft.com/office/powerpoint/2010/main" val="3363481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isional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182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vestig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40CE365-2412-40EC-A1F3-CF3447CAFBD0}"/>
              </a:ext>
            </a:extLst>
          </p:cNvPr>
          <p:cNvSpPr>
            <a:spLocks noGrp="1"/>
          </p:cNvSpPr>
          <p:nvPr>
            <p:ph type="title"/>
          </p:nvPr>
        </p:nvSpPr>
        <p:spPr>
          <a:xfrm>
            <a:off x="838200" y="786230"/>
            <a:ext cx="10515600" cy="1379454"/>
          </a:xfrm>
        </p:spPr>
        <p:txBody>
          <a:bodyPr/>
          <a:lstStyle/>
          <a:p>
            <a:r>
              <a:rPr lang="es-ES"/>
              <a:t>Haga clic para modificar el estilo de título del patrón</a:t>
            </a:r>
            <a:endParaRPr lang="es-CO"/>
          </a:p>
        </p:txBody>
      </p:sp>
      <p:sp>
        <p:nvSpPr>
          <p:cNvPr id="4" name="Marcador de texto 3">
            <a:extLst>
              <a:ext uri="{FF2B5EF4-FFF2-40B4-BE49-F238E27FC236}">
                <a16:creationId xmlns:a16="http://schemas.microsoft.com/office/drawing/2014/main" xmlns="" id="{EE63BDAB-2BFA-454D-A372-B2C86A22BADD}"/>
              </a:ext>
            </a:extLst>
          </p:cNvPr>
          <p:cNvSpPr>
            <a:spLocks noGrp="1"/>
          </p:cNvSpPr>
          <p:nvPr>
            <p:ph type="body" sz="quarter" idx="10"/>
          </p:nvPr>
        </p:nvSpPr>
        <p:spPr>
          <a:xfrm>
            <a:off x="838200" y="2550025"/>
            <a:ext cx="5057775" cy="3657600"/>
          </a:xfrm>
        </p:spPr>
        <p:txBody>
          <a:bodyPr>
            <a:normAutofit/>
          </a:bodyPr>
          <a:lstStyle>
            <a:lvl1pPr>
              <a:defRPr sz="1600"/>
            </a:lvl1pPr>
          </a:lstStyle>
          <a:p>
            <a:pPr lvl="0"/>
            <a:r>
              <a:rPr lang="es-ES"/>
              <a:t>Haga clic para modificar los estilos de texto del patrón</a:t>
            </a:r>
          </a:p>
        </p:txBody>
      </p:sp>
    </p:spTree>
    <p:extLst>
      <p:ext uri="{BB962C8B-B14F-4D97-AF65-F5344CB8AC3E}">
        <p14:creationId xmlns:p14="http://schemas.microsoft.com/office/powerpoint/2010/main" val="4244605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ordin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40CE365-2412-40EC-A1F3-CF3447CAFBD0}"/>
              </a:ext>
            </a:extLst>
          </p:cNvPr>
          <p:cNvSpPr>
            <a:spLocks noGrp="1"/>
          </p:cNvSpPr>
          <p:nvPr>
            <p:ph type="title"/>
          </p:nvPr>
        </p:nvSpPr>
        <p:spPr>
          <a:xfrm>
            <a:off x="838200" y="786230"/>
            <a:ext cx="10515600" cy="1379454"/>
          </a:xfrm>
        </p:spPr>
        <p:txBody>
          <a:bodyPr/>
          <a:lstStyle/>
          <a:p>
            <a:r>
              <a:rPr lang="es-ES"/>
              <a:t>Haga clic para modificar el estilo de título del patrón</a:t>
            </a:r>
            <a:endParaRPr lang="es-CO"/>
          </a:p>
        </p:txBody>
      </p:sp>
      <p:sp>
        <p:nvSpPr>
          <p:cNvPr id="4" name="Marcador de texto 3">
            <a:extLst>
              <a:ext uri="{FF2B5EF4-FFF2-40B4-BE49-F238E27FC236}">
                <a16:creationId xmlns:a16="http://schemas.microsoft.com/office/drawing/2014/main" xmlns="" id="{EE63BDAB-2BFA-454D-A372-B2C86A22BADD}"/>
              </a:ext>
            </a:extLst>
          </p:cNvPr>
          <p:cNvSpPr>
            <a:spLocks noGrp="1"/>
          </p:cNvSpPr>
          <p:nvPr>
            <p:ph type="body" sz="quarter" idx="10"/>
          </p:nvPr>
        </p:nvSpPr>
        <p:spPr>
          <a:xfrm>
            <a:off x="838200" y="2550025"/>
            <a:ext cx="5057775" cy="3657600"/>
          </a:xfrm>
        </p:spPr>
        <p:txBody>
          <a:bodyPr>
            <a:normAutofit/>
          </a:bodyPr>
          <a:lstStyle>
            <a:lvl1pPr>
              <a:defRPr sz="1600"/>
            </a:lvl1pPr>
          </a:lstStyle>
          <a:p>
            <a:pPr lvl="0"/>
            <a:r>
              <a:rPr lang="es-ES"/>
              <a:t>Haga clic para modificar los estilos de texto del patrón</a:t>
            </a:r>
          </a:p>
        </p:txBody>
      </p:sp>
    </p:spTree>
    <p:extLst>
      <p:ext uri="{BB962C8B-B14F-4D97-AF65-F5344CB8AC3E}">
        <p14:creationId xmlns:p14="http://schemas.microsoft.com/office/powerpoint/2010/main" val="388342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gi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40CE365-2412-40EC-A1F3-CF3447CAFBD0}"/>
              </a:ext>
            </a:extLst>
          </p:cNvPr>
          <p:cNvSpPr>
            <a:spLocks noGrp="1"/>
          </p:cNvSpPr>
          <p:nvPr>
            <p:ph type="title"/>
          </p:nvPr>
        </p:nvSpPr>
        <p:spPr>
          <a:xfrm>
            <a:off x="838200" y="786230"/>
            <a:ext cx="10515600" cy="1379454"/>
          </a:xfrm>
        </p:spPr>
        <p:txBody>
          <a:bodyPr/>
          <a:lstStyle/>
          <a:p>
            <a:r>
              <a:rPr lang="es-ES"/>
              <a:t>Haga clic para modificar el estilo de título del patrón</a:t>
            </a:r>
            <a:endParaRPr lang="es-CO"/>
          </a:p>
        </p:txBody>
      </p:sp>
      <p:sp>
        <p:nvSpPr>
          <p:cNvPr id="4" name="Marcador de texto 3">
            <a:extLst>
              <a:ext uri="{FF2B5EF4-FFF2-40B4-BE49-F238E27FC236}">
                <a16:creationId xmlns:a16="http://schemas.microsoft.com/office/drawing/2014/main" xmlns="" id="{EE63BDAB-2BFA-454D-A372-B2C86A22BADD}"/>
              </a:ext>
            </a:extLst>
          </p:cNvPr>
          <p:cNvSpPr>
            <a:spLocks noGrp="1"/>
          </p:cNvSpPr>
          <p:nvPr>
            <p:ph type="body" sz="quarter" idx="10"/>
          </p:nvPr>
        </p:nvSpPr>
        <p:spPr>
          <a:xfrm>
            <a:off x="838200" y="2550025"/>
            <a:ext cx="5057775" cy="3657600"/>
          </a:xfrm>
        </p:spPr>
        <p:txBody>
          <a:bodyPr>
            <a:normAutofit/>
          </a:bodyPr>
          <a:lstStyle>
            <a:lvl1pPr>
              <a:defRPr sz="1600"/>
            </a:lvl1pPr>
          </a:lstStyle>
          <a:p>
            <a:pPr lvl="0"/>
            <a:r>
              <a:rPr lang="es-ES"/>
              <a:t>Haga clic para modificar los estilos de texto del patrón</a:t>
            </a:r>
          </a:p>
        </p:txBody>
      </p:sp>
    </p:spTree>
    <p:extLst>
      <p:ext uri="{BB962C8B-B14F-4D97-AF65-F5344CB8AC3E}">
        <p14:creationId xmlns:p14="http://schemas.microsoft.com/office/powerpoint/2010/main" val="3787032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ser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40CE365-2412-40EC-A1F3-CF3447CAFBD0}"/>
              </a:ext>
            </a:extLst>
          </p:cNvPr>
          <p:cNvSpPr>
            <a:spLocks noGrp="1"/>
          </p:cNvSpPr>
          <p:nvPr>
            <p:ph type="title"/>
          </p:nvPr>
        </p:nvSpPr>
        <p:spPr>
          <a:xfrm>
            <a:off x="838200" y="786230"/>
            <a:ext cx="10515600" cy="1379454"/>
          </a:xfrm>
        </p:spPr>
        <p:txBody>
          <a:bodyPr/>
          <a:lstStyle/>
          <a:p>
            <a:r>
              <a:rPr lang="es-ES"/>
              <a:t>Haga clic para modificar el estilo de título del patrón</a:t>
            </a:r>
            <a:endParaRPr lang="es-CO"/>
          </a:p>
        </p:txBody>
      </p:sp>
      <p:sp>
        <p:nvSpPr>
          <p:cNvPr id="4" name="Marcador de texto 3">
            <a:extLst>
              <a:ext uri="{FF2B5EF4-FFF2-40B4-BE49-F238E27FC236}">
                <a16:creationId xmlns:a16="http://schemas.microsoft.com/office/drawing/2014/main" xmlns="" id="{EE63BDAB-2BFA-454D-A372-B2C86A22BADD}"/>
              </a:ext>
            </a:extLst>
          </p:cNvPr>
          <p:cNvSpPr>
            <a:spLocks noGrp="1"/>
          </p:cNvSpPr>
          <p:nvPr>
            <p:ph type="body" sz="quarter" idx="10"/>
          </p:nvPr>
        </p:nvSpPr>
        <p:spPr>
          <a:xfrm>
            <a:off x="838200" y="2550025"/>
            <a:ext cx="5057775" cy="3657600"/>
          </a:xfrm>
        </p:spPr>
        <p:txBody>
          <a:bodyPr>
            <a:normAutofit/>
          </a:bodyPr>
          <a:lstStyle>
            <a:lvl1pPr>
              <a:defRPr sz="1600"/>
            </a:lvl1pPr>
          </a:lstStyle>
          <a:p>
            <a:pPr lvl="0"/>
            <a:r>
              <a:rPr lang="es-ES"/>
              <a:t>Haga clic para modificar los estilos de texto del patrón</a:t>
            </a:r>
          </a:p>
        </p:txBody>
      </p:sp>
    </p:spTree>
    <p:extLst>
      <p:ext uri="{BB962C8B-B14F-4D97-AF65-F5344CB8AC3E}">
        <p14:creationId xmlns:p14="http://schemas.microsoft.com/office/powerpoint/2010/main" val="1369756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du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40CE365-2412-40EC-A1F3-CF3447CAFBD0}"/>
              </a:ext>
            </a:extLst>
          </p:cNvPr>
          <p:cNvSpPr>
            <a:spLocks noGrp="1"/>
          </p:cNvSpPr>
          <p:nvPr>
            <p:ph type="title"/>
          </p:nvPr>
        </p:nvSpPr>
        <p:spPr>
          <a:xfrm>
            <a:off x="838200" y="786230"/>
            <a:ext cx="10515600" cy="1379454"/>
          </a:xfrm>
        </p:spPr>
        <p:txBody>
          <a:bodyPr/>
          <a:lstStyle/>
          <a:p>
            <a:r>
              <a:rPr lang="es-ES"/>
              <a:t>Haga clic para modificar el estilo de título del patrón</a:t>
            </a:r>
            <a:endParaRPr lang="es-CO"/>
          </a:p>
        </p:txBody>
      </p:sp>
      <p:sp>
        <p:nvSpPr>
          <p:cNvPr id="4" name="Marcador de texto 3">
            <a:extLst>
              <a:ext uri="{FF2B5EF4-FFF2-40B4-BE49-F238E27FC236}">
                <a16:creationId xmlns:a16="http://schemas.microsoft.com/office/drawing/2014/main" xmlns="" id="{EE63BDAB-2BFA-454D-A372-B2C86A22BADD}"/>
              </a:ext>
            </a:extLst>
          </p:cNvPr>
          <p:cNvSpPr>
            <a:spLocks noGrp="1"/>
          </p:cNvSpPr>
          <p:nvPr>
            <p:ph type="body" sz="quarter" idx="10"/>
          </p:nvPr>
        </p:nvSpPr>
        <p:spPr>
          <a:xfrm>
            <a:off x="838200" y="2550025"/>
            <a:ext cx="5057775" cy="3657600"/>
          </a:xfrm>
        </p:spPr>
        <p:txBody>
          <a:bodyPr>
            <a:normAutofit/>
          </a:bodyPr>
          <a:lstStyle>
            <a:lvl1pPr>
              <a:defRPr sz="1600"/>
            </a:lvl1pPr>
          </a:lstStyle>
          <a:p>
            <a:pPr lvl="0"/>
            <a:r>
              <a:rPr lang="es-ES"/>
              <a:t>Haga clic para modificar los estilos de texto del patrón</a:t>
            </a:r>
          </a:p>
        </p:txBody>
      </p:sp>
    </p:spTree>
    <p:extLst>
      <p:ext uri="{BB962C8B-B14F-4D97-AF65-F5344CB8AC3E}">
        <p14:creationId xmlns:p14="http://schemas.microsoft.com/office/powerpoint/2010/main" val="1736840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paci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40CE365-2412-40EC-A1F3-CF3447CAFBD0}"/>
              </a:ext>
            </a:extLst>
          </p:cNvPr>
          <p:cNvSpPr>
            <a:spLocks noGrp="1"/>
          </p:cNvSpPr>
          <p:nvPr>
            <p:ph type="title"/>
          </p:nvPr>
        </p:nvSpPr>
        <p:spPr>
          <a:xfrm>
            <a:off x="838200" y="786230"/>
            <a:ext cx="10515600" cy="1379454"/>
          </a:xfrm>
        </p:spPr>
        <p:txBody>
          <a:bodyPr/>
          <a:lstStyle/>
          <a:p>
            <a:r>
              <a:rPr lang="es-ES"/>
              <a:t>Haga clic para modificar el estilo de título del patrón</a:t>
            </a:r>
            <a:endParaRPr lang="es-CO"/>
          </a:p>
        </p:txBody>
      </p:sp>
      <p:sp>
        <p:nvSpPr>
          <p:cNvPr id="4" name="Marcador de texto 3">
            <a:extLst>
              <a:ext uri="{FF2B5EF4-FFF2-40B4-BE49-F238E27FC236}">
                <a16:creationId xmlns:a16="http://schemas.microsoft.com/office/drawing/2014/main" xmlns="" id="{EE63BDAB-2BFA-454D-A372-B2C86A22BADD}"/>
              </a:ext>
            </a:extLst>
          </p:cNvPr>
          <p:cNvSpPr>
            <a:spLocks noGrp="1"/>
          </p:cNvSpPr>
          <p:nvPr>
            <p:ph type="body" sz="quarter" idx="10"/>
          </p:nvPr>
        </p:nvSpPr>
        <p:spPr>
          <a:xfrm>
            <a:off x="838200" y="2550025"/>
            <a:ext cx="5057775" cy="3657600"/>
          </a:xfrm>
        </p:spPr>
        <p:txBody>
          <a:bodyPr>
            <a:normAutofit/>
          </a:bodyPr>
          <a:lstStyle>
            <a:lvl1pPr>
              <a:defRPr sz="1600"/>
            </a:lvl1pPr>
          </a:lstStyle>
          <a:p>
            <a:pPr lvl="0"/>
            <a:r>
              <a:rPr lang="es-ES"/>
              <a:t>Haga clic para modificar los estilos de texto del patrón</a:t>
            </a:r>
          </a:p>
        </p:txBody>
      </p:sp>
    </p:spTree>
    <p:extLst>
      <p:ext uri="{BB962C8B-B14F-4D97-AF65-F5344CB8AC3E}">
        <p14:creationId xmlns:p14="http://schemas.microsoft.com/office/powerpoint/2010/main" val="2842927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8D9F9267-4CE5-48EE-8E58-1EABD078F4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12C89073-E011-4938-80E8-B06957275F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3972276237"/>
      </p:ext>
    </p:extLst>
  </p:cSld>
  <p:clrMap bg1="lt1" tx1="dk1" bg2="lt2" tx2="dk2" accent1="accent1" accent2="accent2" accent3="accent3" accent4="accent4" accent5="accent5" accent6="accent6" hlink="hlink" folHlink="folHlink"/>
  <p:sldLayoutIdLst>
    <p:sldLayoutId id="2147483657" r:id="rId1"/>
    <p:sldLayoutId id="2147483649" r:id="rId2"/>
    <p:sldLayoutId id="2147483656" r:id="rId3"/>
    <p:sldLayoutId id="2147483650" r:id="rId4"/>
    <p:sldLayoutId id="2147483651" r:id="rId5"/>
    <p:sldLayoutId id="2147483652" r:id="rId6"/>
    <p:sldLayoutId id="2147483653" r:id="rId7"/>
    <p:sldLayoutId id="2147483654" r:id="rId8"/>
    <p:sldLayoutId id="2147483655" r:id="rId9"/>
  </p:sldLayoutIdLst>
  <p:txStyles>
    <p:titleStyle>
      <a:lvl1pPr algn="ctr"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0845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xmlns="" id="{BC6CC45F-F3AC-4C6C-A37A-18542ADBF743}"/>
              </a:ext>
            </a:extLst>
          </p:cNvPr>
          <p:cNvSpPr>
            <a:spLocks noGrp="1"/>
          </p:cNvSpPr>
          <p:nvPr>
            <p:ph type="body" sz="quarter" idx="10"/>
          </p:nvPr>
        </p:nvSpPr>
        <p:spPr>
          <a:xfrm>
            <a:off x="355689" y="1680780"/>
            <a:ext cx="5333911" cy="3331487"/>
          </a:xfrm>
        </p:spPr>
        <p:txBody>
          <a:bodyPr vert="horz" lIns="91440" tIns="45720" rIns="91440" bIns="45720" rtlCol="0" anchor="t">
            <a:normAutofit fontScale="92500" lnSpcReduction="20000"/>
          </a:bodyPr>
          <a:lstStyle/>
          <a:p>
            <a:pPr marL="0" indent="0" algn="just">
              <a:lnSpc>
                <a:spcPct val="150000"/>
              </a:lnSpc>
              <a:buNone/>
            </a:pPr>
            <a:r>
              <a:rPr lang="es-ES" sz="2000" dirty="0">
                <a:latin typeface="Arial"/>
                <a:cs typeface="Arial"/>
              </a:rPr>
              <a:t>Se han descrito múltiples </a:t>
            </a:r>
            <a:r>
              <a:rPr lang="es-ES" sz="2000" dirty="0" err="1">
                <a:latin typeface="Arial"/>
                <a:cs typeface="Arial"/>
              </a:rPr>
              <a:t>toxidromes</a:t>
            </a:r>
            <a:r>
              <a:rPr lang="es-ES" sz="2000" dirty="0">
                <a:latin typeface="Arial"/>
                <a:cs typeface="Arial"/>
              </a:rPr>
              <a:t> acorde con síntomas y signos clínicos asociados a los efectos tóxicos de sustancias químicas especificas o a grupos de sustancias de acuerdo con su farmacodinamia y </a:t>
            </a:r>
            <a:r>
              <a:rPr lang="es-ES" sz="2000" dirty="0" err="1">
                <a:latin typeface="Arial"/>
                <a:cs typeface="Arial"/>
              </a:rPr>
              <a:t>toxicodinamia</a:t>
            </a:r>
            <a:r>
              <a:rPr lang="es-ES" sz="2000" dirty="0">
                <a:latin typeface="Arial"/>
                <a:cs typeface="Arial"/>
              </a:rPr>
              <a:t>.</a:t>
            </a:r>
          </a:p>
          <a:p>
            <a:pPr marL="0" indent="0" algn="just">
              <a:lnSpc>
                <a:spcPct val="150000"/>
              </a:lnSpc>
              <a:buNone/>
            </a:pPr>
            <a:r>
              <a:rPr lang="es-ES" sz="2000" dirty="0">
                <a:latin typeface="Arial"/>
                <a:cs typeface="Arial"/>
              </a:rPr>
              <a:t>El desarrollo de esta unidad se concentrará en los </a:t>
            </a:r>
            <a:r>
              <a:rPr lang="es-ES" sz="2000" dirty="0" err="1">
                <a:latin typeface="Arial"/>
                <a:cs typeface="Arial"/>
              </a:rPr>
              <a:t>toxidromes</a:t>
            </a:r>
            <a:r>
              <a:rPr lang="es-ES" sz="2000" dirty="0">
                <a:latin typeface="Arial"/>
                <a:cs typeface="Arial"/>
              </a:rPr>
              <a:t> que están listados en la tabla.</a:t>
            </a:r>
            <a:endParaRPr lang="es-ES" sz="2000" dirty="0"/>
          </a:p>
        </p:txBody>
      </p:sp>
      <p:graphicFrame>
        <p:nvGraphicFramePr>
          <p:cNvPr id="4" name="Tabla 4">
            <a:extLst>
              <a:ext uri="{FF2B5EF4-FFF2-40B4-BE49-F238E27FC236}">
                <a16:creationId xmlns:a16="http://schemas.microsoft.com/office/drawing/2014/main" xmlns="" id="{76650D29-E59B-4864-BB69-8DDBB3952D76}"/>
              </a:ext>
            </a:extLst>
          </p:cNvPr>
          <p:cNvGraphicFramePr>
            <a:graphicFrameLocks noGrp="1"/>
          </p:cNvGraphicFramePr>
          <p:nvPr>
            <p:extLst>
              <p:ext uri="{D42A27DB-BD31-4B8C-83A1-F6EECF244321}">
                <p14:modId xmlns:p14="http://schemas.microsoft.com/office/powerpoint/2010/main" val="2627744039"/>
              </p:ext>
            </p:extLst>
          </p:nvPr>
        </p:nvGraphicFramePr>
        <p:xfrm>
          <a:off x="6331469" y="1119781"/>
          <a:ext cx="5484275" cy="4350621"/>
        </p:xfrm>
        <a:graphic>
          <a:graphicData uri="http://schemas.openxmlformats.org/drawingml/2006/table">
            <a:tbl>
              <a:tblPr firstRow="1" bandRow="1">
                <a:tableStyleId>{5A111915-BE36-4E01-A7E5-04B1672EAD32}</a:tableStyleId>
              </a:tblPr>
              <a:tblGrid>
                <a:gridCol w="5484275">
                  <a:extLst>
                    <a:ext uri="{9D8B030D-6E8A-4147-A177-3AD203B41FA5}">
                      <a16:colId xmlns:a16="http://schemas.microsoft.com/office/drawing/2014/main" xmlns="" val="2353069715"/>
                    </a:ext>
                  </a:extLst>
                </a:gridCol>
              </a:tblGrid>
              <a:tr h="900545">
                <a:tc>
                  <a:txBody>
                    <a:bodyPr/>
                    <a:lstStyle/>
                    <a:p>
                      <a:pPr lvl="0" algn="ctr">
                        <a:lnSpc>
                          <a:spcPct val="100000"/>
                        </a:lnSpc>
                        <a:spcBef>
                          <a:spcPts val="0"/>
                        </a:spcBef>
                        <a:spcAft>
                          <a:spcPts val="0"/>
                        </a:spcAft>
                        <a:buNone/>
                      </a:pPr>
                      <a:r>
                        <a:rPr lang="es-ES" sz="3200" u="none" strike="noStrike" noProof="0" dirty="0" err="1"/>
                        <a:t>Toxidromes</a:t>
                      </a:r>
                      <a:endParaRPr lang="es-ES" sz="3200" u="none" strike="noStrike" noProof="0" dirty="0"/>
                    </a:p>
                  </a:txBody>
                  <a:tcPr anchor="ctr"/>
                </a:tc>
                <a:extLst>
                  <a:ext uri="{0D108BD9-81ED-4DB2-BD59-A6C34878D82A}">
                    <a16:rowId xmlns:a16="http://schemas.microsoft.com/office/drawing/2014/main" xmlns="" val="52313282"/>
                  </a:ext>
                </a:extLst>
              </a:tr>
              <a:tr h="3450076">
                <a:tc>
                  <a:txBody>
                    <a:bodyPr/>
                    <a:lstStyle/>
                    <a:p>
                      <a:pPr marL="285750" lvl="0" indent="-285750" algn="l">
                        <a:lnSpc>
                          <a:spcPct val="100000"/>
                        </a:lnSpc>
                        <a:spcBef>
                          <a:spcPts val="0"/>
                        </a:spcBef>
                        <a:spcAft>
                          <a:spcPts val="0"/>
                        </a:spcAft>
                        <a:buFont typeface="Arial"/>
                        <a:buChar char="•"/>
                      </a:pPr>
                      <a:r>
                        <a:rPr lang="es-ES" sz="1800" u="none" strike="noStrike" noProof="0" dirty="0">
                          <a:latin typeface="Arial" panose="020B0604020202020204" pitchFamily="34" charset="0"/>
                          <a:cs typeface="Arial" panose="020B0604020202020204" pitchFamily="34" charset="0"/>
                        </a:rPr>
                        <a:t>Síndrome Anticolinérgico</a:t>
                      </a:r>
                      <a:endParaRPr lang="es-ES" dirty="0">
                        <a:latin typeface="Arial" panose="020B0604020202020204" pitchFamily="34" charset="0"/>
                        <a:cs typeface="Arial" panose="020B0604020202020204" pitchFamily="34" charset="0"/>
                      </a:endParaRPr>
                    </a:p>
                    <a:p>
                      <a:pPr marL="285750" lvl="0" indent="-285750" algn="l">
                        <a:lnSpc>
                          <a:spcPct val="100000"/>
                        </a:lnSpc>
                        <a:spcBef>
                          <a:spcPts val="0"/>
                        </a:spcBef>
                        <a:spcAft>
                          <a:spcPts val="0"/>
                        </a:spcAft>
                        <a:buFont typeface="Arial"/>
                        <a:buChar char="•"/>
                      </a:pPr>
                      <a:r>
                        <a:rPr lang="es-ES" sz="1800" u="none" strike="noStrike" noProof="0" dirty="0">
                          <a:latin typeface="Arial" panose="020B0604020202020204" pitchFamily="34" charset="0"/>
                          <a:cs typeface="Arial" panose="020B0604020202020204" pitchFamily="34" charset="0"/>
                        </a:rPr>
                        <a:t>Síndrome Colinérgico </a:t>
                      </a:r>
                      <a:endParaRPr lang="es-ES" dirty="0">
                        <a:latin typeface="Arial" panose="020B0604020202020204" pitchFamily="34" charset="0"/>
                        <a:cs typeface="Arial" panose="020B0604020202020204" pitchFamily="34" charset="0"/>
                      </a:endParaRPr>
                    </a:p>
                    <a:p>
                      <a:pPr marL="285750" lvl="0" indent="-285750" algn="l">
                        <a:lnSpc>
                          <a:spcPct val="100000"/>
                        </a:lnSpc>
                        <a:spcBef>
                          <a:spcPts val="0"/>
                        </a:spcBef>
                        <a:spcAft>
                          <a:spcPts val="0"/>
                        </a:spcAft>
                        <a:buFont typeface="Arial"/>
                        <a:buChar char="•"/>
                      </a:pPr>
                      <a:r>
                        <a:rPr lang="es-ES" sz="1800" u="none" strike="noStrike" noProof="0" dirty="0">
                          <a:latin typeface="Arial" panose="020B0604020202020204" pitchFamily="34" charset="0"/>
                          <a:cs typeface="Arial" panose="020B0604020202020204" pitchFamily="34" charset="0"/>
                        </a:rPr>
                        <a:t>Síndrome Simpaticomimético (Alfa-adrenérgico, Beta-adrenérgico y Adrenérgico Mixto)</a:t>
                      </a:r>
                      <a:endParaRPr lang="es-ES" dirty="0">
                        <a:latin typeface="Arial" panose="020B0604020202020204" pitchFamily="34" charset="0"/>
                        <a:cs typeface="Arial" panose="020B0604020202020204" pitchFamily="34" charset="0"/>
                      </a:endParaRPr>
                    </a:p>
                    <a:p>
                      <a:pPr marL="285750" lvl="0" indent="-285750" algn="l">
                        <a:lnSpc>
                          <a:spcPct val="100000"/>
                        </a:lnSpc>
                        <a:spcBef>
                          <a:spcPts val="0"/>
                        </a:spcBef>
                        <a:spcAft>
                          <a:spcPts val="0"/>
                        </a:spcAft>
                        <a:buFont typeface="Arial"/>
                        <a:buChar char="•"/>
                      </a:pPr>
                      <a:r>
                        <a:rPr lang="es-ES" sz="1800" u="none" strike="noStrike" noProof="0" dirty="0">
                          <a:latin typeface="Arial" panose="020B0604020202020204" pitchFamily="34" charset="0"/>
                          <a:cs typeface="Arial" panose="020B0604020202020204" pitchFamily="34" charset="0"/>
                        </a:rPr>
                        <a:t>Síndrome Opioide</a:t>
                      </a:r>
                      <a:endParaRPr lang="es-ES" dirty="0">
                        <a:latin typeface="Arial" panose="020B0604020202020204" pitchFamily="34" charset="0"/>
                        <a:cs typeface="Arial" panose="020B0604020202020204" pitchFamily="34" charset="0"/>
                      </a:endParaRPr>
                    </a:p>
                    <a:p>
                      <a:pPr marL="285750" lvl="0" indent="-285750" algn="l">
                        <a:lnSpc>
                          <a:spcPct val="100000"/>
                        </a:lnSpc>
                        <a:spcBef>
                          <a:spcPts val="0"/>
                        </a:spcBef>
                        <a:spcAft>
                          <a:spcPts val="0"/>
                        </a:spcAft>
                        <a:buFont typeface="Arial"/>
                        <a:buChar char="•"/>
                      </a:pPr>
                      <a:r>
                        <a:rPr lang="es-ES" sz="1800" u="none" strike="noStrike" noProof="0" dirty="0">
                          <a:latin typeface="Arial" panose="020B0604020202020204" pitchFamily="34" charset="0"/>
                          <a:cs typeface="Arial" panose="020B0604020202020204" pitchFamily="34" charset="0"/>
                        </a:rPr>
                        <a:t>Síndrome Hipnótico Sedante</a:t>
                      </a:r>
                      <a:endParaRPr lang="es-ES" dirty="0">
                        <a:latin typeface="Arial" panose="020B0604020202020204" pitchFamily="34" charset="0"/>
                        <a:cs typeface="Arial" panose="020B0604020202020204" pitchFamily="34" charset="0"/>
                      </a:endParaRPr>
                    </a:p>
                    <a:p>
                      <a:pPr marL="285750" lvl="0" indent="-285750" algn="l">
                        <a:lnSpc>
                          <a:spcPct val="100000"/>
                        </a:lnSpc>
                        <a:spcBef>
                          <a:spcPts val="0"/>
                        </a:spcBef>
                        <a:spcAft>
                          <a:spcPts val="0"/>
                        </a:spcAft>
                        <a:buFont typeface="Arial"/>
                        <a:buChar char="•"/>
                      </a:pPr>
                      <a:r>
                        <a:rPr lang="es-ES" sz="1800" u="none" strike="noStrike" noProof="0" dirty="0">
                          <a:latin typeface="Arial" panose="020B0604020202020204" pitchFamily="34" charset="0"/>
                          <a:cs typeface="Arial" panose="020B0604020202020204" pitchFamily="34" charset="0"/>
                        </a:rPr>
                        <a:t>Síndrome Serotoninérgico</a:t>
                      </a:r>
                      <a:endParaRPr lang="es-ES" dirty="0">
                        <a:latin typeface="Arial" panose="020B0604020202020204" pitchFamily="34" charset="0"/>
                        <a:cs typeface="Arial" panose="020B0604020202020204" pitchFamily="34" charset="0"/>
                      </a:endParaRPr>
                    </a:p>
                    <a:p>
                      <a:pPr marL="285750" lvl="0" indent="-285750" algn="l">
                        <a:lnSpc>
                          <a:spcPct val="100000"/>
                        </a:lnSpc>
                        <a:spcBef>
                          <a:spcPts val="0"/>
                        </a:spcBef>
                        <a:spcAft>
                          <a:spcPts val="0"/>
                        </a:spcAft>
                        <a:buFont typeface="Arial"/>
                        <a:buChar char="•"/>
                      </a:pPr>
                      <a:r>
                        <a:rPr lang="es-ES" sz="1800" u="none" strike="noStrike" noProof="0" dirty="0">
                          <a:latin typeface="Arial" panose="020B0604020202020204" pitchFamily="34" charset="0"/>
                          <a:cs typeface="Arial" panose="020B0604020202020204" pitchFamily="34" charset="0"/>
                        </a:rPr>
                        <a:t>Síndrome Piramidal</a:t>
                      </a:r>
                      <a:endParaRPr lang="es-ES" dirty="0">
                        <a:latin typeface="Arial" panose="020B0604020202020204" pitchFamily="34" charset="0"/>
                        <a:cs typeface="Arial" panose="020B0604020202020204" pitchFamily="34" charset="0"/>
                      </a:endParaRPr>
                    </a:p>
                    <a:p>
                      <a:pPr marL="285750" lvl="0" indent="-285750" algn="l">
                        <a:lnSpc>
                          <a:spcPct val="100000"/>
                        </a:lnSpc>
                        <a:spcBef>
                          <a:spcPts val="0"/>
                        </a:spcBef>
                        <a:spcAft>
                          <a:spcPts val="0"/>
                        </a:spcAft>
                        <a:buFont typeface="Arial"/>
                        <a:buChar char="•"/>
                      </a:pPr>
                      <a:r>
                        <a:rPr lang="es-ES" sz="1800" u="none" strike="noStrike" noProof="0" dirty="0">
                          <a:latin typeface="Arial" panose="020B0604020202020204" pitchFamily="34" charset="0"/>
                          <a:cs typeface="Arial" panose="020B0604020202020204" pitchFamily="34" charset="0"/>
                        </a:rPr>
                        <a:t>Síndrome Extrapiramidal</a:t>
                      </a:r>
                      <a:endParaRPr lang="es-ES" dirty="0">
                        <a:latin typeface="Arial" panose="020B0604020202020204" pitchFamily="34" charset="0"/>
                        <a:cs typeface="Arial" panose="020B0604020202020204" pitchFamily="34" charset="0"/>
                      </a:endParaRPr>
                    </a:p>
                    <a:p>
                      <a:pPr marL="285750" lvl="0" indent="-285750" algn="l">
                        <a:lnSpc>
                          <a:spcPct val="100000"/>
                        </a:lnSpc>
                        <a:spcBef>
                          <a:spcPts val="0"/>
                        </a:spcBef>
                        <a:spcAft>
                          <a:spcPts val="0"/>
                        </a:spcAft>
                        <a:buFont typeface="Arial"/>
                        <a:buChar char="•"/>
                      </a:pPr>
                      <a:r>
                        <a:rPr lang="es-ES" sz="1800" u="none" strike="noStrike" noProof="0" dirty="0">
                          <a:latin typeface="Arial" panose="020B0604020202020204" pitchFamily="34" charset="0"/>
                          <a:cs typeface="Arial" panose="020B0604020202020204" pitchFamily="34" charset="0"/>
                        </a:rPr>
                        <a:t>Síndrome de Neuroléptico Maligno</a:t>
                      </a:r>
                      <a:endParaRPr lang="es-E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876668950"/>
                  </a:ext>
                </a:extLst>
              </a:tr>
            </a:tbl>
          </a:graphicData>
        </a:graphic>
      </p:graphicFrame>
      <p:sp>
        <p:nvSpPr>
          <p:cNvPr id="5" name="Título 1">
            <a:extLst>
              <a:ext uri="{FF2B5EF4-FFF2-40B4-BE49-F238E27FC236}">
                <a16:creationId xmlns:a16="http://schemas.microsoft.com/office/drawing/2014/main" xmlns="" id="{8F2349C1-0E4B-4986-8DF5-5D5465608D0D}"/>
              </a:ext>
            </a:extLst>
          </p:cNvPr>
          <p:cNvSpPr>
            <a:spLocks noGrp="1"/>
          </p:cNvSpPr>
          <p:nvPr>
            <p:ph type="title"/>
          </p:nvPr>
        </p:nvSpPr>
        <p:spPr>
          <a:xfrm>
            <a:off x="2971975" y="111902"/>
            <a:ext cx="4882978" cy="633166"/>
          </a:xfrm>
        </p:spPr>
        <p:txBody>
          <a:bodyPr/>
          <a:lstStyle/>
          <a:p>
            <a:r>
              <a:rPr lang="es-ES" dirty="0" err="1">
                <a:latin typeface="Arial"/>
                <a:cs typeface="Arial"/>
              </a:rPr>
              <a:t>Toxidromes</a:t>
            </a:r>
            <a:endParaRPr lang="es-ES" dirty="0">
              <a:latin typeface="Arial"/>
              <a:cs typeface="Arial"/>
            </a:endParaRPr>
          </a:p>
        </p:txBody>
      </p:sp>
    </p:spTree>
    <p:extLst>
      <p:ext uri="{BB962C8B-B14F-4D97-AF65-F5344CB8AC3E}">
        <p14:creationId xmlns:p14="http://schemas.microsoft.com/office/powerpoint/2010/main" val="3077682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7E83158-8884-4ACC-8E07-65F0BE2588AD}"/>
              </a:ext>
            </a:extLst>
          </p:cNvPr>
          <p:cNvSpPr>
            <a:spLocks noGrp="1"/>
          </p:cNvSpPr>
          <p:nvPr>
            <p:ph type="title"/>
          </p:nvPr>
        </p:nvSpPr>
        <p:spPr>
          <a:xfrm>
            <a:off x="1038225" y="267630"/>
            <a:ext cx="10515600" cy="382745"/>
          </a:xfrm>
        </p:spPr>
        <p:txBody>
          <a:bodyPr>
            <a:normAutofit fontScale="90000"/>
          </a:bodyPr>
          <a:lstStyle/>
          <a:p>
            <a:r>
              <a:rPr lang="es-ES" dirty="0">
                <a:latin typeface="Arial"/>
                <a:cs typeface="Arial"/>
              </a:rPr>
              <a:t>Síndrome Anticolinérgico</a:t>
            </a:r>
            <a:endParaRPr lang="es-ES" dirty="0"/>
          </a:p>
        </p:txBody>
      </p:sp>
      <p:sp>
        <p:nvSpPr>
          <p:cNvPr id="3" name="Marcador de texto 2">
            <a:extLst>
              <a:ext uri="{FF2B5EF4-FFF2-40B4-BE49-F238E27FC236}">
                <a16:creationId xmlns:a16="http://schemas.microsoft.com/office/drawing/2014/main" xmlns="" id="{215AEA76-DF4A-41F3-90C8-363E4D4E5793}"/>
              </a:ext>
            </a:extLst>
          </p:cNvPr>
          <p:cNvSpPr>
            <a:spLocks noGrp="1"/>
          </p:cNvSpPr>
          <p:nvPr>
            <p:ph type="body" sz="quarter" idx="10"/>
          </p:nvPr>
        </p:nvSpPr>
        <p:spPr>
          <a:xfrm>
            <a:off x="397494" y="920363"/>
            <a:ext cx="11156331" cy="5017274"/>
          </a:xfrm>
        </p:spPr>
        <p:txBody>
          <a:bodyPr vert="horz" lIns="91440" tIns="45720" rIns="91440" bIns="45720" rtlCol="0" anchor="t">
            <a:noAutofit/>
          </a:bodyPr>
          <a:lstStyle/>
          <a:p>
            <a:pPr marL="0" indent="0" algn="just">
              <a:lnSpc>
                <a:spcPct val="150000"/>
              </a:lnSpc>
              <a:buNone/>
            </a:pPr>
            <a:r>
              <a:rPr lang="es-ES" sz="1800" dirty="0">
                <a:latin typeface="Arial"/>
                <a:cs typeface="Arial"/>
              </a:rPr>
              <a:t>El Síndrome Anticolinérgico se define como el conjunto de signos y síntomas clínicos resultantes del antagonismo de la acetilcolina (</a:t>
            </a:r>
            <a:r>
              <a:rPr lang="es-ES" sz="1800" dirty="0" err="1">
                <a:latin typeface="Arial"/>
                <a:cs typeface="Arial"/>
              </a:rPr>
              <a:t>Ach</a:t>
            </a:r>
            <a:r>
              <a:rPr lang="es-ES" sz="1800" dirty="0">
                <a:latin typeface="Arial"/>
                <a:cs typeface="Arial"/>
              </a:rPr>
              <a:t>) en el receptor muscarínico. Estos receptores se encuentran principalmente en el sistema nervioso parasimpático, el cual inerva los sistemas de órganos como ojos, corazón, sistema respiratorio, piel, tracto gastrointestinal y vejiga.</a:t>
            </a:r>
          </a:p>
          <a:p>
            <a:pPr marL="0" indent="0" algn="just">
              <a:lnSpc>
                <a:spcPct val="150000"/>
              </a:lnSpc>
              <a:buNone/>
            </a:pPr>
            <a:endParaRPr lang="es-ES" sz="1800" dirty="0">
              <a:latin typeface="Arial"/>
              <a:cs typeface="Arial"/>
            </a:endParaRPr>
          </a:p>
          <a:p>
            <a:pPr marL="0" indent="0" algn="just">
              <a:lnSpc>
                <a:spcPct val="150000"/>
              </a:lnSpc>
              <a:buNone/>
            </a:pPr>
            <a:r>
              <a:rPr lang="es-ES" sz="1800" dirty="0">
                <a:latin typeface="Arial"/>
                <a:cs typeface="Arial"/>
              </a:rPr>
              <a:t>Se le conoce también como delirio postoperatorio, delirium tóxico, toxicidad o psicosis por atropina, psicosis anticolinérgica, debido a los síntomas como anhidrosis, midriasis, rubor, hipertermia y delirio.</a:t>
            </a:r>
          </a:p>
          <a:p>
            <a:pPr marL="0" indent="0" algn="just">
              <a:lnSpc>
                <a:spcPct val="150000"/>
              </a:lnSpc>
              <a:buNone/>
            </a:pPr>
            <a:endParaRPr lang="es-ES" sz="1800" dirty="0"/>
          </a:p>
          <a:p>
            <a:pPr marL="0" indent="0" algn="just">
              <a:lnSpc>
                <a:spcPct val="150000"/>
              </a:lnSpc>
              <a:buNone/>
            </a:pPr>
            <a:r>
              <a:rPr lang="es-ES" sz="1800" dirty="0">
                <a:latin typeface="Arial"/>
                <a:cs typeface="Arial"/>
              </a:rPr>
              <a:t>Tiene una gran variabilidad clínica en su presentación, la cual dependerá de la dosis y el tiempo que haya transcurrido desde la exposición.</a:t>
            </a:r>
            <a:endParaRPr lang="es-ES" sz="1800" dirty="0"/>
          </a:p>
        </p:txBody>
      </p:sp>
    </p:spTree>
    <p:extLst>
      <p:ext uri="{BB962C8B-B14F-4D97-AF65-F5344CB8AC3E}">
        <p14:creationId xmlns:p14="http://schemas.microsoft.com/office/powerpoint/2010/main" val="591338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7E83158-8884-4ACC-8E07-65F0BE2588AD}"/>
              </a:ext>
            </a:extLst>
          </p:cNvPr>
          <p:cNvSpPr>
            <a:spLocks noGrp="1"/>
          </p:cNvSpPr>
          <p:nvPr>
            <p:ph type="title"/>
          </p:nvPr>
        </p:nvSpPr>
        <p:spPr>
          <a:xfrm>
            <a:off x="1038225" y="267630"/>
            <a:ext cx="10515600" cy="382745"/>
          </a:xfrm>
        </p:spPr>
        <p:txBody>
          <a:bodyPr>
            <a:normAutofit fontScale="90000"/>
          </a:bodyPr>
          <a:lstStyle/>
          <a:p>
            <a:r>
              <a:rPr lang="es-ES" dirty="0">
                <a:latin typeface="Arial"/>
                <a:cs typeface="Arial"/>
              </a:rPr>
              <a:t>Síndrome Anticolinérgico, signos y síntomas</a:t>
            </a:r>
            <a:endParaRPr lang="es-ES" dirty="0"/>
          </a:p>
        </p:txBody>
      </p:sp>
      <p:graphicFrame>
        <p:nvGraphicFramePr>
          <p:cNvPr id="4" name="Tabla 4">
            <a:extLst>
              <a:ext uri="{FF2B5EF4-FFF2-40B4-BE49-F238E27FC236}">
                <a16:creationId xmlns:a16="http://schemas.microsoft.com/office/drawing/2014/main" xmlns="" id="{02F29B23-4F09-4996-9470-40309CC41FEB}"/>
              </a:ext>
            </a:extLst>
          </p:cNvPr>
          <p:cNvGraphicFramePr>
            <a:graphicFrameLocks noGrp="1"/>
          </p:cNvGraphicFramePr>
          <p:nvPr>
            <p:extLst>
              <p:ext uri="{D42A27DB-BD31-4B8C-83A1-F6EECF244321}">
                <p14:modId xmlns:p14="http://schemas.microsoft.com/office/powerpoint/2010/main" val="1964818856"/>
              </p:ext>
            </p:extLst>
          </p:nvPr>
        </p:nvGraphicFramePr>
        <p:xfrm>
          <a:off x="1241852" y="909935"/>
          <a:ext cx="9708296" cy="5303520"/>
        </p:xfrm>
        <a:graphic>
          <a:graphicData uri="http://schemas.openxmlformats.org/drawingml/2006/table">
            <a:tbl>
              <a:tblPr firstRow="1" bandRow="1">
                <a:tableStyleId>{5A111915-BE36-4E01-A7E5-04B1672EAD32}</a:tableStyleId>
              </a:tblPr>
              <a:tblGrid>
                <a:gridCol w="2516163">
                  <a:extLst>
                    <a:ext uri="{9D8B030D-6E8A-4147-A177-3AD203B41FA5}">
                      <a16:colId xmlns:a16="http://schemas.microsoft.com/office/drawing/2014/main" xmlns="" val="4095262225"/>
                    </a:ext>
                  </a:extLst>
                </a:gridCol>
                <a:gridCol w="3413230">
                  <a:extLst>
                    <a:ext uri="{9D8B030D-6E8A-4147-A177-3AD203B41FA5}">
                      <a16:colId xmlns:a16="http://schemas.microsoft.com/office/drawing/2014/main" xmlns="" val="3749796490"/>
                    </a:ext>
                  </a:extLst>
                </a:gridCol>
                <a:gridCol w="3778903">
                  <a:extLst>
                    <a:ext uri="{9D8B030D-6E8A-4147-A177-3AD203B41FA5}">
                      <a16:colId xmlns:a16="http://schemas.microsoft.com/office/drawing/2014/main" xmlns="" val="2934496669"/>
                    </a:ext>
                  </a:extLst>
                </a:gridCol>
              </a:tblGrid>
              <a:tr h="263031">
                <a:tc>
                  <a:txBody>
                    <a:bodyPr/>
                    <a:lstStyle/>
                    <a:p>
                      <a:pPr lvl="0" algn="ctr">
                        <a:buNone/>
                      </a:pPr>
                      <a:r>
                        <a:rPr lang="es-ES" sz="2000" b="1" i="0" u="none" strike="noStrike" noProof="0" dirty="0">
                          <a:latin typeface="Arial" panose="020B0604020202020204" pitchFamily="34" charset="0"/>
                          <a:cs typeface="Arial" panose="020B0604020202020204" pitchFamily="34" charset="0"/>
                        </a:rPr>
                        <a:t>Grados</a:t>
                      </a:r>
                      <a:endParaRPr lang="es-ES" sz="2000" dirty="0">
                        <a:latin typeface="Arial" panose="020B0604020202020204" pitchFamily="34" charset="0"/>
                        <a:cs typeface="Arial" panose="020B0604020202020204" pitchFamily="34" charset="0"/>
                      </a:endParaRPr>
                    </a:p>
                  </a:txBody>
                  <a:tcPr/>
                </a:tc>
                <a:tc>
                  <a:txBody>
                    <a:bodyPr/>
                    <a:lstStyle/>
                    <a:p>
                      <a:pPr lvl="0" algn="ctr">
                        <a:buNone/>
                      </a:pPr>
                      <a:r>
                        <a:rPr lang="es-ES" sz="2000" b="1" i="0" u="none" strike="noStrike" noProof="0" dirty="0">
                          <a:latin typeface="Arial" panose="020B0604020202020204" pitchFamily="34" charset="0"/>
                          <a:cs typeface="Arial" panose="020B0604020202020204" pitchFamily="34" charset="0"/>
                        </a:rPr>
                        <a:t>Central </a:t>
                      </a:r>
                      <a:endParaRPr lang="es-ES" sz="2000" dirty="0">
                        <a:latin typeface="Arial" panose="020B0604020202020204" pitchFamily="34" charset="0"/>
                        <a:cs typeface="Arial" panose="020B0604020202020204" pitchFamily="34" charset="0"/>
                      </a:endParaRPr>
                    </a:p>
                  </a:txBody>
                  <a:tcPr/>
                </a:tc>
                <a:tc>
                  <a:txBody>
                    <a:bodyPr/>
                    <a:lstStyle/>
                    <a:p>
                      <a:pPr lvl="0" algn="ctr">
                        <a:buNone/>
                      </a:pPr>
                      <a:r>
                        <a:rPr lang="es-ES" sz="2000" b="1" i="0" u="none" strike="noStrike" noProof="0" dirty="0">
                          <a:latin typeface="Arial" panose="020B0604020202020204" pitchFamily="34" charset="0"/>
                          <a:cs typeface="Arial" panose="020B0604020202020204" pitchFamily="34" charset="0"/>
                        </a:rPr>
                        <a:t>Periférico</a:t>
                      </a:r>
                      <a:endParaRPr lang="es-E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89406182"/>
                  </a:ext>
                </a:extLst>
              </a:tr>
              <a:tr h="370840">
                <a:tc>
                  <a:txBody>
                    <a:bodyPr/>
                    <a:lstStyle/>
                    <a:p>
                      <a:pPr lvl="0">
                        <a:buNone/>
                      </a:pPr>
                      <a:r>
                        <a:rPr lang="es-ES" sz="2000" b="0" i="0" u="none" strike="noStrike" noProof="0" dirty="0">
                          <a:latin typeface="Arial" panose="020B0604020202020204" pitchFamily="34" charset="0"/>
                          <a:cs typeface="Arial" panose="020B0604020202020204" pitchFamily="34" charset="0"/>
                        </a:rPr>
                        <a:t>Primer Grado</a:t>
                      </a:r>
                      <a:endParaRPr lang="es-ES" sz="2000" dirty="0">
                        <a:latin typeface="Arial" panose="020B0604020202020204" pitchFamily="34" charset="0"/>
                        <a:cs typeface="Arial" panose="020B0604020202020204" pitchFamily="34" charset="0"/>
                      </a:endParaRPr>
                    </a:p>
                  </a:txBody>
                  <a:tcPr/>
                </a:tc>
                <a:tc>
                  <a:txBody>
                    <a:bodyPr/>
                    <a:lstStyle/>
                    <a:p>
                      <a:pPr lvl="0">
                        <a:buNone/>
                      </a:pPr>
                      <a:r>
                        <a:rPr lang="es-ES" sz="1600" b="0" i="0" u="none" strike="noStrike" noProof="0" dirty="0">
                          <a:latin typeface="Arial" panose="020B0604020202020204" pitchFamily="34" charset="0"/>
                          <a:cs typeface="Arial" panose="020B0604020202020204" pitchFamily="34" charset="0"/>
                        </a:rPr>
                        <a:t>Cambios del estado anímico o alteración del estado de conciencia, ataxia, alteraciones de la marcha, hiperactividad y cefalea (dolor de cabeza).</a:t>
                      </a:r>
                      <a:endParaRPr lang="es-ES" sz="1600" dirty="0">
                        <a:latin typeface="Arial" panose="020B0604020202020204" pitchFamily="34" charset="0"/>
                        <a:cs typeface="Arial" panose="020B0604020202020204" pitchFamily="34" charset="0"/>
                      </a:endParaRPr>
                    </a:p>
                  </a:txBody>
                  <a:tcPr/>
                </a:tc>
                <a:tc>
                  <a:txBody>
                    <a:bodyPr/>
                    <a:lstStyle/>
                    <a:p>
                      <a:pPr lvl="0">
                        <a:buNone/>
                      </a:pPr>
                      <a:r>
                        <a:rPr lang="es-ES" sz="1600" b="0" i="0" u="none" strike="noStrike" noProof="0" dirty="0" err="1">
                          <a:latin typeface="Arial" panose="020B0604020202020204" pitchFamily="34" charset="0"/>
                          <a:cs typeface="Arial" panose="020B0604020202020204" pitchFamily="34" charset="0"/>
                        </a:rPr>
                        <a:t>Xerostomia</a:t>
                      </a:r>
                      <a:r>
                        <a:rPr lang="es-ES" sz="1600" b="0" i="0" u="none" strike="noStrike" noProof="0" dirty="0">
                          <a:latin typeface="Arial" panose="020B0604020202020204" pitchFamily="34" charset="0"/>
                          <a:cs typeface="Arial" panose="020B0604020202020204" pitchFamily="34" charset="0"/>
                        </a:rPr>
                        <a:t> (boca seca), piel roja y caliente, taquicardia, taquipnea, disminución de la motilidad intestinal, dolor abdominal.</a:t>
                      </a:r>
                      <a:endParaRPr lang="es-E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828308222"/>
                  </a:ext>
                </a:extLst>
              </a:tr>
              <a:tr h="370840">
                <a:tc>
                  <a:txBody>
                    <a:bodyPr/>
                    <a:lstStyle/>
                    <a:p>
                      <a:pPr lvl="0">
                        <a:buNone/>
                      </a:pPr>
                      <a:r>
                        <a:rPr lang="es-ES" sz="2000" b="0" i="0" u="none" strike="noStrike" noProof="0">
                          <a:latin typeface="Arial" panose="020B0604020202020204" pitchFamily="34" charset="0"/>
                          <a:cs typeface="Arial" panose="020B0604020202020204" pitchFamily="34" charset="0"/>
                        </a:rPr>
                        <a:t>Segundo Grado</a:t>
                      </a:r>
                      <a:endParaRPr lang="es-ES" sz="2000">
                        <a:latin typeface="Arial" panose="020B0604020202020204" pitchFamily="34" charset="0"/>
                        <a:cs typeface="Arial" panose="020B0604020202020204" pitchFamily="34" charset="0"/>
                      </a:endParaRPr>
                    </a:p>
                  </a:txBody>
                  <a:tcPr/>
                </a:tc>
                <a:tc>
                  <a:txBody>
                    <a:bodyPr/>
                    <a:lstStyle/>
                    <a:p>
                      <a:pPr lvl="0">
                        <a:buNone/>
                      </a:pPr>
                      <a:r>
                        <a:rPr lang="es-ES" sz="1600" b="0" i="0" u="none" strike="noStrike" noProof="0" dirty="0">
                          <a:latin typeface="Arial" panose="020B0604020202020204" pitchFamily="34" charset="0"/>
                          <a:cs typeface="Arial" panose="020B0604020202020204" pitchFamily="34" charset="0"/>
                        </a:rPr>
                        <a:t>Hiperactividad, déficit de atención, alteraciones de la memoria, desorientación, disartria, amnesia y ataxia.</a:t>
                      </a:r>
                      <a:endParaRPr lang="es-ES" sz="1600" dirty="0">
                        <a:latin typeface="Arial" panose="020B0604020202020204" pitchFamily="34" charset="0"/>
                        <a:cs typeface="Arial" panose="020B0604020202020204" pitchFamily="34" charset="0"/>
                      </a:endParaRPr>
                    </a:p>
                  </a:txBody>
                  <a:tcPr/>
                </a:tc>
                <a:tc>
                  <a:txBody>
                    <a:bodyPr/>
                    <a:lstStyle/>
                    <a:p>
                      <a:pPr lvl="0">
                        <a:buNone/>
                      </a:pPr>
                      <a:r>
                        <a:rPr lang="es-ES" sz="1600" b="0" i="0" u="none" strike="noStrike" noProof="0" dirty="0">
                          <a:latin typeface="Arial" panose="020B0604020202020204" pitchFamily="34" charset="0"/>
                          <a:cs typeface="Arial" panose="020B0604020202020204" pitchFamily="34" charset="0"/>
                        </a:rPr>
                        <a:t>Midriasis (pupilas dilatadas), visión borrosa, perturbación de la acomodación visual (por cicloplejia), anomalías de la conducción nerviosa, disfagia, hiperreflexia, vomito, hipertensión arterial, mioclonías, </a:t>
                      </a:r>
                      <a:r>
                        <a:rPr lang="es-ES" sz="1600" b="0" i="0" u="none" strike="noStrike" noProof="0" dirty="0" err="1">
                          <a:latin typeface="Arial" panose="020B0604020202020204" pitchFamily="34" charset="0"/>
                          <a:cs typeface="Arial" panose="020B0604020202020204" pitchFamily="34" charset="0"/>
                        </a:rPr>
                        <a:t>coreatetosis</a:t>
                      </a:r>
                      <a:r>
                        <a:rPr lang="es-ES" sz="1600" b="0" i="0" u="none" strike="noStrike" noProof="0" dirty="0">
                          <a:latin typeface="Arial" panose="020B0604020202020204" pitchFamily="34" charset="0"/>
                          <a:cs typeface="Arial" panose="020B0604020202020204" pitchFamily="34" charset="0"/>
                        </a:rPr>
                        <a:t> (movimientos corporales anormales)</a:t>
                      </a:r>
                      <a:endParaRPr lang="es-E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039212690"/>
                  </a:ext>
                </a:extLst>
              </a:tr>
              <a:tr h="370840">
                <a:tc>
                  <a:txBody>
                    <a:bodyPr/>
                    <a:lstStyle/>
                    <a:p>
                      <a:pPr lvl="0">
                        <a:buNone/>
                      </a:pPr>
                      <a:r>
                        <a:rPr lang="es-ES" sz="2000" b="0" i="0" u="none" strike="noStrike" noProof="0">
                          <a:latin typeface="Arial" panose="020B0604020202020204" pitchFamily="34" charset="0"/>
                          <a:cs typeface="Arial" panose="020B0604020202020204" pitchFamily="34" charset="0"/>
                        </a:rPr>
                        <a:t>Tercer Grado</a:t>
                      </a:r>
                      <a:endParaRPr lang="es-ES" sz="2000">
                        <a:latin typeface="Arial" panose="020B0604020202020204" pitchFamily="34" charset="0"/>
                        <a:cs typeface="Arial" panose="020B0604020202020204" pitchFamily="34" charset="0"/>
                      </a:endParaRPr>
                    </a:p>
                  </a:txBody>
                  <a:tcPr/>
                </a:tc>
                <a:tc>
                  <a:txBody>
                    <a:bodyPr/>
                    <a:lstStyle/>
                    <a:p>
                      <a:pPr lvl="0">
                        <a:buNone/>
                      </a:pPr>
                      <a:r>
                        <a:rPr lang="es-ES" sz="1600" b="0" i="0" u="none" strike="noStrike" noProof="0" dirty="0">
                          <a:latin typeface="Arial" panose="020B0604020202020204" pitchFamily="34" charset="0"/>
                          <a:cs typeface="Arial" panose="020B0604020202020204" pitchFamily="34" charset="0"/>
                        </a:rPr>
                        <a:t>Desorientación, fabulación, alucinaciones, deliro, coma, colapso cardiorrespiratorio y muerte</a:t>
                      </a:r>
                      <a:endParaRPr lang="es-ES" sz="1600" dirty="0">
                        <a:latin typeface="Arial" panose="020B0604020202020204" pitchFamily="34" charset="0"/>
                        <a:cs typeface="Arial" panose="020B0604020202020204" pitchFamily="34" charset="0"/>
                      </a:endParaRPr>
                    </a:p>
                  </a:txBody>
                  <a:tcPr/>
                </a:tc>
                <a:tc>
                  <a:txBody>
                    <a:bodyPr/>
                    <a:lstStyle/>
                    <a:p>
                      <a:pPr lvl="0">
                        <a:buNone/>
                      </a:pPr>
                      <a:r>
                        <a:rPr lang="es-ES" sz="1600" b="0" i="0" u="none" strike="noStrike" noProof="0" dirty="0">
                          <a:latin typeface="Arial" panose="020B0604020202020204" pitchFamily="34" charset="0"/>
                          <a:cs typeface="Arial" panose="020B0604020202020204" pitchFamily="34" charset="0"/>
                        </a:rPr>
                        <a:t>Amaurosis total (ceguera temporal que suele ser reversible) retención urinaria, íleo adinámico (sin </a:t>
                      </a:r>
                      <a:r>
                        <a:rPr lang="es-CO" sz="1600" b="0" i="0" u="none" strike="noStrike" kern="1200" dirty="0">
                          <a:solidFill>
                            <a:schemeClr val="tx1"/>
                          </a:solidFill>
                          <a:latin typeface="Arial" panose="020B0604020202020204" pitchFamily="34" charset="0"/>
                          <a:ea typeface="+mn-ea"/>
                          <a:cs typeface="Arial" panose="020B0604020202020204" pitchFamily="34" charset="0"/>
                        </a:rPr>
                        <a:t>movimientos intestinales), fiebre, </a:t>
                      </a:r>
                      <a:r>
                        <a:rPr lang="es-CO" sz="1600" b="0" i="0" u="none" strike="noStrike" kern="1200" dirty="0" err="1">
                          <a:solidFill>
                            <a:schemeClr val="tx1"/>
                          </a:solidFill>
                          <a:latin typeface="Arial" panose="020B0604020202020204" pitchFamily="34" charset="0"/>
                          <a:ea typeface="+mn-ea"/>
                          <a:cs typeface="Arial" panose="020B0604020202020204" pitchFamily="34" charset="0"/>
                        </a:rPr>
                        <a:t>babinsky</a:t>
                      </a:r>
                      <a:r>
                        <a:rPr lang="es-CO" sz="1600" b="0" i="0" u="none" strike="noStrike" kern="1200" dirty="0">
                          <a:solidFill>
                            <a:schemeClr val="tx1"/>
                          </a:solidFill>
                          <a:latin typeface="Arial" panose="020B0604020202020204" pitchFamily="34" charset="0"/>
                          <a:ea typeface="+mn-ea"/>
                          <a:cs typeface="Arial" panose="020B0604020202020204" pitchFamily="34" charset="0"/>
                        </a:rPr>
                        <a:t> positivo, convulsiones, bloqueo motor hasta extenderse a tetraplejia</a:t>
                      </a:r>
                      <a:endParaRPr lang="es-ES" sz="1600" b="0" i="0" u="none" strike="noStrike"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4157523907"/>
                  </a:ext>
                </a:extLst>
              </a:tr>
            </a:tbl>
          </a:graphicData>
        </a:graphic>
      </p:graphicFrame>
      <p:sp>
        <p:nvSpPr>
          <p:cNvPr id="5" name="CuadroTexto 4">
            <a:extLst>
              <a:ext uri="{FF2B5EF4-FFF2-40B4-BE49-F238E27FC236}">
                <a16:creationId xmlns:a16="http://schemas.microsoft.com/office/drawing/2014/main" xmlns="" id="{3FDDE556-47CF-4DE5-8D88-4D71255354E7}"/>
              </a:ext>
            </a:extLst>
          </p:cNvPr>
          <p:cNvSpPr txBox="1"/>
          <p:nvPr/>
        </p:nvSpPr>
        <p:spPr>
          <a:xfrm>
            <a:off x="38806" y="6590370"/>
            <a:ext cx="6257219" cy="276999"/>
          </a:xfrm>
          <a:prstGeom prst="rect">
            <a:avLst/>
          </a:prstGeom>
          <a:noFill/>
        </p:spPr>
        <p:txBody>
          <a:bodyPr wrap="square">
            <a:spAutoFit/>
          </a:bodyPr>
          <a:lstStyle/>
          <a:p>
            <a:r>
              <a:rPr lang="es-CO" sz="1200" dirty="0">
                <a:solidFill>
                  <a:schemeClr val="bg1"/>
                </a:solidFill>
              </a:rPr>
              <a:t>Fuente: https://www.criticalcare.theclinics.com/article/S0749-0704(12)00060-7/fulltext</a:t>
            </a:r>
          </a:p>
        </p:txBody>
      </p:sp>
    </p:spTree>
    <p:extLst>
      <p:ext uri="{BB962C8B-B14F-4D97-AF65-F5344CB8AC3E}">
        <p14:creationId xmlns:p14="http://schemas.microsoft.com/office/powerpoint/2010/main" val="2514980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xmlns="" id="{C97DBA8B-70CB-4AD5-AB95-FDB9B425271B}"/>
              </a:ext>
            </a:extLst>
          </p:cNvPr>
          <p:cNvSpPr>
            <a:spLocks noGrp="1"/>
          </p:cNvSpPr>
          <p:nvPr>
            <p:ph type="body" sz="quarter" idx="10"/>
          </p:nvPr>
        </p:nvSpPr>
        <p:spPr>
          <a:xfrm>
            <a:off x="7666672" y="198791"/>
            <a:ext cx="3643489" cy="624192"/>
          </a:xfrm>
          <a:solidFill>
            <a:schemeClr val="bg2"/>
          </a:solidFill>
        </p:spPr>
        <p:txBody>
          <a:bodyPr vert="horz" lIns="91440" tIns="45720" rIns="91440" bIns="45720" rtlCol="0" anchor="t">
            <a:normAutofit fontScale="40000" lnSpcReduction="20000"/>
          </a:bodyPr>
          <a:lstStyle/>
          <a:p>
            <a:pPr marL="0" indent="0" algn="ctr">
              <a:buNone/>
            </a:pPr>
            <a:r>
              <a:rPr lang="es-ES" sz="2400" b="1" dirty="0">
                <a:solidFill>
                  <a:srgbClr val="C00000"/>
                </a:solidFill>
                <a:latin typeface="Arial"/>
                <a:cs typeface="Arial"/>
              </a:rPr>
              <a:t>RECUERDE</a:t>
            </a:r>
            <a:endParaRPr lang="es-ES" sz="2400" dirty="0">
              <a:solidFill>
                <a:srgbClr val="C00000"/>
              </a:solidFill>
              <a:latin typeface="Arial"/>
              <a:cs typeface="Arial"/>
            </a:endParaRPr>
          </a:p>
          <a:p>
            <a:pPr marL="0" indent="0" algn="ctr">
              <a:lnSpc>
                <a:spcPct val="120000"/>
              </a:lnSpc>
              <a:buNone/>
            </a:pPr>
            <a:r>
              <a:rPr lang="es-ES" sz="2300" dirty="0">
                <a:latin typeface="Arial"/>
                <a:cs typeface="Arial"/>
              </a:rPr>
              <a:t>Rojo como un como un tomate, caliente como un tizón, seco  como un hueso y loco como una cabra.</a:t>
            </a:r>
          </a:p>
        </p:txBody>
      </p:sp>
      <p:sp>
        <p:nvSpPr>
          <p:cNvPr id="5" name="CuadroTexto 4">
            <a:extLst>
              <a:ext uri="{FF2B5EF4-FFF2-40B4-BE49-F238E27FC236}">
                <a16:creationId xmlns:a16="http://schemas.microsoft.com/office/drawing/2014/main" xmlns="" id="{86148A73-D957-4936-A5A7-7A2D0F582F41}"/>
              </a:ext>
            </a:extLst>
          </p:cNvPr>
          <p:cNvSpPr txBox="1"/>
          <p:nvPr/>
        </p:nvSpPr>
        <p:spPr>
          <a:xfrm rot="-5400000">
            <a:off x="-1855115" y="3232038"/>
            <a:ext cx="511546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2400" b="1" i="1" dirty="0">
                <a:ea typeface="+mn-lt"/>
                <a:cs typeface="+mn-lt"/>
              </a:rPr>
              <a:t>Medicamentos y toxinas relacionados con el síndrome anticolinérgico</a:t>
            </a:r>
            <a:endParaRPr lang="es-ES" sz="2400" dirty="0"/>
          </a:p>
        </p:txBody>
      </p:sp>
      <p:graphicFrame>
        <p:nvGraphicFramePr>
          <p:cNvPr id="7" name="Tabla 7">
            <a:extLst>
              <a:ext uri="{FF2B5EF4-FFF2-40B4-BE49-F238E27FC236}">
                <a16:creationId xmlns:a16="http://schemas.microsoft.com/office/drawing/2014/main" xmlns="" id="{D9BBA691-1EF7-492C-B230-DD75A7BB3570}"/>
              </a:ext>
            </a:extLst>
          </p:cNvPr>
          <p:cNvGraphicFramePr>
            <a:graphicFrameLocks noGrp="1"/>
          </p:cNvGraphicFramePr>
          <p:nvPr>
            <p:extLst>
              <p:ext uri="{D42A27DB-BD31-4B8C-83A1-F6EECF244321}">
                <p14:modId xmlns:p14="http://schemas.microsoft.com/office/powerpoint/2010/main" val="1044788110"/>
              </p:ext>
            </p:extLst>
          </p:nvPr>
        </p:nvGraphicFramePr>
        <p:xfrm>
          <a:off x="1504776" y="469900"/>
          <a:ext cx="5254292" cy="5918200"/>
        </p:xfrm>
        <a:graphic>
          <a:graphicData uri="http://schemas.openxmlformats.org/drawingml/2006/table">
            <a:tbl>
              <a:tblPr firstRow="1" bandRow="1">
                <a:tableStyleId>{5A111915-BE36-4E01-A7E5-04B1672EAD32}</a:tableStyleId>
              </a:tblPr>
              <a:tblGrid>
                <a:gridCol w="1709237">
                  <a:extLst>
                    <a:ext uri="{9D8B030D-6E8A-4147-A177-3AD203B41FA5}">
                      <a16:colId xmlns:a16="http://schemas.microsoft.com/office/drawing/2014/main" xmlns="" val="863687187"/>
                    </a:ext>
                  </a:extLst>
                </a:gridCol>
                <a:gridCol w="3545055">
                  <a:extLst>
                    <a:ext uri="{9D8B030D-6E8A-4147-A177-3AD203B41FA5}">
                      <a16:colId xmlns:a16="http://schemas.microsoft.com/office/drawing/2014/main" xmlns="" val="705178842"/>
                    </a:ext>
                  </a:extLst>
                </a:gridCol>
              </a:tblGrid>
              <a:tr h="370840">
                <a:tc>
                  <a:txBody>
                    <a:bodyPr/>
                    <a:lstStyle/>
                    <a:p>
                      <a:pPr lvl="0">
                        <a:buNone/>
                      </a:pPr>
                      <a:r>
                        <a:rPr lang="es-ES" sz="1400" b="1" i="0" u="none" strike="noStrike" noProof="0" dirty="0">
                          <a:latin typeface="Calibri"/>
                        </a:rPr>
                        <a:t>Tipo de sustancia</a:t>
                      </a:r>
                      <a:endParaRPr lang="es-ES" sz="1400" dirty="0"/>
                    </a:p>
                  </a:txBody>
                  <a:tcPr/>
                </a:tc>
                <a:tc>
                  <a:txBody>
                    <a:bodyPr/>
                    <a:lstStyle/>
                    <a:p>
                      <a:pPr lvl="0">
                        <a:buNone/>
                      </a:pPr>
                      <a:r>
                        <a:rPr lang="es-ES" sz="1400" b="1" i="0" u="none" strike="noStrike" noProof="0" dirty="0">
                          <a:latin typeface="Calibri"/>
                        </a:rPr>
                        <a:t>Nombre de la sustancia</a:t>
                      </a:r>
                      <a:endParaRPr lang="es-ES" sz="1400" dirty="0"/>
                    </a:p>
                  </a:txBody>
                  <a:tcPr/>
                </a:tc>
                <a:extLst>
                  <a:ext uri="{0D108BD9-81ED-4DB2-BD59-A6C34878D82A}">
                    <a16:rowId xmlns:a16="http://schemas.microsoft.com/office/drawing/2014/main" xmlns="" val="3817958722"/>
                  </a:ext>
                </a:extLst>
              </a:tr>
              <a:tr h="370840">
                <a:tc>
                  <a:txBody>
                    <a:bodyPr/>
                    <a:lstStyle/>
                    <a:p>
                      <a:pPr lvl="0">
                        <a:buNone/>
                      </a:pPr>
                      <a:r>
                        <a:rPr lang="es-ES" sz="1400" b="0" i="0" u="none" strike="noStrike" noProof="0" dirty="0">
                          <a:latin typeface="Calibri"/>
                        </a:rPr>
                        <a:t>Medicamentos</a:t>
                      </a:r>
                      <a:endParaRPr lang="es-ES" sz="1400" dirty="0"/>
                    </a:p>
                  </a:txBody>
                  <a:tcPr/>
                </a:tc>
                <a:tc>
                  <a:txBody>
                    <a:bodyPr/>
                    <a:lstStyle/>
                    <a:p>
                      <a:pPr marL="285750" lvl="0" indent="-285750" algn="l">
                        <a:lnSpc>
                          <a:spcPct val="100000"/>
                        </a:lnSpc>
                        <a:spcBef>
                          <a:spcPts val="0"/>
                        </a:spcBef>
                        <a:spcAft>
                          <a:spcPts val="0"/>
                        </a:spcAft>
                        <a:buFont typeface="Arial"/>
                        <a:buChar char="•"/>
                      </a:pPr>
                      <a:r>
                        <a:rPr lang="es-ES" sz="1100" b="0" i="0" u="none" strike="noStrike" noProof="0" dirty="0" err="1">
                          <a:latin typeface="Calibri"/>
                        </a:rPr>
                        <a:t>Clorfeniramina</a:t>
                      </a:r>
                      <a:endParaRPr lang="es-ES" sz="1100" dirty="0"/>
                    </a:p>
                    <a:p>
                      <a:pPr marL="285750" lvl="0" indent="-285750" algn="l">
                        <a:lnSpc>
                          <a:spcPct val="100000"/>
                        </a:lnSpc>
                        <a:spcBef>
                          <a:spcPts val="0"/>
                        </a:spcBef>
                        <a:spcAft>
                          <a:spcPts val="0"/>
                        </a:spcAft>
                        <a:buFont typeface="Arial"/>
                        <a:buChar char="•"/>
                      </a:pPr>
                      <a:r>
                        <a:rPr lang="es-ES" sz="1100" b="0" i="0" u="none" strike="noStrike" noProof="0" dirty="0">
                          <a:latin typeface="Calibri"/>
                        </a:rPr>
                        <a:t>Difenhidramina</a:t>
                      </a:r>
                      <a:endParaRPr lang="es-ES" sz="1100" dirty="0"/>
                    </a:p>
                    <a:p>
                      <a:pPr marL="285750" lvl="0" indent="-285750" algn="l">
                        <a:lnSpc>
                          <a:spcPct val="100000"/>
                        </a:lnSpc>
                        <a:spcBef>
                          <a:spcPts val="0"/>
                        </a:spcBef>
                        <a:spcAft>
                          <a:spcPts val="0"/>
                        </a:spcAft>
                        <a:buFont typeface="Arial"/>
                        <a:buChar char="•"/>
                      </a:pPr>
                      <a:r>
                        <a:rPr lang="es-ES" sz="1100" b="0" i="0" u="none" strike="noStrike" noProof="0" dirty="0">
                          <a:latin typeface="Calibri"/>
                        </a:rPr>
                        <a:t>Cimetidina</a:t>
                      </a:r>
                      <a:endParaRPr lang="es-ES" sz="1100" dirty="0"/>
                    </a:p>
                    <a:p>
                      <a:pPr marL="285750" lvl="0" indent="-285750" algn="l">
                        <a:lnSpc>
                          <a:spcPct val="100000"/>
                        </a:lnSpc>
                        <a:spcBef>
                          <a:spcPts val="0"/>
                        </a:spcBef>
                        <a:spcAft>
                          <a:spcPts val="0"/>
                        </a:spcAft>
                        <a:buFont typeface="Arial"/>
                        <a:buChar char="•"/>
                      </a:pPr>
                      <a:r>
                        <a:rPr lang="es-ES" sz="1100" b="0" i="0" u="none" strike="noStrike" noProof="0" dirty="0">
                          <a:latin typeface="Calibri"/>
                        </a:rPr>
                        <a:t>Ranitidina</a:t>
                      </a:r>
                      <a:endParaRPr lang="es-ES" sz="1100" dirty="0"/>
                    </a:p>
                    <a:p>
                      <a:pPr marL="285750" lvl="0" indent="-285750" algn="l">
                        <a:lnSpc>
                          <a:spcPct val="100000"/>
                        </a:lnSpc>
                        <a:spcBef>
                          <a:spcPts val="0"/>
                        </a:spcBef>
                        <a:spcAft>
                          <a:spcPts val="0"/>
                        </a:spcAft>
                        <a:buFont typeface="Arial"/>
                        <a:buChar char="•"/>
                      </a:pPr>
                      <a:r>
                        <a:rPr lang="es-ES" sz="1100" b="0" i="0" u="none" strike="noStrike" noProof="0" dirty="0">
                          <a:latin typeface="Calibri"/>
                        </a:rPr>
                        <a:t>Benzodiacepinas como diazepam, midazolam y Lorazepam</a:t>
                      </a:r>
                      <a:endParaRPr lang="es-ES" sz="1100" dirty="0"/>
                    </a:p>
                    <a:p>
                      <a:pPr marL="285750" lvl="0" indent="-285750" algn="l">
                        <a:lnSpc>
                          <a:spcPct val="100000"/>
                        </a:lnSpc>
                        <a:spcBef>
                          <a:spcPts val="0"/>
                        </a:spcBef>
                        <a:spcAft>
                          <a:spcPts val="0"/>
                        </a:spcAft>
                        <a:buFont typeface="Arial"/>
                        <a:buChar char="•"/>
                      </a:pPr>
                      <a:r>
                        <a:rPr lang="es-ES" sz="1100" b="0" i="0" u="none" strike="noStrike" noProof="0" dirty="0">
                          <a:latin typeface="Calibri"/>
                        </a:rPr>
                        <a:t>Clorpromazina</a:t>
                      </a:r>
                      <a:endParaRPr lang="es-ES" sz="1100" dirty="0"/>
                    </a:p>
                    <a:p>
                      <a:pPr marL="285750" lvl="0" indent="-285750" algn="l">
                        <a:lnSpc>
                          <a:spcPct val="100000"/>
                        </a:lnSpc>
                        <a:spcBef>
                          <a:spcPts val="0"/>
                        </a:spcBef>
                        <a:spcAft>
                          <a:spcPts val="0"/>
                        </a:spcAft>
                        <a:buFont typeface="Arial"/>
                        <a:buChar char="•"/>
                      </a:pPr>
                      <a:r>
                        <a:rPr lang="es-ES" sz="1100" b="0" i="0" u="none" strike="noStrike" noProof="0" dirty="0" err="1">
                          <a:latin typeface="Calibri"/>
                        </a:rPr>
                        <a:t>Tioriacina</a:t>
                      </a:r>
                      <a:endParaRPr lang="es-ES" sz="1100" dirty="0"/>
                    </a:p>
                    <a:p>
                      <a:pPr marL="285750" lvl="0" indent="-285750" algn="l">
                        <a:lnSpc>
                          <a:spcPct val="100000"/>
                        </a:lnSpc>
                        <a:spcBef>
                          <a:spcPts val="0"/>
                        </a:spcBef>
                        <a:spcAft>
                          <a:spcPts val="0"/>
                        </a:spcAft>
                        <a:buFont typeface="Arial"/>
                        <a:buChar char="•"/>
                      </a:pPr>
                      <a:r>
                        <a:rPr lang="es-ES" sz="1100" b="0" i="0" u="none" strike="noStrike" noProof="0" dirty="0">
                          <a:latin typeface="Calibri"/>
                        </a:rPr>
                        <a:t>Haloperidol</a:t>
                      </a:r>
                      <a:endParaRPr lang="es-ES" sz="1100" dirty="0"/>
                    </a:p>
                    <a:p>
                      <a:pPr marL="285750" lvl="0" indent="-285750" algn="l">
                        <a:lnSpc>
                          <a:spcPct val="100000"/>
                        </a:lnSpc>
                        <a:spcBef>
                          <a:spcPts val="0"/>
                        </a:spcBef>
                        <a:spcAft>
                          <a:spcPts val="0"/>
                        </a:spcAft>
                        <a:buFont typeface="Arial"/>
                        <a:buChar char="•"/>
                      </a:pPr>
                      <a:r>
                        <a:rPr lang="es-ES" sz="1100" b="0" i="0" u="none" strike="noStrike" noProof="0" dirty="0" err="1">
                          <a:latin typeface="Calibri"/>
                        </a:rPr>
                        <a:t>Droperidol</a:t>
                      </a:r>
                      <a:endParaRPr lang="es-ES" sz="1100" dirty="0"/>
                    </a:p>
                    <a:p>
                      <a:pPr marL="285750" lvl="0" indent="-285750" algn="l">
                        <a:lnSpc>
                          <a:spcPct val="100000"/>
                        </a:lnSpc>
                        <a:spcBef>
                          <a:spcPts val="0"/>
                        </a:spcBef>
                        <a:spcAft>
                          <a:spcPts val="0"/>
                        </a:spcAft>
                        <a:buFont typeface="Arial"/>
                        <a:buChar char="•"/>
                      </a:pPr>
                      <a:r>
                        <a:rPr lang="es-ES" sz="1100" b="0" i="0" u="none" strike="noStrike" noProof="0" dirty="0" err="1">
                          <a:latin typeface="Calibri"/>
                        </a:rPr>
                        <a:t>Prometacina</a:t>
                      </a:r>
                      <a:endParaRPr lang="es-ES" sz="1100" dirty="0"/>
                    </a:p>
                    <a:p>
                      <a:pPr marL="285750" lvl="0" indent="-285750" algn="l">
                        <a:lnSpc>
                          <a:spcPct val="100000"/>
                        </a:lnSpc>
                        <a:spcBef>
                          <a:spcPts val="0"/>
                        </a:spcBef>
                        <a:spcAft>
                          <a:spcPts val="0"/>
                        </a:spcAft>
                        <a:buFont typeface="Arial"/>
                        <a:buChar char="•"/>
                      </a:pPr>
                      <a:r>
                        <a:rPr lang="es-ES" sz="1100" b="0" i="0" u="none" strike="noStrike" noProof="0" dirty="0" err="1">
                          <a:latin typeface="Calibri"/>
                        </a:rPr>
                        <a:t>Ketiamina</a:t>
                      </a:r>
                      <a:endParaRPr lang="es-ES" sz="1100" dirty="0"/>
                    </a:p>
                    <a:p>
                      <a:pPr marL="285750" lvl="0" indent="-285750" algn="l">
                        <a:lnSpc>
                          <a:spcPct val="100000"/>
                        </a:lnSpc>
                        <a:spcBef>
                          <a:spcPts val="0"/>
                        </a:spcBef>
                        <a:spcAft>
                          <a:spcPts val="0"/>
                        </a:spcAft>
                        <a:buFont typeface="Arial"/>
                        <a:buChar char="•"/>
                      </a:pPr>
                      <a:r>
                        <a:rPr lang="es-ES" sz="1100" b="0" i="0" u="none" strike="noStrike" noProof="0" dirty="0">
                          <a:latin typeface="Calibri"/>
                        </a:rPr>
                        <a:t>Propofol</a:t>
                      </a:r>
                      <a:endParaRPr lang="es-ES" sz="1100" dirty="0"/>
                    </a:p>
                    <a:p>
                      <a:pPr marL="285750" lvl="0" indent="-285750" algn="l">
                        <a:lnSpc>
                          <a:spcPct val="100000"/>
                        </a:lnSpc>
                        <a:spcBef>
                          <a:spcPts val="0"/>
                        </a:spcBef>
                        <a:spcAft>
                          <a:spcPts val="0"/>
                        </a:spcAft>
                        <a:buFont typeface="Arial"/>
                        <a:buChar char="•"/>
                      </a:pPr>
                      <a:r>
                        <a:rPr lang="es-ES" sz="1100" b="0" i="0" u="none" strike="noStrike" noProof="0" dirty="0" err="1">
                          <a:latin typeface="Calibri"/>
                        </a:rPr>
                        <a:t>Etomidato</a:t>
                      </a:r>
                      <a:endParaRPr lang="es-ES" sz="1100" dirty="0"/>
                    </a:p>
                    <a:p>
                      <a:pPr marL="285750" lvl="0" indent="-285750" algn="l">
                        <a:lnSpc>
                          <a:spcPct val="100000"/>
                        </a:lnSpc>
                        <a:spcBef>
                          <a:spcPts val="0"/>
                        </a:spcBef>
                        <a:spcAft>
                          <a:spcPts val="0"/>
                        </a:spcAft>
                        <a:buFont typeface="Arial"/>
                        <a:buChar char="•"/>
                      </a:pPr>
                      <a:r>
                        <a:rPr lang="es-ES" sz="1100" b="0" i="0" u="none" strike="noStrike" noProof="0" dirty="0">
                          <a:latin typeface="Calibri"/>
                        </a:rPr>
                        <a:t>Atropina</a:t>
                      </a:r>
                      <a:endParaRPr lang="es-ES" sz="1100" dirty="0"/>
                    </a:p>
                    <a:p>
                      <a:pPr marL="285750" lvl="0" indent="-285750" algn="l">
                        <a:lnSpc>
                          <a:spcPct val="100000"/>
                        </a:lnSpc>
                        <a:spcBef>
                          <a:spcPts val="0"/>
                        </a:spcBef>
                        <a:spcAft>
                          <a:spcPts val="0"/>
                        </a:spcAft>
                        <a:buFont typeface="Arial"/>
                        <a:buChar char="•"/>
                      </a:pPr>
                      <a:r>
                        <a:rPr lang="es-ES" sz="1100" b="0" i="0" u="none" strike="noStrike" noProof="0" dirty="0" err="1">
                          <a:latin typeface="Calibri"/>
                        </a:rPr>
                        <a:t>Sevoflurano</a:t>
                      </a:r>
                      <a:endParaRPr lang="es-ES" sz="1100" dirty="0"/>
                    </a:p>
                    <a:p>
                      <a:pPr marL="285750" lvl="0" indent="-285750" algn="l">
                        <a:lnSpc>
                          <a:spcPct val="100000"/>
                        </a:lnSpc>
                        <a:spcBef>
                          <a:spcPts val="0"/>
                        </a:spcBef>
                        <a:spcAft>
                          <a:spcPts val="0"/>
                        </a:spcAft>
                        <a:buFont typeface="Arial"/>
                        <a:buChar char="•"/>
                      </a:pPr>
                      <a:r>
                        <a:rPr lang="es-ES" sz="1100" b="0" i="0" u="none" strike="noStrike" noProof="0" dirty="0">
                          <a:latin typeface="Calibri"/>
                        </a:rPr>
                        <a:t>Óxido nitroso (gas de la risa)</a:t>
                      </a:r>
                      <a:endParaRPr lang="es-ES" sz="1100" dirty="0"/>
                    </a:p>
                    <a:p>
                      <a:pPr marL="285750" lvl="0" indent="-285750" algn="l">
                        <a:lnSpc>
                          <a:spcPct val="100000"/>
                        </a:lnSpc>
                        <a:spcBef>
                          <a:spcPts val="0"/>
                        </a:spcBef>
                        <a:spcAft>
                          <a:spcPts val="0"/>
                        </a:spcAft>
                        <a:buFont typeface="Arial"/>
                        <a:buChar char="•"/>
                      </a:pPr>
                      <a:r>
                        <a:rPr lang="es-ES" sz="1100" b="0" i="0" u="none" strike="noStrike" noProof="0" dirty="0">
                          <a:latin typeface="Calibri"/>
                        </a:rPr>
                        <a:t>Biperideno</a:t>
                      </a:r>
                      <a:endParaRPr lang="es-ES" sz="1100" dirty="0"/>
                    </a:p>
                    <a:p>
                      <a:pPr marL="285750" lvl="0" indent="-285750" algn="l">
                        <a:lnSpc>
                          <a:spcPct val="100000"/>
                        </a:lnSpc>
                        <a:spcBef>
                          <a:spcPts val="0"/>
                        </a:spcBef>
                        <a:spcAft>
                          <a:spcPts val="0"/>
                        </a:spcAft>
                        <a:buFont typeface="Arial"/>
                        <a:buChar char="•"/>
                      </a:pPr>
                      <a:r>
                        <a:rPr lang="es-ES" sz="1100" b="0" i="0" u="none" strike="noStrike" noProof="0" dirty="0" err="1">
                          <a:latin typeface="Calibri"/>
                        </a:rPr>
                        <a:t>Etopropacina</a:t>
                      </a:r>
                      <a:endParaRPr lang="es-ES" sz="1100" dirty="0"/>
                    </a:p>
                    <a:p>
                      <a:pPr marL="285750" lvl="0" indent="-285750" algn="l">
                        <a:lnSpc>
                          <a:spcPct val="100000"/>
                        </a:lnSpc>
                        <a:spcBef>
                          <a:spcPts val="0"/>
                        </a:spcBef>
                        <a:spcAft>
                          <a:spcPts val="0"/>
                        </a:spcAft>
                        <a:buFont typeface="Arial"/>
                        <a:buChar char="•"/>
                      </a:pPr>
                      <a:r>
                        <a:rPr lang="es-ES" sz="1100" b="0" i="0" u="none" strike="noStrike" noProof="0" dirty="0" err="1">
                          <a:latin typeface="Calibri"/>
                        </a:rPr>
                        <a:t>Prociclidina</a:t>
                      </a:r>
                      <a:endParaRPr lang="es-ES" sz="1100" dirty="0"/>
                    </a:p>
                    <a:p>
                      <a:pPr marL="285750" lvl="0" indent="-285750" algn="l">
                        <a:lnSpc>
                          <a:spcPct val="100000"/>
                        </a:lnSpc>
                        <a:spcBef>
                          <a:spcPts val="0"/>
                        </a:spcBef>
                        <a:spcAft>
                          <a:spcPts val="0"/>
                        </a:spcAft>
                        <a:buFont typeface="Arial"/>
                        <a:buChar char="•"/>
                      </a:pPr>
                      <a:r>
                        <a:rPr lang="es-ES" sz="1100" b="0" i="0" u="none" strike="noStrike" noProof="0" dirty="0">
                          <a:latin typeface="Calibri"/>
                        </a:rPr>
                        <a:t>Meperidina</a:t>
                      </a:r>
                      <a:endParaRPr lang="es-ES" sz="1100" dirty="0"/>
                    </a:p>
                    <a:p>
                      <a:pPr marL="285750" lvl="0" indent="-285750" algn="l">
                        <a:lnSpc>
                          <a:spcPct val="100000"/>
                        </a:lnSpc>
                        <a:spcBef>
                          <a:spcPts val="0"/>
                        </a:spcBef>
                        <a:spcAft>
                          <a:spcPts val="0"/>
                        </a:spcAft>
                        <a:buFont typeface="Arial"/>
                        <a:buChar char="•"/>
                      </a:pPr>
                      <a:r>
                        <a:rPr lang="es-ES" sz="1100" b="0" i="0" u="none" strike="noStrike" noProof="0" dirty="0">
                          <a:latin typeface="Calibri"/>
                        </a:rPr>
                        <a:t>Metadona</a:t>
                      </a:r>
                      <a:endParaRPr lang="es-ES" sz="1100" dirty="0"/>
                    </a:p>
                    <a:p>
                      <a:pPr marL="285750" lvl="0" indent="-285750" algn="l">
                        <a:lnSpc>
                          <a:spcPct val="100000"/>
                        </a:lnSpc>
                        <a:spcBef>
                          <a:spcPts val="0"/>
                        </a:spcBef>
                        <a:spcAft>
                          <a:spcPts val="0"/>
                        </a:spcAft>
                        <a:buFont typeface="Arial"/>
                        <a:buChar char="•"/>
                      </a:pPr>
                      <a:r>
                        <a:rPr lang="es-ES" sz="1100" b="0" i="0" u="none" strike="noStrike" noProof="0" dirty="0">
                          <a:latin typeface="Calibri"/>
                        </a:rPr>
                        <a:t>Fentanilo</a:t>
                      </a:r>
                      <a:endParaRPr lang="es-ES" sz="1100" dirty="0"/>
                    </a:p>
                    <a:p>
                      <a:pPr marL="285750" lvl="0" indent="-285750" algn="l">
                        <a:lnSpc>
                          <a:spcPct val="100000"/>
                        </a:lnSpc>
                        <a:spcBef>
                          <a:spcPts val="0"/>
                        </a:spcBef>
                        <a:spcAft>
                          <a:spcPts val="0"/>
                        </a:spcAft>
                        <a:buFont typeface="Arial"/>
                        <a:buChar char="•"/>
                      </a:pPr>
                      <a:r>
                        <a:rPr lang="es-ES" sz="1100" b="0" i="0" u="none" strike="noStrike" noProof="0" dirty="0">
                          <a:latin typeface="Calibri"/>
                        </a:rPr>
                        <a:t>Buprenorfina</a:t>
                      </a:r>
                      <a:endParaRPr lang="es-ES" sz="1100" b="0" i="0" u="none" strike="noStrike" noProof="0" dirty="0">
                        <a:latin typeface="+mn-lt"/>
                      </a:endParaRPr>
                    </a:p>
                    <a:p>
                      <a:pPr marL="285750" lvl="0" indent="-285750" algn="l">
                        <a:lnSpc>
                          <a:spcPct val="100000"/>
                        </a:lnSpc>
                        <a:spcBef>
                          <a:spcPts val="0"/>
                        </a:spcBef>
                        <a:spcAft>
                          <a:spcPts val="0"/>
                        </a:spcAft>
                        <a:buFont typeface="Arial"/>
                        <a:buChar char="•"/>
                      </a:pPr>
                      <a:r>
                        <a:rPr lang="es-ES" sz="1100" b="0" i="0" u="none" strike="noStrike" noProof="0" dirty="0">
                          <a:latin typeface="Calibri"/>
                        </a:rPr>
                        <a:t>Antidepresivos tricíclicos</a:t>
                      </a:r>
                      <a:endParaRPr lang="es-ES" sz="1100" dirty="0"/>
                    </a:p>
                  </a:txBody>
                  <a:tcPr/>
                </a:tc>
                <a:extLst>
                  <a:ext uri="{0D108BD9-81ED-4DB2-BD59-A6C34878D82A}">
                    <a16:rowId xmlns:a16="http://schemas.microsoft.com/office/drawing/2014/main" xmlns="" val="4144703603"/>
                  </a:ext>
                </a:extLst>
              </a:tr>
              <a:tr h="370840">
                <a:tc>
                  <a:txBody>
                    <a:bodyPr/>
                    <a:lstStyle/>
                    <a:p>
                      <a:pPr lvl="0">
                        <a:buNone/>
                      </a:pPr>
                      <a:r>
                        <a:rPr lang="es-ES" sz="1400" b="0" i="0" u="none" strike="noStrike" noProof="0">
                          <a:latin typeface="Calibri"/>
                        </a:rPr>
                        <a:t>Plantas y hongos</a:t>
                      </a:r>
                      <a:endParaRPr lang="es-ES" sz="1400"/>
                    </a:p>
                  </a:txBody>
                  <a:tcPr/>
                </a:tc>
                <a:tc>
                  <a:txBody>
                    <a:bodyPr/>
                    <a:lstStyle/>
                    <a:p>
                      <a:pPr marL="285750" lvl="0" indent="-285750" algn="l">
                        <a:lnSpc>
                          <a:spcPct val="100000"/>
                        </a:lnSpc>
                        <a:spcBef>
                          <a:spcPts val="0"/>
                        </a:spcBef>
                        <a:spcAft>
                          <a:spcPts val="0"/>
                        </a:spcAft>
                        <a:buFont typeface="Arial"/>
                        <a:buChar char="•"/>
                      </a:pPr>
                      <a:r>
                        <a:rPr lang="es-ES" sz="1100" b="0" i="0" u="none" strike="noStrike" noProof="0" dirty="0">
                          <a:latin typeface="Calibri"/>
                        </a:rPr>
                        <a:t>Mandrágora</a:t>
                      </a:r>
                      <a:endParaRPr lang="es-ES" sz="1100" dirty="0"/>
                    </a:p>
                    <a:p>
                      <a:pPr marL="285750" lvl="0" indent="-285750" algn="l">
                        <a:lnSpc>
                          <a:spcPct val="100000"/>
                        </a:lnSpc>
                        <a:spcBef>
                          <a:spcPts val="0"/>
                        </a:spcBef>
                        <a:spcAft>
                          <a:spcPts val="0"/>
                        </a:spcAft>
                        <a:buFont typeface="Arial"/>
                        <a:buChar char="•"/>
                      </a:pPr>
                      <a:r>
                        <a:rPr lang="es-ES" sz="1100" b="0" i="0" u="none" strike="noStrike" noProof="0" dirty="0">
                          <a:latin typeface="Calibri"/>
                        </a:rPr>
                        <a:t>Beleño</a:t>
                      </a:r>
                      <a:endParaRPr lang="es-ES" sz="1100" dirty="0"/>
                    </a:p>
                    <a:p>
                      <a:pPr marL="285750" lvl="0" indent="-285750" algn="l">
                        <a:lnSpc>
                          <a:spcPct val="100000"/>
                        </a:lnSpc>
                        <a:spcBef>
                          <a:spcPts val="0"/>
                        </a:spcBef>
                        <a:spcAft>
                          <a:spcPts val="0"/>
                        </a:spcAft>
                        <a:buFont typeface="Arial"/>
                        <a:buChar char="•"/>
                      </a:pPr>
                      <a:r>
                        <a:rPr lang="es-ES" sz="1100" b="0" i="0" u="none" strike="noStrike" noProof="0" dirty="0">
                          <a:latin typeface="Calibri"/>
                        </a:rPr>
                        <a:t>Raíz de bardana</a:t>
                      </a:r>
                      <a:endParaRPr lang="es-ES" sz="1100" dirty="0"/>
                    </a:p>
                    <a:p>
                      <a:pPr marL="285750" lvl="0" indent="-285750" algn="l">
                        <a:lnSpc>
                          <a:spcPct val="100000"/>
                        </a:lnSpc>
                        <a:spcBef>
                          <a:spcPts val="0"/>
                        </a:spcBef>
                        <a:spcAft>
                          <a:spcPts val="0"/>
                        </a:spcAft>
                        <a:buFont typeface="Arial"/>
                        <a:buChar char="•"/>
                      </a:pPr>
                      <a:r>
                        <a:rPr lang="es-ES" sz="1100" b="0" i="0" u="none" strike="noStrike" noProof="0" dirty="0">
                          <a:latin typeface="Calibri"/>
                        </a:rPr>
                        <a:t>Estramonio</a:t>
                      </a:r>
                      <a:endParaRPr lang="es-ES" sz="1100" dirty="0"/>
                    </a:p>
                    <a:p>
                      <a:pPr marL="285750" lvl="0" indent="-285750" algn="l">
                        <a:lnSpc>
                          <a:spcPct val="100000"/>
                        </a:lnSpc>
                        <a:spcBef>
                          <a:spcPts val="0"/>
                        </a:spcBef>
                        <a:spcAft>
                          <a:spcPts val="0"/>
                        </a:spcAft>
                        <a:buFont typeface="Arial"/>
                        <a:buChar char="•"/>
                      </a:pPr>
                      <a:r>
                        <a:rPr lang="es-ES" sz="1100" b="0" i="0" u="none" strike="noStrike" noProof="0" dirty="0">
                          <a:latin typeface="Calibri"/>
                        </a:rPr>
                        <a:t>Cacao sabanero o borrachero (</a:t>
                      </a:r>
                      <a:r>
                        <a:rPr lang="es" sz="1100" b="0" i="1" u="none" strike="noStrike" noProof="0" dirty="0">
                          <a:latin typeface="Calibri"/>
                        </a:rPr>
                        <a:t>Brugmansia</a:t>
                      </a:r>
                      <a:r>
                        <a:rPr lang="es-ES" sz="1100" b="0" i="0" u="none" strike="noStrike" noProof="0" dirty="0">
                          <a:latin typeface="Calibri"/>
                        </a:rPr>
                        <a:t>)</a:t>
                      </a:r>
                      <a:endParaRPr lang="es-ES" sz="1100" dirty="0"/>
                    </a:p>
                    <a:p>
                      <a:pPr marL="285750" lvl="0" indent="-285750" algn="l">
                        <a:lnSpc>
                          <a:spcPct val="100000"/>
                        </a:lnSpc>
                        <a:spcBef>
                          <a:spcPts val="0"/>
                        </a:spcBef>
                        <a:spcAft>
                          <a:spcPts val="0"/>
                        </a:spcAft>
                        <a:buFont typeface="Arial"/>
                        <a:buChar char="•"/>
                      </a:pPr>
                      <a:r>
                        <a:rPr lang="es-ES" sz="1100" b="0" i="0" u="none" strike="noStrike" noProof="0" dirty="0">
                          <a:latin typeface="Calibri"/>
                        </a:rPr>
                        <a:t>Amanita muscaria </a:t>
                      </a:r>
                      <a:endParaRPr lang="es-ES" sz="1100" dirty="0"/>
                    </a:p>
                    <a:p>
                      <a:pPr marL="285750" lvl="0" indent="-285750" algn="l">
                        <a:lnSpc>
                          <a:spcPct val="100000"/>
                        </a:lnSpc>
                        <a:spcBef>
                          <a:spcPts val="0"/>
                        </a:spcBef>
                        <a:spcAft>
                          <a:spcPts val="0"/>
                        </a:spcAft>
                        <a:buFont typeface="Arial"/>
                        <a:buChar char="•"/>
                      </a:pPr>
                      <a:r>
                        <a:rPr lang="es-ES" sz="1100" b="0" i="0" u="none" strike="noStrike" noProof="0" dirty="0">
                          <a:latin typeface="Calibri"/>
                        </a:rPr>
                        <a:t>Amanita </a:t>
                      </a:r>
                      <a:r>
                        <a:rPr lang="es-ES" sz="1100" b="0" i="0" u="none" strike="noStrike" noProof="0" dirty="0" err="1">
                          <a:latin typeface="Calibri"/>
                        </a:rPr>
                        <a:t>pantherina</a:t>
                      </a:r>
                      <a:endParaRPr lang="es-ES" sz="1100" dirty="0"/>
                    </a:p>
                  </a:txBody>
                  <a:tcPr/>
                </a:tc>
                <a:extLst>
                  <a:ext uri="{0D108BD9-81ED-4DB2-BD59-A6C34878D82A}">
                    <a16:rowId xmlns:a16="http://schemas.microsoft.com/office/drawing/2014/main" xmlns="" val="3840690532"/>
                  </a:ext>
                </a:extLst>
              </a:tr>
            </a:tbl>
          </a:graphicData>
        </a:graphic>
      </p:graphicFrame>
      <p:pic>
        <p:nvPicPr>
          <p:cNvPr id="12" name="Imagen 12" descr="Un ave en el agua&#10;&#10;Descripción generada automáticamente">
            <a:extLst>
              <a:ext uri="{FF2B5EF4-FFF2-40B4-BE49-F238E27FC236}">
                <a16:creationId xmlns:a16="http://schemas.microsoft.com/office/drawing/2014/main" xmlns="" id="{F5D5BCB4-A873-4BE9-A5DF-C7CA518E7645}"/>
              </a:ext>
            </a:extLst>
          </p:cNvPr>
          <p:cNvPicPr>
            <a:picLocks noChangeAspect="1"/>
          </p:cNvPicPr>
          <p:nvPr/>
        </p:nvPicPr>
        <p:blipFill>
          <a:blip r:embed="rId2"/>
          <a:stretch>
            <a:fillRect/>
          </a:stretch>
        </p:blipFill>
        <p:spPr>
          <a:xfrm>
            <a:off x="9327030" y="3272858"/>
            <a:ext cx="2555018" cy="1918229"/>
          </a:xfrm>
          <a:prstGeom prst="rect">
            <a:avLst/>
          </a:prstGeom>
        </p:spPr>
      </p:pic>
      <p:pic>
        <p:nvPicPr>
          <p:cNvPr id="6" name="Imagen 5" descr="Texto&#10;&#10;Descripción generada automáticamente">
            <a:extLst>
              <a:ext uri="{FF2B5EF4-FFF2-40B4-BE49-F238E27FC236}">
                <a16:creationId xmlns:a16="http://schemas.microsoft.com/office/drawing/2014/main" xmlns="" id="{86F946D5-ECE0-44BA-91C3-A523F7B106E8}"/>
              </a:ext>
            </a:extLst>
          </p:cNvPr>
          <p:cNvPicPr>
            <a:picLocks noChangeAspect="1"/>
          </p:cNvPicPr>
          <p:nvPr/>
        </p:nvPicPr>
        <p:blipFill rotWithShape="1">
          <a:blip r:embed="rId3">
            <a:extLst>
              <a:ext uri="{28A0092B-C50C-407E-A947-70E740481C1C}">
                <a14:useLocalDpi xmlns:a14="http://schemas.microsoft.com/office/drawing/2010/main" val="0"/>
              </a:ext>
            </a:extLst>
          </a:blip>
          <a:srcRect l="81111" b="73498"/>
          <a:stretch/>
        </p:blipFill>
        <p:spPr>
          <a:xfrm>
            <a:off x="9003568" y="968936"/>
            <a:ext cx="1416076" cy="1490119"/>
          </a:xfrm>
          <a:prstGeom prst="rect">
            <a:avLst/>
          </a:prstGeom>
        </p:spPr>
      </p:pic>
      <p:sp>
        <p:nvSpPr>
          <p:cNvPr id="13" name="CuadroTexto 12">
            <a:extLst>
              <a:ext uri="{FF2B5EF4-FFF2-40B4-BE49-F238E27FC236}">
                <a16:creationId xmlns:a16="http://schemas.microsoft.com/office/drawing/2014/main" xmlns="" id="{F0A95FF0-84B1-4117-9F11-2BB7051DB261}"/>
              </a:ext>
            </a:extLst>
          </p:cNvPr>
          <p:cNvSpPr txBox="1"/>
          <p:nvPr/>
        </p:nvSpPr>
        <p:spPr>
          <a:xfrm>
            <a:off x="8291387" y="2562604"/>
            <a:ext cx="3827072" cy="215444"/>
          </a:xfrm>
          <a:prstGeom prst="rect">
            <a:avLst/>
          </a:prstGeom>
          <a:noFill/>
        </p:spPr>
        <p:txBody>
          <a:bodyPr wrap="square">
            <a:spAutoFit/>
          </a:bodyPr>
          <a:lstStyle/>
          <a:p>
            <a:r>
              <a:rPr lang="es-CO" sz="800" dirty="0">
                <a:latin typeface="Arial" panose="020B0604020202020204" pitchFamily="34" charset="0"/>
                <a:cs typeface="Arial" panose="020B0604020202020204" pitchFamily="34" charset="0"/>
              </a:rPr>
              <a:t>Fuente: https://es.slideshare.net/baulero/sndrome-anticolinrgico</a:t>
            </a:r>
          </a:p>
        </p:txBody>
      </p:sp>
      <p:pic>
        <p:nvPicPr>
          <p:cNvPr id="10" name="Imagen 9" descr="Hongo en el pasto&#10;&#10;Descripción generada automáticamente">
            <a:extLst>
              <a:ext uri="{FF2B5EF4-FFF2-40B4-BE49-F238E27FC236}">
                <a16:creationId xmlns:a16="http://schemas.microsoft.com/office/drawing/2014/main" xmlns="" id="{180C2C70-D940-49B6-97A0-E3E62283E8E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1433"/>
          <a:stretch/>
        </p:blipFill>
        <p:spPr>
          <a:xfrm>
            <a:off x="7217915" y="2835245"/>
            <a:ext cx="1785653" cy="1276916"/>
          </a:xfrm>
          <a:prstGeom prst="rect">
            <a:avLst/>
          </a:prstGeom>
        </p:spPr>
      </p:pic>
      <p:sp>
        <p:nvSpPr>
          <p:cNvPr id="15" name="CuadroTexto 14">
            <a:extLst>
              <a:ext uri="{FF2B5EF4-FFF2-40B4-BE49-F238E27FC236}">
                <a16:creationId xmlns:a16="http://schemas.microsoft.com/office/drawing/2014/main" xmlns="" id="{D654A5F0-EDF5-4B7E-A3D0-4E8CF0A02AD5}"/>
              </a:ext>
            </a:extLst>
          </p:cNvPr>
          <p:cNvSpPr txBox="1"/>
          <p:nvPr/>
        </p:nvSpPr>
        <p:spPr>
          <a:xfrm>
            <a:off x="7105364" y="4231973"/>
            <a:ext cx="1898204" cy="415498"/>
          </a:xfrm>
          <a:prstGeom prst="rect">
            <a:avLst/>
          </a:prstGeom>
          <a:noFill/>
        </p:spPr>
        <p:txBody>
          <a:bodyPr wrap="square">
            <a:spAutoFit/>
          </a:bodyPr>
          <a:lstStyle/>
          <a:p>
            <a:r>
              <a:rPr lang="es-CO" sz="700" dirty="0">
                <a:latin typeface="Arial" panose="020B0604020202020204" pitchFamily="34" charset="0"/>
                <a:cs typeface="Arial" panose="020B0604020202020204" pitchFamily="34" charset="0"/>
              </a:rPr>
              <a:t>Fuente: https://okdiario.com/curiosidades/caracteristicas-hongos-1497124</a:t>
            </a:r>
          </a:p>
        </p:txBody>
      </p:sp>
      <p:sp>
        <p:nvSpPr>
          <p:cNvPr id="19" name="CuadroTexto 18">
            <a:extLst>
              <a:ext uri="{FF2B5EF4-FFF2-40B4-BE49-F238E27FC236}">
                <a16:creationId xmlns:a16="http://schemas.microsoft.com/office/drawing/2014/main" xmlns="" id="{774FE0D4-2943-4E69-9E09-5A2483B35A80}"/>
              </a:ext>
            </a:extLst>
          </p:cNvPr>
          <p:cNvSpPr txBox="1"/>
          <p:nvPr/>
        </p:nvSpPr>
        <p:spPr>
          <a:xfrm>
            <a:off x="8601619" y="5262537"/>
            <a:ext cx="3590381" cy="230832"/>
          </a:xfrm>
          <a:prstGeom prst="rect">
            <a:avLst/>
          </a:prstGeom>
          <a:noFill/>
        </p:spPr>
        <p:txBody>
          <a:bodyPr wrap="square">
            <a:spAutoFit/>
          </a:bodyPr>
          <a:lstStyle/>
          <a:p>
            <a:r>
              <a:rPr lang="es-CO" sz="900" dirty="0">
                <a:latin typeface="Arial" panose="020B0604020202020204" pitchFamily="34" charset="0"/>
                <a:cs typeface="Arial" panose="020B0604020202020204" pitchFamily="34" charset="0"/>
              </a:rPr>
              <a:t>Fuente: https://eldiariodesalud.com/catedra/tyhyguy-el-borrachero</a:t>
            </a:r>
          </a:p>
        </p:txBody>
      </p:sp>
    </p:spTree>
    <p:extLst>
      <p:ext uri="{BB962C8B-B14F-4D97-AF65-F5344CB8AC3E}">
        <p14:creationId xmlns:p14="http://schemas.microsoft.com/office/powerpoint/2010/main" val="3401351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42FECD6-D17C-4F70-8A67-A8EC0935F82C}"/>
              </a:ext>
            </a:extLst>
          </p:cNvPr>
          <p:cNvSpPr>
            <a:spLocks noGrp="1"/>
          </p:cNvSpPr>
          <p:nvPr>
            <p:ph type="title"/>
          </p:nvPr>
        </p:nvSpPr>
        <p:spPr>
          <a:xfrm>
            <a:off x="1052689" y="225553"/>
            <a:ext cx="10515600" cy="632682"/>
          </a:xfrm>
        </p:spPr>
        <p:txBody>
          <a:bodyPr/>
          <a:lstStyle/>
          <a:p>
            <a:r>
              <a:rPr lang="es-ES" dirty="0"/>
              <a:t>Síndrome Colinérgico</a:t>
            </a:r>
          </a:p>
        </p:txBody>
      </p:sp>
      <p:sp>
        <p:nvSpPr>
          <p:cNvPr id="3" name="Marcador de texto 2">
            <a:extLst>
              <a:ext uri="{FF2B5EF4-FFF2-40B4-BE49-F238E27FC236}">
                <a16:creationId xmlns:a16="http://schemas.microsoft.com/office/drawing/2014/main" xmlns="" id="{0911BDDC-7059-4826-8080-8FF3F80C6AC2}"/>
              </a:ext>
            </a:extLst>
          </p:cNvPr>
          <p:cNvSpPr>
            <a:spLocks noGrp="1"/>
          </p:cNvSpPr>
          <p:nvPr>
            <p:ph type="body" sz="quarter" idx="10"/>
          </p:nvPr>
        </p:nvSpPr>
        <p:spPr>
          <a:xfrm>
            <a:off x="375356" y="1600200"/>
            <a:ext cx="5057775" cy="3657600"/>
          </a:xfrm>
        </p:spPr>
        <p:txBody>
          <a:bodyPr vert="horz" lIns="91440" tIns="45720" rIns="91440" bIns="45720" rtlCol="0" anchor="t">
            <a:normAutofit lnSpcReduction="10000"/>
          </a:bodyPr>
          <a:lstStyle/>
          <a:p>
            <a:pPr marL="0" indent="0" algn="just">
              <a:lnSpc>
                <a:spcPct val="150000"/>
              </a:lnSpc>
              <a:buNone/>
            </a:pPr>
            <a:r>
              <a:rPr lang="es-ES" dirty="0">
                <a:latin typeface="Arial"/>
                <a:cs typeface="Arial"/>
              </a:rPr>
              <a:t>Es el síndrome clínico que resulta del agonismo de la acetilcolina (</a:t>
            </a:r>
            <a:r>
              <a:rPr lang="es-ES" dirty="0" err="1">
                <a:latin typeface="Arial"/>
                <a:cs typeface="Arial"/>
              </a:rPr>
              <a:t>Ach</a:t>
            </a:r>
            <a:r>
              <a:rPr lang="es-ES" dirty="0">
                <a:latin typeface="Arial"/>
                <a:cs typeface="Arial"/>
              </a:rPr>
              <a:t>) o la inhibición de la enzima acetilcolinesterasa. Este síndrome se puede expresar a través de los diferentes tipos de neurotransmisores, es decir, con efectos nicotínicos o muscarínicos. Aun no se conoce la razón la cual algunos pacientes presentan más efectos muscarínicos, y otros nicotínicos, pero se cree que es una característica propia del toxico o está relacionado con la idiosincrasia del paciente.</a:t>
            </a:r>
            <a:endParaRPr lang="es-ES" dirty="0"/>
          </a:p>
        </p:txBody>
      </p:sp>
      <p:pic>
        <p:nvPicPr>
          <p:cNvPr id="6" name="Imagen 5" descr="Diagrama&#10;&#10;Descripción generada automáticamente">
            <a:extLst>
              <a:ext uri="{FF2B5EF4-FFF2-40B4-BE49-F238E27FC236}">
                <a16:creationId xmlns:a16="http://schemas.microsoft.com/office/drawing/2014/main" xmlns="" id="{DAF30A0F-8109-48B4-A973-DBA23F7F69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188" y="1289144"/>
            <a:ext cx="5404456" cy="3750692"/>
          </a:xfrm>
          <a:prstGeom prst="rect">
            <a:avLst/>
          </a:prstGeom>
        </p:spPr>
      </p:pic>
      <p:sp>
        <p:nvSpPr>
          <p:cNvPr id="8" name="CuadroTexto 7">
            <a:extLst>
              <a:ext uri="{FF2B5EF4-FFF2-40B4-BE49-F238E27FC236}">
                <a16:creationId xmlns:a16="http://schemas.microsoft.com/office/drawing/2014/main" xmlns="" id="{3C47110A-7189-4858-A859-0F95B76F2B91}"/>
              </a:ext>
            </a:extLst>
          </p:cNvPr>
          <p:cNvSpPr txBox="1"/>
          <p:nvPr/>
        </p:nvSpPr>
        <p:spPr>
          <a:xfrm>
            <a:off x="6310489" y="5274243"/>
            <a:ext cx="6093994" cy="230832"/>
          </a:xfrm>
          <a:prstGeom prst="rect">
            <a:avLst/>
          </a:prstGeom>
          <a:noFill/>
        </p:spPr>
        <p:txBody>
          <a:bodyPr wrap="square">
            <a:spAutoFit/>
          </a:bodyPr>
          <a:lstStyle/>
          <a:p>
            <a:r>
              <a:rPr lang="es-CO" sz="900" dirty="0">
                <a:latin typeface="Arial" panose="020B0604020202020204" pitchFamily="34" charset="0"/>
                <a:cs typeface="Arial" panose="020B0604020202020204" pitchFamily="34" charset="0"/>
              </a:rPr>
              <a:t>Fuente: https://cabalpsicologos.es/2013/09/23/principales-neurotransmisores-y-sus-funciones-en-el-organismo/</a:t>
            </a:r>
          </a:p>
        </p:txBody>
      </p:sp>
    </p:spTree>
    <p:extLst>
      <p:ext uri="{BB962C8B-B14F-4D97-AF65-F5344CB8AC3E}">
        <p14:creationId xmlns:p14="http://schemas.microsoft.com/office/powerpoint/2010/main" val="3941436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52CB334-67AD-4E9A-A473-FEB19DC4383A}"/>
              </a:ext>
            </a:extLst>
          </p:cNvPr>
          <p:cNvSpPr>
            <a:spLocks noGrp="1"/>
          </p:cNvSpPr>
          <p:nvPr>
            <p:ph type="title"/>
          </p:nvPr>
        </p:nvSpPr>
        <p:spPr/>
        <p:txBody>
          <a:bodyPr>
            <a:normAutofit/>
          </a:bodyPr>
          <a:lstStyle/>
          <a:p>
            <a:pPr algn="just"/>
            <a:r>
              <a:rPr lang="es-ES" sz="1600" b="0" dirty="0">
                <a:latin typeface="Arial"/>
                <a:cs typeface="Arial"/>
              </a:rPr>
              <a:t>El síndrome colinérgico tiene </a:t>
            </a:r>
            <a:r>
              <a:rPr lang="es-ES" sz="1600" dirty="0">
                <a:latin typeface="Arial"/>
                <a:cs typeface="Arial"/>
              </a:rPr>
              <a:t>tres tipos </a:t>
            </a:r>
            <a:r>
              <a:rPr lang="es-ES" sz="1600" b="0" dirty="0">
                <a:latin typeface="Arial"/>
                <a:cs typeface="Arial"/>
              </a:rPr>
              <a:t>de presentaciones de acuerdo con tipo de receptor que sea involucrado</a:t>
            </a:r>
            <a:endParaRPr lang="es-ES" sz="1600" dirty="0">
              <a:latin typeface="Arial"/>
              <a:cs typeface="Arial"/>
            </a:endParaRPr>
          </a:p>
        </p:txBody>
      </p:sp>
      <p:graphicFrame>
        <p:nvGraphicFramePr>
          <p:cNvPr id="4" name="Diagrama 4">
            <a:extLst>
              <a:ext uri="{FF2B5EF4-FFF2-40B4-BE49-F238E27FC236}">
                <a16:creationId xmlns:a16="http://schemas.microsoft.com/office/drawing/2014/main" xmlns="" id="{4F3197CC-707E-45FC-AD7D-216C6A96EE90}"/>
              </a:ext>
            </a:extLst>
          </p:cNvPr>
          <p:cNvGraphicFramePr/>
          <p:nvPr>
            <p:extLst>
              <p:ext uri="{D42A27DB-BD31-4B8C-83A1-F6EECF244321}">
                <p14:modId xmlns:p14="http://schemas.microsoft.com/office/powerpoint/2010/main" val="2970573243"/>
              </p:ext>
            </p:extLst>
          </p:nvPr>
        </p:nvGraphicFramePr>
        <p:xfrm>
          <a:off x="312256" y="1893551"/>
          <a:ext cx="7504980" cy="4563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35" name="CuadroTexto 1634">
            <a:extLst>
              <a:ext uri="{FF2B5EF4-FFF2-40B4-BE49-F238E27FC236}">
                <a16:creationId xmlns:a16="http://schemas.microsoft.com/office/drawing/2014/main" xmlns="" id="{B7F6DA13-9670-45F9-9A84-033AC92597A4}"/>
              </a:ext>
            </a:extLst>
          </p:cNvPr>
          <p:cNvSpPr txBox="1"/>
          <p:nvPr/>
        </p:nvSpPr>
        <p:spPr>
          <a:xfrm>
            <a:off x="8433758" y="2208362"/>
            <a:ext cx="3361426" cy="3139321"/>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dirty="0">
                <a:latin typeface="Arial" panose="020B0604020202020204" pitchFamily="34" charset="0"/>
                <a:cs typeface="Arial" panose="020B0604020202020204" pitchFamily="34" charset="0"/>
              </a:rPr>
              <a:t>Este síndrome está asociado al uso de sustancias como:</a:t>
            </a:r>
          </a:p>
          <a:p>
            <a:endParaRPr lang="es-ES" dirty="0">
              <a:latin typeface="Arial" panose="020B0604020202020204" pitchFamily="34" charset="0"/>
              <a:cs typeface="Arial" panose="020B0604020202020204" pitchFamily="34" charset="0"/>
            </a:endParaRPr>
          </a:p>
          <a:p>
            <a:pPr marL="285750" indent="-285750">
              <a:buFont typeface="Arial"/>
              <a:buChar char="•"/>
            </a:pPr>
            <a:r>
              <a:rPr lang="es-ES" dirty="0">
                <a:latin typeface="Arial" panose="020B0604020202020204" pitchFamily="34" charset="0"/>
                <a:cs typeface="Arial" panose="020B0604020202020204" pitchFamily="34" charset="0"/>
              </a:rPr>
              <a:t>Plaguicidas organofosforados y carbamatos.</a:t>
            </a:r>
          </a:p>
          <a:p>
            <a:pPr marL="285750" indent="-285750">
              <a:buFont typeface="Arial"/>
              <a:buChar char="•"/>
            </a:pPr>
            <a:r>
              <a:rPr lang="es-ES" dirty="0">
                <a:latin typeface="Arial" panose="020B0604020202020204" pitchFamily="34" charset="0"/>
                <a:ea typeface="+mn-lt"/>
                <a:cs typeface="Arial" panose="020B0604020202020204" pitchFamily="34" charset="0"/>
              </a:rPr>
              <a:t>Gases tóxicos usados como armas químicas (</a:t>
            </a:r>
            <a:r>
              <a:rPr lang="es-ES" dirty="0" err="1">
                <a:latin typeface="Arial" panose="020B0604020202020204" pitchFamily="34" charset="0"/>
                <a:ea typeface="+mn-lt"/>
                <a:cs typeface="Arial" panose="020B0604020202020204" pitchFamily="34" charset="0"/>
              </a:rPr>
              <a:t>tabún</a:t>
            </a:r>
            <a:r>
              <a:rPr lang="es-ES" dirty="0">
                <a:latin typeface="Arial" panose="020B0604020202020204" pitchFamily="34" charset="0"/>
                <a:ea typeface="+mn-lt"/>
                <a:cs typeface="Arial" panose="020B0604020202020204" pitchFamily="34" charset="0"/>
              </a:rPr>
              <a:t>, sarín, </a:t>
            </a:r>
            <a:r>
              <a:rPr lang="es-ES" dirty="0" err="1">
                <a:latin typeface="Arial" panose="020B0604020202020204" pitchFamily="34" charset="0"/>
                <a:ea typeface="+mn-lt"/>
                <a:cs typeface="Arial" panose="020B0604020202020204" pitchFamily="34" charset="0"/>
              </a:rPr>
              <a:t>somán</a:t>
            </a:r>
            <a:r>
              <a:rPr lang="es-ES" dirty="0">
                <a:latin typeface="Arial" panose="020B0604020202020204" pitchFamily="34" charset="0"/>
                <a:ea typeface="+mn-lt"/>
                <a:cs typeface="Arial" panose="020B0604020202020204" pitchFamily="34" charset="0"/>
              </a:rPr>
              <a:t>).</a:t>
            </a:r>
          </a:p>
          <a:p>
            <a:pPr marL="285750" indent="-285750">
              <a:buFont typeface="Arial"/>
              <a:buChar char="•"/>
            </a:pPr>
            <a:r>
              <a:rPr lang="es-ES" dirty="0">
                <a:latin typeface="Arial" panose="020B0604020202020204" pitchFamily="34" charset="0"/>
                <a:ea typeface="+mn-lt"/>
                <a:cs typeface="Arial" panose="020B0604020202020204" pitchFamily="34" charset="0"/>
              </a:rPr>
              <a:t>Medicamentos como pilocarpina.</a:t>
            </a:r>
          </a:p>
        </p:txBody>
      </p:sp>
      <p:sp>
        <p:nvSpPr>
          <p:cNvPr id="7" name="Título 1">
            <a:extLst>
              <a:ext uri="{FF2B5EF4-FFF2-40B4-BE49-F238E27FC236}">
                <a16:creationId xmlns:a16="http://schemas.microsoft.com/office/drawing/2014/main" xmlns="" id="{48D07EB7-A75E-4082-A799-38FED5620FC1}"/>
              </a:ext>
            </a:extLst>
          </p:cNvPr>
          <p:cNvSpPr txBox="1">
            <a:spLocks/>
          </p:cNvSpPr>
          <p:nvPr/>
        </p:nvSpPr>
        <p:spPr>
          <a:xfrm>
            <a:off x="1052689" y="225553"/>
            <a:ext cx="10515600" cy="419304"/>
          </a:xfrm>
          <a:prstGeom prst="rect">
            <a:avLst/>
          </a:prstGeom>
        </p:spPr>
        <p:txBody>
          <a:bodyPr vert="horz" lIns="91440" tIns="45720" rIns="91440" bIns="45720" rtlCol="0" anchor="ctr">
            <a:normAutofit fontScale="92500" lnSpcReduction="10000"/>
          </a:bodyPr>
          <a:lstStyle>
            <a:lvl1pPr algn="ctr"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s-ES"/>
              <a:t>Síndrome Colinérgico</a:t>
            </a:r>
            <a:endParaRPr lang="es-ES" dirty="0"/>
          </a:p>
        </p:txBody>
      </p:sp>
    </p:spTree>
    <p:extLst>
      <p:ext uri="{BB962C8B-B14F-4D97-AF65-F5344CB8AC3E}">
        <p14:creationId xmlns:p14="http://schemas.microsoft.com/office/powerpoint/2010/main" val="247068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52CB334-67AD-4E9A-A473-FEB19DC4383A}"/>
              </a:ext>
            </a:extLst>
          </p:cNvPr>
          <p:cNvSpPr>
            <a:spLocks noGrp="1"/>
          </p:cNvSpPr>
          <p:nvPr>
            <p:ph type="title"/>
          </p:nvPr>
        </p:nvSpPr>
        <p:spPr>
          <a:xfrm>
            <a:off x="1187569" y="233075"/>
            <a:ext cx="10515600" cy="670037"/>
          </a:xfrm>
        </p:spPr>
        <p:txBody>
          <a:bodyPr/>
          <a:lstStyle/>
          <a:p>
            <a:r>
              <a:rPr lang="es-ES" dirty="0">
                <a:latin typeface="Arial"/>
                <a:cs typeface="Arial"/>
              </a:rPr>
              <a:t>Síndrome Intermedio</a:t>
            </a:r>
          </a:p>
        </p:txBody>
      </p:sp>
      <p:sp>
        <p:nvSpPr>
          <p:cNvPr id="3" name="Marcador de texto 2">
            <a:extLst>
              <a:ext uri="{FF2B5EF4-FFF2-40B4-BE49-F238E27FC236}">
                <a16:creationId xmlns:a16="http://schemas.microsoft.com/office/drawing/2014/main" xmlns="" id="{45DB42E3-11DC-4B12-842D-1645373BAF99}"/>
              </a:ext>
            </a:extLst>
          </p:cNvPr>
          <p:cNvSpPr>
            <a:spLocks noGrp="1"/>
          </p:cNvSpPr>
          <p:nvPr>
            <p:ph type="body" sz="quarter" idx="10"/>
          </p:nvPr>
        </p:nvSpPr>
        <p:spPr>
          <a:xfrm>
            <a:off x="174658" y="991107"/>
            <a:ext cx="5921342" cy="4257175"/>
          </a:xfrm>
        </p:spPr>
        <p:txBody>
          <a:bodyPr vert="horz" lIns="91440" tIns="45720" rIns="91440" bIns="45720" rtlCol="0" anchor="t">
            <a:normAutofit fontScale="92500" lnSpcReduction="10000"/>
          </a:bodyPr>
          <a:lstStyle/>
          <a:p>
            <a:pPr marL="0" indent="0" algn="just">
              <a:lnSpc>
                <a:spcPct val="170000"/>
              </a:lnSpc>
              <a:buNone/>
            </a:pPr>
            <a:r>
              <a:rPr lang="es-ES" sz="1400" dirty="0"/>
              <a:t>Es un síndrome que suele presentarse en aquellos pacientes que han estado expuestos a un plaguicida organofosforado cuyo principio activo o los metabolitos de este al unirse con el receptor de la acetilcolina forman una unión irreversible.</a:t>
            </a:r>
          </a:p>
          <a:p>
            <a:pPr marL="0" indent="0" algn="just">
              <a:lnSpc>
                <a:spcPct val="170000"/>
              </a:lnSpc>
              <a:buNone/>
            </a:pPr>
            <a:r>
              <a:rPr lang="es-ES" sz="1400" dirty="0">
                <a:latin typeface="Arial"/>
                <a:cs typeface="Arial"/>
              </a:rPr>
              <a:t>Se presenta entre las 24 y 96 horas posteriores a la exposición, se caracteriza por causar disfunción de algunos pares craneales, expresándose como debilidad y parálisis de los músculos proximales de las extremidades, flexores del cuello y músculos respiratorios.. </a:t>
            </a:r>
            <a:endParaRPr lang="es-ES" sz="1400" dirty="0"/>
          </a:p>
          <a:p>
            <a:pPr marL="0" indent="0" algn="just">
              <a:lnSpc>
                <a:spcPct val="170000"/>
              </a:lnSpc>
              <a:buNone/>
            </a:pPr>
            <a:r>
              <a:rPr lang="es-ES" sz="1400" dirty="0">
                <a:latin typeface="Arial"/>
                <a:cs typeface="Arial"/>
              </a:rPr>
              <a:t>Es difícil predecir en que pacientes se puede presentar, pero se relaciona con aquellos productos (organofosforados principalmente) inhibidores de la colinesterasa, que, por sus propiedades químicas, tienen una unión irreversible al receptor..</a:t>
            </a:r>
          </a:p>
        </p:txBody>
      </p:sp>
      <p:graphicFrame>
        <p:nvGraphicFramePr>
          <p:cNvPr id="4" name="Diagrama 4">
            <a:extLst>
              <a:ext uri="{FF2B5EF4-FFF2-40B4-BE49-F238E27FC236}">
                <a16:creationId xmlns:a16="http://schemas.microsoft.com/office/drawing/2014/main" xmlns="" id="{D4ADF986-EAC7-479E-B8E4-35824E710B1A}"/>
              </a:ext>
            </a:extLst>
          </p:cNvPr>
          <p:cNvGraphicFramePr/>
          <p:nvPr>
            <p:extLst>
              <p:ext uri="{D42A27DB-BD31-4B8C-83A1-F6EECF244321}">
                <p14:modId xmlns:p14="http://schemas.microsoft.com/office/powerpoint/2010/main" val="3144304439"/>
              </p:ext>
            </p:extLst>
          </p:nvPr>
        </p:nvGraphicFramePr>
        <p:xfrm>
          <a:off x="6410173" y="1132743"/>
          <a:ext cx="5607169" cy="39739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9572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B661C61-FDE7-429B-9C41-676E0883562F}"/>
              </a:ext>
            </a:extLst>
          </p:cNvPr>
          <p:cNvSpPr>
            <a:spLocks noGrp="1"/>
          </p:cNvSpPr>
          <p:nvPr>
            <p:ph type="title"/>
          </p:nvPr>
        </p:nvSpPr>
        <p:spPr>
          <a:xfrm>
            <a:off x="838200" y="145143"/>
            <a:ext cx="10515600" cy="591014"/>
          </a:xfrm>
        </p:spPr>
        <p:txBody>
          <a:bodyPr/>
          <a:lstStyle/>
          <a:p>
            <a:r>
              <a:rPr lang="es-ES" dirty="0">
                <a:latin typeface="Arial"/>
                <a:cs typeface="Arial"/>
              </a:rPr>
              <a:t>Síndrome simpaticomimético</a:t>
            </a:r>
            <a:endParaRPr lang="es-CO" dirty="0"/>
          </a:p>
        </p:txBody>
      </p:sp>
      <p:sp>
        <p:nvSpPr>
          <p:cNvPr id="3" name="Marcador de texto 2">
            <a:extLst>
              <a:ext uri="{FF2B5EF4-FFF2-40B4-BE49-F238E27FC236}">
                <a16:creationId xmlns:a16="http://schemas.microsoft.com/office/drawing/2014/main" xmlns="" id="{DCD72AA6-6DE8-49B3-B2AB-A315C6D29C33}"/>
              </a:ext>
            </a:extLst>
          </p:cNvPr>
          <p:cNvSpPr>
            <a:spLocks noGrp="1"/>
          </p:cNvSpPr>
          <p:nvPr>
            <p:ph type="body" sz="quarter" idx="10"/>
          </p:nvPr>
        </p:nvSpPr>
        <p:spPr>
          <a:xfrm>
            <a:off x="429456" y="1116335"/>
            <a:ext cx="5057775" cy="4578611"/>
          </a:xfrm>
        </p:spPr>
        <p:txBody>
          <a:bodyPr vert="horz" lIns="91440" tIns="45720" rIns="91440" bIns="45720" rtlCol="0" anchor="t">
            <a:normAutofit fontScale="92500" lnSpcReduction="20000"/>
          </a:bodyPr>
          <a:lstStyle/>
          <a:p>
            <a:pPr marL="0" indent="0" algn="just">
              <a:lnSpc>
                <a:spcPct val="150000"/>
              </a:lnSpc>
              <a:buNone/>
            </a:pPr>
            <a:r>
              <a:rPr lang="es-ES" sz="1800" dirty="0">
                <a:latin typeface="Arial"/>
                <a:cs typeface="Arial"/>
              </a:rPr>
              <a:t>Este síndrome se presenta por intoxicación por sustancias químicas de tipo estimulantes del sistema nervioso </a:t>
            </a:r>
            <a:r>
              <a:rPr lang="es-ES" sz="2000" dirty="0">
                <a:latin typeface="Arial"/>
                <a:cs typeface="Arial"/>
              </a:rPr>
              <a:t>central</a:t>
            </a:r>
            <a:r>
              <a:rPr lang="es-ES" sz="1800" dirty="0">
                <a:latin typeface="Arial"/>
                <a:cs typeface="Arial"/>
              </a:rPr>
              <a:t>, con efecto simpaticomimético; actúan activando el sistema de la dopamina - serotonina. Suelen ejercer su actividad en la terminal sináptico - dopaminérgica o bien estimulando los receptores catecolaminérgicos.</a:t>
            </a:r>
          </a:p>
          <a:p>
            <a:pPr marL="0" indent="0" algn="just">
              <a:lnSpc>
                <a:spcPct val="150000"/>
              </a:lnSpc>
              <a:buNone/>
            </a:pPr>
            <a:endParaRPr lang="es-ES" sz="1800" dirty="0">
              <a:latin typeface="Arial"/>
              <a:cs typeface="Arial"/>
            </a:endParaRPr>
          </a:p>
          <a:p>
            <a:pPr marL="0" indent="0" algn="just">
              <a:lnSpc>
                <a:spcPct val="150000"/>
              </a:lnSpc>
              <a:buNone/>
            </a:pPr>
            <a:r>
              <a:rPr lang="es-ES" sz="1800" dirty="0">
                <a:latin typeface="Arial"/>
                <a:cs typeface="Arial"/>
              </a:rPr>
              <a:t> Las sustancias químicas más frecuentemente asociadas a la aparición de este síndrome son: la cocaína,</a:t>
            </a:r>
            <a:r>
              <a:rPr lang="es-MX" sz="1800" dirty="0">
                <a:latin typeface="Arial"/>
                <a:cs typeface="Arial"/>
              </a:rPr>
              <a:t> las anfetaminas, la efedrina, y el éxtasis.</a:t>
            </a:r>
            <a:r>
              <a:rPr lang="es-ES" sz="1800" dirty="0">
                <a:latin typeface="Arial"/>
                <a:cs typeface="Arial"/>
              </a:rPr>
              <a:t> </a:t>
            </a:r>
            <a:endParaRPr lang="es-ES" sz="1800" dirty="0"/>
          </a:p>
        </p:txBody>
      </p:sp>
      <p:grpSp>
        <p:nvGrpSpPr>
          <p:cNvPr id="9" name="Grupo 8">
            <a:extLst>
              <a:ext uri="{FF2B5EF4-FFF2-40B4-BE49-F238E27FC236}">
                <a16:creationId xmlns:a16="http://schemas.microsoft.com/office/drawing/2014/main" xmlns="" id="{383ADE74-053F-4EB2-9460-0323442B799C}"/>
              </a:ext>
            </a:extLst>
          </p:cNvPr>
          <p:cNvGrpSpPr/>
          <p:nvPr/>
        </p:nvGrpSpPr>
        <p:grpSpPr>
          <a:xfrm>
            <a:off x="7940396" y="763751"/>
            <a:ext cx="3785937" cy="2951747"/>
            <a:chOff x="7283116" y="1315453"/>
            <a:chExt cx="3785937" cy="2951747"/>
          </a:xfrm>
        </p:grpSpPr>
        <p:sp>
          <p:nvSpPr>
            <p:cNvPr id="5" name="Rectángulo: esquinas redondeadas 4">
              <a:extLst>
                <a:ext uri="{FF2B5EF4-FFF2-40B4-BE49-F238E27FC236}">
                  <a16:creationId xmlns:a16="http://schemas.microsoft.com/office/drawing/2014/main" xmlns="" id="{395C1B01-BBA2-4403-BEDC-3A58C9579B41}"/>
                </a:ext>
              </a:extLst>
            </p:cNvPr>
            <p:cNvSpPr/>
            <p:nvPr/>
          </p:nvSpPr>
          <p:spPr>
            <a:xfrm>
              <a:off x="7283116" y="1315453"/>
              <a:ext cx="3785937" cy="591014"/>
            </a:xfrm>
            <a:prstGeom prst="roundRect">
              <a:avLst/>
            </a:prstGeom>
            <a:solidFill>
              <a:srgbClr val="2F55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latin typeface="Arial" panose="020B0604020202020204" pitchFamily="34" charset="0"/>
                  <a:cs typeface="Arial" panose="020B0604020202020204" pitchFamily="34" charset="0"/>
                </a:rPr>
                <a:t>Síndrome simpaticomimético</a:t>
              </a:r>
              <a:endParaRPr lang="es-CO" b="1" dirty="0">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xmlns="" id="{B8DAC449-5C91-4CDF-BABB-3ED6FD71EDCC}"/>
                </a:ext>
              </a:extLst>
            </p:cNvPr>
            <p:cNvSpPr/>
            <p:nvPr/>
          </p:nvSpPr>
          <p:spPr>
            <a:xfrm>
              <a:off x="7283116" y="1906467"/>
              <a:ext cx="3785937" cy="236073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s-ES" dirty="0">
                  <a:solidFill>
                    <a:schemeClr val="tx1"/>
                  </a:solidFill>
                  <a:latin typeface="Arial" panose="020B0604020202020204" pitchFamily="34" charset="0"/>
                  <a:cs typeface="Arial" panose="020B0604020202020204" pitchFamily="34" charset="0"/>
                </a:rPr>
                <a:t>Hipertensión arterial</a:t>
              </a:r>
            </a:p>
            <a:p>
              <a:pPr marL="285750" indent="-285750">
                <a:buFont typeface="Wingdings" panose="05000000000000000000" pitchFamily="2" charset="2"/>
                <a:buChar char="§"/>
              </a:pPr>
              <a:r>
                <a:rPr lang="es-ES" dirty="0">
                  <a:solidFill>
                    <a:schemeClr val="tx1"/>
                  </a:solidFill>
                  <a:latin typeface="Arial" panose="020B0604020202020204" pitchFamily="34" charset="0"/>
                  <a:cs typeface="Arial" panose="020B0604020202020204" pitchFamily="34" charset="0"/>
                </a:rPr>
                <a:t>Taquicardia</a:t>
              </a:r>
            </a:p>
            <a:p>
              <a:pPr marL="285750" indent="-285750">
                <a:buFont typeface="Wingdings" panose="05000000000000000000" pitchFamily="2" charset="2"/>
                <a:buChar char="§"/>
              </a:pPr>
              <a:r>
                <a:rPr lang="es-ES" dirty="0">
                  <a:solidFill>
                    <a:schemeClr val="tx1"/>
                  </a:solidFill>
                  <a:latin typeface="Arial" panose="020B0604020202020204" pitchFamily="34" charset="0"/>
                  <a:cs typeface="Arial" panose="020B0604020202020204" pitchFamily="34" charset="0"/>
                </a:rPr>
                <a:t>Midriasis</a:t>
              </a:r>
            </a:p>
            <a:p>
              <a:pPr marL="285750" indent="-285750">
                <a:buFont typeface="Wingdings" panose="05000000000000000000" pitchFamily="2" charset="2"/>
                <a:buChar char="§"/>
              </a:pPr>
              <a:r>
                <a:rPr lang="es-ES" dirty="0">
                  <a:solidFill>
                    <a:schemeClr val="tx1"/>
                  </a:solidFill>
                  <a:latin typeface="Arial" panose="020B0604020202020204" pitchFamily="34" charset="0"/>
                  <a:cs typeface="Arial" panose="020B0604020202020204" pitchFamily="34" charset="0"/>
                </a:rPr>
                <a:t>Ansiedad, estado de alerta o de pánico</a:t>
              </a:r>
            </a:p>
            <a:p>
              <a:pPr marL="285750" indent="-285750">
                <a:buFont typeface="Wingdings" panose="05000000000000000000" pitchFamily="2" charset="2"/>
                <a:buChar char="§"/>
              </a:pPr>
              <a:r>
                <a:rPr lang="es-ES" dirty="0">
                  <a:solidFill>
                    <a:schemeClr val="tx1"/>
                  </a:solidFill>
                  <a:latin typeface="Arial" panose="020B0604020202020204" pitchFamily="34" charset="0"/>
                  <a:cs typeface="Arial" panose="020B0604020202020204" pitchFamily="34" charset="0"/>
                </a:rPr>
                <a:t>Hipertermia</a:t>
              </a:r>
            </a:p>
            <a:p>
              <a:pPr marL="285750" indent="-285750">
                <a:buFont typeface="Wingdings" panose="05000000000000000000" pitchFamily="2" charset="2"/>
                <a:buChar char="§"/>
              </a:pPr>
              <a:r>
                <a:rPr lang="es-ES" dirty="0">
                  <a:solidFill>
                    <a:schemeClr val="tx1"/>
                  </a:solidFill>
                  <a:latin typeface="Arial" panose="020B0604020202020204" pitchFamily="34" charset="0"/>
                  <a:cs typeface="Arial" panose="020B0604020202020204" pitchFamily="34" charset="0"/>
                </a:rPr>
                <a:t>Taquipnea</a:t>
              </a:r>
            </a:p>
            <a:p>
              <a:pPr marL="285750" indent="-285750">
                <a:buFont typeface="Wingdings" panose="05000000000000000000" pitchFamily="2" charset="2"/>
                <a:buChar char="§"/>
              </a:pPr>
              <a:r>
                <a:rPr lang="es-ES" dirty="0">
                  <a:solidFill>
                    <a:schemeClr val="tx1"/>
                  </a:solidFill>
                  <a:latin typeface="Arial" panose="020B0604020202020204" pitchFamily="34" charset="0"/>
                  <a:cs typeface="Arial" panose="020B0604020202020204" pitchFamily="34" charset="0"/>
                </a:rPr>
                <a:t>Arritmias</a:t>
              </a:r>
              <a:endParaRPr lang="es-CO" dirty="0">
                <a:solidFill>
                  <a:schemeClr val="tx1"/>
                </a:solidFill>
                <a:latin typeface="Arial" panose="020B0604020202020204" pitchFamily="34" charset="0"/>
                <a:cs typeface="Arial" panose="020B0604020202020204" pitchFamily="34" charset="0"/>
              </a:endParaRPr>
            </a:p>
          </p:txBody>
        </p:sp>
      </p:grpSp>
      <p:pic>
        <p:nvPicPr>
          <p:cNvPr id="11" name="Imagen 10" descr="Una planta con hojas verdes&#10;&#10;Descripción generada automáticamente con confianza media">
            <a:extLst>
              <a:ext uri="{FF2B5EF4-FFF2-40B4-BE49-F238E27FC236}">
                <a16:creationId xmlns:a16="http://schemas.microsoft.com/office/drawing/2014/main" xmlns="" id="{76676837-1FBA-4757-8B21-465F56FC14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3495" y="4038599"/>
            <a:ext cx="2857500" cy="1895475"/>
          </a:xfrm>
          <a:prstGeom prst="rect">
            <a:avLst/>
          </a:prstGeom>
        </p:spPr>
      </p:pic>
      <p:sp>
        <p:nvSpPr>
          <p:cNvPr id="13" name="CuadroTexto 12">
            <a:extLst>
              <a:ext uri="{FF2B5EF4-FFF2-40B4-BE49-F238E27FC236}">
                <a16:creationId xmlns:a16="http://schemas.microsoft.com/office/drawing/2014/main" xmlns="" id="{B2D097F7-8BA6-4E68-99F6-E7945312A2E3}"/>
              </a:ext>
            </a:extLst>
          </p:cNvPr>
          <p:cNvSpPr txBox="1"/>
          <p:nvPr/>
        </p:nvSpPr>
        <p:spPr>
          <a:xfrm>
            <a:off x="5903495" y="6094249"/>
            <a:ext cx="5229726" cy="261610"/>
          </a:xfrm>
          <a:prstGeom prst="rect">
            <a:avLst/>
          </a:prstGeom>
          <a:noFill/>
        </p:spPr>
        <p:txBody>
          <a:bodyPr wrap="square">
            <a:spAutoFit/>
          </a:bodyPr>
          <a:lstStyle/>
          <a:p>
            <a:r>
              <a:rPr lang="es-CO" sz="1100" dirty="0">
                <a:latin typeface="Arial" panose="020B0604020202020204" pitchFamily="34" charset="0"/>
                <a:cs typeface="Arial" panose="020B0604020202020204" pitchFamily="34" charset="0"/>
              </a:rPr>
              <a:t>Fuente: https://sp.depositphotos.com/stock-photos/hojas-de-marihuana.html</a:t>
            </a:r>
          </a:p>
        </p:txBody>
      </p:sp>
    </p:spTree>
    <p:extLst>
      <p:ext uri="{BB962C8B-B14F-4D97-AF65-F5344CB8AC3E}">
        <p14:creationId xmlns:p14="http://schemas.microsoft.com/office/powerpoint/2010/main" val="3330011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9" descr="Planta con flores blancas&#10;&#10;Descripción generada automáticamente">
            <a:extLst>
              <a:ext uri="{FF2B5EF4-FFF2-40B4-BE49-F238E27FC236}">
                <a16:creationId xmlns:a16="http://schemas.microsoft.com/office/drawing/2014/main" xmlns="" id="{FCE3EEB8-0952-4F49-9FCC-10426FD0EB9D}"/>
              </a:ext>
            </a:extLst>
          </p:cNvPr>
          <p:cNvPicPr>
            <a:picLocks noChangeAspect="1"/>
          </p:cNvPicPr>
          <p:nvPr/>
        </p:nvPicPr>
        <p:blipFill>
          <a:blip r:embed="rId2"/>
          <a:stretch>
            <a:fillRect/>
          </a:stretch>
        </p:blipFill>
        <p:spPr>
          <a:xfrm>
            <a:off x="2916537" y="4671162"/>
            <a:ext cx="1981200" cy="1590675"/>
          </a:xfrm>
          <a:prstGeom prst="rect">
            <a:avLst/>
          </a:prstGeom>
        </p:spPr>
      </p:pic>
      <p:pic>
        <p:nvPicPr>
          <p:cNvPr id="11" name="Imagen 11" descr="Planta con flores blancas&#10;&#10;Descripción generada automáticamente">
            <a:extLst>
              <a:ext uri="{FF2B5EF4-FFF2-40B4-BE49-F238E27FC236}">
                <a16:creationId xmlns:a16="http://schemas.microsoft.com/office/drawing/2014/main" xmlns="" id="{1CABF2B3-F59F-4DB6-9FD7-6AE09F06627E}"/>
              </a:ext>
            </a:extLst>
          </p:cNvPr>
          <p:cNvPicPr>
            <a:picLocks noChangeAspect="1"/>
          </p:cNvPicPr>
          <p:nvPr/>
        </p:nvPicPr>
        <p:blipFill>
          <a:blip r:embed="rId3"/>
          <a:stretch>
            <a:fillRect/>
          </a:stretch>
        </p:blipFill>
        <p:spPr>
          <a:xfrm>
            <a:off x="7740740" y="4080612"/>
            <a:ext cx="1571625" cy="2181225"/>
          </a:xfrm>
          <a:prstGeom prst="rect">
            <a:avLst/>
          </a:prstGeom>
        </p:spPr>
      </p:pic>
      <p:sp>
        <p:nvSpPr>
          <p:cNvPr id="2" name="Título 1">
            <a:extLst>
              <a:ext uri="{FF2B5EF4-FFF2-40B4-BE49-F238E27FC236}">
                <a16:creationId xmlns:a16="http://schemas.microsoft.com/office/drawing/2014/main" xmlns="" id="{A9BE0946-BC66-43F5-84D7-3EC025B1BC61}"/>
              </a:ext>
            </a:extLst>
          </p:cNvPr>
          <p:cNvSpPr>
            <a:spLocks noGrp="1"/>
          </p:cNvSpPr>
          <p:nvPr>
            <p:ph type="title"/>
          </p:nvPr>
        </p:nvSpPr>
        <p:spPr>
          <a:xfrm>
            <a:off x="1193321" y="161688"/>
            <a:ext cx="10515600" cy="466837"/>
          </a:xfrm>
        </p:spPr>
        <p:txBody>
          <a:bodyPr>
            <a:normAutofit fontScale="90000"/>
          </a:bodyPr>
          <a:lstStyle/>
          <a:p>
            <a:r>
              <a:rPr lang="es-ES" dirty="0"/>
              <a:t>Síndrome por hipnóticos</a:t>
            </a:r>
            <a:endParaRPr lang="es-CO" dirty="0"/>
          </a:p>
        </p:txBody>
      </p:sp>
      <p:sp>
        <p:nvSpPr>
          <p:cNvPr id="3" name="Marcador de texto 2">
            <a:extLst>
              <a:ext uri="{FF2B5EF4-FFF2-40B4-BE49-F238E27FC236}">
                <a16:creationId xmlns:a16="http://schemas.microsoft.com/office/drawing/2014/main" xmlns="" id="{B27D8B53-E69D-4B8B-8467-BACB7341314A}"/>
              </a:ext>
            </a:extLst>
          </p:cNvPr>
          <p:cNvSpPr>
            <a:spLocks noGrp="1"/>
          </p:cNvSpPr>
          <p:nvPr>
            <p:ph type="body" sz="quarter" idx="10"/>
          </p:nvPr>
        </p:nvSpPr>
        <p:spPr>
          <a:xfrm>
            <a:off x="260314" y="816102"/>
            <a:ext cx="7293645" cy="3657600"/>
          </a:xfrm>
        </p:spPr>
        <p:txBody>
          <a:bodyPr vert="horz" lIns="91440" tIns="45720" rIns="91440" bIns="45720" rtlCol="0" anchor="t">
            <a:normAutofit fontScale="92500" lnSpcReduction="10000"/>
          </a:bodyPr>
          <a:lstStyle/>
          <a:p>
            <a:pPr marL="0" indent="0" algn="just">
              <a:lnSpc>
                <a:spcPct val="150000"/>
              </a:lnSpc>
              <a:buNone/>
            </a:pPr>
            <a:r>
              <a:rPr lang="es-ES" sz="1800" dirty="0">
                <a:latin typeface="Arial"/>
                <a:cs typeface="Arial"/>
              </a:rPr>
              <a:t>Es aquel que se presenta por todas aquellas sustancias que como efecto llevan al agonismo del GABA (ácido Gamma-Aminobutírico), aumentando la unión de éste a canales de cloro postsinápticos neuronales. Adicionalmente algunas de estas sustancias inhiben la recaptación presináptica de adenosina, neurotransmisor que ejerce un efecto modulador negativo en la eliminación presináptica de glutamato.  </a:t>
            </a:r>
            <a:endParaRPr lang="es-ES" sz="1800" dirty="0"/>
          </a:p>
          <a:p>
            <a:pPr marL="0" indent="0" algn="just">
              <a:lnSpc>
                <a:spcPct val="150000"/>
              </a:lnSpc>
              <a:buNone/>
            </a:pPr>
            <a:r>
              <a:rPr lang="es-ES" sz="1800" dirty="0">
                <a:latin typeface="Arial"/>
                <a:cs typeface="Arial"/>
              </a:rPr>
              <a:t>Las sustancias químicas que más se relacionan con este síndrome son </a:t>
            </a:r>
            <a:r>
              <a:rPr lang="es-ES" sz="1800" i="1" dirty="0">
                <a:latin typeface="Arial"/>
                <a:cs typeface="Arial"/>
              </a:rPr>
              <a:t>el alcohol, las benzodiacepinas, los barbitúricos, algunas plantas como la amapola de california, </a:t>
            </a:r>
            <a:r>
              <a:rPr lang="es-ES" sz="1800" i="1" dirty="0" err="1">
                <a:latin typeface="Arial"/>
                <a:cs typeface="Arial"/>
              </a:rPr>
              <a:t>asperula</a:t>
            </a:r>
            <a:r>
              <a:rPr lang="es-ES" sz="1800" i="1" dirty="0">
                <a:latin typeface="Arial"/>
                <a:cs typeface="Arial"/>
              </a:rPr>
              <a:t> olorosa, azahar y la </a:t>
            </a:r>
            <a:r>
              <a:rPr lang="es-CO" sz="1800" i="1" dirty="0" err="1">
                <a:latin typeface="Arial"/>
                <a:cs typeface="Arial"/>
              </a:rPr>
              <a:t>l</a:t>
            </a:r>
            <a:r>
              <a:rPr lang="es-CO" sz="1800" i="1" dirty="0" err="1"/>
              <a:t>actucata</a:t>
            </a:r>
            <a:r>
              <a:rPr lang="es-CO" sz="1800" i="1" dirty="0"/>
              <a:t> sativa </a:t>
            </a:r>
            <a:r>
              <a:rPr lang="es-ES" sz="1800" i="1" dirty="0">
                <a:latin typeface="Arial"/>
                <a:cs typeface="Arial"/>
              </a:rPr>
              <a:t> </a:t>
            </a:r>
            <a:endParaRPr lang="es-ES" sz="1800" i="1" dirty="0"/>
          </a:p>
        </p:txBody>
      </p:sp>
      <p:pic>
        <p:nvPicPr>
          <p:cNvPr id="8" name="Imagen 8" descr="Una flor amarilla&#10;&#10;Descripción generada automáticamente">
            <a:extLst>
              <a:ext uri="{FF2B5EF4-FFF2-40B4-BE49-F238E27FC236}">
                <a16:creationId xmlns:a16="http://schemas.microsoft.com/office/drawing/2014/main" xmlns="" id="{CF142583-DAEE-4994-AD80-532C42E799A4}"/>
              </a:ext>
            </a:extLst>
          </p:cNvPr>
          <p:cNvPicPr>
            <a:picLocks noChangeAspect="1"/>
          </p:cNvPicPr>
          <p:nvPr/>
        </p:nvPicPr>
        <p:blipFill>
          <a:blip r:embed="rId4"/>
          <a:stretch>
            <a:fillRect/>
          </a:stretch>
        </p:blipFill>
        <p:spPr>
          <a:xfrm>
            <a:off x="544004" y="4666220"/>
            <a:ext cx="1895475" cy="1543050"/>
          </a:xfrm>
          <a:prstGeom prst="rect">
            <a:avLst/>
          </a:prstGeom>
        </p:spPr>
      </p:pic>
      <p:pic>
        <p:nvPicPr>
          <p:cNvPr id="10" name="Imagen 10" descr="Una planta con flores blancas&#10;&#10;Descripción generada automáticamente">
            <a:extLst>
              <a:ext uri="{FF2B5EF4-FFF2-40B4-BE49-F238E27FC236}">
                <a16:creationId xmlns:a16="http://schemas.microsoft.com/office/drawing/2014/main" xmlns="" id="{ECF6E8EA-35C7-4DC3-831F-CAB19505CC78}"/>
              </a:ext>
            </a:extLst>
          </p:cNvPr>
          <p:cNvPicPr>
            <a:picLocks noChangeAspect="1"/>
          </p:cNvPicPr>
          <p:nvPr/>
        </p:nvPicPr>
        <p:blipFill>
          <a:blip r:embed="rId5"/>
          <a:stretch>
            <a:fillRect/>
          </a:stretch>
        </p:blipFill>
        <p:spPr>
          <a:xfrm>
            <a:off x="5060566" y="4718607"/>
            <a:ext cx="2517345" cy="1490663"/>
          </a:xfrm>
          <a:prstGeom prst="rect">
            <a:avLst/>
          </a:prstGeom>
        </p:spPr>
      </p:pic>
      <p:grpSp>
        <p:nvGrpSpPr>
          <p:cNvPr id="12" name="Grupo 11">
            <a:extLst>
              <a:ext uri="{FF2B5EF4-FFF2-40B4-BE49-F238E27FC236}">
                <a16:creationId xmlns:a16="http://schemas.microsoft.com/office/drawing/2014/main" xmlns="" id="{D7BA3163-ACF5-4943-BFEE-EDBB442010F2}"/>
              </a:ext>
            </a:extLst>
          </p:cNvPr>
          <p:cNvGrpSpPr/>
          <p:nvPr/>
        </p:nvGrpSpPr>
        <p:grpSpPr>
          <a:xfrm>
            <a:off x="8317213" y="802943"/>
            <a:ext cx="3785937" cy="2951747"/>
            <a:chOff x="7283116" y="1315453"/>
            <a:chExt cx="3785937" cy="2951747"/>
          </a:xfrm>
        </p:grpSpPr>
        <p:sp>
          <p:nvSpPr>
            <p:cNvPr id="13" name="Rectángulo: esquinas redondeadas 12">
              <a:extLst>
                <a:ext uri="{FF2B5EF4-FFF2-40B4-BE49-F238E27FC236}">
                  <a16:creationId xmlns:a16="http://schemas.microsoft.com/office/drawing/2014/main" xmlns="" id="{80305750-9AAC-4AA0-8005-630A6157F8A9}"/>
                </a:ext>
              </a:extLst>
            </p:cNvPr>
            <p:cNvSpPr/>
            <p:nvPr/>
          </p:nvSpPr>
          <p:spPr>
            <a:xfrm>
              <a:off x="7283116" y="1315453"/>
              <a:ext cx="3785937" cy="591014"/>
            </a:xfrm>
            <a:prstGeom prst="roundRect">
              <a:avLst/>
            </a:prstGeom>
            <a:solidFill>
              <a:srgbClr val="2F55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latin typeface="Arial" panose="020B0604020202020204" pitchFamily="34" charset="0"/>
                  <a:cs typeface="Arial" panose="020B0604020202020204" pitchFamily="34" charset="0"/>
                </a:rPr>
                <a:t>Síndrome por hipnosis</a:t>
              </a:r>
              <a:endParaRPr lang="es-CO" b="1" dirty="0">
                <a:latin typeface="Arial" panose="020B0604020202020204" pitchFamily="34" charset="0"/>
                <a:cs typeface="Arial" panose="020B0604020202020204" pitchFamily="34" charset="0"/>
              </a:endParaRPr>
            </a:p>
          </p:txBody>
        </p:sp>
        <p:sp>
          <p:nvSpPr>
            <p:cNvPr id="14" name="Rectángulo 13">
              <a:extLst>
                <a:ext uri="{FF2B5EF4-FFF2-40B4-BE49-F238E27FC236}">
                  <a16:creationId xmlns:a16="http://schemas.microsoft.com/office/drawing/2014/main" xmlns="" id="{7054562E-B2B5-4099-BAA5-5E7C22614FD8}"/>
                </a:ext>
              </a:extLst>
            </p:cNvPr>
            <p:cNvSpPr/>
            <p:nvPr/>
          </p:nvSpPr>
          <p:spPr>
            <a:xfrm>
              <a:off x="7283116" y="1906467"/>
              <a:ext cx="3785937" cy="236073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s-ES" dirty="0">
                  <a:solidFill>
                    <a:schemeClr val="tx1"/>
                  </a:solidFill>
                  <a:latin typeface="Arial" panose="020B0604020202020204" pitchFamily="34" charset="0"/>
                  <a:cs typeface="Arial" panose="020B0604020202020204" pitchFamily="34" charset="0"/>
                </a:rPr>
                <a:t>Alteración de la conciencia</a:t>
              </a:r>
            </a:p>
            <a:p>
              <a:pPr marL="285750" indent="-285750">
                <a:buFont typeface="Wingdings" panose="05000000000000000000" pitchFamily="2" charset="2"/>
                <a:buChar char="§"/>
              </a:pPr>
              <a:r>
                <a:rPr lang="es-ES" dirty="0">
                  <a:solidFill>
                    <a:schemeClr val="tx1"/>
                  </a:solidFill>
                  <a:latin typeface="Arial" panose="020B0604020202020204" pitchFamily="34" charset="0"/>
                  <a:cs typeface="Arial" panose="020B0604020202020204" pitchFamily="34" charset="0"/>
                </a:rPr>
                <a:t>Bradipnea menor a 10 respiraciones por minuto</a:t>
              </a:r>
            </a:p>
            <a:p>
              <a:pPr marL="285750" indent="-285750">
                <a:buFont typeface="Wingdings" panose="05000000000000000000" pitchFamily="2" charset="2"/>
                <a:buChar char="§"/>
              </a:pPr>
              <a:r>
                <a:rPr lang="es-ES" dirty="0">
                  <a:solidFill>
                    <a:schemeClr val="tx1"/>
                  </a:solidFill>
                  <a:latin typeface="Arial" panose="020B0604020202020204" pitchFamily="34" charset="0"/>
                  <a:cs typeface="Arial" panose="020B0604020202020204" pitchFamily="34" charset="0"/>
                </a:rPr>
                <a:t>Hipotensión arterial</a:t>
              </a:r>
            </a:p>
            <a:p>
              <a:pPr marL="285750" indent="-285750">
                <a:buFont typeface="Wingdings" panose="05000000000000000000" pitchFamily="2" charset="2"/>
                <a:buChar char="§"/>
              </a:pPr>
              <a:r>
                <a:rPr lang="es-ES" dirty="0">
                  <a:solidFill>
                    <a:schemeClr val="tx1"/>
                  </a:solidFill>
                  <a:latin typeface="Arial" panose="020B0604020202020204" pitchFamily="34" charset="0"/>
                  <a:cs typeface="Arial" panose="020B0604020202020204" pitchFamily="34" charset="0"/>
                </a:rPr>
                <a:t>Hipotermia</a:t>
              </a:r>
            </a:p>
            <a:p>
              <a:pPr marL="285750" indent="-285750">
                <a:buFont typeface="Wingdings" panose="05000000000000000000" pitchFamily="2" charset="2"/>
                <a:buChar char="§"/>
              </a:pPr>
              <a:r>
                <a:rPr lang="es-ES" dirty="0">
                  <a:solidFill>
                    <a:schemeClr val="tx1"/>
                  </a:solidFill>
                  <a:latin typeface="Arial" panose="020B0604020202020204" pitchFamily="34" charset="0"/>
                  <a:cs typeface="Arial" panose="020B0604020202020204" pitchFamily="34" charset="0"/>
                </a:rPr>
                <a:t>Miosis</a:t>
              </a:r>
              <a:endParaRPr lang="es-CO" dirty="0">
                <a:solidFill>
                  <a:schemeClr val="tx1"/>
                </a:solidFill>
                <a:latin typeface="Arial" panose="020B0604020202020204" pitchFamily="34" charset="0"/>
                <a:cs typeface="Arial" panose="020B0604020202020204" pitchFamily="34" charset="0"/>
              </a:endParaRPr>
            </a:p>
          </p:txBody>
        </p:sp>
      </p:grpSp>
      <p:sp>
        <p:nvSpPr>
          <p:cNvPr id="15" name="CuadroTexto 14">
            <a:extLst>
              <a:ext uri="{FF2B5EF4-FFF2-40B4-BE49-F238E27FC236}">
                <a16:creationId xmlns:a16="http://schemas.microsoft.com/office/drawing/2014/main" xmlns="" id="{DF9215F1-6D4F-4F9D-B3E3-A358CA36332C}"/>
              </a:ext>
            </a:extLst>
          </p:cNvPr>
          <p:cNvSpPr txBox="1"/>
          <p:nvPr/>
        </p:nvSpPr>
        <p:spPr>
          <a:xfrm>
            <a:off x="0" y="6506742"/>
            <a:ext cx="6096000" cy="307777"/>
          </a:xfrm>
          <a:prstGeom prst="rect">
            <a:avLst/>
          </a:prstGeom>
          <a:noFill/>
        </p:spPr>
        <p:txBody>
          <a:bodyPr wrap="square">
            <a:spAutoFit/>
          </a:bodyPr>
          <a:lstStyle/>
          <a:p>
            <a:r>
              <a:rPr lang="es-CO" sz="1400" dirty="0">
                <a:solidFill>
                  <a:schemeClr val="bg1"/>
                </a:solidFill>
                <a:latin typeface="Arial" panose="020B0604020202020204" pitchFamily="34" charset="0"/>
                <a:cs typeface="Arial" panose="020B0604020202020204" pitchFamily="34" charset="0"/>
              </a:rPr>
              <a:t>Fuente: https://images.app.goo.gl/LEZeugJWQrPPVKqk9</a:t>
            </a:r>
          </a:p>
        </p:txBody>
      </p:sp>
    </p:spTree>
    <p:extLst>
      <p:ext uri="{BB962C8B-B14F-4D97-AF65-F5344CB8AC3E}">
        <p14:creationId xmlns:p14="http://schemas.microsoft.com/office/powerpoint/2010/main" val="2033804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descr="Interfaz de usuario gráfica, Aplicación&#10;&#10;Descripción generada automáticamente">
            <a:extLst>
              <a:ext uri="{FF2B5EF4-FFF2-40B4-BE49-F238E27FC236}">
                <a16:creationId xmlns:a16="http://schemas.microsoft.com/office/drawing/2014/main" xmlns="" id="{567521A1-3B48-4BFF-9382-38F3B60025CC}"/>
              </a:ext>
            </a:extLst>
          </p:cNvPr>
          <p:cNvPicPr>
            <a:picLocks noChangeAspect="1"/>
          </p:cNvPicPr>
          <p:nvPr/>
        </p:nvPicPr>
        <p:blipFill>
          <a:blip r:embed="rId2"/>
          <a:stretch>
            <a:fillRect/>
          </a:stretch>
        </p:blipFill>
        <p:spPr>
          <a:xfrm>
            <a:off x="5463257" y="3020417"/>
            <a:ext cx="5125720" cy="3227270"/>
          </a:xfrm>
          <a:prstGeom prst="rect">
            <a:avLst/>
          </a:prstGeom>
        </p:spPr>
      </p:pic>
      <p:sp>
        <p:nvSpPr>
          <p:cNvPr id="2" name="Título 1">
            <a:extLst>
              <a:ext uri="{FF2B5EF4-FFF2-40B4-BE49-F238E27FC236}">
                <a16:creationId xmlns:a16="http://schemas.microsoft.com/office/drawing/2014/main" xmlns="" id="{6A8E6AE5-9392-4368-A9CA-A3780CAEA74E}"/>
              </a:ext>
            </a:extLst>
          </p:cNvPr>
          <p:cNvSpPr>
            <a:spLocks noGrp="1"/>
          </p:cNvSpPr>
          <p:nvPr>
            <p:ph type="title"/>
          </p:nvPr>
        </p:nvSpPr>
        <p:spPr>
          <a:xfrm>
            <a:off x="1007533" y="0"/>
            <a:ext cx="10515600" cy="839370"/>
          </a:xfrm>
        </p:spPr>
        <p:txBody>
          <a:bodyPr/>
          <a:lstStyle/>
          <a:p>
            <a:r>
              <a:rPr lang="es-ES" dirty="0"/>
              <a:t>Síndrome Serotoninérgico</a:t>
            </a:r>
          </a:p>
        </p:txBody>
      </p:sp>
      <p:sp>
        <p:nvSpPr>
          <p:cNvPr id="3" name="Marcador de texto 2">
            <a:extLst>
              <a:ext uri="{FF2B5EF4-FFF2-40B4-BE49-F238E27FC236}">
                <a16:creationId xmlns:a16="http://schemas.microsoft.com/office/drawing/2014/main" xmlns="" id="{D909F645-91CA-4782-B521-15FC49F6118A}"/>
              </a:ext>
            </a:extLst>
          </p:cNvPr>
          <p:cNvSpPr>
            <a:spLocks noGrp="1"/>
          </p:cNvSpPr>
          <p:nvPr>
            <p:ph type="body" sz="quarter" idx="10"/>
          </p:nvPr>
        </p:nvSpPr>
        <p:spPr>
          <a:xfrm>
            <a:off x="5568245" y="1139039"/>
            <a:ext cx="6251222" cy="1684371"/>
          </a:xfrm>
        </p:spPr>
        <p:txBody>
          <a:bodyPr vert="horz" lIns="91440" tIns="45720" rIns="91440" bIns="45720" rtlCol="0" anchor="t">
            <a:normAutofit fontScale="92500" lnSpcReduction="20000"/>
          </a:bodyPr>
          <a:lstStyle/>
          <a:p>
            <a:pPr marL="0" indent="0" algn="just">
              <a:lnSpc>
                <a:spcPct val="150000"/>
              </a:lnSpc>
              <a:buNone/>
            </a:pPr>
            <a:r>
              <a:rPr lang="es-ES" sz="2100" dirty="0">
                <a:latin typeface="Arial"/>
                <a:cs typeface="Arial"/>
              </a:rPr>
              <a:t>Es el resultado de la estimulación excesiva de los receptores postsinápticos 5-HT1A y 5-HT2 por aumento de la disponibilidad de serotonina, tanto a nivel central como periférico</a:t>
            </a:r>
          </a:p>
        </p:txBody>
      </p:sp>
      <p:pic>
        <p:nvPicPr>
          <p:cNvPr id="5" name="Imagen 5" descr="Diagrama&#10;&#10;Descripción generada automáticamente">
            <a:extLst>
              <a:ext uri="{FF2B5EF4-FFF2-40B4-BE49-F238E27FC236}">
                <a16:creationId xmlns:a16="http://schemas.microsoft.com/office/drawing/2014/main" xmlns="" id="{30DC9F6E-8A6D-4DE8-8A56-47320E931FA3}"/>
              </a:ext>
            </a:extLst>
          </p:cNvPr>
          <p:cNvPicPr>
            <a:picLocks noChangeAspect="1"/>
          </p:cNvPicPr>
          <p:nvPr/>
        </p:nvPicPr>
        <p:blipFill>
          <a:blip r:embed="rId3"/>
          <a:stretch>
            <a:fillRect/>
          </a:stretch>
        </p:blipFill>
        <p:spPr>
          <a:xfrm>
            <a:off x="153072" y="839370"/>
            <a:ext cx="4871049" cy="5503583"/>
          </a:xfrm>
          <a:prstGeom prst="rect">
            <a:avLst/>
          </a:prstGeom>
        </p:spPr>
      </p:pic>
      <p:sp>
        <p:nvSpPr>
          <p:cNvPr id="7" name="CuadroTexto 6">
            <a:extLst>
              <a:ext uri="{FF2B5EF4-FFF2-40B4-BE49-F238E27FC236}">
                <a16:creationId xmlns:a16="http://schemas.microsoft.com/office/drawing/2014/main" xmlns="" id="{31E9ED08-8044-41CC-A902-DA0C70F73AA2}"/>
              </a:ext>
            </a:extLst>
          </p:cNvPr>
          <p:cNvSpPr txBox="1"/>
          <p:nvPr/>
        </p:nvSpPr>
        <p:spPr>
          <a:xfrm>
            <a:off x="0" y="6550223"/>
            <a:ext cx="3962400" cy="307777"/>
          </a:xfrm>
          <a:prstGeom prst="rect">
            <a:avLst/>
          </a:prstGeom>
          <a:noFill/>
        </p:spPr>
        <p:txBody>
          <a:bodyPr wrap="square">
            <a:spAutoFit/>
          </a:bodyPr>
          <a:lstStyle/>
          <a:p>
            <a:r>
              <a:rPr lang="es-CO" sz="1400" dirty="0">
                <a:solidFill>
                  <a:schemeClr val="bg1"/>
                </a:solidFill>
                <a:latin typeface="Arial" panose="020B0604020202020204" pitchFamily="34" charset="0"/>
                <a:cs typeface="Arial" panose="020B0604020202020204" pitchFamily="34" charset="0"/>
              </a:rPr>
              <a:t>Fuente: https://go.gale.com/ps/i.do</a:t>
            </a:r>
          </a:p>
        </p:txBody>
      </p:sp>
    </p:spTree>
    <p:extLst>
      <p:ext uri="{BB962C8B-B14F-4D97-AF65-F5344CB8AC3E}">
        <p14:creationId xmlns:p14="http://schemas.microsoft.com/office/powerpoint/2010/main" val="48303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WhatsApp Video 2021-10-25 at 12.04.11 PM">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69850"/>
            <a:ext cx="12192000" cy="6718300"/>
          </a:xfrm>
          <a:prstGeom prst="rect">
            <a:avLst/>
          </a:prstGeom>
        </p:spPr>
      </p:pic>
    </p:spTree>
    <p:extLst>
      <p:ext uri="{BB962C8B-B14F-4D97-AF65-F5344CB8AC3E}">
        <p14:creationId xmlns:p14="http://schemas.microsoft.com/office/powerpoint/2010/main" val="229134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1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D144FB9-A111-428A-A3F3-B1D45D80EF33}"/>
              </a:ext>
            </a:extLst>
          </p:cNvPr>
          <p:cNvSpPr>
            <a:spLocks noGrp="1"/>
          </p:cNvSpPr>
          <p:nvPr>
            <p:ph type="title"/>
          </p:nvPr>
        </p:nvSpPr>
        <p:spPr>
          <a:xfrm>
            <a:off x="858328" y="237840"/>
            <a:ext cx="10515600" cy="676560"/>
          </a:xfrm>
        </p:spPr>
        <p:txBody>
          <a:bodyPr>
            <a:normAutofit fontScale="90000"/>
          </a:bodyPr>
          <a:lstStyle/>
          <a:p>
            <a:r>
              <a:rPr lang="es-CO" dirty="0"/>
              <a:t>Síndrome neuroléptico maligno</a:t>
            </a:r>
            <a:r>
              <a:rPr lang="es-CO" sz="1800" b="1" dirty="0">
                <a:solidFill>
                  <a:srgbClr val="2E74B5"/>
                </a:solidFill>
                <a:effectLst/>
                <a:latin typeface="Calibri Light" panose="020F0302020204030204" pitchFamily="34" charset="0"/>
                <a:ea typeface="SimSun" panose="02010600030101010101" pitchFamily="2" charset="-122"/>
              </a:rPr>
              <a:t/>
            </a:r>
            <a:br>
              <a:rPr lang="es-CO" sz="1800" b="1" dirty="0">
                <a:solidFill>
                  <a:srgbClr val="2E74B5"/>
                </a:solidFill>
                <a:effectLst/>
                <a:latin typeface="Calibri Light" panose="020F0302020204030204" pitchFamily="34" charset="0"/>
                <a:ea typeface="SimSun" panose="02010600030101010101" pitchFamily="2" charset="-122"/>
              </a:rPr>
            </a:br>
            <a:endParaRPr lang="es-CO" dirty="0"/>
          </a:p>
        </p:txBody>
      </p:sp>
      <p:sp>
        <p:nvSpPr>
          <p:cNvPr id="3" name="Marcador de texto 2">
            <a:extLst>
              <a:ext uri="{FF2B5EF4-FFF2-40B4-BE49-F238E27FC236}">
                <a16:creationId xmlns:a16="http://schemas.microsoft.com/office/drawing/2014/main" xmlns="" id="{F84DB531-1ACC-48C4-8547-FAD2EBB2A2DC}"/>
              </a:ext>
            </a:extLst>
          </p:cNvPr>
          <p:cNvSpPr>
            <a:spLocks noGrp="1"/>
          </p:cNvSpPr>
          <p:nvPr>
            <p:ph type="body" sz="quarter" idx="10"/>
          </p:nvPr>
        </p:nvSpPr>
        <p:spPr>
          <a:xfrm>
            <a:off x="269634" y="927535"/>
            <a:ext cx="11296724" cy="1286276"/>
          </a:xfrm>
        </p:spPr>
        <p:txBody>
          <a:bodyPr vert="horz" lIns="91440" tIns="45720" rIns="91440" bIns="45720" rtlCol="0" anchor="t">
            <a:normAutofit/>
          </a:bodyPr>
          <a:lstStyle/>
          <a:p>
            <a:pPr marL="0" indent="0" algn="just">
              <a:lnSpc>
                <a:spcPct val="150000"/>
              </a:lnSpc>
              <a:buNone/>
            </a:pPr>
            <a:r>
              <a:rPr lang="es-ES" dirty="0"/>
              <a:t>Constituye la complicación más temida asociada al uso de antipsicóticos o medicamentos neurolépticos. Su incidencia varía entre 0,5 al 1%, se relaciona su aparición predominantemente en hombres, quienes usan haloperidol y puede presentarse, días, semanas o meses después de haberse iniciado el tratamiento. </a:t>
            </a:r>
          </a:p>
        </p:txBody>
      </p:sp>
      <p:grpSp>
        <p:nvGrpSpPr>
          <p:cNvPr id="6" name="Grupo 5">
            <a:extLst>
              <a:ext uri="{FF2B5EF4-FFF2-40B4-BE49-F238E27FC236}">
                <a16:creationId xmlns:a16="http://schemas.microsoft.com/office/drawing/2014/main" xmlns="" id="{83CF5277-AF93-4705-8979-2756D6D438EB}"/>
              </a:ext>
            </a:extLst>
          </p:cNvPr>
          <p:cNvGrpSpPr/>
          <p:nvPr/>
        </p:nvGrpSpPr>
        <p:grpSpPr>
          <a:xfrm>
            <a:off x="7283116" y="3070136"/>
            <a:ext cx="3785937" cy="2951747"/>
            <a:chOff x="7283116" y="1315453"/>
            <a:chExt cx="3785937" cy="2951747"/>
          </a:xfrm>
        </p:grpSpPr>
        <p:sp>
          <p:nvSpPr>
            <p:cNvPr id="7" name="Rectángulo: esquinas redondeadas 6">
              <a:extLst>
                <a:ext uri="{FF2B5EF4-FFF2-40B4-BE49-F238E27FC236}">
                  <a16:creationId xmlns:a16="http://schemas.microsoft.com/office/drawing/2014/main" xmlns="" id="{8A79F2C3-5DB7-4E7E-B807-7954337F7D28}"/>
                </a:ext>
              </a:extLst>
            </p:cNvPr>
            <p:cNvSpPr/>
            <p:nvPr/>
          </p:nvSpPr>
          <p:spPr>
            <a:xfrm>
              <a:off x="7283116" y="1315453"/>
              <a:ext cx="3785937" cy="591014"/>
            </a:xfrm>
            <a:prstGeom prst="roundRect">
              <a:avLst/>
            </a:prstGeom>
            <a:solidFill>
              <a:srgbClr val="2F55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latin typeface="Arial" panose="020B0604020202020204" pitchFamily="34" charset="0"/>
                  <a:cs typeface="Arial" panose="020B0604020202020204" pitchFamily="34" charset="0"/>
                </a:rPr>
                <a:t>Síndrome neuroléptico maligno</a:t>
              </a:r>
              <a:endParaRPr lang="es-CO" b="1" dirty="0">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xmlns="" id="{B94FE1CA-8854-45F1-9D8B-76788495A01A}"/>
                </a:ext>
              </a:extLst>
            </p:cNvPr>
            <p:cNvSpPr/>
            <p:nvPr/>
          </p:nvSpPr>
          <p:spPr>
            <a:xfrm>
              <a:off x="7283116" y="1906467"/>
              <a:ext cx="3785937" cy="236073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s-ES" dirty="0">
                  <a:solidFill>
                    <a:schemeClr val="tx1"/>
                  </a:solidFill>
                  <a:latin typeface="Arial" panose="020B0604020202020204" pitchFamily="34" charset="0"/>
                  <a:cs typeface="Arial" panose="020B0604020202020204" pitchFamily="34" charset="0"/>
                </a:rPr>
                <a:t>Hipertermia</a:t>
              </a:r>
            </a:p>
            <a:p>
              <a:pPr marL="285750" indent="-285750">
                <a:buFont typeface="Wingdings" panose="05000000000000000000" pitchFamily="2" charset="2"/>
                <a:buChar char="§"/>
              </a:pPr>
              <a:r>
                <a:rPr lang="es-ES" dirty="0">
                  <a:solidFill>
                    <a:schemeClr val="tx1"/>
                  </a:solidFill>
                  <a:latin typeface="Arial" panose="020B0604020202020204" pitchFamily="34" charset="0"/>
                  <a:cs typeface="Arial" panose="020B0604020202020204" pitchFamily="34" charset="0"/>
                </a:rPr>
                <a:t>Rigidez muscular</a:t>
              </a:r>
            </a:p>
            <a:p>
              <a:pPr marL="285750" indent="-285750">
                <a:buFont typeface="Wingdings" panose="05000000000000000000" pitchFamily="2" charset="2"/>
                <a:buChar char="§"/>
              </a:pPr>
              <a:r>
                <a:rPr lang="es-ES" dirty="0">
                  <a:solidFill>
                    <a:schemeClr val="tx1"/>
                  </a:solidFill>
                  <a:latin typeface="Arial" panose="020B0604020202020204" pitchFamily="34" charset="0"/>
                  <a:cs typeface="Arial" panose="020B0604020202020204" pitchFamily="34" charset="0"/>
                </a:rPr>
                <a:t>Disartria</a:t>
              </a:r>
            </a:p>
            <a:p>
              <a:pPr marL="285750" indent="-285750">
                <a:buFont typeface="Wingdings" panose="05000000000000000000" pitchFamily="2" charset="2"/>
                <a:buChar char="§"/>
              </a:pPr>
              <a:r>
                <a:rPr lang="es-CO" dirty="0">
                  <a:solidFill>
                    <a:schemeClr val="tx1"/>
                  </a:solidFill>
                  <a:latin typeface="Arial" panose="020B0604020202020204" pitchFamily="34" charset="0"/>
                  <a:cs typeface="Arial" panose="020B0604020202020204" pitchFamily="34" charset="0"/>
                </a:rPr>
                <a:t>Agitación psicomotora</a:t>
              </a:r>
            </a:p>
            <a:p>
              <a:pPr marL="285750" indent="-285750">
                <a:buFont typeface="Wingdings" panose="05000000000000000000" pitchFamily="2" charset="2"/>
                <a:buChar char="§"/>
              </a:pPr>
              <a:r>
                <a:rPr lang="es-CO" dirty="0">
                  <a:solidFill>
                    <a:schemeClr val="tx1"/>
                  </a:solidFill>
                  <a:latin typeface="Arial" panose="020B0604020202020204" pitchFamily="34" charset="0"/>
                  <a:cs typeface="Arial" panose="020B0604020202020204" pitchFamily="34" charset="0"/>
                </a:rPr>
                <a:t>Alteración del estado de conciencia</a:t>
              </a:r>
            </a:p>
            <a:p>
              <a:pPr marL="285750" indent="-285750">
                <a:buFont typeface="Wingdings" panose="05000000000000000000" pitchFamily="2" charset="2"/>
                <a:buChar char="§"/>
              </a:pPr>
              <a:r>
                <a:rPr lang="es-CO" dirty="0">
                  <a:solidFill>
                    <a:schemeClr val="tx1"/>
                  </a:solidFill>
                  <a:latin typeface="Arial" panose="020B0604020202020204" pitchFamily="34" charset="0"/>
                  <a:cs typeface="Arial" panose="020B0604020202020204" pitchFamily="34" charset="0"/>
                </a:rPr>
                <a:t>Hipertensión arterial</a:t>
              </a:r>
            </a:p>
            <a:p>
              <a:pPr marL="285750" indent="-285750">
                <a:buFont typeface="Wingdings" panose="05000000000000000000" pitchFamily="2" charset="2"/>
                <a:buChar char="§"/>
              </a:pPr>
              <a:r>
                <a:rPr lang="es-CO" dirty="0">
                  <a:solidFill>
                    <a:schemeClr val="tx1"/>
                  </a:solidFill>
                  <a:latin typeface="Arial" panose="020B0604020202020204" pitchFamily="34" charset="0"/>
                  <a:cs typeface="Arial" panose="020B0604020202020204" pitchFamily="34" charset="0"/>
                </a:rPr>
                <a:t>Taquicardia</a:t>
              </a:r>
            </a:p>
          </p:txBody>
        </p:sp>
      </p:grpSp>
      <p:sp>
        <p:nvSpPr>
          <p:cNvPr id="12" name="CuadroTexto 11">
            <a:extLst>
              <a:ext uri="{FF2B5EF4-FFF2-40B4-BE49-F238E27FC236}">
                <a16:creationId xmlns:a16="http://schemas.microsoft.com/office/drawing/2014/main" xmlns="" id="{39421E24-062F-4A9E-A0FC-911EC87BB04E}"/>
              </a:ext>
            </a:extLst>
          </p:cNvPr>
          <p:cNvSpPr txBox="1"/>
          <p:nvPr/>
        </p:nvSpPr>
        <p:spPr>
          <a:xfrm>
            <a:off x="665823" y="6065677"/>
            <a:ext cx="5237672" cy="276999"/>
          </a:xfrm>
          <a:prstGeom prst="rect">
            <a:avLst/>
          </a:prstGeom>
          <a:noFill/>
        </p:spPr>
        <p:txBody>
          <a:bodyPr wrap="square">
            <a:spAutoFit/>
          </a:bodyPr>
          <a:lstStyle/>
          <a:p>
            <a:r>
              <a:rPr lang="es-CO" sz="1200" dirty="0">
                <a:latin typeface="Arial" panose="020B0604020202020204" pitchFamily="34" charset="0"/>
                <a:cs typeface="Arial" panose="020B0604020202020204" pitchFamily="34" charset="0"/>
              </a:rPr>
              <a:t>Fuente: https://www.intramed.net/contenidover.asp?contenidoid=94525</a:t>
            </a:r>
          </a:p>
        </p:txBody>
      </p:sp>
      <p:pic>
        <p:nvPicPr>
          <p:cNvPr id="16" name="Imagen 15" descr="Imagen que contiene persona, interior, juego, cepillar&#10;&#10;Descripción generada automáticamente">
            <a:extLst>
              <a:ext uri="{FF2B5EF4-FFF2-40B4-BE49-F238E27FC236}">
                <a16:creationId xmlns:a16="http://schemas.microsoft.com/office/drawing/2014/main" xmlns="" id="{B4DDC796-AC10-42A2-9B6B-18B7B64BBA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1501" y="2796005"/>
            <a:ext cx="4641994" cy="3256537"/>
          </a:xfrm>
          <a:prstGeom prst="rect">
            <a:avLst/>
          </a:prstGeom>
        </p:spPr>
      </p:pic>
    </p:spTree>
    <p:extLst>
      <p:ext uri="{BB962C8B-B14F-4D97-AF65-F5344CB8AC3E}">
        <p14:creationId xmlns:p14="http://schemas.microsoft.com/office/powerpoint/2010/main" val="2661418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5A6A2C9-7500-4921-A08D-CDB2B04C2E7D}"/>
              </a:ext>
            </a:extLst>
          </p:cNvPr>
          <p:cNvSpPr>
            <a:spLocks noGrp="1"/>
          </p:cNvSpPr>
          <p:nvPr>
            <p:ph type="title"/>
          </p:nvPr>
        </p:nvSpPr>
        <p:spPr>
          <a:xfrm>
            <a:off x="1061300" y="195394"/>
            <a:ext cx="10515600" cy="780786"/>
          </a:xfrm>
        </p:spPr>
        <p:txBody>
          <a:bodyPr/>
          <a:lstStyle/>
          <a:p>
            <a:r>
              <a:rPr lang="es" dirty="0">
                <a:latin typeface="Arial"/>
                <a:cs typeface="Arial"/>
              </a:rPr>
              <a:t>Síndrome por Opioides</a:t>
            </a:r>
            <a:r>
              <a:rPr lang="es-ES" dirty="0">
                <a:latin typeface="Arial"/>
                <a:cs typeface="Arial"/>
              </a:rPr>
              <a:t> </a:t>
            </a:r>
            <a:endParaRPr lang="es-ES" dirty="0"/>
          </a:p>
        </p:txBody>
      </p:sp>
      <p:sp>
        <p:nvSpPr>
          <p:cNvPr id="3" name="Marcador de texto 2">
            <a:extLst>
              <a:ext uri="{FF2B5EF4-FFF2-40B4-BE49-F238E27FC236}">
                <a16:creationId xmlns:a16="http://schemas.microsoft.com/office/drawing/2014/main" xmlns="" id="{9222699E-FEA0-42FC-A5E9-39477B3A2A32}"/>
              </a:ext>
            </a:extLst>
          </p:cNvPr>
          <p:cNvSpPr>
            <a:spLocks noGrp="1"/>
          </p:cNvSpPr>
          <p:nvPr>
            <p:ph type="body" sz="quarter" idx="10"/>
          </p:nvPr>
        </p:nvSpPr>
        <p:spPr>
          <a:xfrm>
            <a:off x="291860" y="1204580"/>
            <a:ext cx="11448584" cy="2224420"/>
          </a:xfrm>
        </p:spPr>
        <p:txBody>
          <a:bodyPr vert="horz" lIns="91440" tIns="45720" rIns="91440" bIns="45720" rtlCol="0" anchor="t">
            <a:normAutofit/>
          </a:bodyPr>
          <a:lstStyle/>
          <a:p>
            <a:pPr marL="0" indent="0" algn="just">
              <a:lnSpc>
                <a:spcPct val="150000"/>
              </a:lnSpc>
              <a:buNone/>
            </a:pPr>
            <a:r>
              <a:rPr lang="es-ES" dirty="0">
                <a:latin typeface="Arial"/>
                <a:cs typeface="Arial"/>
              </a:rPr>
              <a:t>El síndrome opioide es aquel que se presenta como resultado del </a:t>
            </a:r>
            <a:r>
              <a:rPr lang="es-ES" b="1" dirty="0">
                <a:latin typeface="Arial"/>
                <a:cs typeface="Arial"/>
              </a:rPr>
              <a:t>agonismo de los receptores opiáceos</a:t>
            </a:r>
            <a:r>
              <a:rPr lang="es-ES" dirty="0">
                <a:latin typeface="Arial"/>
                <a:cs typeface="Arial"/>
              </a:rPr>
              <a:t>. Las sustancias químicas que producen este síndrome, suelen ser depresores del sistema nervioso central y tienen propiedades analgésicas e hipnóticas, sedantes y euforizantes. Tienen el potencial de producir dependencia física, psíquica y síndrome de abstinencia, bien con la supresión o con la administración de un antagonista. </a:t>
            </a:r>
            <a:endParaRPr lang="es-ES" dirty="0"/>
          </a:p>
          <a:p>
            <a:pPr marL="0" indent="0" algn="just">
              <a:lnSpc>
                <a:spcPct val="150000"/>
              </a:lnSpc>
              <a:buNone/>
            </a:pPr>
            <a:r>
              <a:rPr lang="es-ES" dirty="0">
                <a:latin typeface="Arial"/>
                <a:cs typeface="Arial"/>
              </a:rPr>
              <a:t>  Este síndrome se caracteriza por presentar: </a:t>
            </a:r>
            <a:r>
              <a:rPr lang="es-ES" sz="1700" i="1" dirty="0">
                <a:latin typeface="Arial"/>
                <a:cs typeface="Arial"/>
              </a:rPr>
              <a:t>alteración del estado de conciencia, depresión respiratoria y miosis.</a:t>
            </a:r>
            <a:r>
              <a:rPr lang="es-ES" dirty="0">
                <a:latin typeface="Arial"/>
                <a:cs typeface="Arial"/>
              </a:rPr>
              <a:t> </a:t>
            </a:r>
            <a:endParaRPr lang="es-ES" dirty="0"/>
          </a:p>
        </p:txBody>
      </p:sp>
      <p:pic>
        <p:nvPicPr>
          <p:cNvPr id="5" name="Imagen 4" descr="Un cuchillo sobre una superficie de madera&#10;&#10;Descripción generada automáticamente con confianza baja">
            <a:extLst>
              <a:ext uri="{FF2B5EF4-FFF2-40B4-BE49-F238E27FC236}">
                <a16:creationId xmlns:a16="http://schemas.microsoft.com/office/drawing/2014/main" xmlns="" id="{FF125B71-F4C2-4E44-9F7F-ACB6BDD008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180" y="3824064"/>
            <a:ext cx="3082002" cy="2096215"/>
          </a:xfrm>
          <a:prstGeom prst="rect">
            <a:avLst/>
          </a:prstGeom>
          <a:ln>
            <a:noFill/>
          </a:ln>
          <a:effectLst>
            <a:outerShdw blurRad="190500" algn="tl" rotWithShape="0">
              <a:srgbClr val="000000">
                <a:alpha val="70000"/>
              </a:srgbClr>
            </a:outerShdw>
          </a:effectLst>
        </p:spPr>
      </p:pic>
      <p:sp>
        <p:nvSpPr>
          <p:cNvPr id="9" name="CuadroTexto 8">
            <a:extLst>
              <a:ext uri="{FF2B5EF4-FFF2-40B4-BE49-F238E27FC236}">
                <a16:creationId xmlns:a16="http://schemas.microsoft.com/office/drawing/2014/main" xmlns="" id="{D0A8FB81-3D4F-476A-A8C6-005C1FBD86F1}"/>
              </a:ext>
            </a:extLst>
          </p:cNvPr>
          <p:cNvSpPr txBox="1"/>
          <p:nvPr/>
        </p:nvSpPr>
        <p:spPr>
          <a:xfrm>
            <a:off x="139664" y="6642556"/>
            <a:ext cx="4746736" cy="215444"/>
          </a:xfrm>
          <a:prstGeom prst="rect">
            <a:avLst/>
          </a:prstGeom>
          <a:noFill/>
        </p:spPr>
        <p:txBody>
          <a:bodyPr wrap="square">
            <a:spAutoFit/>
          </a:bodyPr>
          <a:lstStyle/>
          <a:p>
            <a:r>
              <a:rPr lang="es-CO" sz="800" dirty="0">
                <a:solidFill>
                  <a:schemeClr val="bg1"/>
                </a:solidFill>
                <a:latin typeface="Arial" panose="020B0604020202020204" pitchFamily="34" charset="0"/>
                <a:cs typeface="Arial" panose="020B0604020202020204" pitchFamily="34" charset="0"/>
              </a:rPr>
              <a:t>Fuente: https://www.psiquiatriapsicologia-dexeus.com/es/unidades.cfm/ID/7650/ESP/opiaceos.htm</a:t>
            </a:r>
          </a:p>
        </p:txBody>
      </p:sp>
      <p:pic>
        <p:nvPicPr>
          <p:cNvPr id="11" name="Imagen 10" descr="Imagen que contiene Texto&#10;&#10;Descripción generada automáticamente">
            <a:extLst>
              <a:ext uri="{FF2B5EF4-FFF2-40B4-BE49-F238E27FC236}">
                <a16:creationId xmlns:a16="http://schemas.microsoft.com/office/drawing/2014/main" xmlns="" id="{A9A08602-056C-4C5E-BB19-3ECEB5A4A3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840" r="33731"/>
          <a:stretch/>
        </p:blipFill>
        <p:spPr>
          <a:xfrm>
            <a:off x="6214694" y="4032522"/>
            <a:ext cx="988126" cy="167929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14421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5A6A2C9-7500-4921-A08D-CDB2B04C2E7D}"/>
              </a:ext>
            </a:extLst>
          </p:cNvPr>
          <p:cNvSpPr>
            <a:spLocks noGrp="1"/>
          </p:cNvSpPr>
          <p:nvPr>
            <p:ph type="title"/>
          </p:nvPr>
        </p:nvSpPr>
        <p:spPr>
          <a:xfrm>
            <a:off x="1061300" y="195394"/>
            <a:ext cx="10515600" cy="780786"/>
          </a:xfrm>
        </p:spPr>
        <p:txBody>
          <a:bodyPr/>
          <a:lstStyle/>
          <a:p>
            <a:r>
              <a:rPr lang="es" dirty="0">
                <a:latin typeface="Arial"/>
                <a:cs typeface="Arial"/>
              </a:rPr>
              <a:t>Síndrome por Opioides</a:t>
            </a:r>
            <a:r>
              <a:rPr lang="es-ES" dirty="0">
                <a:latin typeface="Arial"/>
                <a:cs typeface="Arial"/>
              </a:rPr>
              <a:t> </a:t>
            </a:r>
            <a:endParaRPr lang="es-ES" dirty="0"/>
          </a:p>
        </p:txBody>
      </p:sp>
      <p:graphicFrame>
        <p:nvGraphicFramePr>
          <p:cNvPr id="4" name="Tabla 4">
            <a:extLst>
              <a:ext uri="{FF2B5EF4-FFF2-40B4-BE49-F238E27FC236}">
                <a16:creationId xmlns:a16="http://schemas.microsoft.com/office/drawing/2014/main" xmlns="" id="{9DD78C61-0B66-4238-ACCA-20BF55DD56FE}"/>
              </a:ext>
            </a:extLst>
          </p:cNvPr>
          <p:cNvGraphicFramePr>
            <a:graphicFrameLocks noGrp="1"/>
          </p:cNvGraphicFramePr>
          <p:nvPr>
            <p:extLst>
              <p:ext uri="{D42A27DB-BD31-4B8C-83A1-F6EECF244321}">
                <p14:modId xmlns:p14="http://schemas.microsoft.com/office/powerpoint/2010/main" val="6272280"/>
              </p:ext>
            </p:extLst>
          </p:nvPr>
        </p:nvGraphicFramePr>
        <p:xfrm>
          <a:off x="1203324" y="2070561"/>
          <a:ext cx="8740776" cy="4206240"/>
        </p:xfrm>
        <a:graphic>
          <a:graphicData uri="http://schemas.openxmlformats.org/drawingml/2006/table">
            <a:tbl>
              <a:tblPr firstRow="1" bandRow="1">
                <a:tableStyleId>{5A111915-BE36-4E01-A7E5-04B1672EAD32}</a:tableStyleId>
              </a:tblPr>
              <a:tblGrid>
                <a:gridCol w="2185194">
                  <a:extLst>
                    <a:ext uri="{9D8B030D-6E8A-4147-A177-3AD203B41FA5}">
                      <a16:colId xmlns:a16="http://schemas.microsoft.com/office/drawing/2014/main" xmlns="" val="2493633926"/>
                    </a:ext>
                  </a:extLst>
                </a:gridCol>
                <a:gridCol w="2185194">
                  <a:extLst>
                    <a:ext uri="{9D8B030D-6E8A-4147-A177-3AD203B41FA5}">
                      <a16:colId xmlns:a16="http://schemas.microsoft.com/office/drawing/2014/main" xmlns="" val="114426395"/>
                    </a:ext>
                  </a:extLst>
                </a:gridCol>
                <a:gridCol w="2185194">
                  <a:extLst>
                    <a:ext uri="{9D8B030D-6E8A-4147-A177-3AD203B41FA5}">
                      <a16:colId xmlns:a16="http://schemas.microsoft.com/office/drawing/2014/main" xmlns="" val="775173788"/>
                    </a:ext>
                  </a:extLst>
                </a:gridCol>
                <a:gridCol w="2185194">
                  <a:extLst>
                    <a:ext uri="{9D8B030D-6E8A-4147-A177-3AD203B41FA5}">
                      <a16:colId xmlns:a16="http://schemas.microsoft.com/office/drawing/2014/main" xmlns="" val="1326880152"/>
                    </a:ext>
                  </a:extLst>
                </a:gridCol>
              </a:tblGrid>
              <a:tr h="550565">
                <a:tc>
                  <a:txBody>
                    <a:bodyPr/>
                    <a:lstStyle/>
                    <a:p>
                      <a:pPr lvl="0" algn="ctr">
                        <a:buNone/>
                      </a:pPr>
                      <a:r>
                        <a:rPr lang="es-ES" sz="2400" b="1" i="0" u="none" strike="noStrike" noProof="0" dirty="0">
                          <a:latin typeface="Arial" panose="020B0604020202020204" pitchFamily="34" charset="0"/>
                          <a:cs typeface="Arial" panose="020B0604020202020204" pitchFamily="34" charset="0"/>
                        </a:rPr>
                        <a:t>Agonistas puros </a:t>
                      </a:r>
                      <a:endParaRPr lang="es-ES" sz="2400" dirty="0">
                        <a:latin typeface="Arial" panose="020B0604020202020204" pitchFamily="34" charset="0"/>
                        <a:cs typeface="Arial" panose="020B0604020202020204" pitchFamily="34" charset="0"/>
                      </a:endParaRPr>
                    </a:p>
                  </a:txBody>
                  <a:tcPr/>
                </a:tc>
                <a:tc>
                  <a:txBody>
                    <a:bodyPr/>
                    <a:lstStyle/>
                    <a:p>
                      <a:pPr lvl="0" algn="ctr">
                        <a:buNone/>
                      </a:pPr>
                      <a:r>
                        <a:rPr lang="es-ES" sz="2400" b="1" i="0" u="none" strike="noStrike" noProof="0" dirty="0">
                          <a:latin typeface="Arial" panose="020B0604020202020204" pitchFamily="34" charset="0"/>
                          <a:cs typeface="Arial" panose="020B0604020202020204" pitchFamily="34" charset="0"/>
                        </a:rPr>
                        <a:t>Agonistas parciales </a:t>
                      </a:r>
                      <a:endParaRPr lang="es-ES" sz="2400" dirty="0">
                        <a:latin typeface="Arial" panose="020B0604020202020204" pitchFamily="34" charset="0"/>
                        <a:cs typeface="Arial" panose="020B0604020202020204" pitchFamily="34" charset="0"/>
                      </a:endParaRPr>
                    </a:p>
                  </a:txBody>
                  <a:tcPr/>
                </a:tc>
                <a:tc>
                  <a:txBody>
                    <a:bodyPr/>
                    <a:lstStyle/>
                    <a:p>
                      <a:pPr lvl="0" algn="ctr">
                        <a:buNone/>
                      </a:pPr>
                      <a:r>
                        <a:rPr lang="es-ES" sz="2400" b="1" i="0" u="none" strike="noStrike" noProof="0" dirty="0">
                          <a:latin typeface="Arial" panose="020B0604020202020204" pitchFamily="34" charset="0"/>
                          <a:cs typeface="Arial" panose="020B0604020202020204" pitchFamily="34" charset="0"/>
                        </a:rPr>
                        <a:t>Antagonistas/Agonistas</a:t>
                      </a:r>
                      <a:endParaRPr lang="es-ES" sz="2400" dirty="0">
                        <a:latin typeface="Arial" panose="020B0604020202020204" pitchFamily="34" charset="0"/>
                        <a:cs typeface="Arial" panose="020B0604020202020204" pitchFamily="34" charset="0"/>
                      </a:endParaRPr>
                    </a:p>
                  </a:txBody>
                  <a:tcPr/>
                </a:tc>
                <a:tc>
                  <a:txBody>
                    <a:bodyPr/>
                    <a:lstStyle/>
                    <a:p>
                      <a:pPr lvl="0" algn="ctr">
                        <a:buNone/>
                      </a:pPr>
                      <a:r>
                        <a:rPr lang="es-ES" sz="2400" b="1" i="0" u="none" strike="noStrike" noProof="0" dirty="0">
                          <a:latin typeface="Arial" panose="020B0604020202020204" pitchFamily="34" charset="0"/>
                          <a:cs typeface="Arial" panose="020B0604020202020204" pitchFamily="34" charset="0"/>
                        </a:rPr>
                        <a:t>Antagonistas puros </a:t>
                      </a:r>
                      <a:endParaRPr lang="es-E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282545825"/>
                  </a:ext>
                </a:extLst>
              </a:tr>
              <a:tr h="550565">
                <a:tc>
                  <a:txBody>
                    <a:bodyPr/>
                    <a:lstStyle/>
                    <a:p>
                      <a:pPr lvl="0">
                        <a:buNone/>
                      </a:pPr>
                      <a:r>
                        <a:rPr lang="es-ES" sz="2400" b="0" i="0" u="none" strike="noStrike" noProof="0" dirty="0">
                          <a:latin typeface="Arial" panose="020B0604020202020204" pitchFamily="34" charset="0"/>
                          <a:cs typeface="Arial" panose="020B0604020202020204" pitchFamily="34" charset="0"/>
                        </a:rPr>
                        <a:t>Codeína, Meperidina Metadona</a:t>
                      </a:r>
                    </a:p>
                    <a:p>
                      <a:pPr lvl="0">
                        <a:buNone/>
                      </a:pPr>
                      <a:r>
                        <a:rPr lang="es-ES" sz="2400" b="0" i="0" u="none" strike="noStrike" noProof="0" dirty="0">
                          <a:latin typeface="Arial" panose="020B0604020202020204" pitchFamily="34" charset="0"/>
                          <a:cs typeface="Arial" panose="020B0604020202020204" pitchFamily="34" charset="0"/>
                        </a:rPr>
                        <a:t>Heroína Morfina Oxicodona</a:t>
                      </a:r>
                    </a:p>
                    <a:p>
                      <a:pPr lvl="0">
                        <a:buNone/>
                      </a:pPr>
                      <a:r>
                        <a:rPr lang="es-ES" sz="2400" b="0" i="0" u="none" strike="noStrike" noProof="0" dirty="0">
                          <a:latin typeface="Arial" panose="020B0604020202020204" pitchFamily="34" charset="0"/>
                          <a:cs typeface="Arial" panose="020B0604020202020204" pitchFamily="34" charset="0"/>
                        </a:rPr>
                        <a:t>Fentanilo </a:t>
                      </a:r>
                      <a:r>
                        <a:rPr lang="es-ES" sz="2400" b="0" i="0" u="none" strike="noStrike" noProof="0" dirty="0" err="1">
                          <a:latin typeface="Arial" panose="020B0604020202020204" pitchFamily="34" charset="0"/>
                          <a:cs typeface="Arial" panose="020B0604020202020204" pitchFamily="34" charset="0"/>
                        </a:rPr>
                        <a:t>Difenoxilato</a:t>
                      </a:r>
                      <a:endParaRPr lang="es-ES" sz="2400" b="0" i="0" u="none" strike="noStrike" noProof="0" dirty="0">
                        <a:latin typeface="Arial" panose="020B0604020202020204" pitchFamily="34" charset="0"/>
                        <a:cs typeface="Arial" panose="020B0604020202020204" pitchFamily="34" charset="0"/>
                      </a:endParaRPr>
                    </a:p>
                    <a:p>
                      <a:pPr lvl="0">
                        <a:buNone/>
                      </a:pPr>
                      <a:r>
                        <a:rPr lang="es-ES" sz="2400" b="0" i="0" u="none" strike="noStrike" noProof="0" dirty="0" err="1">
                          <a:latin typeface="Arial" panose="020B0604020202020204" pitchFamily="34" charset="0"/>
                          <a:cs typeface="Arial" panose="020B0604020202020204" pitchFamily="34" charset="0"/>
                        </a:rPr>
                        <a:t>Propoxifeno</a:t>
                      </a:r>
                      <a:endParaRPr lang="es-ES" sz="2400" dirty="0">
                        <a:latin typeface="Arial" panose="020B0604020202020204" pitchFamily="34" charset="0"/>
                        <a:cs typeface="Arial" panose="020B0604020202020204" pitchFamily="34" charset="0"/>
                      </a:endParaRPr>
                    </a:p>
                  </a:txBody>
                  <a:tcPr/>
                </a:tc>
                <a:tc>
                  <a:txBody>
                    <a:bodyPr/>
                    <a:lstStyle/>
                    <a:p>
                      <a:pPr lvl="0">
                        <a:buNone/>
                      </a:pPr>
                      <a:r>
                        <a:rPr lang="es-ES" sz="2400" b="0" i="0" u="none" strike="noStrike" noProof="0" dirty="0">
                          <a:latin typeface="Arial" panose="020B0604020202020204" pitchFamily="34" charset="0"/>
                          <a:cs typeface="Arial" panose="020B0604020202020204" pitchFamily="34" charset="0"/>
                        </a:rPr>
                        <a:t>Buprenorfina</a:t>
                      </a:r>
                      <a:endParaRPr lang="es-ES" sz="2400" dirty="0">
                        <a:latin typeface="Arial" panose="020B0604020202020204" pitchFamily="34" charset="0"/>
                        <a:cs typeface="Arial" panose="020B0604020202020204" pitchFamily="34" charset="0"/>
                      </a:endParaRPr>
                    </a:p>
                  </a:txBody>
                  <a:tcPr/>
                </a:tc>
                <a:tc>
                  <a:txBody>
                    <a:bodyPr/>
                    <a:lstStyle/>
                    <a:p>
                      <a:pPr lvl="0">
                        <a:buNone/>
                      </a:pPr>
                      <a:r>
                        <a:rPr lang="es-ES" sz="2400" b="0" i="0" u="none" strike="noStrike" noProof="0" dirty="0">
                          <a:latin typeface="Arial" panose="020B0604020202020204" pitchFamily="34" charset="0"/>
                          <a:cs typeface="Arial" panose="020B0604020202020204" pitchFamily="34" charset="0"/>
                        </a:rPr>
                        <a:t>Butorfanol Nalbufina Pentazocina</a:t>
                      </a:r>
                      <a:endParaRPr lang="es-ES" sz="2400" dirty="0">
                        <a:latin typeface="Arial" panose="020B0604020202020204" pitchFamily="34" charset="0"/>
                        <a:cs typeface="Arial" panose="020B0604020202020204" pitchFamily="34" charset="0"/>
                      </a:endParaRPr>
                    </a:p>
                  </a:txBody>
                  <a:tcPr/>
                </a:tc>
                <a:tc>
                  <a:txBody>
                    <a:bodyPr/>
                    <a:lstStyle/>
                    <a:p>
                      <a:pPr lvl="0">
                        <a:buNone/>
                      </a:pPr>
                      <a:r>
                        <a:rPr lang="es-ES" sz="2400" b="0" i="0" u="none" strike="noStrike" noProof="0" dirty="0">
                          <a:latin typeface="Arial" panose="020B0604020202020204" pitchFamily="34" charset="0"/>
                          <a:cs typeface="Arial" panose="020B0604020202020204" pitchFamily="34" charset="0"/>
                        </a:rPr>
                        <a:t>Naloxona Naltrexona </a:t>
                      </a:r>
                      <a:r>
                        <a:rPr lang="es-ES" sz="2400" b="0" i="0" u="none" strike="noStrike" noProof="0" dirty="0" err="1">
                          <a:latin typeface="Arial" panose="020B0604020202020204" pitchFamily="34" charset="0"/>
                          <a:cs typeface="Arial" panose="020B0604020202020204" pitchFamily="34" charset="0"/>
                        </a:rPr>
                        <a:t>Nalmefene</a:t>
                      </a:r>
                      <a:endParaRPr lang="es-E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406187642"/>
                  </a:ext>
                </a:extLst>
              </a:tr>
            </a:tbl>
          </a:graphicData>
        </a:graphic>
      </p:graphicFrame>
      <p:sp>
        <p:nvSpPr>
          <p:cNvPr id="5" name="CuadroTexto 4">
            <a:extLst>
              <a:ext uri="{FF2B5EF4-FFF2-40B4-BE49-F238E27FC236}">
                <a16:creationId xmlns:a16="http://schemas.microsoft.com/office/drawing/2014/main" xmlns="" id="{91AB93C6-1332-4DB7-9543-28B9AB9F688B}"/>
              </a:ext>
            </a:extLst>
          </p:cNvPr>
          <p:cNvSpPr txBox="1"/>
          <p:nvPr/>
        </p:nvSpPr>
        <p:spPr>
          <a:xfrm>
            <a:off x="512002" y="1191559"/>
            <a:ext cx="1056157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CO" sz="2000" dirty="0">
                <a:latin typeface="Arial"/>
                <a:cs typeface="Arial"/>
              </a:rPr>
              <a:t>Sustancias químicas que frecuentemente se relacionan con el síndrome por opioides: </a:t>
            </a:r>
            <a:endParaRPr lang="es-CO" sz="2000" dirty="0"/>
          </a:p>
        </p:txBody>
      </p:sp>
    </p:spTree>
    <p:extLst>
      <p:ext uri="{BB962C8B-B14F-4D97-AF65-F5344CB8AC3E}">
        <p14:creationId xmlns:p14="http://schemas.microsoft.com/office/powerpoint/2010/main" val="3425818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75149EE-DAB6-424B-B648-47D340B583C6}"/>
              </a:ext>
            </a:extLst>
          </p:cNvPr>
          <p:cNvSpPr>
            <a:spLocks noGrp="1"/>
          </p:cNvSpPr>
          <p:nvPr>
            <p:ph type="title"/>
          </p:nvPr>
        </p:nvSpPr>
        <p:spPr>
          <a:xfrm>
            <a:off x="1003840" y="98305"/>
            <a:ext cx="10515600" cy="737770"/>
          </a:xfrm>
        </p:spPr>
        <p:txBody>
          <a:bodyPr/>
          <a:lstStyle/>
          <a:p>
            <a:r>
              <a:rPr lang="es" dirty="0">
                <a:latin typeface="Arial"/>
                <a:cs typeface="Arial"/>
              </a:rPr>
              <a:t>Síndrome </a:t>
            </a:r>
            <a:r>
              <a:rPr lang="es-ES" dirty="0">
                <a:latin typeface="Arial"/>
                <a:cs typeface="Arial"/>
              </a:rPr>
              <a:t>piramidal</a:t>
            </a:r>
            <a:endParaRPr lang="es-CO" dirty="0"/>
          </a:p>
        </p:txBody>
      </p:sp>
      <p:sp>
        <p:nvSpPr>
          <p:cNvPr id="3" name="Marcador de texto 2">
            <a:extLst>
              <a:ext uri="{FF2B5EF4-FFF2-40B4-BE49-F238E27FC236}">
                <a16:creationId xmlns:a16="http://schemas.microsoft.com/office/drawing/2014/main" xmlns="" id="{A1736208-2E25-4EF6-A1BD-8C6A7DCB25AD}"/>
              </a:ext>
            </a:extLst>
          </p:cNvPr>
          <p:cNvSpPr>
            <a:spLocks noGrp="1"/>
          </p:cNvSpPr>
          <p:nvPr>
            <p:ph type="body" sz="quarter" idx="10"/>
          </p:nvPr>
        </p:nvSpPr>
        <p:spPr>
          <a:xfrm>
            <a:off x="361686" y="836074"/>
            <a:ext cx="6419564" cy="5106875"/>
          </a:xfrm>
        </p:spPr>
        <p:txBody>
          <a:bodyPr vert="horz" lIns="91440" tIns="45720" rIns="91440" bIns="45720" rtlCol="0" anchor="t">
            <a:noAutofit/>
          </a:bodyPr>
          <a:lstStyle/>
          <a:p>
            <a:pPr marL="0" indent="0" algn="just">
              <a:lnSpc>
                <a:spcPct val="100000"/>
              </a:lnSpc>
              <a:buNone/>
            </a:pPr>
            <a:r>
              <a:rPr lang="es-ES" sz="1800" dirty="0"/>
              <a:t>Las circunstancias en las que suele presentarse este síndrome están relacionadas con efectos adversos de medicamentos principalmente, </a:t>
            </a:r>
            <a:r>
              <a:rPr lang="es-CO" sz="1800" dirty="0">
                <a:effectLst/>
                <a:latin typeface="Arial" panose="020B0604020202020204" pitchFamily="34" charset="0"/>
                <a:ea typeface="Times New Roman" panose="02020603050405020304" pitchFamily="18" charset="0"/>
              </a:rPr>
              <a:t>así como, en exposición a organoclorados y cocaína o derivados, por ejemplo</a:t>
            </a:r>
            <a:endParaRPr lang="es-ES" sz="1800" dirty="0"/>
          </a:p>
          <a:p>
            <a:pPr algn="just">
              <a:lnSpc>
                <a:spcPct val="100000"/>
              </a:lnSpc>
              <a:buNone/>
            </a:pPr>
            <a:r>
              <a:rPr lang="es-ES" sz="1800" dirty="0"/>
              <a:t>Los medicamentos frecuentes: </a:t>
            </a:r>
          </a:p>
          <a:p>
            <a:pPr algn="just">
              <a:lnSpc>
                <a:spcPct val="100000"/>
              </a:lnSpc>
              <a:buFont typeface="Arial"/>
              <a:buChar char="•"/>
            </a:pPr>
            <a:r>
              <a:rPr lang="es-ES" sz="1800" dirty="0"/>
              <a:t>Hipoglucemiantes</a:t>
            </a:r>
          </a:p>
          <a:p>
            <a:pPr algn="just">
              <a:lnSpc>
                <a:spcPct val="100000"/>
              </a:lnSpc>
              <a:buFont typeface="Arial"/>
              <a:buChar char="•"/>
            </a:pPr>
            <a:r>
              <a:rPr lang="es-ES" sz="1800" dirty="0">
                <a:latin typeface="Arial"/>
                <a:cs typeface="Arial"/>
              </a:rPr>
              <a:t>Antidepresivos tricíclicos</a:t>
            </a:r>
          </a:p>
          <a:p>
            <a:pPr algn="just">
              <a:lnSpc>
                <a:spcPct val="100000"/>
              </a:lnSpc>
              <a:buFont typeface="Arial"/>
              <a:buChar char="•"/>
            </a:pPr>
            <a:r>
              <a:rPr lang="es-ES" sz="1800" dirty="0"/>
              <a:t>Fenotiazinas</a:t>
            </a:r>
          </a:p>
          <a:p>
            <a:pPr algn="just">
              <a:lnSpc>
                <a:spcPct val="100000"/>
              </a:lnSpc>
              <a:buFont typeface="Arial"/>
              <a:buChar char="•"/>
            </a:pPr>
            <a:r>
              <a:rPr lang="es-ES" sz="1800" dirty="0"/>
              <a:t>Antihistamínicos</a:t>
            </a:r>
          </a:p>
          <a:p>
            <a:pPr algn="just">
              <a:lnSpc>
                <a:spcPct val="100000"/>
              </a:lnSpc>
              <a:buFont typeface="Arial"/>
              <a:buChar char="•"/>
            </a:pPr>
            <a:r>
              <a:rPr lang="es-ES" sz="1800" dirty="0" err="1"/>
              <a:t>Piperazinicos</a:t>
            </a:r>
            <a:endParaRPr lang="es-ES" sz="1800" dirty="0"/>
          </a:p>
          <a:p>
            <a:pPr algn="just">
              <a:lnSpc>
                <a:spcPct val="100000"/>
              </a:lnSpc>
              <a:buFont typeface="Arial"/>
              <a:buChar char="•"/>
            </a:pPr>
            <a:r>
              <a:rPr lang="es-ES" sz="1800" dirty="0" err="1">
                <a:latin typeface="Arial"/>
                <a:cs typeface="Arial"/>
              </a:rPr>
              <a:t>Meprobamato</a:t>
            </a:r>
            <a:endParaRPr lang="es-ES" sz="1800" dirty="0"/>
          </a:p>
          <a:p>
            <a:pPr algn="just">
              <a:lnSpc>
                <a:spcPct val="100000"/>
              </a:lnSpc>
              <a:buFont typeface="Arial"/>
              <a:buChar char="•"/>
            </a:pPr>
            <a:r>
              <a:rPr lang="es-ES" sz="1800" dirty="0"/>
              <a:t>Litio</a:t>
            </a:r>
          </a:p>
          <a:p>
            <a:pPr algn="just">
              <a:lnSpc>
                <a:spcPct val="100000"/>
              </a:lnSpc>
              <a:buFont typeface="Arial"/>
              <a:buChar char="•"/>
            </a:pPr>
            <a:r>
              <a:rPr lang="es-ES" sz="1800" dirty="0" err="1"/>
              <a:t>Doxilamina</a:t>
            </a:r>
            <a:r>
              <a:rPr lang="es-ES" sz="1800" dirty="0"/>
              <a:t> </a:t>
            </a:r>
          </a:p>
          <a:p>
            <a:pPr algn="just">
              <a:lnSpc>
                <a:spcPct val="100000"/>
              </a:lnSpc>
              <a:buFont typeface="Arial"/>
              <a:buChar char="•"/>
            </a:pPr>
            <a:r>
              <a:rPr lang="es-ES" sz="1800" dirty="0">
                <a:latin typeface="Arial"/>
                <a:cs typeface="Arial"/>
              </a:rPr>
              <a:t>Cocaína en dosis masivas</a:t>
            </a:r>
          </a:p>
        </p:txBody>
      </p:sp>
      <p:pic>
        <p:nvPicPr>
          <p:cNvPr id="7" name="Imagen 7">
            <a:extLst>
              <a:ext uri="{FF2B5EF4-FFF2-40B4-BE49-F238E27FC236}">
                <a16:creationId xmlns:a16="http://schemas.microsoft.com/office/drawing/2014/main" xmlns="" id="{FD535C1E-9ABA-491E-A9A4-D4276225132C}"/>
              </a:ext>
            </a:extLst>
          </p:cNvPr>
          <p:cNvPicPr>
            <a:picLocks noChangeAspect="1"/>
          </p:cNvPicPr>
          <p:nvPr/>
        </p:nvPicPr>
        <p:blipFill>
          <a:blip r:embed="rId2"/>
          <a:stretch>
            <a:fillRect/>
          </a:stretch>
        </p:blipFill>
        <p:spPr>
          <a:xfrm>
            <a:off x="7643168" y="2682221"/>
            <a:ext cx="2202504" cy="1321502"/>
          </a:xfrm>
          <a:prstGeom prst="rect">
            <a:avLst/>
          </a:prstGeom>
        </p:spPr>
      </p:pic>
      <p:pic>
        <p:nvPicPr>
          <p:cNvPr id="9" name="Imagen 9" descr="Texto&#10;&#10;Descripción generada automáticamente">
            <a:extLst>
              <a:ext uri="{FF2B5EF4-FFF2-40B4-BE49-F238E27FC236}">
                <a16:creationId xmlns:a16="http://schemas.microsoft.com/office/drawing/2014/main" xmlns="" id="{0C975446-E9B3-45C1-8120-286DE60C172E}"/>
              </a:ext>
            </a:extLst>
          </p:cNvPr>
          <p:cNvPicPr>
            <a:picLocks noChangeAspect="1"/>
          </p:cNvPicPr>
          <p:nvPr/>
        </p:nvPicPr>
        <p:blipFill>
          <a:blip r:embed="rId3"/>
          <a:stretch>
            <a:fillRect/>
          </a:stretch>
        </p:blipFill>
        <p:spPr>
          <a:xfrm>
            <a:off x="8190231" y="4399899"/>
            <a:ext cx="2743200" cy="1543050"/>
          </a:xfrm>
          <a:prstGeom prst="rect">
            <a:avLst/>
          </a:prstGeom>
        </p:spPr>
      </p:pic>
      <p:pic>
        <p:nvPicPr>
          <p:cNvPr id="10" name="Imagen 10" descr="Interfaz de usuario gráfica, Texto, Aplicación&#10;&#10;Descripción generada automáticamente">
            <a:extLst>
              <a:ext uri="{FF2B5EF4-FFF2-40B4-BE49-F238E27FC236}">
                <a16:creationId xmlns:a16="http://schemas.microsoft.com/office/drawing/2014/main" xmlns="" id="{0CFE7CAA-87F9-459D-A8CA-0CFFBDD385BD}"/>
              </a:ext>
            </a:extLst>
          </p:cNvPr>
          <p:cNvPicPr>
            <a:picLocks noChangeAspect="1"/>
          </p:cNvPicPr>
          <p:nvPr/>
        </p:nvPicPr>
        <p:blipFill rotWithShape="1">
          <a:blip r:embed="rId4"/>
          <a:srcRect b="7102"/>
          <a:stretch/>
        </p:blipFill>
        <p:spPr>
          <a:xfrm>
            <a:off x="4078705" y="3881652"/>
            <a:ext cx="2182935" cy="1689912"/>
          </a:xfrm>
          <a:prstGeom prst="rect">
            <a:avLst/>
          </a:prstGeom>
        </p:spPr>
      </p:pic>
      <p:grpSp>
        <p:nvGrpSpPr>
          <p:cNvPr id="8" name="Grupo 7">
            <a:extLst>
              <a:ext uri="{FF2B5EF4-FFF2-40B4-BE49-F238E27FC236}">
                <a16:creationId xmlns:a16="http://schemas.microsoft.com/office/drawing/2014/main" xmlns="" id="{87EC801B-7551-4BC0-AE89-34E41965190C}"/>
              </a:ext>
            </a:extLst>
          </p:cNvPr>
          <p:cNvGrpSpPr/>
          <p:nvPr/>
        </p:nvGrpSpPr>
        <p:grpSpPr>
          <a:xfrm>
            <a:off x="8887918" y="563278"/>
            <a:ext cx="2635362" cy="1912517"/>
            <a:chOff x="7283117" y="1315453"/>
            <a:chExt cx="2635362" cy="1912517"/>
          </a:xfrm>
        </p:grpSpPr>
        <p:sp>
          <p:nvSpPr>
            <p:cNvPr id="11" name="Rectángulo: esquinas redondeadas 10">
              <a:extLst>
                <a:ext uri="{FF2B5EF4-FFF2-40B4-BE49-F238E27FC236}">
                  <a16:creationId xmlns:a16="http://schemas.microsoft.com/office/drawing/2014/main" xmlns="" id="{A2DECD13-E790-4A52-8191-CA09CEA76BDE}"/>
                </a:ext>
              </a:extLst>
            </p:cNvPr>
            <p:cNvSpPr/>
            <p:nvPr/>
          </p:nvSpPr>
          <p:spPr>
            <a:xfrm>
              <a:off x="7283117" y="1315453"/>
              <a:ext cx="2635362" cy="591014"/>
            </a:xfrm>
            <a:prstGeom prst="roundRect">
              <a:avLst/>
            </a:prstGeom>
            <a:solidFill>
              <a:srgbClr val="2F55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latin typeface="Arial" panose="020B0604020202020204" pitchFamily="34" charset="0"/>
                  <a:cs typeface="Arial" panose="020B0604020202020204" pitchFamily="34" charset="0"/>
                </a:rPr>
                <a:t>Síndrome piramidal</a:t>
              </a:r>
              <a:endParaRPr lang="es-CO" b="1" dirty="0">
                <a:latin typeface="Arial" panose="020B0604020202020204" pitchFamily="34" charset="0"/>
                <a:cs typeface="Arial" panose="020B0604020202020204" pitchFamily="34" charset="0"/>
              </a:endParaRPr>
            </a:p>
          </p:txBody>
        </p:sp>
        <p:sp>
          <p:nvSpPr>
            <p:cNvPr id="12" name="Rectángulo 11">
              <a:extLst>
                <a:ext uri="{FF2B5EF4-FFF2-40B4-BE49-F238E27FC236}">
                  <a16:creationId xmlns:a16="http://schemas.microsoft.com/office/drawing/2014/main" xmlns="" id="{DE51F9CF-174D-490D-B9B4-51E7DD61F93B}"/>
                </a:ext>
              </a:extLst>
            </p:cNvPr>
            <p:cNvSpPr/>
            <p:nvPr/>
          </p:nvSpPr>
          <p:spPr>
            <a:xfrm>
              <a:off x="7283117" y="1906467"/>
              <a:ext cx="2635362" cy="132150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s-ES" dirty="0" err="1">
                  <a:solidFill>
                    <a:schemeClr val="tx1"/>
                  </a:solidFill>
                  <a:latin typeface="Arial" panose="020B0604020202020204" pitchFamily="34" charset="0"/>
                  <a:cs typeface="Arial" panose="020B0604020202020204" pitchFamily="34" charset="0"/>
                </a:rPr>
                <a:t>Mioclonias</a:t>
              </a:r>
              <a:endParaRPr lang="es-ES"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s-ES" dirty="0">
                  <a:solidFill>
                    <a:schemeClr val="tx1"/>
                  </a:solidFill>
                  <a:latin typeface="Arial" panose="020B0604020202020204" pitchFamily="34" charset="0"/>
                  <a:cs typeface="Arial" panose="020B0604020202020204" pitchFamily="34" charset="0"/>
                </a:rPr>
                <a:t>Agitación</a:t>
              </a:r>
            </a:p>
            <a:p>
              <a:pPr marL="285750" indent="-285750">
                <a:buFont typeface="Wingdings" panose="05000000000000000000" pitchFamily="2" charset="2"/>
                <a:buChar char="§"/>
              </a:pPr>
              <a:r>
                <a:rPr lang="es-ES" dirty="0">
                  <a:solidFill>
                    <a:schemeClr val="tx1"/>
                  </a:solidFill>
                  <a:latin typeface="Arial" panose="020B0604020202020204" pitchFamily="34" charset="0"/>
                  <a:cs typeface="Arial" panose="020B0604020202020204" pitchFamily="34" charset="0"/>
                </a:rPr>
                <a:t>Coma</a:t>
              </a:r>
            </a:p>
            <a:p>
              <a:pPr marL="285750" indent="-285750">
                <a:buFont typeface="Wingdings" panose="05000000000000000000" pitchFamily="2" charset="2"/>
                <a:buChar char="§"/>
              </a:pPr>
              <a:r>
                <a:rPr lang="es-ES" dirty="0">
                  <a:solidFill>
                    <a:schemeClr val="tx1"/>
                  </a:solidFill>
                  <a:latin typeface="Arial" panose="020B0604020202020204" pitchFamily="34" charset="0"/>
                  <a:cs typeface="Arial" panose="020B0604020202020204" pitchFamily="34" charset="0"/>
                </a:rPr>
                <a:t>Convulsiones</a:t>
              </a:r>
              <a:endParaRPr lang="es-CO" dirty="0">
                <a:solidFill>
                  <a:schemeClr val="tx1"/>
                </a:solidFill>
                <a:latin typeface="Arial" panose="020B0604020202020204" pitchFamily="34" charset="0"/>
                <a:cs typeface="Arial" panose="020B0604020202020204" pitchFamily="34" charset="0"/>
              </a:endParaRPr>
            </a:p>
          </p:txBody>
        </p:sp>
      </p:grpSp>
      <p:sp>
        <p:nvSpPr>
          <p:cNvPr id="13" name="CuadroTexto 12">
            <a:extLst>
              <a:ext uri="{FF2B5EF4-FFF2-40B4-BE49-F238E27FC236}">
                <a16:creationId xmlns:a16="http://schemas.microsoft.com/office/drawing/2014/main" xmlns="" id="{966F6285-4B5E-4231-9919-EEC60A117622}"/>
              </a:ext>
            </a:extLst>
          </p:cNvPr>
          <p:cNvSpPr txBox="1"/>
          <p:nvPr/>
        </p:nvSpPr>
        <p:spPr>
          <a:xfrm>
            <a:off x="3931507" y="5597041"/>
            <a:ext cx="3554234" cy="230832"/>
          </a:xfrm>
          <a:prstGeom prst="rect">
            <a:avLst/>
          </a:prstGeom>
          <a:noFill/>
        </p:spPr>
        <p:txBody>
          <a:bodyPr wrap="square">
            <a:spAutoFit/>
          </a:bodyPr>
          <a:lstStyle/>
          <a:p>
            <a:r>
              <a:rPr lang="es-CO" sz="900" dirty="0">
                <a:latin typeface="Arial" panose="020B0604020202020204" pitchFamily="34" charset="0"/>
                <a:cs typeface="Arial" panose="020B0604020202020204" pitchFamily="34" charset="0"/>
              </a:rPr>
              <a:t>Fuente: https://paraquesirven.com/imipramina/</a:t>
            </a:r>
          </a:p>
        </p:txBody>
      </p:sp>
      <p:sp>
        <p:nvSpPr>
          <p:cNvPr id="14" name="CuadroTexto 13">
            <a:extLst>
              <a:ext uri="{FF2B5EF4-FFF2-40B4-BE49-F238E27FC236}">
                <a16:creationId xmlns:a16="http://schemas.microsoft.com/office/drawing/2014/main" xmlns="" id="{453283D9-1776-4ABA-A35A-5F84341227A3}"/>
              </a:ext>
            </a:extLst>
          </p:cNvPr>
          <p:cNvSpPr txBox="1"/>
          <p:nvPr/>
        </p:nvSpPr>
        <p:spPr>
          <a:xfrm>
            <a:off x="7379198" y="5969793"/>
            <a:ext cx="3778094" cy="369332"/>
          </a:xfrm>
          <a:prstGeom prst="rect">
            <a:avLst/>
          </a:prstGeom>
          <a:noFill/>
        </p:spPr>
        <p:txBody>
          <a:bodyPr wrap="square">
            <a:spAutoFit/>
          </a:bodyPr>
          <a:lstStyle/>
          <a:p>
            <a:r>
              <a:rPr lang="es-CO" sz="900" dirty="0">
                <a:latin typeface="Arial" panose="020B0604020202020204" pitchFamily="34" charset="0"/>
                <a:cs typeface="Arial" panose="020B0604020202020204" pitchFamily="34" charset="0"/>
              </a:rPr>
              <a:t>Fuente: https://www.farmatodo.com.co/producto/1000978-sinogan-25mg-comprimidos</a:t>
            </a:r>
          </a:p>
        </p:txBody>
      </p:sp>
      <p:sp>
        <p:nvSpPr>
          <p:cNvPr id="16" name="CuadroTexto 15">
            <a:extLst>
              <a:ext uri="{FF2B5EF4-FFF2-40B4-BE49-F238E27FC236}">
                <a16:creationId xmlns:a16="http://schemas.microsoft.com/office/drawing/2014/main" xmlns="" id="{C6FD1AE3-3036-4DD3-8B2B-A1E3A5EEDFEE}"/>
              </a:ext>
            </a:extLst>
          </p:cNvPr>
          <p:cNvSpPr txBox="1"/>
          <p:nvPr/>
        </p:nvSpPr>
        <p:spPr>
          <a:xfrm>
            <a:off x="6555409" y="4086395"/>
            <a:ext cx="4378022" cy="230832"/>
          </a:xfrm>
          <a:prstGeom prst="rect">
            <a:avLst/>
          </a:prstGeom>
          <a:noFill/>
        </p:spPr>
        <p:txBody>
          <a:bodyPr wrap="square">
            <a:spAutoFit/>
          </a:bodyPr>
          <a:lstStyle/>
          <a:p>
            <a:r>
              <a:rPr lang="es-CO" sz="900" dirty="0">
                <a:latin typeface="Arial" panose="020B0604020202020204" pitchFamily="34" charset="0"/>
                <a:cs typeface="Arial" panose="020B0604020202020204" pitchFamily="34" charset="0"/>
              </a:rPr>
              <a:t>Fuente: https://www.sepsiquiatria.org/trastornos-animo/la-monoterapia-con-litios/</a:t>
            </a:r>
          </a:p>
        </p:txBody>
      </p:sp>
    </p:spTree>
    <p:extLst>
      <p:ext uri="{BB962C8B-B14F-4D97-AF65-F5344CB8AC3E}">
        <p14:creationId xmlns:p14="http://schemas.microsoft.com/office/powerpoint/2010/main" val="2903400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76BB558-1654-4001-8276-D2FF41E841AD}"/>
              </a:ext>
            </a:extLst>
          </p:cNvPr>
          <p:cNvSpPr>
            <a:spLocks noGrp="1"/>
          </p:cNvSpPr>
          <p:nvPr>
            <p:ph type="title"/>
          </p:nvPr>
        </p:nvSpPr>
        <p:spPr>
          <a:xfrm>
            <a:off x="838200" y="190687"/>
            <a:ext cx="9160042" cy="572698"/>
          </a:xfrm>
        </p:spPr>
        <p:txBody>
          <a:bodyPr/>
          <a:lstStyle/>
          <a:p>
            <a:r>
              <a:rPr lang="es" dirty="0">
                <a:latin typeface="Arial"/>
                <a:cs typeface="Arial"/>
              </a:rPr>
              <a:t>Síndrome Extrapiramidal</a:t>
            </a:r>
            <a:endParaRPr lang="es-ES" dirty="0">
              <a:latin typeface="Arial"/>
              <a:cs typeface="Arial"/>
            </a:endParaRPr>
          </a:p>
        </p:txBody>
      </p:sp>
      <p:sp>
        <p:nvSpPr>
          <p:cNvPr id="3" name="Marcador de texto 2">
            <a:extLst>
              <a:ext uri="{FF2B5EF4-FFF2-40B4-BE49-F238E27FC236}">
                <a16:creationId xmlns:a16="http://schemas.microsoft.com/office/drawing/2014/main" xmlns="" id="{1D85A01A-6B13-4214-9BEF-BB0DA8C51313}"/>
              </a:ext>
            </a:extLst>
          </p:cNvPr>
          <p:cNvSpPr>
            <a:spLocks noGrp="1"/>
          </p:cNvSpPr>
          <p:nvPr>
            <p:ph type="body" sz="quarter" idx="10"/>
          </p:nvPr>
        </p:nvSpPr>
        <p:spPr>
          <a:xfrm>
            <a:off x="236544" y="957955"/>
            <a:ext cx="11560345" cy="5489020"/>
          </a:xfrm>
        </p:spPr>
        <p:txBody>
          <a:bodyPr vert="horz" lIns="91440" tIns="45720" rIns="91440" bIns="45720" rtlCol="0" anchor="t">
            <a:normAutofit/>
          </a:bodyPr>
          <a:lstStyle/>
          <a:p>
            <a:pPr marL="0" indent="0" algn="just">
              <a:lnSpc>
                <a:spcPct val="170000"/>
              </a:lnSpc>
              <a:buNone/>
            </a:pPr>
            <a:r>
              <a:rPr lang="es-ES" sz="1800" dirty="0"/>
              <a:t>Es un síndrome que se presenta cuando un toxico o medicamento tiene la capacidad de bloquear los receptores dopaminérgicos (subtipo 1 y 2), receptores de la histamina (subtipos 1 y 2), receptores alfa-adrenérgicos (subtipos 1 y 2), receptores muscarínicos y/o receptores serotoninérgicos.</a:t>
            </a:r>
          </a:p>
          <a:p>
            <a:pPr algn="just">
              <a:lnSpc>
                <a:spcPct val="170000"/>
              </a:lnSpc>
              <a:buNone/>
            </a:pPr>
            <a:r>
              <a:rPr lang="es-ES" sz="1800" dirty="0"/>
              <a:t>Ocurre secundario a la intoxicación por las siguientes sustancias: </a:t>
            </a:r>
          </a:p>
          <a:p>
            <a:pPr algn="just">
              <a:lnSpc>
                <a:spcPct val="120000"/>
              </a:lnSpc>
              <a:buFont typeface="Arial"/>
              <a:buChar char="•"/>
            </a:pPr>
            <a:r>
              <a:rPr lang="es-ES" sz="1800" dirty="0" err="1"/>
              <a:t>Monoxido</a:t>
            </a:r>
            <a:r>
              <a:rPr lang="es-ES" sz="1800" dirty="0"/>
              <a:t> de carbono  </a:t>
            </a:r>
          </a:p>
          <a:p>
            <a:pPr algn="just">
              <a:lnSpc>
                <a:spcPct val="120000"/>
              </a:lnSpc>
              <a:buFont typeface="Arial"/>
              <a:buChar char="•"/>
            </a:pPr>
            <a:r>
              <a:rPr lang="es-ES" sz="1800" dirty="0"/>
              <a:t>Manganeso </a:t>
            </a:r>
          </a:p>
          <a:p>
            <a:pPr algn="just">
              <a:lnSpc>
                <a:spcPct val="120000"/>
              </a:lnSpc>
              <a:buFont typeface="Arial"/>
              <a:buChar char="•"/>
            </a:pPr>
            <a:r>
              <a:rPr lang="es-ES" sz="1800" dirty="0"/>
              <a:t>La N-MPTP (N-metil-1,2,3,4-tetrahidropiridina), droga ilegal que se sintetiza a partir de la meperidina, puede producir un parkinsonismo grave, súbito e irreversible en adictos a drogas endovenosas.</a:t>
            </a:r>
          </a:p>
          <a:p>
            <a:pPr algn="just">
              <a:lnSpc>
                <a:spcPct val="120000"/>
              </a:lnSpc>
              <a:buFont typeface="Arial"/>
              <a:buChar char="•"/>
            </a:pPr>
            <a:r>
              <a:rPr lang="es-ES" sz="1800" dirty="0"/>
              <a:t>Los neurolépticos: fenotiazinas, </a:t>
            </a:r>
            <a:r>
              <a:rPr lang="es-ES" sz="1800" dirty="0" err="1"/>
              <a:t>tioxantenos</a:t>
            </a:r>
            <a:r>
              <a:rPr lang="es-ES" sz="1800" dirty="0"/>
              <a:t>, </a:t>
            </a:r>
            <a:r>
              <a:rPr lang="es-ES" sz="1800" dirty="0" err="1"/>
              <a:t>butiroferonas</a:t>
            </a:r>
            <a:r>
              <a:rPr lang="es-ES" sz="1800" dirty="0"/>
              <a:t>, indoles y </a:t>
            </a:r>
            <a:r>
              <a:rPr lang="es-ES" sz="1800" dirty="0" err="1"/>
              <a:t>difenzoxapinas</a:t>
            </a:r>
            <a:r>
              <a:rPr lang="es-ES" sz="1800" dirty="0"/>
              <a:t>. </a:t>
            </a:r>
          </a:p>
          <a:p>
            <a:pPr algn="just">
              <a:lnSpc>
                <a:spcPct val="120000"/>
              </a:lnSpc>
              <a:buFont typeface="Arial"/>
              <a:buChar char="•"/>
            </a:pPr>
            <a:r>
              <a:rPr lang="es-ES" sz="1800" dirty="0"/>
              <a:t>Metoclopramida</a:t>
            </a:r>
          </a:p>
        </p:txBody>
      </p:sp>
      <p:sp>
        <p:nvSpPr>
          <p:cNvPr id="6" name="CuadroTexto 5">
            <a:extLst>
              <a:ext uri="{FF2B5EF4-FFF2-40B4-BE49-F238E27FC236}">
                <a16:creationId xmlns:a16="http://schemas.microsoft.com/office/drawing/2014/main" xmlns="" id="{51EC229A-F018-462B-93EB-ECD458D13B41}"/>
              </a:ext>
            </a:extLst>
          </p:cNvPr>
          <p:cNvSpPr txBox="1"/>
          <p:nvPr/>
        </p:nvSpPr>
        <p:spPr>
          <a:xfrm>
            <a:off x="0" y="6596390"/>
            <a:ext cx="7100710" cy="261610"/>
          </a:xfrm>
          <a:prstGeom prst="rect">
            <a:avLst/>
          </a:prstGeom>
          <a:noFill/>
        </p:spPr>
        <p:txBody>
          <a:bodyPr wrap="square">
            <a:spAutoFit/>
          </a:bodyPr>
          <a:lstStyle/>
          <a:p>
            <a:r>
              <a:rPr lang="es-CO" sz="1100" dirty="0">
                <a:solidFill>
                  <a:schemeClr val="bg1"/>
                </a:solidFill>
                <a:latin typeface="Arial" panose="020B0604020202020204" pitchFamily="34" charset="0"/>
                <a:cs typeface="Arial" panose="020B0604020202020204" pitchFamily="34" charset="0"/>
              </a:rPr>
              <a:t>Fuente: http://semiologiahnc.webs.fcm.unc.edu.ar/files/2016/08/2017-Sindromes-Extrapiramidales.pdf</a:t>
            </a:r>
          </a:p>
        </p:txBody>
      </p:sp>
    </p:spTree>
    <p:extLst>
      <p:ext uri="{BB962C8B-B14F-4D97-AF65-F5344CB8AC3E}">
        <p14:creationId xmlns:p14="http://schemas.microsoft.com/office/powerpoint/2010/main" val="519872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xmlns="" id="{07AD6134-0303-48BA-9B60-0B0CF87503B8}"/>
              </a:ext>
            </a:extLst>
          </p:cNvPr>
          <p:cNvGraphicFramePr>
            <a:graphicFrameLocks noGrp="1"/>
          </p:cNvGraphicFramePr>
          <p:nvPr>
            <p:extLst>
              <p:ext uri="{D42A27DB-BD31-4B8C-83A1-F6EECF244321}">
                <p14:modId xmlns:p14="http://schemas.microsoft.com/office/powerpoint/2010/main" val="1313097353"/>
              </p:ext>
            </p:extLst>
          </p:nvPr>
        </p:nvGraphicFramePr>
        <p:xfrm>
          <a:off x="251125" y="1116337"/>
          <a:ext cx="5844875" cy="4382096"/>
        </p:xfrm>
        <a:graphic>
          <a:graphicData uri="http://schemas.openxmlformats.org/drawingml/2006/table">
            <a:tbl>
              <a:tblPr firstRow="1" bandRow="1">
                <a:tableStyleId>{5A111915-BE36-4E01-A7E5-04B1672EAD32}</a:tableStyleId>
              </a:tblPr>
              <a:tblGrid>
                <a:gridCol w="662005">
                  <a:extLst>
                    <a:ext uri="{9D8B030D-6E8A-4147-A177-3AD203B41FA5}">
                      <a16:colId xmlns:a16="http://schemas.microsoft.com/office/drawing/2014/main" xmlns="" val="1069382556"/>
                    </a:ext>
                  </a:extLst>
                </a:gridCol>
                <a:gridCol w="5182870">
                  <a:extLst>
                    <a:ext uri="{9D8B030D-6E8A-4147-A177-3AD203B41FA5}">
                      <a16:colId xmlns:a16="http://schemas.microsoft.com/office/drawing/2014/main" xmlns="" val="1158993521"/>
                    </a:ext>
                  </a:extLst>
                </a:gridCol>
              </a:tblGrid>
              <a:tr h="467013">
                <a:tc>
                  <a:txBody>
                    <a:bodyPr/>
                    <a:lstStyle/>
                    <a:p>
                      <a:pPr>
                        <a:lnSpc>
                          <a:spcPct val="115000"/>
                        </a:lnSpc>
                        <a:spcAft>
                          <a:spcPts val="800"/>
                        </a:spcAft>
                      </a:pPr>
                      <a:r>
                        <a:rPr lang="es-ES" sz="1400" dirty="0">
                          <a:effectLst/>
                        </a:rPr>
                        <a:t>Tipo</a:t>
                      </a:r>
                      <a:endParaRPr lang="es-ES" sz="1400" dirty="0">
                        <a:effectLst/>
                        <a:latin typeface="Arial" panose="020B0604020202020204" pitchFamily="34" charset="0"/>
                        <a:cs typeface="Arial" panose="020B0604020202020204" pitchFamily="34" charset="0"/>
                      </a:endParaRPr>
                    </a:p>
                  </a:txBody>
                  <a:tcPr marL="68580" marR="68580" marT="0" marB="0"/>
                </a:tc>
                <a:tc>
                  <a:txBody>
                    <a:bodyPr/>
                    <a:lstStyle/>
                    <a:p>
                      <a:pPr algn="ctr">
                        <a:lnSpc>
                          <a:spcPct val="115000"/>
                        </a:lnSpc>
                        <a:spcAft>
                          <a:spcPts val="800"/>
                        </a:spcAft>
                      </a:pPr>
                      <a:r>
                        <a:rPr lang="es-ES" sz="1600" dirty="0">
                          <a:effectLst/>
                        </a:rPr>
                        <a:t>Reacción Distónica Aguda</a:t>
                      </a:r>
                      <a:endParaRPr lang="es-ES" sz="1600" dirty="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717787111"/>
                  </a:ext>
                </a:extLst>
              </a:tr>
              <a:tr h="3915083">
                <a:tc>
                  <a:txBody>
                    <a:bodyPr/>
                    <a:lstStyle/>
                    <a:p>
                      <a:pPr algn="ctr">
                        <a:spcAft>
                          <a:spcPts val="800"/>
                        </a:spcAft>
                      </a:pPr>
                      <a:r>
                        <a:rPr lang="es-ES" sz="1400" b="1" dirty="0">
                          <a:solidFill>
                            <a:schemeClr val="tx1"/>
                          </a:solidFill>
                          <a:effectLst/>
                        </a:rPr>
                        <a:t>Síntomas y signos</a:t>
                      </a:r>
                      <a:endParaRPr lang="es-ES" sz="1400" b="1" dirty="0">
                        <a:solidFill>
                          <a:schemeClr val="tx1"/>
                        </a:solidFill>
                        <a:effectLst/>
                        <a:latin typeface="Arial" panose="020B0604020202020204" pitchFamily="34" charset="0"/>
                        <a:cs typeface="Arial" panose="020B0604020202020204" pitchFamily="34" charset="0"/>
                      </a:endParaRPr>
                    </a:p>
                  </a:txBody>
                  <a:tcPr marL="68580" marR="68580" marT="0" marB="0" vert="vert270"/>
                </a:tc>
                <a:tc>
                  <a:txBody>
                    <a:bodyPr/>
                    <a:lstStyle/>
                    <a:p>
                      <a:pPr marL="285750" indent="-285750">
                        <a:lnSpc>
                          <a:spcPct val="150000"/>
                        </a:lnSpc>
                        <a:spcAft>
                          <a:spcPts val="800"/>
                        </a:spcAft>
                        <a:buFont typeface="Arial" panose="020B0604020202020204" pitchFamily="34" charset="0"/>
                        <a:buChar char="•"/>
                      </a:pPr>
                      <a:r>
                        <a:rPr lang="es-ES" sz="1400" dirty="0">
                          <a:effectLst/>
                          <a:latin typeface="Arial" panose="020B0604020202020204" pitchFamily="34" charset="0"/>
                          <a:cs typeface="Arial" panose="020B0604020202020204" pitchFamily="34" charset="0"/>
                        </a:rPr>
                        <a:t>Alteración de los músculos oculares (crisis </a:t>
                      </a:r>
                      <a:r>
                        <a:rPr lang="es-ES" sz="1400" dirty="0" err="1">
                          <a:effectLst/>
                          <a:latin typeface="Arial" panose="020B0604020202020204" pitchFamily="34" charset="0"/>
                          <a:cs typeface="Arial" panose="020B0604020202020204" pitchFamily="34" charset="0"/>
                        </a:rPr>
                        <a:t>oculógira</a:t>
                      </a:r>
                      <a:r>
                        <a:rPr lang="es-ES" sz="1400" dirty="0">
                          <a:effectLst/>
                          <a:latin typeface="Arial" panose="020B0604020202020204" pitchFamily="34" charset="0"/>
                          <a:cs typeface="Arial" panose="020B0604020202020204" pitchFamily="34" charset="0"/>
                        </a:rPr>
                        <a:t>), desviación de la mirada hacia arriba, rotación de los ojos y espasmo de los parpados. </a:t>
                      </a:r>
                    </a:p>
                    <a:p>
                      <a:pPr marL="285750" indent="-285750">
                        <a:lnSpc>
                          <a:spcPct val="150000"/>
                        </a:lnSpc>
                        <a:spcAft>
                          <a:spcPts val="800"/>
                        </a:spcAft>
                        <a:buFont typeface="Arial" panose="020B0604020202020204" pitchFamily="34" charset="0"/>
                        <a:buChar char="•"/>
                      </a:pPr>
                      <a:r>
                        <a:rPr lang="es-ES" sz="1400" dirty="0">
                          <a:effectLst/>
                          <a:latin typeface="Arial" panose="020B0604020202020204" pitchFamily="34" charset="0"/>
                          <a:cs typeface="Arial" panose="020B0604020202020204" pitchFamily="34" charset="0"/>
                        </a:rPr>
                        <a:t>Alteración de los músculos de la lengua y de la mandíbula con producción de </a:t>
                      </a:r>
                      <a:r>
                        <a:rPr lang="es-ES" sz="1400" dirty="0" err="1">
                          <a:effectLst/>
                          <a:latin typeface="Arial" panose="020B0604020202020204" pitchFamily="34" charset="0"/>
                          <a:cs typeface="Arial" panose="020B0604020202020204" pitchFamily="34" charset="0"/>
                        </a:rPr>
                        <a:t>trismus</a:t>
                      </a:r>
                      <a:r>
                        <a:rPr lang="es-ES" sz="1400" dirty="0">
                          <a:effectLst/>
                          <a:latin typeface="Arial" panose="020B0604020202020204" pitchFamily="34" charset="0"/>
                          <a:cs typeface="Arial" panose="020B0604020202020204" pitchFamily="34" charset="0"/>
                        </a:rPr>
                        <a:t>, protrusión de la lengua, disfagia, disartria y muecas faciales. Contracción de los músculos del cuello, con posiciones anormales de la cabeza. </a:t>
                      </a:r>
                    </a:p>
                    <a:p>
                      <a:pPr marL="285750" indent="-285750">
                        <a:lnSpc>
                          <a:spcPct val="150000"/>
                        </a:lnSpc>
                        <a:spcAft>
                          <a:spcPts val="800"/>
                        </a:spcAft>
                        <a:buFont typeface="Arial" panose="020B0604020202020204" pitchFamily="34" charset="0"/>
                        <a:buChar char="•"/>
                      </a:pPr>
                      <a:r>
                        <a:rPr lang="es-ES" sz="1400" dirty="0">
                          <a:effectLst/>
                          <a:latin typeface="Arial" panose="020B0604020202020204" pitchFamily="34" charset="0"/>
                          <a:cs typeface="Arial" panose="020B0604020202020204" pitchFamily="34" charset="0"/>
                        </a:rPr>
                        <a:t>Alteración de los músculos de la espalda, dando lugar a posiciones que recuerdan el </a:t>
                      </a:r>
                      <a:r>
                        <a:rPr lang="es-ES" sz="1400" dirty="0" err="1">
                          <a:effectLst/>
                          <a:latin typeface="Arial" panose="020B0604020202020204" pitchFamily="34" charset="0"/>
                          <a:cs typeface="Arial" panose="020B0604020202020204" pitchFamily="34" charset="0"/>
                        </a:rPr>
                        <a:t>opistótono</a:t>
                      </a:r>
                      <a:r>
                        <a:rPr lang="es-ES" sz="1400" dirty="0">
                          <a:effectLst/>
                          <a:latin typeface="Arial" panose="020B0604020202020204" pitchFamily="34" charset="0"/>
                          <a:cs typeface="Arial" panose="020B0604020202020204" pitchFamily="34" charset="0"/>
                        </a:rPr>
                        <a:t>. </a:t>
                      </a:r>
                    </a:p>
                    <a:p>
                      <a:pPr marL="285750" indent="-285750">
                        <a:lnSpc>
                          <a:spcPct val="150000"/>
                        </a:lnSpc>
                        <a:spcAft>
                          <a:spcPts val="800"/>
                        </a:spcAft>
                        <a:buFont typeface="Arial" panose="020B0604020202020204" pitchFamily="34" charset="0"/>
                        <a:buChar char="•"/>
                      </a:pPr>
                      <a:r>
                        <a:rPr lang="es-ES" sz="1400" dirty="0">
                          <a:effectLst/>
                          <a:latin typeface="Arial" panose="020B0604020202020204" pitchFamily="34" charset="0"/>
                          <a:cs typeface="Arial" panose="020B0604020202020204" pitchFamily="34" charset="0"/>
                        </a:rPr>
                        <a:t>Alteración los músculos de la pared abdominal, el paciente puede presentar un cuadro de dolor abdominal.</a:t>
                      </a:r>
                    </a:p>
                  </a:txBody>
                  <a:tcPr marL="68580" marR="68580" marT="0" marB="0"/>
                </a:tc>
                <a:extLst>
                  <a:ext uri="{0D108BD9-81ED-4DB2-BD59-A6C34878D82A}">
                    <a16:rowId xmlns:a16="http://schemas.microsoft.com/office/drawing/2014/main" xmlns="" val="3171785954"/>
                  </a:ext>
                </a:extLst>
              </a:tr>
            </a:tbl>
          </a:graphicData>
        </a:graphic>
      </p:graphicFrame>
      <p:sp>
        <p:nvSpPr>
          <p:cNvPr id="7" name="Título 1">
            <a:extLst>
              <a:ext uri="{FF2B5EF4-FFF2-40B4-BE49-F238E27FC236}">
                <a16:creationId xmlns:a16="http://schemas.microsoft.com/office/drawing/2014/main" xmlns="" id="{CC361D92-30C9-4097-B98B-8CD773F29D5A}"/>
              </a:ext>
            </a:extLst>
          </p:cNvPr>
          <p:cNvSpPr>
            <a:spLocks noGrp="1"/>
          </p:cNvSpPr>
          <p:nvPr>
            <p:ph type="title"/>
          </p:nvPr>
        </p:nvSpPr>
        <p:spPr>
          <a:xfrm>
            <a:off x="1176866" y="187919"/>
            <a:ext cx="10515600" cy="542500"/>
          </a:xfrm>
        </p:spPr>
        <p:txBody>
          <a:bodyPr/>
          <a:lstStyle/>
          <a:p>
            <a:r>
              <a:rPr lang="es" dirty="0">
                <a:latin typeface="Arial"/>
                <a:cs typeface="Arial"/>
              </a:rPr>
              <a:t>Síndrome Extrapiramidal</a:t>
            </a:r>
            <a:endParaRPr lang="es-ES" dirty="0">
              <a:latin typeface="Arial"/>
              <a:cs typeface="Arial"/>
            </a:endParaRPr>
          </a:p>
        </p:txBody>
      </p:sp>
      <p:pic>
        <p:nvPicPr>
          <p:cNvPr id="6" name="Imagen 5" descr="Imagen que contiene hombre, vaca, comiendo, pareja&#10;&#10;Descripción generada automáticamente">
            <a:extLst>
              <a:ext uri="{FF2B5EF4-FFF2-40B4-BE49-F238E27FC236}">
                <a16:creationId xmlns:a16="http://schemas.microsoft.com/office/drawing/2014/main" xmlns="" id="{1BB538C2-BB46-4C90-A531-7781F4DC8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6266" y="1962711"/>
            <a:ext cx="5308890" cy="2654445"/>
          </a:xfrm>
          <a:prstGeom prst="rect">
            <a:avLst/>
          </a:prstGeom>
        </p:spPr>
      </p:pic>
      <p:sp>
        <p:nvSpPr>
          <p:cNvPr id="8" name="CuadroTexto 7">
            <a:extLst>
              <a:ext uri="{FF2B5EF4-FFF2-40B4-BE49-F238E27FC236}">
                <a16:creationId xmlns:a16="http://schemas.microsoft.com/office/drawing/2014/main" xmlns="" id="{B210B133-5407-4623-B063-43236BA29745}"/>
              </a:ext>
            </a:extLst>
          </p:cNvPr>
          <p:cNvSpPr txBox="1"/>
          <p:nvPr/>
        </p:nvSpPr>
        <p:spPr>
          <a:xfrm>
            <a:off x="6383576" y="4815700"/>
            <a:ext cx="5308890" cy="430887"/>
          </a:xfrm>
          <a:prstGeom prst="rect">
            <a:avLst/>
          </a:prstGeom>
          <a:noFill/>
        </p:spPr>
        <p:txBody>
          <a:bodyPr wrap="square">
            <a:spAutoFit/>
          </a:bodyPr>
          <a:lstStyle/>
          <a:p>
            <a:r>
              <a:rPr lang="es-CO" sz="1100" dirty="0">
                <a:latin typeface="Arial" panose="020B0604020202020204" pitchFamily="34" charset="0"/>
                <a:cs typeface="Arial" panose="020B0604020202020204" pitchFamily="34" charset="0"/>
              </a:rPr>
              <a:t>Fuente: http://semiologiahnc.webs.fcm.unc.edu.ar/files/2016/08/2017-Sindromes-Extrapiramidales.pdf</a:t>
            </a:r>
          </a:p>
        </p:txBody>
      </p:sp>
    </p:spTree>
    <p:extLst>
      <p:ext uri="{BB962C8B-B14F-4D97-AF65-F5344CB8AC3E}">
        <p14:creationId xmlns:p14="http://schemas.microsoft.com/office/powerpoint/2010/main" val="3806195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xmlns="" id="{07AD6134-0303-48BA-9B60-0B0CF87503B8}"/>
              </a:ext>
            </a:extLst>
          </p:cNvPr>
          <p:cNvGraphicFramePr>
            <a:graphicFrameLocks noGrp="1"/>
          </p:cNvGraphicFramePr>
          <p:nvPr>
            <p:extLst>
              <p:ext uri="{D42A27DB-BD31-4B8C-83A1-F6EECF244321}">
                <p14:modId xmlns:p14="http://schemas.microsoft.com/office/powerpoint/2010/main" val="1919416666"/>
              </p:ext>
            </p:extLst>
          </p:nvPr>
        </p:nvGraphicFramePr>
        <p:xfrm>
          <a:off x="1887961" y="1014736"/>
          <a:ext cx="8147861" cy="4382096"/>
        </p:xfrm>
        <a:graphic>
          <a:graphicData uri="http://schemas.openxmlformats.org/drawingml/2006/table">
            <a:tbl>
              <a:tblPr firstRow="1" bandRow="1">
                <a:tableStyleId>{5A111915-BE36-4E01-A7E5-04B1672EAD32}</a:tableStyleId>
              </a:tblPr>
              <a:tblGrid>
                <a:gridCol w="574257">
                  <a:extLst>
                    <a:ext uri="{9D8B030D-6E8A-4147-A177-3AD203B41FA5}">
                      <a16:colId xmlns:a16="http://schemas.microsoft.com/office/drawing/2014/main" xmlns="" val="1069382556"/>
                    </a:ext>
                  </a:extLst>
                </a:gridCol>
                <a:gridCol w="3858870">
                  <a:extLst>
                    <a:ext uri="{9D8B030D-6E8A-4147-A177-3AD203B41FA5}">
                      <a16:colId xmlns:a16="http://schemas.microsoft.com/office/drawing/2014/main" xmlns="" val="2031601313"/>
                    </a:ext>
                  </a:extLst>
                </a:gridCol>
                <a:gridCol w="3714734">
                  <a:extLst>
                    <a:ext uri="{9D8B030D-6E8A-4147-A177-3AD203B41FA5}">
                      <a16:colId xmlns:a16="http://schemas.microsoft.com/office/drawing/2014/main" xmlns="" val="2966892524"/>
                    </a:ext>
                  </a:extLst>
                </a:gridCol>
              </a:tblGrid>
              <a:tr h="467013">
                <a:tc>
                  <a:txBody>
                    <a:bodyPr/>
                    <a:lstStyle/>
                    <a:p>
                      <a:pPr>
                        <a:lnSpc>
                          <a:spcPct val="115000"/>
                        </a:lnSpc>
                        <a:spcAft>
                          <a:spcPts val="800"/>
                        </a:spcAft>
                      </a:pPr>
                      <a:r>
                        <a:rPr lang="es-ES" sz="1600" dirty="0">
                          <a:effectLst/>
                        </a:rPr>
                        <a:t>Tipo</a:t>
                      </a:r>
                      <a:endParaRPr lang="es-ES" sz="1600" dirty="0">
                        <a:effectLst/>
                        <a:latin typeface="Arial" panose="020B0604020202020204" pitchFamily="34" charset="0"/>
                        <a:cs typeface="Arial" panose="020B0604020202020204" pitchFamily="34" charset="0"/>
                      </a:endParaRPr>
                    </a:p>
                  </a:txBody>
                  <a:tcPr marL="68580" marR="68580" marT="0" marB="0"/>
                </a:tc>
                <a:tc>
                  <a:txBody>
                    <a:bodyPr/>
                    <a:lstStyle/>
                    <a:p>
                      <a:pPr algn="ctr">
                        <a:lnSpc>
                          <a:spcPct val="150000"/>
                        </a:lnSpc>
                        <a:spcAft>
                          <a:spcPts val="800"/>
                        </a:spcAft>
                      </a:pPr>
                      <a:r>
                        <a:rPr lang="es-ES" sz="1800" dirty="0">
                          <a:effectLst/>
                        </a:rPr>
                        <a:t>Acatisia</a:t>
                      </a:r>
                      <a:endParaRPr lang="es-ES" sz="1800" dirty="0">
                        <a:effectLst/>
                        <a:latin typeface="Arial" panose="020B0604020202020204" pitchFamily="34" charset="0"/>
                        <a:cs typeface="Arial" panose="020B0604020202020204" pitchFamily="34" charset="0"/>
                      </a:endParaRPr>
                    </a:p>
                  </a:txBody>
                  <a:tcPr marL="68580" marR="68580" marT="0" marB="0"/>
                </a:tc>
                <a:tc>
                  <a:txBody>
                    <a:bodyPr/>
                    <a:lstStyle/>
                    <a:p>
                      <a:pPr algn="ctr">
                        <a:lnSpc>
                          <a:spcPct val="115000"/>
                        </a:lnSpc>
                        <a:spcAft>
                          <a:spcPts val="800"/>
                        </a:spcAft>
                      </a:pPr>
                      <a:r>
                        <a:rPr lang="es-ES" sz="1800" dirty="0">
                          <a:effectLst/>
                        </a:rPr>
                        <a:t>Parkinsonismo</a:t>
                      </a:r>
                      <a:endParaRPr lang="es-ES" sz="1800" dirty="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717787111"/>
                  </a:ext>
                </a:extLst>
              </a:tr>
              <a:tr h="3915083">
                <a:tc>
                  <a:txBody>
                    <a:bodyPr/>
                    <a:lstStyle/>
                    <a:p>
                      <a:pPr algn="ctr">
                        <a:spcAft>
                          <a:spcPts val="800"/>
                        </a:spcAft>
                      </a:pPr>
                      <a:r>
                        <a:rPr lang="es-ES" sz="1600" b="1" dirty="0">
                          <a:solidFill>
                            <a:schemeClr val="tx1"/>
                          </a:solidFill>
                          <a:effectLst/>
                        </a:rPr>
                        <a:t>Síntomas y signos</a:t>
                      </a:r>
                      <a:endParaRPr lang="es-ES" sz="1600" b="1" dirty="0">
                        <a:solidFill>
                          <a:schemeClr val="tx1"/>
                        </a:solidFill>
                        <a:effectLst/>
                        <a:latin typeface="Arial" panose="020B0604020202020204" pitchFamily="34" charset="0"/>
                        <a:cs typeface="Arial" panose="020B0604020202020204" pitchFamily="34" charset="0"/>
                      </a:endParaRPr>
                    </a:p>
                  </a:txBody>
                  <a:tcPr marL="68580" marR="68580" marT="0" marB="0" vert="vert270"/>
                </a:tc>
                <a:tc>
                  <a:txBody>
                    <a:bodyPr/>
                    <a:lstStyle/>
                    <a:p>
                      <a:pPr marL="171450" indent="-171450" algn="just">
                        <a:lnSpc>
                          <a:spcPct val="150000"/>
                        </a:lnSpc>
                        <a:spcAft>
                          <a:spcPts val="800"/>
                        </a:spcAft>
                        <a:buFont typeface="Arial" panose="020B0604020202020204" pitchFamily="34" charset="0"/>
                        <a:buChar char="•"/>
                      </a:pPr>
                      <a:r>
                        <a:rPr lang="es-ES" sz="1400" dirty="0">
                          <a:effectLst/>
                          <a:latin typeface="Arial" panose="020B0604020202020204" pitchFamily="34" charset="0"/>
                          <a:cs typeface="Arial" panose="020B0604020202020204" pitchFamily="34" charset="0"/>
                        </a:rPr>
                        <a:t>Intranquilidad, nerviosismo y tensión, asociado a la incapacidad de permanecer en una sola posición. </a:t>
                      </a:r>
                    </a:p>
                    <a:p>
                      <a:pPr marL="171450" indent="-171450" algn="just">
                        <a:lnSpc>
                          <a:spcPct val="150000"/>
                        </a:lnSpc>
                        <a:spcAft>
                          <a:spcPts val="800"/>
                        </a:spcAft>
                        <a:buFont typeface="Arial" panose="020B0604020202020204" pitchFamily="34" charset="0"/>
                        <a:buChar char="•"/>
                      </a:pPr>
                      <a:r>
                        <a:rPr lang="es-ES" sz="1400" dirty="0">
                          <a:effectLst/>
                          <a:latin typeface="Arial" panose="020B0604020202020204" pitchFamily="34" charset="0"/>
                          <a:cs typeface="Arial" panose="020B0604020202020204" pitchFamily="34" charset="0"/>
                        </a:rPr>
                        <a:t>En la exploración puede observarse movimientos no intencionados, sobre todo de los miembros inferiores, temblor y movimientos mioclónicos bruscos.</a:t>
                      </a:r>
                    </a:p>
                  </a:txBody>
                  <a:tcPr marL="68580" marR="68580" marT="0" marB="0"/>
                </a:tc>
                <a:tc>
                  <a:txBody>
                    <a:bodyPr/>
                    <a:lstStyle/>
                    <a:p>
                      <a:pPr marL="171450" indent="-171450" algn="just">
                        <a:lnSpc>
                          <a:spcPct val="150000"/>
                        </a:lnSpc>
                        <a:spcAft>
                          <a:spcPts val="800"/>
                        </a:spcAft>
                        <a:buFont typeface="Arial" panose="020B0604020202020204" pitchFamily="34" charset="0"/>
                        <a:buChar char="•"/>
                      </a:pPr>
                      <a:r>
                        <a:rPr lang="es-ES" sz="1400" dirty="0">
                          <a:effectLst/>
                          <a:latin typeface="Arial" panose="020B0604020202020204" pitchFamily="34" charset="0"/>
                          <a:cs typeface="Arial" panose="020B0604020202020204" pitchFamily="34" charset="0"/>
                        </a:rPr>
                        <a:t>Incremento del tono motor (rigidez), disminución de la actividad motora (bradicinesia), temblor e inestabilidad postural.</a:t>
                      </a:r>
                    </a:p>
                    <a:p>
                      <a:pPr marL="171450" indent="-171450" algn="just">
                        <a:lnSpc>
                          <a:spcPct val="150000"/>
                        </a:lnSpc>
                        <a:spcAft>
                          <a:spcPts val="800"/>
                        </a:spcAft>
                        <a:buFont typeface="Arial" panose="020B0604020202020204" pitchFamily="34" charset="0"/>
                        <a:buChar char="•"/>
                      </a:pPr>
                      <a:r>
                        <a:rPr lang="es-ES" sz="1400" dirty="0">
                          <a:effectLst/>
                          <a:latin typeface="Arial" panose="020B0604020202020204" pitchFamily="34" charset="0"/>
                          <a:cs typeface="Arial" panose="020B0604020202020204" pitchFamily="34" charset="0"/>
                        </a:rPr>
                        <a:t>El temblor se produce de forma característica a nivel de antebrazos y manos, está presente en reposo y empeora con la agitación o la excitación, desapareciendo con el sueño. </a:t>
                      </a:r>
                    </a:p>
                    <a:p>
                      <a:pPr marL="171450" indent="-171450" algn="just">
                        <a:lnSpc>
                          <a:spcPct val="150000"/>
                        </a:lnSpc>
                        <a:spcAft>
                          <a:spcPts val="800"/>
                        </a:spcAft>
                        <a:buFont typeface="Arial" panose="020B0604020202020204" pitchFamily="34" charset="0"/>
                        <a:buChar char="•"/>
                      </a:pPr>
                      <a:r>
                        <a:rPr lang="es-ES" sz="1400" dirty="0">
                          <a:effectLst/>
                          <a:latin typeface="Arial" panose="020B0604020202020204" pitchFamily="34" charset="0"/>
                          <a:cs typeface="Arial" panose="020B0604020202020204" pitchFamily="34" charset="0"/>
                        </a:rPr>
                        <a:t>Los pacientes se quejan de fatiga, rigidez, dolores musculares e incoordinación</a:t>
                      </a:r>
                    </a:p>
                  </a:txBody>
                  <a:tcPr marL="68580" marR="68580" marT="0" marB="0"/>
                </a:tc>
                <a:extLst>
                  <a:ext uri="{0D108BD9-81ED-4DB2-BD59-A6C34878D82A}">
                    <a16:rowId xmlns:a16="http://schemas.microsoft.com/office/drawing/2014/main" xmlns="" val="3171785954"/>
                  </a:ext>
                </a:extLst>
              </a:tr>
            </a:tbl>
          </a:graphicData>
        </a:graphic>
      </p:graphicFrame>
      <p:sp>
        <p:nvSpPr>
          <p:cNvPr id="7" name="Título 1">
            <a:extLst>
              <a:ext uri="{FF2B5EF4-FFF2-40B4-BE49-F238E27FC236}">
                <a16:creationId xmlns:a16="http://schemas.microsoft.com/office/drawing/2014/main" xmlns="" id="{CC361D92-30C9-4097-B98B-8CD773F29D5A}"/>
              </a:ext>
            </a:extLst>
          </p:cNvPr>
          <p:cNvSpPr>
            <a:spLocks noGrp="1"/>
          </p:cNvSpPr>
          <p:nvPr>
            <p:ph type="title"/>
          </p:nvPr>
        </p:nvSpPr>
        <p:spPr>
          <a:xfrm>
            <a:off x="1176866" y="187919"/>
            <a:ext cx="10515600" cy="542500"/>
          </a:xfrm>
        </p:spPr>
        <p:txBody>
          <a:bodyPr/>
          <a:lstStyle/>
          <a:p>
            <a:r>
              <a:rPr lang="es" dirty="0">
                <a:latin typeface="Arial"/>
                <a:cs typeface="Arial"/>
              </a:rPr>
              <a:t>Síndrome Extrapiramidal</a:t>
            </a:r>
            <a:endParaRPr lang="es-ES" dirty="0">
              <a:latin typeface="Arial"/>
              <a:cs typeface="Arial"/>
            </a:endParaRPr>
          </a:p>
        </p:txBody>
      </p:sp>
    </p:spTree>
    <p:extLst>
      <p:ext uri="{BB962C8B-B14F-4D97-AF65-F5344CB8AC3E}">
        <p14:creationId xmlns:p14="http://schemas.microsoft.com/office/powerpoint/2010/main" val="4231119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EB04D65-7612-48A2-A2DC-0F70F5C9E1DE}"/>
              </a:ext>
            </a:extLst>
          </p:cNvPr>
          <p:cNvSpPr>
            <a:spLocks noGrp="1"/>
          </p:cNvSpPr>
          <p:nvPr>
            <p:ph type="title"/>
          </p:nvPr>
        </p:nvSpPr>
        <p:spPr>
          <a:xfrm>
            <a:off x="1165577" y="217291"/>
            <a:ext cx="10515600" cy="670037"/>
          </a:xfrm>
        </p:spPr>
        <p:txBody>
          <a:bodyPr/>
          <a:lstStyle/>
          <a:p>
            <a:r>
              <a:rPr lang="es-ES" dirty="0">
                <a:latin typeface="Arial"/>
                <a:cs typeface="Arial"/>
              </a:rPr>
              <a:t>Laboratorio Clínico en Toxicología</a:t>
            </a:r>
            <a:endParaRPr lang="es-ES" dirty="0"/>
          </a:p>
        </p:txBody>
      </p:sp>
      <p:graphicFrame>
        <p:nvGraphicFramePr>
          <p:cNvPr id="4" name="Diagram 4">
            <a:extLst>
              <a:ext uri="{FF2B5EF4-FFF2-40B4-BE49-F238E27FC236}">
                <a16:creationId xmlns:a16="http://schemas.microsoft.com/office/drawing/2014/main" xmlns="" id="{B1D95656-6D6B-414F-ABDF-B7E9716E4D2A}"/>
              </a:ext>
            </a:extLst>
          </p:cNvPr>
          <p:cNvGraphicFramePr/>
          <p:nvPr/>
        </p:nvGraphicFramePr>
        <p:xfrm>
          <a:off x="6652808" y="1222002"/>
          <a:ext cx="5105398" cy="4413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a:extLst>
              <a:ext uri="{FF2B5EF4-FFF2-40B4-BE49-F238E27FC236}">
                <a16:creationId xmlns:a16="http://schemas.microsoft.com/office/drawing/2014/main" xmlns="" id="{863C036E-C92B-4D83-9C7C-87701BCB2FC3}"/>
              </a:ext>
            </a:extLst>
          </p:cNvPr>
          <p:cNvGraphicFramePr/>
          <p:nvPr/>
        </p:nvGraphicFramePr>
        <p:xfrm>
          <a:off x="1165577" y="1459970"/>
          <a:ext cx="5487231" cy="41760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CuadroTexto 9">
            <a:extLst>
              <a:ext uri="{FF2B5EF4-FFF2-40B4-BE49-F238E27FC236}">
                <a16:creationId xmlns:a16="http://schemas.microsoft.com/office/drawing/2014/main" xmlns="" id="{D3EDF22D-F2A5-418A-AEF6-D399AA7BBD59}"/>
              </a:ext>
            </a:extLst>
          </p:cNvPr>
          <p:cNvSpPr txBox="1"/>
          <p:nvPr/>
        </p:nvSpPr>
        <p:spPr>
          <a:xfrm rot="21273908">
            <a:off x="2952750" y="3315693"/>
            <a:ext cx="2781300" cy="369332"/>
          </a:xfrm>
          <a:prstGeom prst="rect">
            <a:avLst/>
          </a:prstGeom>
          <a:noFill/>
        </p:spPr>
        <p:txBody>
          <a:bodyPr wrap="square" rtlCol="0">
            <a:spAutoFit/>
          </a:bodyPr>
          <a:lstStyle/>
          <a:p>
            <a:r>
              <a:rPr lang="es-CO" dirty="0"/>
              <a:t>Paciente Intoxicado</a:t>
            </a:r>
          </a:p>
        </p:txBody>
      </p:sp>
    </p:spTree>
    <p:extLst>
      <p:ext uri="{BB962C8B-B14F-4D97-AF65-F5344CB8AC3E}">
        <p14:creationId xmlns:p14="http://schemas.microsoft.com/office/powerpoint/2010/main" val="1926544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BEAA3B-1437-49F8-9952-0A9788B7B843}"/>
              </a:ext>
            </a:extLst>
          </p:cNvPr>
          <p:cNvSpPr>
            <a:spLocks noGrp="1"/>
          </p:cNvSpPr>
          <p:nvPr>
            <p:ph type="title"/>
          </p:nvPr>
        </p:nvSpPr>
        <p:spPr>
          <a:xfrm>
            <a:off x="899831" y="168069"/>
            <a:ext cx="10515600" cy="541474"/>
          </a:xfrm>
        </p:spPr>
        <p:txBody>
          <a:bodyPr/>
          <a:lstStyle/>
          <a:p>
            <a:r>
              <a:rPr lang="en-US" dirty="0">
                <a:latin typeface="Arial"/>
                <a:cs typeface="Arial"/>
              </a:rPr>
              <a:t>Toma de la </a:t>
            </a:r>
            <a:r>
              <a:rPr lang="es-CO" dirty="0">
                <a:latin typeface="Arial"/>
                <a:cs typeface="Arial"/>
              </a:rPr>
              <a:t>Muestra</a:t>
            </a:r>
            <a:endParaRPr lang="es-CO" dirty="0"/>
          </a:p>
        </p:txBody>
      </p:sp>
      <p:sp>
        <p:nvSpPr>
          <p:cNvPr id="4" name="TextBox 3">
            <a:extLst>
              <a:ext uri="{FF2B5EF4-FFF2-40B4-BE49-F238E27FC236}">
                <a16:creationId xmlns:a16="http://schemas.microsoft.com/office/drawing/2014/main" xmlns="" id="{D4A8911B-2320-4825-BED8-DE14E4386836}"/>
              </a:ext>
            </a:extLst>
          </p:cNvPr>
          <p:cNvSpPr txBox="1"/>
          <p:nvPr/>
        </p:nvSpPr>
        <p:spPr>
          <a:xfrm>
            <a:off x="4424416" y="5616068"/>
            <a:ext cx="6630185" cy="584775"/>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CO" sz="1600" dirty="0">
                <a:latin typeface="Arial"/>
                <a:cs typeface="Arial"/>
              </a:rPr>
              <a:t>Cada laboratorio debe contar con procedimientos escritos sobre las exigencias de toma, transporte y conservación de las muestras. </a:t>
            </a:r>
            <a:endParaRPr lang="es-CO" sz="1600" dirty="0"/>
          </a:p>
        </p:txBody>
      </p:sp>
      <p:graphicFrame>
        <p:nvGraphicFramePr>
          <p:cNvPr id="5" name="Diagram 5">
            <a:extLst>
              <a:ext uri="{FF2B5EF4-FFF2-40B4-BE49-F238E27FC236}">
                <a16:creationId xmlns:a16="http://schemas.microsoft.com/office/drawing/2014/main" xmlns="" id="{52A27D16-B0C7-41E6-AE45-9EE038A6C9B0}"/>
              </a:ext>
            </a:extLst>
          </p:cNvPr>
          <p:cNvGraphicFramePr/>
          <p:nvPr/>
        </p:nvGraphicFramePr>
        <p:xfrm>
          <a:off x="1137398" y="798525"/>
          <a:ext cx="9917203" cy="4710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827" name="TextBox 4826">
            <a:extLst>
              <a:ext uri="{FF2B5EF4-FFF2-40B4-BE49-F238E27FC236}">
                <a16:creationId xmlns:a16="http://schemas.microsoft.com/office/drawing/2014/main" xmlns="" id="{3712E1D5-E22D-4F59-B20E-8857534FD416}"/>
              </a:ext>
            </a:extLst>
          </p:cNvPr>
          <p:cNvSpPr txBox="1"/>
          <p:nvPr/>
        </p:nvSpPr>
        <p:spPr>
          <a:xfrm>
            <a:off x="387724" y="5509476"/>
            <a:ext cx="3527611" cy="954107"/>
          </a:xfrm>
          <a:prstGeom prst="rect">
            <a:avLst/>
          </a:prstGeom>
          <a:solidFill>
            <a:schemeClr val="bg1"/>
          </a:solid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Arial"/>
                <a:cs typeface="Arial"/>
              </a:rPr>
              <a:t>OJO: </a:t>
            </a:r>
            <a:r>
              <a:rPr lang="en-US" sz="1400" dirty="0">
                <a:latin typeface="Arial"/>
                <a:cs typeface="Arial"/>
              </a:rPr>
              <a:t>No </a:t>
            </a:r>
            <a:r>
              <a:rPr lang="en-US" sz="1400" dirty="0" err="1">
                <a:latin typeface="Arial"/>
                <a:cs typeface="Arial"/>
              </a:rPr>
              <a:t>hacer</a:t>
            </a:r>
            <a:r>
              <a:rPr lang="en-US" sz="1400" dirty="0">
                <a:latin typeface="Arial"/>
                <a:cs typeface="Arial"/>
              </a:rPr>
              <a:t> </a:t>
            </a:r>
            <a:r>
              <a:rPr lang="en-US" sz="1400" dirty="0" err="1">
                <a:latin typeface="Arial"/>
                <a:cs typeface="Arial"/>
              </a:rPr>
              <a:t>órdenes</a:t>
            </a:r>
            <a:r>
              <a:rPr lang="en-US" sz="1400" dirty="0">
                <a:latin typeface="Arial"/>
                <a:cs typeface="Arial"/>
              </a:rPr>
              <a:t> </a:t>
            </a:r>
            <a:r>
              <a:rPr lang="en-US" sz="1400" dirty="0" err="1">
                <a:latin typeface="Arial"/>
                <a:cs typeface="Arial"/>
              </a:rPr>
              <a:t>generales</a:t>
            </a:r>
            <a:r>
              <a:rPr lang="en-US" sz="1400" dirty="0">
                <a:latin typeface="Arial"/>
                <a:cs typeface="Arial"/>
              </a:rPr>
              <a:t>  </a:t>
            </a:r>
            <a:r>
              <a:rPr lang="en-US" sz="1400" dirty="0" err="1">
                <a:latin typeface="Arial"/>
                <a:cs typeface="Arial"/>
              </a:rPr>
              <a:t>como</a:t>
            </a:r>
            <a:r>
              <a:rPr lang="en-US" sz="1400" dirty="0">
                <a:latin typeface="Arial"/>
                <a:cs typeface="Arial"/>
              </a:rPr>
              <a:t>: “</a:t>
            </a:r>
            <a:r>
              <a:rPr lang="en-US" sz="1400" i="1" dirty="0">
                <a:latin typeface="Arial"/>
                <a:cs typeface="Arial"/>
              </a:rPr>
              <a:t>se </a:t>
            </a:r>
            <a:r>
              <a:rPr lang="en-US" sz="1400" i="1" dirty="0" err="1">
                <a:latin typeface="Arial"/>
                <a:cs typeface="Arial"/>
              </a:rPr>
              <a:t>solicitan</a:t>
            </a:r>
            <a:r>
              <a:rPr lang="en-US" sz="1400" i="1" dirty="0">
                <a:latin typeface="Arial"/>
                <a:cs typeface="Arial"/>
              </a:rPr>
              <a:t> </a:t>
            </a:r>
            <a:r>
              <a:rPr lang="en-US" sz="1400" i="1" dirty="0" err="1">
                <a:latin typeface="Arial"/>
                <a:cs typeface="Arial"/>
              </a:rPr>
              <a:t>drogas</a:t>
            </a:r>
            <a:r>
              <a:rPr lang="en-US" sz="1400" i="1" dirty="0">
                <a:latin typeface="Arial"/>
                <a:cs typeface="Arial"/>
              </a:rPr>
              <a:t>, </a:t>
            </a:r>
            <a:r>
              <a:rPr lang="en-US" sz="1400" i="1" dirty="0" err="1">
                <a:latin typeface="Arial"/>
                <a:cs typeface="Arial"/>
              </a:rPr>
              <a:t>sustancias</a:t>
            </a:r>
            <a:r>
              <a:rPr lang="en-US" sz="1400" i="1" dirty="0">
                <a:latin typeface="Arial"/>
                <a:cs typeface="Arial"/>
              </a:rPr>
              <a:t> </a:t>
            </a:r>
            <a:r>
              <a:rPr lang="en-US" sz="1400" i="1" dirty="0" err="1">
                <a:latin typeface="Arial"/>
                <a:cs typeface="Arial"/>
              </a:rPr>
              <a:t>psicoactivas</a:t>
            </a:r>
            <a:r>
              <a:rPr lang="en-US" sz="1400" i="1" dirty="0">
                <a:latin typeface="Arial"/>
                <a:cs typeface="Arial"/>
              </a:rPr>
              <a:t> o </a:t>
            </a:r>
            <a:r>
              <a:rPr lang="en-US" sz="1400" i="1" dirty="0" err="1">
                <a:latin typeface="Arial"/>
                <a:cs typeface="Arial"/>
              </a:rPr>
              <a:t>realizar</a:t>
            </a:r>
            <a:r>
              <a:rPr lang="en-US" sz="1400" i="1" dirty="0">
                <a:latin typeface="Arial"/>
                <a:cs typeface="Arial"/>
              </a:rPr>
              <a:t> </a:t>
            </a:r>
            <a:r>
              <a:rPr lang="en-US" sz="1400" i="1" dirty="0" err="1">
                <a:latin typeface="Arial"/>
                <a:cs typeface="Arial"/>
              </a:rPr>
              <a:t>búsqueda</a:t>
            </a:r>
            <a:r>
              <a:rPr lang="en-US" sz="1400" i="1" dirty="0">
                <a:latin typeface="Arial"/>
                <a:cs typeface="Arial"/>
              </a:rPr>
              <a:t> de </a:t>
            </a:r>
            <a:r>
              <a:rPr lang="en-US" sz="1400" i="1" dirty="0" err="1">
                <a:latin typeface="Arial"/>
                <a:cs typeface="Arial"/>
              </a:rPr>
              <a:t>tóxicos</a:t>
            </a:r>
            <a:r>
              <a:rPr lang="en-US" sz="1400" dirty="0">
                <a:latin typeface="Arial"/>
                <a:cs typeface="Arial"/>
              </a:rPr>
              <a:t>”</a:t>
            </a:r>
            <a:endParaRPr lang="en-US" sz="1400" dirty="0"/>
          </a:p>
        </p:txBody>
      </p:sp>
    </p:spTree>
    <p:extLst>
      <p:ext uri="{BB962C8B-B14F-4D97-AF65-F5344CB8AC3E}">
        <p14:creationId xmlns:p14="http://schemas.microsoft.com/office/powerpoint/2010/main" val="3102126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F3B92E62-1476-49DE-88E3-4BA29722497D}"/>
              </a:ext>
            </a:extLst>
          </p:cNvPr>
          <p:cNvSpPr>
            <a:spLocks noGrp="1"/>
          </p:cNvSpPr>
          <p:nvPr>
            <p:ph type="title"/>
          </p:nvPr>
        </p:nvSpPr>
        <p:spPr>
          <a:xfrm>
            <a:off x="996244" y="256404"/>
            <a:ext cx="10515600" cy="692111"/>
          </a:xfrm>
        </p:spPr>
        <p:txBody>
          <a:bodyPr/>
          <a:lstStyle/>
          <a:p>
            <a:r>
              <a:rPr lang="es-CO">
                <a:latin typeface="Arial"/>
                <a:cs typeface="Arial"/>
              </a:rPr>
              <a:t>Procesamiento</a:t>
            </a:r>
            <a:endParaRPr lang="es-CO" dirty="0"/>
          </a:p>
        </p:txBody>
      </p:sp>
      <p:sp>
        <p:nvSpPr>
          <p:cNvPr id="6" name="TextBox 5">
            <a:extLst>
              <a:ext uri="{FF2B5EF4-FFF2-40B4-BE49-F238E27FC236}">
                <a16:creationId xmlns:a16="http://schemas.microsoft.com/office/drawing/2014/main" xmlns="" id="{8A900E0E-AFDD-4871-9166-6859880CECF5}"/>
              </a:ext>
            </a:extLst>
          </p:cNvPr>
          <p:cNvSpPr txBox="1"/>
          <p:nvPr/>
        </p:nvSpPr>
        <p:spPr>
          <a:xfrm>
            <a:off x="219635" y="948515"/>
            <a:ext cx="1082645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CO" dirty="0">
                <a:latin typeface="Arial"/>
                <a:cs typeface="Arial"/>
              </a:rPr>
              <a:t>Todos los resultados positivos deben ser confirmados con un método alternativo diferente en técnica y principio del usado en la identificación, debe ser también específico y tener al menos la misma sensibilidad para evitar errores en la confirmación.</a:t>
            </a:r>
            <a:endParaRPr lang="en-US" dirty="0"/>
          </a:p>
        </p:txBody>
      </p:sp>
      <p:pic>
        <p:nvPicPr>
          <p:cNvPr id="7" name="Picture 7">
            <a:extLst>
              <a:ext uri="{FF2B5EF4-FFF2-40B4-BE49-F238E27FC236}">
                <a16:creationId xmlns:a16="http://schemas.microsoft.com/office/drawing/2014/main" xmlns="" id="{6142A455-2C82-4555-8263-FB38324E3667}"/>
              </a:ext>
            </a:extLst>
          </p:cNvPr>
          <p:cNvPicPr>
            <a:picLocks noChangeAspect="1"/>
          </p:cNvPicPr>
          <p:nvPr/>
        </p:nvPicPr>
        <p:blipFill rotWithShape="1">
          <a:blip r:embed="rId3"/>
          <a:srcRect l="17727" b="4073"/>
          <a:stretch/>
        </p:blipFill>
        <p:spPr>
          <a:xfrm>
            <a:off x="436728" y="2190380"/>
            <a:ext cx="7165075" cy="4114886"/>
          </a:xfrm>
          <a:prstGeom prst="rect">
            <a:avLst/>
          </a:prstGeom>
        </p:spPr>
      </p:pic>
      <p:sp>
        <p:nvSpPr>
          <p:cNvPr id="8" name="TextBox 7">
            <a:extLst>
              <a:ext uri="{FF2B5EF4-FFF2-40B4-BE49-F238E27FC236}">
                <a16:creationId xmlns:a16="http://schemas.microsoft.com/office/drawing/2014/main" xmlns="" id="{0AC0355C-9CB1-482F-9CA6-F5F1DF23A56C}"/>
              </a:ext>
            </a:extLst>
          </p:cNvPr>
          <p:cNvSpPr txBox="1"/>
          <p:nvPr/>
        </p:nvSpPr>
        <p:spPr>
          <a:xfrm>
            <a:off x="8302894" y="2940507"/>
            <a:ext cx="2743200" cy="2246769"/>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CO" sz="2000" dirty="0">
                <a:solidFill>
                  <a:srgbClr val="3F3F3F"/>
                </a:solidFill>
                <a:latin typeface="Arial"/>
                <a:cs typeface="Arial"/>
              </a:rPr>
              <a:t>La selección de la técnica depende de: Disponibilidad</a:t>
            </a:r>
          </a:p>
          <a:p>
            <a:pPr algn="ctr"/>
            <a:r>
              <a:rPr lang="es-CO" sz="2000" dirty="0">
                <a:solidFill>
                  <a:srgbClr val="3F3F3F"/>
                </a:solidFill>
                <a:latin typeface="Arial"/>
                <a:cs typeface="Arial"/>
              </a:rPr>
              <a:t>Rapidez</a:t>
            </a:r>
          </a:p>
          <a:p>
            <a:pPr algn="ctr"/>
            <a:r>
              <a:rPr lang="es-CO" sz="2000" dirty="0">
                <a:solidFill>
                  <a:srgbClr val="3F3F3F"/>
                </a:solidFill>
                <a:latin typeface="Arial"/>
                <a:cs typeface="Arial"/>
              </a:rPr>
              <a:t>Costo</a:t>
            </a:r>
          </a:p>
          <a:p>
            <a:pPr algn="ctr"/>
            <a:r>
              <a:rPr lang="es-CO" sz="2000" dirty="0">
                <a:solidFill>
                  <a:srgbClr val="3F3F3F"/>
                </a:solidFill>
                <a:latin typeface="Arial"/>
                <a:cs typeface="Arial"/>
              </a:rPr>
              <a:t>Sensibilidad</a:t>
            </a:r>
          </a:p>
          <a:p>
            <a:pPr algn="ctr"/>
            <a:r>
              <a:rPr lang="es-CO" sz="2000" dirty="0">
                <a:solidFill>
                  <a:srgbClr val="3F3F3F"/>
                </a:solidFill>
                <a:latin typeface="Arial"/>
                <a:cs typeface="Arial"/>
              </a:rPr>
              <a:t>Infraestructura</a:t>
            </a:r>
          </a:p>
        </p:txBody>
      </p:sp>
    </p:spTree>
    <p:extLst>
      <p:ext uri="{BB962C8B-B14F-4D97-AF65-F5344CB8AC3E}">
        <p14:creationId xmlns:p14="http://schemas.microsoft.com/office/powerpoint/2010/main" val="275379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BB326EB-568E-425B-97E5-8144448EC16F}"/>
              </a:ext>
            </a:extLst>
          </p:cNvPr>
          <p:cNvSpPr>
            <a:spLocks noGrp="1"/>
          </p:cNvSpPr>
          <p:nvPr>
            <p:ph type="ctrTitle"/>
          </p:nvPr>
        </p:nvSpPr>
        <p:spPr>
          <a:xfrm>
            <a:off x="752662" y="1766454"/>
            <a:ext cx="10686675" cy="1662546"/>
          </a:xfrm>
        </p:spPr>
        <p:txBody>
          <a:bodyPr>
            <a:noAutofit/>
          </a:bodyPr>
          <a:lstStyle/>
          <a:p>
            <a:r>
              <a:rPr lang="es-MX" sz="3200" dirty="0"/>
              <a:t>Curso Virtual Intoxicaciones por sustancias químicas</a:t>
            </a:r>
            <a:endParaRPr lang="es-ES" sz="3200" dirty="0"/>
          </a:p>
        </p:txBody>
      </p:sp>
      <p:sp>
        <p:nvSpPr>
          <p:cNvPr id="6" name="Marcador de contenido 4">
            <a:extLst>
              <a:ext uri="{FF2B5EF4-FFF2-40B4-BE49-F238E27FC236}">
                <a16:creationId xmlns:a16="http://schemas.microsoft.com/office/drawing/2014/main" xmlns="" id="{913C6686-6EEA-42A7-9DD2-D545AD3604DC}"/>
              </a:ext>
            </a:extLst>
          </p:cNvPr>
          <p:cNvSpPr txBox="1">
            <a:spLocks/>
          </p:cNvSpPr>
          <p:nvPr/>
        </p:nvSpPr>
        <p:spPr>
          <a:xfrm>
            <a:off x="752662" y="4562391"/>
            <a:ext cx="10131425" cy="1465876"/>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CO" sz="1600" dirty="0">
                <a:solidFill>
                  <a:schemeClr val="bg1"/>
                </a:solidFill>
              </a:rPr>
              <a:t>Grupo Enfermedades No Transmisibles</a:t>
            </a:r>
          </a:p>
          <a:p>
            <a:pPr algn="ctr"/>
            <a:r>
              <a:rPr lang="es-CO" sz="1600" dirty="0">
                <a:solidFill>
                  <a:schemeClr val="bg1"/>
                </a:solidFill>
              </a:rPr>
              <a:t>Intoxicaciones por sustancias químicas</a:t>
            </a:r>
          </a:p>
          <a:p>
            <a:pPr algn="ctr"/>
            <a:r>
              <a:rPr lang="es-CO" sz="1600" dirty="0">
                <a:solidFill>
                  <a:schemeClr val="bg1"/>
                </a:solidFill>
              </a:rPr>
              <a:t>Dirección de Vigilancia y Análisis del Riesgo en Salud Pública</a:t>
            </a:r>
          </a:p>
          <a:p>
            <a:pPr algn="ctr"/>
            <a:r>
              <a:rPr lang="es-MX" sz="1600" dirty="0">
                <a:solidFill>
                  <a:schemeClr val="bg1"/>
                </a:solidFill>
              </a:rPr>
              <a:t>Noviembre 2021 - Versión 1.0</a:t>
            </a:r>
          </a:p>
        </p:txBody>
      </p:sp>
      <p:sp>
        <p:nvSpPr>
          <p:cNvPr id="7" name="CuadroTexto 6">
            <a:extLst>
              <a:ext uri="{FF2B5EF4-FFF2-40B4-BE49-F238E27FC236}">
                <a16:creationId xmlns:a16="http://schemas.microsoft.com/office/drawing/2014/main" xmlns="" id="{96557CBB-3800-4613-B26B-61A7B60AC52D}"/>
              </a:ext>
            </a:extLst>
          </p:cNvPr>
          <p:cNvSpPr txBox="1"/>
          <p:nvPr/>
        </p:nvSpPr>
        <p:spPr>
          <a:xfrm>
            <a:off x="2920218" y="3650499"/>
            <a:ext cx="6098344" cy="400110"/>
          </a:xfrm>
          <a:prstGeom prst="rect">
            <a:avLst/>
          </a:prstGeom>
          <a:noFill/>
        </p:spPr>
        <p:txBody>
          <a:bodyPr wrap="square" lIns="91440" tIns="45720" rIns="91440" bIns="45720" anchor="t">
            <a:spAutoFit/>
          </a:bodyPr>
          <a:lstStyle/>
          <a:p>
            <a:pPr algn="ctr"/>
            <a:r>
              <a:rPr lang="es-MX" sz="2000" dirty="0">
                <a:solidFill>
                  <a:schemeClr val="bg1"/>
                </a:solidFill>
                <a:latin typeface="Helvetica"/>
                <a:cs typeface="Helvetica"/>
              </a:rPr>
              <a:t>Unidad 1 Módulo 1</a:t>
            </a:r>
          </a:p>
        </p:txBody>
      </p:sp>
    </p:spTree>
    <p:extLst>
      <p:ext uri="{BB962C8B-B14F-4D97-AF65-F5344CB8AC3E}">
        <p14:creationId xmlns:p14="http://schemas.microsoft.com/office/powerpoint/2010/main" val="25307892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B5E82910-3CA6-4B9A-A2A9-459B59BFBAD8}"/>
              </a:ext>
            </a:extLst>
          </p:cNvPr>
          <p:cNvSpPr>
            <a:spLocks noGrp="1"/>
          </p:cNvSpPr>
          <p:nvPr>
            <p:ph type="title"/>
          </p:nvPr>
        </p:nvSpPr>
        <p:spPr>
          <a:xfrm>
            <a:off x="838200" y="259645"/>
            <a:ext cx="10515600" cy="545859"/>
          </a:xfrm>
        </p:spPr>
        <p:txBody>
          <a:bodyPr/>
          <a:lstStyle/>
          <a:p>
            <a:r>
              <a:rPr lang="es-CO">
                <a:latin typeface="Arial"/>
                <a:cs typeface="Arial"/>
              </a:rPr>
              <a:t>Interpretación</a:t>
            </a:r>
            <a:endParaRPr lang="es-CO" dirty="0"/>
          </a:p>
        </p:txBody>
      </p:sp>
      <p:sp>
        <p:nvSpPr>
          <p:cNvPr id="6" name="TextBox 5">
            <a:extLst>
              <a:ext uri="{FF2B5EF4-FFF2-40B4-BE49-F238E27FC236}">
                <a16:creationId xmlns:a16="http://schemas.microsoft.com/office/drawing/2014/main" xmlns="" id="{29C414EA-8013-463C-9293-8E94C98860AC}"/>
              </a:ext>
            </a:extLst>
          </p:cNvPr>
          <p:cNvSpPr txBox="1"/>
          <p:nvPr/>
        </p:nvSpPr>
        <p:spPr>
          <a:xfrm>
            <a:off x="761399" y="1132497"/>
            <a:ext cx="749449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CO" b="1" dirty="0">
                <a:solidFill>
                  <a:srgbClr val="2F5597"/>
                </a:solidFill>
                <a:latin typeface="Arial"/>
                <a:cs typeface="Arial"/>
              </a:rPr>
              <a:t>1. Ventana de Detección:</a:t>
            </a:r>
            <a:r>
              <a:rPr lang="es-CO" dirty="0">
                <a:latin typeface="Arial"/>
                <a:cs typeface="Arial"/>
              </a:rPr>
              <a:t> según las </a:t>
            </a:r>
            <a:r>
              <a:rPr lang="es-CO" dirty="0">
                <a:latin typeface="Arial"/>
                <a:ea typeface="+mn-lt"/>
                <a:cs typeface="Arial"/>
              </a:rPr>
              <a:t>características cinéticas y de eliminación propias de cada analito y la matriz analizada, el hallazgo de las diferentes sustancias se da en diferentes tiempos.</a:t>
            </a:r>
            <a:endParaRPr lang="es-CO" dirty="0">
              <a:latin typeface="Arial"/>
              <a:cs typeface="Arial"/>
            </a:endParaRPr>
          </a:p>
        </p:txBody>
      </p:sp>
      <p:sp>
        <p:nvSpPr>
          <p:cNvPr id="9" name="TextBox 8">
            <a:extLst>
              <a:ext uri="{FF2B5EF4-FFF2-40B4-BE49-F238E27FC236}">
                <a16:creationId xmlns:a16="http://schemas.microsoft.com/office/drawing/2014/main" xmlns="" id="{C5E7F303-0614-4934-85D5-D2A6684529E1}"/>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p>
        </p:txBody>
      </p:sp>
      <p:sp>
        <p:nvSpPr>
          <p:cNvPr id="10" name="TextBox 9">
            <a:extLst>
              <a:ext uri="{FF2B5EF4-FFF2-40B4-BE49-F238E27FC236}">
                <a16:creationId xmlns:a16="http://schemas.microsoft.com/office/drawing/2014/main" xmlns="" id="{E4637CE6-A985-48E5-9EA3-E7AC36AEC455}"/>
              </a:ext>
            </a:extLst>
          </p:cNvPr>
          <p:cNvSpPr txBox="1"/>
          <p:nvPr/>
        </p:nvSpPr>
        <p:spPr>
          <a:xfrm>
            <a:off x="1327296" y="2400251"/>
            <a:ext cx="63626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CO" sz="1600" b="1" dirty="0">
                <a:solidFill>
                  <a:srgbClr val="00B050"/>
                </a:solidFill>
                <a:latin typeface="Arial"/>
                <a:cs typeface="Arial"/>
              </a:rPr>
              <a:t>Ventana</a:t>
            </a:r>
            <a:r>
              <a:rPr lang="en-US" sz="1600" b="1" dirty="0">
                <a:solidFill>
                  <a:srgbClr val="00B050"/>
                </a:solidFill>
                <a:latin typeface="Arial"/>
                <a:cs typeface="Arial"/>
              </a:rPr>
              <a:t> de </a:t>
            </a:r>
            <a:r>
              <a:rPr lang="es-CO" sz="1600" b="1" dirty="0">
                <a:solidFill>
                  <a:srgbClr val="00B050"/>
                </a:solidFill>
                <a:latin typeface="Arial"/>
                <a:cs typeface="Arial"/>
              </a:rPr>
              <a:t>detección de las sustancias de abuso más comunes</a:t>
            </a:r>
          </a:p>
        </p:txBody>
      </p:sp>
      <p:pic>
        <p:nvPicPr>
          <p:cNvPr id="11" name="Picture 11">
            <a:extLst>
              <a:ext uri="{FF2B5EF4-FFF2-40B4-BE49-F238E27FC236}">
                <a16:creationId xmlns:a16="http://schemas.microsoft.com/office/drawing/2014/main" xmlns="" id="{D9183F88-7274-4A97-8236-A851FEB4D9CE}"/>
              </a:ext>
            </a:extLst>
          </p:cNvPr>
          <p:cNvPicPr>
            <a:picLocks noChangeAspect="1"/>
          </p:cNvPicPr>
          <p:nvPr/>
        </p:nvPicPr>
        <p:blipFill>
          <a:blip r:embed="rId3"/>
          <a:stretch>
            <a:fillRect/>
          </a:stretch>
        </p:blipFill>
        <p:spPr>
          <a:xfrm>
            <a:off x="9040611" y="480867"/>
            <a:ext cx="2960600" cy="1801335"/>
          </a:xfrm>
          <a:prstGeom prst="rect">
            <a:avLst/>
          </a:prstGeom>
        </p:spPr>
      </p:pic>
      <p:graphicFrame>
        <p:nvGraphicFramePr>
          <p:cNvPr id="2" name="Tabla 1">
            <a:extLst>
              <a:ext uri="{FF2B5EF4-FFF2-40B4-BE49-F238E27FC236}">
                <a16:creationId xmlns:a16="http://schemas.microsoft.com/office/drawing/2014/main" xmlns="" id="{CB875B96-A942-47F7-928B-7921E83F4B5F}"/>
              </a:ext>
            </a:extLst>
          </p:cNvPr>
          <p:cNvGraphicFramePr>
            <a:graphicFrameLocks noGrp="1"/>
          </p:cNvGraphicFramePr>
          <p:nvPr/>
        </p:nvGraphicFramePr>
        <p:xfrm>
          <a:off x="1899689" y="3005521"/>
          <a:ext cx="8025361" cy="2743522"/>
        </p:xfrm>
        <a:graphic>
          <a:graphicData uri="http://schemas.openxmlformats.org/drawingml/2006/table">
            <a:tbl>
              <a:tblPr firstRow="1" firstCol="1" bandRow="1">
                <a:tableStyleId>{BC89EF96-8CEA-46FF-86C4-4CE0E7609802}</a:tableStyleId>
              </a:tblPr>
              <a:tblGrid>
                <a:gridCol w="2193432">
                  <a:extLst>
                    <a:ext uri="{9D8B030D-6E8A-4147-A177-3AD203B41FA5}">
                      <a16:colId xmlns:a16="http://schemas.microsoft.com/office/drawing/2014/main" xmlns="" val="2614800538"/>
                    </a:ext>
                  </a:extLst>
                </a:gridCol>
                <a:gridCol w="1887325">
                  <a:extLst>
                    <a:ext uri="{9D8B030D-6E8A-4147-A177-3AD203B41FA5}">
                      <a16:colId xmlns:a16="http://schemas.microsoft.com/office/drawing/2014/main" xmlns="" val="3461714114"/>
                    </a:ext>
                  </a:extLst>
                </a:gridCol>
                <a:gridCol w="1972799">
                  <a:extLst>
                    <a:ext uri="{9D8B030D-6E8A-4147-A177-3AD203B41FA5}">
                      <a16:colId xmlns:a16="http://schemas.microsoft.com/office/drawing/2014/main" xmlns="" val="153276979"/>
                    </a:ext>
                  </a:extLst>
                </a:gridCol>
                <a:gridCol w="1971805">
                  <a:extLst>
                    <a:ext uri="{9D8B030D-6E8A-4147-A177-3AD203B41FA5}">
                      <a16:colId xmlns:a16="http://schemas.microsoft.com/office/drawing/2014/main" xmlns="" val="2952708747"/>
                    </a:ext>
                  </a:extLst>
                </a:gridCol>
              </a:tblGrid>
              <a:tr h="0">
                <a:tc>
                  <a:txBody>
                    <a:bodyPr/>
                    <a:lstStyle/>
                    <a:p>
                      <a:pPr algn="ctr">
                        <a:lnSpc>
                          <a:spcPct val="107000"/>
                        </a:lnSpc>
                        <a:spcAft>
                          <a:spcPts val="800"/>
                        </a:spcAft>
                      </a:pPr>
                      <a:r>
                        <a:rPr lang="es-CO" sz="1800" dirty="0">
                          <a:effectLst/>
                          <a:latin typeface="Arial" panose="020B0604020202020204" pitchFamily="34" charset="0"/>
                          <a:cs typeface="Arial" panose="020B0604020202020204" pitchFamily="34" charset="0"/>
                        </a:rPr>
                        <a:t>Sustancia</a:t>
                      </a:r>
                      <a:endParaRPr lang="es-CO"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CO" sz="1800">
                          <a:effectLst/>
                          <a:latin typeface="Arial" panose="020B0604020202020204" pitchFamily="34" charset="0"/>
                          <a:cs typeface="Arial" panose="020B0604020202020204" pitchFamily="34" charset="0"/>
                        </a:rPr>
                        <a:t>Fluido oral (horas)</a:t>
                      </a:r>
                      <a:endParaRPr lang="es-CO"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CO" sz="1800">
                          <a:effectLst/>
                          <a:latin typeface="Arial" panose="020B0604020202020204" pitchFamily="34" charset="0"/>
                          <a:cs typeface="Arial" panose="020B0604020202020204" pitchFamily="34" charset="0"/>
                        </a:rPr>
                        <a:t>Orina (días)</a:t>
                      </a:r>
                      <a:endParaRPr lang="es-CO"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CO" sz="1800">
                          <a:effectLst/>
                          <a:latin typeface="Arial" panose="020B0604020202020204" pitchFamily="34" charset="0"/>
                          <a:cs typeface="Arial" panose="020B0604020202020204" pitchFamily="34" charset="0"/>
                        </a:rPr>
                        <a:t>Cabello (días)</a:t>
                      </a:r>
                      <a:endParaRPr lang="es-CO"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3109831404"/>
                  </a:ext>
                </a:extLst>
              </a:tr>
              <a:tr h="0">
                <a:tc>
                  <a:txBody>
                    <a:bodyPr/>
                    <a:lstStyle/>
                    <a:p>
                      <a:pPr algn="just">
                        <a:lnSpc>
                          <a:spcPct val="107000"/>
                        </a:lnSpc>
                        <a:spcAft>
                          <a:spcPts val="800"/>
                        </a:spcAft>
                      </a:pPr>
                      <a:r>
                        <a:rPr lang="es-CO" sz="1800" b="0" dirty="0">
                          <a:effectLst/>
                          <a:latin typeface="Arial" panose="020B0604020202020204" pitchFamily="34" charset="0"/>
                          <a:cs typeface="Arial" panose="020B0604020202020204" pitchFamily="34" charset="0"/>
                        </a:rPr>
                        <a:t>Anfetaminas</a:t>
                      </a:r>
                      <a:endParaRPr lang="es-CO" sz="18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CO" sz="1800" dirty="0">
                          <a:effectLst/>
                          <a:latin typeface="Arial" panose="020B0604020202020204" pitchFamily="34" charset="0"/>
                          <a:cs typeface="Arial" panose="020B0604020202020204" pitchFamily="34" charset="0"/>
                        </a:rPr>
                        <a:t>1 - 48</a:t>
                      </a:r>
                      <a:endParaRPr lang="es-CO"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CO" sz="1800">
                          <a:effectLst/>
                          <a:latin typeface="Arial" panose="020B0604020202020204" pitchFamily="34" charset="0"/>
                          <a:cs typeface="Arial" panose="020B0604020202020204" pitchFamily="34" charset="0"/>
                        </a:rPr>
                        <a:t>2 - 4</a:t>
                      </a:r>
                      <a:endParaRPr lang="es-CO"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CO" sz="1800">
                          <a:effectLst/>
                          <a:latin typeface="Arial" panose="020B0604020202020204" pitchFamily="34" charset="0"/>
                          <a:cs typeface="Arial" panose="020B0604020202020204" pitchFamily="34" charset="0"/>
                        </a:rPr>
                        <a:t>Más de 90</a:t>
                      </a:r>
                      <a:endParaRPr lang="es-CO"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356163466"/>
                  </a:ext>
                </a:extLst>
              </a:tr>
              <a:tr h="0">
                <a:tc>
                  <a:txBody>
                    <a:bodyPr/>
                    <a:lstStyle/>
                    <a:p>
                      <a:pPr algn="just">
                        <a:lnSpc>
                          <a:spcPct val="107000"/>
                        </a:lnSpc>
                        <a:spcAft>
                          <a:spcPts val="800"/>
                        </a:spcAft>
                      </a:pPr>
                      <a:r>
                        <a:rPr lang="es-CO" sz="1800" b="0">
                          <a:effectLst/>
                          <a:latin typeface="Arial" panose="020B0604020202020204" pitchFamily="34" charset="0"/>
                          <a:cs typeface="Arial" panose="020B0604020202020204" pitchFamily="34" charset="0"/>
                        </a:rPr>
                        <a:t>Barbitúricos</a:t>
                      </a:r>
                      <a:endParaRPr lang="es-CO" sz="1800" b="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CO" sz="1800">
                          <a:effectLst/>
                          <a:latin typeface="Arial" panose="020B0604020202020204" pitchFamily="34" charset="0"/>
                          <a:cs typeface="Arial" panose="020B0604020202020204" pitchFamily="34" charset="0"/>
                        </a:rPr>
                        <a:t>N/A</a:t>
                      </a:r>
                      <a:endParaRPr lang="es-CO"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CO" sz="1800">
                          <a:effectLst/>
                          <a:latin typeface="Arial" panose="020B0604020202020204" pitchFamily="34" charset="0"/>
                          <a:cs typeface="Arial" panose="020B0604020202020204" pitchFamily="34" charset="0"/>
                        </a:rPr>
                        <a:t>Hasta 7</a:t>
                      </a:r>
                      <a:endParaRPr lang="es-CO"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CO" sz="1800">
                          <a:effectLst/>
                          <a:latin typeface="Arial" panose="020B0604020202020204" pitchFamily="34" charset="0"/>
                          <a:cs typeface="Arial" panose="020B0604020202020204" pitchFamily="34" charset="0"/>
                        </a:rPr>
                        <a:t>Más de 90</a:t>
                      </a:r>
                      <a:endParaRPr lang="es-CO"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2977251581"/>
                  </a:ext>
                </a:extLst>
              </a:tr>
              <a:tr h="0">
                <a:tc>
                  <a:txBody>
                    <a:bodyPr/>
                    <a:lstStyle/>
                    <a:p>
                      <a:pPr algn="just">
                        <a:lnSpc>
                          <a:spcPct val="107000"/>
                        </a:lnSpc>
                        <a:spcAft>
                          <a:spcPts val="800"/>
                        </a:spcAft>
                      </a:pPr>
                      <a:r>
                        <a:rPr lang="es-CO" sz="1800" b="0" dirty="0">
                          <a:effectLst/>
                          <a:latin typeface="Arial" panose="020B0604020202020204" pitchFamily="34" charset="0"/>
                          <a:cs typeface="Arial" panose="020B0604020202020204" pitchFamily="34" charset="0"/>
                        </a:rPr>
                        <a:t>Benzodiacepinas</a:t>
                      </a:r>
                      <a:endParaRPr lang="es-CO" sz="18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CO" sz="1800" dirty="0">
                          <a:effectLst/>
                          <a:latin typeface="Arial" panose="020B0604020202020204" pitchFamily="34" charset="0"/>
                          <a:cs typeface="Arial" panose="020B0604020202020204" pitchFamily="34" charset="0"/>
                        </a:rPr>
                        <a:t>N/A</a:t>
                      </a:r>
                      <a:endParaRPr lang="es-CO"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CO" sz="1800">
                          <a:effectLst/>
                          <a:latin typeface="Arial" panose="020B0604020202020204" pitchFamily="34" charset="0"/>
                          <a:cs typeface="Arial" panose="020B0604020202020204" pitchFamily="34" charset="0"/>
                        </a:rPr>
                        <a:t>Hasta 7</a:t>
                      </a:r>
                      <a:endParaRPr lang="es-CO"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CO" sz="1800" dirty="0">
                          <a:effectLst/>
                          <a:latin typeface="Arial" panose="020B0604020202020204" pitchFamily="34" charset="0"/>
                          <a:cs typeface="Arial" panose="020B0604020202020204" pitchFamily="34" charset="0"/>
                        </a:rPr>
                        <a:t>Más de 90</a:t>
                      </a:r>
                      <a:endParaRPr lang="es-CO"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3910369446"/>
                  </a:ext>
                </a:extLst>
              </a:tr>
              <a:tr h="0">
                <a:tc>
                  <a:txBody>
                    <a:bodyPr/>
                    <a:lstStyle/>
                    <a:p>
                      <a:pPr algn="just">
                        <a:lnSpc>
                          <a:spcPct val="107000"/>
                        </a:lnSpc>
                        <a:spcAft>
                          <a:spcPts val="800"/>
                        </a:spcAft>
                      </a:pPr>
                      <a:r>
                        <a:rPr lang="es-CO" sz="1800" b="0">
                          <a:effectLst/>
                          <a:latin typeface="Arial" panose="020B0604020202020204" pitchFamily="34" charset="0"/>
                          <a:cs typeface="Arial" panose="020B0604020202020204" pitchFamily="34" charset="0"/>
                        </a:rPr>
                        <a:t>Cannabinoides</a:t>
                      </a:r>
                      <a:endParaRPr lang="es-CO" sz="1800" b="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CO" sz="1800">
                          <a:effectLst/>
                          <a:latin typeface="Arial" panose="020B0604020202020204" pitchFamily="34" charset="0"/>
                          <a:cs typeface="Arial" panose="020B0604020202020204" pitchFamily="34" charset="0"/>
                        </a:rPr>
                        <a:t>Hasta 24</a:t>
                      </a:r>
                      <a:endParaRPr lang="es-CO"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CO" sz="1800">
                          <a:effectLst/>
                          <a:latin typeface="Arial" panose="020B0604020202020204" pitchFamily="34" charset="0"/>
                          <a:cs typeface="Arial" panose="020B0604020202020204" pitchFamily="34" charset="0"/>
                        </a:rPr>
                        <a:t>1 - 30</a:t>
                      </a:r>
                      <a:endParaRPr lang="es-CO"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CO" sz="1800">
                          <a:effectLst/>
                          <a:latin typeface="Arial" panose="020B0604020202020204" pitchFamily="34" charset="0"/>
                          <a:cs typeface="Arial" panose="020B0604020202020204" pitchFamily="34" charset="0"/>
                        </a:rPr>
                        <a:t>Más de 90</a:t>
                      </a:r>
                      <a:endParaRPr lang="es-CO"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3906486199"/>
                  </a:ext>
                </a:extLst>
              </a:tr>
              <a:tr h="0">
                <a:tc>
                  <a:txBody>
                    <a:bodyPr/>
                    <a:lstStyle/>
                    <a:p>
                      <a:pPr algn="just">
                        <a:lnSpc>
                          <a:spcPct val="107000"/>
                        </a:lnSpc>
                        <a:spcAft>
                          <a:spcPts val="800"/>
                        </a:spcAft>
                      </a:pPr>
                      <a:r>
                        <a:rPr lang="es-CO" sz="1800" b="0" dirty="0">
                          <a:effectLst/>
                          <a:latin typeface="Arial" panose="020B0604020202020204" pitchFamily="34" charset="0"/>
                          <a:cs typeface="Arial" panose="020B0604020202020204" pitchFamily="34" charset="0"/>
                        </a:rPr>
                        <a:t>Cocaína</a:t>
                      </a:r>
                      <a:endParaRPr lang="es-CO" sz="18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CO" sz="1800">
                          <a:effectLst/>
                          <a:latin typeface="Arial" panose="020B0604020202020204" pitchFamily="34" charset="0"/>
                          <a:cs typeface="Arial" panose="020B0604020202020204" pitchFamily="34" charset="0"/>
                        </a:rPr>
                        <a:t>1 - 36</a:t>
                      </a:r>
                      <a:endParaRPr lang="es-CO"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CO" sz="1800" dirty="0">
                          <a:effectLst/>
                          <a:latin typeface="Arial" panose="020B0604020202020204" pitchFamily="34" charset="0"/>
                          <a:cs typeface="Arial" panose="020B0604020202020204" pitchFamily="34" charset="0"/>
                        </a:rPr>
                        <a:t>1 - 4</a:t>
                      </a:r>
                      <a:endParaRPr lang="es-CO"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CO" sz="1800">
                          <a:effectLst/>
                          <a:latin typeface="Arial" panose="020B0604020202020204" pitchFamily="34" charset="0"/>
                          <a:cs typeface="Arial" panose="020B0604020202020204" pitchFamily="34" charset="0"/>
                        </a:rPr>
                        <a:t>Más de 90</a:t>
                      </a:r>
                      <a:endParaRPr lang="es-CO"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2978808970"/>
                  </a:ext>
                </a:extLst>
              </a:tr>
              <a:tr h="0">
                <a:tc>
                  <a:txBody>
                    <a:bodyPr/>
                    <a:lstStyle/>
                    <a:p>
                      <a:pPr algn="just">
                        <a:lnSpc>
                          <a:spcPct val="107000"/>
                        </a:lnSpc>
                        <a:spcAft>
                          <a:spcPts val="800"/>
                        </a:spcAft>
                      </a:pPr>
                      <a:r>
                        <a:rPr lang="es-CO" sz="1800" b="0" dirty="0">
                          <a:effectLst/>
                          <a:latin typeface="Arial" panose="020B0604020202020204" pitchFamily="34" charset="0"/>
                          <a:cs typeface="Arial" panose="020B0604020202020204" pitchFamily="34" charset="0"/>
                        </a:rPr>
                        <a:t>Etanol</a:t>
                      </a:r>
                      <a:endParaRPr lang="es-CO" sz="18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CO" sz="1800">
                          <a:effectLst/>
                          <a:latin typeface="Arial" panose="020B0604020202020204" pitchFamily="34" charset="0"/>
                          <a:cs typeface="Arial" panose="020B0604020202020204" pitchFamily="34" charset="0"/>
                        </a:rPr>
                        <a:t>Hasta 24</a:t>
                      </a:r>
                      <a:endParaRPr lang="es-CO"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CO" sz="1800">
                          <a:effectLst/>
                          <a:latin typeface="Arial" panose="020B0604020202020204" pitchFamily="34" charset="0"/>
                          <a:cs typeface="Arial" panose="020B0604020202020204" pitchFamily="34" charset="0"/>
                        </a:rPr>
                        <a:t>1</a:t>
                      </a:r>
                      <a:endParaRPr lang="es-CO"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CO" sz="1800" dirty="0">
                          <a:effectLst/>
                          <a:latin typeface="Arial" panose="020B0604020202020204" pitchFamily="34" charset="0"/>
                          <a:cs typeface="Arial" panose="020B0604020202020204" pitchFamily="34" charset="0"/>
                        </a:rPr>
                        <a:t>Más de 90</a:t>
                      </a:r>
                      <a:endParaRPr lang="es-CO"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3442335618"/>
                  </a:ext>
                </a:extLst>
              </a:tr>
              <a:tr h="0">
                <a:tc>
                  <a:txBody>
                    <a:bodyPr/>
                    <a:lstStyle/>
                    <a:p>
                      <a:pPr algn="just">
                        <a:lnSpc>
                          <a:spcPct val="107000"/>
                        </a:lnSpc>
                        <a:spcAft>
                          <a:spcPts val="800"/>
                        </a:spcAft>
                      </a:pPr>
                      <a:r>
                        <a:rPr lang="es-CO" sz="1800" b="0" dirty="0">
                          <a:effectLst/>
                          <a:latin typeface="Arial" panose="020B0604020202020204" pitchFamily="34" charset="0"/>
                          <a:cs typeface="Arial" panose="020B0604020202020204" pitchFamily="34" charset="0"/>
                        </a:rPr>
                        <a:t>Heroína (opioides)</a:t>
                      </a:r>
                      <a:endParaRPr lang="es-CO" sz="18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CO" sz="1800">
                          <a:effectLst/>
                          <a:latin typeface="Arial" panose="020B0604020202020204" pitchFamily="34" charset="0"/>
                          <a:cs typeface="Arial" panose="020B0604020202020204" pitchFamily="34" charset="0"/>
                        </a:rPr>
                        <a:t>1 - 36</a:t>
                      </a:r>
                      <a:endParaRPr lang="es-CO"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CO" sz="1800">
                          <a:effectLst/>
                          <a:latin typeface="Arial" panose="020B0604020202020204" pitchFamily="34" charset="0"/>
                          <a:cs typeface="Arial" panose="020B0604020202020204" pitchFamily="34" charset="0"/>
                        </a:rPr>
                        <a:t>2 - 3</a:t>
                      </a:r>
                      <a:endParaRPr lang="es-CO"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CO" sz="1800" dirty="0">
                          <a:effectLst/>
                          <a:latin typeface="Arial" panose="020B0604020202020204" pitchFamily="34" charset="0"/>
                          <a:cs typeface="Arial" panose="020B0604020202020204" pitchFamily="34" charset="0"/>
                        </a:rPr>
                        <a:t>Más de 90</a:t>
                      </a:r>
                      <a:endParaRPr lang="es-CO"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36695717"/>
                  </a:ext>
                </a:extLst>
              </a:tr>
              <a:tr h="0">
                <a:tc>
                  <a:txBody>
                    <a:bodyPr/>
                    <a:lstStyle/>
                    <a:p>
                      <a:pPr algn="just">
                        <a:lnSpc>
                          <a:spcPct val="107000"/>
                        </a:lnSpc>
                        <a:spcAft>
                          <a:spcPts val="800"/>
                        </a:spcAft>
                      </a:pPr>
                      <a:r>
                        <a:rPr lang="es-CO" sz="1800" b="0" dirty="0">
                          <a:effectLst/>
                          <a:latin typeface="Arial" panose="020B0604020202020204" pitchFamily="34" charset="0"/>
                          <a:cs typeface="Arial" panose="020B0604020202020204" pitchFamily="34" charset="0"/>
                        </a:rPr>
                        <a:t>Metanfetaminas</a:t>
                      </a:r>
                      <a:endParaRPr lang="es-CO" sz="18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CO" sz="1800">
                          <a:effectLst/>
                          <a:latin typeface="Arial" panose="020B0604020202020204" pitchFamily="34" charset="0"/>
                          <a:cs typeface="Arial" panose="020B0604020202020204" pitchFamily="34" charset="0"/>
                        </a:rPr>
                        <a:t>1 - 48</a:t>
                      </a:r>
                      <a:endParaRPr lang="es-CO"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CO" sz="1800">
                          <a:effectLst/>
                          <a:latin typeface="Arial" panose="020B0604020202020204" pitchFamily="34" charset="0"/>
                          <a:cs typeface="Arial" panose="020B0604020202020204" pitchFamily="34" charset="0"/>
                        </a:rPr>
                        <a:t>2 - 5</a:t>
                      </a:r>
                      <a:endParaRPr lang="es-CO"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7000"/>
                        </a:lnSpc>
                        <a:spcAft>
                          <a:spcPts val="800"/>
                        </a:spcAft>
                      </a:pPr>
                      <a:r>
                        <a:rPr lang="es-CO" sz="1800" dirty="0">
                          <a:effectLst/>
                          <a:latin typeface="Arial" panose="020B0604020202020204" pitchFamily="34" charset="0"/>
                          <a:cs typeface="Arial" panose="020B0604020202020204" pitchFamily="34" charset="0"/>
                        </a:rPr>
                        <a:t>Más de 90</a:t>
                      </a:r>
                      <a:endParaRPr lang="es-CO"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2677103665"/>
                  </a:ext>
                </a:extLst>
              </a:tr>
            </a:tbl>
          </a:graphicData>
        </a:graphic>
      </p:graphicFrame>
      <p:sp>
        <p:nvSpPr>
          <p:cNvPr id="12" name="CuadroTexto 11">
            <a:extLst>
              <a:ext uri="{FF2B5EF4-FFF2-40B4-BE49-F238E27FC236}">
                <a16:creationId xmlns:a16="http://schemas.microsoft.com/office/drawing/2014/main" xmlns="" id="{B3A8F22D-D1BB-4D7D-9D0F-6C34D1879B0B}"/>
              </a:ext>
            </a:extLst>
          </p:cNvPr>
          <p:cNvSpPr txBox="1"/>
          <p:nvPr/>
        </p:nvSpPr>
        <p:spPr>
          <a:xfrm>
            <a:off x="1835669" y="5836200"/>
            <a:ext cx="8153400" cy="215444"/>
          </a:xfrm>
          <a:prstGeom prst="rect">
            <a:avLst/>
          </a:prstGeom>
          <a:noFill/>
        </p:spPr>
        <p:txBody>
          <a:bodyPr wrap="square">
            <a:spAutoFit/>
          </a:bodyPr>
          <a:lstStyle/>
          <a:p>
            <a:r>
              <a:rPr lang="pt-BR" sz="800" dirty="0">
                <a:effectLst/>
                <a:latin typeface="Arial" panose="020B0604020202020204" pitchFamily="34" charset="0"/>
                <a:ea typeface="Times New Roman" panose="02020603050405020304" pitchFamily="18" charset="0"/>
                <a:cs typeface="Arial" panose="020B0604020202020204" pitchFamily="34" charset="0"/>
              </a:rPr>
              <a:t>Adaptado de: </a:t>
            </a:r>
            <a:r>
              <a:rPr lang="pt-BR" sz="800" dirty="0" err="1">
                <a:effectLst/>
                <a:latin typeface="Arial" panose="020B0604020202020204" pitchFamily="34" charset="0"/>
                <a:ea typeface="Times New Roman" panose="02020603050405020304" pitchFamily="18" charset="0"/>
                <a:cs typeface="Arial" panose="020B0604020202020204" pitchFamily="34" charset="0"/>
              </a:rPr>
              <a:t>Hadland</a:t>
            </a:r>
            <a:r>
              <a:rPr lang="pt-BR" sz="800" dirty="0">
                <a:effectLst/>
                <a:latin typeface="Arial" panose="020B0604020202020204" pitchFamily="34" charset="0"/>
                <a:ea typeface="Times New Roman" panose="02020603050405020304" pitchFamily="18" charset="0"/>
                <a:cs typeface="Arial" panose="020B0604020202020204" pitchFamily="34" charset="0"/>
              </a:rPr>
              <a:t> SE, Levy S. </a:t>
            </a:r>
            <a:r>
              <a:rPr lang="en-US" sz="800" dirty="0">
                <a:effectLst/>
                <a:latin typeface="Arial" panose="020B0604020202020204" pitchFamily="34" charset="0"/>
                <a:ea typeface="Times New Roman" panose="02020603050405020304" pitchFamily="18" charset="0"/>
                <a:cs typeface="Arial" panose="020B0604020202020204" pitchFamily="34" charset="0"/>
              </a:rPr>
              <a:t>Urine and Other Drug Tests. Vol. 25, Child and Adolescent Psychiatric Clinics of North America</a:t>
            </a:r>
            <a:r>
              <a:rPr lang="pt-BR" sz="800" dirty="0">
                <a:effectLst/>
                <a:latin typeface="Arial" panose="020B0604020202020204" pitchFamily="34" charset="0"/>
                <a:ea typeface="Times New Roman" panose="02020603050405020304" pitchFamily="18" charset="0"/>
                <a:cs typeface="Arial" panose="020B0604020202020204" pitchFamily="34" charset="0"/>
              </a:rPr>
              <a:t> 2016 </a:t>
            </a:r>
            <a:endParaRPr lang="es-CO"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1954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D46FB242-1640-416C-8A29-DB453A5F42DA}"/>
              </a:ext>
            </a:extLst>
          </p:cNvPr>
          <p:cNvSpPr>
            <a:spLocks noGrp="1"/>
          </p:cNvSpPr>
          <p:nvPr>
            <p:ph type="title"/>
          </p:nvPr>
        </p:nvSpPr>
        <p:spPr>
          <a:xfrm>
            <a:off x="1346200" y="186987"/>
            <a:ext cx="10515600" cy="548809"/>
          </a:xfrm>
        </p:spPr>
        <p:txBody>
          <a:bodyPr/>
          <a:lstStyle/>
          <a:p>
            <a:r>
              <a:rPr lang="es-CO">
                <a:latin typeface="Arial"/>
                <a:cs typeface="Arial"/>
              </a:rPr>
              <a:t>Interpretación</a:t>
            </a:r>
            <a:endParaRPr lang="es-CO"/>
          </a:p>
        </p:txBody>
      </p:sp>
      <p:sp>
        <p:nvSpPr>
          <p:cNvPr id="6" name="TextBox 5">
            <a:extLst>
              <a:ext uri="{FF2B5EF4-FFF2-40B4-BE49-F238E27FC236}">
                <a16:creationId xmlns:a16="http://schemas.microsoft.com/office/drawing/2014/main" xmlns="" id="{98DBBE1F-19ED-46B2-8768-B970679DC7BF}"/>
              </a:ext>
            </a:extLst>
          </p:cNvPr>
          <p:cNvSpPr txBox="1"/>
          <p:nvPr/>
        </p:nvSpPr>
        <p:spPr>
          <a:xfrm>
            <a:off x="359687" y="1060049"/>
            <a:ext cx="1073299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CO" b="1" dirty="0">
                <a:solidFill>
                  <a:srgbClr val="2F5597"/>
                </a:solidFill>
                <a:latin typeface="Arial"/>
                <a:cs typeface="Arial"/>
              </a:rPr>
              <a:t>2. Falsos Positivos y Negativos:</a:t>
            </a:r>
            <a:r>
              <a:rPr lang="es-CO" dirty="0">
                <a:latin typeface="Arial"/>
                <a:cs typeface="Arial"/>
              </a:rPr>
              <a:t> </a:t>
            </a:r>
            <a:r>
              <a:rPr lang="es-CO" dirty="0">
                <a:latin typeface="Arial"/>
                <a:ea typeface="+mn-lt"/>
                <a:cs typeface="Arial"/>
              </a:rPr>
              <a:t>los falsos positivos se presentan cuando el método no es específico y/o hay reacción cruzada con otras sustancias.  Los falsos negativos se dan cuando existe adulteración, sustitución, daño o degradación de las muestras o no se toma dentro de la ventana de detección, cuando la sensibilidad es muy baja o si hay alguna falla durante el análisis. </a:t>
            </a:r>
            <a:endParaRPr lang="es-CO" dirty="0">
              <a:latin typeface="Arial"/>
              <a:cs typeface="Arial"/>
            </a:endParaRPr>
          </a:p>
        </p:txBody>
      </p:sp>
      <p:graphicFrame>
        <p:nvGraphicFramePr>
          <p:cNvPr id="8" name="Table 7">
            <a:extLst>
              <a:ext uri="{FF2B5EF4-FFF2-40B4-BE49-F238E27FC236}">
                <a16:creationId xmlns:a16="http://schemas.microsoft.com/office/drawing/2014/main" xmlns="" id="{63876E3C-3A54-4979-B5CF-DDC77070D3A1}"/>
              </a:ext>
            </a:extLst>
          </p:cNvPr>
          <p:cNvGraphicFramePr>
            <a:graphicFrameLocks noGrp="1"/>
          </p:cNvGraphicFramePr>
          <p:nvPr/>
        </p:nvGraphicFramePr>
        <p:xfrm>
          <a:off x="672353" y="2804160"/>
          <a:ext cx="10875303" cy="3413760"/>
        </p:xfrm>
        <a:graphic>
          <a:graphicData uri="http://schemas.openxmlformats.org/drawingml/2006/table">
            <a:tbl>
              <a:tblPr firstRow="1" bandRow="1">
                <a:tableStyleId>{3B4B98B0-60AC-42C2-AFA5-B58CD77FA1E5}</a:tableStyleId>
              </a:tblPr>
              <a:tblGrid>
                <a:gridCol w="3039595">
                  <a:extLst>
                    <a:ext uri="{9D8B030D-6E8A-4147-A177-3AD203B41FA5}">
                      <a16:colId xmlns:a16="http://schemas.microsoft.com/office/drawing/2014/main" xmlns="" val="2720125831"/>
                    </a:ext>
                  </a:extLst>
                </a:gridCol>
                <a:gridCol w="7835708">
                  <a:extLst>
                    <a:ext uri="{9D8B030D-6E8A-4147-A177-3AD203B41FA5}">
                      <a16:colId xmlns:a16="http://schemas.microsoft.com/office/drawing/2014/main" xmlns="" val="4203756961"/>
                    </a:ext>
                  </a:extLst>
                </a:gridCol>
              </a:tblGrid>
              <a:tr h="0">
                <a:tc>
                  <a:txBody>
                    <a:bodyPr/>
                    <a:lstStyle/>
                    <a:p>
                      <a:pPr algn="ctr" fontAlgn="base"/>
                      <a:r>
                        <a:rPr lang="en-US" sz="1600" b="1">
                          <a:effectLst/>
                          <a:latin typeface="Arial"/>
                        </a:rPr>
                        <a:t>Sustancia testada </a:t>
                      </a:r>
                    </a:p>
                  </a:txBody>
                  <a:tcPr/>
                </a:tc>
                <a:tc>
                  <a:txBody>
                    <a:bodyPr/>
                    <a:lstStyle/>
                    <a:p>
                      <a:pPr algn="ctr" fontAlgn="base"/>
                      <a:r>
                        <a:rPr lang="en-US" sz="1600">
                          <a:effectLst/>
                          <a:latin typeface="Arial"/>
                        </a:rPr>
                        <a:t>Sustancias que pueden producir falsos positivos </a:t>
                      </a:r>
                    </a:p>
                  </a:txBody>
                  <a:tcPr/>
                </a:tc>
                <a:extLst>
                  <a:ext uri="{0D108BD9-81ED-4DB2-BD59-A6C34878D82A}">
                    <a16:rowId xmlns:a16="http://schemas.microsoft.com/office/drawing/2014/main" xmlns="" val="235919523"/>
                  </a:ext>
                </a:extLst>
              </a:tr>
              <a:tr h="0">
                <a:tc>
                  <a:txBody>
                    <a:bodyPr/>
                    <a:lstStyle/>
                    <a:p>
                      <a:pPr algn="l" fontAlgn="base"/>
                      <a:r>
                        <a:rPr lang="en-US" sz="1600" b="1">
                          <a:effectLst/>
                          <a:latin typeface="Arial"/>
                        </a:rPr>
                        <a:t>Anfetaminas/metanfetaminas</a:t>
                      </a:r>
                    </a:p>
                  </a:txBody>
                  <a:tcPr marL="47625" marR="47625"/>
                </a:tc>
                <a:tc>
                  <a:txBody>
                    <a:bodyPr/>
                    <a:lstStyle/>
                    <a:p>
                      <a:pPr algn="l" fontAlgn="base"/>
                      <a:r>
                        <a:rPr lang="en-US" sz="1600" dirty="0" err="1">
                          <a:effectLst/>
                          <a:latin typeface="Arial"/>
                        </a:rPr>
                        <a:t>Seudoefedrina</a:t>
                      </a:r>
                      <a:r>
                        <a:rPr lang="en-US" sz="1600" dirty="0">
                          <a:effectLst/>
                          <a:latin typeface="Arial"/>
                        </a:rPr>
                        <a:t>, </a:t>
                      </a:r>
                      <a:r>
                        <a:rPr lang="en-US" sz="1600" dirty="0" err="1">
                          <a:effectLst/>
                          <a:latin typeface="Arial"/>
                        </a:rPr>
                        <a:t>ranitidina</a:t>
                      </a:r>
                      <a:r>
                        <a:rPr lang="en-US" sz="1600" dirty="0">
                          <a:effectLst/>
                          <a:latin typeface="Arial"/>
                        </a:rPr>
                        <a:t>, </a:t>
                      </a:r>
                      <a:r>
                        <a:rPr lang="en-US" sz="1600" dirty="0" err="1">
                          <a:effectLst/>
                          <a:latin typeface="Arial"/>
                        </a:rPr>
                        <a:t>adrenalina</a:t>
                      </a:r>
                      <a:r>
                        <a:rPr lang="en-US" sz="1600" dirty="0">
                          <a:effectLst/>
                          <a:latin typeface="Arial"/>
                        </a:rPr>
                        <a:t>, </a:t>
                      </a:r>
                      <a:r>
                        <a:rPr lang="en-US" sz="1600" dirty="0" err="1">
                          <a:effectLst/>
                          <a:latin typeface="Arial"/>
                        </a:rPr>
                        <a:t>fenotiacinas</a:t>
                      </a:r>
                      <a:r>
                        <a:rPr lang="en-US" sz="1600" dirty="0">
                          <a:effectLst/>
                          <a:latin typeface="Arial"/>
                        </a:rPr>
                        <a:t>, </a:t>
                      </a:r>
                      <a:r>
                        <a:rPr lang="en-US" sz="1600" dirty="0" err="1">
                          <a:effectLst/>
                          <a:latin typeface="Arial"/>
                        </a:rPr>
                        <a:t>trazodona</a:t>
                      </a:r>
                      <a:r>
                        <a:rPr lang="en-US" sz="1600" dirty="0">
                          <a:effectLst/>
                          <a:latin typeface="Arial"/>
                        </a:rPr>
                        <a:t>, </a:t>
                      </a:r>
                      <a:r>
                        <a:rPr lang="en-US" sz="1600" dirty="0" err="1">
                          <a:effectLst/>
                          <a:latin typeface="Arial"/>
                        </a:rPr>
                        <a:t>amantadina</a:t>
                      </a:r>
                      <a:r>
                        <a:rPr lang="en-US" sz="1600" dirty="0">
                          <a:effectLst/>
                          <a:latin typeface="Arial"/>
                        </a:rPr>
                        <a:t>, </a:t>
                      </a:r>
                      <a:r>
                        <a:rPr lang="en-US" sz="1600" dirty="0" err="1">
                          <a:effectLst/>
                          <a:latin typeface="Arial"/>
                        </a:rPr>
                        <a:t>bupropión</a:t>
                      </a:r>
                      <a:r>
                        <a:rPr lang="en-US" sz="1600" dirty="0">
                          <a:effectLst/>
                          <a:latin typeface="Arial"/>
                        </a:rPr>
                        <a:t>, </a:t>
                      </a:r>
                      <a:r>
                        <a:rPr lang="en-US" sz="1600" dirty="0" err="1">
                          <a:effectLst/>
                          <a:latin typeface="Arial"/>
                        </a:rPr>
                        <a:t>inhalación</a:t>
                      </a:r>
                      <a:r>
                        <a:rPr lang="en-US" sz="1600" dirty="0">
                          <a:effectLst/>
                          <a:latin typeface="Arial"/>
                        </a:rPr>
                        <a:t> de Vicks®, </a:t>
                      </a:r>
                      <a:r>
                        <a:rPr lang="en-US" sz="1600" dirty="0" err="1">
                          <a:effectLst/>
                          <a:latin typeface="Arial"/>
                        </a:rPr>
                        <a:t>metilfenidato</a:t>
                      </a:r>
                      <a:r>
                        <a:rPr lang="en-US" sz="1600" dirty="0">
                          <a:effectLst/>
                          <a:latin typeface="Arial"/>
                        </a:rPr>
                        <a:t> </a:t>
                      </a:r>
                    </a:p>
                  </a:txBody>
                  <a:tcPr marL="47625" marR="47625"/>
                </a:tc>
                <a:extLst>
                  <a:ext uri="{0D108BD9-81ED-4DB2-BD59-A6C34878D82A}">
                    <a16:rowId xmlns:a16="http://schemas.microsoft.com/office/drawing/2014/main" xmlns="" val="3235616168"/>
                  </a:ext>
                </a:extLst>
              </a:tr>
              <a:tr h="0">
                <a:tc>
                  <a:txBody>
                    <a:bodyPr/>
                    <a:lstStyle/>
                    <a:p>
                      <a:pPr algn="l" fontAlgn="base"/>
                      <a:r>
                        <a:rPr lang="en-US" sz="1600" b="1">
                          <a:effectLst/>
                          <a:latin typeface="Arial"/>
                        </a:rPr>
                        <a:t>Antidepresivos tricíclicos </a:t>
                      </a:r>
                    </a:p>
                  </a:txBody>
                  <a:tcPr marL="47625" marR="47625"/>
                </a:tc>
                <a:tc>
                  <a:txBody>
                    <a:bodyPr/>
                    <a:lstStyle/>
                    <a:p>
                      <a:pPr algn="l" fontAlgn="base"/>
                      <a:r>
                        <a:rPr lang="en-US" sz="1600">
                          <a:effectLst/>
                          <a:latin typeface="Arial"/>
                        </a:rPr>
                        <a:t>Carbamacepina, fenotiacinas, antihistamínicos</a:t>
                      </a:r>
                    </a:p>
                  </a:txBody>
                  <a:tcPr marL="47625" marR="47625"/>
                </a:tc>
                <a:extLst>
                  <a:ext uri="{0D108BD9-81ED-4DB2-BD59-A6C34878D82A}">
                    <a16:rowId xmlns:a16="http://schemas.microsoft.com/office/drawing/2014/main" xmlns="" val="456631424"/>
                  </a:ext>
                </a:extLst>
              </a:tr>
              <a:tr h="0">
                <a:tc>
                  <a:txBody>
                    <a:bodyPr/>
                    <a:lstStyle/>
                    <a:p>
                      <a:pPr algn="l" fontAlgn="base"/>
                      <a:r>
                        <a:rPr lang="en-US" sz="1600" b="1">
                          <a:effectLst/>
                          <a:latin typeface="Arial"/>
                        </a:rPr>
                        <a:t>Barbitúricos </a:t>
                      </a:r>
                    </a:p>
                  </a:txBody>
                  <a:tcPr marL="47625" marR="47625"/>
                </a:tc>
                <a:tc>
                  <a:txBody>
                    <a:bodyPr/>
                    <a:lstStyle/>
                    <a:p>
                      <a:pPr algn="l" fontAlgn="base"/>
                      <a:r>
                        <a:rPr lang="en-US" sz="1600">
                          <a:effectLst/>
                          <a:latin typeface="Arial"/>
                        </a:rPr>
                        <a:t>AINE (ibuprofeno, naproxeno), fenitoína </a:t>
                      </a:r>
                    </a:p>
                  </a:txBody>
                  <a:tcPr marL="47625" marR="47625"/>
                </a:tc>
                <a:extLst>
                  <a:ext uri="{0D108BD9-81ED-4DB2-BD59-A6C34878D82A}">
                    <a16:rowId xmlns:a16="http://schemas.microsoft.com/office/drawing/2014/main" xmlns="" val="601444893"/>
                  </a:ext>
                </a:extLst>
              </a:tr>
              <a:tr h="0">
                <a:tc>
                  <a:txBody>
                    <a:bodyPr/>
                    <a:lstStyle/>
                    <a:p>
                      <a:pPr algn="l" fontAlgn="base"/>
                      <a:r>
                        <a:rPr lang="en-US" sz="1600" b="1">
                          <a:effectLst/>
                          <a:latin typeface="Arial"/>
                        </a:rPr>
                        <a:t>Benzodiacepinas </a:t>
                      </a:r>
                    </a:p>
                  </a:txBody>
                  <a:tcPr marL="47625" marR="47625"/>
                </a:tc>
                <a:tc>
                  <a:txBody>
                    <a:bodyPr/>
                    <a:lstStyle/>
                    <a:p>
                      <a:pPr algn="l" fontAlgn="base"/>
                      <a:r>
                        <a:rPr lang="en-US" sz="1600">
                          <a:effectLst/>
                          <a:latin typeface="Arial"/>
                        </a:rPr>
                        <a:t>Oxaprozin, sertralina </a:t>
                      </a:r>
                    </a:p>
                  </a:txBody>
                  <a:tcPr marL="47625" marR="47625"/>
                </a:tc>
                <a:extLst>
                  <a:ext uri="{0D108BD9-81ED-4DB2-BD59-A6C34878D82A}">
                    <a16:rowId xmlns:a16="http://schemas.microsoft.com/office/drawing/2014/main" xmlns="" val="3833617975"/>
                  </a:ext>
                </a:extLst>
              </a:tr>
              <a:tr h="0">
                <a:tc>
                  <a:txBody>
                    <a:bodyPr/>
                    <a:lstStyle/>
                    <a:p>
                      <a:pPr algn="l" fontAlgn="base"/>
                      <a:r>
                        <a:rPr lang="en-US" sz="1600" b="1">
                          <a:effectLst/>
                          <a:latin typeface="Arial"/>
                        </a:rPr>
                        <a:t>Cannabis </a:t>
                      </a:r>
                    </a:p>
                  </a:txBody>
                  <a:tcPr marL="47625" marR="47625"/>
                </a:tc>
                <a:tc>
                  <a:txBody>
                    <a:bodyPr/>
                    <a:lstStyle/>
                    <a:p>
                      <a:pPr algn="l" fontAlgn="base"/>
                      <a:r>
                        <a:rPr lang="en-US" sz="1600" dirty="0">
                          <a:effectLst/>
                          <a:latin typeface="Arial"/>
                        </a:rPr>
                        <a:t>Efavirenz, AINE (</a:t>
                      </a:r>
                      <a:r>
                        <a:rPr lang="en-US" sz="1600" dirty="0" err="1">
                          <a:effectLst/>
                          <a:latin typeface="Arial"/>
                        </a:rPr>
                        <a:t>ibuprofeno</a:t>
                      </a:r>
                      <a:r>
                        <a:rPr lang="en-US" sz="1600" dirty="0">
                          <a:effectLst/>
                          <a:latin typeface="Arial"/>
                        </a:rPr>
                        <a:t>, </a:t>
                      </a:r>
                      <a:r>
                        <a:rPr lang="en-US" sz="1600" dirty="0" err="1">
                          <a:effectLst/>
                          <a:latin typeface="Arial"/>
                        </a:rPr>
                        <a:t>naproxeno</a:t>
                      </a:r>
                      <a:r>
                        <a:rPr lang="en-US" sz="1600" dirty="0">
                          <a:effectLst/>
                          <a:latin typeface="Arial"/>
                        </a:rPr>
                        <a:t>), </a:t>
                      </a:r>
                      <a:r>
                        <a:rPr lang="en-US" sz="1600" dirty="0" err="1">
                          <a:effectLst/>
                          <a:latin typeface="Arial"/>
                        </a:rPr>
                        <a:t>inhibidores</a:t>
                      </a:r>
                      <a:r>
                        <a:rPr lang="en-US" sz="1600" dirty="0">
                          <a:effectLst/>
                          <a:latin typeface="Arial"/>
                        </a:rPr>
                        <a:t> de la </a:t>
                      </a:r>
                      <a:r>
                        <a:rPr lang="en-US" sz="1600" dirty="0" err="1">
                          <a:effectLst/>
                          <a:latin typeface="Arial"/>
                        </a:rPr>
                        <a:t>bomba</a:t>
                      </a:r>
                      <a:r>
                        <a:rPr lang="en-US" sz="1600" dirty="0">
                          <a:effectLst/>
                          <a:latin typeface="Arial"/>
                        </a:rPr>
                        <a:t> de </a:t>
                      </a:r>
                      <a:r>
                        <a:rPr lang="en-US" sz="1600" dirty="0" err="1">
                          <a:effectLst/>
                          <a:latin typeface="Arial"/>
                        </a:rPr>
                        <a:t>protones</a:t>
                      </a:r>
                      <a:r>
                        <a:rPr lang="en-US" sz="1600" dirty="0">
                          <a:effectLst/>
                          <a:latin typeface="Arial"/>
                        </a:rPr>
                        <a:t>, </a:t>
                      </a:r>
                      <a:r>
                        <a:rPr lang="en-US" sz="1600" dirty="0" err="1">
                          <a:effectLst/>
                          <a:latin typeface="Arial"/>
                        </a:rPr>
                        <a:t>té</a:t>
                      </a:r>
                      <a:r>
                        <a:rPr lang="en-US" sz="1600" dirty="0">
                          <a:effectLst/>
                          <a:latin typeface="Arial"/>
                        </a:rPr>
                        <a:t> de </a:t>
                      </a:r>
                      <a:r>
                        <a:rPr lang="en-US" sz="1600" dirty="0" err="1">
                          <a:effectLst/>
                          <a:latin typeface="Arial"/>
                        </a:rPr>
                        <a:t>semillas</a:t>
                      </a:r>
                      <a:r>
                        <a:rPr lang="en-US" sz="1600" dirty="0">
                          <a:effectLst/>
                          <a:latin typeface="Arial"/>
                        </a:rPr>
                        <a:t> de </a:t>
                      </a:r>
                      <a:r>
                        <a:rPr lang="en-US" sz="1600" dirty="0" err="1">
                          <a:effectLst/>
                          <a:latin typeface="Arial"/>
                        </a:rPr>
                        <a:t>cáñamo</a:t>
                      </a:r>
                      <a:r>
                        <a:rPr lang="en-US" sz="1600" dirty="0">
                          <a:effectLst/>
                          <a:latin typeface="Arial"/>
                        </a:rPr>
                        <a:t> </a:t>
                      </a:r>
                    </a:p>
                  </a:txBody>
                  <a:tcPr marL="47625" marR="47625"/>
                </a:tc>
                <a:extLst>
                  <a:ext uri="{0D108BD9-81ED-4DB2-BD59-A6C34878D82A}">
                    <a16:rowId xmlns:a16="http://schemas.microsoft.com/office/drawing/2014/main" xmlns="" val="3727532474"/>
                  </a:ext>
                </a:extLst>
              </a:tr>
              <a:tr h="0">
                <a:tc>
                  <a:txBody>
                    <a:bodyPr/>
                    <a:lstStyle/>
                    <a:p>
                      <a:pPr algn="l" fontAlgn="base"/>
                      <a:r>
                        <a:rPr lang="en-US" sz="1600" b="1">
                          <a:effectLst/>
                          <a:latin typeface="Arial"/>
                        </a:rPr>
                        <a:t>Cocaína </a:t>
                      </a:r>
                    </a:p>
                  </a:txBody>
                  <a:tcPr marL="47625" marR="47625"/>
                </a:tc>
                <a:tc>
                  <a:txBody>
                    <a:bodyPr/>
                    <a:lstStyle/>
                    <a:p>
                      <a:pPr algn="l" fontAlgn="base"/>
                      <a:r>
                        <a:rPr lang="en-US" sz="1600">
                          <a:effectLst/>
                          <a:latin typeface="Arial"/>
                        </a:rPr>
                        <a:t>Anestésicos tópicos que contienen cocaína, té o mate de coca.</a:t>
                      </a:r>
                    </a:p>
                  </a:txBody>
                  <a:tcPr marL="47625" marR="47625"/>
                </a:tc>
                <a:extLst>
                  <a:ext uri="{0D108BD9-81ED-4DB2-BD59-A6C34878D82A}">
                    <a16:rowId xmlns:a16="http://schemas.microsoft.com/office/drawing/2014/main" xmlns="" val="3668511953"/>
                  </a:ext>
                </a:extLst>
              </a:tr>
              <a:tr h="0">
                <a:tc>
                  <a:txBody>
                    <a:bodyPr/>
                    <a:lstStyle/>
                    <a:p>
                      <a:pPr algn="l" fontAlgn="base"/>
                      <a:r>
                        <a:rPr lang="en-US" sz="1600" b="1">
                          <a:effectLst/>
                          <a:latin typeface="Arial"/>
                        </a:rPr>
                        <a:t>Opiáceos </a:t>
                      </a:r>
                    </a:p>
                  </a:txBody>
                  <a:tcPr marL="47625" marR="47625"/>
                </a:tc>
                <a:tc>
                  <a:txBody>
                    <a:bodyPr/>
                    <a:lstStyle/>
                    <a:p>
                      <a:pPr algn="l" fontAlgn="base"/>
                      <a:r>
                        <a:rPr lang="en-US" sz="1600" dirty="0" err="1">
                          <a:effectLst/>
                          <a:latin typeface="Arial"/>
                        </a:rPr>
                        <a:t>Dextrometorfano</a:t>
                      </a:r>
                      <a:r>
                        <a:rPr lang="en-US" sz="1600" dirty="0">
                          <a:effectLst/>
                          <a:latin typeface="Arial"/>
                        </a:rPr>
                        <a:t>, </a:t>
                      </a:r>
                      <a:r>
                        <a:rPr lang="en-US" sz="1600" dirty="0" err="1">
                          <a:effectLst/>
                          <a:latin typeface="Arial"/>
                        </a:rPr>
                        <a:t>difenhidramina</a:t>
                      </a:r>
                      <a:r>
                        <a:rPr lang="en-US" sz="1600" dirty="0">
                          <a:effectLst/>
                          <a:latin typeface="Arial"/>
                        </a:rPr>
                        <a:t>, </a:t>
                      </a:r>
                      <a:r>
                        <a:rPr lang="en-US" sz="1600" dirty="0" err="1">
                          <a:effectLst/>
                          <a:latin typeface="Arial"/>
                        </a:rPr>
                        <a:t>quinina</a:t>
                      </a:r>
                      <a:r>
                        <a:rPr lang="en-US" sz="1600" dirty="0">
                          <a:effectLst/>
                          <a:latin typeface="Arial"/>
                        </a:rPr>
                        <a:t>, </a:t>
                      </a:r>
                      <a:r>
                        <a:rPr lang="en-US" sz="1600" dirty="0" err="1">
                          <a:effectLst/>
                          <a:latin typeface="Arial"/>
                        </a:rPr>
                        <a:t>rifampicina</a:t>
                      </a:r>
                      <a:r>
                        <a:rPr lang="en-US" sz="1600" dirty="0">
                          <a:effectLst/>
                          <a:latin typeface="Arial"/>
                        </a:rPr>
                        <a:t>, </a:t>
                      </a:r>
                      <a:r>
                        <a:rPr lang="en-US" sz="1600" dirty="0" err="1">
                          <a:effectLst/>
                          <a:latin typeface="Arial"/>
                        </a:rPr>
                        <a:t>fluoroquinolonas</a:t>
                      </a:r>
                      <a:r>
                        <a:rPr lang="en-US" sz="1600" dirty="0">
                          <a:effectLst/>
                          <a:latin typeface="Arial"/>
                        </a:rPr>
                        <a:t>, </a:t>
                      </a:r>
                      <a:r>
                        <a:rPr lang="en-US" sz="1600" dirty="0" err="1">
                          <a:effectLst/>
                          <a:latin typeface="Arial"/>
                        </a:rPr>
                        <a:t>verapamilo</a:t>
                      </a:r>
                      <a:r>
                        <a:rPr lang="en-US" sz="1600" dirty="0">
                          <a:effectLst/>
                          <a:latin typeface="Arial"/>
                        </a:rPr>
                        <a:t>, </a:t>
                      </a:r>
                      <a:r>
                        <a:rPr lang="en-US" sz="1600" dirty="0" err="1">
                          <a:effectLst/>
                          <a:latin typeface="Arial"/>
                        </a:rPr>
                        <a:t>semillas</a:t>
                      </a:r>
                      <a:r>
                        <a:rPr lang="en-US" sz="1600" dirty="0">
                          <a:effectLst/>
                          <a:latin typeface="Arial"/>
                        </a:rPr>
                        <a:t> de </a:t>
                      </a:r>
                      <a:r>
                        <a:rPr lang="en-US" sz="1600" dirty="0" err="1">
                          <a:effectLst/>
                          <a:latin typeface="Arial"/>
                        </a:rPr>
                        <a:t>amapola</a:t>
                      </a:r>
                      <a:r>
                        <a:rPr lang="en-US" sz="1600" dirty="0">
                          <a:effectLst/>
                          <a:latin typeface="Arial"/>
                        </a:rPr>
                        <a:t> </a:t>
                      </a:r>
                    </a:p>
                  </a:txBody>
                  <a:tcPr marL="47625" marR="47625"/>
                </a:tc>
                <a:extLst>
                  <a:ext uri="{0D108BD9-81ED-4DB2-BD59-A6C34878D82A}">
                    <a16:rowId xmlns:a16="http://schemas.microsoft.com/office/drawing/2014/main" xmlns="" val="2477931766"/>
                  </a:ext>
                </a:extLst>
              </a:tr>
            </a:tbl>
          </a:graphicData>
        </a:graphic>
      </p:graphicFrame>
      <p:sp>
        <p:nvSpPr>
          <p:cNvPr id="10" name="TextBox 9">
            <a:extLst>
              <a:ext uri="{FF2B5EF4-FFF2-40B4-BE49-F238E27FC236}">
                <a16:creationId xmlns:a16="http://schemas.microsoft.com/office/drawing/2014/main" xmlns="" id="{0862D763-7D48-480C-B83E-71A4AC05072B}"/>
              </a:ext>
            </a:extLst>
          </p:cNvPr>
          <p:cNvSpPr txBox="1"/>
          <p:nvPr/>
        </p:nvSpPr>
        <p:spPr>
          <a:xfrm>
            <a:off x="2544833" y="2415354"/>
            <a:ext cx="63626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CO" sz="1600" b="1">
                <a:solidFill>
                  <a:srgbClr val="00B050"/>
                </a:solidFill>
                <a:latin typeface="Arial"/>
                <a:cs typeface="Arial"/>
              </a:rPr>
              <a:t>Sustancias que pueden generar falsos positivos más comunes</a:t>
            </a:r>
          </a:p>
        </p:txBody>
      </p:sp>
      <p:sp>
        <p:nvSpPr>
          <p:cNvPr id="11" name="TextBox 10">
            <a:extLst>
              <a:ext uri="{FF2B5EF4-FFF2-40B4-BE49-F238E27FC236}">
                <a16:creationId xmlns:a16="http://schemas.microsoft.com/office/drawing/2014/main" xmlns="" id="{D6603478-ED50-4646-991E-F46D96B24B08}"/>
              </a:ext>
            </a:extLst>
          </p:cNvPr>
          <p:cNvSpPr txBox="1"/>
          <p:nvPr/>
        </p:nvSpPr>
        <p:spPr>
          <a:xfrm>
            <a:off x="567017" y="6181164"/>
            <a:ext cx="10632141"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err="1">
                <a:solidFill>
                  <a:srgbClr val="323232"/>
                </a:solidFill>
                <a:latin typeface="Arial"/>
                <a:cs typeface="Arial"/>
              </a:rPr>
              <a:t>Adaptado</a:t>
            </a:r>
            <a:r>
              <a:rPr lang="en-US" sz="800" dirty="0">
                <a:solidFill>
                  <a:srgbClr val="323232"/>
                </a:solidFill>
                <a:latin typeface="Arial"/>
                <a:cs typeface="Arial"/>
              </a:rPr>
              <a:t> de: Martínez, L., Velasco, J. </a:t>
            </a:r>
            <a:r>
              <a:rPr lang="en-US" sz="800" dirty="0">
                <a:latin typeface="Arial"/>
                <a:ea typeface="+mn-lt"/>
                <a:cs typeface="+mn-lt"/>
              </a:rPr>
              <a:t>Valor del </a:t>
            </a:r>
            <a:r>
              <a:rPr lang="en-US" sz="800" dirty="0" err="1">
                <a:latin typeface="Arial"/>
                <a:ea typeface="+mn-lt"/>
                <a:cs typeface="+mn-lt"/>
              </a:rPr>
              <a:t>cribado</a:t>
            </a:r>
            <a:r>
              <a:rPr lang="en-US" sz="800" dirty="0">
                <a:latin typeface="Arial"/>
                <a:ea typeface="+mn-lt"/>
                <a:cs typeface="+mn-lt"/>
              </a:rPr>
              <a:t> </a:t>
            </a:r>
            <a:r>
              <a:rPr lang="en-US" sz="800" dirty="0" err="1">
                <a:latin typeface="Arial"/>
                <a:ea typeface="+mn-lt"/>
                <a:cs typeface="+mn-lt"/>
              </a:rPr>
              <a:t>toxicológico</a:t>
            </a:r>
            <a:r>
              <a:rPr lang="en-US" sz="800" dirty="0">
                <a:latin typeface="Arial"/>
                <a:ea typeface="+mn-lt"/>
                <a:cs typeface="+mn-lt"/>
              </a:rPr>
              <a:t> </a:t>
            </a:r>
            <a:r>
              <a:rPr lang="en-US" sz="800" dirty="0" err="1">
                <a:latin typeface="Arial"/>
                <a:ea typeface="+mn-lt"/>
                <a:cs typeface="+mn-lt"/>
              </a:rPr>
              <a:t>en</a:t>
            </a:r>
            <a:r>
              <a:rPr lang="en-US" sz="800" dirty="0">
                <a:latin typeface="Arial"/>
                <a:ea typeface="+mn-lt"/>
                <a:cs typeface="+mn-lt"/>
              </a:rPr>
              <a:t> </a:t>
            </a:r>
            <a:r>
              <a:rPr lang="en-US" sz="800" dirty="0" err="1">
                <a:latin typeface="Arial"/>
                <a:ea typeface="+mn-lt"/>
                <a:cs typeface="+mn-lt"/>
              </a:rPr>
              <a:t>orina</a:t>
            </a:r>
            <a:r>
              <a:rPr lang="en-US" sz="800" dirty="0">
                <a:latin typeface="Arial"/>
                <a:ea typeface="+mn-lt"/>
                <a:cs typeface="+mn-lt"/>
              </a:rPr>
              <a:t> </a:t>
            </a:r>
            <a:r>
              <a:rPr lang="en-US" sz="800" dirty="0" err="1">
                <a:latin typeface="Arial"/>
                <a:ea typeface="+mn-lt"/>
                <a:cs typeface="+mn-lt"/>
              </a:rPr>
              <a:t>en</a:t>
            </a:r>
            <a:r>
              <a:rPr lang="en-US" sz="800" dirty="0">
                <a:latin typeface="Arial"/>
                <a:ea typeface="+mn-lt"/>
                <a:cs typeface="+mn-lt"/>
              </a:rPr>
              <a:t> las </a:t>
            </a:r>
            <a:r>
              <a:rPr lang="en-US" sz="800" dirty="0" err="1">
                <a:latin typeface="Arial"/>
                <a:ea typeface="+mn-lt"/>
                <a:cs typeface="+mn-lt"/>
              </a:rPr>
              <a:t>sospechas</a:t>
            </a:r>
            <a:r>
              <a:rPr lang="en-US" sz="800" dirty="0">
                <a:latin typeface="Arial"/>
                <a:ea typeface="+mn-lt"/>
                <a:cs typeface="+mn-lt"/>
              </a:rPr>
              <a:t> de </a:t>
            </a:r>
            <a:r>
              <a:rPr lang="en-US" sz="800" dirty="0" err="1">
                <a:latin typeface="Arial"/>
                <a:ea typeface="+mn-lt"/>
                <a:cs typeface="+mn-lt"/>
              </a:rPr>
              <a:t>intoxicación</a:t>
            </a:r>
            <a:r>
              <a:rPr lang="en-US" sz="800" dirty="0">
                <a:latin typeface="Arial"/>
                <a:ea typeface="+mn-lt"/>
                <a:cs typeface="+mn-lt"/>
              </a:rPr>
              <a:t> </a:t>
            </a:r>
            <a:r>
              <a:rPr lang="en-US" sz="800" dirty="0" err="1">
                <a:latin typeface="Arial"/>
                <a:ea typeface="+mn-lt"/>
                <a:cs typeface="+mn-lt"/>
              </a:rPr>
              <a:t>en</a:t>
            </a:r>
            <a:r>
              <a:rPr lang="en-US" sz="800" dirty="0">
                <a:latin typeface="Arial"/>
                <a:ea typeface="+mn-lt"/>
                <a:cs typeface="+mn-lt"/>
              </a:rPr>
              <a:t> </a:t>
            </a:r>
            <a:r>
              <a:rPr lang="en-US" sz="800" dirty="0" err="1">
                <a:latin typeface="Arial"/>
                <a:ea typeface="+mn-lt"/>
                <a:cs typeface="+mn-lt"/>
              </a:rPr>
              <a:t>urgencias</a:t>
            </a:r>
            <a:r>
              <a:rPr lang="en-US" sz="800" dirty="0">
                <a:solidFill>
                  <a:srgbClr val="000000"/>
                </a:solidFill>
                <a:latin typeface="Arial"/>
                <a:cs typeface="Calibri"/>
              </a:rPr>
              <a:t>. </a:t>
            </a:r>
            <a:r>
              <a:rPr lang="en-US" sz="800" dirty="0" err="1">
                <a:latin typeface="Arial"/>
                <a:ea typeface="+mn-lt"/>
                <a:cs typeface="+mn-lt"/>
              </a:rPr>
              <a:t>Anales</a:t>
            </a:r>
            <a:r>
              <a:rPr lang="en-US" sz="800" dirty="0">
                <a:latin typeface="Arial"/>
                <a:ea typeface="+mn-lt"/>
                <a:cs typeface="+mn-lt"/>
              </a:rPr>
              <a:t> de </a:t>
            </a:r>
            <a:r>
              <a:rPr lang="en-US" sz="800" dirty="0" err="1">
                <a:latin typeface="Arial"/>
                <a:ea typeface="+mn-lt"/>
                <a:cs typeface="+mn-lt"/>
              </a:rPr>
              <a:t>Pediatría</a:t>
            </a:r>
            <a:r>
              <a:rPr lang="en-US" sz="800" dirty="0">
                <a:latin typeface="Arial"/>
                <a:ea typeface="+mn-lt"/>
                <a:cs typeface="+mn-lt"/>
              </a:rPr>
              <a:t> </a:t>
            </a:r>
            <a:r>
              <a:rPr lang="en-US" sz="800" dirty="0" err="1">
                <a:latin typeface="Arial"/>
                <a:ea typeface="+mn-lt"/>
                <a:cs typeface="+mn-lt"/>
              </a:rPr>
              <a:t>Continuada</a:t>
            </a:r>
            <a:r>
              <a:rPr lang="en-US" sz="800" dirty="0">
                <a:solidFill>
                  <a:srgbClr val="000000"/>
                </a:solidFill>
                <a:latin typeface="Arial"/>
                <a:cs typeface="Calibri"/>
              </a:rPr>
              <a:t>. 2010 </a:t>
            </a:r>
            <a:endParaRPr lang="en-US" sz="800" dirty="0">
              <a:solidFill>
                <a:srgbClr val="323232"/>
              </a:solidFill>
              <a:latin typeface="Arial"/>
              <a:cs typeface="Calibri"/>
            </a:endParaRPr>
          </a:p>
        </p:txBody>
      </p:sp>
    </p:spTree>
    <p:extLst>
      <p:ext uri="{BB962C8B-B14F-4D97-AF65-F5344CB8AC3E}">
        <p14:creationId xmlns:p14="http://schemas.microsoft.com/office/powerpoint/2010/main" val="2339908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3836A438-F211-4E09-8920-2E0F5CA8EDDC}"/>
              </a:ext>
            </a:extLst>
          </p:cNvPr>
          <p:cNvSpPr>
            <a:spLocks noGrp="1"/>
          </p:cNvSpPr>
          <p:nvPr>
            <p:ph type="title"/>
          </p:nvPr>
        </p:nvSpPr>
        <p:spPr>
          <a:xfrm>
            <a:off x="1337982" y="239488"/>
            <a:ext cx="10515600" cy="591014"/>
          </a:xfrm>
        </p:spPr>
        <p:txBody>
          <a:bodyPr/>
          <a:lstStyle/>
          <a:p>
            <a:r>
              <a:rPr lang="es-CO">
                <a:latin typeface="Arial"/>
                <a:cs typeface="Arial"/>
              </a:rPr>
              <a:t>Interpretación</a:t>
            </a:r>
            <a:endParaRPr lang="es-CO"/>
          </a:p>
        </p:txBody>
      </p:sp>
      <p:sp>
        <p:nvSpPr>
          <p:cNvPr id="7" name="TextBox 6">
            <a:extLst>
              <a:ext uri="{FF2B5EF4-FFF2-40B4-BE49-F238E27FC236}">
                <a16:creationId xmlns:a16="http://schemas.microsoft.com/office/drawing/2014/main" xmlns="" id="{A0DD8C6A-0CD5-4B4E-9DE4-5B04A13DE752}"/>
              </a:ext>
            </a:extLst>
          </p:cNvPr>
          <p:cNvSpPr txBox="1"/>
          <p:nvPr/>
        </p:nvSpPr>
        <p:spPr>
          <a:xfrm>
            <a:off x="186018" y="1345452"/>
            <a:ext cx="11565715"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CO" b="1">
                <a:solidFill>
                  <a:srgbClr val="2F5597"/>
                </a:solidFill>
                <a:latin typeface="Arial"/>
                <a:cs typeface="Arial"/>
              </a:rPr>
              <a:t>3. Biomarcadores:</a:t>
            </a:r>
            <a:r>
              <a:rPr lang="es-CO">
                <a:latin typeface="Arial"/>
                <a:cs typeface="Arial"/>
              </a:rPr>
              <a:t> </a:t>
            </a:r>
            <a:r>
              <a:rPr lang="es-CO">
                <a:latin typeface="Arial"/>
                <a:ea typeface="+mn-lt"/>
                <a:cs typeface="Arial"/>
              </a:rPr>
              <a:t>los biomarcadores de exposición </a:t>
            </a:r>
            <a:r>
              <a:rPr lang="es-CO">
                <a:latin typeface="Arial"/>
                <a:ea typeface="+mn-lt"/>
                <a:cs typeface="+mn-lt"/>
              </a:rPr>
              <a:t>evalúan la presencia de una sustancia exógena o su metabolito en un organismo, pero también existen los biomarcadores de efecto que evalúan la alteración bioquímica, fisiológica o de comportamiento producida en el organismo que puede ser asociada con una enfermedad. Algunos marcadores de efecto pueden orientar sobre el posible agente causal, es así que son relevantes dentro del análisis toxicológico. Por ejemplo, para un intoxicación por etanol se pueden encontrar los siguientes biomarcadores:</a:t>
            </a:r>
            <a:endParaRPr lang="es-CO">
              <a:latin typeface="Calibri"/>
              <a:ea typeface="+mn-lt"/>
              <a:cs typeface="+mn-lt"/>
            </a:endParaRPr>
          </a:p>
        </p:txBody>
      </p:sp>
      <p:sp>
        <p:nvSpPr>
          <p:cNvPr id="9" name="TextBox 8">
            <a:extLst>
              <a:ext uri="{FF2B5EF4-FFF2-40B4-BE49-F238E27FC236}">
                <a16:creationId xmlns:a16="http://schemas.microsoft.com/office/drawing/2014/main" xmlns="" id="{87CFF242-7FF8-45C2-A1F3-31B285ECAA0A}"/>
              </a:ext>
            </a:extLst>
          </p:cNvPr>
          <p:cNvSpPr txBox="1"/>
          <p:nvPr/>
        </p:nvSpPr>
        <p:spPr>
          <a:xfrm>
            <a:off x="3105940" y="4075524"/>
            <a:ext cx="3169023" cy="1384995"/>
          </a:xfrm>
          <a:prstGeom prst="rect">
            <a:avLst/>
          </a:prstGeom>
          <a:noFill/>
          <a:ln>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s-CO" sz="1400" dirty="0">
                <a:latin typeface="Arial"/>
                <a:ea typeface="Microsoft YaHei"/>
                <a:cs typeface="Arial"/>
              </a:rPr>
              <a:t>Determinación de Alcohol en sangre, aliento, orina, saliva</a:t>
            </a:r>
            <a:endParaRPr lang="en-US" sz="1400" dirty="0">
              <a:latin typeface="Arial"/>
              <a:cs typeface="Arial"/>
            </a:endParaRPr>
          </a:p>
          <a:p>
            <a:pPr marL="285750" indent="-285750">
              <a:buFont typeface="Arial"/>
              <a:buChar char="•"/>
            </a:pPr>
            <a:endParaRPr lang="es-CO" sz="1400" dirty="0">
              <a:latin typeface="Arial"/>
              <a:cs typeface="Arial"/>
            </a:endParaRPr>
          </a:p>
          <a:p>
            <a:pPr marL="285750" indent="-285750">
              <a:buFont typeface="Arial"/>
              <a:buChar char="•"/>
            </a:pPr>
            <a:r>
              <a:rPr lang="es-CO" sz="1400" dirty="0">
                <a:latin typeface="Arial"/>
                <a:ea typeface="Microsoft YaHei"/>
                <a:cs typeface="Arial"/>
              </a:rPr>
              <a:t>Determinación de </a:t>
            </a:r>
            <a:r>
              <a:rPr lang="es-CO" sz="1400" dirty="0" err="1">
                <a:latin typeface="Arial"/>
                <a:ea typeface="Microsoft YaHei"/>
                <a:cs typeface="Arial"/>
              </a:rPr>
              <a:t>Etilglucorónido</a:t>
            </a:r>
            <a:r>
              <a:rPr lang="es-CO" sz="1400" dirty="0">
                <a:latin typeface="Arial"/>
                <a:ea typeface="Microsoft YaHei"/>
                <a:cs typeface="Arial"/>
              </a:rPr>
              <a:t> ETG y </a:t>
            </a:r>
            <a:r>
              <a:rPr lang="es-CO" sz="1400" dirty="0" err="1">
                <a:latin typeface="Arial"/>
                <a:ea typeface="Microsoft YaHei"/>
                <a:cs typeface="Arial"/>
              </a:rPr>
              <a:t>Etilsulfato</a:t>
            </a:r>
            <a:r>
              <a:rPr lang="es-CO" sz="1400" dirty="0">
                <a:latin typeface="Arial"/>
                <a:ea typeface="Microsoft YaHei"/>
                <a:cs typeface="Arial"/>
              </a:rPr>
              <a:t> ETS</a:t>
            </a:r>
          </a:p>
          <a:p>
            <a:pPr marL="285750" indent="-285750">
              <a:buFont typeface="Arial"/>
              <a:buChar char="•"/>
            </a:pPr>
            <a:endParaRPr lang="es-CO" sz="1400" dirty="0">
              <a:latin typeface="Arial"/>
              <a:ea typeface="Microsoft YaHei"/>
              <a:cs typeface="Arial"/>
            </a:endParaRPr>
          </a:p>
        </p:txBody>
      </p:sp>
      <p:sp>
        <p:nvSpPr>
          <p:cNvPr id="10" name="TextBox 9">
            <a:extLst>
              <a:ext uri="{FF2B5EF4-FFF2-40B4-BE49-F238E27FC236}">
                <a16:creationId xmlns:a16="http://schemas.microsoft.com/office/drawing/2014/main" xmlns="" id="{5BFC2450-4E85-4BCB-A05E-F75E5FF41FBA}"/>
              </a:ext>
            </a:extLst>
          </p:cNvPr>
          <p:cNvSpPr txBox="1"/>
          <p:nvPr/>
        </p:nvSpPr>
        <p:spPr>
          <a:xfrm>
            <a:off x="7888942" y="3988512"/>
            <a:ext cx="3964640" cy="1384995"/>
          </a:xfrm>
          <a:prstGeom prst="rect">
            <a:avLst/>
          </a:prstGeom>
          <a:noFill/>
          <a:ln>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s-CO" sz="1400" dirty="0">
                <a:latin typeface="Arial"/>
                <a:ea typeface="Microsoft YaHei"/>
                <a:cs typeface="Arial"/>
              </a:rPr>
              <a:t>Intoxicación aguda: </a:t>
            </a:r>
            <a:r>
              <a:rPr lang="es-CO" sz="1400" dirty="0">
                <a:latin typeface="Arial"/>
                <a:ea typeface="+mn-lt"/>
                <a:cs typeface="+mn-lt"/>
              </a:rPr>
              <a:t>glucometría, ionograma, pH y gases arteriales, BUN, creatinina, amilasa sérica, CPK total. </a:t>
            </a:r>
            <a:endParaRPr lang="en-US" sz="1400" dirty="0">
              <a:latin typeface="Calibri" panose="020F0502020204030204"/>
              <a:ea typeface="Microsoft YaHei"/>
              <a:cs typeface="Calibri" panose="020F0502020204030204"/>
            </a:endParaRPr>
          </a:p>
          <a:p>
            <a:pPr marL="285750" indent="-285750">
              <a:buFont typeface="Arial"/>
              <a:buChar char="•"/>
            </a:pPr>
            <a:r>
              <a:rPr lang="es-CO" sz="1400" dirty="0">
                <a:latin typeface="Arial"/>
                <a:ea typeface="Microsoft YaHei"/>
                <a:cs typeface="Arial"/>
              </a:rPr>
              <a:t>Intoxicación crónica: GGT, VCM, CDT  (transferrina carbohidrato deficiente), GOT/GPT</a:t>
            </a:r>
            <a:endParaRPr lang="en-US" sz="1400" dirty="0">
              <a:latin typeface="Calibri" panose="020F0502020204030204"/>
              <a:ea typeface="Microsoft YaHei"/>
              <a:cs typeface="Calibri" panose="020F0502020204030204"/>
            </a:endParaRPr>
          </a:p>
        </p:txBody>
      </p:sp>
      <p:sp>
        <p:nvSpPr>
          <p:cNvPr id="11" name="TextBox 10">
            <a:extLst>
              <a:ext uri="{FF2B5EF4-FFF2-40B4-BE49-F238E27FC236}">
                <a16:creationId xmlns:a16="http://schemas.microsoft.com/office/drawing/2014/main" xmlns="" id="{3AEC7CDE-36D6-4831-984D-56E43BAA6343}"/>
              </a:ext>
            </a:extLst>
          </p:cNvPr>
          <p:cNvSpPr txBox="1"/>
          <p:nvPr/>
        </p:nvSpPr>
        <p:spPr>
          <a:xfrm>
            <a:off x="186018" y="6349253"/>
            <a:ext cx="10071846"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latin typeface="Arial"/>
                <a:cs typeface="Arial"/>
              </a:rPr>
              <a:t>Arango V Sandra S. Biomarcadores para la evaluación de riesgo en la salud humana. Rev. Fac. Nac. Salud Pública  [Internet]. 2012  Apr [cited  2021  July  25] ;  30( 1 ): 75-82. </a:t>
            </a:r>
          </a:p>
        </p:txBody>
      </p:sp>
      <p:sp>
        <p:nvSpPr>
          <p:cNvPr id="12" name="TextBox 11">
            <a:extLst>
              <a:ext uri="{FF2B5EF4-FFF2-40B4-BE49-F238E27FC236}">
                <a16:creationId xmlns:a16="http://schemas.microsoft.com/office/drawing/2014/main" xmlns="" id="{4333D782-3786-48B7-998E-436DD43BE43B}"/>
              </a:ext>
            </a:extLst>
          </p:cNvPr>
          <p:cNvSpPr txBox="1"/>
          <p:nvPr/>
        </p:nvSpPr>
        <p:spPr>
          <a:xfrm>
            <a:off x="1337982" y="3427838"/>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CO" sz="2400" b="1" dirty="0">
                <a:solidFill>
                  <a:srgbClr val="92D050"/>
                </a:solidFill>
                <a:latin typeface="Arial"/>
                <a:ea typeface="Microsoft YaHei"/>
                <a:cs typeface="Arial"/>
              </a:rPr>
              <a:t>De Exposición</a:t>
            </a:r>
          </a:p>
        </p:txBody>
      </p:sp>
      <p:sp>
        <p:nvSpPr>
          <p:cNvPr id="13" name="TextBox 12">
            <a:extLst>
              <a:ext uri="{FF2B5EF4-FFF2-40B4-BE49-F238E27FC236}">
                <a16:creationId xmlns:a16="http://schemas.microsoft.com/office/drawing/2014/main" xmlns="" id="{319AF9E0-1B0E-403D-9667-83315181D16F}"/>
              </a:ext>
            </a:extLst>
          </p:cNvPr>
          <p:cNvSpPr txBox="1"/>
          <p:nvPr/>
        </p:nvSpPr>
        <p:spPr>
          <a:xfrm>
            <a:off x="6739220" y="3365709"/>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CO" sz="2400" b="1" dirty="0">
                <a:solidFill>
                  <a:srgbClr val="92D050"/>
                </a:solidFill>
                <a:latin typeface="Arial"/>
                <a:ea typeface="Microsoft YaHei"/>
                <a:cs typeface="Arial"/>
              </a:rPr>
              <a:t>De Efecto</a:t>
            </a:r>
          </a:p>
        </p:txBody>
      </p:sp>
      <p:sp>
        <p:nvSpPr>
          <p:cNvPr id="3" name="Flecha: curvada hacia la derecha 2">
            <a:extLst>
              <a:ext uri="{FF2B5EF4-FFF2-40B4-BE49-F238E27FC236}">
                <a16:creationId xmlns:a16="http://schemas.microsoft.com/office/drawing/2014/main" xmlns="" id="{C5B4194D-2CBE-4AB7-978B-4A5D9B697EAD}"/>
              </a:ext>
            </a:extLst>
          </p:cNvPr>
          <p:cNvSpPr/>
          <p:nvPr/>
        </p:nvSpPr>
        <p:spPr>
          <a:xfrm rot="19688958">
            <a:off x="2166317" y="3891517"/>
            <a:ext cx="581129" cy="148813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4" name="Flecha: curvada hacia la derecha 13">
            <a:extLst>
              <a:ext uri="{FF2B5EF4-FFF2-40B4-BE49-F238E27FC236}">
                <a16:creationId xmlns:a16="http://schemas.microsoft.com/office/drawing/2014/main" xmlns="" id="{0BD64430-8C15-4F95-86DB-0D827AE9934E}"/>
              </a:ext>
            </a:extLst>
          </p:cNvPr>
          <p:cNvSpPr/>
          <p:nvPr/>
        </p:nvSpPr>
        <p:spPr>
          <a:xfrm rot="19863225">
            <a:off x="6992782" y="3924179"/>
            <a:ext cx="581129" cy="151388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extLst>
      <p:ext uri="{BB962C8B-B14F-4D97-AF65-F5344CB8AC3E}">
        <p14:creationId xmlns:p14="http://schemas.microsoft.com/office/powerpoint/2010/main" val="883944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xmlns="" id="{B135CFD1-9E6D-44A9-BE3B-7420B9BB7519}"/>
              </a:ext>
            </a:extLst>
          </p:cNvPr>
          <p:cNvGraphicFramePr>
            <a:graphicFrameLocks noGrp="1"/>
          </p:cNvGraphicFramePr>
          <p:nvPr/>
        </p:nvGraphicFramePr>
        <p:xfrm>
          <a:off x="264459" y="1273793"/>
          <a:ext cx="11257307" cy="5120640"/>
        </p:xfrm>
        <a:graphic>
          <a:graphicData uri="http://schemas.openxmlformats.org/drawingml/2006/table">
            <a:tbl>
              <a:tblPr firstRow="1" firstCol="1" bandRow="1">
                <a:tableStyleId>{3B4B98B0-60AC-42C2-AFA5-B58CD77FA1E5}</a:tableStyleId>
              </a:tblPr>
              <a:tblGrid>
                <a:gridCol w="1722901">
                  <a:extLst>
                    <a:ext uri="{9D8B030D-6E8A-4147-A177-3AD203B41FA5}">
                      <a16:colId xmlns:a16="http://schemas.microsoft.com/office/drawing/2014/main" xmlns="" val="1229146268"/>
                    </a:ext>
                  </a:extLst>
                </a:gridCol>
                <a:gridCol w="1666873">
                  <a:extLst>
                    <a:ext uri="{9D8B030D-6E8A-4147-A177-3AD203B41FA5}">
                      <a16:colId xmlns:a16="http://schemas.microsoft.com/office/drawing/2014/main" xmlns="" val="215423287"/>
                    </a:ext>
                  </a:extLst>
                </a:gridCol>
                <a:gridCol w="2759448">
                  <a:extLst>
                    <a:ext uri="{9D8B030D-6E8A-4147-A177-3AD203B41FA5}">
                      <a16:colId xmlns:a16="http://schemas.microsoft.com/office/drawing/2014/main" xmlns="" val="4115906523"/>
                    </a:ext>
                  </a:extLst>
                </a:gridCol>
                <a:gridCol w="1961029">
                  <a:extLst>
                    <a:ext uri="{9D8B030D-6E8A-4147-A177-3AD203B41FA5}">
                      <a16:colId xmlns:a16="http://schemas.microsoft.com/office/drawing/2014/main" xmlns="" val="4119068071"/>
                    </a:ext>
                  </a:extLst>
                </a:gridCol>
                <a:gridCol w="3147056">
                  <a:extLst>
                    <a:ext uri="{9D8B030D-6E8A-4147-A177-3AD203B41FA5}">
                      <a16:colId xmlns:a16="http://schemas.microsoft.com/office/drawing/2014/main" xmlns="" val="529034802"/>
                    </a:ext>
                  </a:extLst>
                </a:gridCol>
              </a:tblGrid>
              <a:tr h="0">
                <a:tc>
                  <a:txBody>
                    <a:bodyPr/>
                    <a:lstStyle/>
                    <a:p>
                      <a:pPr algn="ctr"/>
                      <a:r>
                        <a:rPr lang="en-US" sz="1600">
                          <a:effectLst/>
                          <a:latin typeface="Arial"/>
                        </a:rPr>
                        <a:t>Sustancia</a:t>
                      </a:r>
                    </a:p>
                  </a:txBody>
                  <a:tcPr marL="68580" marR="68580" marT="0" marB="0"/>
                </a:tc>
                <a:tc>
                  <a:txBody>
                    <a:bodyPr/>
                    <a:lstStyle/>
                    <a:p>
                      <a:pPr algn="ctr"/>
                      <a:r>
                        <a:rPr lang="en-US" sz="1600">
                          <a:effectLst/>
                          <a:latin typeface="Arial"/>
                        </a:rPr>
                        <a:t>Muestra</a:t>
                      </a:r>
                    </a:p>
                  </a:txBody>
                  <a:tcPr marL="68580" marR="68580" marT="0" marB="0"/>
                </a:tc>
                <a:tc>
                  <a:txBody>
                    <a:bodyPr/>
                    <a:lstStyle/>
                    <a:p>
                      <a:pPr algn="ctr"/>
                      <a:r>
                        <a:rPr lang="en-US" sz="1600" dirty="0" err="1">
                          <a:effectLst/>
                          <a:latin typeface="Arial"/>
                        </a:rPr>
                        <a:t>Método</a:t>
                      </a:r>
                      <a:r>
                        <a:rPr lang="en-US" sz="1600" dirty="0">
                          <a:effectLst/>
                          <a:latin typeface="Arial"/>
                        </a:rPr>
                        <a:t> </a:t>
                      </a:r>
                      <a:r>
                        <a:rPr lang="en-US" sz="1600" dirty="0" err="1">
                          <a:effectLst/>
                          <a:latin typeface="Arial"/>
                        </a:rPr>
                        <a:t>analítico</a:t>
                      </a:r>
                      <a:endParaRPr lang="en-US" sz="1600" dirty="0">
                        <a:effectLst/>
                        <a:latin typeface="Arial"/>
                      </a:endParaRPr>
                    </a:p>
                  </a:txBody>
                  <a:tcPr marL="68580" marR="68580" marT="0" marB="0"/>
                </a:tc>
                <a:tc>
                  <a:txBody>
                    <a:bodyPr/>
                    <a:lstStyle/>
                    <a:p>
                      <a:pPr algn="ctr"/>
                      <a:r>
                        <a:rPr lang="en-US" sz="1600">
                          <a:effectLst/>
                          <a:latin typeface="Arial"/>
                        </a:rPr>
                        <a:t>Valor de referencia</a:t>
                      </a:r>
                    </a:p>
                  </a:txBody>
                  <a:tcPr marL="68580" marR="68580" marT="0" marB="0"/>
                </a:tc>
                <a:tc>
                  <a:txBody>
                    <a:bodyPr/>
                    <a:lstStyle/>
                    <a:p>
                      <a:pPr algn="ctr"/>
                      <a:r>
                        <a:rPr lang="en-US" sz="1600">
                          <a:effectLst/>
                          <a:latin typeface="Arial"/>
                        </a:rPr>
                        <a:t>Biomarcadores efecto</a:t>
                      </a:r>
                    </a:p>
                  </a:txBody>
                  <a:tcPr marL="68580" marR="68580" marT="0" marB="0"/>
                </a:tc>
                <a:extLst>
                  <a:ext uri="{0D108BD9-81ED-4DB2-BD59-A6C34878D82A}">
                    <a16:rowId xmlns:a16="http://schemas.microsoft.com/office/drawing/2014/main" xmlns="" val="3643763477"/>
                  </a:ext>
                </a:extLst>
              </a:tr>
              <a:tr h="0">
                <a:tc>
                  <a:txBody>
                    <a:bodyPr/>
                    <a:lstStyle/>
                    <a:p>
                      <a:r>
                        <a:rPr lang="en-US" sz="1600">
                          <a:effectLst/>
                          <a:latin typeface="Arial"/>
                        </a:rPr>
                        <a:t>Acetaminofén</a:t>
                      </a:r>
                    </a:p>
                  </a:txBody>
                  <a:tcPr marL="68580" marR="68580" marT="0" marB="0"/>
                </a:tc>
                <a:tc>
                  <a:txBody>
                    <a:bodyPr/>
                    <a:lstStyle/>
                    <a:p>
                      <a:r>
                        <a:rPr lang="en-US" sz="1600">
                          <a:effectLst/>
                          <a:latin typeface="Arial"/>
                        </a:rPr>
                        <a:t>Sangre</a:t>
                      </a:r>
                    </a:p>
                  </a:txBody>
                  <a:tcPr marL="68580" marR="68580" marT="0" marB="0"/>
                </a:tc>
                <a:tc>
                  <a:txBody>
                    <a:bodyPr/>
                    <a:lstStyle/>
                    <a:p>
                      <a:r>
                        <a:rPr lang="en-US" sz="1600">
                          <a:effectLst/>
                          <a:latin typeface="Arial"/>
                        </a:rPr>
                        <a:t>Inmunoensayo, colorimetría</a:t>
                      </a:r>
                    </a:p>
                  </a:txBody>
                  <a:tcPr marL="68580" marR="68580" marT="0" marB="0"/>
                </a:tc>
                <a:tc>
                  <a:txBody>
                    <a:bodyPr/>
                    <a:lstStyle/>
                    <a:p>
                      <a:r>
                        <a:rPr lang="en-US" sz="1600">
                          <a:effectLst/>
                          <a:latin typeface="Arial"/>
                        </a:rPr>
                        <a:t>Nivel tóxico superior a 100 ug/ml</a:t>
                      </a:r>
                    </a:p>
                  </a:txBody>
                  <a:tcPr marL="68580" marR="68580" marT="0" marB="0"/>
                </a:tc>
                <a:tc>
                  <a:txBody>
                    <a:bodyPr/>
                    <a:lstStyle/>
                    <a:p>
                      <a:r>
                        <a:rPr lang="en-US" sz="1600">
                          <a:effectLst/>
                          <a:latin typeface="Arial"/>
                        </a:rPr>
                        <a:t>Transaminasas, PT e INR, bilirrubinas, gases, lactato y creatinina</a:t>
                      </a:r>
                    </a:p>
                  </a:txBody>
                  <a:tcPr marL="68580" marR="68580" marT="0" marB="0"/>
                </a:tc>
                <a:extLst>
                  <a:ext uri="{0D108BD9-81ED-4DB2-BD59-A6C34878D82A}">
                    <a16:rowId xmlns:a16="http://schemas.microsoft.com/office/drawing/2014/main" xmlns="" val="3828580623"/>
                  </a:ext>
                </a:extLst>
              </a:tr>
              <a:tr h="0">
                <a:tc rowSpan="2">
                  <a:txBody>
                    <a:bodyPr/>
                    <a:lstStyle/>
                    <a:p>
                      <a:r>
                        <a:rPr lang="en-US" sz="1600">
                          <a:effectLst/>
                          <a:latin typeface="Arial"/>
                        </a:rPr>
                        <a:t>Antidepresivos tricíclicos</a:t>
                      </a:r>
                    </a:p>
                  </a:txBody>
                  <a:tcPr marL="68580" marR="68580" marT="0" marB="0"/>
                </a:tc>
                <a:tc>
                  <a:txBody>
                    <a:bodyPr/>
                    <a:lstStyle/>
                    <a:p>
                      <a:r>
                        <a:rPr lang="en-US" sz="1600">
                          <a:effectLst/>
                          <a:latin typeface="Arial"/>
                        </a:rPr>
                        <a:t>Sangre</a:t>
                      </a:r>
                    </a:p>
                  </a:txBody>
                  <a:tcPr marL="68580" marR="68580" marT="0" marB="0"/>
                </a:tc>
                <a:tc>
                  <a:txBody>
                    <a:bodyPr/>
                    <a:lstStyle/>
                    <a:p>
                      <a:r>
                        <a:rPr lang="en-US" sz="1600">
                          <a:effectLst/>
                          <a:latin typeface="Arial"/>
                        </a:rPr>
                        <a:t>Enzimoinmunoanálisis, HPLC</a:t>
                      </a:r>
                    </a:p>
                  </a:txBody>
                  <a:tcPr marL="68580" marR="68580" marT="0" marB="0"/>
                </a:tc>
                <a:tc>
                  <a:txBody>
                    <a:bodyPr/>
                    <a:lstStyle/>
                    <a:p>
                      <a:r>
                        <a:rPr lang="en-US" sz="1600">
                          <a:effectLst/>
                          <a:latin typeface="Arial"/>
                        </a:rPr>
                        <a:t>&gt; 1000 ng/ml</a:t>
                      </a:r>
                    </a:p>
                  </a:txBody>
                  <a:tcPr marL="68580" marR="68580" marT="0" marB="0"/>
                </a:tc>
                <a:tc rowSpan="2">
                  <a:txBody>
                    <a:bodyPr/>
                    <a:lstStyle/>
                    <a:p>
                      <a:r>
                        <a:rPr lang="en-US" sz="1600">
                          <a:effectLst/>
                          <a:latin typeface="Arial"/>
                        </a:rPr>
                        <a:t>electrolitos, glucosa, BUN, creatinina, creatinin kinasa (CPK),</a:t>
                      </a:r>
                    </a:p>
                    <a:p>
                      <a:r>
                        <a:rPr lang="en-US" sz="1600">
                          <a:effectLst/>
                          <a:latin typeface="Arial"/>
                        </a:rPr>
                        <a:t>mioglobina, gases. </a:t>
                      </a:r>
                    </a:p>
                  </a:txBody>
                  <a:tcPr marL="68580" marR="68580" marT="0" marB="0"/>
                </a:tc>
                <a:extLst>
                  <a:ext uri="{0D108BD9-81ED-4DB2-BD59-A6C34878D82A}">
                    <a16:rowId xmlns:a16="http://schemas.microsoft.com/office/drawing/2014/main" xmlns="" val="3526147188"/>
                  </a:ext>
                </a:extLst>
              </a:tr>
              <a:tr h="0">
                <a:tc vMerge="1">
                  <a:txBody>
                    <a:bodyPr/>
                    <a:lstStyle/>
                    <a:p>
                      <a:endParaRPr lang="en-US"/>
                    </a:p>
                  </a:txBody>
                  <a:tcPr marL="0" marR="0" marT="0" marB="0" horzOverflow="overflow"/>
                </a:tc>
                <a:tc>
                  <a:txBody>
                    <a:bodyPr/>
                    <a:lstStyle/>
                    <a:p>
                      <a:r>
                        <a:rPr lang="en-US" sz="1600">
                          <a:effectLst/>
                          <a:latin typeface="Arial"/>
                        </a:rPr>
                        <a:t>Orina</a:t>
                      </a:r>
                    </a:p>
                  </a:txBody>
                  <a:tcPr marL="68580" marR="68580" marT="0" marB="0">
                    <a:noFill/>
                  </a:tcPr>
                </a:tc>
                <a:tc>
                  <a:txBody>
                    <a:bodyPr/>
                    <a:lstStyle/>
                    <a:p>
                      <a:r>
                        <a:rPr lang="en-US" sz="1600">
                          <a:effectLst/>
                          <a:latin typeface="Arial"/>
                        </a:rPr>
                        <a:t>Inmunoensayo</a:t>
                      </a:r>
                    </a:p>
                  </a:txBody>
                  <a:tcPr marL="68580" marR="68580" marT="0" marB="0">
                    <a:noFill/>
                  </a:tcPr>
                </a:tc>
                <a:tc>
                  <a:txBody>
                    <a:bodyPr/>
                    <a:lstStyle/>
                    <a:p>
                      <a:r>
                        <a:rPr lang="en-US" sz="1600">
                          <a:effectLst/>
                          <a:latin typeface="Arial"/>
                        </a:rPr>
                        <a:t>Positivo:  &gt;1000 ng/ml </a:t>
                      </a:r>
                    </a:p>
                  </a:txBody>
                  <a:tcPr marL="68580" marR="68580" marT="0" marB="0">
                    <a:noFill/>
                  </a:tcPr>
                </a:tc>
                <a:tc vMerge="1">
                  <a:txBody>
                    <a:bodyPr/>
                    <a:lstStyle/>
                    <a:p>
                      <a:endParaRPr lang="en-US"/>
                    </a:p>
                  </a:txBody>
                  <a:tcPr marL="0" marR="0" marT="0" marB="0" horzOverflow="overflow"/>
                </a:tc>
                <a:extLst>
                  <a:ext uri="{0D108BD9-81ED-4DB2-BD59-A6C34878D82A}">
                    <a16:rowId xmlns:a16="http://schemas.microsoft.com/office/drawing/2014/main" xmlns="" val="3231007030"/>
                  </a:ext>
                </a:extLst>
              </a:tr>
              <a:tr h="0">
                <a:tc>
                  <a:txBody>
                    <a:bodyPr/>
                    <a:lstStyle/>
                    <a:p>
                      <a:r>
                        <a:rPr lang="en-US" sz="1600">
                          <a:effectLst/>
                          <a:latin typeface="Arial"/>
                        </a:rPr>
                        <a:t>Plaguicidas inhibidores de colinesterasa</a:t>
                      </a:r>
                    </a:p>
                  </a:txBody>
                  <a:tcPr marL="68580" marR="68580" marT="0" marB="0">
                    <a:solidFill>
                      <a:schemeClr val="accent1">
                        <a:lumMod val="20000"/>
                        <a:lumOff val="80000"/>
                      </a:schemeClr>
                    </a:solidFill>
                  </a:tcPr>
                </a:tc>
                <a:tc>
                  <a:txBody>
                    <a:bodyPr/>
                    <a:lstStyle/>
                    <a:p>
                      <a:r>
                        <a:rPr lang="en-US" sz="1600">
                          <a:effectLst/>
                          <a:latin typeface="Arial"/>
                        </a:rPr>
                        <a:t>Sangre</a:t>
                      </a:r>
                    </a:p>
                  </a:txBody>
                  <a:tcPr marL="68580" marR="68580" marT="0" marB="0">
                    <a:solidFill>
                      <a:schemeClr val="accent1">
                        <a:lumMod val="20000"/>
                        <a:lumOff val="80000"/>
                      </a:schemeClr>
                    </a:solidFill>
                  </a:tcPr>
                </a:tc>
                <a:tc>
                  <a:txBody>
                    <a:bodyPr/>
                    <a:lstStyle/>
                    <a:p>
                      <a:r>
                        <a:rPr lang="en-US" sz="1600">
                          <a:effectLst/>
                          <a:latin typeface="Arial"/>
                        </a:rPr>
                        <a:t>Actividad de</a:t>
                      </a:r>
                    </a:p>
                    <a:p>
                      <a:r>
                        <a:rPr lang="en-US" sz="1600">
                          <a:effectLst/>
                          <a:latin typeface="Arial"/>
                        </a:rPr>
                        <a:t>la enzima</a:t>
                      </a:r>
                    </a:p>
                    <a:p>
                      <a:r>
                        <a:rPr lang="en-US" sz="1600">
                          <a:effectLst/>
                          <a:latin typeface="Arial"/>
                        </a:rPr>
                        <a:t>colinesterasa por el método de Mitchell</a:t>
                      </a:r>
                    </a:p>
                  </a:txBody>
                  <a:tcPr marL="68580" marR="68580" marT="0" marB="0">
                    <a:solidFill>
                      <a:schemeClr val="accent1">
                        <a:lumMod val="20000"/>
                        <a:lumOff val="80000"/>
                      </a:schemeClr>
                    </a:solidFill>
                  </a:tcPr>
                </a:tc>
                <a:tc>
                  <a:txBody>
                    <a:bodyPr/>
                    <a:lstStyle/>
                    <a:p>
                      <a:r>
                        <a:rPr lang="en-US" sz="1600">
                          <a:effectLst/>
                          <a:latin typeface="Arial"/>
                        </a:rPr>
                        <a:t>Normal de 91 a 164</a:t>
                      </a:r>
                    </a:p>
                    <a:p>
                      <a:r>
                        <a:rPr lang="en-US" sz="1600">
                          <a:effectLst/>
                          <a:latin typeface="Arial"/>
                        </a:rPr>
                        <a:t>Ud de delta pH/</a:t>
                      </a:r>
                    </a:p>
                  </a:txBody>
                  <a:tcPr marL="68580" marR="68580" marT="0" marB="0">
                    <a:solidFill>
                      <a:schemeClr val="accent1">
                        <a:lumMod val="20000"/>
                        <a:lumOff val="80000"/>
                      </a:schemeClr>
                    </a:solidFill>
                  </a:tcPr>
                </a:tc>
                <a:tc>
                  <a:txBody>
                    <a:bodyPr/>
                    <a:lstStyle/>
                    <a:p>
                      <a:r>
                        <a:rPr lang="en-US" sz="1600">
                          <a:effectLst/>
                          <a:latin typeface="Arial"/>
                        </a:rPr>
                        <a:t>perfil hepático, renal, glicemia y amilasas</a:t>
                      </a:r>
                    </a:p>
                  </a:txBody>
                  <a:tcPr marL="68580" marR="68580" marT="0" marB="0">
                    <a:solidFill>
                      <a:schemeClr val="accent1">
                        <a:lumMod val="20000"/>
                        <a:lumOff val="80000"/>
                      </a:schemeClr>
                    </a:solidFill>
                  </a:tcPr>
                </a:tc>
                <a:extLst>
                  <a:ext uri="{0D108BD9-81ED-4DB2-BD59-A6C34878D82A}">
                    <a16:rowId xmlns:a16="http://schemas.microsoft.com/office/drawing/2014/main" xmlns="" val="97760735"/>
                  </a:ext>
                </a:extLst>
              </a:tr>
              <a:tr h="0">
                <a:tc rowSpan="2">
                  <a:txBody>
                    <a:bodyPr/>
                    <a:lstStyle/>
                    <a:p>
                      <a:r>
                        <a:rPr lang="en-US" sz="1600">
                          <a:effectLst/>
                          <a:latin typeface="Arial"/>
                        </a:rPr>
                        <a:t>Glifosato y AMPA</a:t>
                      </a:r>
                    </a:p>
                  </a:txBody>
                  <a:tcPr marL="68580" marR="68580" marT="0" marB="0">
                    <a:noFill/>
                  </a:tcPr>
                </a:tc>
                <a:tc>
                  <a:txBody>
                    <a:bodyPr/>
                    <a:lstStyle/>
                    <a:p>
                      <a:r>
                        <a:rPr lang="en-US" sz="1600">
                          <a:effectLst/>
                          <a:latin typeface="Arial"/>
                        </a:rPr>
                        <a:t>Sangre</a:t>
                      </a:r>
                    </a:p>
                  </a:txBody>
                  <a:tcPr marL="68580" marR="68580" marT="0" marB="0">
                    <a:noFill/>
                  </a:tcPr>
                </a:tc>
                <a:tc>
                  <a:txBody>
                    <a:bodyPr/>
                    <a:lstStyle/>
                    <a:p>
                      <a:r>
                        <a:rPr lang="en-US" sz="1600">
                          <a:effectLst/>
                          <a:latin typeface="Arial"/>
                        </a:rPr>
                        <a:t>LC–MS/MS</a:t>
                      </a:r>
                    </a:p>
                  </a:txBody>
                  <a:tcPr marL="68580" marR="68580" marT="0" marB="0">
                    <a:noFill/>
                  </a:tcPr>
                </a:tc>
                <a:tc rowSpan="2">
                  <a:txBody>
                    <a:bodyPr/>
                    <a:lstStyle/>
                    <a:p>
                      <a:r>
                        <a:rPr lang="en-US" sz="1600">
                          <a:effectLst/>
                          <a:latin typeface="Arial"/>
                        </a:rPr>
                        <a:t>-</a:t>
                      </a:r>
                    </a:p>
                  </a:txBody>
                  <a:tcPr marL="68580" marR="68580" marT="0" marB="0">
                    <a:noFill/>
                  </a:tcPr>
                </a:tc>
                <a:tc rowSpan="2">
                  <a:txBody>
                    <a:bodyPr/>
                    <a:lstStyle/>
                    <a:p>
                      <a:r>
                        <a:rPr lang="en-US" sz="1600">
                          <a:effectLst/>
                          <a:latin typeface="Arial"/>
                        </a:rPr>
                        <a:t>Electrolitos, función renal y hepática, gases, glicemia y electrolitos.</a:t>
                      </a:r>
                    </a:p>
                  </a:txBody>
                  <a:tcPr marL="68580" marR="68580" marT="0" marB="0">
                    <a:noFill/>
                  </a:tcPr>
                </a:tc>
                <a:extLst>
                  <a:ext uri="{0D108BD9-81ED-4DB2-BD59-A6C34878D82A}">
                    <a16:rowId xmlns:a16="http://schemas.microsoft.com/office/drawing/2014/main" xmlns="" val="3027348661"/>
                  </a:ext>
                </a:extLst>
              </a:tr>
              <a:tr h="0">
                <a:tc vMerge="1">
                  <a:txBody>
                    <a:bodyPr/>
                    <a:lstStyle/>
                    <a:p>
                      <a:endParaRPr lang="en-US"/>
                    </a:p>
                  </a:txBody>
                  <a:tcPr marL="0" marR="0" marT="0" marB="0" horzOverflow="overflow"/>
                </a:tc>
                <a:tc>
                  <a:txBody>
                    <a:bodyPr/>
                    <a:lstStyle/>
                    <a:p>
                      <a:r>
                        <a:rPr lang="en-US" sz="1600">
                          <a:effectLst/>
                          <a:latin typeface="Arial"/>
                        </a:rPr>
                        <a:t>Orina</a:t>
                      </a:r>
                    </a:p>
                  </a:txBody>
                  <a:tcPr marL="68580" marR="68580" marT="0" marB="0">
                    <a:noFill/>
                  </a:tcPr>
                </a:tc>
                <a:tc>
                  <a:txBody>
                    <a:bodyPr/>
                    <a:lstStyle/>
                    <a:p>
                      <a:r>
                        <a:rPr lang="en-US" sz="1600">
                          <a:effectLst/>
                          <a:latin typeface="Arial"/>
                        </a:rPr>
                        <a:t>HPLC</a:t>
                      </a:r>
                    </a:p>
                  </a:txBody>
                  <a:tcPr marL="68580" marR="68580" marT="0" marB="0">
                    <a:noFill/>
                  </a:tcPr>
                </a:tc>
                <a:tc vMerge="1">
                  <a:txBody>
                    <a:bodyPr/>
                    <a:lstStyle/>
                    <a:p>
                      <a:endParaRPr lang="en-US"/>
                    </a:p>
                  </a:txBody>
                  <a:tcPr marL="0" marR="0" marT="0" marB="0" horzOverflow="overflow"/>
                </a:tc>
                <a:tc vMerge="1">
                  <a:txBody>
                    <a:bodyPr/>
                    <a:lstStyle/>
                    <a:p>
                      <a:endParaRPr lang="en-US"/>
                    </a:p>
                  </a:txBody>
                  <a:tcPr marL="0" marR="0" marT="0" marB="0" horzOverflow="overflow"/>
                </a:tc>
                <a:extLst>
                  <a:ext uri="{0D108BD9-81ED-4DB2-BD59-A6C34878D82A}">
                    <a16:rowId xmlns:a16="http://schemas.microsoft.com/office/drawing/2014/main" xmlns="" val="3505091143"/>
                  </a:ext>
                </a:extLst>
              </a:tr>
              <a:tr h="0">
                <a:tc>
                  <a:txBody>
                    <a:bodyPr/>
                    <a:lstStyle/>
                    <a:p>
                      <a:r>
                        <a:rPr lang="en-US" sz="1600">
                          <a:effectLst/>
                          <a:latin typeface="Arial"/>
                        </a:rPr>
                        <a:t>Metanol</a:t>
                      </a:r>
                    </a:p>
                  </a:txBody>
                  <a:tcPr marL="68580" marR="68580" marT="0" marB="0">
                    <a:solidFill>
                      <a:schemeClr val="accent1">
                        <a:lumMod val="20000"/>
                        <a:lumOff val="80000"/>
                      </a:schemeClr>
                    </a:solidFill>
                  </a:tcPr>
                </a:tc>
                <a:tc>
                  <a:txBody>
                    <a:bodyPr/>
                    <a:lstStyle/>
                    <a:p>
                      <a:r>
                        <a:rPr lang="en-US" sz="1600">
                          <a:effectLst/>
                          <a:latin typeface="Arial"/>
                        </a:rPr>
                        <a:t>Sangre</a:t>
                      </a:r>
                    </a:p>
                  </a:txBody>
                  <a:tcPr marL="68580" marR="68580" marT="0" marB="0">
                    <a:solidFill>
                      <a:schemeClr val="accent1">
                        <a:lumMod val="20000"/>
                        <a:lumOff val="80000"/>
                      </a:schemeClr>
                    </a:solidFill>
                  </a:tcPr>
                </a:tc>
                <a:tc>
                  <a:txBody>
                    <a:bodyPr/>
                    <a:lstStyle/>
                    <a:p>
                      <a:r>
                        <a:rPr lang="en-US" sz="1600">
                          <a:effectLst/>
                          <a:latin typeface="Arial"/>
                        </a:rPr>
                        <a:t>Espectrofotométrico o Cromatografía de gases</a:t>
                      </a:r>
                    </a:p>
                  </a:txBody>
                  <a:tcPr marL="68580" marR="68580" marT="0" marB="0">
                    <a:solidFill>
                      <a:schemeClr val="accent1">
                        <a:lumMod val="20000"/>
                        <a:lumOff val="80000"/>
                      </a:schemeClr>
                    </a:solidFill>
                  </a:tcPr>
                </a:tc>
                <a:tc>
                  <a:txBody>
                    <a:bodyPr/>
                    <a:lstStyle/>
                    <a:p>
                      <a:r>
                        <a:rPr lang="en-US" sz="1600">
                          <a:effectLst/>
                          <a:latin typeface="Arial"/>
                        </a:rPr>
                        <a:t>Niveles Tóxicos</a:t>
                      </a:r>
                    </a:p>
                    <a:p>
                      <a:r>
                        <a:rPr lang="en-US" sz="1600">
                          <a:effectLst/>
                          <a:latin typeface="Arial"/>
                        </a:rPr>
                        <a:t>de 5 ug/dl</a:t>
                      </a:r>
                    </a:p>
                    <a:p>
                      <a:r>
                        <a:rPr lang="en-US" sz="1600">
                          <a:effectLst/>
                          <a:latin typeface="Arial"/>
                        </a:rPr>
                        <a:t>a 20 ug/ dl</a:t>
                      </a:r>
                    </a:p>
                    <a:p>
                      <a:r>
                        <a:rPr lang="en-US" sz="1600">
                          <a:effectLst/>
                          <a:latin typeface="Arial"/>
                        </a:rPr>
                        <a:t> Mayor de 20 ug/dl</a:t>
                      </a:r>
                    </a:p>
                    <a:p>
                      <a:r>
                        <a:rPr lang="en-US" sz="1600">
                          <a:effectLst/>
                          <a:latin typeface="Arial"/>
                        </a:rPr>
                        <a:t> niveles fatales</a:t>
                      </a:r>
                    </a:p>
                  </a:txBody>
                  <a:tcPr marL="68580" marR="68580" marT="0" marB="0">
                    <a:solidFill>
                      <a:schemeClr val="accent1">
                        <a:lumMod val="20000"/>
                        <a:lumOff val="80000"/>
                      </a:schemeClr>
                    </a:solidFill>
                  </a:tcPr>
                </a:tc>
                <a:tc>
                  <a:txBody>
                    <a:bodyPr/>
                    <a:lstStyle/>
                    <a:p>
                      <a:r>
                        <a:rPr lang="en-US" sz="1600" dirty="0">
                          <a:effectLst/>
                          <a:latin typeface="Arial"/>
                        </a:rPr>
                        <a:t>Gases </a:t>
                      </a:r>
                      <a:r>
                        <a:rPr lang="en-US" sz="1600" dirty="0" err="1">
                          <a:effectLst/>
                          <a:latin typeface="Arial"/>
                        </a:rPr>
                        <a:t>arteriales</a:t>
                      </a:r>
                      <a:r>
                        <a:rPr lang="en-US" sz="1600" dirty="0">
                          <a:effectLst/>
                          <a:latin typeface="Arial"/>
                        </a:rPr>
                        <a:t>, </a:t>
                      </a:r>
                      <a:r>
                        <a:rPr lang="en-US" sz="1600" dirty="0" err="1">
                          <a:effectLst/>
                          <a:latin typeface="Arial"/>
                        </a:rPr>
                        <a:t>brecha</a:t>
                      </a:r>
                      <a:r>
                        <a:rPr lang="en-US" sz="1600" dirty="0">
                          <a:effectLst/>
                          <a:latin typeface="Arial"/>
                        </a:rPr>
                        <a:t> </a:t>
                      </a:r>
                      <a:r>
                        <a:rPr lang="en-US" sz="1600" dirty="0" err="1">
                          <a:effectLst/>
                          <a:latin typeface="Arial"/>
                        </a:rPr>
                        <a:t>aniónica</a:t>
                      </a:r>
                      <a:r>
                        <a:rPr lang="en-US" sz="1600" dirty="0">
                          <a:effectLst/>
                          <a:latin typeface="Arial"/>
                        </a:rPr>
                        <a:t>/osmolar, </a:t>
                      </a:r>
                      <a:r>
                        <a:rPr lang="en-US" sz="1600" dirty="0" err="1">
                          <a:effectLst/>
                          <a:latin typeface="Arial"/>
                        </a:rPr>
                        <a:t>lactato</a:t>
                      </a:r>
                      <a:r>
                        <a:rPr lang="en-US" sz="1600" dirty="0">
                          <a:effectLst/>
                          <a:latin typeface="Arial"/>
                        </a:rPr>
                        <a:t>, </a:t>
                      </a:r>
                      <a:r>
                        <a:rPr lang="en-US" sz="1600" dirty="0" err="1">
                          <a:effectLst/>
                          <a:latin typeface="Arial"/>
                        </a:rPr>
                        <a:t>electrolitos</a:t>
                      </a:r>
                      <a:r>
                        <a:rPr lang="en-US" sz="1600" dirty="0">
                          <a:effectLst/>
                          <a:latin typeface="Arial"/>
                        </a:rPr>
                        <a:t>,</a:t>
                      </a:r>
                    </a:p>
                    <a:p>
                      <a:r>
                        <a:rPr lang="en-US" sz="1600" dirty="0" err="1">
                          <a:effectLst/>
                          <a:latin typeface="Arial"/>
                        </a:rPr>
                        <a:t>transaminasas</a:t>
                      </a:r>
                      <a:r>
                        <a:rPr lang="en-US" sz="1600" dirty="0">
                          <a:effectLst/>
                          <a:latin typeface="Arial"/>
                        </a:rPr>
                        <a:t>, </a:t>
                      </a:r>
                      <a:r>
                        <a:rPr lang="en-US" sz="1600" dirty="0" err="1">
                          <a:effectLst/>
                          <a:latin typeface="Arial"/>
                        </a:rPr>
                        <a:t>amilasa</a:t>
                      </a:r>
                      <a:r>
                        <a:rPr lang="en-US" sz="1600" dirty="0">
                          <a:effectLst/>
                          <a:latin typeface="Arial"/>
                        </a:rPr>
                        <a:t> </a:t>
                      </a:r>
                      <a:r>
                        <a:rPr lang="en-US" sz="1600" dirty="0" err="1">
                          <a:effectLst/>
                          <a:latin typeface="Arial"/>
                        </a:rPr>
                        <a:t>sérica</a:t>
                      </a:r>
                      <a:r>
                        <a:rPr lang="en-US" sz="1600" dirty="0">
                          <a:effectLst/>
                          <a:latin typeface="Arial"/>
                        </a:rPr>
                        <a:t>, </a:t>
                      </a:r>
                      <a:r>
                        <a:rPr lang="en-US" sz="1600" dirty="0" err="1">
                          <a:effectLst/>
                          <a:latin typeface="Arial"/>
                        </a:rPr>
                        <a:t>parcial</a:t>
                      </a:r>
                      <a:r>
                        <a:rPr lang="en-US" sz="1600" dirty="0">
                          <a:effectLst/>
                          <a:latin typeface="Arial"/>
                        </a:rPr>
                        <a:t> de </a:t>
                      </a:r>
                      <a:r>
                        <a:rPr lang="en-US" sz="1600" dirty="0" err="1">
                          <a:effectLst/>
                          <a:latin typeface="Arial"/>
                        </a:rPr>
                        <a:t>orina</a:t>
                      </a:r>
                      <a:r>
                        <a:rPr lang="en-US" sz="1600" dirty="0">
                          <a:effectLst/>
                          <a:latin typeface="Arial"/>
                        </a:rPr>
                        <a:t>, </a:t>
                      </a:r>
                      <a:r>
                        <a:rPr lang="en-US" sz="1600" dirty="0" err="1">
                          <a:effectLst/>
                          <a:latin typeface="Arial"/>
                        </a:rPr>
                        <a:t>función</a:t>
                      </a:r>
                      <a:r>
                        <a:rPr lang="en-US" sz="1600" dirty="0">
                          <a:effectLst/>
                          <a:latin typeface="Arial"/>
                        </a:rPr>
                        <a:t> renal, </a:t>
                      </a:r>
                    </a:p>
                    <a:p>
                      <a:r>
                        <a:rPr lang="en-US" sz="1600" dirty="0" err="1">
                          <a:effectLst/>
                          <a:latin typeface="Arial"/>
                        </a:rPr>
                        <a:t>cuadro</a:t>
                      </a:r>
                      <a:r>
                        <a:rPr lang="en-US" sz="1600" dirty="0">
                          <a:effectLst/>
                          <a:latin typeface="Arial"/>
                        </a:rPr>
                        <a:t> </a:t>
                      </a:r>
                      <a:r>
                        <a:rPr lang="en-US" sz="1600" dirty="0" err="1">
                          <a:effectLst/>
                          <a:latin typeface="Arial"/>
                        </a:rPr>
                        <a:t>hemático</a:t>
                      </a:r>
                      <a:r>
                        <a:rPr lang="en-US" sz="1600" dirty="0">
                          <a:effectLst/>
                          <a:latin typeface="Arial"/>
                        </a:rPr>
                        <a:t> y </a:t>
                      </a:r>
                      <a:r>
                        <a:rPr lang="en-US" sz="1600" dirty="0" err="1">
                          <a:effectLst/>
                          <a:latin typeface="Arial"/>
                        </a:rPr>
                        <a:t>glicemia</a:t>
                      </a:r>
                      <a:r>
                        <a:rPr lang="en-US" sz="1600" dirty="0">
                          <a:effectLst/>
                          <a:latin typeface="Arial"/>
                        </a:rPr>
                        <a:t>.</a:t>
                      </a:r>
                    </a:p>
                  </a:txBody>
                  <a:tcPr marL="68580" marR="68580" marT="0" marB="0">
                    <a:solidFill>
                      <a:schemeClr val="accent1">
                        <a:lumMod val="20000"/>
                        <a:lumOff val="80000"/>
                      </a:schemeClr>
                    </a:solidFill>
                  </a:tcPr>
                </a:tc>
                <a:extLst>
                  <a:ext uri="{0D108BD9-81ED-4DB2-BD59-A6C34878D82A}">
                    <a16:rowId xmlns:a16="http://schemas.microsoft.com/office/drawing/2014/main" xmlns="" val="2610169146"/>
                  </a:ext>
                </a:extLst>
              </a:tr>
            </a:tbl>
          </a:graphicData>
        </a:graphic>
      </p:graphicFrame>
      <p:sp>
        <p:nvSpPr>
          <p:cNvPr id="7" name="Title 1">
            <a:extLst>
              <a:ext uri="{FF2B5EF4-FFF2-40B4-BE49-F238E27FC236}">
                <a16:creationId xmlns:a16="http://schemas.microsoft.com/office/drawing/2014/main" xmlns="" id="{6A9738E7-BC08-4258-9C01-3808FB1FC992}"/>
              </a:ext>
            </a:extLst>
          </p:cNvPr>
          <p:cNvSpPr>
            <a:spLocks noGrp="1"/>
          </p:cNvSpPr>
          <p:nvPr>
            <p:ph type="title"/>
          </p:nvPr>
        </p:nvSpPr>
        <p:spPr>
          <a:xfrm>
            <a:off x="1323622" y="312097"/>
            <a:ext cx="10515600" cy="760348"/>
          </a:xfrm>
        </p:spPr>
        <p:txBody>
          <a:bodyPr/>
          <a:lstStyle/>
          <a:p>
            <a:r>
              <a:rPr lang="es-CO">
                <a:latin typeface="Arial"/>
                <a:cs typeface="Arial"/>
              </a:rPr>
              <a:t>Análisis de Diferentes Sustancias </a:t>
            </a:r>
            <a:endParaRPr lang="es-CO" dirty="0"/>
          </a:p>
        </p:txBody>
      </p:sp>
      <p:sp>
        <p:nvSpPr>
          <p:cNvPr id="3" name="TextBox 2">
            <a:extLst>
              <a:ext uri="{FF2B5EF4-FFF2-40B4-BE49-F238E27FC236}">
                <a16:creationId xmlns:a16="http://schemas.microsoft.com/office/drawing/2014/main" xmlns="" id="{F0F8FC72-1DD8-46D2-80A1-B59D5FDBEC15}"/>
              </a:ext>
            </a:extLst>
          </p:cNvPr>
          <p:cNvSpPr txBox="1"/>
          <p:nvPr/>
        </p:nvSpPr>
        <p:spPr>
          <a:xfrm>
            <a:off x="264458" y="6595782"/>
            <a:ext cx="5831541"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err="1">
                <a:solidFill>
                  <a:srgbClr val="BDD7EE"/>
                </a:solidFill>
                <a:latin typeface="Arial"/>
                <a:cs typeface="Arial"/>
              </a:rPr>
              <a:t>Adpatado</a:t>
            </a:r>
            <a:r>
              <a:rPr lang="en-US" sz="800" dirty="0">
                <a:solidFill>
                  <a:srgbClr val="BDD7EE"/>
                </a:solidFill>
                <a:latin typeface="Arial"/>
                <a:cs typeface="Arial"/>
              </a:rPr>
              <a:t> de: </a:t>
            </a:r>
            <a:r>
              <a:rPr lang="es-MX" sz="800" dirty="0">
                <a:solidFill>
                  <a:srgbClr val="BDD7EE"/>
                </a:solidFill>
                <a:latin typeface="Arial"/>
                <a:cs typeface="Arial"/>
              </a:rPr>
              <a:t>Ministerio de Salud y Protección Social. Guía para el Manejo de Emergencias Toxicológicas . 2017 </a:t>
            </a:r>
            <a:endParaRPr lang="en-US" sz="800" dirty="0">
              <a:solidFill>
                <a:srgbClr val="BDD7EE"/>
              </a:solidFill>
              <a:latin typeface="Arial"/>
              <a:cs typeface="Arial"/>
            </a:endParaRPr>
          </a:p>
        </p:txBody>
      </p:sp>
    </p:spTree>
    <p:extLst>
      <p:ext uri="{BB962C8B-B14F-4D97-AF65-F5344CB8AC3E}">
        <p14:creationId xmlns:p14="http://schemas.microsoft.com/office/powerpoint/2010/main" val="104672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xmlns="" id="{4C4E9DFF-02AA-405E-AD9E-77CEF7519773}"/>
              </a:ext>
            </a:extLst>
          </p:cNvPr>
          <p:cNvGraphicFramePr>
            <a:graphicFrameLocks noGrp="1"/>
          </p:cNvGraphicFramePr>
          <p:nvPr/>
        </p:nvGraphicFramePr>
        <p:xfrm>
          <a:off x="572458" y="987462"/>
          <a:ext cx="11047084" cy="5608320"/>
        </p:xfrm>
        <a:graphic>
          <a:graphicData uri="http://schemas.openxmlformats.org/drawingml/2006/table">
            <a:tbl>
              <a:tblPr firstRow="1" firstCol="1" bandRow="1">
                <a:tableStyleId>{5FD0F851-EC5A-4D38-B0AD-8093EC10F338}</a:tableStyleId>
              </a:tblPr>
              <a:tblGrid>
                <a:gridCol w="1554815">
                  <a:extLst>
                    <a:ext uri="{9D8B030D-6E8A-4147-A177-3AD203B41FA5}">
                      <a16:colId xmlns:a16="http://schemas.microsoft.com/office/drawing/2014/main" xmlns="" val="3327736336"/>
                    </a:ext>
                  </a:extLst>
                </a:gridCol>
                <a:gridCol w="1456762">
                  <a:extLst>
                    <a:ext uri="{9D8B030D-6E8A-4147-A177-3AD203B41FA5}">
                      <a16:colId xmlns:a16="http://schemas.microsoft.com/office/drawing/2014/main" xmlns="" val="1530961577"/>
                    </a:ext>
                  </a:extLst>
                </a:gridCol>
                <a:gridCol w="3081610">
                  <a:extLst>
                    <a:ext uri="{9D8B030D-6E8A-4147-A177-3AD203B41FA5}">
                      <a16:colId xmlns:a16="http://schemas.microsoft.com/office/drawing/2014/main" xmlns="" val="37272964"/>
                    </a:ext>
                  </a:extLst>
                </a:gridCol>
                <a:gridCol w="2003051">
                  <a:extLst>
                    <a:ext uri="{9D8B030D-6E8A-4147-A177-3AD203B41FA5}">
                      <a16:colId xmlns:a16="http://schemas.microsoft.com/office/drawing/2014/main" xmlns="" val="1389744906"/>
                    </a:ext>
                  </a:extLst>
                </a:gridCol>
                <a:gridCol w="2950846">
                  <a:extLst>
                    <a:ext uri="{9D8B030D-6E8A-4147-A177-3AD203B41FA5}">
                      <a16:colId xmlns:a16="http://schemas.microsoft.com/office/drawing/2014/main" xmlns="" val="74347200"/>
                    </a:ext>
                  </a:extLst>
                </a:gridCol>
              </a:tblGrid>
              <a:tr h="0">
                <a:tc>
                  <a:txBody>
                    <a:bodyPr/>
                    <a:lstStyle/>
                    <a:p>
                      <a:pPr algn="ctr"/>
                      <a:r>
                        <a:rPr lang="en-US" sz="1600">
                          <a:effectLst/>
                          <a:latin typeface="Arial"/>
                        </a:rPr>
                        <a:t>Sustancia</a:t>
                      </a:r>
                    </a:p>
                  </a:txBody>
                  <a:tcPr marL="68580" marR="68580" marT="0" marB="0"/>
                </a:tc>
                <a:tc>
                  <a:txBody>
                    <a:bodyPr/>
                    <a:lstStyle/>
                    <a:p>
                      <a:pPr algn="ctr"/>
                      <a:r>
                        <a:rPr lang="en-US" sz="1600">
                          <a:effectLst/>
                          <a:latin typeface="Arial"/>
                        </a:rPr>
                        <a:t>Muestra</a:t>
                      </a:r>
                    </a:p>
                  </a:txBody>
                  <a:tcPr marL="68580" marR="68580" marT="0" marB="0"/>
                </a:tc>
                <a:tc>
                  <a:txBody>
                    <a:bodyPr/>
                    <a:lstStyle/>
                    <a:p>
                      <a:pPr algn="ctr"/>
                      <a:r>
                        <a:rPr lang="en-US" sz="1600">
                          <a:effectLst/>
                          <a:latin typeface="Arial"/>
                        </a:rPr>
                        <a:t>Método analítico</a:t>
                      </a:r>
                    </a:p>
                  </a:txBody>
                  <a:tcPr marL="68580" marR="68580" marT="0" marB="0"/>
                </a:tc>
                <a:tc>
                  <a:txBody>
                    <a:bodyPr/>
                    <a:lstStyle/>
                    <a:p>
                      <a:pPr algn="ctr"/>
                      <a:r>
                        <a:rPr lang="en-US" sz="1600">
                          <a:effectLst/>
                          <a:latin typeface="Arial"/>
                        </a:rPr>
                        <a:t>Valor de referencia</a:t>
                      </a:r>
                    </a:p>
                  </a:txBody>
                  <a:tcPr marL="68580" marR="68580" marT="0" marB="0"/>
                </a:tc>
                <a:tc>
                  <a:txBody>
                    <a:bodyPr/>
                    <a:lstStyle/>
                    <a:p>
                      <a:pPr algn="ctr"/>
                      <a:r>
                        <a:rPr lang="en-US" sz="1600">
                          <a:effectLst/>
                          <a:latin typeface="Arial"/>
                        </a:rPr>
                        <a:t>Biomarcadores efecto</a:t>
                      </a:r>
                    </a:p>
                  </a:txBody>
                  <a:tcPr marL="68580" marR="68580" marT="0" marB="0"/>
                </a:tc>
                <a:extLst>
                  <a:ext uri="{0D108BD9-81ED-4DB2-BD59-A6C34878D82A}">
                    <a16:rowId xmlns:a16="http://schemas.microsoft.com/office/drawing/2014/main" xmlns="" val="1032795990"/>
                  </a:ext>
                </a:extLst>
              </a:tr>
              <a:tr h="0">
                <a:tc rowSpan="2">
                  <a:txBody>
                    <a:bodyPr/>
                    <a:lstStyle/>
                    <a:p>
                      <a:r>
                        <a:rPr lang="en-US" sz="1600">
                          <a:effectLst/>
                          <a:latin typeface="Arial"/>
                        </a:rPr>
                        <a:t>Mercurio</a:t>
                      </a:r>
                    </a:p>
                  </a:txBody>
                  <a:tcPr marL="68580" marR="68580" marT="0" marB="0">
                    <a:solidFill>
                      <a:schemeClr val="accent1">
                        <a:lumMod val="20000"/>
                        <a:lumOff val="80000"/>
                      </a:schemeClr>
                    </a:solidFill>
                  </a:tcPr>
                </a:tc>
                <a:tc>
                  <a:txBody>
                    <a:bodyPr/>
                    <a:lstStyle/>
                    <a:p>
                      <a:r>
                        <a:rPr lang="en-US" sz="1600">
                          <a:effectLst/>
                          <a:latin typeface="Arial"/>
                        </a:rPr>
                        <a:t>Orina 24h</a:t>
                      </a:r>
                    </a:p>
                  </a:txBody>
                  <a:tcPr marL="68580" marR="68580" marT="0" marB="0">
                    <a:solidFill>
                      <a:schemeClr val="accent1">
                        <a:lumMod val="20000"/>
                        <a:lumOff val="80000"/>
                      </a:schemeClr>
                    </a:solidFill>
                  </a:tcPr>
                </a:tc>
                <a:tc>
                  <a:txBody>
                    <a:bodyPr/>
                    <a:lstStyle/>
                    <a:p>
                      <a:r>
                        <a:rPr lang="en-US" sz="1600">
                          <a:effectLst/>
                          <a:latin typeface="Arial"/>
                        </a:rPr>
                        <a:t>Espectrofotometría de</a:t>
                      </a:r>
                    </a:p>
                    <a:p>
                      <a:r>
                        <a:rPr lang="en-US" sz="1600">
                          <a:effectLst/>
                          <a:latin typeface="Arial"/>
                        </a:rPr>
                        <a:t>absorción atómica vapor frío / DMA-80.</a:t>
                      </a:r>
                    </a:p>
                  </a:txBody>
                  <a:tcPr marL="68580" marR="68580" marT="0" marB="0">
                    <a:solidFill>
                      <a:schemeClr val="accent1">
                        <a:lumMod val="20000"/>
                        <a:lumOff val="80000"/>
                      </a:schemeClr>
                    </a:solidFill>
                  </a:tcPr>
                </a:tc>
                <a:tc>
                  <a:txBody>
                    <a:bodyPr/>
                    <a:lstStyle/>
                    <a:p>
                      <a:r>
                        <a:rPr lang="el-GR" sz="1600">
                          <a:effectLst/>
                          <a:latin typeface="Arial"/>
                        </a:rPr>
                        <a:t>≤ 10 μ</a:t>
                      </a:r>
                      <a:r>
                        <a:rPr lang="en-US" sz="1600">
                          <a:effectLst/>
                          <a:latin typeface="Arial"/>
                        </a:rPr>
                        <a:t>g/L</a:t>
                      </a:r>
                    </a:p>
                    <a:p>
                      <a:r>
                        <a:rPr lang="en-US" sz="1600">
                          <a:effectLst/>
                          <a:latin typeface="Arial"/>
                        </a:rPr>
                        <a:t>&lt; 5 </a:t>
                      </a:r>
                      <a:r>
                        <a:rPr lang="el-GR" sz="1600">
                          <a:effectLst/>
                          <a:latin typeface="Arial"/>
                        </a:rPr>
                        <a:t>μ</a:t>
                      </a:r>
                      <a:r>
                        <a:rPr lang="en-US" sz="1600">
                          <a:effectLst/>
                          <a:latin typeface="Arial"/>
                        </a:rPr>
                        <a:t>g /g creatinina</a:t>
                      </a:r>
                    </a:p>
                  </a:txBody>
                  <a:tcPr marL="68580" marR="68580" marT="0" marB="0">
                    <a:solidFill>
                      <a:schemeClr val="accent1">
                        <a:lumMod val="20000"/>
                        <a:lumOff val="80000"/>
                      </a:schemeClr>
                    </a:solidFill>
                  </a:tcPr>
                </a:tc>
                <a:tc rowSpan="2">
                  <a:txBody>
                    <a:bodyPr/>
                    <a:lstStyle/>
                    <a:p>
                      <a:r>
                        <a:rPr lang="en-US" sz="1600">
                          <a:effectLst/>
                          <a:latin typeface="Arial"/>
                        </a:rPr>
                        <a:t>Electrolitos, glicemia, BUN, creatinina, transaminasas hepáticas, uroanálisis y gases arteriales.</a:t>
                      </a:r>
                    </a:p>
                  </a:txBody>
                  <a:tcPr marL="68580" marR="68580" marT="0" marB="0">
                    <a:solidFill>
                      <a:schemeClr val="accent1">
                        <a:lumMod val="20000"/>
                        <a:lumOff val="80000"/>
                      </a:schemeClr>
                    </a:solidFill>
                  </a:tcPr>
                </a:tc>
                <a:extLst>
                  <a:ext uri="{0D108BD9-81ED-4DB2-BD59-A6C34878D82A}">
                    <a16:rowId xmlns:a16="http://schemas.microsoft.com/office/drawing/2014/main" xmlns="" val="336202334"/>
                  </a:ext>
                </a:extLst>
              </a:tr>
              <a:tr h="0">
                <a:tc vMerge="1">
                  <a:txBody>
                    <a:bodyPr/>
                    <a:lstStyle/>
                    <a:p>
                      <a:endParaRPr lang="en-US"/>
                    </a:p>
                  </a:txBody>
                  <a:tcPr marL="0" marR="0" marT="0" marB="0" horzOverflow="overflow"/>
                </a:tc>
                <a:tc>
                  <a:txBody>
                    <a:bodyPr/>
                    <a:lstStyle/>
                    <a:p>
                      <a:r>
                        <a:rPr lang="en-US" sz="1600">
                          <a:effectLst/>
                          <a:latin typeface="Arial"/>
                        </a:rPr>
                        <a:t>Sangre</a:t>
                      </a:r>
                    </a:p>
                  </a:txBody>
                  <a:tcPr marL="68580" marR="68580" marT="0" marB="0">
                    <a:solidFill>
                      <a:schemeClr val="accent1">
                        <a:lumMod val="20000"/>
                        <a:lumOff val="80000"/>
                      </a:schemeClr>
                    </a:solidFill>
                  </a:tcPr>
                </a:tc>
                <a:tc>
                  <a:txBody>
                    <a:bodyPr/>
                    <a:lstStyle/>
                    <a:p>
                      <a:r>
                        <a:rPr lang="en-US" sz="1600">
                          <a:effectLst/>
                          <a:latin typeface="Arial"/>
                        </a:rPr>
                        <a:t>Espectrofotometría de</a:t>
                      </a:r>
                    </a:p>
                    <a:p>
                      <a:r>
                        <a:rPr lang="en-US" sz="1600">
                          <a:effectLst/>
                          <a:latin typeface="Arial"/>
                        </a:rPr>
                        <a:t>absorción atómica vapor frío / DMA-80.</a:t>
                      </a:r>
                    </a:p>
                  </a:txBody>
                  <a:tcPr marL="68580" marR="68580" marT="0" marB="0">
                    <a:solidFill>
                      <a:schemeClr val="accent1">
                        <a:lumMod val="20000"/>
                        <a:lumOff val="80000"/>
                      </a:schemeClr>
                    </a:solidFill>
                  </a:tcPr>
                </a:tc>
                <a:tc>
                  <a:txBody>
                    <a:bodyPr/>
                    <a:lstStyle/>
                    <a:p>
                      <a:r>
                        <a:rPr lang="en-US" sz="1600">
                          <a:effectLst/>
                          <a:latin typeface="Arial"/>
                        </a:rPr>
                        <a:t>5 - 10 µg/L</a:t>
                      </a:r>
                    </a:p>
                  </a:txBody>
                  <a:tcPr marL="68580" marR="68580" marT="0" marB="0">
                    <a:solidFill>
                      <a:schemeClr val="accent1">
                        <a:lumMod val="20000"/>
                        <a:lumOff val="80000"/>
                      </a:schemeClr>
                    </a:solidFill>
                  </a:tcPr>
                </a:tc>
                <a:tc vMerge="1">
                  <a:txBody>
                    <a:bodyPr/>
                    <a:lstStyle/>
                    <a:p>
                      <a:endParaRPr lang="en-US"/>
                    </a:p>
                  </a:txBody>
                  <a:tcPr marL="0" marR="0" marT="0" marB="0" horzOverflow="overflow"/>
                </a:tc>
                <a:extLst>
                  <a:ext uri="{0D108BD9-81ED-4DB2-BD59-A6C34878D82A}">
                    <a16:rowId xmlns:a16="http://schemas.microsoft.com/office/drawing/2014/main" xmlns="" val="936920452"/>
                  </a:ext>
                </a:extLst>
              </a:tr>
              <a:tr h="0">
                <a:tc>
                  <a:txBody>
                    <a:bodyPr/>
                    <a:lstStyle/>
                    <a:p>
                      <a:r>
                        <a:rPr lang="en-US" sz="1600">
                          <a:effectLst/>
                          <a:latin typeface="Arial"/>
                        </a:rPr>
                        <a:t>Plomo</a:t>
                      </a:r>
                    </a:p>
                  </a:txBody>
                  <a:tcPr marL="68580" marR="68580" marT="0" marB="0">
                    <a:noFill/>
                  </a:tcPr>
                </a:tc>
                <a:tc>
                  <a:txBody>
                    <a:bodyPr/>
                    <a:lstStyle/>
                    <a:p>
                      <a:r>
                        <a:rPr lang="en-US" sz="1600">
                          <a:effectLst/>
                          <a:latin typeface="Arial"/>
                        </a:rPr>
                        <a:t>Sangre</a:t>
                      </a:r>
                    </a:p>
                  </a:txBody>
                  <a:tcPr marL="68580" marR="68580" marT="0" marB="0">
                    <a:noFill/>
                  </a:tcPr>
                </a:tc>
                <a:tc>
                  <a:txBody>
                    <a:bodyPr/>
                    <a:lstStyle/>
                    <a:p>
                      <a:r>
                        <a:rPr lang="en-US" sz="1600">
                          <a:effectLst/>
                          <a:latin typeface="Arial"/>
                        </a:rPr>
                        <a:t>Espectrofotometría de</a:t>
                      </a:r>
                    </a:p>
                    <a:p>
                      <a:r>
                        <a:rPr lang="en-US" sz="1600">
                          <a:effectLst/>
                          <a:latin typeface="Arial"/>
                        </a:rPr>
                        <a:t>absorción atómica horno</a:t>
                      </a:r>
                    </a:p>
                    <a:p>
                      <a:r>
                        <a:rPr lang="en-US" sz="1600">
                          <a:effectLst/>
                          <a:latin typeface="Arial"/>
                        </a:rPr>
                        <a:t>de grafito</a:t>
                      </a:r>
                    </a:p>
                  </a:txBody>
                  <a:tcPr marL="68580" marR="68580" marT="0" marB="0">
                    <a:noFill/>
                  </a:tcPr>
                </a:tc>
                <a:tc>
                  <a:txBody>
                    <a:bodyPr/>
                    <a:lstStyle/>
                    <a:p>
                      <a:r>
                        <a:rPr lang="en-US" sz="1600">
                          <a:effectLst/>
                          <a:latin typeface="Arial"/>
                        </a:rPr>
                        <a:t>38 µg/dl</a:t>
                      </a:r>
                    </a:p>
                  </a:txBody>
                  <a:tcPr marL="68580" marR="68580" marT="0" marB="0">
                    <a:noFill/>
                  </a:tcPr>
                </a:tc>
                <a:tc>
                  <a:txBody>
                    <a:bodyPr/>
                    <a:lstStyle/>
                    <a:p>
                      <a:r>
                        <a:rPr lang="en-US" sz="1600">
                          <a:effectLst/>
                          <a:latin typeface="Arial"/>
                        </a:rPr>
                        <a:t>ALA- d eritrocitaria, zinc protoporfirina (ZPP), ALA-Urinaria, cuadro hemático y ESP</a:t>
                      </a:r>
                    </a:p>
                  </a:txBody>
                  <a:tcPr marL="68580" marR="68580" marT="0" marB="0">
                    <a:noFill/>
                  </a:tcPr>
                </a:tc>
                <a:extLst>
                  <a:ext uri="{0D108BD9-81ED-4DB2-BD59-A6C34878D82A}">
                    <a16:rowId xmlns:a16="http://schemas.microsoft.com/office/drawing/2014/main" xmlns="" val="1199363280"/>
                  </a:ext>
                </a:extLst>
              </a:tr>
              <a:tr h="0">
                <a:tc>
                  <a:txBody>
                    <a:bodyPr/>
                    <a:lstStyle/>
                    <a:p>
                      <a:r>
                        <a:rPr lang="en-US" sz="1600">
                          <a:effectLst/>
                          <a:latin typeface="Arial"/>
                        </a:rPr>
                        <a:t>Monóxido de Carbono</a:t>
                      </a:r>
                    </a:p>
                  </a:txBody>
                  <a:tcPr marL="68580" marR="68580" marT="0" marB="0">
                    <a:solidFill>
                      <a:schemeClr val="accent1">
                        <a:lumMod val="20000"/>
                        <a:lumOff val="80000"/>
                      </a:schemeClr>
                    </a:solidFill>
                  </a:tcPr>
                </a:tc>
                <a:tc>
                  <a:txBody>
                    <a:bodyPr/>
                    <a:lstStyle/>
                    <a:p>
                      <a:r>
                        <a:rPr lang="en-US" sz="1600">
                          <a:effectLst/>
                          <a:latin typeface="Arial"/>
                        </a:rPr>
                        <a:t>Sangre</a:t>
                      </a:r>
                    </a:p>
                  </a:txBody>
                  <a:tcPr marL="68580" marR="68580" marT="0" marB="0">
                    <a:solidFill>
                      <a:schemeClr val="accent1">
                        <a:lumMod val="20000"/>
                        <a:lumOff val="80000"/>
                      </a:schemeClr>
                    </a:solidFill>
                  </a:tcPr>
                </a:tc>
                <a:tc>
                  <a:txBody>
                    <a:bodyPr/>
                    <a:lstStyle/>
                    <a:p>
                      <a:r>
                        <a:rPr lang="en-US" sz="1600" dirty="0" err="1">
                          <a:effectLst/>
                          <a:latin typeface="Arial"/>
                        </a:rPr>
                        <a:t>Espectrofotométrico</a:t>
                      </a:r>
                      <a:endParaRPr lang="en-US" sz="1600" dirty="0">
                        <a:effectLst/>
                        <a:latin typeface="Arial"/>
                      </a:endParaRPr>
                    </a:p>
                    <a:p>
                      <a:r>
                        <a:rPr lang="en-US" sz="1600" dirty="0">
                          <a:effectLst/>
                          <a:latin typeface="Arial"/>
                        </a:rPr>
                        <a:t>UV-VIS para </a:t>
                      </a:r>
                      <a:r>
                        <a:rPr lang="en-US" sz="1600" dirty="0" err="1">
                          <a:effectLst/>
                          <a:latin typeface="Arial"/>
                        </a:rPr>
                        <a:t>determinación</a:t>
                      </a:r>
                      <a:r>
                        <a:rPr lang="en-US" sz="1600" dirty="0">
                          <a:effectLst/>
                          <a:latin typeface="Arial"/>
                        </a:rPr>
                        <a:t> de </a:t>
                      </a:r>
                      <a:r>
                        <a:rPr lang="en-US" sz="1600" dirty="0" err="1">
                          <a:effectLst/>
                          <a:latin typeface="Arial"/>
                        </a:rPr>
                        <a:t>caorboxihemoglobina</a:t>
                      </a:r>
                      <a:endParaRPr lang="en-US" sz="1600" dirty="0">
                        <a:effectLst/>
                        <a:latin typeface="Arial"/>
                      </a:endParaRPr>
                    </a:p>
                  </a:txBody>
                  <a:tcPr marL="68580" marR="68580" marT="0" marB="0">
                    <a:solidFill>
                      <a:schemeClr val="accent1">
                        <a:lumMod val="20000"/>
                        <a:lumOff val="80000"/>
                      </a:schemeClr>
                    </a:solidFill>
                  </a:tcPr>
                </a:tc>
                <a:tc>
                  <a:txBody>
                    <a:bodyPr/>
                    <a:lstStyle/>
                    <a:p>
                      <a:r>
                        <a:rPr lang="en-US" sz="1600">
                          <a:effectLst/>
                          <a:latin typeface="Arial"/>
                        </a:rPr>
                        <a:t>Población general</a:t>
                      </a:r>
                    </a:p>
                    <a:p>
                      <a:r>
                        <a:rPr lang="en-US" sz="1600">
                          <a:effectLst/>
                          <a:latin typeface="Arial"/>
                        </a:rPr>
                        <a:t>hasta 2%</a:t>
                      </a:r>
                    </a:p>
                  </a:txBody>
                  <a:tcPr marL="68580" marR="68580" marT="0" marB="0">
                    <a:solidFill>
                      <a:schemeClr val="accent1">
                        <a:lumMod val="20000"/>
                        <a:lumOff val="80000"/>
                      </a:schemeClr>
                    </a:solidFill>
                  </a:tcPr>
                </a:tc>
                <a:tc>
                  <a:txBody>
                    <a:bodyPr/>
                    <a:lstStyle/>
                    <a:p>
                      <a:r>
                        <a:rPr lang="en-US" sz="1600">
                          <a:effectLst/>
                          <a:latin typeface="Arial"/>
                        </a:rPr>
                        <a:t>Enzimas cardiacas, mioglobina, troponinas, creatina</a:t>
                      </a:r>
                    </a:p>
                    <a:p>
                      <a:r>
                        <a:rPr lang="en-US" sz="1600">
                          <a:effectLst/>
                          <a:latin typeface="Arial"/>
                        </a:rPr>
                        <a:t>Quinasa, creatinfosfoquinasa y lactato</a:t>
                      </a:r>
                    </a:p>
                  </a:txBody>
                  <a:tcPr marL="68580" marR="68580" marT="0" marB="0">
                    <a:solidFill>
                      <a:schemeClr val="accent1">
                        <a:lumMod val="20000"/>
                        <a:lumOff val="80000"/>
                      </a:schemeClr>
                    </a:solidFill>
                  </a:tcPr>
                </a:tc>
                <a:extLst>
                  <a:ext uri="{0D108BD9-81ED-4DB2-BD59-A6C34878D82A}">
                    <a16:rowId xmlns:a16="http://schemas.microsoft.com/office/drawing/2014/main" xmlns="" val="2474973000"/>
                  </a:ext>
                </a:extLst>
              </a:tr>
              <a:tr h="0">
                <a:tc>
                  <a:txBody>
                    <a:bodyPr/>
                    <a:lstStyle/>
                    <a:p>
                      <a:r>
                        <a:rPr lang="en-US" sz="1600">
                          <a:effectLst/>
                          <a:latin typeface="Arial"/>
                        </a:rPr>
                        <a:t>Marihuana</a:t>
                      </a:r>
                    </a:p>
                  </a:txBody>
                  <a:tcPr marL="68580" marR="68580" marT="0" marB="0">
                    <a:noFill/>
                  </a:tcPr>
                </a:tc>
                <a:tc>
                  <a:txBody>
                    <a:bodyPr/>
                    <a:lstStyle/>
                    <a:p>
                      <a:r>
                        <a:rPr lang="en-US" sz="1600" dirty="0" err="1">
                          <a:effectLst/>
                          <a:latin typeface="Arial"/>
                        </a:rPr>
                        <a:t>Orina</a:t>
                      </a:r>
                      <a:endParaRPr lang="en-US" sz="1600" dirty="0">
                        <a:effectLst/>
                        <a:latin typeface="Arial"/>
                      </a:endParaRPr>
                    </a:p>
                  </a:txBody>
                  <a:tcPr marL="68580" marR="68580" marT="0" marB="0">
                    <a:noFill/>
                  </a:tcPr>
                </a:tc>
                <a:tc>
                  <a:txBody>
                    <a:bodyPr/>
                    <a:lstStyle/>
                    <a:p>
                      <a:r>
                        <a:rPr lang="en-US" sz="1600">
                          <a:effectLst/>
                          <a:latin typeface="Arial"/>
                        </a:rPr>
                        <a:t>Test rápido de inmunoensayo</a:t>
                      </a:r>
                    </a:p>
                  </a:txBody>
                  <a:tcPr marL="68580" marR="68580" marT="0" marB="0">
                    <a:noFill/>
                  </a:tcPr>
                </a:tc>
                <a:tc>
                  <a:txBody>
                    <a:bodyPr/>
                    <a:lstStyle/>
                    <a:p>
                      <a:r>
                        <a:rPr lang="en-US" sz="1600">
                          <a:effectLst/>
                          <a:latin typeface="Arial"/>
                        </a:rPr>
                        <a:t>Negativo, &lt; 50 ng/ ml según NIDA</a:t>
                      </a:r>
                    </a:p>
                  </a:txBody>
                  <a:tcPr marL="68580" marR="68580" marT="0" marB="0">
                    <a:noFill/>
                  </a:tcPr>
                </a:tc>
                <a:tc>
                  <a:txBody>
                    <a:bodyPr/>
                    <a:lstStyle/>
                    <a:p>
                      <a:r>
                        <a:rPr lang="en-US" sz="1600">
                          <a:effectLst/>
                          <a:latin typeface="Arial"/>
                        </a:rPr>
                        <a:t>Ionograma, gases arteriales, glicemia, electrocardiograma</a:t>
                      </a:r>
                    </a:p>
                  </a:txBody>
                  <a:tcPr marL="68580" marR="68580" marT="0" marB="0">
                    <a:noFill/>
                  </a:tcPr>
                </a:tc>
                <a:extLst>
                  <a:ext uri="{0D108BD9-81ED-4DB2-BD59-A6C34878D82A}">
                    <a16:rowId xmlns:a16="http://schemas.microsoft.com/office/drawing/2014/main" xmlns="" val="1075569851"/>
                  </a:ext>
                </a:extLst>
              </a:tr>
              <a:tr h="0">
                <a:tc>
                  <a:txBody>
                    <a:bodyPr/>
                    <a:lstStyle/>
                    <a:p>
                      <a:r>
                        <a:rPr lang="en-US" sz="1600">
                          <a:effectLst/>
                          <a:latin typeface="Arial"/>
                        </a:rPr>
                        <a:t>Cocaína</a:t>
                      </a:r>
                    </a:p>
                  </a:txBody>
                  <a:tcPr marL="68580" marR="68580" marT="0" marB="0">
                    <a:solidFill>
                      <a:schemeClr val="accent1">
                        <a:lumMod val="20000"/>
                        <a:lumOff val="80000"/>
                      </a:schemeClr>
                    </a:solidFill>
                  </a:tcPr>
                </a:tc>
                <a:tc>
                  <a:txBody>
                    <a:bodyPr/>
                    <a:lstStyle/>
                    <a:p>
                      <a:r>
                        <a:rPr lang="en-US" sz="1600">
                          <a:effectLst/>
                          <a:latin typeface="Arial"/>
                        </a:rPr>
                        <a:t>Orina</a:t>
                      </a:r>
                    </a:p>
                  </a:txBody>
                  <a:tcPr marL="68580" marR="68580" marT="0" marB="0">
                    <a:solidFill>
                      <a:schemeClr val="accent1">
                        <a:lumMod val="20000"/>
                        <a:lumOff val="80000"/>
                      </a:schemeClr>
                    </a:solidFill>
                  </a:tcPr>
                </a:tc>
                <a:tc>
                  <a:txBody>
                    <a:bodyPr/>
                    <a:lstStyle/>
                    <a:p>
                      <a:r>
                        <a:rPr lang="en-US" sz="1600">
                          <a:effectLst/>
                          <a:latin typeface="Arial"/>
                        </a:rPr>
                        <a:t>Test rápido de inmunoensayo</a:t>
                      </a:r>
                    </a:p>
                  </a:txBody>
                  <a:tcPr marL="68580" marR="68580" marT="0" marB="0">
                    <a:solidFill>
                      <a:schemeClr val="accent1">
                        <a:lumMod val="20000"/>
                        <a:lumOff val="80000"/>
                      </a:schemeClr>
                    </a:solidFill>
                  </a:tcPr>
                </a:tc>
                <a:tc>
                  <a:txBody>
                    <a:bodyPr/>
                    <a:lstStyle/>
                    <a:p>
                      <a:r>
                        <a:rPr lang="en-US" sz="1600">
                          <a:effectLst/>
                          <a:latin typeface="Arial"/>
                        </a:rPr>
                        <a:t>Negativo</a:t>
                      </a:r>
                    </a:p>
                    <a:p>
                      <a:r>
                        <a:rPr lang="en-US" sz="1600">
                          <a:effectLst/>
                          <a:latin typeface="Arial"/>
                        </a:rPr>
                        <a:t>&lt; 300 ng/ ml según NIDA</a:t>
                      </a:r>
                    </a:p>
                  </a:txBody>
                  <a:tcPr marL="68580" marR="68580" marT="0" marB="0">
                    <a:solidFill>
                      <a:schemeClr val="accent1">
                        <a:lumMod val="20000"/>
                        <a:lumOff val="80000"/>
                      </a:schemeClr>
                    </a:solidFill>
                  </a:tcPr>
                </a:tc>
                <a:tc>
                  <a:txBody>
                    <a:bodyPr/>
                    <a:lstStyle/>
                    <a:p>
                      <a:r>
                        <a:rPr lang="en-US" sz="1600" dirty="0" err="1">
                          <a:effectLst/>
                          <a:latin typeface="Arial"/>
                        </a:rPr>
                        <a:t>electrolitos</a:t>
                      </a:r>
                      <a:r>
                        <a:rPr lang="en-US" sz="1600" dirty="0">
                          <a:effectLst/>
                          <a:latin typeface="Arial"/>
                        </a:rPr>
                        <a:t>, </a:t>
                      </a:r>
                      <a:r>
                        <a:rPr lang="en-US" sz="1600" dirty="0" err="1">
                          <a:effectLst/>
                          <a:latin typeface="Arial"/>
                        </a:rPr>
                        <a:t>glicemia</a:t>
                      </a:r>
                      <a:r>
                        <a:rPr lang="en-US" sz="1600" dirty="0">
                          <a:effectLst/>
                          <a:latin typeface="Arial"/>
                        </a:rPr>
                        <a:t>, BUN, </a:t>
                      </a:r>
                      <a:r>
                        <a:rPr lang="en-US" sz="1600" dirty="0" err="1">
                          <a:effectLst/>
                          <a:latin typeface="Arial"/>
                        </a:rPr>
                        <a:t>creatinina</a:t>
                      </a:r>
                      <a:r>
                        <a:rPr lang="en-US" sz="1600" dirty="0">
                          <a:effectLst/>
                          <a:latin typeface="Arial"/>
                        </a:rPr>
                        <a:t>,</a:t>
                      </a:r>
                    </a:p>
                    <a:p>
                      <a:r>
                        <a:rPr lang="en-US" sz="1600" dirty="0" err="1">
                          <a:effectLst/>
                          <a:latin typeface="Arial"/>
                        </a:rPr>
                        <a:t>creatina</a:t>
                      </a:r>
                      <a:r>
                        <a:rPr lang="en-US" sz="1600" dirty="0">
                          <a:effectLst/>
                          <a:latin typeface="Arial"/>
                        </a:rPr>
                        <a:t> </a:t>
                      </a:r>
                      <a:r>
                        <a:rPr lang="en-US" sz="1600" dirty="0" err="1">
                          <a:effectLst/>
                          <a:latin typeface="Arial"/>
                        </a:rPr>
                        <a:t>quinasa</a:t>
                      </a:r>
                      <a:r>
                        <a:rPr lang="en-US" sz="1600" dirty="0">
                          <a:effectLst/>
                          <a:latin typeface="Arial"/>
                        </a:rPr>
                        <a:t> (CPK), </a:t>
                      </a:r>
                      <a:r>
                        <a:rPr lang="en-US" sz="1600" dirty="0" err="1">
                          <a:effectLst/>
                          <a:latin typeface="Arial"/>
                        </a:rPr>
                        <a:t>uroanálisis</a:t>
                      </a:r>
                      <a:r>
                        <a:rPr lang="en-US" sz="1600" dirty="0">
                          <a:effectLst/>
                          <a:latin typeface="Arial"/>
                        </a:rPr>
                        <a:t>, </a:t>
                      </a:r>
                      <a:r>
                        <a:rPr lang="en-US" sz="1600" dirty="0" err="1">
                          <a:effectLst/>
                          <a:latin typeface="Arial"/>
                        </a:rPr>
                        <a:t>mioglobina</a:t>
                      </a:r>
                      <a:r>
                        <a:rPr lang="en-US" sz="1600" dirty="0">
                          <a:effectLst/>
                          <a:latin typeface="Arial"/>
                        </a:rPr>
                        <a:t> </a:t>
                      </a:r>
                      <a:r>
                        <a:rPr lang="en-US" sz="1600" dirty="0" err="1">
                          <a:effectLst/>
                          <a:latin typeface="Arial"/>
                        </a:rPr>
                        <a:t>en</a:t>
                      </a:r>
                      <a:r>
                        <a:rPr lang="en-US" sz="1600" dirty="0">
                          <a:effectLst/>
                          <a:latin typeface="Arial"/>
                        </a:rPr>
                        <a:t> </a:t>
                      </a:r>
                      <a:r>
                        <a:rPr lang="en-US" sz="1600" dirty="0" err="1">
                          <a:effectLst/>
                          <a:latin typeface="Arial"/>
                        </a:rPr>
                        <a:t>orina</a:t>
                      </a:r>
                      <a:r>
                        <a:rPr lang="en-US" sz="1600" dirty="0">
                          <a:effectLst/>
                          <a:latin typeface="Arial"/>
                        </a:rPr>
                        <a:t>, </a:t>
                      </a:r>
                      <a:r>
                        <a:rPr lang="en-US" sz="1600" dirty="0" err="1">
                          <a:effectLst/>
                          <a:latin typeface="Arial"/>
                        </a:rPr>
                        <a:t>troponina</a:t>
                      </a:r>
                      <a:r>
                        <a:rPr lang="en-US" sz="1600" dirty="0">
                          <a:effectLst/>
                          <a:latin typeface="Arial"/>
                        </a:rPr>
                        <a:t> </a:t>
                      </a:r>
                      <a:r>
                        <a:rPr lang="en-US" sz="1600" dirty="0" err="1">
                          <a:effectLst/>
                          <a:latin typeface="Arial"/>
                        </a:rPr>
                        <a:t>cardiaca</a:t>
                      </a:r>
                      <a:r>
                        <a:rPr lang="en-US" sz="1600" dirty="0">
                          <a:effectLst/>
                          <a:latin typeface="Arial"/>
                        </a:rPr>
                        <a:t>.</a:t>
                      </a:r>
                    </a:p>
                  </a:txBody>
                  <a:tcPr marL="68580" marR="68580" marT="0" marB="0">
                    <a:solidFill>
                      <a:schemeClr val="accent1">
                        <a:lumMod val="20000"/>
                        <a:lumOff val="80000"/>
                      </a:schemeClr>
                    </a:solidFill>
                  </a:tcPr>
                </a:tc>
                <a:extLst>
                  <a:ext uri="{0D108BD9-81ED-4DB2-BD59-A6C34878D82A}">
                    <a16:rowId xmlns:a16="http://schemas.microsoft.com/office/drawing/2014/main" xmlns="" val="580616958"/>
                  </a:ext>
                </a:extLst>
              </a:tr>
            </a:tbl>
          </a:graphicData>
        </a:graphic>
      </p:graphicFrame>
      <p:sp>
        <p:nvSpPr>
          <p:cNvPr id="7" name="Title 1">
            <a:extLst>
              <a:ext uri="{FF2B5EF4-FFF2-40B4-BE49-F238E27FC236}">
                <a16:creationId xmlns:a16="http://schemas.microsoft.com/office/drawing/2014/main" xmlns="" id="{8FA61683-BE6E-4063-9F83-60C071F0E547}"/>
              </a:ext>
            </a:extLst>
          </p:cNvPr>
          <p:cNvSpPr>
            <a:spLocks noGrp="1"/>
          </p:cNvSpPr>
          <p:nvPr>
            <p:ph type="title"/>
          </p:nvPr>
        </p:nvSpPr>
        <p:spPr>
          <a:xfrm>
            <a:off x="838200" y="207533"/>
            <a:ext cx="10515600" cy="895814"/>
          </a:xfrm>
        </p:spPr>
        <p:txBody>
          <a:bodyPr/>
          <a:lstStyle/>
          <a:p>
            <a:r>
              <a:rPr lang="es-CO">
                <a:latin typeface="Arial"/>
                <a:cs typeface="Arial"/>
              </a:rPr>
              <a:t>Análisis de Diferentes Sustancias </a:t>
            </a:r>
            <a:endParaRPr lang="es-CO"/>
          </a:p>
        </p:txBody>
      </p:sp>
      <p:sp>
        <p:nvSpPr>
          <p:cNvPr id="6" name="TextBox 2">
            <a:extLst>
              <a:ext uri="{FF2B5EF4-FFF2-40B4-BE49-F238E27FC236}">
                <a16:creationId xmlns:a16="http://schemas.microsoft.com/office/drawing/2014/main" xmlns="" id="{C29E5655-7664-45AD-929B-A144A6013212}"/>
              </a:ext>
            </a:extLst>
          </p:cNvPr>
          <p:cNvSpPr txBox="1"/>
          <p:nvPr/>
        </p:nvSpPr>
        <p:spPr>
          <a:xfrm>
            <a:off x="264458" y="6595782"/>
            <a:ext cx="5831541"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err="1">
                <a:solidFill>
                  <a:srgbClr val="BDD7EE"/>
                </a:solidFill>
                <a:latin typeface="Arial"/>
                <a:cs typeface="Arial"/>
              </a:rPr>
              <a:t>Adpatado</a:t>
            </a:r>
            <a:r>
              <a:rPr lang="en-US" sz="800" dirty="0">
                <a:solidFill>
                  <a:srgbClr val="BDD7EE"/>
                </a:solidFill>
                <a:latin typeface="Arial"/>
                <a:cs typeface="Arial"/>
              </a:rPr>
              <a:t> de: </a:t>
            </a:r>
            <a:r>
              <a:rPr lang="es-MX" sz="800" dirty="0">
                <a:solidFill>
                  <a:srgbClr val="BDD7EE"/>
                </a:solidFill>
                <a:latin typeface="Arial"/>
                <a:cs typeface="Arial"/>
              </a:rPr>
              <a:t>Ministerio de Salud y Protección Social. Guía para el Manejo de Emergencias Toxicológicas . 2017 </a:t>
            </a:r>
            <a:endParaRPr lang="en-US" sz="800" dirty="0">
              <a:solidFill>
                <a:srgbClr val="BDD7EE"/>
              </a:solidFill>
              <a:latin typeface="Arial"/>
              <a:cs typeface="Arial"/>
            </a:endParaRPr>
          </a:p>
        </p:txBody>
      </p:sp>
    </p:spTree>
    <p:extLst>
      <p:ext uri="{BB962C8B-B14F-4D97-AF65-F5344CB8AC3E}">
        <p14:creationId xmlns:p14="http://schemas.microsoft.com/office/powerpoint/2010/main" val="31592837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750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xmlns="" id="{96D412F9-5918-4938-9517-C4C81FB5B465}"/>
              </a:ext>
            </a:extLst>
          </p:cNvPr>
          <p:cNvSpPr/>
          <p:nvPr/>
        </p:nvSpPr>
        <p:spPr>
          <a:xfrm>
            <a:off x="644396" y="1465324"/>
            <a:ext cx="2943487" cy="275448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Rectángulo: esquinas redondeadas 15">
            <a:extLst>
              <a:ext uri="{FF2B5EF4-FFF2-40B4-BE49-F238E27FC236}">
                <a16:creationId xmlns:a16="http://schemas.microsoft.com/office/drawing/2014/main" xmlns="" id="{27EC2B3A-850B-450F-B2C6-05133D181F3C}"/>
              </a:ext>
            </a:extLst>
          </p:cNvPr>
          <p:cNvSpPr/>
          <p:nvPr/>
        </p:nvSpPr>
        <p:spPr>
          <a:xfrm>
            <a:off x="4010599" y="2042099"/>
            <a:ext cx="2943487" cy="275448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Rectángulo: esquinas redondeadas 16">
            <a:extLst>
              <a:ext uri="{FF2B5EF4-FFF2-40B4-BE49-F238E27FC236}">
                <a16:creationId xmlns:a16="http://schemas.microsoft.com/office/drawing/2014/main" xmlns="" id="{7EBBCBD0-409F-486D-833A-9081B3A2C31A}"/>
              </a:ext>
            </a:extLst>
          </p:cNvPr>
          <p:cNvSpPr/>
          <p:nvPr/>
        </p:nvSpPr>
        <p:spPr>
          <a:xfrm>
            <a:off x="7392456" y="2803295"/>
            <a:ext cx="2943487" cy="275448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Título 1">
            <a:extLst>
              <a:ext uri="{FF2B5EF4-FFF2-40B4-BE49-F238E27FC236}">
                <a16:creationId xmlns:a16="http://schemas.microsoft.com/office/drawing/2014/main" xmlns="" id="{D4A5DB28-4510-4E95-9BF4-F60E22895523}"/>
              </a:ext>
            </a:extLst>
          </p:cNvPr>
          <p:cNvSpPr>
            <a:spLocks noGrp="1"/>
          </p:cNvSpPr>
          <p:nvPr>
            <p:ph type="title"/>
          </p:nvPr>
        </p:nvSpPr>
        <p:spPr>
          <a:xfrm>
            <a:off x="1038225" y="253268"/>
            <a:ext cx="10515600" cy="794214"/>
          </a:xfrm>
        </p:spPr>
        <p:txBody>
          <a:bodyPr/>
          <a:lstStyle/>
          <a:p>
            <a:r>
              <a:rPr lang="es-ES" dirty="0"/>
              <a:t>Contenido</a:t>
            </a:r>
            <a:endParaRPr lang="es-CO" dirty="0"/>
          </a:p>
        </p:txBody>
      </p:sp>
      <p:pic>
        <p:nvPicPr>
          <p:cNvPr id="9" name="Imagen 8">
            <a:extLst>
              <a:ext uri="{FF2B5EF4-FFF2-40B4-BE49-F238E27FC236}">
                <a16:creationId xmlns:a16="http://schemas.microsoft.com/office/drawing/2014/main" xmlns="" id="{1199431C-F196-4E9B-85E4-E923896B586A}"/>
              </a:ext>
            </a:extLst>
          </p:cNvPr>
          <p:cNvPicPr>
            <a:picLocks noChangeAspect="1"/>
          </p:cNvPicPr>
          <p:nvPr/>
        </p:nvPicPr>
        <p:blipFill rotWithShape="1">
          <a:blip r:embed="rId2"/>
          <a:srcRect l="2299" t="13315" r="1541" b="41314"/>
          <a:stretch/>
        </p:blipFill>
        <p:spPr>
          <a:xfrm>
            <a:off x="4213114" y="2486135"/>
            <a:ext cx="2523245" cy="1083734"/>
          </a:xfrm>
          <a:prstGeom prst="rect">
            <a:avLst/>
          </a:prstGeom>
        </p:spPr>
      </p:pic>
      <p:pic>
        <p:nvPicPr>
          <p:cNvPr id="11" name="Imagen 10">
            <a:extLst>
              <a:ext uri="{FF2B5EF4-FFF2-40B4-BE49-F238E27FC236}">
                <a16:creationId xmlns:a16="http://schemas.microsoft.com/office/drawing/2014/main" xmlns="" id="{1DFB5306-F52B-4952-B529-8EC25F68928D}"/>
              </a:ext>
            </a:extLst>
          </p:cNvPr>
          <p:cNvPicPr>
            <a:picLocks noChangeAspect="1"/>
          </p:cNvPicPr>
          <p:nvPr/>
        </p:nvPicPr>
        <p:blipFill rotWithShape="1">
          <a:blip r:embed="rId3"/>
          <a:srcRect l="37963" t="19917" r="37860" b="26914"/>
          <a:stretch/>
        </p:blipFill>
        <p:spPr>
          <a:xfrm>
            <a:off x="8426841" y="3028003"/>
            <a:ext cx="874715" cy="1202267"/>
          </a:xfrm>
          <a:prstGeom prst="rect">
            <a:avLst/>
          </a:prstGeom>
        </p:spPr>
      </p:pic>
      <p:pic>
        <p:nvPicPr>
          <p:cNvPr id="12" name="Imagen 11">
            <a:extLst>
              <a:ext uri="{FF2B5EF4-FFF2-40B4-BE49-F238E27FC236}">
                <a16:creationId xmlns:a16="http://schemas.microsoft.com/office/drawing/2014/main" xmlns="" id="{47DAC411-6F80-4F6F-AA37-8BBCA83F92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037" t="16604" r="8475" b="30969"/>
          <a:stretch/>
        </p:blipFill>
        <p:spPr>
          <a:xfrm>
            <a:off x="1399823" y="1748021"/>
            <a:ext cx="1553994" cy="1279981"/>
          </a:xfrm>
          <a:prstGeom prst="rect">
            <a:avLst/>
          </a:prstGeom>
        </p:spPr>
      </p:pic>
      <p:sp>
        <p:nvSpPr>
          <p:cNvPr id="13" name="CuadroTexto 12">
            <a:extLst>
              <a:ext uri="{FF2B5EF4-FFF2-40B4-BE49-F238E27FC236}">
                <a16:creationId xmlns:a16="http://schemas.microsoft.com/office/drawing/2014/main" xmlns="" id="{D12C2709-097D-4345-8963-3BA3E4743FD5}"/>
              </a:ext>
            </a:extLst>
          </p:cNvPr>
          <p:cNvSpPr txBox="1"/>
          <p:nvPr/>
        </p:nvSpPr>
        <p:spPr>
          <a:xfrm>
            <a:off x="1030037" y="3310699"/>
            <a:ext cx="2172204" cy="523220"/>
          </a:xfrm>
          <a:prstGeom prst="rect">
            <a:avLst/>
          </a:prstGeom>
          <a:noFill/>
        </p:spPr>
        <p:txBody>
          <a:bodyPr wrap="square" rtlCol="0">
            <a:spAutoFit/>
          </a:bodyPr>
          <a:lstStyle/>
          <a:p>
            <a:r>
              <a:rPr lang="es-ES" sz="1400" b="1" dirty="0">
                <a:latin typeface="Arial" panose="020B0604020202020204" pitchFamily="34" charset="0"/>
                <a:cs typeface="Arial" panose="020B0604020202020204" pitchFamily="34" charset="0"/>
              </a:rPr>
              <a:t>1. </a:t>
            </a:r>
            <a:r>
              <a:rPr lang="es-ES" sz="1400" b="1" dirty="0" err="1">
                <a:latin typeface="Arial" panose="020B0604020202020204" pitchFamily="34" charset="0"/>
                <a:cs typeface="Arial" panose="020B0604020202020204" pitchFamily="34" charset="0"/>
              </a:rPr>
              <a:t>Toxidromes</a:t>
            </a:r>
            <a:r>
              <a:rPr lang="es-ES" sz="1400" b="1" dirty="0">
                <a:latin typeface="Arial" panose="020B0604020202020204" pitchFamily="34" charset="0"/>
                <a:cs typeface="Arial" panose="020B0604020202020204" pitchFamily="34" charset="0"/>
              </a:rPr>
              <a:t> y grupos de sustancias</a:t>
            </a:r>
            <a:endParaRPr lang="es-CO" sz="1400" b="1" dirty="0">
              <a:latin typeface="Arial" panose="020B060402020202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xmlns="" id="{784580AB-D72B-4A0E-A5A0-A17081ED8A8E}"/>
              </a:ext>
            </a:extLst>
          </p:cNvPr>
          <p:cNvSpPr txBox="1"/>
          <p:nvPr/>
        </p:nvSpPr>
        <p:spPr>
          <a:xfrm>
            <a:off x="4620931" y="3886890"/>
            <a:ext cx="2203429" cy="523220"/>
          </a:xfrm>
          <a:prstGeom prst="rect">
            <a:avLst/>
          </a:prstGeom>
          <a:noFill/>
        </p:spPr>
        <p:txBody>
          <a:bodyPr wrap="square" rtlCol="0">
            <a:spAutoFit/>
          </a:bodyPr>
          <a:lstStyle/>
          <a:p>
            <a:r>
              <a:rPr lang="es-ES" sz="1400" b="1" dirty="0">
                <a:latin typeface="Arial" panose="020B0604020202020204" pitchFamily="34" charset="0"/>
                <a:cs typeface="Arial" panose="020B0604020202020204" pitchFamily="34" charset="0"/>
              </a:rPr>
              <a:t>2. Sistema de vigilancia en salud pública</a:t>
            </a:r>
            <a:endParaRPr lang="es-CO" sz="1400" b="1" dirty="0">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xmlns="" id="{8E0F0611-1D82-42A5-8779-DD89254B5B2B}"/>
              </a:ext>
            </a:extLst>
          </p:cNvPr>
          <p:cNvSpPr txBox="1"/>
          <p:nvPr/>
        </p:nvSpPr>
        <p:spPr>
          <a:xfrm>
            <a:off x="7815172" y="4473423"/>
            <a:ext cx="2391564" cy="646331"/>
          </a:xfrm>
          <a:prstGeom prst="rect">
            <a:avLst/>
          </a:prstGeom>
          <a:noFill/>
        </p:spPr>
        <p:txBody>
          <a:bodyPr wrap="square" rtlCol="0">
            <a:spAutoFit/>
          </a:bodyPr>
          <a:lstStyle/>
          <a:p>
            <a:r>
              <a:rPr lang="es-ES" sz="1200" b="1" dirty="0">
                <a:latin typeface="Arial" panose="020B0604020202020204" pitchFamily="34" charset="0"/>
                <a:cs typeface="Arial" panose="020B0604020202020204" pitchFamily="34" charset="0"/>
              </a:rPr>
              <a:t>3. Vigilancia en salud pública de las intoxicaciones por sustancias químicas</a:t>
            </a:r>
            <a:endParaRPr lang="es-CO"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8672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0B1D4DA-2D04-49B9-B8BA-6D032F5F0E61}"/>
              </a:ext>
            </a:extLst>
          </p:cNvPr>
          <p:cNvSpPr>
            <a:spLocks noGrp="1"/>
          </p:cNvSpPr>
          <p:nvPr>
            <p:ph type="title"/>
          </p:nvPr>
        </p:nvSpPr>
        <p:spPr>
          <a:xfrm>
            <a:off x="838200" y="970844"/>
            <a:ext cx="10515600" cy="435886"/>
          </a:xfrm>
        </p:spPr>
        <p:txBody>
          <a:bodyPr>
            <a:normAutofit fontScale="90000"/>
          </a:bodyPr>
          <a:lstStyle/>
          <a:p>
            <a:r>
              <a:rPr lang="es-CO" dirty="0">
                <a:latin typeface="Arial"/>
                <a:cs typeface="Arial"/>
              </a:rPr>
              <a:t>Unidad 1. </a:t>
            </a:r>
            <a:r>
              <a:rPr lang="es-ES" dirty="0">
                <a:latin typeface="Arial"/>
                <a:cs typeface="Arial"/>
              </a:rPr>
              <a:t>Generalidades de los </a:t>
            </a:r>
            <a:r>
              <a:rPr lang="es-ES" dirty="0" err="1">
                <a:latin typeface="Arial"/>
                <a:cs typeface="Arial"/>
              </a:rPr>
              <a:t>toxidromes</a:t>
            </a:r>
            <a:endParaRPr lang="es-CO" dirty="0">
              <a:latin typeface="Arial"/>
              <a:cs typeface="Arial"/>
            </a:endParaRPr>
          </a:p>
        </p:txBody>
      </p:sp>
      <p:sp>
        <p:nvSpPr>
          <p:cNvPr id="9" name="CuadroTexto 8">
            <a:extLst>
              <a:ext uri="{FF2B5EF4-FFF2-40B4-BE49-F238E27FC236}">
                <a16:creationId xmlns:a16="http://schemas.microsoft.com/office/drawing/2014/main" xmlns="" id="{47B6150A-6354-4EBF-AA87-C43B12F420CA}"/>
              </a:ext>
            </a:extLst>
          </p:cNvPr>
          <p:cNvSpPr txBox="1"/>
          <p:nvPr/>
        </p:nvSpPr>
        <p:spPr>
          <a:xfrm>
            <a:off x="724225" y="2412939"/>
            <a:ext cx="10515599" cy="1837298"/>
          </a:xfrm>
          <a:prstGeom prst="rect">
            <a:avLst/>
          </a:prstGeom>
          <a:noFill/>
        </p:spPr>
        <p:txBody>
          <a:bodyPr wrap="square">
            <a:spAutoFit/>
          </a:bodyPr>
          <a:lstStyle/>
          <a:p>
            <a:pPr>
              <a:lnSpc>
                <a:spcPct val="107000"/>
              </a:lnSpc>
              <a:spcAft>
                <a:spcPts val="800"/>
              </a:spcAft>
            </a:pPr>
            <a:r>
              <a:rPr lang="es-CO" sz="1800" dirty="0">
                <a:effectLst/>
                <a:latin typeface="Arial" panose="020B0604020202020204" pitchFamily="34" charset="0"/>
                <a:ea typeface="Times New Roman" panose="02020603050405020304" pitchFamily="18" charset="0"/>
                <a:cs typeface="Times New Roman" panose="02020603050405020304" pitchFamily="18" charset="0"/>
              </a:rPr>
              <a:t>Resultados del aprendizaje</a:t>
            </a:r>
            <a:endParaRPr lang="es-CO"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s-CO"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s-CO"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es-CO" sz="1800" dirty="0">
                <a:effectLst/>
                <a:latin typeface="Arial" panose="020B0604020202020204" pitchFamily="34" charset="0"/>
                <a:ea typeface="Noto Sans Symbols"/>
                <a:cs typeface="Noto Sans Symbols"/>
              </a:rPr>
              <a:t>Identificar las características generales de los múltiples </a:t>
            </a:r>
            <a:r>
              <a:rPr lang="es-CO" sz="1800" dirty="0" err="1">
                <a:effectLst/>
                <a:latin typeface="Arial" panose="020B0604020202020204" pitchFamily="34" charset="0"/>
                <a:ea typeface="Noto Sans Symbols"/>
                <a:cs typeface="Noto Sans Symbols"/>
              </a:rPr>
              <a:t>toxidromes</a:t>
            </a:r>
            <a:r>
              <a:rPr lang="es-CO" sz="1800" dirty="0">
                <a:effectLst/>
                <a:latin typeface="Arial" panose="020B0604020202020204" pitchFamily="34" charset="0"/>
                <a:ea typeface="Noto Sans Symbols"/>
                <a:cs typeface="Noto Sans Symbols"/>
              </a:rPr>
              <a:t> asociados a los efectos tóxicos de las sustancias químicas. </a:t>
            </a:r>
            <a:endParaRPr lang="es-CO" sz="1600" dirty="0">
              <a:effectLst/>
              <a:latin typeface="Noto Sans Symbols"/>
              <a:ea typeface="Noto Sans Symbols"/>
              <a:cs typeface="Noto Sans Symbols"/>
            </a:endParaRPr>
          </a:p>
          <a:p>
            <a:pPr>
              <a:lnSpc>
                <a:spcPct val="107000"/>
              </a:lnSpc>
              <a:spcAft>
                <a:spcPts val="800"/>
              </a:spcAft>
            </a:pPr>
            <a:r>
              <a:rPr lang="es-ES" sz="16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s-CO"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5059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0B1D4DA-2D04-49B9-B8BA-6D032F5F0E61}"/>
              </a:ext>
            </a:extLst>
          </p:cNvPr>
          <p:cNvSpPr>
            <a:spLocks noGrp="1"/>
          </p:cNvSpPr>
          <p:nvPr>
            <p:ph type="title"/>
          </p:nvPr>
        </p:nvSpPr>
        <p:spPr>
          <a:xfrm>
            <a:off x="445697" y="413240"/>
            <a:ext cx="10515600" cy="406468"/>
          </a:xfrm>
        </p:spPr>
        <p:txBody>
          <a:bodyPr>
            <a:normAutofit fontScale="90000"/>
          </a:bodyPr>
          <a:lstStyle/>
          <a:p>
            <a:r>
              <a:rPr lang="es-CO" dirty="0">
                <a:latin typeface="Arial"/>
                <a:cs typeface="Arial"/>
              </a:rPr>
              <a:t>Introducción</a:t>
            </a:r>
            <a:endParaRPr lang="es-CO" dirty="0"/>
          </a:p>
        </p:txBody>
      </p:sp>
      <p:sp>
        <p:nvSpPr>
          <p:cNvPr id="3" name="Marcador de texto 2">
            <a:extLst>
              <a:ext uri="{FF2B5EF4-FFF2-40B4-BE49-F238E27FC236}">
                <a16:creationId xmlns:a16="http://schemas.microsoft.com/office/drawing/2014/main" xmlns="" id="{76A48BDE-9935-40AC-8FD4-5AC2D6B86758}"/>
              </a:ext>
            </a:extLst>
          </p:cNvPr>
          <p:cNvSpPr>
            <a:spLocks noGrp="1"/>
          </p:cNvSpPr>
          <p:nvPr>
            <p:ph type="body" sz="quarter" idx="10"/>
          </p:nvPr>
        </p:nvSpPr>
        <p:spPr>
          <a:xfrm>
            <a:off x="211754" y="1070021"/>
            <a:ext cx="6006166" cy="4284077"/>
          </a:xfrm>
        </p:spPr>
        <p:txBody>
          <a:bodyPr vert="horz" lIns="91440" tIns="45720" rIns="91440" bIns="45720" rtlCol="0" anchor="t">
            <a:noAutofit/>
          </a:bodyPr>
          <a:lstStyle/>
          <a:p>
            <a:pPr marL="0" indent="0" algn="just">
              <a:lnSpc>
                <a:spcPct val="150000"/>
              </a:lnSpc>
              <a:buNone/>
            </a:pPr>
            <a:r>
              <a:rPr lang="es-CO" dirty="0">
                <a:latin typeface="Arial"/>
                <a:cs typeface="Arial"/>
              </a:rPr>
              <a:t>Las intoxicaciones agudas por sustancias químicas son un tipo de patología aguda, por lo cual los pacientes consultan al servicio de urgencias y según la severidad de la intoxicación, suelen requerir servicios de mediana y alta complejidad incluyendo las unidades de cuidados intensivos. </a:t>
            </a:r>
          </a:p>
          <a:p>
            <a:pPr marL="0" indent="0" algn="just">
              <a:lnSpc>
                <a:spcPct val="150000"/>
              </a:lnSpc>
              <a:buNone/>
            </a:pPr>
            <a:endParaRPr lang="es-CO" dirty="0">
              <a:latin typeface="Arial"/>
              <a:cs typeface="Arial"/>
            </a:endParaRPr>
          </a:p>
          <a:p>
            <a:pPr marL="0" indent="0" algn="just">
              <a:lnSpc>
                <a:spcPct val="150000"/>
              </a:lnSpc>
              <a:buNone/>
            </a:pPr>
            <a:r>
              <a:rPr lang="es-CO" dirty="0">
                <a:latin typeface="Arial"/>
                <a:cs typeface="Arial"/>
              </a:rPr>
              <a:t>Dependiendo de la severidad del cuadro clínico, el ingreso a unidad de cuidados intensivos ha llegado a representar hasta el 15% de ingresos en un año.</a:t>
            </a:r>
          </a:p>
          <a:p>
            <a:pPr marL="0" indent="0" algn="just">
              <a:lnSpc>
                <a:spcPct val="150000"/>
              </a:lnSpc>
              <a:buNone/>
            </a:pPr>
            <a:r>
              <a:rPr lang="es-CO" dirty="0">
                <a:latin typeface="Arial"/>
                <a:cs typeface="Arial"/>
              </a:rPr>
              <a:t> </a:t>
            </a:r>
            <a:endParaRPr lang="es-ES" dirty="0"/>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4569" y="1878543"/>
            <a:ext cx="5023080" cy="2808959"/>
          </a:xfrm>
          <a:prstGeom prst="rect">
            <a:avLst/>
          </a:prstGeom>
        </p:spPr>
      </p:pic>
      <p:sp>
        <p:nvSpPr>
          <p:cNvPr id="4" name="Rectángulo 3"/>
          <p:cNvSpPr/>
          <p:nvPr/>
        </p:nvSpPr>
        <p:spPr>
          <a:xfrm>
            <a:off x="0" y="6596390"/>
            <a:ext cx="7161195" cy="261610"/>
          </a:xfrm>
          <a:prstGeom prst="rect">
            <a:avLst/>
          </a:prstGeom>
        </p:spPr>
        <p:txBody>
          <a:bodyPr wrap="square">
            <a:spAutoFit/>
          </a:bodyPr>
          <a:lstStyle/>
          <a:p>
            <a:r>
              <a:rPr lang="es-CO" sz="1050" dirty="0">
                <a:solidFill>
                  <a:schemeClr val="bg1"/>
                </a:solidFill>
              </a:rPr>
              <a:t>Fuente: https://conexionputumayo.com/cuidado-ins-alerta-de-intoxicaciones-por-sustancias-quimicas-durante-la-pandemia/</a:t>
            </a:r>
          </a:p>
        </p:txBody>
      </p:sp>
    </p:spTree>
    <p:extLst>
      <p:ext uri="{BB962C8B-B14F-4D97-AF65-F5344CB8AC3E}">
        <p14:creationId xmlns:p14="http://schemas.microsoft.com/office/powerpoint/2010/main" val="4010378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0B1D4DA-2D04-49B9-B8BA-6D032F5F0E61}"/>
              </a:ext>
            </a:extLst>
          </p:cNvPr>
          <p:cNvSpPr>
            <a:spLocks noGrp="1"/>
          </p:cNvSpPr>
          <p:nvPr>
            <p:ph type="title"/>
          </p:nvPr>
        </p:nvSpPr>
        <p:spPr>
          <a:xfrm>
            <a:off x="1038225" y="436275"/>
            <a:ext cx="10515600" cy="670037"/>
          </a:xfrm>
        </p:spPr>
        <p:txBody>
          <a:bodyPr/>
          <a:lstStyle/>
          <a:p>
            <a:r>
              <a:rPr lang="es-CO" dirty="0">
                <a:latin typeface="Arial"/>
                <a:cs typeface="Arial"/>
              </a:rPr>
              <a:t>Introducción</a:t>
            </a:r>
            <a:endParaRPr lang="es-CO" dirty="0"/>
          </a:p>
        </p:txBody>
      </p:sp>
      <p:sp>
        <p:nvSpPr>
          <p:cNvPr id="3" name="Marcador de texto 2">
            <a:extLst>
              <a:ext uri="{FF2B5EF4-FFF2-40B4-BE49-F238E27FC236}">
                <a16:creationId xmlns:a16="http://schemas.microsoft.com/office/drawing/2014/main" xmlns="" id="{76A48BDE-9935-40AC-8FD4-5AC2D6B86758}"/>
              </a:ext>
            </a:extLst>
          </p:cNvPr>
          <p:cNvSpPr>
            <a:spLocks noGrp="1"/>
          </p:cNvSpPr>
          <p:nvPr>
            <p:ph type="body" sz="quarter" idx="10"/>
          </p:nvPr>
        </p:nvSpPr>
        <p:spPr>
          <a:xfrm>
            <a:off x="690033" y="1351844"/>
            <a:ext cx="10811934" cy="4240433"/>
          </a:xfrm>
        </p:spPr>
        <p:txBody>
          <a:bodyPr vert="horz" lIns="91440" tIns="45720" rIns="91440" bIns="45720" rtlCol="0" anchor="t">
            <a:noAutofit/>
          </a:bodyPr>
          <a:lstStyle/>
          <a:p>
            <a:pPr marL="0" indent="0" algn="just">
              <a:lnSpc>
                <a:spcPct val="150000"/>
              </a:lnSpc>
              <a:buNone/>
            </a:pPr>
            <a:r>
              <a:rPr lang="es-CO" sz="1800" dirty="0">
                <a:latin typeface="Arial"/>
                <a:cs typeface="Arial"/>
              </a:rPr>
              <a:t>El resultado de una intoxicación depende de numerosos factores, como la dosis tomada, las características de la sustancia, el tiempo de consulta al sistema de salud y el estado de salud preexistente del paciente. Si una intoxicación se reconoce temprana y se inicia rápidamente la atención de apoyo adecuada, la mayoría de las intoxicaciones serán autolimitadas sin secuelas.</a:t>
            </a:r>
          </a:p>
          <a:p>
            <a:pPr marL="0" indent="0" algn="just">
              <a:lnSpc>
                <a:spcPct val="150000"/>
              </a:lnSpc>
              <a:buNone/>
            </a:pPr>
            <a:endParaRPr lang="es-CO" sz="1800" dirty="0"/>
          </a:p>
          <a:p>
            <a:pPr marL="0" indent="0" algn="just">
              <a:lnSpc>
                <a:spcPct val="150000"/>
              </a:lnSpc>
              <a:buNone/>
            </a:pPr>
            <a:r>
              <a:rPr lang="es-ES" sz="1800" dirty="0">
                <a:latin typeface="Arial"/>
                <a:cs typeface="Arial"/>
              </a:rPr>
              <a:t>En Inglaterra, el servicio nacional de información sobre envenenamiento documenta cerca de 160.000 casos de intoxicaciones agudas que fueron admitidas a los servicios de urgencias en un año. En el periodo de 2017-2018, este mismo servicio, recibió más de 690.000 consultas telefónicas, de las cuales casi 2.000 requirieron asistencia por un toxicólogo o personal experto en el tema. </a:t>
            </a:r>
            <a:endParaRPr lang="es-CO" sz="1800" dirty="0">
              <a:latin typeface="Arial"/>
              <a:cs typeface="Arial"/>
            </a:endParaRPr>
          </a:p>
        </p:txBody>
      </p:sp>
    </p:spTree>
    <p:extLst>
      <p:ext uri="{BB962C8B-B14F-4D97-AF65-F5344CB8AC3E}">
        <p14:creationId xmlns:p14="http://schemas.microsoft.com/office/powerpoint/2010/main" val="265075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271EA7D-651A-45C2-9B80-1AFF3713D224}"/>
              </a:ext>
            </a:extLst>
          </p:cNvPr>
          <p:cNvSpPr>
            <a:spLocks noGrp="1"/>
          </p:cNvSpPr>
          <p:nvPr>
            <p:ph type="title"/>
          </p:nvPr>
        </p:nvSpPr>
        <p:spPr>
          <a:xfrm>
            <a:off x="1524000" y="412158"/>
            <a:ext cx="10515600" cy="980225"/>
          </a:xfrm>
        </p:spPr>
        <p:txBody>
          <a:bodyPr/>
          <a:lstStyle/>
          <a:p>
            <a:r>
              <a:rPr lang="es-ES" dirty="0"/>
              <a:t>¿Por qué vigilar las intoxicaciones por sustancias químicas?</a:t>
            </a:r>
            <a:endParaRPr lang="es-CO" dirty="0"/>
          </a:p>
        </p:txBody>
      </p:sp>
      <p:pic>
        <p:nvPicPr>
          <p:cNvPr id="1026" name="Picture 2" descr="Organización Mundial de la Salud">
            <a:extLst>
              <a:ext uri="{FF2B5EF4-FFF2-40B4-BE49-F238E27FC236}">
                <a16:creationId xmlns:a16="http://schemas.microsoft.com/office/drawing/2014/main" xmlns="" id="{30C2B330-45F6-425F-91C4-72211D5B84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582" y="2013471"/>
            <a:ext cx="2128836" cy="538162"/>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xmlns="" id="{68418FB2-F242-4EA5-BEA6-AE46D91C3917}"/>
              </a:ext>
            </a:extLst>
          </p:cNvPr>
          <p:cNvSpPr txBox="1"/>
          <p:nvPr/>
        </p:nvSpPr>
        <p:spPr>
          <a:xfrm>
            <a:off x="-55417" y="6488668"/>
            <a:ext cx="2643836" cy="369332"/>
          </a:xfrm>
          <a:prstGeom prst="rect">
            <a:avLst/>
          </a:prstGeom>
          <a:noFill/>
        </p:spPr>
        <p:txBody>
          <a:bodyPr wrap="square" rtlCol="0">
            <a:spAutoFit/>
          </a:bodyPr>
          <a:lstStyle/>
          <a:p>
            <a:r>
              <a:rPr lang="es-ES" dirty="0">
                <a:solidFill>
                  <a:schemeClr val="bg1"/>
                </a:solidFill>
              </a:rPr>
              <a:t>Fuente: www.who.int</a:t>
            </a:r>
            <a:endParaRPr lang="es-CO" dirty="0">
              <a:solidFill>
                <a:schemeClr val="bg1"/>
              </a:solidFill>
            </a:endParaRPr>
          </a:p>
        </p:txBody>
      </p:sp>
      <p:sp>
        <p:nvSpPr>
          <p:cNvPr id="7" name="CuadroTexto 6">
            <a:extLst>
              <a:ext uri="{FF2B5EF4-FFF2-40B4-BE49-F238E27FC236}">
                <a16:creationId xmlns:a16="http://schemas.microsoft.com/office/drawing/2014/main" xmlns="" id="{72F0D2F0-7006-4D0D-93E3-649B3380B028}"/>
              </a:ext>
            </a:extLst>
          </p:cNvPr>
          <p:cNvSpPr txBox="1"/>
          <p:nvPr/>
        </p:nvSpPr>
        <p:spPr>
          <a:xfrm>
            <a:off x="3103418" y="1561213"/>
            <a:ext cx="8273216" cy="1754326"/>
          </a:xfrm>
          <a:prstGeom prst="rect">
            <a:avLst/>
          </a:prstGeom>
          <a:noFill/>
        </p:spPr>
        <p:txBody>
          <a:bodyPr wrap="square">
            <a:spAutoFit/>
          </a:bodyPr>
          <a:lstStyle/>
          <a:p>
            <a:pPr algn="just"/>
            <a:r>
              <a:rPr lang="es-CO" sz="1800" dirty="0">
                <a:effectLst/>
                <a:latin typeface="Arial" panose="020B0604020202020204" pitchFamily="34" charset="0"/>
                <a:ea typeface="Times New Roman" panose="02020603050405020304" pitchFamily="18" charset="0"/>
              </a:rPr>
              <a:t>El 25% de la carga mundial de morbilidad está relacionada a exposiciones a productos químicos tóxicos. La exposición al plomo representa el 3% de las enfermedades cerebrovasculares y el 2% de las cardiopatías isquémicas en todo el mundo. El 9% de los casos de cáncer de pulmón se atribuye a la exposición profesional a sustancias tóxicas y un 5% a la contaminación del aire.</a:t>
            </a:r>
            <a:endParaRPr lang="es-CO" dirty="0"/>
          </a:p>
        </p:txBody>
      </p:sp>
      <p:sp>
        <p:nvSpPr>
          <p:cNvPr id="16" name="CuadroTexto 15">
            <a:extLst>
              <a:ext uri="{FF2B5EF4-FFF2-40B4-BE49-F238E27FC236}">
                <a16:creationId xmlns:a16="http://schemas.microsoft.com/office/drawing/2014/main" xmlns="" id="{4AEB9C0E-5F95-473C-B211-653420F0FE3D}"/>
              </a:ext>
            </a:extLst>
          </p:cNvPr>
          <p:cNvSpPr txBox="1"/>
          <p:nvPr/>
        </p:nvSpPr>
        <p:spPr>
          <a:xfrm>
            <a:off x="3103418" y="3497089"/>
            <a:ext cx="8399960" cy="2031325"/>
          </a:xfrm>
          <a:prstGeom prst="rect">
            <a:avLst/>
          </a:prstGeom>
          <a:noFill/>
        </p:spPr>
        <p:txBody>
          <a:bodyPr wrap="square">
            <a:spAutoFit/>
          </a:bodyPr>
          <a:lstStyle/>
          <a:p>
            <a:pPr algn="just"/>
            <a:r>
              <a:rPr lang="es-CO" sz="1800" dirty="0">
                <a:effectLst/>
                <a:latin typeface="Arial" panose="020B0604020202020204" pitchFamily="34" charset="0"/>
                <a:ea typeface="Times New Roman" panose="02020603050405020304" pitchFamily="18" charset="0"/>
                <a:cs typeface="Arial" panose="020B0604020202020204" pitchFamily="34" charset="0"/>
              </a:rPr>
              <a:t>Plan De­cenal de Salud Pública 2012-2021: Objetivo in­tervenir los determinantes sanitarios y ambientales de la salud relacionados con las sustancias químicas, así como priorizar las problemáticas en salud ambiental en las entidades territoriales, relacionadas con el uso de sustancias químicas, con actividades de minería, agroindustria, entre otros, con el propósito de ofrecer una atención integral y forta­lecer la notificación y vigilancia de los eventos de in­toxicaciones por sustancias químicas en nuestro país. </a:t>
            </a:r>
            <a:endParaRPr lang="es-CO" dirty="0">
              <a:latin typeface="Arial" panose="020B0604020202020204" pitchFamily="34" charset="0"/>
              <a:cs typeface="Arial" panose="020B0604020202020204" pitchFamily="34" charset="0"/>
            </a:endParaRPr>
          </a:p>
        </p:txBody>
      </p:sp>
      <p:pic>
        <p:nvPicPr>
          <p:cNvPr id="1028" name="Picture 4" descr="ABCdel">
            <a:extLst>
              <a:ext uri="{FF2B5EF4-FFF2-40B4-BE49-F238E27FC236}">
                <a16:creationId xmlns:a16="http://schemas.microsoft.com/office/drawing/2014/main" xmlns="" id="{DAC8875B-E35C-4AC4-9FED-ABF5FBD8EF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219" y="3825951"/>
            <a:ext cx="1431562" cy="1503467"/>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xmlns="" id="{4ED8286C-5DA4-4C1A-95A6-6BE336DA14A4}"/>
              </a:ext>
            </a:extLst>
          </p:cNvPr>
          <p:cNvSpPr txBox="1"/>
          <p:nvPr/>
        </p:nvSpPr>
        <p:spPr>
          <a:xfrm>
            <a:off x="2239781" y="6488668"/>
            <a:ext cx="3101146" cy="369332"/>
          </a:xfrm>
          <a:prstGeom prst="rect">
            <a:avLst/>
          </a:prstGeom>
          <a:noFill/>
        </p:spPr>
        <p:txBody>
          <a:bodyPr wrap="square" rtlCol="0">
            <a:spAutoFit/>
          </a:bodyPr>
          <a:lstStyle/>
          <a:p>
            <a:r>
              <a:rPr lang="es-ES" dirty="0">
                <a:solidFill>
                  <a:schemeClr val="bg1"/>
                </a:solidFill>
              </a:rPr>
              <a:t> www.minsalud.gov.co</a:t>
            </a:r>
            <a:endParaRPr lang="es-CO" dirty="0">
              <a:solidFill>
                <a:schemeClr val="bg1"/>
              </a:solidFill>
            </a:endParaRPr>
          </a:p>
        </p:txBody>
      </p:sp>
    </p:spTree>
    <p:extLst>
      <p:ext uri="{BB962C8B-B14F-4D97-AF65-F5344CB8AC3E}">
        <p14:creationId xmlns:p14="http://schemas.microsoft.com/office/powerpoint/2010/main" val="209632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3491F05-9604-4F5E-A569-8C0DF877264F}"/>
              </a:ext>
            </a:extLst>
          </p:cNvPr>
          <p:cNvSpPr>
            <a:spLocks noGrp="1"/>
          </p:cNvSpPr>
          <p:nvPr>
            <p:ph type="title"/>
          </p:nvPr>
        </p:nvSpPr>
        <p:spPr>
          <a:xfrm>
            <a:off x="2971975" y="111902"/>
            <a:ext cx="4882978" cy="633166"/>
          </a:xfrm>
        </p:spPr>
        <p:txBody>
          <a:bodyPr/>
          <a:lstStyle/>
          <a:p>
            <a:r>
              <a:rPr lang="es-ES" dirty="0" err="1">
                <a:latin typeface="Arial"/>
                <a:cs typeface="Arial"/>
              </a:rPr>
              <a:t>Toxidromes</a:t>
            </a:r>
            <a:endParaRPr lang="es-ES" dirty="0">
              <a:latin typeface="Arial"/>
              <a:cs typeface="Arial"/>
            </a:endParaRPr>
          </a:p>
        </p:txBody>
      </p:sp>
      <p:sp>
        <p:nvSpPr>
          <p:cNvPr id="3" name="Marcador de texto 2">
            <a:extLst>
              <a:ext uri="{FF2B5EF4-FFF2-40B4-BE49-F238E27FC236}">
                <a16:creationId xmlns:a16="http://schemas.microsoft.com/office/drawing/2014/main" xmlns="" id="{3695F527-CF93-4AD6-9CF2-FA31355FB942}"/>
              </a:ext>
            </a:extLst>
          </p:cNvPr>
          <p:cNvSpPr>
            <a:spLocks noGrp="1"/>
          </p:cNvSpPr>
          <p:nvPr>
            <p:ph type="body" sz="quarter" idx="10"/>
          </p:nvPr>
        </p:nvSpPr>
        <p:spPr>
          <a:xfrm>
            <a:off x="443088" y="1037881"/>
            <a:ext cx="4490156" cy="4764608"/>
          </a:xfrm>
        </p:spPr>
        <p:txBody>
          <a:bodyPr vert="horz" lIns="91440" tIns="45720" rIns="91440" bIns="45720" rtlCol="0" anchor="t">
            <a:normAutofit/>
          </a:bodyPr>
          <a:lstStyle/>
          <a:p>
            <a:pPr marL="0" indent="0" algn="just">
              <a:lnSpc>
                <a:spcPct val="150000"/>
              </a:lnSpc>
              <a:buNone/>
            </a:pPr>
            <a:r>
              <a:rPr lang="es-ES" dirty="0">
                <a:latin typeface="Arial"/>
                <a:cs typeface="Arial"/>
              </a:rPr>
              <a:t>Los </a:t>
            </a:r>
            <a:r>
              <a:rPr lang="es-ES" dirty="0" err="1">
                <a:latin typeface="Arial"/>
                <a:cs typeface="Arial"/>
              </a:rPr>
              <a:t>toxidromes</a:t>
            </a:r>
            <a:r>
              <a:rPr lang="es-ES" dirty="0">
                <a:latin typeface="Arial"/>
                <a:cs typeface="Arial"/>
              </a:rPr>
              <a:t> o síndromes tóxicos abarcan un conjunto de síntomas que resultan de la acción toxicodinámica de los diversos xenobióticos que interactúan con el organismo. Estos síntomas representan un conjunto de signos clínicos, biológicas y electrocardiográficos que el médico debe interpretar y correlacionar para darle manejo adecuado a este tipo de pacientes.</a:t>
            </a:r>
          </a:p>
          <a:p>
            <a:pPr marL="0" indent="0" algn="just">
              <a:lnSpc>
                <a:spcPct val="150000"/>
              </a:lnSpc>
              <a:buNone/>
            </a:pPr>
            <a:r>
              <a:rPr lang="es-ES" dirty="0">
                <a:latin typeface="Arial"/>
                <a:cs typeface="Arial"/>
              </a:rPr>
              <a:t>Se definen como el conjunto de signos y síntomas asociados a un tóxico.                                                                                                                                                                                                                                                                                                                                                                      </a:t>
            </a:r>
            <a:endParaRPr lang="es" dirty="0">
              <a:latin typeface="Arial"/>
              <a:cs typeface="Arial"/>
            </a:endParaRPr>
          </a:p>
        </p:txBody>
      </p:sp>
      <p:graphicFrame>
        <p:nvGraphicFramePr>
          <p:cNvPr id="7" name="Diagrama 6">
            <a:extLst>
              <a:ext uri="{FF2B5EF4-FFF2-40B4-BE49-F238E27FC236}">
                <a16:creationId xmlns:a16="http://schemas.microsoft.com/office/drawing/2014/main" xmlns="" id="{82384118-0C72-4482-A5C5-EAC30CC43644}"/>
              </a:ext>
            </a:extLst>
          </p:cNvPr>
          <p:cNvGraphicFramePr/>
          <p:nvPr>
            <p:extLst>
              <p:ext uri="{D42A27DB-BD31-4B8C-83A1-F6EECF244321}">
                <p14:modId xmlns:p14="http://schemas.microsoft.com/office/powerpoint/2010/main" val="3647725670"/>
              </p:ext>
            </p:extLst>
          </p:nvPr>
        </p:nvGraphicFramePr>
        <p:xfrm>
          <a:off x="3702756" y="846670"/>
          <a:ext cx="848924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888749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1601</TotalTime>
  <Words>3852</Words>
  <Application>Microsoft Office PowerPoint</Application>
  <PresentationFormat>Panorámica</PresentationFormat>
  <Paragraphs>479</Paragraphs>
  <Slides>35</Slides>
  <Notes>11</Notes>
  <HiddenSlides>0</HiddenSlides>
  <MMClips>1</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35</vt:i4>
      </vt:variant>
    </vt:vector>
  </HeadingPairs>
  <TitlesOfParts>
    <vt:vector size="46" baseType="lpstr">
      <vt:lpstr>Microsoft YaHei</vt:lpstr>
      <vt:lpstr>SimSun</vt:lpstr>
      <vt:lpstr>Arial</vt:lpstr>
      <vt:lpstr>Calibri</vt:lpstr>
      <vt:lpstr>Calibri Light</vt:lpstr>
      <vt:lpstr>Helvetica</vt:lpstr>
      <vt:lpstr>Noto Sans Symbols</vt:lpstr>
      <vt:lpstr>Segoe UI</vt:lpstr>
      <vt:lpstr>Times New Roman</vt:lpstr>
      <vt:lpstr>Wingdings</vt:lpstr>
      <vt:lpstr>Tema de Office</vt:lpstr>
      <vt:lpstr>Presentación de PowerPoint</vt:lpstr>
      <vt:lpstr>Presentación de PowerPoint</vt:lpstr>
      <vt:lpstr>Curso Virtual Intoxicaciones por sustancias químicas</vt:lpstr>
      <vt:lpstr>Contenido</vt:lpstr>
      <vt:lpstr>Unidad 1. Generalidades de los toxidromes</vt:lpstr>
      <vt:lpstr>Introducción</vt:lpstr>
      <vt:lpstr>Introducción</vt:lpstr>
      <vt:lpstr>¿Por qué vigilar las intoxicaciones por sustancias químicas?</vt:lpstr>
      <vt:lpstr>Toxidromes</vt:lpstr>
      <vt:lpstr>Toxidromes</vt:lpstr>
      <vt:lpstr>Síndrome Anticolinérgico</vt:lpstr>
      <vt:lpstr>Síndrome Anticolinérgico, signos y síntomas</vt:lpstr>
      <vt:lpstr>Presentación de PowerPoint</vt:lpstr>
      <vt:lpstr>Síndrome Colinérgico</vt:lpstr>
      <vt:lpstr>El síndrome colinérgico tiene tres tipos de presentaciones de acuerdo con tipo de receptor que sea involucrado</vt:lpstr>
      <vt:lpstr>Síndrome Intermedio</vt:lpstr>
      <vt:lpstr>Síndrome simpaticomimético</vt:lpstr>
      <vt:lpstr>Síndrome por hipnóticos</vt:lpstr>
      <vt:lpstr>Síndrome Serotoninérgico</vt:lpstr>
      <vt:lpstr>Síndrome neuroléptico maligno </vt:lpstr>
      <vt:lpstr>Síndrome por Opioides </vt:lpstr>
      <vt:lpstr>Síndrome por Opioides </vt:lpstr>
      <vt:lpstr>Síndrome piramidal</vt:lpstr>
      <vt:lpstr>Síndrome Extrapiramidal</vt:lpstr>
      <vt:lpstr>Síndrome Extrapiramidal</vt:lpstr>
      <vt:lpstr>Síndrome Extrapiramidal</vt:lpstr>
      <vt:lpstr>Laboratorio Clínico en Toxicología</vt:lpstr>
      <vt:lpstr>Toma de la Muestra</vt:lpstr>
      <vt:lpstr>Procesamiento</vt:lpstr>
      <vt:lpstr>Interpretación</vt:lpstr>
      <vt:lpstr>Interpretación</vt:lpstr>
      <vt:lpstr>Interpretación</vt:lpstr>
      <vt:lpstr>Análisis de Diferentes Sustancias </vt:lpstr>
      <vt:lpstr>Análisis de Diferentes Sustancias </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Catalina Maria Cruz Rodriguez</dc:creator>
  <cp:lastModifiedBy>inscolombia</cp:lastModifiedBy>
  <cp:revision>482</cp:revision>
  <dcterms:created xsi:type="dcterms:W3CDTF">2020-02-04T17:00:47Z</dcterms:created>
  <dcterms:modified xsi:type="dcterms:W3CDTF">2021-12-06T16:04:41Z</dcterms:modified>
</cp:coreProperties>
</file>