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5" r:id="rId2"/>
    <p:sldId id="346" r:id="rId3"/>
    <p:sldId id="477" r:id="rId4"/>
    <p:sldId id="383" r:id="rId5"/>
    <p:sldId id="460" r:id="rId6"/>
    <p:sldId id="471" r:id="rId7"/>
    <p:sldId id="473" r:id="rId8"/>
    <p:sldId id="415" r:id="rId9"/>
    <p:sldId id="416" r:id="rId10"/>
    <p:sldId id="417" r:id="rId11"/>
    <p:sldId id="418" r:id="rId12"/>
    <p:sldId id="419" r:id="rId13"/>
    <p:sldId id="420" r:id="rId14"/>
    <p:sldId id="386" r:id="rId15"/>
    <p:sldId id="412" r:id="rId16"/>
    <p:sldId id="474" r:id="rId17"/>
    <p:sldId id="413" r:id="rId18"/>
    <p:sldId id="414" r:id="rId19"/>
    <p:sldId id="428" r:id="rId20"/>
    <p:sldId id="429" r:id="rId21"/>
    <p:sldId id="433" r:id="rId22"/>
    <p:sldId id="394" r:id="rId23"/>
    <p:sldId id="437" r:id="rId24"/>
    <p:sldId id="438" r:id="rId25"/>
    <p:sldId id="439" r:id="rId26"/>
    <p:sldId id="257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754356-B581-802C-E48B-7A5851593A81}" name="Paola Andrea Acero Triana" initials="PAAT" userId="ee0518565ef750d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hian martinez" initials="Cm" lastIdx="2" clrIdx="0">
    <p:extLst>
      <p:ext uri="{19B8F6BF-5375-455C-9EA6-DF929625EA0E}">
        <p15:presenceInfo xmlns:p15="http://schemas.microsoft.com/office/powerpoint/2012/main" userId="dfce0c9e513d2f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58D"/>
    <a:srgbClr val="640000"/>
    <a:srgbClr val="E6E6E6"/>
    <a:srgbClr val="F36363"/>
    <a:srgbClr val="70AD47"/>
    <a:srgbClr val="71C191"/>
    <a:srgbClr val="0070C0"/>
    <a:srgbClr val="5B9BD5"/>
    <a:srgbClr val="BDD7E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8" autoAdjust="0"/>
    <p:restoredTop sz="95380" autoAdjust="0"/>
  </p:normalViewPr>
  <p:slideViewPr>
    <p:cSldViewPr snapToGrid="0">
      <p:cViewPr varScale="1">
        <p:scale>
          <a:sx n="86" d="100"/>
          <a:sy n="86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58388-0AFC-4592-B4DB-D8D317D4880E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8FC1538C-6A2C-4B6C-9135-42DFD9C5F2A2}">
      <dgm:prSet phldrT="[Texto]" custT="1"/>
      <dgm:spPr/>
      <dgm:t>
        <a:bodyPr/>
        <a:lstStyle/>
        <a:p>
          <a:pPr algn="just"/>
          <a:r>
            <a:rPr lang="es-ES" sz="1400" dirty="0">
              <a:solidFill>
                <a:schemeClr val="tx1"/>
              </a:solidFill>
              <a:latin typeface="Arial"/>
              <a:cs typeface="Arial"/>
            </a:rPr>
            <a:t>Es el medicamento mayormente implicado en las intoxicaciones en Colombia</a:t>
          </a:r>
          <a:endParaRPr lang="es-CO" sz="1400" dirty="0">
            <a:solidFill>
              <a:schemeClr val="tx1"/>
            </a:solidFill>
          </a:endParaRPr>
        </a:p>
      </dgm:t>
    </dgm:pt>
    <dgm:pt modelId="{D454E26E-5991-494A-A715-C2A677B0DCD5}" type="parTrans" cxnId="{B7A963C7-5C22-461C-9358-969ED6BAE116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72A72103-ECD0-4481-B109-5DE97079BA66}" type="sibTrans" cxnId="{B7A963C7-5C22-461C-9358-969ED6BAE116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8192D300-BB3E-4176-ADE3-677E7A938667}">
      <dgm:prSet phldrT="[Texto]" custT="1"/>
      <dgm:spPr/>
      <dgm:t>
        <a:bodyPr/>
        <a:lstStyle/>
        <a:p>
          <a:pPr algn="just"/>
          <a:r>
            <a:rPr lang="es-ES" sz="1400" dirty="0">
              <a:solidFill>
                <a:schemeClr val="tx1"/>
              </a:solidFill>
              <a:latin typeface="Arial"/>
              <a:cs typeface="Arial"/>
            </a:rPr>
            <a:t>Ampliamente usado como analgésico y antipirético, tiene un buen perfil de seguridad y eficacia, su uso es muy común en la población general (adulta y pediátrica) por ser un medicamento tanto formulado como de venta libre</a:t>
          </a:r>
          <a:endParaRPr lang="es-CO" sz="1400" dirty="0">
            <a:solidFill>
              <a:schemeClr val="tx1"/>
            </a:solidFill>
          </a:endParaRPr>
        </a:p>
      </dgm:t>
    </dgm:pt>
    <dgm:pt modelId="{B32EAAB7-322C-4E02-81DF-834EE0F8CBB1}" type="parTrans" cxnId="{71A44B45-9F54-45A7-9CF9-996513E9D2A3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4DDA8078-F6EE-425C-BB7B-93CE5CB8F636}" type="sibTrans" cxnId="{71A44B45-9F54-45A7-9CF9-996513E9D2A3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3013C043-A405-4165-8FD8-C00E34080BBC}">
      <dgm:prSet phldrT="[Texto]" custT="1"/>
      <dgm:spPr/>
      <dgm:t>
        <a:bodyPr/>
        <a:lstStyle/>
        <a:p>
          <a:pPr algn="just"/>
          <a:r>
            <a:rPr lang="es-ES" sz="1400" dirty="0">
              <a:solidFill>
                <a:schemeClr val="tx1"/>
              </a:solidFill>
              <a:latin typeface="Arial"/>
              <a:cs typeface="Arial"/>
            </a:rPr>
            <a:t>Buena absorción por vía oral, amplia biodisponibilidad y un pico de absorción entre 30 y 60 minutos en dosis terapéuticas y en caso de dosis tóxicas alrededor de las 4 horas; para el caso de las presentaciones de liberación retardada, estos tiempos son más prolongados. Se distribuye a todos los fluidos corporales, su unión a proteínas es baja, alrededor del 25%, y su vida media de eliminación es de 2 a 2,5 horas</a:t>
          </a:r>
          <a:endParaRPr lang="es-CO" sz="1400" dirty="0">
            <a:solidFill>
              <a:schemeClr val="tx1"/>
            </a:solidFill>
          </a:endParaRPr>
        </a:p>
      </dgm:t>
    </dgm:pt>
    <dgm:pt modelId="{8C0C61B1-78B4-47A6-82CB-C205845865EC}" type="parTrans" cxnId="{D85CBA3D-9F94-4622-AD66-903C614A20FC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CA35B066-2DE2-4C5C-94BD-AE617CD501CC}" type="sibTrans" cxnId="{D85CBA3D-9F94-4622-AD66-903C614A20FC}">
      <dgm:prSet/>
      <dgm:spPr/>
      <dgm:t>
        <a:bodyPr/>
        <a:lstStyle/>
        <a:p>
          <a:endParaRPr lang="es-CO" sz="5400">
            <a:solidFill>
              <a:schemeClr val="tx1"/>
            </a:solidFill>
          </a:endParaRPr>
        </a:p>
      </dgm:t>
    </dgm:pt>
    <dgm:pt modelId="{F0CF4E05-C07C-4346-8299-A57DFDE928CE}" type="pres">
      <dgm:prSet presAssocID="{6AD58388-0AFC-4592-B4DB-D8D317D4880E}" presName="linear" presStyleCnt="0">
        <dgm:presLayoutVars>
          <dgm:dir/>
          <dgm:animLvl val="lvl"/>
          <dgm:resizeHandles val="exact"/>
        </dgm:presLayoutVars>
      </dgm:prSet>
      <dgm:spPr/>
    </dgm:pt>
    <dgm:pt modelId="{A7F6F45B-CFC3-4652-B899-E712BB9AA042}" type="pres">
      <dgm:prSet presAssocID="{8FC1538C-6A2C-4B6C-9135-42DFD9C5F2A2}" presName="parentLin" presStyleCnt="0"/>
      <dgm:spPr/>
    </dgm:pt>
    <dgm:pt modelId="{681036E8-2506-49F5-A17B-B4DA4ED5E694}" type="pres">
      <dgm:prSet presAssocID="{8FC1538C-6A2C-4B6C-9135-42DFD9C5F2A2}" presName="parentLeftMargin" presStyleLbl="node1" presStyleIdx="0" presStyleCnt="3"/>
      <dgm:spPr/>
    </dgm:pt>
    <dgm:pt modelId="{ACCA30CC-6C8F-49AC-8796-6ADA49161151}" type="pres">
      <dgm:prSet presAssocID="{8FC1538C-6A2C-4B6C-9135-42DFD9C5F2A2}" presName="parentText" presStyleLbl="node1" presStyleIdx="0" presStyleCnt="3" custScaleX="109366">
        <dgm:presLayoutVars>
          <dgm:chMax val="0"/>
          <dgm:bulletEnabled val="1"/>
        </dgm:presLayoutVars>
      </dgm:prSet>
      <dgm:spPr/>
    </dgm:pt>
    <dgm:pt modelId="{39CB5AB0-DB9C-45B3-A462-DE853B76D9A3}" type="pres">
      <dgm:prSet presAssocID="{8FC1538C-6A2C-4B6C-9135-42DFD9C5F2A2}" presName="negativeSpace" presStyleCnt="0"/>
      <dgm:spPr/>
    </dgm:pt>
    <dgm:pt modelId="{2592CAC6-F401-483D-B57A-B4A9EFAF73F3}" type="pres">
      <dgm:prSet presAssocID="{8FC1538C-6A2C-4B6C-9135-42DFD9C5F2A2}" presName="childText" presStyleLbl="conFgAcc1" presStyleIdx="0" presStyleCnt="3">
        <dgm:presLayoutVars>
          <dgm:bulletEnabled val="1"/>
        </dgm:presLayoutVars>
      </dgm:prSet>
      <dgm:spPr/>
    </dgm:pt>
    <dgm:pt modelId="{3EC113A1-418F-492C-864C-BACA1039A21B}" type="pres">
      <dgm:prSet presAssocID="{72A72103-ECD0-4481-B109-5DE97079BA66}" presName="spaceBetweenRectangles" presStyleCnt="0"/>
      <dgm:spPr/>
    </dgm:pt>
    <dgm:pt modelId="{44C47E42-B5C3-4B42-94C9-563055603986}" type="pres">
      <dgm:prSet presAssocID="{8192D300-BB3E-4176-ADE3-677E7A938667}" presName="parentLin" presStyleCnt="0"/>
      <dgm:spPr/>
    </dgm:pt>
    <dgm:pt modelId="{22A4AC54-5B3A-4CE4-A59F-D347DCD50346}" type="pres">
      <dgm:prSet presAssocID="{8192D300-BB3E-4176-ADE3-677E7A938667}" presName="parentLeftMargin" presStyleLbl="node1" presStyleIdx="0" presStyleCnt="3"/>
      <dgm:spPr/>
    </dgm:pt>
    <dgm:pt modelId="{FDC66475-B31E-410C-A21A-29D435038F47}" type="pres">
      <dgm:prSet presAssocID="{8192D300-BB3E-4176-ADE3-677E7A938667}" presName="parentText" presStyleLbl="node1" presStyleIdx="1" presStyleCnt="3" custScaleX="109366">
        <dgm:presLayoutVars>
          <dgm:chMax val="0"/>
          <dgm:bulletEnabled val="1"/>
        </dgm:presLayoutVars>
      </dgm:prSet>
      <dgm:spPr/>
    </dgm:pt>
    <dgm:pt modelId="{CD2BA9E5-F6CA-477D-A563-E143323F1DAA}" type="pres">
      <dgm:prSet presAssocID="{8192D300-BB3E-4176-ADE3-677E7A938667}" presName="negativeSpace" presStyleCnt="0"/>
      <dgm:spPr/>
    </dgm:pt>
    <dgm:pt modelId="{91B74A7A-44B9-42A6-B648-27928C1F4519}" type="pres">
      <dgm:prSet presAssocID="{8192D300-BB3E-4176-ADE3-677E7A938667}" presName="childText" presStyleLbl="conFgAcc1" presStyleIdx="1" presStyleCnt="3">
        <dgm:presLayoutVars>
          <dgm:bulletEnabled val="1"/>
        </dgm:presLayoutVars>
      </dgm:prSet>
      <dgm:spPr/>
    </dgm:pt>
    <dgm:pt modelId="{7FE4E345-8850-453E-ABDF-360235E4C40C}" type="pres">
      <dgm:prSet presAssocID="{4DDA8078-F6EE-425C-BB7B-93CE5CB8F636}" presName="spaceBetweenRectangles" presStyleCnt="0"/>
      <dgm:spPr/>
    </dgm:pt>
    <dgm:pt modelId="{1358CF26-BEA0-4A27-B483-758BD445FDE3}" type="pres">
      <dgm:prSet presAssocID="{3013C043-A405-4165-8FD8-C00E34080BBC}" presName="parentLin" presStyleCnt="0"/>
      <dgm:spPr/>
    </dgm:pt>
    <dgm:pt modelId="{47724BC4-7FBD-4E3B-B51B-B04BFBAA3988}" type="pres">
      <dgm:prSet presAssocID="{3013C043-A405-4165-8FD8-C00E34080BBC}" presName="parentLeftMargin" presStyleLbl="node1" presStyleIdx="1" presStyleCnt="3"/>
      <dgm:spPr/>
    </dgm:pt>
    <dgm:pt modelId="{EDCFF7E0-0ACB-4F6D-9A3D-8F630C6113C3}" type="pres">
      <dgm:prSet presAssocID="{3013C043-A405-4165-8FD8-C00E34080BBC}" presName="parentText" presStyleLbl="node1" presStyleIdx="2" presStyleCnt="3" custScaleX="109366">
        <dgm:presLayoutVars>
          <dgm:chMax val="0"/>
          <dgm:bulletEnabled val="1"/>
        </dgm:presLayoutVars>
      </dgm:prSet>
      <dgm:spPr/>
    </dgm:pt>
    <dgm:pt modelId="{E6A31B24-FD8F-4D46-A833-8A99961C528C}" type="pres">
      <dgm:prSet presAssocID="{3013C043-A405-4165-8FD8-C00E34080BBC}" presName="negativeSpace" presStyleCnt="0"/>
      <dgm:spPr/>
    </dgm:pt>
    <dgm:pt modelId="{429E2466-DC71-4E85-B1B8-C376CA54FCF3}" type="pres">
      <dgm:prSet presAssocID="{3013C043-A405-4165-8FD8-C00E34080BB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676732B-89E3-4F15-913D-987C4163A171}" type="presOf" srcId="{8192D300-BB3E-4176-ADE3-677E7A938667}" destId="{22A4AC54-5B3A-4CE4-A59F-D347DCD50346}" srcOrd="0" destOrd="0" presId="urn:microsoft.com/office/officeart/2005/8/layout/list1"/>
    <dgm:cxn modelId="{D85CBA3D-9F94-4622-AD66-903C614A20FC}" srcId="{6AD58388-0AFC-4592-B4DB-D8D317D4880E}" destId="{3013C043-A405-4165-8FD8-C00E34080BBC}" srcOrd="2" destOrd="0" parTransId="{8C0C61B1-78B4-47A6-82CB-C205845865EC}" sibTransId="{CA35B066-2DE2-4C5C-94BD-AE617CD501CC}"/>
    <dgm:cxn modelId="{71A44B45-9F54-45A7-9CF9-996513E9D2A3}" srcId="{6AD58388-0AFC-4592-B4DB-D8D317D4880E}" destId="{8192D300-BB3E-4176-ADE3-677E7A938667}" srcOrd="1" destOrd="0" parTransId="{B32EAAB7-322C-4E02-81DF-834EE0F8CBB1}" sibTransId="{4DDA8078-F6EE-425C-BB7B-93CE5CB8F636}"/>
    <dgm:cxn modelId="{698E8074-15D4-4E09-A241-560061196CC9}" type="presOf" srcId="{6AD58388-0AFC-4592-B4DB-D8D317D4880E}" destId="{F0CF4E05-C07C-4346-8299-A57DFDE928CE}" srcOrd="0" destOrd="0" presId="urn:microsoft.com/office/officeart/2005/8/layout/list1"/>
    <dgm:cxn modelId="{283DD576-6688-4FF7-B77D-3C4E1ACF2481}" type="presOf" srcId="{8FC1538C-6A2C-4B6C-9135-42DFD9C5F2A2}" destId="{681036E8-2506-49F5-A17B-B4DA4ED5E694}" srcOrd="0" destOrd="0" presId="urn:microsoft.com/office/officeart/2005/8/layout/list1"/>
    <dgm:cxn modelId="{2DF5BD77-88A2-4783-8871-7204CD0B845F}" type="presOf" srcId="{3013C043-A405-4165-8FD8-C00E34080BBC}" destId="{EDCFF7E0-0ACB-4F6D-9A3D-8F630C6113C3}" srcOrd="1" destOrd="0" presId="urn:microsoft.com/office/officeart/2005/8/layout/list1"/>
    <dgm:cxn modelId="{3CAF2389-6B23-4B17-BBF1-2B581DB61CAC}" type="presOf" srcId="{3013C043-A405-4165-8FD8-C00E34080BBC}" destId="{47724BC4-7FBD-4E3B-B51B-B04BFBAA3988}" srcOrd="0" destOrd="0" presId="urn:microsoft.com/office/officeart/2005/8/layout/list1"/>
    <dgm:cxn modelId="{44DC739D-4940-4884-8DAA-7D5CDB408F8A}" type="presOf" srcId="{8192D300-BB3E-4176-ADE3-677E7A938667}" destId="{FDC66475-B31E-410C-A21A-29D435038F47}" srcOrd="1" destOrd="0" presId="urn:microsoft.com/office/officeart/2005/8/layout/list1"/>
    <dgm:cxn modelId="{95BC62B0-732E-427C-B8C3-785B9CAB446C}" type="presOf" srcId="{8FC1538C-6A2C-4B6C-9135-42DFD9C5F2A2}" destId="{ACCA30CC-6C8F-49AC-8796-6ADA49161151}" srcOrd="1" destOrd="0" presId="urn:microsoft.com/office/officeart/2005/8/layout/list1"/>
    <dgm:cxn modelId="{B7A963C7-5C22-461C-9358-969ED6BAE116}" srcId="{6AD58388-0AFC-4592-B4DB-D8D317D4880E}" destId="{8FC1538C-6A2C-4B6C-9135-42DFD9C5F2A2}" srcOrd="0" destOrd="0" parTransId="{D454E26E-5991-494A-A715-C2A677B0DCD5}" sibTransId="{72A72103-ECD0-4481-B109-5DE97079BA66}"/>
    <dgm:cxn modelId="{1093F7E3-285C-4EF8-9730-73FBEFCDB824}" type="presParOf" srcId="{F0CF4E05-C07C-4346-8299-A57DFDE928CE}" destId="{A7F6F45B-CFC3-4652-B899-E712BB9AA042}" srcOrd="0" destOrd="0" presId="urn:microsoft.com/office/officeart/2005/8/layout/list1"/>
    <dgm:cxn modelId="{DF403BFC-C9EC-45A2-BD95-975D253DA2D3}" type="presParOf" srcId="{A7F6F45B-CFC3-4652-B899-E712BB9AA042}" destId="{681036E8-2506-49F5-A17B-B4DA4ED5E694}" srcOrd="0" destOrd="0" presId="urn:microsoft.com/office/officeart/2005/8/layout/list1"/>
    <dgm:cxn modelId="{70CF89E0-F7A8-42C2-8704-AD478E15EE03}" type="presParOf" srcId="{A7F6F45B-CFC3-4652-B899-E712BB9AA042}" destId="{ACCA30CC-6C8F-49AC-8796-6ADA49161151}" srcOrd="1" destOrd="0" presId="urn:microsoft.com/office/officeart/2005/8/layout/list1"/>
    <dgm:cxn modelId="{33A99AC3-9C9D-4ECA-BB05-842983F26EB5}" type="presParOf" srcId="{F0CF4E05-C07C-4346-8299-A57DFDE928CE}" destId="{39CB5AB0-DB9C-45B3-A462-DE853B76D9A3}" srcOrd="1" destOrd="0" presId="urn:microsoft.com/office/officeart/2005/8/layout/list1"/>
    <dgm:cxn modelId="{CDE8F8E3-A695-4293-91E7-90BD896DC77D}" type="presParOf" srcId="{F0CF4E05-C07C-4346-8299-A57DFDE928CE}" destId="{2592CAC6-F401-483D-B57A-B4A9EFAF73F3}" srcOrd="2" destOrd="0" presId="urn:microsoft.com/office/officeart/2005/8/layout/list1"/>
    <dgm:cxn modelId="{553D243B-DD0E-452E-BDCA-97164B76C08A}" type="presParOf" srcId="{F0CF4E05-C07C-4346-8299-A57DFDE928CE}" destId="{3EC113A1-418F-492C-864C-BACA1039A21B}" srcOrd="3" destOrd="0" presId="urn:microsoft.com/office/officeart/2005/8/layout/list1"/>
    <dgm:cxn modelId="{1D3BF88F-CEC6-4498-BE45-1B4CF0E94E27}" type="presParOf" srcId="{F0CF4E05-C07C-4346-8299-A57DFDE928CE}" destId="{44C47E42-B5C3-4B42-94C9-563055603986}" srcOrd="4" destOrd="0" presId="urn:microsoft.com/office/officeart/2005/8/layout/list1"/>
    <dgm:cxn modelId="{02FF74D4-F916-4C87-8320-AB45820E621E}" type="presParOf" srcId="{44C47E42-B5C3-4B42-94C9-563055603986}" destId="{22A4AC54-5B3A-4CE4-A59F-D347DCD50346}" srcOrd="0" destOrd="0" presId="urn:microsoft.com/office/officeart/2005/8/layout/list1"/>
    <dgm:cxn modelId="{17922206-A11A-4500-876A-F9C2D41932E7}" type="presParOf" srcId="{44C47E42-B5C3-4B42-94C9-563055603986}" destId="{FDC66475-B31E-410C-A21A-29D435038F47}" srcOrd="1" destOrd="0" presId="urn:microsoft.com/office/officeart/2005/8/layout/list1"/>
    <dgm:cxn modelId="{4B1B8102-5F1A-46A2-B956-6139B2D834C1}" type="presParOf" srcId="{F0CF4E05-C07C-4346-8299-A57DFDE928CE}" destId="{CD2BA9E5-F6CA-477D-A563-E143323F1DAA}" srcOrd="5" destOrd="0" presId="urn:microsoft.com/office/officeart/2005/8/layout/list1"/>
    <dgm:cxn modelId="{B7A40DD5-7BDD-4C8C-B51F-F23E3B1B47CA}" type="presParOf" srcId="{F0CF4E05-C07C-4346-8299-A57DFDE928CE}" destId="{91B74A7A-44B9-42A6-B648-27928C1F4519}" srcOrd="6" destOrd="0" presId="urn:microsoft.com/office/officeart/2005/8/layout/list1"/>
    <dgm:cxn modelId="{8B45A11D-B2D1-47DA-B1DF-8A9F76F76CDA}" type="presParOf" srcId="{F0CF4E05-C07C-4346-8299-A57DFDE928CE}" destId="{7FE4E345-8850-453E-ABDF-360235E4C40C}" srcOrd="7" destOrd="0" presId="urn:microsoft.com/office/officeart/2005/8/layout/list1"/>
    <dgm:cxn modelId="{12A71537-7771-4D5A-9C02-B4B38828471B}" type="presParOf" srcId="{F0CF4E05-C07C-4346-8299-A57DFDE928CE}" destId="{1358CF26-BEA0-4A27-B483-758BD445FDE3}" srcOrd="8" destOrd="0" presId="urn:microsoft.com/office/officeart/2005/8/layout/list1"/>
    <dgm:cxn modelId="{A3D3E1F6-8A01-4391-8880-B265BB18684C}" type="presParOf" srcId="{1358CF26-BEA0-4A27-B483-758BD445FDE3}" destId="{47724BC4-7FBD-4E3B-B51B-B04BFBAA3988}" srcOrd="0" destOrd="0" presId="urn:microsoft.com/office/officeart/2005/8/layout/list1"/>
    <dgm:cxn modelId="{8474EEF6-CF49-41F2-AABC-B402CED53770}" type="presParOf" srcId="{1358CF26-BEA0-4A27-B483-758BD445FDE3}" destId="{EDCFF7E0-0ACB-4F6D-9A3D-8F630C6113C3}" srcOrd="1" destOrd="0" presId="urn:microsoft.com/office/officeart/2005/8/layout/list1"/>
    <dgm:cxn modelId="{CCB68DB5-4217-44A1-A6ED-029A7328E410}" type="presParOf" srcId="{F0CF4E05-C07C-4346-8299-A57DFDE928CE}" destId="{E6A31B24-FD8F-4D46-A833-8A99961C528C}" srcOrd="9" destOrd="0" presId="urn:microsoft.com/office/officeart/2005/8/layout/list1"/>
    <dgm:cxn modelId="{4963FC22-9AC1-44A3-A8FA-C603867D4A6F}" type="presParOf" srcId="{F0CF4E05-C07C-4346-8299-A57DFDE928CE}" destId="{429E2466-DC71-4E85-B1B8-C376CA54FC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E425E-8F38-4029-8BD1-297AE129249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C62908-E9DF-442A-B4D7-FECF308D22EE}">
      <dgm:prSet phldrT="[Texto]" phldr="0"/>
      <dgm:spPr/>
      <dgm:t>
        <a:bodyPr/>
        <a:lstStyle/>
        <a:p>
          <a:pPr rtl="0"/>
          <a:r>
            <a:rPr lang="es-ES" b="1">
              <a:latin typeface="Calibri Light" panose="020F0302020204030204"/>
            </a:rPr>
            <a:t>Fase 1</a:t>
          </a:r>
          <a:endParaRPr lang="es-ES" b="1"/>
        </a:p>
      </dgm:t>
    </dgm:pt>
    <dgm:pt modelId="{C542D2B4-EBB2-48B8-B13B-83BCBED8D241}" type="parTrans" cxnId="{3265DA04-9851-44EC-A1E8-C1704BAB2FD3}">
      <dgm:prSet/>
      <dgm:spPr/>
      <dgm:t>
        <a:bodyPr/>
        <a:lstStyle/>
        <a:p>
          <a:endParaRPr lang="es-ES"/>
        </a:p>
      </dgm:t>
    </dgm:pt>
    <dgm:pt modelId="{751B00E5-2279-40A5-8D1F-D4518C354BD0}" type="sibTrans" cxnId="{3265DA04-9851-44EC-A1E8-C1704BAB2FD3}">
      <dgm:prSet/>
      <dgm:spPr/>
      <dgm:t>
        <a:bodyPr/>
        <a:lstStyle/>
        <a:p>
          <a:endParaRPr lang="es-ES"/>
        </a:p>
      </dgm:t>
    </dgm:pt>
    <dgm:pt modelId="{C88294D7-1AA0-49BD-BA11-960E779249E9}">
      <dgm:prSet phldrT="[Texto]" phldr="0"/>
      <dgm:spPr/>
      <dgm:t>
        <a:bodyPr/>
        <a:lstStyle/>
        <a:p>
          <a:pPr rtl="0"/>
          <a:r>
            <a:rPr lang="es-ES" i="1" dirty="0"/>
            <a:t>(30 minutos a 24 horas) </a:t>
          </a:r>
          <a:endParaRPr lang="es-ES" i="1" dirty="0">
            <a:latin typeface="Calibri Light" panose="020F0302020204030204"/>
          </a:endParaRPr>
        </a:p>
      </dgm:t>
    </dgm:pt>
    <dgm:pt modelId="{7D68437B-2958-4CB9-9F58-E95D8A9DB468}" type="parTrans" cxnId="{7BF77917-4EB2-4C81-8D7D-7CEBA1A10CB4}">
      <dgm:prSet/>
      <dgm:spPr/>
      <dgm:t>
        <a:bodyPr/>
        <a:lstStyle/>
        <a:p>
          <a:endParaRPr lang="es-ES"/>
        </a:p>
      </dgm:t>
    </dgm:pt>
    <dgm:pt modelId="{6CA2E959-8FA8-490A-9144-3EF96F3D4583}" type="sibTrans" cxnId="{7BF77917-4EB2-4C81-8D7D-7CEBA1A10CB4}">
      <dgm:prSet/>
      <dgm:spPr/>
      <dgm:t>
        <a:bodyPr/>
        <a:lstStyle/>
        <a:p>
          <a:endParaRPr lang="es-ES"/>
        </a:p>
      </dgm:t>
    </dgm:pt>
    <dgm:pt modelId="{1E4E06E8-6E12-49DB-9EF0-FFCDF86B1A53}">
      <dgm:prSet phldrT="[Texto]" phldr="0"/>
      <dgm:spPr/>
      <dgm:t>
        <a:bodyPr/>
        <a:lstStyle/>
        <a:p>
          <a:pPr rtl="0"/>
          <a:r>
            <a:rPr lang="es-ES" b="1">
              <a:latin typeface="Calibri Light" panose="020F0302020204030204"/>
            </a:rPr>
            <a:t>Fase 2</a:t>
          </a:r>
          <a:endParaRPr lang="es-ES" b="1"/>
        </a:p>
      </dgm:t>
    </dgm:pt>
    <dgm:pt modelId="{B71712A2-8807-4634-AA13-8D58FC70D80E}" type="parTrans" cxnId="{AA4D80FE-D82E-4DC2-B50A-7E22772C408A}">
      <dgm:prSet/>
      <dgm:spPr/>
      <dgm:t>
        <a:bodyPr/>
        <a:lstStyle/>
        <a:p>
          <a:endParaRPr lang="es-ES"/>
        </a:p>
      </dgm:t>
    </dgm:pt>
    <dgm:pt modelId="{86E0DA57-DB09-4314-8813-029887A8A624}" type="sibTrans" cxnId="{AA4D80FE-D82E-4DC2-B50A-7E22772C408A}">
      <dgm:prSet/>
      <dgm:spPr/>
      <dgm:t>
        <a:bodyPr/>
        <a:lstStyle/>
        <a:p>
          <a:endParaRPr lang="es-ES"/>
        </a:p>
      </dgm:t>
    </dgm:pt>
    <dgm:pt modelId="{DB287716-456C-4F95-926D-FB8AD340D0A6}">
      <dgm:prSet phldrT="[Texto]" phldr="0"/>
      <dgm:spPr/>
      <dgm:t>
        <a:bodyPr/>
        <a:lstStyle/>
        <a:p>
          <a:pPr rtl="0"/>
          <a:r>
            <a:rPr lang="es-ES" i="1" dirty="0"/>
            <a:t>(</a:t>
          </a:r>
          <a:r>
            <a:rPr lang="es-ES" i="1" dirty="0">
              <a:latin typeface="+mn-lt"/>
            </a:rPr>
            <a:t>24 a 72 horas) </a:t>
          </a:r>
        </a:p>
      </dgm:t>
    </dgm:pt>
    <dgm:pt modelId="{D0B6EA61-DCB4-4097-A11E-D390A0BFF9D5}" type="parTrans" cxnId="{45DD6E01-D41F-4EB0-BA36-B6DE771A30A1}">
      <dgm:prSet/>
      <dgm:spPr/>
      <dgm:t>
        <a:bodyPr/>
        <a:lstStyle/>
        <a:p>
          <a:endParaRPr lang="es-ES"/>
        </a:p>
      </dgm:t>
    </dgm:pt>
    <dgm:pt modelId="{106FD99D-0866-419F-8EF4-B1383B2DD087}" type="sibTrans" cxnId="{45DD6E01-D41F-4EB0-BA36-B6DE771A30A1}">
      <dgm:prSet/>
      <dgm:spPr/>
      <dgm:t>
        <a:bodyPr/>
        <a:lstStyle/>
        <a:p>
          <a:endParaRPr lang="es-ES"/>
        </a:p>
      </dgm:t>
    </dgm:pt>
    <dgm:pt modelId="{FF4CAD38-27C4-46BD-A1A7-53081A2881DC}">
      <dgm:prSet phldrT="[Texto]" phldr="0"/>
      <dgm:spPr/>
      <dgm:t>
        <a:bodyPr/>
        <a:lstStyle/>
        <a:p>
          <a:pPr rtl="0"/>
          <a:r>
            <a:rPr lang="es-ES" b="1" dirty="0">
              <a:latin typeface="Calibri Light" panose="020F0302020204030204"/>
            </a:rPr>
            <a:t>Fase 3</a:t>
          </a:r>
          <a:endParaRPr lang="es-ES" b="1" dirty="0"/>
        </a:p>
      </dgm:t>
    </dgm:pt>
    <dgm:pt modelId="{BFF38018-27BF-42D3-827C-6FBC550C1658}" type="parTrans" cxnId="{402AC32C-C786-4C8F-926C-004F520E8339}">
      <dgm:prSet/>
      <dgm:spPr/>
      <dgm:t>
        <a:bodyPr/>
        <a:lstStyle/>
        <a:p>
          <a:endParaRPr lang="es-ES"/>
        </a:p>
      </dgm:t>
    </dgm:pt>
    <dgm:pt modelId="{5C4A4ED2-F21C-4F45-B003-020120D7BADF}" type="sibTrans" cxnId="{402AC32C-C786-4C8F-926C-004F520E8339}">
      <dgm:prSet/>
      <dgm:spPr/>
      <dgm:t>
        <a:bodyPr/>
        <a:lstStyle/>
        <a:p>
          <a:endParaRPr lang="es-ES"/>
        </a:p>
      </dgm:t>
    </dgm:pt>
    <dgm:pt modelId="{93C5ADFD-739D-4F46-90E5-A6BF7A1B4366}">
      <dgm:prSet phldrT="[Texto]" phldr="0"/>
      <dgm:spPr/>
      <dgm:t>
        <a:bodyPr/>
        <a:lstStyle/>
        <a:p>
          <a:pPr rtl="0"/>
          <a:r>
            <a:rPr lang="es-ES" i="1" dirty="0">
              <a:latin typeface="+mn-lt"/>
            </a:rPr>
            <a:t>(72 a 96 horas</a:t>
          </a:r>
          <a:r>
            <a:rPr lang="es-ES" dirty="0">
              <a:latin typeface="+mn-lt"/>
            </a:rPr>
            <a:t>) </a:t>
          </a:r>
        </a:p>
      </dgm:t>
    </dgm:pt>
    <dgm:pt modelId="{2FAA39DE-5652-4AE3-BB17-437395D43FC5}" type="parTrans" cxnId="{3B59F482-56E0-4ED6-BA47-D4E474AFA145}">
      <dgm:prSet/>
      <dgm:spPr/>
      <dgm:t>
        <a:bodyPr/>
        <a:lstStyle/>
        <a:p>
          <a:endParaRPr lang="es-ES"/>
        </a:p>
      </dgm:t>
    </dgm:pt>
    <dgm:pt modelId="{204915E0-C5DD-459C-9FF8-758A93BD79A1}" type="sibTrans" cxnId="{3B59F482-56E0-4ED6-BA47-D4E474AFA145}">
      <dgm:prSet/>
      <dgm:spPr/>
      <dgm:t>
        <a:bodyPr/>
        <a:lstStyle/>
        <a:p>
          <a:endParaRPr lang="es-ES"/>
        </a:p>
      </dgm:t>
    </dgm:pt>
    <dgm:pt modelId="{07E5F44C-2005-4C34-BA13-51066908568C}">
      <dgm:prSet phldrT="[Texto]" phldr="0"/>
      <dgm:spPr/>
      <dgm:t>
        <a:bodyPr/>
        <a:lstStyle/>
        <a:p>
          <a:pPr rtl="0"/>
          <a:r>
            <a:rPr lang="es-ES" b="1">
              <a:latin typeface="Calibri Light" panose="020F0302020204030204"/>
            </a:rPr>
            <a:t>Fase 4</a:t>
          </a:r>
          <a:endParaRPr lang="es-ES" b="1"/>
        </a:p>
      </dgm:t>
    </dgm:pt>
    <dgm:pt modelId="{982772AC-1DAA-4F65-B58C-9294EBF7440B}" type="parTrans" cxnId="{3E494184-1DE7-4412-AC4B-42DE44262B38}">
      <dgm:prSet/>
      <dgm:spPr/>
      <dgm:t>
        <a:bodyPr/>
        <a:lstStyle/>
        <a:p>
          <a:endParaRPr lang="es-ES"/>
        </a:p>
      </dgm:t>
    </dgm:pt>
    <dgm:pt modelId="{66AAFD19-7655-4FF6-A222-17613C8614E5}" type="sibTrans" cxnId="{3E494184-1DE7-4412-AC4B-42DE44262B38}">
      <dgm:prSet/>
      <dgm:spPr/>
      <dgm:t>
        <a:bodyPr/>
        <a:lstStyle/>
        <a:p>
          <a:endParaRPr lang="es-ES"/>
        </a:p>
      </dgm:t>
    </dgm:pt>
    <dgm:pt modelId="{43EA2E8E-A6DB-4726-ADDC-E71ECE076570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 </a:t>
          </a:r>
          <a:r>
            <a:rPr lang="es-ES" dirty="0"/>
            <a:t>Anorexia, náusea, vómito, malestar general, el examen físico puede ser normal</a:t>
          </a:r>
        </a:p>
      </dgm:t>
    </dgm:pt>
    <dgm:pt modelId="{676FA4B0-19E2-473F-8C13-6A4E8164B54F}" type="parTrans" cxnId="{F035CD5C-9B3E-4654-B3F5-2934E4841F66}">
      <dgm:prSet/>
      <dgm:spPr/>
      <dgm:t>
        <a:bodyPr/>
        <a:lstStyle/>
        <a:p>
          <a:endParaRPr lang="es-CO"/>
        </a:p>
      </dgm:t>
    </dgm:pt>
    <dgm:pt modelId="{C2084733-6E89-4487-AFDB-5EE77C7B28AF}" type="sibTrans" cxnId="{F035CD5C-9B3E-4654-B3F5-2934E4841F66}">
      <dgm:prSet/>
      <dgm:spPr/>
      <dgm:t>
        <a:bodyPr/>
        <a:lstStyle/>
        <a:p>
          <a:endParaRPr lang="es-CO"/>
        </a:p>
      </dgm:t>
    </dgm:pt>
    <dgm:pt modelId="{04E71212-0E24-4FEE-9CDA-2E3FB5B37E2B}">
      <dgm:prSet phldr="0"/>
      <dgm:spPr/>
      <dgm:t>
        <a:bodyPr/>
        <a:lstStyle/>
        <a:p>
          <a:pPr rtl="0"/>
          <a:r>
            <a:rPr lang="es-ES" dirty="0">
              <a:latin typeface="+mn-lt"/>
            </a:rPr>
            <a:t>Resolución de los síntomas gastrointestinales, relativamente asintomática</a:t>
          </a:r>
        </a:p>
      </dgm:t>
    </dgm:pt>
    <dgm:pt modelId="{79163843-E8AF-43DF-B276-FB640A120C5D}" type="parTrans" cxnId="{0DBB8C23-F3D7-483A-A6FF-F62216A4C95F}">
      <dgm:prSet/>
      <dgm:spPr/>
      <dgm:t>
        <a:bodyPr/>
        <a:lstStyle/>
        <a:p>
          <a:endParaRPr lang="es-CO"/>
        </a:p>
      </dgm:t>
    </dgm:pt>
    <dgm:pt modelId="{5AF052DC-74C5-43CA-9294-8229DDB6A0A4}" type="sibTrans" cxnId="{0DBB8C23-F3D7-483A-A6FF-F62216A4C95F}">
      <dgm:prSet/>
      <dgm:spPr/>
      <dgm:t>
        <a:bodyPr/>
        <a:lstStyle/>
        <a:p>
          <a:endParaRPr lang="es-CO"/>
        </a:p>
      </dgm:t>
    </dgm:pt>
    <dgm:pt modelId="{81BCFD61-88E8-4745-97E0-F2F4F3CAC2DC}">
      <dgm:prSet phldr="0"/>
      <dgm:spPr/>
      <dgm:t>
        <a:bodyPr/>
        <a:lstStyle/>
        <a:p>
          <a:r>
            <a:rPr lang="es-ES" dirty="0">
              <a:latin typeface="+mn-lt"/>
            </a:rPr>
            <a:t>Puede haber elevación de transaminasas, bilirrubinas y tiempos de coagulación</a:t>
          </a:r>
        </a:p>
      </dgm:t>
    </dgm:pt>
    <dgm:pt modelId="{18EC47E5-3546-44C2-A152-8522D587B243}" type="parTrans" cxnId="{A9C7BC6D-86C3-4789-B649-9B53EEF24D64}">
      <dgm:prSet/>
      <dgm:spPr/>
      <dgm:t>
        <a:bodyPr/>
        <a:lstStyle/>
        <a:p>
          <a:endParaRPr lang="es-CO"/>
        </a:p>
      </dgm:t>
    </dgm:pt>
    <dgm:pt modelId="{CF49A9CD-2FF8-4338-B048-91C64B0C99FA}" type="sibTrans" cxnId="{A9C7BC6D-86C3-4789-B649-9B53EEF24D64}">
      <dgm:prSet/>
      <dgm:spPr/>
      <dgm:t>
        <a:bodyPr/>
        <a:lstStyle/>
        <a:p>
          <a:endParaRPr lang="es-CO"/>
        </a:p>
      </dgm:t>
    </dgm:pt>
    <dgm:pt modelId="{3E9993FB-9B4A-444A-B102-EF20FE40D2DE}">
      <dgm:prSet phldr="0"/>
      <dgm:spPr/>
      <dgm:t>
        <a:bodyPr/>
        <a:lstStyle/>
        <a:p>
          <a:r>
            <a:rPr lang="es-ES" dirty="0">
              <a:latin typeface="+mn-lt"/>
            </a:rPr>
            <a:t>Compromiso hepático marcado, ictericia, deterioro general, alteraciones en la coagulación, compromiso renal, acidosis metabólica, encefalopatía, puede ocurrir la muerte por falla multiorgánica</a:t>
          </a:r>
        </a:p>
      </dgm:t>
    </dgm:pt>
    <dgm:pt modelId="{9FDFE7AB-66D8-4E9B-A545-B254E83B8641}" type="parTrans" cxnId="{BCF950BC-E4BA-41D3-85A7-3011C3FD4E3B}">
      <dgm:prSet/>
      <dgm:spPr/>
      <dgm:t>
        <a:bodyPr/>
        <a:lstStyle/>
        <a:p>
          <a:endParaRPr lang="es-CO"/>
        </a:p>
      </dgm:t>
    </dgm:pt>
    <dgm:pt modelId="{3904D5A9-EF84-4A7B-A6B7-B6A5D84BA9B3}" type="sibTrans" cxnId="{BCF950BC-E4BA-41D3-85A7-3011C3FD4E3B}">
      <dgm:prSet/>
      <dgm:spPr/>
      <dgm:t>
        <a:bodyPr/>
        <a:lstStyle/>
        <a:p>
          <a:endParaRPr lang="es-CO"/>
        </a:p>
      </dgm:t>
    </dgm:pt>
    <dgm:pt modelId="{6184277A-602E-4D87-BDB1-C4048B7A61F1}">
      <dgm:prSet phldr="0"/>
      <dgm:spPr/>
      <dgm:t>
        <a:bodyPr/>
        <a:lstStyle/>
        <a:p>
          <a:pPr rtl="0"/>
          <a:r>
            <a:rPr lang="es-ES" i="1" dirty="0">
              <a:latin typeface="+mn-lt"/>
            </a:rPr>
            <a:t>(4 a 14 días) </a:t>
          </a:r>
        </a:p>
      </dgm:t>
    </dgm:pt>
    <dgm:pt modelId="{B8584312-C804-4D28-AA14-7EBEE1A0D864}" type="parTrans" cxnId="{32598F93-8DE1-4E13-9E76-EA01E416EA4A}">
      <dgm:prSet/>
      <dgm:spPr/>
      <dgm:t>
        <a:bodyPr/>
        <a:lstStyle/>
        <a:p>
          <a:endParaRPr lang="es-CO"/>
        </a:p>
      </dgm:t>
    </dgm:pt>
    <dgm:pt modelId="{B4EB5FB0-A7A4-4590-A4E0-66B0A8B8B1C4}" type="sibTrans" cxnId="{32598F93-8DE1-4E13-9E76-EA01E416EA4A}">
      <dgm:prSet/>
      <dgm:spPr/>
      <dgm:t>
        <a:bodyPr/>
        <a:lstStyle/>
        <a:p>
          <a:endParaRPr lang="es-CO"/>
        </a:p>
      </dgm:t>
    </dgm:pt>
    <dgm:pt modelId="{0E0E2211-B8F5-49E1-B935-8A64DEDE9F6C}">
      <dgm:prSet phldr="0"/>
      <dgm:spPr/>
      <dgm:t>
        <a:bodyPr/>
        <a:lstStyle/>
        <a:p>
          <a:r>
            <a:rPr lang="es-ES" dirty="0">
              <a:latin typeface="+mn-lt"/>
            </a:rPr>
            <a:t>Si el paciente sobrevive ocurre la recuperación hepática completa sin evidencia de fibrosis</a:t>
          </a:r>
        </a:p>
      </dgm:t>
    </dgm:pt>
    <dgm:pt modelId="{85168C2A-4B50-4A49-A34F-3BBAFF08D947}" type="parTrans" cxnId="{89EB89A8-8E52-411B-9FF3-6A7424BB51A4}">
      <dgm:prSet/>
      <dgm:spPr/>
      <dgm:t>
        <a:bodyPr/>
        <a:lstStyle/>
        <a:p>
          <a:endParaRPr lang="es-CO"/>
        </a:p>
      </dgm:t>
    </dgm:pt>
    <dgm:pt modelId="{B8984AD5-41F5-47E9-9C26-B5E49666E578}" type="sibTrans" cxnId="{89EB89A8-8E52-411B-9FF3-6A7424BB51A4}">
      <dgm:prSet/>
      <dgm:spPr/>
      <dgm:t>
        <a:bodyPr/>
        <a:lstStyle/>
        <a:p>
          <a:endParaRPr lang="es-CO"/>
        </a:p>
      </dgm:t>
    </dgm:pt>
    <dgm:pt modelId="{2BEE5BED-1053-401A-ACDA-409DA7BE576B}" type="pres">
      <dgm:prSet presAssocID="{F75E425E-8F38-4029-8BD1-297AE129249C}" presName="Name0" presStyleCnt="0">
        <dgm:presLayoutVars>
          <dgm:dir/>
          <dgm:animLvl val="lvl"/>
          <dgm:resizeHandles val="exact"/>
        </dgm:presLayoutVars>
      </dgm:prSet>
      <dgm:spPr/>
    </dgm:pt>
    <dgm:pt modelId="{6F48AFFD-964E-4355-A934-731292880AF6}" type="pres">
      <dgm:prSet presAssocID="{2BC62908-E9DF-442A-B4D7-FECF308D22EE}" presName="composite" presStyleCnt="0"/>
      <dgm:spPr/>
    </dgm:pt>
    <dgm:pt modelId="{405554B4-09CA-47D7-AE80-926F7E7E35DA}" type="pres">
      <dgm:prSet presAssocID="{2BC62908-E9DF-442A-B4D7-FECF308D22E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1D9A128-A224-4412-8F56-24E8D5951EEF}" type="pres">
      <dgm:prSet presAssocID="{2BC62908-E9DF-442A-B4D7-FECF308D22EE}" presName="desTx" presStyleLbl="alignAccFollowNode1" presStyleIdx="0" presStyleCnt="4">
        <dgm:presLayoutVars>
          <dgm:bulletEnabled val="1"/>
        </dgm:presLayoutVars>
      </dgm:prSet>
      <dgm:spPr/>
    </dgm:pt>
    <dgm:pt modelId="{C526B5FA-44AD-49E6-82FF-7D7F0DE35CBA}" type="pres">
      <dgm:prSet presAssocID="{751B00E5-2279-40A5-8D1F-D4518C354BD0}" presName="space" presStyleCnt="0"/>
      <dgm:spPr/>
    </dgm:pt>
    <dgm:pt modelId="{1B79C89B-B30E-4ADE-A7BB-1B4BF4CF09A5}" type="pres">
      <dgm:prSet presAssocID="{1E4E06E8-6E12-49DB-9EF0-FFCDF86B1A53}" presName="composite" presStyleCnt="0"/>
      <dgm:spPr/>
    </dgm:pt>
    <dgm:pt modelId="{7B59E620-2172-49DE-8F6A-6E5363F1D4C6}" type="pres">
      <dgm:prSet presAssocID="{1E4E06E8-6E12-49DB-9EF0-FFCDF86B1A5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6E8B886-0209-4AFD-9E64-FC11240510E9}" type="pres">
      <dgm:prSet presAssocID="{1E4E06E8-6E12-49DB-9EF0-FFCDF86B1A53}" presName="desTx" presStyleLbl="alignAccFollowNode1" presStyleIdx="1" presStyleCnt="4">
        <dgm:presLayoutVars>
          <dgm:bulletEnabled val="1"/>
        </dgm:presLayoutVars>
      </dgm:prSet>
      <dgm:spPr/>
    </dgm:pt>
    <dgm:pt modelId="{C31DAB13-3E17-424E-A58C-A4AB9980DD6D}" type="pres">
      <dgm:prSet presAssocID="{86E0DA57-DB09-4314-8813-029887A8A624}" presName="space" presStyleCnt="0"/>
      <dgm:spPr/>
    </dgm:pt>
    <dgm:pt modelId="{F07CF97C-9B79-465D-8515-9B4EC0000E80}" type="pres">
      <dgm:prSet presAssocID="{FF4CAD38-27C4-46BD-A1A7-53081A2881DC}" presName="composite" presStyleCnt="0"/>
      <dgm:spPr/>
    </dgm:pt>
    <dgm:pt modelId="{4568A871-C2EB-4DA1-8341-F61E63460246}" type="pres">
      <dgm:prSet presAssocID="{FF4CAD38-27C4-46BD-A1A7-53081A2881D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3B836C4-20F6-4DF5-A56A-49F0D19500A8}" type="pres">
      <dgm:prSet presAssocID="{FF4CAD38-27C4-46BD-A1A7-53081A2881DC}" presName="desTx" presStyleLbl="alignAccFollowNode1" presStyleIdx="2" presStyleCnt="4">
        <dgm:presLayoutVars>
          <dgm:bulletEnabled val="1"/>
        </dgm:presLayoutVars>
      </dgm:prSet>
      <dgm:spPr/>
    </dgm:pt>
    <dgm:pt modelId="{65017C60-F680-4ECD-A183-FBF42EEB2529}" type="pres">
      <dgm:prSet presAssocID="{5C4A4ED2-F21C-4F45-B003-020120D7BADF}" presName="space" presStyleCnt="0"/>
      <dgm:spPr/>
    </dgm:pt>
    <dgm:pt modelId="{09891110-D597-4DED-A990-C42ACF3F2F5A}" type="pres">
      <dgm:prSet presAssocID="{07E5F44C-2005-4C34-BA13-51066908568C}" presName="composite" presStyleCnt="0"/>
      <dgm:spPr/>
    </dgm:pt>
    <dgm:pt modelId="{0703925D-C340-4E16-9BF4-A790A515179B}" type="pres">
      <dgm:prSet presAssocID="{07E5F44C-2005-4C34-BA13-51066908568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8D438A9A-705C-42F6-8465-AFFA5BC62055}" type="pres">
      <dgm:prSet presAssocID="{07E5F44C-2005-4C34-BA13-51066908568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5DD6E01-D41F-4EB0-BA36-B6DE771A30A1}" srcId="{1E4E06E8-6E12-49DB-9EF0-FFCDF86B1A53}" destId="{DB287716-456C-4F95-926D-FB8AD340D0A6}" srcOrd="0" destOrd="0" parTransId="{D0B6EA61-DCB4-4097-A11E-D390A0BFF9D5}" sibTransId="{106FD99D-0866-419F-8EF4-B1383B2DD087}"/>
    <dgm:cxn modelId="{3265DA04-9851-44EC-A1E8-C1704BAB2FD3}" srcId="{F75E425E-8F38-4029-8BD1-297AE129249C}" destId="{2BC62908-E9DF-442A-B4D7-FECF308D22EE}" srcOrd="0" destOrd="0" parTransId="{C542D2B4-EBB2-48B8-B13B-83BCBED8D241}" sibTransId="{751B00E5-2279-40A5-8D1F-D4518C354BD0}"/>
    <dgm:cxn modelId="{71FE8512-DEDD-4BCE-BBCA-21710F795FAB}" type="presOf" srcId="{C88294D7-1AA0-49BD-BA11-960E779249E9}" destId="{41D9A128-A224-4412-8F56-24E8D5951EEF}" srcOrd="0" destOrd="0" presId="urn:microsoft.com/office/officeart/2005/8/layout/hList1"/>
    <dgm:cxn modelId="{7BF77917-4EB2-4C81-8D7D-7CEBA1A10CB4}" srcId="{2BC62908-E9DF-442A-B4D7-FECF308D22EE}" destId="{C88294D7-1AA0-49BD-BA11-960E779249E9}" srcOrd="0" destOrd="0" parTransId="{7D68437B-2958-4CB9-9F58-E95D8A9DB468}" sibTransId="{6CA2E959-8FA8-490A-9144-3EF96F3D4583}"/>
    <dgm:cxn modelId="{0DBB8C23-F3D7-483A-A6FF-F62216A4C95F}" srcId="{1E4E06E8-6E12-49DB-9EF0-FFCDF86B1A53}" destId="{04E71212-0E24-4FEE-9CDA-2E3FB5B37E2B}" srcOrd="1" destOrd="0" parTransId="{79163843-E8AF-43DF-B276-FB640A120C5D}" sibTransId="{5AF052DC-74C5-43CA-9294-8229DDB6A0A4}"/>
    <dgm:cxn modelId="{6BEB8A2C-8C41-4CDB-912A-A567082B1FC4}" type="presOf" srcId="{F75E425E-8F38-4029-8BD1-297AE129249C}" destId="{2BEE5BED-1053-401A-ACDA-409DA7BE576B}" srcOrd="0" destOrd="0" presId="urn:microsoft.com/office/officeart/2005/8/layout/hList1"/>
    <dgm:cxn modelId="{402AC32C-C786-4C8F-926C-004F520E8339}" srcId="{F75E425E-8F38-4029-8BD1-297AE129249C}" destId="{FF4CAD38-27C4-46BD-A1A7-53081A2881DC}" srcOrd="2" destOrd="0" parTransId="{BFF38018-27BF-42D3-827C-6FBC550C1658}" sibTransId="{5C4A4ED2-F21C-4F45-B003-020120D7BADF}"/>
    <dgm:cxn modelId="{7B67C238-170D-4ED9-B74A-BF0158F2B7BC}" type="presOf" srcId="{FF4CAD38-27C4-46BD-A1A7-53081A2881DC}" destId="{4568A871-C2EB-4DA1-8341-F61E63460246}" srcOrd="0" destOrd="0" presId="urn:microsoft.com/office/officeart/2005/8/layout/hList1"/>
    <dgm:cxn modelId="{13CE713E-A3BD-4C1E-8657-4A2D3709751E}" type="presOf" srcId="{3E9993FB-9B4A-444A-B102-EF20FE40D2DE}" destId="{73B836C4-20F6-4DF5-A56A-49F0D19500A8}" srcOrd="0" destOrd="1" presId="urn:microsoft.com/office/officeart/2005/8/layout/hList1"/>
    <dgm:cxn modelId="{F035CD5C-9B3E-4654-B3F5-2934E4841F66}" srcId="{2BC62908-E9DF-442A-B4D7-FECF308D22EE}" destId="{43EA2E8E-A6DB-4726-ADDC-E71ECE076570}" srcOrd="1" destOrd="0" parTransId="{676FA4B0-19E2-473F-8C13-6A4E8164B54F}" sibTransId="{C2084733-6E89-4487-AFDB-5EE77C7B28AF}"/>
    <dgm:cxn modelId="{03FDC644-3D01-40AC-AC9D-EE76900C036C}" type="presOf" srcId="{0E0E2211-B8F5-49E1-B935-8A64DEDE9F6C}" destId="{8D438A9A-705C-42F6-8465-AFFA5BC62055}" srcOrd="0" destOrd="1" presId="urn:microsoft.com/office/officeart/2005/8/layout/hList1"/>
    <dgm:cxn modelId="{243F6547-B1C4-4FC9-B561-10470455E21D}" type="presOf" srcId="{1E4E06E8-6E12-49DB-9EF0-FFCDF86B1A53}" destId="{7B59E620-2172-49DE-8F6A-6E5363F1D4C6}" srcOrd="0" destOrd="0" presId="urn:microsoft.com/office/officeart/2005/8/layout/hList1"/>
    <dgm:cxn modelId="{A9C7BC6D-86C3-4789-B649-9B53EEF24D64}" srcId="{1E4E06E8-6E12-49DB-9EF0-FFCDF86B1A53}" destId="{81BCFD61-88E8-4745-97E0-F2F4F3CAC2DC}" srcOrd="2" destOrd="0" parTransId="{18EC47E5-3546-44C2-A152-8522D587B243}" sibTransId="{CF49A9CD-2FF8-4338-B048-91C64B0C99FA}"/>
    <dgm:cxn modelId="{DC3D2E59-2860-455C-BFC9-407F67D62ED4}" type="presOf" srcId="{93C5ADFD-739D-4F46-90E5-A6BF7A1B4366}" destId="{73B836C4-20F6-4DF5-A56A-49F0D19500A8}" srcOrd="0" destOrd="0" presId="urn:microsoft.com/office/officeart/2005/8/layout/hList1"/>
    <dgm:cxn modelId="{44B3477D-46A4-4DAE-BE4C-D7FB81107CAB}" type="presOf" srcId="{DB287716-456C-4F95-926D-FB8AD340D0A6}" destId="{F6E8B886-0209-4AFD-9E64-FC11240510E9}" srcOrd="0" destOrd="0" presId="urn:microsoft.com/office/officeart/2005/8/layout/hList1"/>
    <dgm:cxn modelId="{3B59F482-56E0-4ED6-BA47-D4E474AFA145}" srcId="{FF4CAD38-27C4-46BD-A1A7-53081A2881DC}" destId="{93C5ADFD-739D-4F46-90E5-A6BF7A1B4366}" srcOrd="0" destOrd="0" parTransId="{2FAA39DE-5652-4AE3-BB17-437395D43FC5}" sibTransId="{204915E0-C5DD-459C-9FF8-758A93BD79A1}"/>
    <dgm:cxn modelId="{3E494184-1DE7-4412-AC4B-42DE44262B38}" srcId="{F75E425E-8F38-4029-8BD1-297AE129249C}" destId="{07E5F44C-2005-4C34-BA13-51066908568C}" srcOrd="3" destOrd="0" parTransId="{982772AC-1DAA-4F65-B58C-9294EBF7440B}" sibTransId="{66AAFD19-7655-4FF6-A222-17613C8614E5}"/>
    <dgm:cxn modelId="{32598F93-8DE1-4E13-9E76-EA01E416EA4A}" srcId="{07E5F44C-2005-4C34-BA13-51066908568C}" destId="{6184277A-602E-4D87-BDB1-C4048B7A61F1}" srcOrd="0" destOrd="0" parTransId="{B8584312-C804-4D28-AA14-7EBEE1A0D864}" sibTransId="{B4EB5FB0-A7A4-4590-A4E0-66B0A8B8B1C4}"/>
    <dgm:cxn modelId="{89EB89A8-8E52-411B-9FF3-6A7424BB51A4}" srcId="{07E5F44C-2005-4C34-BA13-51066908568C}" destId="{0E0E2211-B8F5-49E1-B935-8A64DEDE9F6C}" srcOrd="1" destOrd="0" parTransId="{85168C2A-4B50-4A49-A34F-3BBAFF08D947}" sibTransId="{B8984AD5-41F5-47E9-9C26-B5E49666E578}"/>
    <dgm:cxn modelId="{BCF950BC-E4BA-41D3-85A7-3011C3FD4E3B}" srcId="{FF4CAD38-27C4-46BD-A1A7-53081A2881DC}" destId="{3E9993FB-9B4A-444A-B102-EF20FE40D2DE}" srcOrd="1" destOrd="0" parTransId="{9FDFE7AB-66D8-4E9B-A545-B254E83B8641}" sibTransId="{3904D5A9-EF84-4A7B-A6B7-B6A5D84BA9B3}"/>
    <dgm:cxn modelId="{10DDBEC0-3FE5-444B-8348-65463AD60A2B}" type="presOf" srcId="{43EA2E8E-A6DB-4726-ADDC-E71ECE076570}" destId="{41D9A128-A224-4412-8F56-24E8D5951EEF}" srcOrd="0" destOrd="1" presId="urn:microsoft.com/office/officeart/2005/8/layout/hList1"/>
    <dgm:cxn modelId="{FBC082CA-EBDD-4FB6-9884-1C81996DEF97}" type="presOf" srcId="{2BC62908-E9DF-442A-B4D7-FECF308D22EE}" destId="{405554B4-09CA-47D7-AE80-926F7E7E35DA}" srcOrd="0" destOrd="0" presId="urn:microsoft.com/office/officeart/2005/8/layout/hList1"/>
    <dgm:cxn modelId="{B8F40EE7-2273-4A58-96D1-0380CE5C7ED2}" type="presOf" srcId="{81BCFD61-88E8-4745-97E0-F2F4F3CAC2DC}" destId="{F6E8B886-0209-4AFD-9E64-FC11240510E9}" srcOrd="0" destOrd="2" presId="urn:microsoft.com/office/officeart/2005/8/layout/hList1"/>
    <dgm:cxn modelId="{3A5F4CE7-9B01-4609-AEA1-1E36604EBD2B}" type="presOf" srcId="{6184277A-602E-4D87-BDB1-C4048B7A61F1}" destId="{8D438A9A-705C-42F6-8465-AFFA5BC62055}" srcOrd="0" destOrd="0" presId="urn:microsoft.com/office/officeart/2005/8/layout/hList1"/>
    <dgm:cxn modelId="{B3259EE8-6424-4CA9-AEA5-08D6D7756AA9}" type="presOf" srcId="{04E71212-0E24-4FEE-9CDA-2E3FB5B37E2B}" destId="{F6E8B886-0209-4AFD-9E64-FC11240510E9}" srcOrd="0" destOrd="1" presId="urn:microsoft.com/office/officeart/2005/8/layout/hList1"/>
    <dgm:cxn modelId="{616771F3-684E-44D5-ABC6-2F4ADCBEDE05}" type="presOf" srcId="{07E5F44C-2005-4C34-BA13-51066908568C}" destId="{0703925D-C340-4E16-9BF4-A790A515179B}" srcOrd="0" destOrd="0" presId="urn:microsoft.com/office/officeart/2005/8/layout/hList1"/>
    <dgm:cxn modelId="{AA4D80FE-D82E-4DC2-B50A-7E22772C408A}" srcId="{F75E425E-8F38-4029-8BD1-297AE129249C}" destId="{1E4E06E8-6E12-49DB-9EF0-FFCDF86B1A53}" srcOrd="1" destOrd="0" parTransId="{B71712A2-8807-4634-AA13-8D58FC70D80E}" sibTransId="{86E0DA57-DB09-4314-8813-029887A8A624}"/>
    <dgm:cxn modelId="{ED0C3A6C-E60A-4552-B8CC-FFCDC68F57EB}" type="presParOf" srcId="{2BEE5BED-1053-401A-ACDA-409DA7BE576B}" destId="{6F48AFFD-964E-4355-A934-731292880AF6}" srcOrd="0" destOrd="0" presId="urn:microsoft.com/office/officeart/2005/8/layout/hList1"/>
    <dgm:cxn modelId="{F520FEE5-32A5-4DBC-83CF-3AF2A7840D4D}" type="presParOf" srcId="{6F48AFFD-964E-4355-A934-731292880AF6}" destId="{405554B4-09CA-47D7-AE80-926F7E7E35DA}" srcOrd="0" destOrd="0" presId="urn:microsoft.com/office/officeart/2005/8/layout/hList1"/>
    <dgm:cxn modelId="{B8C2F13C-A6FC-48CE-BD92-ACCBEC0D5740}" type="presParOf" srcId="{6F48AFFD-964E-4355-A934-731292880AF6}" destId="{41D9A128-A224-4412-8F56-24E8D5951EEF}" srcOrd="1" destOrd="0" presId="urn:microsoft.com/office/officeart/2005/8/layout/hList1"/>
    <dgm:cxn modelId="{C0B577EA-D3EC-48FE-9CED-6CEB1BE6247C}" type="presParOf" srcId="{2BEE5BED-1053-401A-ACDA-409DA7BE576B}" destId="{C526B5FA-44AD-49E6-82FF-7D7F0DE35CBA}" srcOrd="1" destOrd="0" presId="urn:microsoft.com/office/officeart/2005/8/layout/hList1"/>
    <dgm:cxn modelId="{64C92556-A8FC-480F-A526-0DA63B3C822D}" type="presParOf" srcId="{2BEE5BED-1053-401A-ACDA-409DA7BE576B}" destId="{1B79C89B-B30E-4ADE-A7BB-1B4BF4CF09A5}" srcOrd="2" destOrd="0" presId="urn:microsoft.com/office/officeart/2005/8/layout/hList1"/>
    <dgm:cxn modelId="{621C4596-140E-46C1-8CD6-6589165401B5}" type="presParOf" srcId="{1B79C89B-B30E-4ADE-A7BB-1B4BF4CF09A5}" destId="{7B59E620-2172-49DE-8F6A-6E5363F1D4C6}" srcOrd="0" destOrd="0" presId="urn:microsoft.com/office/officeart/2005/8/layout/hList1"/>
    <dgm:cxn modelId="{EF64F4D2-523C-4F9E-B5B2-E73173F35CA5}" type="presParOf" srcId="{1B79C89B-B30E-4ADE-A7BB-1B4BF4CF09A5}" destId="{F6E8B886-0209-4AFD-9E64-FC11240510E9}" srcOrd="1" destOrd="0" presId="urn:microsoft.com/office/officeart/2005/8/layout/hList1"/>
    <dgm:cxn modelId="{B7598A9E-90E8-4120-AD34-DA67C45D751A}" type="presParOf" srcId="{2BEE5BED-1053-401A-ACDA-409DA7BE576B}" destId="{C31DAB13-3E17-424E-A58C-A4AB9980DD6D}" srcOrd="3" destOrd="0" presId="urn:microsoft.com/office/officeart/2005/8/layout/hList1"/>
    <dgm:cxn modelId="{B5193B1F-97C7-4FB1-BE0C-FCB933D599A1}" type="presParOf" srcId="{2BEE5BED-1053-401A-ACDA-409DA7BE576B}" destId="{F07CF97C-9B79-465D-8515-9B4EC0000E80}" srcOrd="4" destOrd="0" presId="urn:microsoft.com/office/officeart/2005/8/layout/hList1"/>
    <dgm:cxn modelId="{E3C18BE5-D453-428F-BE0C-13196E5CF83B}" type="presParOf" srcId="{F07CF97C-9B79-465D-8515-9B4EC0000E80}" destId="{4568A871-C2EB-4DA1-8341-F61E63460246}" srcOrd="0" destOrd="0" presId="urn:microsoft.com/office/officeart/2005/8/layout/hList1"/>
    <dgm:cxn modelId="{A1EA1795-A19E-4591-8AEB-83EAA9211AF8}" type="presParOf" srcId="{F07CF97C-9B79-465D-8515-9B4EC0000E80}" destId="{73B836C4-20F6-4DF5-A56A-49F0D19500A8}" srcOrd="1" destOrd="0" presId="urn:microsoft.com/office/officeart/2005/8/layout/hList1"/>
    <dgm:cxn modelId="{EDEB4BC0-4DC7-45A1-AA81-0D3A3CD48B22}" type="presParOf" srcId="{2BEE5BED-1053-401A-ACDA-409DA7BE576B}" destId="{65017C60-F680-4ECD-A183-FBF42EEB2529}" srcOrd="5" destOrd="0" presId="urn:microsoft.com/office/officeart/2005/8/layout/hList1"/>
    <dgm:cxn modelId="{8A895BE7-A1E9-42F1-A721-D7FAA38304FE}" type="presParOf" srcId="{2BEE5BED-1053-401A-ACDA-409DA7BE576B}" destId="{09891110-D597-4DED-A990-C42ACF3F2F5A}" srcOrd="6" destOrd="0" presId="urn:microsoft.com/office/officeart/2005/8/layout/hList1"/>
    <dgm:cxn modelId="{95FDCF73-9995-4127-B472-5A2E6A638918}" type="presParOf" srcId="{09891110-D597-4DED-A990-C42ACF3F2F5A}" destId="{0703925D-C340-4E16-9BF4-A790A515179B}" srcOrd="0" destOrd="0" presId="urn:microsoft.com/office/officeart/2005/8/layout/hList1"/>
    <dgm:cxn modelId="{644EFC23-79A7-428F-B7BF-DC4259DCDE45}" type="presParOf" srcId="{09891110-D597-4DED-A990-C42ACF3F2F5A}" destId="{8D438A9A-705C-42F6-8465-AFFA5BC620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CEC54-E585-4D33-8278-1FDBB83B012B}" type="doc">
      <dgm:prSet loTypeId="urn:microsoft.com/office/officeart/2005/8/layout/hList6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15F1448D-DF3B-40FF-80E8-008E614751C0}">
      <dgm:prSet phldrT="[Texto]" phldr="0"/>
      <dgm:spPr/>
      <dgm:t>
        <a:bodyPr/>
        <a:lstStyle/>
        <a:p>
          <a:pPr rtl="0"/>
          <a:r>
            <a:rPr lang="es-ES" i="1"/>
            <a:t>Efectos anticolinérgicos:</a:t>
          </a:r>
          <a:r>
            <a:rPr lang="es-ES">
              <a:latin typeface="Calibri Light" panose="020F0302020204030204"/>
            </a:rPr>
            <a:t> </a:t>
          </a:r>
          <a:endParaRPr lang="es-ES"/>
        </a:p>
      </dgm:t>
    </dgm:pt>
    <dgm:pt modelId="{D337B476-FA43-4B46-A205-0A078E4DE7C7}" type="parTrans" cxnId="{6F5E82C1-DCDD-4E52-8286-DD5F15752213}">
      <dgm:prSet/>
      <dgm:spPr/>
      <dgm:t>
        <a:bodyPr/>
        <a:lstStyle/>
        <a:p>
          <a:endParaRPr lang="es-ES"/>
        </a:p>
      </dgm:t>
    </dgm:pt>
    <dgm:pt modelId="{6E89934F-788D-48E6-9C12-4BD5353DF83D}" type="sibTrans" cxnId="{6F5E82C1-DCDD-4E52-8286-DD5F15752213}">
      <dgm:prSet/>
      <dgm:spPr/>
      <dgm:t>
        <a:bodyPr/>
        <a:lstStyle/>
        <a:p>
          <a:endParaRPr lang="es-ES"/>
        </a:p>
      </dgm:t>
    </dgm:pt>
    <dgm:pt modelId="{063A92EA-831B-410E-890E-68FE42662B8B}">
      <dgm:prSet phldrT="[Texto]" phldr="0"/>
      <dgm:spPr/>
      <dgm:t>
        <a:bodyPr/>
        <a:lstStyle/>
        <a:p>
          <a:pPr rtl="0"/>
          <a:r>
            <a:rPr lang="es-ES">
              <a:latin typeface="Calibri Light" panose="020F0302020204030204"/>
            </a:rPr>
            <a:t>Boca</a:t>
          </a:r>
          <a:r>
            <a:rPr lang="es-ES"/>
            <a:t> seca, visión borrosa, pupilas dilatadas, retención urinaria, peristaltismo disminuido, hipertermia, espasmos mioclónicos.</a:t>
          </a:r>
        </a:p>
      </dgm:t>
    </dgm:pt>
    <dgm:pt modelId="{D270EC3B-9BF5-4450-9F10-CD21618D67CC}" type="parTrans" cxnId="{3043E835-E7C1-40AB-98D6-9824C39485D5}">
      <dgm:prSet/>
      <dgm:spPr/>
      <dgm:t>
        <a:bodyPr/>
        <a:lstStyle/>
        <a:p>
          <a:endParaRPr lang="es-ES"/>
        </a:p>
      </dgm:t>
    </dgm:pt>
    <dgm:pt modelId="{18FCFBA7-2B43-45F0-BE40-A3FF9BF9C32B}" type="sibTrans" cxnId="{3043E835-E7C1-40AB-98D6-9824C39485D5}">
      <dgm:prSet/>
      <dgm:spPr/>
      <dgm:t>
        <a:bodyPr/>
        <a:lstStyle/>
        <a:p>
          <a:endParaRPr lang="es-ES"/>
        </a:p>
      </dgm:t>
    </dgm:pt>
    <dgm:pt modelId="{8C5FE8C0-A11E-49C1-AD49-2E9D9132264E}">
      <dgm:prSet phldrT="[Texto]" phldr="0"/>
      <dgm:spPr/>
      <dgm:t>
        <a:bodyPr/>
        <a:lstStyle/>
        <a:p>
          <a:pPr rtl="0"/>
          <a:r>
            <a:rPr lang="es-ES" i="1"/>
            <a:t>Efectos cardiovasculares:</a:t>
          </a:r>
          <a:r>
            <a:rPr lang="es-ES">
              <a:latin typeface="Calibri Light" panose="020F0302020204030204"/>
            </a:rPr>
            <a:t> </a:t>
          </a:r>
          <a:endParaRPr lang="es-ES"/>
        </a:p>
      </dgm:t>
    </dgm:pt>
    <dgm:pt modelId="{979D55B7-0C58-42E0-8D05-906917DA02B6}" type="parTrans" cxnId="{599648F6-6E56-4111-AF0C-BDCBDF716158}">
      <dgm:prSet/>
      <dgm:spPr/>
      <dgm:t>
        <a:bodyPr/>
        <a:lstStyle/>
        <a:p>
          <a:endParaRPr lang="es-ES"/>
        </a:p>
      </dgm:t>
    </dgm:pt>
    <dgm:pt modelId="{D66847E4-83DC-4EAE-A6E2-62691B129545}" type="sibTrans" cxnId="{599648F6-6E56-4111-AF0C-BDCBDF716158}">
      <dgm:prSet/>
      <dgm:spPr/>
      <dgm:t>
        <a:bodyPr/>
        <a:lstStyle/>
        <a:p>
          <a:endParaRPr lang="es-ES"/>
        </a:p>
      </dgm:t>
    </dgm:pt>
    <dgm:pt modelId="{DBB69684-CE5D-47E1-870B-21FA6EE24F96}">
      <dgm:prSet phldrT="[Texto]"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Taquicardia</a:t>
          </a:r>
          <a:r>
            <a:rPr lang="es-ES" dirty="0"/>
            <a:t> sinusal, taquicardia de complejos anchos, </a:t>
          </a:r>
          <a:r>
            <a:rPr lang="es-ES" dirty="0">
              <a:solidFill>
                <a:schemeClr val="bg1"/>
              </a:solidFill>
            </a:rPr>
            <a:t>QT prolongado</a:t>
          </a:r>
          <a:r>
            <a:rPr lang="es-ES" dirty="0"/>
            <a:t>, fibrilación ventricular, bloqueo auriculo – ventricular, hipotensión, vasodilatación.</a:t>
          </a:r>
        </a:p>
      </dgm:t>
    </dgm:pt>
    <dgm:pt modelId="{65871DC9-CBCC-41E5-BDC7-7D7E050FFE9A}" type="parTrans" cxnId="{B9650F24-E416-4895-A8A6-F845D5BC294C}">
      <dgm:prSet/>
      <dgm:spPr/>
      <dgm:t>
        <a:bodyPr/>
        <a:lstStyle/>
        <a:p>
          <a:endParaRPr lang="es-ES"/>
        </a:p>
      </dgm:t>
    </dgm:pt>
    <dgm:pt modelId="{F2C8794B-B2EB-40A5-9C36-0507F7CC172B}" type="sibTrans" cxnId="{B9650F24-E416-4895-A8A6-F845D5BC294C}">
      <dgm:prSet/>
      <dgm:spPr/>
      <dgm:t>
        <a:bodyPr/>
        <a:lstStyle/>
        <a:p>
          <a:endParaRPr lang="es-ES"/>
        </a:p>
      </dgm:t>
    </dgm:pt>
    <dgm:pt modelId="{10D49D14-B4A4-44A9-BB5E-AC7670BE7B89}">
      <dgm:prSet phldrT="[Texto]"/>
      <dgm:spPr/>
      <dgm:t>
        <a:bodyPr/>
        <a:lstStyle/>
        <a:p>
          <a:pPr rtl="0"/>
          <a:r>
            <a:rPr lang="es-ES" i="1" dirty="0"/>
            <a:t>Efectos neurológicos centrales: </a:t>
          </a:r>
          <a:endParaRPr lang="es-ES" dirty="0"/>
        </a:p>
      </dgm:t>
    </dgm:pt>
    <dgm:pt modelId="{98EF28FC-E45D-4937-B1C1-392D723AA14D}" type="parTrans" cxnId="{3B4FD405-2E83-477A-8492-66A043552D13}">
      <dgm:prSet/>
      <dgm:spPr/>
      <dgm:t>
        <a:bodyPr/>
        <a:lstStyle/>
        <a:p>
          <a:endParaRPr lang="es-ES"/>
        </a:p>
      </dgm:t>
    </dgm:pt>
    <dgm:pt modelId="{D6B62889-23AF-412D-B5BE-CCA4759E1D2E}" type="sibTrans" cxnId="{3B4FD405-2E83-477A-8492-66A043552D13}">
      <dgm:prSet/>
      <dgm:spPr/>
      <dgm:t>
        <a:bodyPr/>
        <a:lstStyle/>
        <a:p>
          <a:endParaRPr lang="es-ES"/>
        </a:p>
      </dgm:t>
    </dgm:pt>
    <dgm:pt modelId="{A7568FFB-61A4-426E-BED6-96C165BD8ECC}">
      <dgm:prSet phldr="0"/>
      <dgm:spPr/>
      <dgm:t>
        <a:bodyPr/>
        <a:lstStyle/>
        <a:p>
          <a:pPr rtl="0"/>
          <a:r>
            <a:rPr lang="es-ES"/>
            <a:t>Letargia, coma, convulsiones, signos piramidales, rigidez, delirium, oftalmoplejía, depresión respiratoria</a:t>
          </a:r>
        </a:p>
      </dgm:t>
    </dgm:pt>
    <dgm:pt modelId="{FC758B0E-775F-44A6-9C3C-7E979540A9BC}" type="parTrans" cxnId="{A16A1956-07C9-4616-83CE-0678077F69DA}">
      <dgm:prSet/>
      <dgm:spPr/>
      <dgm:t>
        <a:bodyPr/>
        <a:lstStyle/>
        <a:p>
          <a:endParaRPr lang="es-CO"/>
        </a:p>
      </dgm:t>
    </dgm:pt>
    <dgm:pt modelId="{5B50CECB-0040-4925-99D6-92D04A28E102}" type="sibTrans" cxnId="{A16A1956-07C9-4616-83CE-0678077F69DA}">
      <dgm:prSet/>
      <dgm:spPr/>
      <dgm:t>
        <a:bodyPr/>
        <a:lstStyle/>
        <a:p>
          <a:endParaRPr lang="es-CO"/>
        </a:p>
      </dgm:t>
    </dgm:pt>
    <dgm:pt modelId="{13485806-B82A-4D4D-B8E5-17B5D0146CD1}" type="pres">
      <dgm:prSet presAssocID="{3A7CEC54-E585-4D33-8278-1FDBB83B012B}" presName="Name0" presStyleCnt="0">
        <dgm:presLayoutVars>
          <dgm:dir/>
          <dgm:resizeHandles val="exact"/>
        </dgm:presLayoutVars>
      </dgm:prSet>
      <dgm:spPr/>
    </dgm:pt>
    <dgm:pt modelId="{96B1D986-24C4-4809-8B62-7FA7EE7BBE2E}" type="pres">
      <dgm:prSet presAssocID="{15F1448D-DF3B-40FF-80E8-008E614751C0}" presName="node" presStyleLbl="node1" presStyleIdx="0" presStyleCnt="3">
        <dgm:presLayoutVars>
          <dgm:bulletEnabled val="1"/>
        </dgm:presLayoutVars>
      </dgm:prSet>
      <dgm:spPr/>
    </dgm:pt>
    <dgm:pt modelId="{277FE4B7-2694-4AED-897E-2D9E2F354D96}" type="pres">
      <dgm:prSet presAssocID="{6E89934F-788D-48E6-9C12-4BD5353DF83D}" presName="sibTrans" presStyleCnt="0"/>
      <dgm:spPr/>
    </dgm:pt>
    <dgm:pt modelId="{6B4C5F92-E43E-43A8-83CA-B8E74872FDD4}" type="pres">
      <dgm:prSet presAssocID="{8C5FE8C0-A11E-49C1-AD49-2E9D9132264E}" presName="node" presStyleLbl="node1" presStyleIdx="1" presStyleCnt="3">
        <dgm:presLayoutVars>
          <dgm:bulletEnabled val="1"/>
        </dgm:presLayoutVars>
      </dgm:prSet>
      <dgm:spPr/>
    </dgm:pt>
    <dgm:pt modelId="{D3FC5262-E5EB-4552-B8EC-B823A2A6965C}" type="pres">
      <dgm:prSet presAssocID="{D66847E4-83DC-4EAE-A6E2-62691B129545}" presName="sibTrans" presStyleCnt="0"/>
      <dgm:spPr/>
    </dgm:pt>
    <dgm:pt modelId="{EA595C5D-938C-4168-99CF-838E927D627F}" type="pres">
      <dgm:prSet presAssocID="{10D49D14-B4A4-44A9-BB5E-AC7670BE7B89}" presName="node" presStyleLbl="node1" presStyleIdx="2" presStyleCnt="3">
        <dgm:presLayoutVars>
          <dgm:bulletEnabled val="1"/>
        </dgm:presLayoutVars>
      </dgm:prSet>
      <dgm:spPr/>
    </dgm:pt>
  </dgm:ptLst>
  <dgm:cxnLst>
    <dgm:cxn modelId="{3B4FD405-2E83-477A-8492-66A043552D13}" srcId="{3A7CEC54-E585-4D33-8278-1FDBB83B012B}" destId="{10D49D14-B4A4-44A9-BB5E-AC7670BE7B89}" srcOrd="2" destOrd="0" parTransId="{98EF28FC-E45D-4937-B1C1-392D723AA14D}" sibTransId="{D6B62889-23AF-412D-B5BE-CCA4759E1D2E}"/>
    <dgm:cxn modelId="{B9650F24-E416-4895-A8A6-F845D5BC294C}" srcId="{8C5FE8C0-A11E-49C1-AD49-2E9D9132264E}" destId="{DBB69684-CE5D-47E1-870B-21FA6EE24F96}" srcOrd="0" destOrd="0" parTransId="{65871DC9-CBCC-41E5-BDC7-7D7E050FFE9A}" sibTransId="{F2C8794B-B2EB-40A5-9C36-0507F7CC172B}"/>
    <dgm:cxn modelId="{3043E835-E7C1-40AB-98D6-9824C39485D5}" srcId="{15F1448D-DF3B-40FF-80E8-008E614751C0}" destId="{063A92EA-831B-410E-890E-68FE42662B8B}" srcOrd="0" destOrd="0" parTransId="{D270EC3B-9BF5-4450-9F10-CD21618D67CC}" sibTransId="{18FCFBA7-2B43-45F0-BE40-A3FF9BF9C32B}"/>
    <dgm:cxn modelId="{E49EB240-7F22-4703-9F6C-03ECC818371D}" type="presOf" srcId="{10D49D14-B4A4-44A9-BB5E-AC7670BE7B89}" destId="{EA595C5D-938C-4168-99CF-838E927D627F}" srcOrd="0" destOrd="0" presId="urn:microsoft.com/office/officeart/2005/8/layout/hList6"/>
    <dgm:cxn modelId="{A16A1956-07C9-4616-83CE-0678077F69DA}" srcId="{10D49D14-B4A4-44A9-BB5E-AC7670BE7B89}" destId="{A7568FFB-61A4-426E-BED6-96C165BD8ECC}" srcOrd="0" destOrd="0" parTransId="{FC758B0E-775F-44A6-9C3C-7E979540A9BC}" sibTransId="{5B50CECB-0040-4925-99D6-92D04A28E102}"/>
    <dgm:cxn modelId="{A9ADC37A-130F-4F6F-A3DD-142C3B3C4795}" type="presOf" srcId="{DBB69684-CE5D-47E1-870B-21FA6EE24F96}" destId="{6B4C5F92-E43E-43A8-83CA-B8E74872FDD4}" srcOrd="0" destOrd="1" presId="urn:microsoft.com/office/officeart/2005/8/layout/hList6"/>
    <dgm:cxn modelId="{75EA4391-8D9C-4E25-9CE1-5A334AC32FFF}" type="presOf" srcId="{15F1448D-DF3B-40FF-80E8-008E614751C0}" destId="{96B1D986-24C4-4809-8B62-7FA7EE7BBE2E}" srcOrd="0" destOrd="0" presId="urn:microsoft.com/office/officeart/2005/8/layout/hList6"/>
    <dgm:cxn modelId="{575BF49C-2B2B-4E02-BA68-A69C7E785345}" type="presOf" srcId="{8C5FE8C0-A11E-49C1-AD49-2E9D9132264E}" destId="{6B4C5F92-E43E-43A8-83CA-B8E74872FDD4}" srcOrd="0" destOrd="0" presId="urn:microsoft.com/office/officeart/2005/8/layout/hList6"/>
    <dgm:cxn modelId="{6F5E82C1-DCDD-4E52-8286-DD5F15752213}" srcId="{3A7CEC54-E585-4D33-8278-1FDBB83B012B}" destId="{15F1448D-DF3B-40FF-80E8-008E614751C0}" srcOrd="0" destOrd="0" parTransId="{D337B476-FA43-4B46-A205-0A078E4DE7C7}" sibTransId="{6E89934F-788D-48E6-9C12-4BD5353DF83D}"/>
    <dgm:cxn modelId="{C09FBEDC-65B5-44B7-B83E-592B0E16B6D4}" type="presOf" srcId="{063A92EA-831B-410E-890E-68FE42662B8B}" destId="{96B1D986-24C4-4809-8B62-7FA7EE7BBE2E}" srcOrd="0" destOrd="1" presId="urn:microsoft.com/office/officeart/2005/8/layout/hList6"/>
    <dgm:cxn modelId="{9E5D16DD-AB60-47C0-A197-679157F0B0A8}" type="presOf" srcId="{3A7CEC54-E585-4D33-8278-1FDBB83B012B}" destId="{13485806-B82A-4D4D-B8E5-17B5D0146CD1}" srcOrd="0" destOrd="0" presId="urn:microsoft.com/office/officeart/2005/8/layout/hList6"/>
    <dgm:cxn modelId="{8F7E5DEB-461C-426B-8281-B03571064060}" type="presOf" srcId="{A7568FFB-61A4-426E-BED6-96C165BD8ECC}" destId="{EA595C5D-938C-4168-99CF-838E927D627F}" srcOrd="0" destOrd="1" presId="urn:microsoft.com/office/officeart/2005/8/layout/hList6"/>
    <dgm:cxn modelId="{599648F6-6E56-4111-AF0C-BDCBDF716158}" srcId="{3A7CEC54-E585-4D33-8278-1FDBB83B012B}" destId="{8C5FE8C0-A11E-49C1-AD49-2E9D9132264E}" srcOrd="1" destOrd="0" parTransId="{979D55B7-0C58-42E0-8D05-906917DA02B6}" sibTransId="{D66847E4-83DC-4EAE-A6E2-62691B129545}"/>
    <dgm:cxn modelId="{36070C4B-AA7E-435B-AB66-8369F7E9BAAF}" type="presParOf" srcId="{13485806-B82A-4D4D-B8E5-17B5D0146CD1}" destId="{96B1D986-24C4-4809-8B62-7FA7EE7BBE2E}" srcOrd="0" destOrd="0" presId="urn:microsoft.com/office/officeart/2005/8/layout/hList6"/>
    <dgm:cxn modelId="{68A403FF-AAC8-4EE4-993A-7A928743C808}" type="presParOf" srcId="{13485806-B82A-4D4D-B8E5-17B5D0146CD1}" destId="{277FE4B7-2694-4AED-897E-2D9E2F354D96}" srcOrd="1" destOrd="0" presId="urn:microsoft.com/office/officeart/2005/8/layout/hList6"/>
    <dgm:cxn modelId="{F693858A-947D-4299-9FCB-A461EA9EC18B}" type="presParOf" srcId="{13485806-B82A-4D4D-B8E5-17B5D0146CD1}" destId="{6B4C5F92-E43E-43A8-83CA-B8E74872FDD4}" srcOrd="2" destOrd="0" presId="urn:microsoft.com/office/officeart/2005/8/layout/hList6"/>
    <dgm:cxn modelId="{D082859D-5FCA-4D31-9C51-84E105D25E03}" type="presParOf" srcId="{13485806-B82A-4D4D-B8E5-17B5D0146CD1}" destId="{D3FC5262-E5EB-4552-B8EC-B823A2A6965C}" srcOrd="3" destOrd="0" presId="urn:microsoft.com/office/officeart/2005/8/layout/hList6"/>
    <dgm:cxn modelId="{7EA63B91-C6A7-4A52-B9DD-FE950AC500C1}" type="presParOf" srcId="{13485806-B82A-4D4D-B8E5-17B5D0146CD1}" destId="{EA595C5D-938C-4168-99CF-838E927D627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900F46-32BD-4D8D-B7A8-5EAA1786739F}" type="doc">
      <dgm:prSet loTypeId="urn:microsoft.com/office/officeart/2005/8/layout/bProcess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E6B0C35-C961-4EC8-9BDC-66E06F5AD4E5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Retirar ropas contaminadas y lavar con jabón neutro</a:t>
          </a:r>
          <a:endParaRPr lang="es-CO" sz="1600" dirty="0"/>
        </a:p>
      </dgm:t>
    </dgm:pt>
    <dgm:pt modelId="{1F56AB27-80C5-4462-B4B5-A163B859CAAA}" type="parTrans" cxnId="{A13160FC-0E59-4E29-9289-48524C468561}">
      <dgm:prSet/>
      <dgm:spPr/>
      <dgm:t>
        <a:bodyPr/>
        <a:lstStyle/>
        <a:p>
          <a:endParaRPr lang="es-CO" sz="2000"/>
        </a:p>
      </dgm:t>
    </dgm:pt>
    <dgm:pt modelId="{06A81435-F370-456C-AE4C-8A99D7751A47}" type="sibTrans" cxnId="{A13160FC-0E59-4E29-9289-48524C468561}">
      <dgm:prSet custT="1"/>
      <dgm:spPr/>
      <dgm:t>
        <a:bodyPr/>
        <a:lstStyle/>
        <a:p>
          <a:endParaRPr lang="es-CO" sz="600"/>
        </a:p>
      </dgm:t>
    </dgm:pt>
    <dgm:pt modelId="{E755218D-AEEF-43AF-A86D-69D4802C51DE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En exposición ocular, hacer lavado con SSN al 0.9% durante al menos 5 minutos y luego dejar goteo continuo por una hora</a:t>
          </a:r>
          <a:endParaRPr lang="es-CO" sz="1600" dirty="0"/>
        </a:p>
      </dgm:t>
    </dgm:pt>
    <dgm:pt modelId="{8D5B398C-CD40-48A5-9739-FA9FFD6378E7}" type="parTrans" cxnId="{70C157AA-DEC8-41E6-A97A-BD0C677664B8}">
      <dgm:prSet/>
      <dgm:spPr/>
      <dgm:t>
        <a:bodyPr/>
        <a:lstStyle/>
        <a:p>
          <a:endParaRPr lang="es-CO" sz="2000"/>
        </a:p>
      </dgm:t>
    </dgm:pt>
    <dgm:pt modelId="{9A28BC03-59F2-4886-8FA7-0A97BE61BED7}" type="sibTrans" cxnId="{70C157AA-DEC8-41E6-A97A-BD0C677664B8}">
      <dgm:prSet custT="1"/>
      <dgm:spPr/>
      <dgm:t>
        <a:bodyPr/>
        <a:lstStyle/>
        <a:p>
          <a:endParaRPr lang="es-CO" sz="600"/>
        </a:p>
      </dgm:t>
    </dgm:pt>
    <dgm:pt modelId="{7F9112AF-7AAD-4851-9CE6-4CAD37CA1757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Revisar la función respiratoria en el caso de exposición por esta vía y administrar oxígeno si es requerido</a:t>
          </a:r>
          <a:endParaRPr lang="es-CO" sz="1600" dirty="0"/>
        </a:p>
      </dgm:t>
    </dgm:pt>
    <dgm:pt modelId="{472EB015-F0D3-467E-B328-BEF38DA1F1D4}" type="parTrans" cxnId="{C3A1885D-B1E8-47D0-ADB5-00F21E3ACBB1}">
      <dgm:prSet/>
      <dgm:spPr/>
      <dgm:t>
        <a:bodyPr/>
        <a:lstStyle/>
        <a:p>
          <a:endParaRPr lang="es-CO" sz="2000"/>
        </a:p>
      </dgm:t>
    </dgm:pt>
    <dgm:pt modelId="{9E17CCE4-CEA6-4F7A-8834-8DC5B7F20FAF}" type="sibTrans" cxnId="{C3A1885D-B1E8-47D0-ADB5-00F21E3ACBB1}">
      <dgm:prSet custT="1"/>
      <dgm:spPr/>
      <dgm:t>
        <a:bodyPr/>
        <a:lstStyle/>
        <a:p>
          <a:endParaRPr lang="es-CO" sz="600"/>
        </a:p>
      </dgm:t>
    </dgm:pt>
    <dgm:pt modelId="{67BA879A-7D41-43A7-8577-65DCAE939C47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Ante exposición por vía oral, colocar líquidos endovenosos y vigilar signos vitales y equilibrio ácido básico</a:t>
          </a:r>
          <a:endParaRPr lang="es-CO" sz="1600" dirty="0"/>
        </a:p>
      </dgm:t>
    </dgm:pt>
    <dgm:pt modelId="{6D6C547B-356E-4401-A51B-44C9B93FFFBD}" type="parTrans" cxnId="{A6F564D8-03BB-4C19-9B78-50C18FD426B9}">
      <dgm:prSet/>
      <dgm:spPr/>
      <dgm:t>
        <a:bodyPr/>
        <a:lstStyle/>
        <a:p>
          <a:endParaRPr lang="es-CO" sz="2000"/>
        </a:p>
      </dgm:t>
    </dgm:pt>
    <dgm:pt modelId="{35A49029-3662-4B78-8E96-768EB4F1E9C2}" type="sibTrans" cxnId="{A6F564D8-03BB-4C19-9B78-50C18FD426B9}">
      <dgm:prSet custT="1"/>
      <dgm:spPr/>
      <dgm:t>
        <a:bodyPr/>
        <a:lstStyle/>
        <a:p>
          <a:endParaRPr lang="es-CO" sz="600"/>
        </a:p>
      </dgm:t>
    </dgm:pt>
    <dgm:pt modelId="{589CAC6C-22AE-4FB3-B656-2C1964D61CEA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Mantener diuresis a 1-2 ml/kg/hora y no se recomienda diálisis o </a:t>
          </a:r>
          <a:r>
            <a:rPr lang="es-CO" sz="1600" dirty="0" err="1">
              <a:latin typeface="Arial"/>
              <a:cs typeface="Arial"/>
            </a:rPr>
            <a:t>hemoperfusión</a:t>
          </a:r>
          <a:endParaRPr lang="es-CO" sz="1600" dirty="0"/>
        </a:p>
      </dgm:t>
    </dgm:pt>
    <dgm:pt modelId="{2908A63E-524D-4069-B8F7-43CA0A1F9C0D}" type="parTrans" cxnId="{4833721B-1823-4F88-B347-C321616AA969}">
      <dgm:prSet/>
      <dgm:spPr/>
      <dgm:t>
        <a:bodyPr/>
        <a:lstStyle/>
        <a:p>
          <a:endParaRPr lang="es-CO" sz="2000"/>
        </a:p>
      </dgm:t>
    </dgm:pt>
    <dgm:pt modelId="{2B14E0B6-3567-4EDD-9115-B6B69BFCCAD4}" type="sibTrans" cxnId="{4833721B-1823-4F88-B347-C321616AA969}">
      <dgm:prSet custT="1"/>
      <dgm:spPr/>
      <dgm:t>
        <a:bodyPr/>
        <a:lstStyle/>
        <a:p>
          <a:endParaRPr lang="es-CO" sz="600"/>
        </a:p>
      </dgm:t>
    </dgm:pt>
    <dgm:pt modelId="{4A3675AE-F0D0-4042-B992-E42C5F6700C6}">
      <dgm:prSet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Aspirar el contenido gástrico por medio de una sonda nasogástrica y carbón activado a dosis de 1gr/kg</a:t>
          </a:r>
          <a:endParaRPr lang="es-CO" sz="1600" dirty="0"/>
        </a:p>
      </dgm:t>
    </dgm:pt>
    <dgm:pt modelId="{272F825E-46EB-49A9-82E4-54892F32FEB9}" type="parTrans" cxnId="{A618F313-EEB9-48AD-9F97-2C107D31A0DB}">
      <dgm:prSet/>
      <dgm:spPr/>
      <dgm:t>
        <a:bodyPr/>
        <a:lstStyle/>
        <a:p>
          <a:endParaRPr lang="es-CO" sz="2000"/>
        </a:p>
      </dgm:t>
    </dgm:pt>
    <dgm:pt modelId="{307AC537-4738-4B35-AAB0-C876D398CAE1}" type="sibTrans" cxnId="{A618F313-EEB9-48AD-9F97-2C107D31A0DB}">
      <dgm:prSet custT="1"/>
      <dgm:spPr/>
      <dgm:t>
        <a:bodyPr/>
        <a:lstStyle/>
        <a:p>
          <a:endParaRPr lang="es-CO" sz="600"/>
        </a:p>
      </dgm:t>
    </dgm:pt>
    <dgm:pt modelId="{D059855D-A1D2-4D22-BFE3-2B88F1CA807F}">
      <dgm:prSet phldrT="[Texto]" custT="1"/>
      <dgm:spPr/>
      <dgm:t>
        <a:bodyPr/>
        <a:lstStyle/>
        <a:p>
          <a:r>
            <a:rPr lang="es-CO" sz="1600" dirty="0">
              <a:latin typeface="Arial"/>
              <a:cs typeface="Arial"/>
            </a:rPr>
            <a:t>Vigilar función cardiaca, renal y lesiones del tracto digestivo</a:t>
          </a:r>
          <a:endParaRPr lang="es-CO" sz="1600" dirty="0"/>
        </a:p>
      </dgm:t>
    </dgm:pt>
    <dgm:pt modelId="{83BBAC58-0364-41CE-A8A5-EBBCC58129C5}" type="parTrans" cxnId="{25C47D5C-6CD9-4C0F-AF45-E586DAC3D88C}">
      <dgm:prSet/>
      <dgm:spPr/>
      <dgm:t>
        <a:bodyPr/>
        <a:lstStyle/>
        <a:p>
          <a:endParaRPr lang="es-CO" sz="2000"/>
        </a:p>
      </dgm:t>
    </dgm:pt>
    <dgm:pt modelId="{EB649CC4-9FC6-4650-AC12-0F296A7AFA47}" type="sibTrans" cxnId="{25C47D5C-6CD9-4C0F-AF45-E586DAC3D88C}">
      <dgm:prSet/>
      <dgm:spPr/>
      <dgm:t>
        <a:bodyPr/>
        <a:lstStyle/>
        <a:p>
          <a:endParaRPr lang="es-CO" sz="2000"/>
        </a:p>
      </dgm:t>
    </dgm:pt>
    <dgm:pt modelId="{35E96903-759E-4828-807E-60333B0E6E6B}" type="pres">
      <dgm:prSet presAssocID="{67900F46-32BD-4D8D-B7A8-5EAA1786739F}" presName="Name0" presStyleCnt="0">
        <dgm:presLayoutVars>
          <dgm:dir/>
          <dgm:resizeHandles val="exact"/>
        </dgm:presLayoutVars>
      </dgm:prSet>
      <dgm:spPr/>
    </dgm:pt>
    <dgm:pt modelId="{2045467A-BF23-459E-81CB-74C8FC6C25B3}" type="pres">
      <dgm:prSet presAssocID="{EE6B0C35-C961-4EC8-9BDC-66E06F5AD4E5}" presName="node" presStyleLbl="node1" presStyleIdx="0" presStyleCnt="7" custLinFactNeighborY="-1945">
        <dgm:presLayoutVars>
          <dgm:bulletEnabled val="1"/>
        </dgm:presLayoutVars>
      </dgm:prSet>
      <dgm:spPr/>
    </dgm:pt>
    <dgm:pt modelId="{8EB68ED0-54F2-4197-A2A8-69CF597B303E}" type="pres">
      <dgm:prSet presAssocID="{06A81435-F370-456C-AE4C-8A99D7751A47}" presName="sibTrans" presStyleLbl="sibTrans1D1" presStyleIdx="0" presStyleCnt="6"/>
      <dgm:spPr/>
    </dgm:pt>
    <dgm:pt modelId="{04A6C7E2-BC78-4A55-BBEE-7C1B32FAF680}" type="pres">
      <dgm:prSet presAssocID="{06A81435-F370-456C-AE4C-8A99D7751A47}" presName="connectorText" presStyleLbl="sibTrans1D1" presStyleIdx="0" presStyleCnt="6"/>
      <dgm:spPr/>
    </dgm:pt>
    <dgm:pt modelId="{FAB8DA62-82FA-47C3-B1CD-FBB3B0CBF144}" type="pres">
      <dgm:prSet presAssocID="{E755218D-AEEF-43AF-A86D-69D4802C51DE}" presName="node" presStyleLbl="node1" presStyleIdx="1" presStyleCnt="7">
        <dgm:presLayoutVars>
          <dgm:bulletEnabled val="1"/>
        </dgm:presLayoutVars>
      </dgm:prSet>
      <dgm:spPr/>
    </dgm:pt>
    <dgm:pt modelId="{7B4CC554-7668-46CF-A8DF-653B85804B4F}" type="pres">
      <dgm:prSet presAssocID="{9A28BC03-59F2-4886-8FA7-0A97BE61BED7}" presName="sibTrans" presStyleLbl="sibTrans1D1" presStyleIdx="1" presStyleCnt="6"/>
      <dgm:spPr/>
    </dgm:pt>
    <dgm:pt modelId="{5B02A5BE-2C15-4B16-BD33-DC0F59B18B81}" type="pres">
      <dgm:prSet presAssocID="{9A28BC03-59F2-4886-8FA7-0A97BE61BED7}" presName="connectorText" presStyleLbl="sibTrans1D1" presStyleIdx="1" presStyleCnt="6"/>
      <dgm:spPr/>
    </dgm:pt>
    <dgm:pt modelId="{6419549F-E15A-4767-8C99-5525052EEB38}" type="pres">
      <dgm:prSet presAssocID="{7F9112AF-7AAD-4851-9CE6-4CAD37CA1757}" presName="node" presStyleLbl="node1" presStyleIdx="2" presStyleCnt="7">
        <dgm:presLayoutVars>
          <dgm:bulletEnabled val="1"/>
        </dgm:presLayoutVars>
      </dgm:prSet>
      <dgm:spPr/>
    </dgm:pt>
    <dgm:pt modelId="{BEB482A9-0844-4F54-B96A-4D8AE232F441}" type="pres">
      <dgm:prSet presAssocID="{9E17CCE4-CEA6-4F7A-8834-8DC5B7F20FAF}" presName="sibTrans" presStyleLbl="sibTrans1D1" presStyleIdx="2" presStyleCnt="6"/>
      <dgm:spPr/>
    </dgm:pt>
    <dgm:pt modelId="{36047A6D-D91C-45C1-8A14-9634ED3EC2D5}" type="pres">
      <dgm:prSet presAssocID="{9E17CCE4-CEA6-4F7A-8834-8DC5B7F20FAF}" presName="connectorText" presStyleLbl="sibTrans1D1" presStyleIdx="2" presStyleCnt="6"/>
      <dgm:spPr/>
    </dgm:pt>
    <dgm:pt modelId="{7726DAE3-1724-4A05-BFEF-CA99084C37DA}" type="pres">
      <dgm:prSet presAssocID="{67BA879A-7D41-43A7-8577-65DCAE939C47}" presName="node" presStyleLbl="node1" presStyleIdx="3" presStyleCnt="7">
        <dgm:presLayoutVars>
          <dgm:bulletEnabled val="1"/>
        </dgm:presLayoutVars>
      </dgm:prSet>
      <dgm:spPr/>
    </dgm:pt>
    <dgm:pt modelId="{5949B7D0-3852-452D-B8DC-C949F6A469BC}" type="pres">
      <dgm:prSet presAssocID="{35A49029-3662-4B78-8E96-768EB4F1E9C2}" presName="sibTrans" presStyleLbl="sibTrans1D1" presStyleIdx="3" presStyleCnt="6"/>
      <dgm:spPr/>
    </dgm:pt>
    <dgm:pt modelId="{EB835870-5062-4EC0-AEA1-05E5EEED110C}" type="pres">
      <dgm:prSet presAssocID="{35A49029-3662-4B78-8E96-768EB4F1E9C2}" presName="connectorText" presStyleLbl="sibTrans1D1" presStyleIdx="3" presStyleCnt="6"/>
      <dgm:spPr/>
    </dgm:pt>
    <dgm:pt modelId="{F3AB3A22-F24D-41E6-A52E-22B9D55BC31F}" type="pres">
      <dgm:prSet presAssocID="{4A3675AE-F0D0-4042-B992-E42C5F6700C6}" presName="node" presStyleLbl="node1" presStyleIdx="4" presStyleCnt="7">
        <dgm:presLayoutVars>
          <dgm:bulletEnabled val="1"/>
        </dgm:presLayoutVars>
      </dgm:prSet>
      <dgm:spPr/>
    </dgm:pt>
    <dgm:pt modelId="{A903ABCC-C651-4A87-8294-006118E53017}" type="pres">
      <dgm:prSet presAssocID="{307AC537-4738-4B35-AAB0-C876D398CAE1}" presName="sibTrans" presStyleLbl="sibTrans1D1" presStyleIdx="4" presStyleCnt="6"/>
      <dgm:spPr/>
    </dgm:pt>
    <dgm:pt modelId="{5A470399-48B0-4786-BE04-0A5B2132FF1C}" type="pres">
      <dgm:prSet presAssocID="{307AC537-4738-4B35-AAB0-C876D398CAE1}" presName="connectorText" presStyleLbl="sibTrans1D1" presStyleIdx="4" presStyleCnt="6"/>
      <dgm:spPr/>
    </dgm:pt>
    <dgm:pt modelId="{C3BFF245-AD77-41CD-A9B5-85673F2821A2}" type="pres">
      <dgm:prSet presAssocID="{589CAC6C-22AE-4FB3-B656-2C1964D61CEA}" presName="node" presStyleLbl="node1" presStyleIdx="5" presStyleCnt="7">
        <dgm:presLayoutVars>
          <dgm:bulletEnabled val="1"/>
        </dgm:presLayoutVars>
      </dgm:prSet>
      <dgm:spPr/>
    </dgm:pt>
    <dgm:pt modelId="{39D5791D-274C-4831-A6CD-6C800CC0607F}" type="pres">
      <dgm:prSet presAssocID="{2B14E0B6-3567-4EDD-9115-B6B69BFCCAD4}" presName="sibTrans" presStyleLbl="sibTrans1D1" presStyleIdx="5" presStyleCnt="6"/>
      <dgm:spPr/>
    </dgm:pt>
    <dgm:pt modelId="{A776F893-FCC0-4953-91C6-AF821493EA24}" type="pres">
      <dgm:prSet presAssocID="{2B14E0B6-3567-4EDD-9115-B6B69BFCCAD4}" presName="connectorText" presStyleLbl="sibTrans1D1" presStyleIdx="5" presStyleCnt="6"/>
      <dgm:spPr/>
    </dgm:pt>
    <dgm:pt modelId="{C11FA09C-DF75-44D5-942F-BF34A3FEAB9D}" type="pres">
      <dgm:prSet presAssocID="{D059855D-A1D2-4D22-BFE3-2B88F1CA807F}" presName="node" presStyleLbl="node1" presStyleIdx="6" presStyleCnt="7">
        <dgm:presLayoutVars>
          <dgm:bulletEnabled val="1"/>
        </dgm:presLayoutVars>
      </dgm:prSet>
      <dgm:spPr/>
    </dgm:pt>
  </dgm:ptLst>
  <dgm:cxnLst>
    <dgm:cxn modelId="{94E4690F-C6EE-4751-A864-11B93E79F557}" type="presOf" srcId="{9E17CCE4-CEA6-4F7A-8834-8DC5B7F20FAF}" destId="{36047A6D-D91C-45C1-8A14-9634ED3EC2D5}" srcOrd="1" destOrd="0" presId="urn:microsoft.com/office/officeart/2005/8/layout/bProcess3"/>
    <dgm:cxn modelId="{A618F313-EEB9-48AD-9F97-2C107D31A0DB}" srcId="{67900F46-32BD-4D8D-B7A8-5EAA1786739F}" destId="{4A3675AE-F0D0-4042-B992-E42C5F6700C6}" srcOrd="4" destOrd="0" parTransId="{272F825E-46EB-49A9-82E4-54892F32FEB9}" sibTransId="{307AC537-4738-4B35-AAB0-C876D398CAE1}"/>
    <dgm:cxn modelId="{688AB915-5ABF-4627-A51F-8A5BDA8F43D7}" type="presOf" srcId="{9A28BC03-59F2-4886-8FA7-0A97BE61BED7}" destId="{7B4CC554-7668-46CF-A8DF-653B85804B4F}" srcOrd="0" destOrd="0" presId="urn:microsoft.com/office/officeart/2005/8/layout/bProcess3"/>
    <dgm:cxn modelId="{4833721B-1823-4F88-B347-C321616AA969}" srcId="{67900F46-32BD-4D8D-B7A8-5EAA1786739F}" destId="{589CAC6C-22AE-4FB3-B656-2C1964D61CEA}" srcOrd="5" destOrd="0" parTransId="{2908A63E-524D-4069-B8F7-43CA0A1F9C0D}" sibTransId="{2B14E0B6-3567-4EDD-9115-B6B69BFCCAD4}"/>
    <dgm:cxn modelId="{C1E7492F-D461-4779-8E53-F963342E2FB3}" type="presOf" srcId="{06A81435-F370-456C-AE4C-8A99D7751A47}" destId="{8EB68ED0-54F2-4197-A2A8-69CF597B303E}" srcOrd="0" destOrd="0" presId="urn:microsoft.com/office/officeart/2005/8/layout/bProcess3"/>
    <dgm:cxn modelId="{1030D33E-C087-4A7A-9C12-4081E3AC4FD1}" type="presOf" srcId="{67BA879A-7D41-43A7-8577-65DCAE939C47}" destId="{7726DAE3-1724-4A05-BFEF-CA99084C37DA}" srcOrd="0" destOrd="0" presId="urn:microsoft.com/office/officeart/2005/8/layout/bProcess3"/>
    <dgm:cxn modelId="{25C47D5C-6CD9-4C0F-AF45-E586DAC3D88C}" srcId="{67900F46-32BD-4D8D-B7A8-5EAA1786739F}" destId="{D059855D-A1D2-4D22-BFE3-2B88F1CA807F}" srcOrd="6" destOrd="0" parTransId="{83BBAC58-0364-41CE-A8A5-EBBCC58129C5}" sibTransId="{EB649CC4-9FC6-4650-AC12-0F296A7AFA47}"/>
    <dgm:cxn modelId="{C3A1885D-B1E8-47D0-ADB5-00F21E3ACBB1}" srcId="{67900F46-32BD-4D8D-B7A8-5EAA1786739F}" destId="{7F9112AF-7AAD-4851-9CE6-4CAD37CA1757}" srcOrd="2" destOrd="0" parTransId="{472EB015-F0D3-467E-B328-BEF38DA1F1D4}" sibTransId="{9E17CCE4-CEA6-4F7A-8834-8DC5B7F20FAF}"/>
    <dgm:cxn modelId="{E317AF5E-7366-426F-A514-7DF31B59588B}" type="presOf" srcId="{35A49029-3662-4B78-8E96-768EB4F1E9C2}" destId="{5949B7D0-3852-452D-B8DC-C949F6A469BC}" srcOrd="0" destOrd="0" presId="urn:microsoft.com/office/officeart/2005/8/layout/bProcess3"/>
    <dgm:cxn modelId="{CBD12364-7032-4F5C-97F9-55D2162FE640}" type="presOf" srcId="{35A49029-3662-4B78-8E96-768EB4F1E9C2}" destId="{EB835870-5062-4EC0-AEA1-05E5EEED110C}" srcOrd="1" destOrd="0" presId="urn:microsoft.com/office/officeart/2005/8/layout/bProcess3"/>
    <dgm:cxn modelId="{D9A55647-7786-4305-8DE5-C2AE6E51F2F1}" type="presOf" srcId="{2B14E0B6-3567-4EDD-9115-B6B69BFCCAD4}" destId="{A776F893-FCC0-4953-91C6-AF821493EA24}" srcOrd="1" destOrd="0" presId="urn:microsoft.com/office/officeart/2005/8/layout/bProcess3"/>
    <dgm:cxn modelId="{C05F5E4A-E93C-4AEB-89FF-62E3AE54FA28}" type="presOf" srcId="{307AC537-4738-4B35-AAB0-C876D398CAE1}" destId="{A903ABCC-C651-4A87-8294-006118E53017}" srcOrd="0" destOrd="0" presId="urn:microsoft.com/office/officeart/2005/8/layout/bProcess3"/>
    <dgm:cxn modelId="{83BDFD8A-F48C-4482-ABE7-854E2894626D}" type="presOf" srcId="{9E17CCE4-CEA6-4F7A-8834-8DC5B7F20FAF}" destId="{BEB482A9-0844-4F54-B96A-4D8AE232F441}" srcOrd="0" destOrd="0" presId="urn:microsoft.com/office/officeart/2005/8/layout/bProcess3"/>
    <dgm:cxn modelId="{0C0B1390-33CC-464B-8288-93BD31470A2D}" type="presOf" srcId="{307AC537-4738-4B35-AAB0-C876D398CAE1}" destId="{5A470399-48B0-4786-BE04-0A5B2132FF1C}" srcOrd="1" destOrd="0" presId="urn:microsoft.com/office/officeart/2005/8/layout/bProcess3"/>
    <dgm:cxn modelId="{67A27E97-1B22-4086-ABD1-7A0E2009CE6F}" type="presOf" srcId="{67900F46-32BD-4D8D-B7A8-5EAA1786739F}" destId="{35E96903-759E-4828-807E-60333B0E6E6B}" srcOrd="0" destOrd="0" presId="urn:microsoft.com/office/officeart/2005/8/layout/bProcess3"/>
    <dgm:cxn modelId="{1AF9C09E-F3F0-472A-8C83-3B150C4C119F}" type="presOf" srcId="{E755218D-AEEF-43AF-A86D-69D4802C51DE}" destId="{FAB8DA62-82FA-47C3-B1CD-FBB3B0CBF144}" srcOrd="0" destOrd="0" presId="urn:microsoft.com/office/officeart/2005/8/layout/bProcess3"/>
    <dgm:cxn modelId="{70C157AA-DEC8-41E6-A97A-BD0C677664B8}" srcId="{67900F46-32BD-4D8D-B7A8-5EAA1786739F}" destId="{E755218D-AEEF-43AF-A86D-69D4802C51DE}" srcOrd="1" destOrd="0" parTransId="{8D5B398C-CD40-48A5-9739-FA9FFD6378E7}" sibTransId="{9A28BC03-59F2-4886-8FA7-0A97BE61BED7}"/>
    <dgm:cxn modelId="{13843CAB-5949-4C2E-83F6-2A4CD75742E0}" type="presOf" srcId="{EE6B0C35-C961-4EC8-9BDC-66E06F5AD4E5}" destId="{2045467A-BF23-459E-81CB-74C8FC6C25B3}" srcOrd="0" destOrd="0" presId="urn:microsoft.com/office/officeart/2005/8/layout/bProcess3"/>
    <dgm:cxn modelId="{F3A98AAD-FD4C-470A-BAF8-3D98EFC790D2}" type="presOf" srcId="{2B14E0B6-3567-4EDD-9115-B6B69BFCCAD4}" destId="{39D5791D-274C-4831-A6CD-6C800CC0607F}" srcOrd="0" destOrd="0" presId="urn:microsoft.com/office/officeart/2005/8/layout/bProcess3"/>
    <dgm:cxn modelId="{B583C6B4-EF3D-4727-97FE-51B0077B1D74}" type="presOf" srcId="{589CAC6C-22AE-4FB3-B656-2C1964D61CEA}" destId="{C3BFF245-AD77-41CD-A9B5-85673F2821A2}" srcOrd="0" destOrd="0" presId="urn:microsoft.com/office/officeart/2005/8/layout/bProcess3"/>
    <dgm:cxn modelId="{8420B9C6-0911-431E-AAD3-28F3BA1EFB5A}" type="presOf" srcId="{4A3675AE-F0D0-4042-B992-E42C5F6700C6}" destId="{F3AB3A22-F24D-41E6-A52E-22B9D55BC31F}" srcOrd="0" destOrd="0" presId="urn:microsoft.com/office/officeart/2005/8/layout/bProcess3"/>
    <dgm:cxn modelId="{9C55FDD3-D63D-4E55-B65E-402D78BCBBCB}" type="presOf" srcId="{D059855D-A1D2-4D22-BFE3-2B88F1CA807F}" destId="{C11FA09C-DF75-44D5-942F-BF34A3FEAB9D}" srcOrd="0" destOrd="0" presId="urn:microsoft.com/office/officeart/2005/8/layout/bProcess3"/>
    <dgm:cxn modelId="{A6F564D8-03BB-4C19-9B78-50C18FD426B9}" srcId="{67900F46-32BD-4D8D-B7A8-5EAA1786739F}" destId="{67BA879A-7D41-43A7-8577-65DCAE939C47}" srcOrd="3" destOrd="0" parTransId="{6D6C547B-356E-4401-A51B-44C9B93FFFBD}" sibTransId="{35A49029-3662-4B78-8E96-768EB4F1E9C2}"/>
    <dgm:cxn modelId="{F4F51BE6-3E74-4E2F-8197-243F3F584DE6}" type="presOf" srcId="{7F9112AF-7AAD-4851-9CE6-4CAD37CA1757}" destId="{6419549F-E15A-4767-8C99-5525052EEB38}" srcOrd="0" destOrd="0" presId="urn:microsoft.com/office/officeart/2005/8/layout/bProcess3"/>
    <dgm:cxn modelId="{88B517E8-E32A-436F-8F31-EC148D3D860A}" type="presOf" srcId="{06A81435-F370-456C-AE4C-8A99D7751A47}" destId="{04A6C7E2-BC78-4A55-BBEE-7C1B32FAF680}" srcOrd="1" destOrd="0" presId="urn:microsoft.com/office/officeart/2005/8/layout/bProcess3"/>
    <dgm:cxn modelId="{E9C048E8-0BB1-48D9-8876-EB720E1395CA}" type="presOf" srcId="{9A28BC03-59F2-4886-8FA7-0A97BE61BED7}" destId="{5B02A5BE-2C15-4B16-BD33-DC0F59B18B81}" srcOrd="1" destOrd="0" presId="urn:microsoft.com/office/officeart/2005/8/layout/bProcess3"/>
    <dgm:cxn modelId="{A13160FC-0E59-4E29-9289-48524C468561}" srcId="{67900F46-32BD-4D8D-B7A8-5EAA1786739F}" destId="{EE6B0C35-C961-4EC8-9BDC-66E06F5AD4E5}" srcOrd="0" destOrd="0" parTransId="{1F56AB27-80C5-4462-B4B5-A163B859CAAA}" sibTransId="{06A81435-F370-456C-AE4C-8A99D7751A47}"/>
    <dgm:cxn modelId="{FA9075B9-E0C2-477E-9211-42BC0B9A59A6}" type="presParOf" srcId="{35E96903-759E-4828-807E-60333B0E6E6B}" destId="{2045467A-BF23-459E-81CB-74C8FC6C25B3}" srcOrd="0" destOrd="0" presId="urn:microsoft.com/office/officeart/2005/8/layout/bProcess3"/>
    <dgm:cxn modelId="{B131014E-A02F-4161-909D-ADC064D95687}" type="presParOf" srcId="{35E96903-759E-4828-807E-60333B0E6E6B}" destId="{8EB68ED0-54F2-4197-A2A8-69CF597B303E}" srcOrd="1" destOrd="0" presId="urn:microsoft.com/office/officeart/2005/8/layout/bProcess3"/>
    <dgm:cxn modelId="{5A879C44-28A2-4F47-B849-854D10371379}" type="presParOf" srcId="{8EB68ED0-54F2-4197-A2A8-69CF597B303E}" destId="{04A6C7E2-BC78-4A55-BBEE-7C1B32FAF680}" srcOrd="0" destOrd="0" presId="urn:microsoft.com/office/officeart/2005/8/layout/bProcess3"/>
    <dgm:cxn modelId="{05DBF064-0A63-497E-810F-10E122F684FF}" type="presParOf" srcId="{35E96903-759E-4828-807E-60333B0E6E6B}" destId="{FAB8DA62-82FA-47C3-B1CD-FBB3B0CBF144}" srcOrd="2" destOrd="0" presId="urn:microsoft.com/office/officeart/2005/8/layout/bProcess3"/>
    <dgm:cxn modelId="{C84521B2-3909-478C-B1F8-55E9312470B7}" type="presParOf" srcId="{35E96903-759E-4828-807E-60333B0E6E6B}" destId="{7B4CC554-7668-46CF-A8DF-653B85804B4F}" srcOrd="3" destOrd="0" presId="urn:microsoft.com/office/officeart/2005/8/layout/bProcess3"/>
    <dgm:cxn modelId="{987680D2-2D89-4420-B295-AD5F68297218}" type="presParOf" srcId="{7B4CC554-7668-46CF-A8DF-653B85804B4F}" destId="{5B02A5BE-2C15-4B16-BD33-DC0F59B18B81}" srcOrd="0" destOrd="0" presId="urn:microsoft.com/office/officeart/2005/8/layout/bProcess3"/>
    <dgm:cxn modelId="{44B3F162-5907-46EA-9404-F4B379A261AA}" type="presParOf" srcId="{35E96903-759E-4828-807E-60333B0E6E6B}" destId="{6419549F-E15A-4767-8C99-5525052EEB38}" srcOrd="4" destOrd="0" presId="urn:microsoft.com/office/officeart/2005/8/layout/bProcess3"/>
    <dgm:cxn modelId="{6EA8B88B-F12E-40CF-974A-2C605B21437D}" type="presParOf" srcId="{35E96903-759E-4828-807E-60333B0E6E6B}" destId="{BEB482A9-0844-4F54-B96A-4D8AE232F441}" srcOrd="5" destOrd="0" presId="urn:microsoft.com/office/officeart/2005/8/layout/bProcess3"/>
    <dgm:cxn modelId="{2E187E1E-9F8F-4839-A2CE-406D855792C4}" type="presParOf" srcId="{BEB482A9-0844-4F54-B96A-4D8AE232F441}" destId="{36047A6D-D91C-45C1-8A14-9634ED3EC2D5}" srcOrd="0" destOrd="0" presId="urn:microsoft.com/office/officeart/2005/8/layout/bProcess3"/>
    <dgm:cxn modelId="{00A3CBB8-6038-4EA2-9A90-12DDB9335C71}" type="presParOf" srcId="{35E96903-759E-4828-807E-60333B0E6E6B}" destId="{7726DAE3-1724-4A05-BFEF-CA99084C37DA}" srcOrd="6" destOrd="0" presId="urn:microsoft.com/office/officeart/2005/8/layout/bProcess3"/>
    <dgm:cxn modelId="{7CDAD691-965B-45DA-8A13-6D9A98F1902A}" type="presParOf" srcId="{35E96903-759E-4828-807E-60333B0E6E6B}" destId="{5949B7D0-3852-452D-B8DC-C949F6A469BC}" srcOrd="7" destOrd="0" presId="urn:microsoft.com/office/officeart/2005/8/layout/bProcess3"/>
    <dgm:cxn modelId="{7DE1619A-5655-4DED-9550-969D18F2DCCC}" type="presParOf" srcId="{5949B7D0-3852-452D-B8DC-C949F6A469BC}" destId="{EB835870-5062-4EC0-AEA1-05E5EEED110C}" srcOrd="0" destOrd="0" presId="urn:microsoft.com/office/officeart/2005/8/layout/bProcess3"/>
    <dgm:cxn modelId="{06BB2391-988F-4E58-A328-813F6403246D}" type="presParOf" srcId="{35E96903-759E-4828-807E-60333B0E6E6B}" destId="{F3AB3A22-F24D-41E6-A52E-22B9D55BC31F}" srcOrd="8" destOrd="0" presId="urn:microsoft.com/office/officeart/2005/8/layout/bProcess3"/>
    <dgm:cxn modelId="{53AE0BF9-F79E-40D7-A0D0-A1A316FEBDF4}" type="presParOf" srcId="{35E96903-759E-4828-807E-60333B0E6E6B}" destId="{A903ABCC-C651-4A87-8294-006118E53017}" srcOrd="9" destOrd="0" presId="urn:microsoft.com/office/officeart/2005/8/layout/bProcess3"/>
    <dgm:cxn modelId="{CBE3276D-3100-4C9A-8F6A-B108038E317A}" type="presParOf" srcId="{A903ABCC-C651-4A87-8294-006118E53017}" destId="{5A470399-48B0-4786-BE04-0A5B2132FF1C}" srcOrd="0" destOrd="0" presId="urn:microsoft.com/office/officeart/2005/8/layout/bProcess3"/>
    <dgm:cxn modelId="{A6553E2C-F310-4C87-88A7-B649E36B26EE}" type="presParOf" srcId="{35E96903-759E-4828-807E-60333B0E6E6B}" destId="{C3BFF245-AD77-41CD-A9B5-85673F2821A2}" srcOrd="10" destOrd="0" presId="urn:microsoft.com/office/officeart/2005/8/layout/bProcess3"/>
    <dgm:cxn modelId="{42069A4A-6E68-453D-ACB2-348FDEF1ABA3}" type="presParOf" srcId="{35E96903-759E-4828-807E-60333B0E6E6B}" destId="{39D5791D-274C-4831-A6CD-6C800CC0607F}" srcOrd="11" destOrd="0" presId="urn:microsoft.com/office/officeart/2005/8/layout/bProcess3"/>
    <dgm:cxn modelId="{C6B4F040-FA2C-4955-9535-61FF7ADB2F2F}" type="presParOf" srcId="{39D5791D-274C-4831-A6CD-6C800CC0607F}" destId="{A776F893-FCC0-4953-91C6-AF821493EA24}" srcOrd="0" destOrd="0" presId="urn:microsoft.com/office/officeart/2005/8/layout/bProcess3"/>
    <dgm:cxn modelId="{71460075-6055-49FA-B27D-42544E0927F0}" type="presParOf" srcId="{35E96903-759E-4828-807E-60333B0E6E6B}" destId="{C11FA09C-DF75-44D5-942F-BF34A3FEAB9D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2CAC6-F401-483D-B57A-B4A9EFAF73F3}">
      <dsp:nvSpPr>
        <dsp:cNvPr id="0" name=""/>
        <dsp:cNvSpPr/>
      </dsp:nvSpPr>
      <dsp:spPr>
        <a:xfrm>
          <a:off x="0" y="509174"/>
          <a:ext cx="1001075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CA30CC-6C8F-49AC-8796-6ADA49161151}">
      <dsp:nvSpPr>
        <dsp:cNvPr id="0" name=""/>
        <dsp:cNvSpPr/>
      </dsp:nvSpPr>
      <dsp:spPr>
        <a:xfrm>
          <a:off x="500537" y="51614"/>
          <a:ext cx="7663855" cy="915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4868" tIns="0" rIns="264868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Arial"/>
              <a:cs typeface="Arial"/>
            </a:rPr>
            <a:t>Es el medicamento mayormente implicado en las intoxicaciones en Colombia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545209" y="96286"/>
        <a:ext cx="7574511" cy="825776"/>
      </dsp:txXfrm>
    </dsp:sp>
    <dsp:sp modelId="{91B74A7A-44B9-42A6-B648-27928C1F4519}">
      <dsp:nvSpPr>
        <dsp:cNvPr id="0" name=""/>
        <dsp:cNvSpPr/>
      </dsp:nvSpPr>
      <dsp:spPr>
        <a:xfrm>
          <a:off x="0" y="1915334"/>
          <a:ext cx="1001075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C66475-B31E-410C-A21A-29D435038F47}">
      <dsp:nvSpPr>
        <dsp:cNvPr id="0" name=""/>
        <dsp:cNvSpPr/>
      </dsp:nvSpPr>
      <dsp:spPr>
        <a:xfrm>
          <a:off x="500537" y="1457774"/>
          <a:ext cx="7663855" cy="91512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4868" tIns="0" rIns="264868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Arial"/>
              <a:cs typeface="Arial"/>
            </a:rPr>
            <a:t>Ampliamente usado como analgésico y antipirético, tiene un buen perfil de seguridad y eficacia, su uso es muy común en la población general (adulta y pediátrica) por ser un medicamento tanto formulado como de venta libre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545209" y="1502446"/>
        <a:ext cx="7574511" cy="825776"/>
      </dsp:txXfrm>
    </dsp:sp>
    <dsp:sp modelId="{429E2466-DC71-4E85-B1B8-C376CA54FCF3}">
      <dsp:nvSpPr>
        <dsp:cNvPr id="0" name=""/>
        <dsp:cNvSpPr/>
      </dsp:nvSpPr>
      <dsp:spPr>
        <a:xfrm>
          <a:off x="0" y="3321495"/>
          <a:ext cx="1001075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CFF7E0-0ACB-4F6D-9A3D-8F630C6113C3}">
      <dsp:nvSpPr>
        <dsp:cNvPr id="0" name=""/>
        <dsp:cNvSpPr/>
      </dsp:nvSpPr>
      <dsp:spPr>
        <a:xfrm>
          <a:off x="500537" y="2863934"/>
          <a:ext cx="7663855" cy="9151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4868" tIns="0" rIns="264868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Arial"/>
              <a:cs typeface="Arial"/>
            </a:rPr>
            <a:t>Buena absorción por vía oral, amplia biodisponibilidad y un pico de absorción entre 30 y 60 minutos en dosis terapéuticas y en caso de dosis tóxicas alrededor de las 4 horas; para el caso de las presentaciones de liberación retardada, estos tiempos son más prolongados. Se distribuye a todos los fluidos corporales, su unión a proteínas es baja, alrededor del 25%, y su vida media de eliminación es de 2 a 2,5 horas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545209" y="2908606"/>
        <a:ext cx="7574511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554B4-09CA-47D7-AE80-926F7E7E35DA}">
      <dsp:nvSpPr>
        <dsp:cNvPr id="0" name=""/>
        <dsp:cNvSpPr/>
      </dsp:nvSpPr>
      <dsp:spPr>
        <a:xfrm>
          <a:off x="4045" y="13184"/>
          <a:ext cx="2432635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 Light" panose="020F0302020204030204"/>
            </a:rPr>
            <a:t>Fase 1</a:t>
          </a:r>
          <a:endParaRPr lang="es-ES" sz="1800" b="1" kern="1200"/>
        </a:p>
      </dsp:txBody>
      <dsp:txXfrm>
        <a:off x="4045" y="13184"/>
        <a:ext cx="2432635" cy="518400"/>
      </dsp:txXfrm>
    </dsp:sp>
    <dsp:sp modelId="{41D9A128-A224-4412-8F56-24E8D5951EEF}">
      <dsp:nvSpPr>
        <dsp:cNvPr id="0" name=""/>
        <dsp:cNvSpPr/>
      </dsp:nvSpPr>
      <dsp:spPr>
        <a:xfrm>
          <a:off x="4045" y="531584"/>
          <a:ext cx="2432635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1" kern="1200" dirty="0"/>
            <a:t>(30 minutos a 24 horas) </a:t>
          </a:r>
          <a:endParaRPr lang="es-ES" sz="1800" i="1" kern="1200" dirty="0">
            <a:latin typeface="Calibri Light" panose="020F0302020204030204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Calibri Light" panose="020F0302020204030204"/>
            </a:rPr>
            <a:t> </a:t>
          </a:r>
          <a:r>
            <a:rPr lang="es-ES" sz="1800" kern="1200" dirty="0"/>
            <a:t>Anorexia, náusea, vómito, malestar general, el examen físico puede ser normal</a:t>
          </a:r>
        </a:p>
      </dsp:txBody>
      <dsp:txXfrm>
        <a:off x="4045" y="531584"/>
        <a:ext cx="2432635" cy="3112830"/>
      </dsp:txXfrm>
    </dsp:sp>
    <dsp:sp modelId="{7B59E620-2172-49DE-8F6A-6E5363F1D4C6}">
      <dsp:nvSpPr>
        <dsp:cNvPr id="0" name=""/>
        <dsp:cNvSpPr/>
      </dsp:nvSpPr>
      <dsp:spPr>
        <a:xfrm>
          <a:off x="2777250" y="13184"/>
          <a:ext cx="2432635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 Light" panose="020F0302020204030204"/>
            </a:rPr>
            <a:t>Fase 2</a:t>
          </a:r>
          <a:endParaRPr lang="es-ES" sz="1800" b="1" kern="1200"/>
        </a:p>
      </dsp:txBody>
      <dsp:txXfrm>
        <a:off x="2777250" y="13184"/>
        <a:ext cx="2432635" cy="518400"/>
      </dsp:txXfrm>
    </dsp:sp>
    <dsp:sp modelId="{F6E8B886-0209-4AFD-9E64-FC11240510E9}">
      <dsp:nvSpPr>
        <dsp:cNvPr id="0" name=""/>
        <dsp:cNvSpPr/>
      </dsp:nvSpPr>
      <dsp:spPr>
        <a:xfrm>
          <a:off x="2777250" y="531584"/>
          <a:ext cx="2432635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1" kern="1200" dirty="0"/>
            <a:t>(</a:t>
          </a:r>
          <a:r>
            <a:rPr lang="es-ES" sz="1800" i="1" kern="1200" dirty="0">
              <a:latin typeface="+mn-lt"/>
            </a:rPr>
            <a:t>24 a 72 horas) 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+mn-lt"/>
            </a:rPr>
            <a:t>Resolución de los síntomas gastrointestinales, relativamente asintomática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+mn-lt"/>
            </a:rPr>
            <a:t>Puede haber elevación de transaminasas, bilirrubinas y tiempos de coagulación</a:t>
          </a:r>
        </a:p>
      </dsp:txBody>
      <dsp:txXfrm>
        <a:off x="2777250" y="531584"/>
        <a:ext cx="2432635" cy="3112830"/>
      </dsp:txXfrm>
    </dsp:sp>
    <dsp:sp modelId="{4568A871-C2EB-4DA1-8341-F61E63460246}">
      <dsp:nvSpPr>
        <dsp:cNvPr id="0" name=""/>
        <dsp:cNvSpPr/>
      </dsp:nvSpPr>
      <dsp:spPr>
        <a:xfrm>
          <a:off x="5550454" y="13184"/>
          <a:ext cx="2432635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Calibri Light" panose="020F0302020204030204"/>
            </a:rPr>
            <a:t>Fase 3</a:t>
          </a:r>
          <a:endParaRPr lang="es-ES" sz="1800" b="1" kern="1200" dirty="0"/>
        </a:p>
      </dsp:txBody>
      <dsp:txXfrm>
        <a:off x="5550454" y="13184"/>
        <a:ext cx="2432635" cy="518400"/>
      </dsp:txXfrm>
    </dsp:sp>
    <dsp:sp modelId="{73B836C4-20F6-4DF5-A56A-49F0D19500A8}">
      <dsp:nvSpPr>
        <dsp:cNvPr id="0" name=""/>
        <dsp:cNvSpPr/>
      </dsp:nvSpPr>
      <dsp:spPr>
        <a:xfrm>
          <a:off x="5550454" y="531584"/>
          <a:ext cx="2432635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1" kern="1200" dirty="0">
              <a:latin typeface="+mn-lt"/>
            </a:rPr>
            <a:t>(72 a 96 horas</a:t>
          </a:r>
          <a:r>
            <a:rPr lang="es-ES" sz="1800" kern="1200" dirty="0">
              <a:latin typeface="+mn-lt"/>
            </a:rPr>
            <a:t>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+mn-lt"/>
            </a:rPr>
            <a:t>Compromiso hepático marcado, ictericia, deterioro general, alteraciones en la coagulación, compromiso renal, acidosis metabólica, encefalopatía, puede ocurrir la muerte por falla multiorgánica</a:t>
          </a:r>
        </a:p>
      </dsp:txBody>
      <dsp:txXfrm>
        <a:off x="5550454" y="531584"/>
        <a:ext cx="2432635" cy="3112830"/>
      </dsp:txXfrm>
    </dsp:sp>
    <dsp:sp modelId="{0703925D-C340-4E16-9BF4-A790A515179B}">
      <dsp:nvSpPr>
        <dsp:cNvPr id="0" name=""/>
        <dsp:cNvSpPr/>
      </dsp:nvSpPr>
      <dsp:spPr>
        <a:xfrm>
          <a:off x="8323659" y="13184"/>
          <a:ext cx="2432635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 Light" panose="020F0302020204030204"/>
            </a:rPr>
            <a:t>Fase 4</a:t>
          </a:r>
          <a:endParaRPr lang="es-ES" sz="1800" b="1" kern="1200"/>
        </a:p>
      </dsp:txBody>
      <dsp:txXfrm>
        <a:off x="8323659" y="13184"/>
        <a:ext cx="2432635" cy="518400"/>
      </dsp:txXfrm>
    </dsp:sp>
    <dsp:sp modelId="{8D438A9A-705C-42F6-8465-AFFA5BC62055}">
      <dsp:nvSpPr>
        <dsp:cNvPr id="0" name=""/>
        <dsp:cNvSpPr/>
      </dsp:nvSpPr>
      <dsp:spPr>
        <a:xfrm>
          <a:off x="8323659" y="531584"/>
          <a:ext cx="2432635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i="1" kern="1200" dirty="0">
              <a:latin typeface="+mn-lt"/>
            </a:rPr>
            <a:t>(4 a 14 días)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+mn-lt"/>
            </a:rPr>
            <a:t>Si el paciente sobrevive ocurre la recuperación hepática completa sin evidencia de fibrosis</a:t>
          </a:r>
        </a:p>
      </dsp:txBody>
      <dsp:txXfrm>
        <a:off x="8323659" y="531584"/>
        <a:ext cx="2432635" cy="3112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1D986-24C4-4809-8B62-7FA7EE7BBE2E}">
      <dsp:nvSpPr>
        <dsp:cNvPr id="0" name=""/>
        <dsp:cNvSpPr/>
      </dsp:nvSpPr>
      <dsp:spPr>
        <a:xfrm rot="16200000">
          <a:off x="-139695" y="140923"/>
          <a:ext cx="3476603" cy="3194755"/>
        </a:xfrm>
        <a:prstGeom prst="flowChartManualOperati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453" bIns="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i="1" kern="1200"/>
            <a:t>Efectos anticolinérgicos:</a:t>
          </a:r>
          <a:r>
            <a:rPr lang="es-ES" sz="2200" kern="1200">
              <a:latin typeface="Calibri Light" panose="020F0302020204030204"/>
            </a:rPr>
            <a:t> </a:t>
          </a:r>
          <a:endParaRPr lang="es-ES" sz="22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>
              <a:latin typeface="Calibri Light" panose="020F0302020204030204"/>
            </a:rPr>
            <a:t>Boca</a:t>
          </a:r>
          <a:r>
            <a:rPr lang="es-ES" sz="1700" kern="1200"/>
            <a:t> seca, visión borrosa, pupilas dilatadas, retención urinaria, peristaltismo disminuido, hipertermia, espasmos mioclónicos.</a:t>
          </a:r>
        </a:p>
      </dsp:txBody>
      <dsp:txXfrm rot="5400000">
        <a:off x="1229" y="695320"/>
        <a:ext cx="3194755" cy="2085961"/>
      </dsp:txXfrm>
    </dsp:sp>
    <dsp:sp modelId="{6B4C5F92-E43E-43A8-83CA-B8E74872FDD4}">
      <dsp:nvSpPr>
        <dsp:cNvPr id="0" name=""/>
        <dsp:cNvSpPr/>
      </dsp:nvSpPr>
      <dsp:spPr>
        <a:xfrm rot="16200000">
          <a:off x="3294666" y="140923"/>
          <a:ext cx="3476603" cy="3194755"/>
        </a:xfrm>
        <a:prstGeom prst="flowChartManualOperation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453" bIns="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i="1" kern="1200"/>
            <a:t>Efectos cardiovasculares:</a:t>
          </a:r>
          <a:r>
            <a:rPr lang="es-ES" sz="2200" kern="1200">
              <a:latin typeface="Calibri Light" panose="020F0302020204030204"/>
            </a:rPr>
            <a:t> </a:t>
          </a:r>
          <a:endParaRPr lang="es-ES" sz="22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>
              <a:latin typeface="Calibri Light" panose="020F0302020204030204"/>
            </a:rPr>
            <a:t>Taquicardia</a:t>
          </a:r>
          <a:r>
            <a:rPr lang="es-ES" sz="1700" kern="1200" dirty="0"/>
            <a:t> sinusal, taquicardia de complejos anchos, </a:t>
          </a:r>
          <a:r>
            <a:rPr lang="es-ES" sz="1700" kern="1200" dirty="0">
              <a:solidFill>
                <a:schemeClr val="bg1"/>
              </a:solidFill>
            </a:rPr>
            <a:t>QT prolongado</a:t>
          </a:r>
          <a:r>
            <a:rPr lang="es-ES" sz="1700" kern="1200" dirty="0"/>
            <a:t>, fibrilación ventricular, bloqueo auriculo – ventricular, hipotensión, vasodilatación.</a:t>
          </a:r>
        </a:p>
      </dsp:txBody>
      <dsp:txXfrm rot="5400000">
        <a:off x="3435590" y="695320"/>
        <a:ext cx="3194755" cy="2085961"/>
      </dsp:txXfrm>
    </dsp:sp>
    <dsp:sp modelId="{EA595C5D-938C-4168-99CF-838E927D627F}">
      <dsp:nvSpPr>
        <dsp:cNvPr id="0" name=""/>
        <dsp:cNvSpPr/>
      </dsp:nvSpPr>
      <dsp:spPr>
        <a:xfrm rot="16200000">
          <a:off x="6729028" y="140923"/>
          <a:ext cx="3476603" cy="3194755"/>
        </a:xfrm>
        <a:prstGeom prst="flowChartManualOperation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453" bIns="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i="1" kern="1200" dirty="0"/>
            <a:t>Efectos neurológicos centrales: </a:t>
          </a:r>
          <a:endParaRPr lang="es-ES" sz="22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/>
            <a:t>Letargia, coma, convulsiones, signos piramidales, rigidez, delirium, oftalmoplejía, depresión respiratoria</a:t>
          </a:r>
        </a:p>
      </dsp:txBody>
      <dsp:txXfrm rot="5400000">
        <a:off x="6869952" y="695320"/>
        <a:ext cx="3194755" cy="20859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68ED0-54F2-4197-A2A8-69CF597B303E}">
      <dsp:nvSpPr>
        <dsp:cNvPr id="0" name=""/>
        <dsp:cNvSpPr/>
      </dsp:nvSpPr>
      <dsp:spPr>
        <a:xfrm>
          <a:off x="2320549" y="1426629"/>
          <a:ext cx="501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8011" y="45720"/>
              </a:lnTo>
              <a:lnTo>
                <a:pt x="268011" y="72734"/>
              </a:lnTo>
              <a:lnTo>
                <a:pt x="501822" y="7273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2558133" y="1469685"/>
        <a:ext cx="26655" cy="5329"/>
      </dsp:txXfrm>
    </dsp:sp>
    <dsp:sp modelId="{2045467A-BF23-459E-81CB-74C8FC6C25B3}">
      <dsp:nvSpPr>
        <dsp:cNvPr id="0" name=""/>
        <dsp:cNvSpPr/>
      </dsp:nvSpPr>
      <dsp:spPr>
        <a:xfrm>
          <a:off x="7469" y="777885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Retirar ropas contaminadas y lavar con jabón neutro</a:t>
          </a:r>
          <a:endParaRPr lang="es-CO" sz="1600" kern="1200" dirty="0"/>
        </a:p>
      </dsp:txBody>
      <dsp:txXfrm>
        <a:off x="7469" y="777885"/>
        <a:ext cx="2314880" cy="1388928"/>
      </dsp:txXfrm>
    </dsp:sp>
    <dsp:sp modelId="{7B4CC554-7668-46CF-A8DF-653B85804B4F}">
      <dsp:nvSpPr>
        <dsp:cNvPr id="0" name=""/>
        <dsp:cNvSpPr/>
      </dsp:nvSpPr>
      <dsp:spPr>
        <a:xfrm>
          <a:off x="5167852" y="1453644"/>
          <a:ext cx="501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22" y="45720"/>
              </a:lnTo>
            </a:path>
          </a:pathLst>
        </a:custGeom>
        <a:noFill/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5405453" y="1496699"/>
        <a:ext cx="26621" cy="5329"/>
      </dsp:txXfrm>
    </dsp:sp>
    <dsp:sp modelId="{FAB8DA62-82FA-47C3-B1CD-FBB3B0CBF144}">
      <dsp:nvSpPr>
        <dsp:cNvPr id="0" name=""/>
        <dsp:cNvSpPr/>
      </dsp:nvSpPr>
      <dsp:spPr>
        <a:xfrm>
          <a:off x="2854772" y="804900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En exposición ocular, hacer lavado con SSN al 0.9% durante al menos 5 minutos y luego dejar goteo continuo por una hora</a:t>
          </a:r>
          <a:endParaRPr lang="es-CO" sz="1600" kern="1200" dirty="0"/>
        </a:p>
      </dsp:txBody>
      <dsp:txXfrm>
        <a:off x="2854772" y="804900"/>
        <a:ext cx="2314880" cy="1388928"/>
      </dsp:txXfrm>
    </dsp:sp>
    <dsp:sp modelId="{BEB482A9-0844-4F54-B96A-4D8AE232F441}">
      <dsp:nvSpPr>
        <dsp:cNvPr id="0" name=""/>
        <dsp:cNvSpPr/>
      </dsp:nvSpPr>
      <dsp:spPr>
        <a:xfrm>
          <a:off x="8015155" y="1453644"/>
          <a:ext cx="501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22" y="45720"/>
              </a:lnTo>
            </a:path>
          </a:pathLst>
        </a:custGeom>
        <a:noFill/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8252756" y="1496699"/>
        <a:ext cx="26621" cy="5329"/>
      </dsp:txXfrm>
    </dsp:sp>
    <dsp:sp modelId="{6419549F-E15A-4767-8C99-5525052EEB38}">
      <dsp:nvSpPr>
        <dsp:cNvPr id="0" name=""/>
        <dsp:cNvSpPr/>
      </dsp:nvSpPr>
      <dsp:spPr>
        <a:xfrm>
          <a:off x="5702075" y="804900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Revisar la función respiratoria en el caso de exposición por esta vía y administrar oxígeno si es requerido</a:t>
          </a:r>
          <a:endParaRPr lang="es-CO" sz="1600" kern="1200" dirty="0"/>
        </a:p>
      </dsp:txBody>
      <dsp:txXfrm>
        <a:off x="5702075" y="804900"/>
        <a:ext cx="2314880" cy="1388928"/>
      </dsp:txXfrm>
    </dsp:sp>
    <dsp:sp modelId="{5949B7D0-3852-452D-B8DC-C949F6A469BC}">
      <dsp:nvSpPr>
        <dsp:cNvPr id="0" name=""/>
        <dsp:cNvSpPr/>
      </dsp:nvSpPr>
      <dsp:spPr>
        <a:xfrm>
          <a:off x="1164909" y="2192028"/>
          <a:ext cx="8541908" cy="501822"/>
        </a:xfrm>
        <a:custGeom>
          <a:avLst/>
          <a:gdLst/>
          <a:ahLst/>
          <a:cxnLst/>
          <a:rect l="0" t="0" r="0" b="0"/>
          <a:pathLst>
            <a:path>
              <a:moveTo>
                <a:pt x="8541908" y="0"/>
              </a:moveTo>
              <a:lnTo>
                <a:pt x="8541908" y="268011"/>
              </a:lnTo>
              <a:lnTo>
                <a:pt x="0" y="268011"/>
              </a:lnTo>
              <a:lnTo>
                <a:pt x="0" y="501822"/>
              </a:lnTo>
            </a:path>
          </a:pathLst>
        </a:custGeom>
        <a:noFill/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5221901" y="2440275"/>
        <a:ext cx="427924" cy="5329"/>
      </dsp:txXfrm>
    </dsp:sp>
    <dsp:sp modelId="{7726DAE3-1724-4A05-BFEF-CA99084C37DA}">
      <dsp:nvSpPr>
        <dsp:cNvPr id="0" name=""/>
        <dsp:cNvSpPr/>
      </dsp:nvSpPr>
      <dsp:spPr>
        <a:xfrm>
          <a:off x="8549378" y="804900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Ante exposición por vía oral, colocar líquidos endovenosos y vigilar signos vitales y equilibrio ácido básico</a:t>
          </a:r>
          <a:endParaRPr lang="es-CO" sz="1600" kern="1200" dirty="0"/>
        </a:p>
      </dsp:txBody>
      <dsp:txXfrm>
        <a:off x="8549378" y="804900"/>
        <a:ext cx="2314880" cy="1388928"/>
      </dsp:txXfrm>
    </dsp:sp>
    <dsp:sp modelId="{A903ABCC-C651-4A87-8294-006118E53017}">
      <dsp:nvSpPr>
        <dsp:cNvPr id="0" name=""/>
        <dsp:cNvSpPr/>
      </dsp:nvSpPr>
      <dsp:spPr>
        <a:xfrm>
          <a:off x="2320549" y="3374995"/>
          <a:ext cx="501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22" y="45720"/>
              </a:lnTo>
            </a:path>
          </a:pathLst>
        </a:custGeom>
        <a:noFill/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2558150" y="3418050"/>
        <a:ext cx="26621" cy="5329"/>
      </dsp:txXfrm>
    </dsp:sp>
    <dsp:sp modelId="{F3AB3A22-F24D-41E6-A52E-22B9D55BC31F}">
      <dsp:nvSpPr>
        <dsp:cNvPr id="0" name=""/>
        <dsp:cNvSpPr/>
      </dsp:nvSpPr>
      <dsp:spPr>
        <a:xfrm>
          <a:off x="7469" y="2726251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Aspirar el contenido gástrico por medio de una sonda nasogástrica y carbón activado a dosis de 1gr/kg</a:t>
          </a:r>
          <a:endParaRPr lang="es-CO" sz="1600" kern="1200" dirty="0"/>
        </a:p>
      </dsp:txBody>
      <dsp:txXfrm>
        <a:off x="7469" y="2726251"/>
        <a:ext cx="2314880" cy="1388928"/>
      </dsp:txXfrm>
    </dsp:sp>
    <dsp:sp modelId="{39D5791D-274C-4831-A6CD-6C800CC0607F}">
      <dsp:nvSpPr>
        <dsp:cNvPr id="0" name=""/>
        <dsp:cNvSpPr/>
      </dsp:nvSpPr>
      <dsp:spPr>
        <a:xfrm>
          <a:off x="5167852" y="3374995"/>
          <a:ext cx="501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22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/>
        </a:p>
      </dsp:txBody>
      <dsp:txXfrm>
        <a:off x="5405453" y="3418050"/>
        <a:ext cx="26621" cy="5329"/>
      </dsp:txXfrm>
    </dsp:sp>
    <dsp:sp modelId="{C3BFF245-AD77-41CD-A9B5-85673F2821A2}">
      <dsp:nvSpPr>
        <dsp:cNvPr id="0" name=""/>
        <dsp:cNvSpPr/>
      </dsp:nvSpPr>
      <dsp:spPr>
        <a:xfrm>
          <a:off x="2854772" y="2726251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Mantener diuresis a 1-2 ml/kg/hora y no se recomienda diálisis o </a:t>
          </a:r>
          <a:r>
            <a:rPr lang="es-CO" sz="1600" kern="1200" dirty="0" err="1">
              <a:latin typeface="Arial"/>
              <a:cs typeface="Arial"/>
            </a:rPr>
            <a:t>hemoperfusión</a:t>
          </a:r>
          <a:endParaRPr lang="es-CO" sz="1600" kern="1200" dirty="0"/>
        </a:p>
      </dsp:txBody>
      <dsp:txXfrm>
        <a:off x="2854772" y="2726251"/>
        <a:ext cx="2314880" cy="1388928"/>
      </dsp:txXfrm>
    </dsp:sp>
    <dsp:sp modelId="{C11FA09C-DF75-44D5-942F-BF34A3FEAB9D}">
      <dsp:nvSpPr>
        <dsp:cNvPr id="0" name=""/>
        <dsp:cNvSpPr/>
      </dsp:nvSpPr>
      <dsp:spPr>
        <a:xfrm>
          <a:off x="5702075" y="2726251"/>
          <a:ext cx="2314880" cy="138892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/>
              <a:cs typeface="Arial"/>
            </a:rPr>
            <a:t>Vigilar función cardiaca, renal y lesiones del tracto digestivo</a:t>
          </a:r>
          <a:endParaRPr lang="es-CO" sz="1600" kern="1200" dirty="0"/>
        </a:p>
      </dsp:txBody>
      <dsp:txXfrm>
        <a:off x="5702075" y="2726251"/>
        <a:ext cx="2314880" cy="1388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EEF7-E320-504A-B82E-44218C3D9CAE}" type="datetimeFigureOut">
              <a:rPr lang="es-ES_tradnl" smtClean="0"/>
              <a:t>02/12/2021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A705A-C9F8-FA4E-8672-B753276AF98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556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185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8121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215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222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2975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0272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078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0739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0809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0605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123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1857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7809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5597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8359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696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 acuerdo con lo establecido en el manual de referencia para la vigilancia de las intoxicaciones por sustancias químicas, se establecen ocho grupos de sustancias con las respectivas manifestaciones clínicas y de laboratorio, que permiten codificar los grupos, objeto de notificación obligatoria al sistema de vigilancia tal como se observa en la tabla: Medicamentos corresponde al grupo 1, plaguicidas al grupo 2, metanol grupo 3, metales grupo 4, solventes grupo 5, el grupo 6 corresponde a otras sustancias químicas, los gases corresponden al grupo 7 y finalmente   el grupo 8 corresponde a las sustancias psicoactivas.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893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829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proceso de vigilancia en salud pública, las intoxicaciones por medicamentos han sido relevantes a través de los años, ya que han sido causantes de intoxicaciones accidentales, delictivas e intencionales psicoactivas. Los medicamentos que se notifican con mayor frecuencia son el acetaminofén, amitriptilina y clonazepam o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rivotril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 como se observa en la tabla.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442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031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0197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508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624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Salud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0DC4FD-0875-C549-8775-D9C370BF4F20}"/>
              </a:ext>
            </a:extLst>
          </p:cNvPr>
          <p:cNvSpPr/>
          <p:nvPr userDrawn="1"/>
        </p:nvSpPr>
        <p:spPr>
          <a:xfrm>
            <a:off x="1" y="0"/>
            <a:ext cx="4544292" cy="6858000"/>
          </a:xfrm>
          <a:prstGeom prst="rect">
            <a:avLst/>
          </a:prstGeom>
          <a:solidFill>
            <a:srgbClr val="F42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4821C7-E8A6-BE46-BA59-8D385962D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1018" y="5865670"/>
            <a:ext cx="1409288" cy="82324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062CAA-2F62-B843-83FB-7C521C63BA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8" y="1217377"/>
            <a:ext cx="4544292" cy="9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9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17ECE-DE93-4EA6-861F-3B204A19D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41319"/>
            <a:ext cx="9144000" cy="1662546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/>
              <a:t>Título de la presentación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9D3FB3-359F-46C2-860A-1525058E02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55886"/>
            <a:ext cx="9144000" cy="1769424"/>
          </a:xfrm>
        </p:spPr>
        <p:txBody>
          <a:bodyPr>
            <a:normAutofit/>
          </a:bodyPr>
          <a:lstStyle>
            <a:lvl1pPr marL="0" indent="0" algn="ctr"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Incluir Presentador, </a:t>
            </a:r>
            <a:r>
              <a:rPr lang="es-CO"/>
              <a:t>Dependencia, Evento (Si corresponde), Fecha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48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iona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18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i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460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834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g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703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er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975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3684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ci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30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50025"/>
            <a:ext cx="5057775" cy="3657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92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D9F9267-4CE5-48EE-8E58-1EABD078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C89073-E011-4938-80E8-B06957275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227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845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F9479-4B77-4C18-BC14-2FA6753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08" y="225779"/>
            <a:ext cx="8136821" cy="632178"/>
          </a:xfrm>
        </p:spPr>
        <p:txBody>
          <a:bodyPr/>
          <a:lstStyle/>
          <a:p>
            <a:pPr algn="l"/>
            <a:r>
              <a:rPr lang="es-ES" dirty="0">
                <a:latin typeface="Arial"/>
                <a:cs typeface="Arial"/>
              </a:rPr>
              <a:t>Intoxicación por acetaminofén, tratamiento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328848-534D-4E3B-AA4B-964382FC9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843" y="1377244"/>
            <a:ext cx="9329386" cy="4470399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Arial"/>
                <a:cs typeface="Arial"/>
              </a:rPr>
              <a:t>Hidratación adecuada, si han transcurrido menos de 2 horas administrar una dosis única de carbón activado (1 g/ kg de peso) por vía oral.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Arial"/>
                <a:cs typeface="Arial"/>
              </a:rPr>
              <a:t>La n-</a:t>
            </a:r>
            <a:r>
              <a:rPr lang="es-ES" sz="2000" dirty="0" err="1">
                <a:latin typeface="Arial"/>
                <a:cs typeface="Arial"/>
              </a:rPr>
              <a:t>acetilcisteina</a:t>
            </a:r>
            <a:r>
              <a:rPr lang="es-ES" sz="2000" dirty="0">
                <a:latin typeface="Arial"/>
                <a:cs typeface="Arial"/>
              </a:rPr>
              <a:t> es el antídoto más utilizado en el mundo para el tratamiento. La dosis recomendada por vía oral</a:t>
            </a:r>
            <a:r>
              <a:rPr lang="es-E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latin typeface="Arial"/>
                <a:cs typeface="Arial"/>
              </a:rPr>
              <a:t>es 140 mg/kg de bolo inicial y 70 mg/kg cada 4 horas por 17 dosis para un total de 36 horas.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Arial"/>
                <a:cs typeface="Arial"/>
              </a:rPr>
              <a:t>Cuando se deba usar la vía parenteral, el protocolo más utilizado es el de 21 horas así: un bolo inicial de 150 mg/kg en 200 </a:t>
            </a:r>
            <a:r>
              <a:rPr lang="es-ES" sz="2000" dirty="0" err="1">
                <a:latin typeface="Arial"/>
                <a:cs typeface="Arial"/>
              </a:rPr>
              <a:t>cc</a:t>
            </a:r>
            <a:r>
              <a:rPr lang="es-ES" sz="2000" dirty="0">
                <a:latin typeface="Arial"/>
                <a:cs typeface="Arial"/>
              </a:rPr>
              <a:t> de DAD 5% para infusión en una hora, luego 50 mg/kg para infusión durante las siguientes 4 horas(12.5 mg/kg/h) en 500 </a:t>
            </a:r>
            <a:r>
              <a:rPr lang="es-ES" sz="2000" dirty="0" err="1">
                <a:latin typeface="Arial"/>
                <a:cs typeface="Arial"/>
              </a:rPr>
              <a:t>cc</a:t>
            </a:r>
            <a:r>
              <a:rPr lang="es-ES" sz="2000" dirty="0">
                <a:latin typeface="Arial"/>
                <a:cs typeface="Arial"/>
              </a:rPr>
              <a:t> de DAD 5% y 100 mg/kg para pasar en las siguientes 16 horas (6,25 mg/kg/h) en 1000 </a:t>
            </a:r>
            <a:r>
              <a:rPr lang="es-ES" sz="2000" dirty="0" err="1">
                <a:latin typeface="Arial"/>
                <a:cs typeface="Arial"/>
              </a:rPr>
              <a:t>cc</a:t>
            </a:r>
            <a:r>
              <a:rPr lang="es-ES" sz="2000" dirty="0">
                <a:latin typeface="Arial"/>
                <a:cs typeface="Arial"/>
              </a:rPr>
              <a:t> de DAD 5%. Al terminar ésta última infusión, si hay indicación de continuar el antídoto debe continuarse a 6,25 mg/kg/h </a:t>
            </a:r>
            <a:endParaRPr lang="es-ES" sz="2000" dirty="0"/>
          </a:p>
        </p:txBody>
      </p:sp>
      <p:pic>
        <p:nvPicPr>
          <p:cNvPr id="4" name="Imagen 4" descr="Interfaz de usuario gráfica, Diagrama&#10;&#10;Descripción generada automáticamente">
            <a:extLst>
              <a:ext uri="{FF2B5EF4-FFF2-40B4-BE49-F238E27FC236}">
                <a16:creationId xmlns:a16="http://schemas.microsoft.com/office/drawing/2014/main" id="{426DA110-6BD3-47B9-A8A1-88C135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144" y="1772356"/>
            <a:ext cx="2131997" cy="21191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34B637-B5C1-4C12-A623-9B178E0B0118}"/>
              </a:ext>
            </a:extLst>
          </p:cNvPr>
          <p:cNvSpPr txBox="1"/>
          <p:nvPr/>
        </p:nvSpPr>
        <p:spPr>
          <a:xfrm>
            <a:off x="9740160" y="3888267"/>
            <a:ext cx="235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>
                <a:latin typeface="Arial" panose="020B0604020202020204" pitchFamily="34" charset="0"/>
                <a:cs typeface="Arial" panose="020B0604020202020204" pitchFamily="34" charset="0"/>
              </a:rPr>
              <a:t>Fuente: https://mx.depositphotos.com/vector-images/hospitalizado.html</a:t>
            </a:r>
          </a:p>
        </p:txBody>
      </p:sp>
    </p:spTree>
    <p:extLst>
      <p:ext uri="{BB962C8B-B14F-4D97-AF65-F5344CB8AC3E}">
        <p14:creationId xmlns:p14="http://schemas.microsoft.com/office/powerpoint/2010/main" val="2128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77696-C6FA-4810-94AC-64834B8F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71" y="295254"/>
            <a:ext cx="8915400" cy="710242"/>
          </a:xfrm>
        </p:spPr>
        <p:txBody>
          <a:bodyPr/>
          <a:lstStyle/>
          <a:p>
            <a:r>
              <a:rPr lang="es-ES" dirty="0">
                <a:latin typeface="Arial"/>
                <a:cs typeface="Arial"/>
              </a:rPr>
              <a:t>Antidepresivos tricíclicos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76CB94-89E9-469B-B9C7-1EAF6CCE0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211" y="1274297"/>
            <a:ext cx="10645423" cy="597143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CO" dirty="0"/>
              <a:t>Los antidepresivos son medicamentos causantes de un número importante de intoxicaciones, el antidepresivo mayormente implicado en estas situaciones es la amitriptilina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460E01FE-302B-4A93-A9BA-32240A7B8D53}"/>
              </a:ext>
            </a:extLst>
          </p:cNvPr>
          <p:cNvSpPr txBox="1">
            <a:spLocks/>
          </p:cNvSpPr>
          <p:nvPr/>
        </p:nvSpPr>
        <p:spPr>
          <a:xfrm>
            <a:off x="412516" y="3747487"/>
            <a:ext cx="10812376" cy="1788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latin typeface="Arial"/>
                <a:cs typeface="Arial"/>
              </a:rPr>
              <a:t>Son liposolubles, atraviesan fácilmente la barrera hematoencefálica, se absorben rápidamente logrando niveles plasmáticos pico entre 2 a 8 horas a dosis terapéuticas, en intoxicación puede retardarse</a:t>
            </a:r>
          </a:p>
          <a:p>
            <a:pPr algn="just"/>
            <a:r>
              <a:rPr lang="es-ES" dirty="0">
                <a:latin typeface="Arial"/>
                <a:cs typeface="Arial"/>
              </a:rPr>
              <a:t>Tienen un extenso metabolismo hepático, en sobredosis se aumenta la biodisponibilidad, se distribuye ampliamente a los tejidos.</a:t>
            </a:r>
          </a:p>
          <a:p>
            <a:pPr algn="just"/>
            <a:r>
              <a:rPr lang="es-ES" dirty="0">
                <a:latin typeface="Arial"/>
                <a:cs typeface="Arial"/>
              </a:rPr>
              <a:t>La vida media oscila entre 6 a 70 horas, según el principio activo, puede prolongarse hasta 3 veces en intoxicaciones 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6BA46337-EA37-4BDF-894A-13DBA50DFBC1}"/>
              </a:ext>
            </a:extLst>
          </p:cNvPr>
          <p:cNvSpPr txBox="1">
            <a:spLocks/>
          </p:cNvSpPr>
          <p:nvPr/>
        </p:nvSpPr>
        <p:spPr>
          <a:xfrm>
            <a:off x="446211" y="2400272"/>
            <a:ext cx="10744987" cy="7102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latin typeface="Arial"/>
                <a:cs typeface="Arial"/>
              </a:rPr>
              <a:t>Esta intoxicación puede ser fatal y generar una grave morbimortalidad, en especial como resultado de su toxicidad cardiovascular e importantes efectos neurológicos </a:t>
            </a:r>
          </a:p>
        </p:txBody>
      </p:sp>
    </p:spTree>
    <p:extLst>
      <p:ext uri="{BB962C8B-B14F-4D97-AF65-F5344CB8AC3E}">
        <p14:creationId xmlns:p14="http://schemas.microsoft.com/office/powerpoint/2010/main" val="78817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E72627-B77D-490B-8F5D-545BB3D8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36848"/>
            <a:ext cx="8634412" cy="532395"/>
          </a:xfrm>
        </p:spPr>
        <p:txBody>
          <a:bodyPr>
            <a:normAutofit/>
          </a:bodyPr>
          <a:lstStyle/>
          <a:p>
            <a:pPr algn="l"/>
            <a:r>
              <a:rPr lang="es-ES" sz="2000" dirty="0">
                <a:latin typeface="Arial"/>
                <a:cs typeface="Arial"/>
              </a:rPr>
              <a:t>Intoxicación por antidepresivos tricíclicos, manifestaciones clínicas</a:t>
            </a:r>
            <a:endParaRPr lang="es-ES" sz="2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AD8DF-AB39-41E4-BD6F-C4CF5C8D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072" y="1003745"/>
            <a:ext cx="10394041" cy="11770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1800" dirty="0">
                <a:latin typeface="Arial"/>
                <a:cs typeface="Arial"/>
              </a:rPr>
              <a:t>La dosis ingerida no es predictora de la evolución clínica, dadas las variaciones individuales en cuanto a absorción, unión a proteínas y metabolismo. Las características de esta intoxicación pueden agruparse según sus efectos en el sistema autónomo periférico (toxidrome anticolinérgico), el sistema cardiovascular y el sistema nervioso central, así:</a:t>
            </a:r>
            <a:endParaRPr lang="es-ES" sz="1800" dirty="0"/>
          </a:p>
        </p:txBody>
      </p:sp>
      <p:graphicFrame>
        <p:nvGraphicFramePr>
          <p:cNvPr id="4" name="Diagrama 4">
            <a:extLst>
              <a:ext uri="{FF2B5EF4-FFF2-40B4-BE49-F238E27FC236}">
                <a16:creationId xmlns:a16="http://schemas.microsoft.com/office/drawing/2014/main" id="{ED170AB1-220F-441A-914A-8BA78DD50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887312"/>
              </p:ext>
            </p:extLst>
          </p:nvPr>
        </p:nvGraphicFramePr>
        <p:xfrm>
          <a:off x="940731" y="2647189"/>
          <a:ext cx="10065936" cy="347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535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8546A-5F5B-4D83-8D8A-223B5248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3" y="233074"/>
            <a:ext cx="10515600" cy="613592"/>
          </a:xfrm>
        </p:spPr>
        <p:txBody>
          <a:bodyPr/>
          <a:lstStyle/>
          <a:p>
            <a:pPr algn="l"/>
            <a:r>
              <a:rPr lang="es-ES" dirty="0">
                <a:latin typeface="Arial"/>
                <a:cs typeface="Arial"/>
              </a:rPr>
              <a:t>Intoxicación por antidepresivos tricíclicos, tratamiento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C53D8C-6C05-4C15-AB82-D8CD167A7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045" y="1128076"/>
            <a:ext cx="7233356" cy="498429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800" dirty="0">
                <a:latin typeface="Arial"/>
                <a:cs typeface="Arial"/>
              </a:rPr>
              <a:t>Mantener la vía aérea permeable. </a:t>
            </a:r>
            <a:endParaRPr lang="es-ES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800" dirty="0">
                <a:latin typeface="Arial"/>
                <a:cs typeface="Arial"/>
              </a:rPr>
              <a:t>Electrocardiograma al ingreso y mantener la monitorización electrocardiográfica continua, midiendo los parámetros que indiquen cardiotoxicidad. </a:t>
            </a:r>
            <a:endParaRPr lang="es-ES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800" dirty="0">
                <a:latin typeface="Arial"/>
                <a:cs typeface="Arial"/>
              </a:rPr>
              <a:t>En caso de hipotensión, esta puede ser refractaria a la administración de líquidos, así como de bicarbonato de sodio por lo que se podrá requerir el uso de vasopresores, idealmente norepinefrina. </a:t>
            </a:r>
            <a:endParaRPr lang="es-ES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800" dirty="0">
                <a:latin typeface="Arial"/>
                <a:cs typeface="Arial"/>
              </a:rPr>
              <a:t>Las convulsiones pueden ser tratadas con diazepam (5 a 10 mg en adultos y 0.2 a 0.5 mg/kg en niños) o Lorazepam intravenosos. Para el manejo de las arritmias ventriculares el medicamento de elección es la lidocaína </a:t>
            </a:r>
            <a:endParaRPr lang="es-ES" sz="1800" dirty="0"/>
          </a:p>
        </p:txBody>
      </p:sp>
      <p:pic>
        <p:nvPicPr>
          <p:cNvPr id="4" name="Imagen 4" descr="Gráfico&#10;&#10;Descripción generada automáticamente">
            <a:extLst>
              <a:ext uri="{FF2B5EF4-FFF2-40B4-BE49-F238E27FC236}">
                <a16:creationId xmlns:a16="http://schemas.microsoft.com/office/drawing/2014/main" id="{54303D30-9143-470C-B61F-2EC5051DB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54"/>
          <a:stretch/>
        </p:blipFill>
        <p:spPr>
          <a:xfrm>
            <a:off x="7840383" y="2125323"/>
            <a:ext cx="3705328" cy="1494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03AA27-BDD8-44A8-BB43-33D7CC79E4E2}"/>
              </a:ext>
            </a:extLst>
          </p:cNvPr>
          <p:cNvSpPr txBox="1"/>
          <p:nvPr/>
        </p:nvSpPr>
        <p:spPr>
          <a:xfrm>
            <a:off x="7840383" y="3832185"/>
            <a:ext cx="3832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>
                <a:latin typeface="Arial" panose="020B0604020202020204" pitchFamily="34" charset="0"/>
                <a:cs typeface="Arial" panose="020B0604020202020204" pitchFamily="34" charset="0"/>
              </a:rPr>
              <a:t>Fuente: https://es.123rf.com/photo_9161079_l%C3%ADnea-de-ecg-dibujo-de-mano.html</a:t>
            </a:r>
          </a:p>
        </p:txBody>
      </p:sp>
    </p:spTree>
    <p:extLst>
      <p:ext uri="{BB962C8B-B14F-4D97-AF65-F5344CB8AC3E}">
        <p14:creationId xmlns:p14="http://schemas.microsoft.com/office/powerpoint/2010/main" val="4256227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6ADA5-0043-4F49-B775-324B2393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00" y="299542"/>
            <a:ext cx="7678291" cy="394310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"/>
                <a:cs typeface="Arial"/>
              </a:rPr>
              <a:t>Intoxicación por plaguicidas</a:t>
            </a: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52F8F-E16E-4442-B6AF-2F8E4CDE8EC8}"/>
              </a:ext>
            </a:extLst>
          </p:cNvPr>
          <p:cNvSpPr txBox="1"/>
          <p:nvPr/>
        </p:nvSpPr>
        <p:spPr>
          <a:xfrm>
            <a:off x="2390230" y="1010039"/>
            <a:ext cx="543261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latin typeface="Arial"/>
                <a:cs typeface="Arial"/>
              </a:rPr>
              <a:t>“</a:t>
            </a:r>
            <a:r>
              <a:rPr lang="en-US" sz="1600" i="1" dirty="0" err="1">
                <a:latin typeface="Arial"/>
                <a:cs typeface="Arial"/>
              </a:rPr>
              <a:t>cualquier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sustancia</a:t>
            </a:r>
            <a:r>
              <a:rPr lang="en-US" sz="1600" i="1" dirty="0">
                <a:latin typeface="Arial"/>
                <a:cs typeface="Arial"/>
              </a:rPr>
              <a:t> o </a:t>
            </a:r>
            <a:r>
              <a:rPr lang="en-US" sz="1600" i="1" dirty="0" err="1">
                <a:latin typeface="Arial"/>
                <a:cs typeface="Arial"/>
              </a:rPr>
              <a:t>mezcla</a:t>
            </a:r>
            <a:r>
              <a:rPr lang="en-US" sz="1600" i="1" dirty="0">
                <a:latin typeface="Arial"/>
                <a:cs typeface="Arial"/>
              </a:rPr>
              <a:t> de </a:t>
            </a:r>
            <a:r>
              <a:rPr lang="en-US" sz="1600" i="1" dirty="0" err="1">
                <a:latin typeface="Arial"/>
                <a:cs typeface="Arial"/>
              </a:rPr>
              <a:t>sustancias</a:t>
            </a:r>
            <a:r>
              <a:rPr lang="en-US" sz="1600" i="1" dirty="0">
                <a:latin typeface="Arial"/>
                <a:cs typeface="Arial"/>
              </a:rPr>
              <a:t> con </a:t>
            </a:r>
            <a:r>
              <a:rPr lang="en-US" sz="1600" i="1" dirty="0" err="1">
                <a:latin typeface="Arial"/>
                <a:cs typeface="Arial"/>
              </a:rPr>
              <a:t>ingredientes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químicos</a:t>
            </a:r>
            <a:r>
              <a:rPr lang="en-US" sz="1600" i="1" dirty="0">
                <a:latin typeface="Arial"/>
                <a:cs typeface="Arial"/>
              </a:rPr>
              <a:t> o </a:t>
            </a:r>
            <a:r>
              <a:rPr lang="en-US" sz="1600" i="1" dirty="0" err="1">
                <a:latin typeface="Arial"/>
                <a:cs typeface="Arial"/>
              </a:rPr>
              <a:t>biológicos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destinados</a:t>
            </a:r>
            <a:r>
              <a:rPr lang="en-US" sz="1600" i="1" dirty="0">
                <a:latin typeface="Arial"/>
                <a:cs typeface="Arial"/>
              </a:rPr>
              <a:t> a </a:t>
            </a:r>
            <a:r>
              <a:rPr lang="en-US" sz="1600" i="1" dirty="0" err="1">
                <a:latin typeface="Arial"/>
                <a:cs typeface="Arial"/>
              </a:rPr>
              <a:t>repeler</a:t>
            </a:r>
            <a:r>
              <a:rPr lang="en-US" sz="1600" i="1" dirty="0">
                <a:latin typeface="Arial"/>
                <a:cs typeface="Arial"/>
              </a:rPr>
              <a:t>, </a:t>
            </a:r>
            <a:r>
              <a:rPr lang="en-US" sz="1600" i="1" dirty="0" err="1">
                <a:latin typeface="Arial"/>
                <a:cs typeface="Arial"/>
              </a:rPr>
              <a:t>destruir</a:t>
            </a:r>
            <a:r>
              <a:rPr lang="en-US" sz="1600" i="1" dirty="0">
                <a:latin typeface="Arial"/>
                <a:cs typeface="Arial"/>
              </a:rPr>
              <a:t> o </a:t>
            </a:r>
            <a:r>
              <a:rPr lang="en-US" sz="1600" i="1" dirty="0" err="1">
                <a:latin typeface="Arial"/>
                <a:cs typeface="Arial"/>
              </a:rPr>
              <a:t>controlar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cualquier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plaga</a:t>
            </a:r>
            <a:r>
              <a:rPr lang="en-US" sz="1600" i="1" dirty="0">
                <a:latin typeface="Arial"/>
                <a:cs typeface="Arial"/>
              </a:rPr>
              <a:t> o a regular </a:t>
            </a:r>
            <a:r>
              <a:rPr lang="en-US" sz="1600" i="1" dirty="0" err="1">
                <a:latin typeface="Arial"/>
                <a:cs typeface="Arial"/>
              </a:rPr>
              <a:t>el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crecimiento</a:t>
            </a:r>
            <a:r>
              <a:rPr lang="en-US" sz="1600" i="1" dirty="0">
                <a:latin typeface="Arial"/>
                <a:cs typeface="Arial"/>
              </a:rPr>
              <a:t> de las </a:t>
            </a:r>
            <a:r>
              <a:rPr lang="en-US" sz="1600" i="1" dirty="0" err="1">
                <a:latin typeface="Arial"/>
                <a:cs typeface="Arial"/>
              </a:rPr>
              <a:t>plantas</a:t>
            </a:r>
            <a:r>
              <a:rPr lang="en-US" sz="1600" dirty="0">
                <a:latin typeface="Arial"/>
                <a:cs typeface="Arial"/>
              </a:rPr>
              <a:t>” (1).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7089A6-7BCF-4C8B-817D-EBACF3BC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732" y="-4627"/>
            <a:ext cx="2571750" cy="183749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96BACD3-0E32-4CC8-A108-ED2EDF7D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093" y="1670517"/>
            <a:ext cx="2569507" cy="179294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EC8E478-1ADC-4062-9F54-0A1B0719F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413" y="3466540"/>
            <a:ext cx="2571750" cy="172290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2047B32-18D8-4386-894E-EFC1814B5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" t="16131" r="277" b="-547"/>
          <a:stretch/>
        </p:blipFill>
        <p:spPr>
          <a:xfrm>
            <a:off x="9617179" y="5186866"/>
            <a:ext cx="2571694" cy="167737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CB6352-8FC6-480C-A6DF-54D4AC6B3BF8}"/>
              </a:ext>
            </a:extLst>
          </p:cNvPr>
          <p:cNvCxnSpPr/>
          <p:nvPr/>
        </p:nvCxnSpPr>
        <p:spPr>
          <a:xfrm>
            <a:off x="9621930" y="-6722"/>
            <a:ext cx="9526" cy="6867523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D01387-B67B-4B35-A5FE-E254C4906B90}"/>
              </a:ext>
            </a:extLst>
          </p:cNvPr>
          <p:cNvSpPr txBox="1"/>
          <p:nvPr/>
        </p:nvSpPr>
        <p:spPr>
          <a:xfrm>
            <a:off x="82924" y="6248961"/>
            <a:ext cx="78200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cs typeface="Calibri"/>
              </a:rPr>
              <a:t>1. OMS, FAO. </a:t>
            </a:r>
            <a:r>
              <a:rPr lang="en-US" sz="800" i="1">
                <a:cs typeface="Calibri"/>
              </a:rPr>
              <a:t>Código </a:t>
            </a:r>
            <a:r>
              <a:rPr lang="en-US" sz="800" i="1" err="1">
                <a:cs typeface="Calibri"/>
              </a:rPr>
              <a:t>Internacional</a:t>
            </a:r>
            <a:r>
              <a:rPr lang="en-US" sz="800" i="1">
                <a:cs typeface="Calibri"/>
              </a:rPr>
              <a:t> de </a:t>
            </a:r>
            <a:r>
              <a:rPr lang="en-US" sz="800" i="1" err="1">
                <a:cs typeface="Calibri"/>
              </a:rPr>
              <a:t>Conducta</a:t>
            </a:r>
            <a:r>
              <a:rPr lang="en-US" sz="800" i="1">
                <a:cs typeface="Calibri"/>
              </a:rPr>
              <a:t> Para La </a:t>
            </a:r>
            <a:r>
              <a:rPr lang="en-US" sz="800" i="1" err="1">
                <a:cs typeface="Calibri"/>
              </a:rPr>
              <a:t>Gestión</a:t>
            </a:r>
            <a:r>
              <a:rPr lang="en-US" sz="800" i="1">
                <a:cs typeface="Calibri"/>
              </a:rPr>
              <a:t> de </a:t>
            </a:r>
            <a:r>
              <a:rPr lang="en-US" sz="800" i="1" err="1">
                <a:cs typeface="Calibri"/>
              </a:rPr>
              <a:t>Plaguicidas</a:t>
            </a:r>
            <a:r>
              <a:rPr lang="en-US" sz="800">
                <a:cs typeface="Calibri"/>
              </a:rPr>
              <a:t>.; 2015. doi:13604S/1/12.14</a:t>
            </a:r>
          </a:p>
          <a:p>
            <a:r>
              <a:rPr lang="en-US" sz="800">
                <a:cs typeface="Calibri"/>
              </a:rPr>
              <a:t>2. </a:t>
            </a:r>
            <a:r>
              <a:rPr lang="en-US" sz="800">
                <a:ea typeface="+mn-lt"/>
                <a:cs typeface="+mn-lt"/>
              </a:rPr>
              <a:t>Ramírez J, </a:t>
            </a:r>
            <a:r>
              <a:rPr lang="en-US" sz="800" err="1">
                <a:ea typeface="+mn-lt"/>
                <a:cs typeface="+mn-lt"/>
              </a:rPr>
              <a:t>Lacasaña</a:t>
            </a:r>
            <a:r>
              <a:rPr lang="en-US" sz="800">
                <a:ea typeface="+mn-lt"/>
                <a:cs typeface="+mn-lt"/>
              </a:rPr>
              <a:t> M. </a:t>
            </a:r>
            <a:r>
              <a:rPr lang="en-US" sz="800" err="1">
                <a:ea typeface="+mn-lt"/>
                <a:cs typeface="+mn-lt"/>
              </a:rPr>
              <a:t>Plaguicidas</a:t>
            </a:r>
            <a:r>
              <a:rPr lang="en-US" sz="800">
                <a:ea typeface="+mn-lt"/>
                <a:cs typeface="+mn-lt"/>
              </a:rPr>
              <a:t>: </a:t>
            </a:r>
            <a:r>
              <a:rPr lang="en-US" sz="800" err="1">
                <a:ea typeface="+mn-lt"/>
                <a:cs typeface="+mn-lt"/>
              </a:rPr>
              <a:t>clasificación</a:t>
            </a:r>
            <a:r>
              <a:rPr lang="en-US" sz="800">
                <a:ea typeface="+mn-lt"/>
                <a:cs typeface="+mn-lt"/>
              </a:rPr>
              <a:t>, </a:t>
            </a:r>
            <a:r>
              <a:rPr lang="en-US" sz="800" err="1">
                <a:ea typeface="+mn-lt"/>
                <a:cs typeface="+mn-lt"/>
              </a:rPr>
              <a:t>uso</a:t>
            </a:r>
            <a:r>
              <a:rPr lang="en-US" sz="800">
                <a:ea typeface="+mn-lt"/>
                <a:cs typeface="+mn-lt"/>
              </a:rPr>
              <a:t>, </a:t>
            </a:r>
            <a:r>
              <a:rPr lang="en-US" sz="800" err="1">
                <a:ea typeface="+mn-lt"/>
                <a:cs typeface="+mn-lt"/>
              </a:rPr>
              <a:t>toxicología</a:t>
            </a:r>
            <a:r>
              <a:rPr lang="en-US" sz="800">
                <a:ea typeface="+mn-lt"/>
                <a:cs typeface="+mn-lt"/>
              </a:rPr>
              <a:t> y </a:t>
            </a:r>
            <a:r>
              <a:rPr lang="en-US" sz="800" err="1">
                <a:ea typeface="+mn-lt"/>
                <a:cs typeface="+mn-lt"/>
              </a:rPr>
              <a:t>medición</a:t>
            </a:r>
            <a:r>
              <a:rPr lang="en-US" sz="800">
                <a:ea typeface="+mn-lt"/>
                <a:cs typeface="+mn-lt"/>
              </a:rPr>
              <a:t> de la </a:t>
            </a:r>
            <a:r>
              <a:rPr lang="en-US" sz="800" err="1">
                <a:ea typeface="+mn-lt"/>
                <a:cs typeface="+mn-lt"/>
              </a:rPr>
              <a:t>exposición</a:t>
            </a:r>
            <a:r>
              <a:rPr lang="en-US" sz="800">
                <a:ea typeface="+mn-lt"/>
                <a:cs typeface="+mn-lt"/>
              </a:rPr>
              <a:t>. </a:t>
            </a:r>
            <a:r>
              <a:rPr lang="en-US" sz="800" i="1">
                <a:ea typeface="+mn-lt"/>
                <a:cs typeface="+mn-lt"/>
              </a:rPr>
              <a:t>Arch </a:t>
            </a:r>
            <a:r>
              <a:rPr lang="en-US" sz="800" i="1" err="1">
                <a:ea typeface="+mn-lt"/>
                <a:cs typeface="+mn-lt"/>
              </a:rPr>
              <a:t>prev</a:t>
            </a:r>
            <a:r>
              <a:rPr lang="en-US" sz="800" i="1">
                <a:ea typeface="+mn-lt"/>
                <a:cs typeface="+mn-lt"/>
              </a:rPr>
              <a:t> </a:t>
            </a:r>
            <a:r>
              <a:rPr lang="en-US" sz="800" i="1" err="1">
                <a:ea typeface="+mn-lt"/>
                <a:cs typeface="+mn-lt"/>
              </a:rPr>
              <a:t>riesgos</a:t>
            </a:r>
            <a:r>
              <a:rPr lang="en-US" sz="800" i="1">
                <a:ea typeface="+mn-lt"/>
                <a:cs typeface="+mn-lt"/>
              </a:rPr>
              <a:t> labor (Ed </a:t>
            </a:r>
            <a:r>
              <a:rPr lang="en-US" sz="800" i="1" err="1">
                <a:ea typeface="+mn-lt"/>
                <a:cs typeface="+mn-lt"/>
              </a:rPr>
              <a:t>impr</a:t>
            </a:r>
            <a:r>
              <a:rPr lang="en-US" sz="800" i="1">
                <a:ea typeface="+mn-lt"/>
                <a:cs typeface="+mn-lt"/>
              </a:rPr>
              <a:t>)</a:t>
            </a:r>
            <a:r>
              <a:rPr lang="en-US" sz="800">
                <a:ea typeface="+mn-lt"/>
                <a:cs typeface="+mn-lt"/>
              </a:rPr>
              <a:t>. 2001;4(2):67-75. </a:t>
            </a:r>
            <a:endParaRPr lang="en-US" sz="8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5F36D-9F6B-44F1-96F5-2BD96A1A3BDD}"/>
              </a:ext>
            </a:extLst>
          </p:cNvPr>
          <p:cNvSpPr txBox="1"/>
          <p:nvPr/>
        </p:nvSpPr>
        <p:spPr>
          <a:xfrm>
            <a:off x="312284" y="125992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 dirty="0">
                <a:solidFill>
                  <a:srgbClr val="92D050"/>
                </a:solidFill>
                <a:latin typeface="Arial"/>
                <a:ea typeface="Microsoft YaHei"/>
                <a:cs typeface="Arial"/>
              </a:rPr>
              <a:t>Plaguicidas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44AD1F9F-0CB8-49AA-9654-FD3B71BFB81F}"/>
              </a:ext>
            </a:extLst>
          </p:cNvPr>
          <p:cNvSpPr/>
          <p:nvPr/>
        </p:nvSpPr>
        <p:spPr>
          <a:xfrm>
            <a:off x="2190048" y="938321"/>
            <a:ext cx="392205" cy="1143000"/>
          </a:xfrm>
          <a:prstGeom prst="leftBracket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E7B4C-B48D-4E68-8479-686E5ACB6183}"/>
              </a:ext>
            </a:extLst>
          </p:cNvPr>
          <p:cNvSpPr txBox="1"/>
          <p:nvPr/>
        </p:nvSpPr>
        <p:spPr>
          <a:xfrm>
            <a:off x="6437780" y="2740398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>
                <a:solidFill>
                  <a:srgbClr val="0070C0"/>
                </a:solidFill>
                <a:latin typeface="Arial"/>
                <a:ea typeface="Microsoft YaHei"/>
                <a:cs typeface="Arial"/>
              </a:rPr>
              <a:t>Clasificación </a:t>
            </a:r>
            <a:r>
              <a:rPr lang="es-CO">
                <a:solidFill>
                  <a:srgbClr val="0070C0"/>
                </a:solidFill>
                <a:latin typeface="Arial"/>
                <a:ea typeface="Microsoft YaHei"/>
                <a:cs typeface="Arial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D80F2-8C4F-4698-A464-CD346BE5281F}"/>
              </a:ext>
            </a:extLst>
          </p:cNvPr>
          <p:cNvSpPr txBox="1"/>
          <p:nvPr/>
        </p:nvSpPr>
        <p:spPr>
          <a:xfrm>
            <a:off x="264460" y="3917576"/>
            <a:ext cx="1521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Origen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BF0AA-D52F-465F-9B04-8E5D6A4DBC6E}"/>
              </a:ext>
            </a:extLst>
          </p:cNvPr>
          <p:cNvSpPr txBox="1"/>
          <p:nvPr/>
        </p:nvSpPr>
        <p:spPr>
          <a:xfrm>
            <a:off x="1620370" y="3917574"/>
            <a:ext cx="1521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Persistencia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E59D38-2DFD-4198-B543-6168A45B35D9}"/>
              </a:ext>
            </a:extLst>
          </p:cNvPr>
          <p:cNvSpPr txBox="1"/>
          <p:nvPr/>
        </p:nvSpPr>
        <p:spPr>
          <a:xfrm>
            <a:off x="3727074" y="3962399"/>
            <a:ext cx="1521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Presentación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3EB72-8592-43FA-9F40-E1EFC564EDEF}"/>
              </a:ext>
            </a:extLst>
          </p:cNvPr>
          <p:cNvSpPr txBox="1"/>
          <p:nvPr/>
        </p:nvSpPr>
        <p:spPr>
          <a:xfrm>
            <a:off x="5385546" y="3951192"/>
            <a:ext cx="1521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Blanco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232AA0-349E-4054-8D1A-FBEC7B283245}"/>
              </a:ext>
            </a:extLst>
          </p:cNvPr>
          <p:cNvSpPr txBox="1"/>
          <p:nvPr/>
        </p:nvSpPr>
        <p:spPr>
          <a:xfrm>
            <a:off x="6730251" y="3962397"/>
            <a:ext cx="15217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Uso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EE79D9-4970-4C94-8BAD-3CB2893C89A2}"/>
              </a:ext>
            </a:extLst>
          </p:cNvPr>
          <p:cNvSpPr txBox="1"/>
          <p:nvPr/>
        </p:nvSpPr>
        <p:spPr>
          <a:xfrm>
            <a:off x="219636" y="4500283"/>
            <a:ext cx="1454524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Natural: nicotina, piretrinas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Sintético: DDT, Malatión</a:t>
            </a:r>
            <a:endParaRPr lang="en-US" sz="105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FACFB3-4F27-44D5-86AD-ADC39EFAFDFB}"/>
              </a:ext>
            </a:extLst>
          </p:cNvPr>
          <p:cNvSpPr txBox="1"/>
          <p:nvPr/>
        </p:nvSpPr>
        <p:spPr>
          <a:xfrm>
            <a:off x="1541930" y="4500281"/>
            <a:ext cx="2182905" cy="15465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050" dirty="0">
                <a:latin typeface="Arial"/>
              </a:rPr>
              <a:t>No </a:t>
            </a:r>
            <a:r>
              <a:rPr lang="en-US" sz="1050" dirty="0" err="1">
                <a:latin typeface="Arial"/>
              </a:rPr>
              <a:t>persistentes</a:t>
            </a:r>
            <a:r>
              <a:rPr lang="en-US" sz="1050" dirty="0">
                <a:latin typeface="Arial"/>
              </a:rPr>
              <a:t>: </a:t>
            </a:r>
            <a:r>
              <a:rPr lang="en-US" sz="1050" dirty="0" err="1">
                <a:latin typeface="Arial"/>
              </a:rPr>
              <a:t>vida</a:t>
            </a:r>
            <a:r>
              <a:rPr lang="en-US" sz="1050" dirty="0">
                <a:latin typeface="Arial"/>
              </a:rPr>
              <a:t> media de días, </a:t>
            </a:r>
            <a:r>
              <a:rPr lang="en-US" sz="1050" dirty="0" err="1">
                <a:latin typeface="Arial"/>
              </a:rPr>
              <a:t>Malatión</a:t>
            </a:r>
            <a:r>
              <a:rPr lang="en-US" sz="1050" dirty="0">
                <a:latin typeface="Arial"/>
              </a:rPr>
              <a:t>, </a:t>
            </a:r>
            <a:r>
              <a:rPr lang="en-US" sz="1050" dirty="0" err="1">
                <a:latin typeface="Arial"/>
              </a:rPr>
              <a:t>Carbarilo</a:t>
            </a:r>
            <a:endParaRPr lang="en-US" sz="1050" dirty="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 dirty="0" err="1">
                <a:latin typeface="Arial"/>
              </a:rPr>
              <a:t>Moderados</a:t>
            </a:r>
            <a:r>
              <a:rPr lang="en-US" sz="1050" dirty="0">
                <a:latin typeface="Arial"/>
              </a:rPr>
              <a:t>: </a:t>
            </a:r>
            <a:r>
              <a:rPr lang="en-US" sz="1050" dirty="0" err="1">
                <a:latin typeface="Arial"/>
              </a:rPr>
              <a:t>vida</a:t>
            </a:r>
            <a:r>
              <a:rPr lang="en-US" sz="1050" dirty="0">
                <a:latin typeface="Arial"/>
              </a:rPr>
              <a:t> media de </a:t>
            </a:r>
            <a:r>
              <a:rPr lang="en-US" sz="1050" dirty="0" err="1">
                <a:latin typeface="Arial"/>
              </a:rPr>
              <a:t>semanas</a:t>
            </a:r>
            <a:r>
              <a:rPr lang="en-US" sz="1050" dirty="0">
                <a:latin typeface="Arial"/>
              </a:rPr>
              <a:t>, </a:t>
            </a:r>
            <a:r>
              <a:rPr lang="en-US" sz="1050" dirty="0" err="1">
                <a:latin typeface="Arial"/>
              </a:rPr>
              <a:t>Paratión</a:t>
            </a:r>
            <a:endParaRPr lang="en-US" sz="1050" dirty="0"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050" dirty="0" err="1">
                <a:latin typeface="Arial"/>
                <a:cs typeface="Arial"/>
              </a:rPr>
              <a:t>Persistentes</a:t>
            </a:r>
            <a:r>
              <a:rPr lang="en-US" sz="1050" dirty="0">
                <a:latin typeface="Arial"/>
                <a:cs typeface="Arial"/>
              </a:rPr>
              <a:t>: </a:t>
            </a:r>
            <a:r>
              <a:rPr lang="en-US" sz="1050" dirty="0" err="1">
                <a:latin typeface="Arial"/>
                <a:cs typeface="Arial"/>
              </a:rPr>
              <a:t>vida</a:t>
            </a:r>
            <a:r>
              <a:rPr lang="en-US" sz="1050" dirty="0">
                <a:latin typeface="Arial"/>
                <a:cs typeface="Arial"/>
              </a:rPr>
              <a:t> media de </a:t>
            </a:r>
            <a:r>
              <a:rPr lang="en-US" sz="1050" dirty="0" err="1">
                <a:latin typeface="Arial"/>
                <a:cs typeface="Arial"/>
              </a:rPr>
              <a:t>de</a:t>
            </a:r>
            <a:r>
              <a:rPr lang="en-US" sz="1050" dirty="0">
                <a:latin typeface="Arial"/>
                <a:cs typeface="Arial"/>
              </a:rPr>
              <a:t> 1 a 18 meses, aldrin</a:t>
            </a:r>
          </a:p>
          <a:p>
            <a:pPr marL="285750" indent="-285750">
              <a:buFont typeface="Arial"/>
              <a:buChar char="•"/>
            </a:pPr>
            <a:r>
              <a:rPr lang="en-US" sz="1050" dirty="0" err="1">
                <a:latin typeface="Arial"/>
                <a:cs typeface="Arial"/>
              </a:rPr>
              <a:t>Permanentes</a:t>
            </a:r>
            <a:r>
              <a:rPr lang="en-US" sz="1050" dirty="0">
                <a:latin typeface="Arial"/>
                <a:cs typeface="Arial"/>
              </a:rPr>
              <a:t>: meses a </a:t>
            </a:r>
            <a:r>
              <a:rPr lang="en-US" sz="1050" dirty="0" err="1">
                <a:latin typeface="Arial"/>
                <a:cs typeface="Arial"/>
              </a:rPr>
              <a:t>años</a:t>
            </a:r>
            <a:r>
              <a:rPr lang="en-US" sz="1050" dirty="0">
                <a:latin typeface="Arial"/>
                <a:cs typeface="Arial"/>
              </a:rPr>
              <a:t>, </a:t>
            </a:r>
            <a:r>
              <a:rPr lang="en-US" sz="1050" dirty="0" err="1">
                <a:latin typeface="Arial"/>
                <a:cs typeface="Arial"/>
              </a:rPr>
              <a:t>plaguicdas</a:t>
            </a:r>
            <a:r>
              <a:rPr lang="en-US" sz="1050" dirty="0">
                <a:latin typeface="Arial"/>
                <a:cs typeface="Arial"/>
              </a:rPr>
              <a:t> </a:t>
            </a:r>
            <a:r>
              <a:rPr lang="en-US" sz="1050" dirty="0" err="1">
                <a:latin typeface="Arial"/>
                <a:cs typeface="Arial"/>
              </a:rPr>
              <a:t>metálicos</a:t>
            </a:r>
            <a:r>
              <a:rPr lang="en-US" sz="1050" dirty="0">
                <a:latin typeface="Arial"/>
                <a:cs typeface="Arial"/>
              </a:rPr>
              <a:t> a </a:t>
            </a:r>
            <a:r>
              <a:rPr lang="en-US" sz="1050" dirty="0" err="1">
                <a:latin typeface="Arial"/>
                <a:cs typeface="Arial"/>
              </a:rPr>
              <a:t>partir</a:t>
            </a:r>
            <a:r>
              <a:rPr lang="en-US" sz="1050" dirty="0">
                <a:latin typeface="Arial"/>
                <a:cs typeface="Arial"/>
              </a:rPr>
              <a:t> de Pb, Hg, 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3C16E0-DE6E-4D2E-8E1C-3EE8A904973E}"/>
              </a:ext>
            </a:extLst>
          </p:cNvPr>
          <p:cNvSpPr txBox="1"/>
          <p:nvPr/>
        </p:nvSpPr>
        <p:spPr>
          <a:xfrm>
            <a:off x="3895165" y="4489078"/>
            <a:ext cx="1353671" cy="9114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Sólidos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Líquidos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Gaseosos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Polvos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Geles</a:t>
            </a:r>
            <a:endParaRPr lang="en-US" sz="1050">
              <a:cs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E3BC1-03F2-4254-ABD8-2C5561DBFFC0}"/>
              </a:ext>
            </a:extLst>
          </p:cNvPr>
          <p:cNvSpPr txBox="1"/>
          <p:nvPr/>
        </p:nvSpPr>
        <p:spPr>
          <a:xfrm>
            <a:off x="5273488" y="445545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Arial"/>
                <a:cs typeface="Arial"/>
              </a:rPr>
              <a:t>Insecticidas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Arial"/>
                <a:cs typeface="Arial"/>
              </a:rPr>
              <a:t>Fungicidas</a:t>
            </a:r>
            <a:endParaRPr lang="en-US">
              <a:latin typeface="Calibri" panose="020F0502020204030204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Arial"/>
                <a:cs typeface="Arial"/>
              </a:rPr>
              <a:t>Herbicidas</a:t>
            </a:r>
            <a:endParaRPr lang="en-US">
              <a:latin typeface="Calibri" panose="020F0502020204030204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>
                <a:latin typeface="Arial"/>
                <a:cs typeface="Arial"/>
              </a:rPr>
              <a:t>Rodenticidas</a:t>
            </a:r>
            <a:endParaRPr lang="en-US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BDAEF7-0273-4CC4-A0FC-E0FABAC85DE0}"/>
              </a:ext>
            </a:extLst>
          </p:cNvPr>
          <p:cNvSpPr txBox="1"/>
          <p:nvPr/>
        </p:nvSpPr>
        <p:spPr>
          <a:xfrm>
            <a:off x="6494930" y="4455459"/>
            <a:ext cx="2743200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050">
                <a:latin typeface="Arial"/>
              </a:rPr>
              <a:t>Agricultura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050">
                <a:latin typeface="Arial"/>
              </a:rPr>
              <a:t>Salud Pública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050">
                <a:latin typeface="Arial"/>
              </a:rPr>
              <a:t>Uuso Veterinario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050">
                <a:latin typeface="Arial"/>
              </a:rPr>
              <a:t>Doméstico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sz="1050">
                <a:latin typeface="Arial"/>
              </a:rPr>
              <a:t>Iindustria</a:t>
            </a:r>
            <a:r>
              <a:rPr lang="en-US" sz="1050">
                <a:latin typeface="Calibri"/>
                <a:cs typeface="Calibri"/>
              </a:rPr>
              <a:t>l</a:t>
            </a:r>
            <a:endParaRPr lang="en-US" sz="1050">
              <a:cs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C0D15C-9B29-4203-80C8-7633301044FB}"/>
              </a:ext>
            </a:extLst>
          </p:cNvPr>
          <p:cNvSpPr txBox="1"/>
          <p:nvPr/>
        </p:nvSpPr>
        <p:spPr>
          <a:xfrm>
            <a:off x="8007721" y="3682252"/>
            <a:ext cx="15217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>
                <a:solidFill>
                  <a:srgbClr val="00B050"/>
                </a:solidFill>
                <a:latin typeface="Arial"/>
                <a:ea typeface="Microsoft YaHei"/>
                <a:cs typeface="Arial"/>
              </a:rPr>
              <a:t>Grupo Químico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C30E90-076A-47B1-89C1-CF8D64C5023F}"/>
              </a:ext>
            </a:extLst>
          </p:cNvPr>
          <p:cNvSpPr txBox="1"/>
          <p:nvPr/>
        </p:nvSpPr>
        <p:spPr>
          <a:xfrm>
            <a:off x="7766237" y="4442573"/>
            <a:ext cx="2743200" cy="15465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Carbamatos, 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Oganoclorados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Organofosoforados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Piretrinas/Piretroides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Tiocarbamatos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Triazinas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Bipiridilos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Neonicotinoides</a:t>
            </a:r>
            <a:endParaRPr lang="en-US" sz="105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050">
                <a:latin typeface="Arial"/>
              </a:rPr>
              <a:t>Cumarínicos</a:t>
            </a:r>
            <a:endParaRPr lang="en-US" sz="1050">
              <a:cs typeface="Calibri" panose="020F050202020403020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A69586-0655-42EE-8EF4-C6EAA6D860FC}"/>
              </a:ext>
            </a:extLst>
          </p:cNvPr>
          <p:cNvCxnSpPr/>
          <p:nvPr/>
        </p:nvCxnSpPr>
        <p:spPr>
          <a:xfrm flipV="1">
            <a:off x="952500" y="3209925"/>
            <a:ext cx="5505450" cy="7048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3852EB-1510-4E6F-A89C-A54E3A4DA6CE}"/>
              </a:ext>
            </a:extLst>
          </p:cNvPr>
          <p:cNvCxnSpPr>
            <a:cxnSpLocks/>
          </p:cNvCxnSpPr>
          <p:nvPr/>
        </p:nvCxnSpPr>
        <p:spPr>
          <a:xfrm flipV="1">
            <a:off x="2638425" y="3209924"/>
            <a:ext cx="3790950" cy="6667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29DF914-394D-4D7D-A789-84300AEDA2AA}"/>
              </a:ext>
            </a:extLst>
          </p:cNvPr>
          <p:cNvCxnSpPr>
            <a:cxnSpLocks/>
          </p:cNvCxnSpPr>
          <p:nvPr/>
        </p:nvCxnSpPr>
        <p:spPr>
          <a:xfrm flipV="1">
            <a:off x="4152899" y="3190874"/>
            <a:ext cx="2362200" cy="7429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6ABB12-932A-401E-945B-EFC679D6D6CA}"/>
              </a:ext>
            </a:extLst>
          </p:cNvPr>
          <p:cNvCxnSpPr>
            <a:cxnSpLocks/>
          </p:cNvCxnSpPr>
          <p:nvPr/>
        </p:nvCxnSpPr>
        <p:spPr>
          <a:xfrm flipV="1">
            <a:off x="5838824" y="3200399"/>
            <a:ext cx="657225" cy="7048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8D612AB-928A-44F0-A09C-75E80D81F46B}"/>
              </a:ext>
            </a:extLst>
          </p:cNvPr>
          <p:cNvCxnSpPr>
            <a:cxnSpLocks/>
          </p:cNvCxnSpPr>
          <p:nvPr/>
        </p:nvCxnSpPr>
        <p:spPr>
          <a:xfrm flipH="1" flipV="1">
            <a:off x="6534149" y="3228974"/>
            <a:ext cx="514350" cy="7239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C9F60E-F228-433E-B699-8BA8193C4B08}"/>
              </a:ext>
            </a:extLst>
          </p:cNvPr>
          <p:cNvCxnSpPr>
            <a:cxnSpLocks/>
          </p:cNvCxnSpPr>
          <p:nvPr/>
        </p:nvCxnSpPr>
        <p:spPr>
          <a:xfrm flipH="1" flipV="1">
            <a:off x="6524624" y="3200399"/>
            <a:ext cx="1543050" cy="44767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2D78500-6A06-4F51-8B42-4FA5A901287E}"/>
              </a:ext>
            </a:extLst>
          </p:cNvPr>
          <p:cNvSpPr/>
          <p:nvPr/>
        </p:nvSpPr>
        <p:spPr>
          <a:xfrm>
            <a:off x="6438900" y="3133725"/>
            <a:ext cx="104775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8ED4-0179-4374-9089-DB8E7750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56" y="259448"/>
            <a:ext cx="10515600" cy="624881"/>
          </a:xfrm>
        </p:spPr>
        <p:txBody>
          <a:bodyPr/>
          <a:lstStyle/>
          <a:p>
            <a:r>
              <a:rPr lang="es-CO" dirty="0">
                <a:latin typeface="Arial"/>
                <a:cs typeface="Arial"/>
              </a:rPr>
              <a:t>Otra clasificación de los plaguicidas </a:t>
            </a:r>
            <a:endParaRPr lang="es-CO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E1FF8B-9D15-450B-8CA8-3C08F55A8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1409864"/>
            <a:ext cx="6838950" cy="4555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13EAA-19D8-44EE-99FD-127827034603}"/>
              </a:ext>
            </a:extLst>
          </p:cNvPr>
          <p:cNvSpPr txBox="1"/>
          <p:nvPr/>
        </p:nvSpPr>
        <p:spPr>
          <a:xfrm>
            <a:off x="745418" y="1102087"/>
            <a:ext cx="79343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400" b="1">
                <a:solidFill>
                  <a:srgbClr val="00B050"/>
                </a:solidFill>
                <a:latin typeface="Arial"/>
                <a:cs typeface="Arial"/>
              </a:rPr>
              <a:t>Clasificación de los plaguicidas químicos de uso agrícola según su peligro para la salud.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341D6-9CEA-4A77-A630-7C824A2FB07F}"/>
              </a:ext>
            </a:extLst>
          </p:cNvPr>
          <p:cNvSpPr txBox="1"/>
          <p:nvPr/>
        </p:nvSpPr>
        <p:spPr>
          <a:xfrm>
            <a:off x="314325" y="6267450"/>
            <a:ext cx="793432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i="1" err="1">
                <a:latin typeface="Arial"/>
                <a:cs typeface="Arial"/>
              </a:rPr>
              <a:t>Tomado</a:t>
            </a:r>
            <a:r>
              <a:rPr lang="en-US" sz="800" i="1">
                <a:latin typeface="Arial"/>
                <a:cs typeface="Arial"/>
              </a:rPr>
              <a:t> de la </a:t>
            </a:r>
            <a:r>
              <a:rPr lang="en-US" sz="800" i="1" err="1">
                <a:latin typeface="Arial"/>
                <a:cs typeface="Arial"/>
              </a:rPr>
              <a:t>Resolución</a:t>
            </a:r>
            <a:r>
              <a:rPr lang="en-US" sz="800" i="1">
                <a:latin typeface="Arial"/>
                <a:cs typeface="Arial"/>
              </a:rPr>
              <a:t> 2075 Manual Técnico Andino, Anexo 2. </a:t>
            </a:r>
            <a:r>
              <a:rPr lang="en-US" sz="800" i="1" err="1">
                <a:latin typeface="Arial"/>
                <a:cs typeface="Arial"/>
              </a:rPr>
              <a:t>Pictogramas</a:t>
            </a:r>
            <a:r>
              <a:rPr lang="en-US" sz="800" i="1">
                <a:latin typeface="Arial"/>
                <a:cs typeface="Arial"/>
              </a:rPr>
              <a:t> de </a:t>
            </a:r>
            <a:r>
              <a:rPr lang="en-US" sz="800" i="1" err="1">
                <a:latin typeface="Arial"/>
                <a:cs typeface="Arial"/>
              </a:rPr>
              <a:t>peligro</a:t>
            </a:r>
            <a:r>
              <a:rPr lang="en-US" sz="800" i="1">
                <a:latin typeface="Arial"/>
                <a:cs typeface="Arial"/>
              </a:rPr>
              <a:t>, 2.1 </a:t>
            </a:r>
            <a:r>
              <a:rPr lang="en-US" sz="800" i="1" err="1">
                <a:latin typeface="Arial"/>
                <a:cs typeface="Arial"/>
              </a:rPr>
              <a:t>Peligros</a:t>
            </a:r>
            <a:r>
              <a:rPr lang="en-US" sz="800" i="1">
                <a:latin typeface="Arial"/>
                <a:cs typeface="Arial"/>
              </a:rPr>
              <a:t> para la </a:t>
            </a:r>
            <a:r>
              <a:rPr lang="en-US" sz="800" i="1" err="1">
                <a:latin typeface="Arial"/>
                <a:cs typeface="Arial"/>
              </a:rPr>
              <a:t>salud</a:t>
            </a:r>
            <a:endParaRPr lang="en-US" sz="800" baseline="30000" err="1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E0FBA-FEC9-4198-9B69-E78F65D86AC6}"/>
              </a:ext>
            </a:extLst>
          </p:cNvPr>
          <p:cNvSpPr txBox="1"/>
          <p:nvPr/>
        </p:nvSpPr>
        <p:spPr>
          <a:xfrm>
            <a:off x="8505825" y="2447925"/>
            <a:ext cx="2743200" cy="3046988"/>
          </a:xfrm>
          <a:prstGeom prst="rect">
            <a:avLst/>
          </a:prstGeom>
          <a:noFill/>
          <a:ln>
            <a:solidFill>
              <a:srgbClr val="222A3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1600" dirty="0">
                <a:latin typeface="Arial"/>
                <a:cs typeface="Arial"/>
              </a:rPr>
              <a:t>Otra de las formas de clasificar a los plaguicidas, para este caso los productos químicos de uso agrícola PQUA, se basa en su peligrosidad según lo definido en el Sistema Globalmente Armonizado SGA y el Manual Técnico Andino con base en su toxicidad aguda oral, dérmica e inhalatoria </a:t>
            </a:r>
          </a:p>
        </p:txBody>
      </p:sp>
    </p:spTree>
    <p:extLst>
      <p:ext uri="{BB962C8B-B14F-4D97-AF65-F5344CB8AC3E}">
        <p14:creationId xmlns:p14="http://schemas.microsoft.com/office/powerpoint/2010/main" val="53688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14244-B9DC-44C5-9252-4151161E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289" y="154156"/>
            <a:ext cx="10515600" cy="564588"/>
          </a:xfrm>
        </p:spPr>
        <p:txBody>
          <a:bodyPr/>
          <a:lstStyle/>
          <a:p>
            <a:r>
              <a:rPr lang="es-ES" dirty="0"/>
              <a:t>Epidemiología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68BE63-61DD-44AF-93BB-445D5A607B38}"/>
              </a:ext>
            </a:extLst>
          </p:cNvPr>
          <p:cNvSpPr txBox="1"/>
          <p:nvPr/>
        </p:nvSpPr>
        <p:spPr>
          <a:xfrm>
            <a:off x="0" y="6593944"/>
            <a:ext cx="6099462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CO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Sivigila</a:t>
            </a:r>
            <a:r>
              <a:rPr lang="es-CO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Instituto Nacional de Salud 2016-2020</a:t>
            </a:r>
            <a:endParaRPr lang="es-CO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069C69-DD48-4068-AC3A-176DD6699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" y="869700"/>
            <a:ext cx="7848600" cy="54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98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CB7C-52C2-4632-9762-BC12103E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128128"/>
            <a:ext cx="10515600" cy="579726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Plaguicidas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Inhibidores</a:t>
            </a:r>
            <a:r>
              <a:rPr lang="en-US" dirty="0">
                <a:latin typeface="Arial"/>
                <a:cs typeface="Arial"/>
              </a:rPr>
              <a:t> de la </a:t>
            </a:r>
            <a:r>
              <a:rPr lang="en-US" dirty="0" err="1">
                <a:latin typeface="Arial"/>
                <a:cs typeface="Arial"/>
              </a:rPr>
              <a:t>Colinesterasa</a:t>
            </a:r>
            <a:r>
              <a:rPr lang="en-US" dirty="0">
                <a:latin typeface="Arial"/>
                <a:cs typeface="Arial"/>
              </a:rPr>
              <a:t> (PIC)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3789E95-4F89-4FDD-AF93-A5C32255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41" y="945466"/>
            <a:ext cx="6696075" cy="5598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36BFB6-5BD6-4D29-A213-9F1D96235E2C}"/>
              </a:ext>
            </a:extLst>
          </p:cNvPr>
          <p:cNvSpPr txBox="1"/>
          <p:nvPr/>
        </p:nvSpPr>
        <p:spPr>
          <a:xfrm>
            <a:off x="7293680" y="1170116"/>
            <a:ext cx="4352925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1400" dirty="0">
                <a:latin typeface="Arial"/>
                <a:cs typeface="Arial"/>
              </a:rPr>
              <a:t>Los PIC actúan bloqueando la degradación de la acetilcolina.</a:t>
            </a:r>
          </a:p>
          <a:p>
            <a:pPr algn="just"/>
            <a:r>
              <a:rPr lang="es-CO" sz="1400" dirty="0">
                <a:latin typeface="Arial"/>
                <a:cs typeface="Arial"/>
              </a:rPr>
              <a:t>Los organofosforados OF son ésteres del ácido fosfórico utilizados ampliamente en la agricultura como insecticidas y acaricidas. Algunos OF son el </a:t>
            </a:r>
            <a:r>
              <a:rPr lang="es-CO" sz="1400" dirty="0" err="1">
                <a:latin typeface="Arial"/>
                <a:ea typeface="+mn-lt"/>
                <a:cs typeface="+mn-lt"/>
              </a:rPr>
              <a:t>Endosulfán</a:t>
            </a:r>
            <a:r>
              <a:rPr lang="es-CO" sz="1400" dirty="0">
                <a:latin typeface="Arial"/>
                <a:ea typeface="+mn-lt"/>
                <a:cs typeface="+mn-lt"/>
              </a:rPr>
              <a:t>, malatión, </a:t>
            </a:r>
            <a:r>
              <a:rPr lang="es-CO" sz="1400" dirty="0" err="1">
                <a:latin typeface="Arial"/>
                <a:ea typeface="+mn-lt"/>
                <a:cs typeface="+mn-lt"/>
              </a:rPr>
              <a:t>metamidofos</a:t>
            </a:r>
            <a:r>
              <a:rPr lang="es-CO" sz="1400" dirty="0">
                <a:latin typeface="Arial"/>
                <a:ea typeface="+mn-lt"/>
                <a:cs typeface="+mn-lt"/>
              </a:rPr>
              <a:t>, paratión y </a:t>
            </a:r>
            <a:r>
              <a:rPr lang="es-CO" sz="1400" dirty="0" err="1">
                <a:latin typeface="Arial"/>
                <a:ea typeface="+mn-lt"/>
                <a:cs typeface="+mn-lt"/>
              </a:rPr>
              <a:t>lindane</a:t>
            </a:r>
            <a:r>
              <a:rPr lang="es-CO" sz="1400" dirty="0">
                <a:latin typeface="Arial"/>
                <a:cs typeface="Calibri"/>
              </a:rPr>
              <a:t>. Estos </a:t>
            </a:r>
            <a:r>
              <a:rPr lang="es-CO" sz="1400" dirty="0">
                <a:latin typeface="Arial"/>
                <a:cs typeface="Arial"/>
              </a:rPr>
              <a:t>generan la toxicidad por la fosforilación de la enzima acetilcolinesterasa en las  terminaciones nerviosas, formando una unión    estable e inhabilitando la función enzimática normal de esta. </a:t>
            </a:r>
            <a:endParaRPr lang="es-CO" sz="1400" dirty="0">
              <a:latin typeface="Arial"/>
              <a:cs typeface="Calibri"/>
            </a:endParaRPr>
          </a:p>
          <a:p>
            <a:pPr algn="just"/>
            <a:endParaRPr lang="es-CO" sz="1400" dirty="0">
              <a:latin typeface="Arial"/>
              <a:cs typeface="Arial"/>
            </a:endParaRPr>
          </a:p>
          <a:p>
            <a:pPr algn="just"/>
            <a:r>
              <a:rPr lang="es-CO" sz="1400" dirty="0">
                <a:latin typeface="Arial"/>
                <a:cs typeface="Calibri"/>
              </a:rPr>
              <a:t>L</a:t>
            </a:r>
            <a:r>
              <a:rPr lang="es-CO" sz="1400" dirty="0">
                <a:latin typeface="Arial"/>
                <a:cs typeface="Arial"/>
              </a:rPr>
              <a:t>os carbamatos son derivados del ácido </a:t>
            </a:r>
            <a:r>
              <a:rPr lang="es-CO" sz="1400" dirty="0" err="1">
                <a:latin typeface="Arial"/>
                <a:cs typeface="Arial"/>
              </a:rPr>
              <a:t>carbámico</a:t>
            </a:r>
            <a:r>
              <a:rPr lang="es-CO" sz="1400" dirty="0">
                <a:latin typeface="Arial"/>
                <a:cs typeface="Arial"/>
              </a:rPr>
              <a:t> y se utilizan en su mayoría como insecticidas en el hogar, jardines y agricultura e incluyen el </a:t>
            </a:r>
            <a:r>
              <a:rPr lang="es-CO" sz="1400" dirty="0" err="1">
                <a:latin typeface="Arial"/>
                <a:ea typeface="Verdana"/>
                <a:cs typeface="Arial"/>
              </a:rPr>
              <a:t>aldicarb</a:t>
            </a:r>
            <a:r>
              <a:rPr lang="es-CO" sz="1400" dirty="0">
                <a:latin typeface="Arial"/>
                <a:ea typeface="Verdana"/>
                <a:cs typeface="Arial"/>
              </a:rPr>
              <a:t>, </a:t>
            </a:r>
            <a:r>
              <a:rPr lang="es-CO" sz="1400" dirty="0" err="1">
                <a:latin typeface="Arial"/>
                <a:ea typeface="Verdana"/>
                <a:cs typeface="Arial"/>
              </a:rPr>
              <a:t>carbofuran</a:t>
            </a:r>
            <a:r>
              <a:rPr lang="es-CO" sz="1400" dirty="0">
                <a:latin typeface="Arial"/>
                <a:ea typeface="Verdana"/>
                <a:cs typeface="Arial"/>
              </a:rPr>
              <a:t>, </a:t>
            </a:r>
            <a:r>
              <a:rPr lang="es-CO" sz="1400" dirty="0" err="1">
                <a:latin typeface="Arial"/>
                <a:ea typeface="Verdana"/>
                <a:cs typeface="Arial"/>
              </a:rPr>
              <a:t>propoxur</a:t>
            </a:r>
            <a:r>
              <a:rPr lang="es-CO" sz="1400" dirty="0">
                <a:latin typeface="Arial"/>
                <a:ea typeface="Verdana"/>
                <a:cs typeface="Arial"/>
              </a:rPr>
              <a:t> y </a:t>
            </a:r>
            <a:r>
              <a:rPr lang="es-CO" sz="1400" dirty="0" err="1">
                <a:latin typeface="Arial"/>
                <a:ea typeface="Verdana"/>
                <a:cs typeface="Arial"/>
              </a:rPr>
              <a:t>carbaril</a:t>
            </a:r>
            <a:r>
              <a:rPr lang="es-CO" sz="1400" dirty="0">
                <a:latin typeface="Arial"/>
                <a:ea typeface="Verdana"/>
                <a:cs typeface="Arial"/>
              </a:rPr>
              <a:t>. </a:t>
            </a:r>
            <a:r>
              <a:rPr lang="es-CO" sz="1400" dirty="0">
                <a:latin typeface="Arial"/>
                <a:cs typeface="Arial"/>
              </a:rPr>
              <a:t>Los carbamatos también tienen la capacidad de evitar la hidrólisis de la acetilcolina, generando sintomatología similar a la de los organofosforados, pero la causan a través de la </a:t>
            </a:r>
            <a:r>
              <a:rPr lang="es-CO" sz="1400" dirty="0" err="1">
                <a:latin typeface="Arial"/>
                <a:cs typeface="Arial"/>
              </a:rPr>
              <a:t>carbamilación</a:t>
            </a:r>
            <a:r>
              <a:rPr lang="es-CO" sz="1400" dirty="0">
                <a:latin typeface="Arial"/>
                <a:cs typeface="Arial"/>
              </a:rPr>
              <a:t> reversible de la acetilcolinesterasa y limitando un poco la duración del cuadro clínico.</a:t>
            </a:r>
            <a:endParaRPr lang="es-CO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99BE6-2891-4CDE-BF3C-0851F6272D02}"/>
              </a:ext>
            </a:extLst>
          </p:cNvPr>
          <p:cNvSpPr txBox="1"/>
          <p:nvPr/>
        </p:nvSpPr>
        <p:spPr>
          <a:xfrm>
            <a:off x="76200" y="6543675"/>
            <a:ext cx="66960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Caro-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Gamboa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, Leidy Johanna; Forero-Castro, Maribel &amp; Dallos-Báez, Alix Eugenia (2020).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Inhibición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 la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colinesterasa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como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biomarcador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para la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vigilancia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 población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ocupacionalmente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expuesta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a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plaguicidas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organofosforados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. Ciencia y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Tecnología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Agropecuaria, </a:t>
            </a:r>
            <a:r>
              <a:rPr lang="en-US" sz="800" i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21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612529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BBBC-1578-4C01-98E3-3BC63799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666" y="79352"/>
            <a:ext cx="10515600" cy="571023"/>
          </a:xfrm>
        </p:spPr>
        <p:txBody>
          <a:bodyPr/>
          <a:lstStyle/>
          <a:p>
            <a:r>
              <a:rPr lang="es-CO">
                <a:latin typeface="Arial"/>
                <a:cs typeface="Arial"/>
              </a:rPr>
              <a:t>Cuadro Clínico</a:t>
            </a:r>
            <a:endParaRPr lang="es-C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DD444-51D2-445D-BCE3-2FB8C76E0F14}"/>
              </a:ext>
            </a:extLst>
          </p:cNvPr>
          <p:cNvSpPr txBox="1"/>
          <p:nvPr/>
        </p:nvSpPr>
        <p:spPr>
          <a:xfrm>
            <a:off x="8505825" y="1905000"/>
            <a:ext cx="27432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1200" dirty="0">
                <a:latin typeface="Arial"/>
                <a:cs typeface="Arial"/>
              </a:rPr>
              <a:t>Se da por la estimulación excesiva de los receptores de acetilcolina y se caracteriza por:</a:t>
            </a:r>
            <a:endParaRPr lang="es-CO" dirty="0"/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Alteraciones de conciencia, apnea, convulsiones y coma.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Diaforesis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Debilidad muscular, fasciculaciones y parálisis.</a:t>
            </a:r>
            <a:endParaRPr lang="es-CO" dirty="0">
              <a:latin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Excesiva actividad secretora con sialorrea, broncorrea, 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vómito, diarrea y micción.</a:t>
            </a:r>
            <a:endParaRPr lang="es-CO" dirty="0"/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Bradicardia generalmente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Visión borrosa y pupilas puntiforme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Además: dolor abdominal tipo cólico, </a:t>
            </a:r>
          </a:p>
          <a:p>
            <a:pPr marL="171450" indent="-171450">
              <a:buFont typeface="Arial"/>
              <a:buChar char="•"/>
            </a:pPr>
            <a:r>
              <a:rPr lang="es-CO" sz="1200" dirty="0">
                <a:latin typeface="Arial"/>
                <a:cs typeface="Arial"/>
              </a:rPr>
              <a:t>En los niños, el síndrome nicotínico es más frecuente que en adultos.</a:t>
            </a:r>
            <a:endParaRPr lang="es-CO" dirty="0"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9B0B67F-88D9-4819-9F71-2E7A65454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6" y="832842"/>
            <a:ext cx="7496175" cy="5192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75A846-6FFA-4C19-B112-0761D1ACC466}"/>
              </a:ext>
            </a:extLst>
          </p:cNvPr>
          <p:cNvSpPr txBox="1"/>
          <p:nvPr/>
        </p:nvSpPr>
        <p:spPr>
          <a:xfrm>
            <a:off x="0" y="6334125"/>
            <a:ext cx="639127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err="1">
                <a:solidFill>
                  <a:srgbClr val="666666"/>
                </a:solidFill>
                <a:latin typeface="Arial"/>
                <a:cs typeface="Arial"/>
              </a:rPr>
              <a:t>Henretig</a:t>
            </a:r>
            <a:r>
              <a:rPr lang="en-US" sz="800">
                <a:solidFill>
                  <a:srgbClr val="666666"/>
                </a:solidFill>
                <a:latin typeface="Arial"/>
                <a:cs typeface="Arial"/>
              </a:rPr>
              <a:t>, F., Kirk, M., McKay, C. </a:t>
            </a:r>
            <a:r>
              <a:rPr lang="en-US" sz="800">
                <a:latin typeface="Arial"/>
                <a:cs typeface="Arial"/>
              </a:rPr>
              <a:t>Hazardous Chemical Emergencies and Poisonings. The New England Journal of Medicine. 2019</a:t>
            </a:r>
            <a:endParaRPr lang="en-US" sz="8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490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94EE-3E60-4D80-A0B1-70A3D098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108" y="143275"/>
            <a:ext cx="10515600" cy="478126"/>
          </a:xfrm>
        </p:spPr>
        <p:txBody>
          <a:bodyPr/>
          <a:lstStyle/>
          <a:p>
            <a:r>
              <a:rPr lang="es-CO" dirty="0">
                <a:latin typeface="Arial"/>
                <a:cs typeface="Arial"/>
              </a:rPr>
              <a:t>Tratamiento</a:t>
            </a:r>
            <a:endParaRPr lang="es-CO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249393F-E0D5-405B-98E9-DF7B473DE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985540"/>
            <a:ext cx="3114675" cy="201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7D22C-F24B-43BF-BE84-BFFDFBA2A2E3}"/>
              </a:ext>
            </a:extLst>
          </p:cNvPr>
          <p:cNvSpPr txBox="1"/>
          <p:nvPr/>
        </p:nvSpPr>
        <p:spPr>
          <a:xfrm>
            <a:off x="790575" y="3114675"/>
            <a:ext cx="35623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200">
                <a:latin typeface="Arial"/>
                <a:cs typeface="Arial"/>
              </a:rPr>
              <a:t>Eliminación de las fuentes de exposición como ropa contaminada y baño de las zonas expuestas</a:t>
            </a:r>
            <a:endParaRPr lang="es-CO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FA4C2FE-33D3-4234-8D07-7D1C76C7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5" y="3595688"/>
            <a:ext cx="2038350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19971-BE13-4F23-9C08-666124BBD9EE}"/>
              </a:ext>
            </a:extLst>
          </p:cNvPr>
          <p:cNvSpPr txBox="1"/>
          <p:nvPr/>
        </p:nvSpPr>
        <p:spPr>
          <a:xfrm>
            <a:off x="742950" y="5705475"/>
            <a:ext cx="38766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1200">
                <a:latin typeface="Arial"/>
                <a:cs typeface="Arial"/>
              </a:rPr>
              <a:t>Limpieza y aspiración de las secreciones, lavado gástrico según el tiempo transcurrido, carbón activado 1g/kg y no se recomiendan catárticos por la diarrea 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024383E-E68F-4A75-AA0F-FD3E75E3A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22720"/>
              </p:ext>
            </p:extLst>
          </p:nvPr>
        </p:nvGraphicFramePr>
        <p:xfrm>
          <a:off x="5241009" y="1035181"/>
          <a:ext cx="6183699" cy="41589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183699">
                  <a:extLst>
                    <a:ext uri="{9D8B030D-6E8A-4147-A177-3AD203B41FA5}">
                      <a16:colId xmlns:a16="http://schemas.microsoft.com/office/drawing/2014/main" val="3166075247"/>
                    </a:ext>
                  </a:extLst>
                </a:gridCol>
              </a:tblGrid>
              <a:tr h="470908">
                <a:tc>
                  <a:txBody>
                    <a:bodyPr/>
                    <a:lstStyle/>
                    <a:p>
                      <a:pPr algn="ctr"/>
                      <a:r>
                        <a:rPr lang="es-CO"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</a:rPr>
                        <a:t>Tratamiento Específico</a:t>
                      </a:r>
                      <a:endParaRPr lang="es-CO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319806"/>
                  </a:ext>
                </a:extLst>
              </a:tr>
              <a:tr h="470908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CO" sz="1400" b="0" i="0" u="none" strike="noStrike" noProof="0" dirty="0">
                          <a:latin typeface="Arial"/>
                        </a:rPr>
                        <a:t>Atropina: </a:t>
                      </a:r>
                      <a:endParaRPr lang="es-CO" sz="1400" dirty="0">
                        <a:latin typeface="Arial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noProof="0" dirty="0">
                          <a:latin typeface="Arial"/>
                        </a:rPr>
                        <a:t>Dosis inicial es de 1-2 mg vía intravenosa –IV- de forma rápida en bolo por vena periférica (o 3 a 5 mg para casos graves), luego cada 5 minutos aplicar el doble de la dosis anterior hasta control de síntomas y lograr </a:t>
                      </a:r>
                      <a:r>
                        <a:rPr lang="es-CO" sz="1400" b="0" i="0" u="none" strike="noStrike" noProof="0" dirty="0" err="1">
                          <a:latin typeface="Arial"/>
                        </a:rPr>
                        <a:t>atropinización</a:t>
                      </a:r>
                      <a:r>
                        <a:rPr lang="es-CO" sz="1400" b="0" i="0" u="none" strike="noStrike" noProof="0" dirty="0">
                          <a:latin typeface="Arial"/>
                        </a:rPr>
                        <a:t>. La dosis de mantenimiento es de 1 mg IV cada media hora durante 3-4 horas y posteriormente cada 6 horas hasta que sea requerido. La dosis pediátrica es de 0.02 – 0.1 mg/ Kg IV.</a:t>
                      </a:r>
                      <a:endParaRPr lang="es-CO" sz="140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152755"/>
                  </a:ext>
                </a:extLst>
              </a:tr>
              <a:tr h="47090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CO" sz="1400">
                          <a:latin typeface="Arial"/>
                        </a:rPr>
                        <a:t>Pralidoxima: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s-CO" sz="1400" b="0" i="0" u="none" strike="noStrike" noProof="0">
                          <a:latin typeface="Arial"/>
                        </a:rPr>
                        <a:t>Para los niños la dosis de carga es de 20-50 mg/k administradas de 15-30 minutos y continuar con infusión 10-20 mg/kg/h. En los adultos la dosis inicial es de 30 mg/kg administrada en 15-30 minutos y continuar en infusión a 8 mg/kg/h o administrar 30 mg/kg cada 4 horas. Se requiere que sea administrada por un experto y bajo monitoreo en UCI.</a:t>
                      </a:r>
                      <a:endParaRPr lang="es-CO" sz="140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027045"/>
                  </a:ext>
                </a:extLst>
              </a:tr>
              <a:tr h="470908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CO" sz="1400" b="0" i="0" u="none" strike="noStrike" noProof="0" dirty="0">
                          <a:latin typeface="Arial"/>
                        </a:rPr>
                        <a:t>Difenhidramina: </a:t>
                      </a:r>
                      <a:endParaRPr lang="es-CO" sz="1400" dirty="0">
                        <a:latin typeface="Arial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noProof="0" dirty="0">
                          <a:latin typeface="Arial"/>
                        </a:rPr>
                        <a:t> Dosis: 50 mg (o 1 mg/ kg de peso vía oral) en jarabe por sonda naso gástrica cada 8 horas en adultos y cada 12 horas en niños.</a:t>
                      </a:r>
                      <a:endParaRPr lang="es-CO" sz="140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87937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7EC09B1-DB30-45F3-AC0F-3ECDDCBADA01}"/>
              </a:ext>
            </a:extLst>
          </p:cNvPr>
          <p:cNvSpPr txBox="1"/>
          <p:nvPr/>
        </p:nvSpPr>
        <p:spPr>
          <a:xfrm>
            <a:off x="76200" y="6600825"/>
            <a:ext cx="48768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Recomendaciones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 la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Guía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Manejo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 Emergencias </a:t>
            </a:r>
            <a:r>
              <a:rPr lang="en-US" sz="800" err="1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Toxicológicas</a:t>
            </a:r>
            <a:r>
              <a:rPr lang="en-US" sz="80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 del MSPS 2017</a:t>
            </a:r>
            <a:endParaRPr lang="en-US" sz="800" baseline="30000"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39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37CF1D6-2985-4C41-B985-AE16996DB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62" y="1766454"/>
            <a:ext cx="10686675" cy="1662546"/>
          </a:xfrm>
        </p:spPr>
        <p:txBody>
          <a:bodyPr>
            <a:noAutofit/>
          </a:bodyPr>
          <a:lstStyle/>
          <a:p>
            <a:r>
              <a:rPr lang="es-MX" sz="3200" dirty="0"/>
              <a:t>Curso Virtual intoxicaciones agudas por sustancias químicas</a:t>
            </a:r>
            <a:endParaRPr lang="es-ES" sz="3200" dirty="0"/>
          </a:p>
        </p:txBody>
      </p:sp>
      <p:sp>
        <p:nvSpPr>
          <p:cNvPr id="9" name="Marcador de contenido 4">
            <a:extLst>
              <a:ext uri="{FF2B5EF4-FFF2-40B4-BE49-F238E27FC236}">
                <a16:creationId xmlns:a16="http://schemas.microsoft.com/office/drawing/2014/main" id="{1541C0E0-42FF-4A22-B346-4EEA5A90E31F}"/>
              </a:ext>
            </a:extLst>
          </p:cNvPr>
          <p:cNvSpPr txBox="1">
            <a:spLocks/>
          </p:cNvSpPr>
          <p:nvPr/>
        </p:nvSpPr>
        <p:spPr>
          <a:xfrm>
            <a:off x="752662" y="4562391"/>
            <a:ext cx="10131425" cy="1465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solidFill>
                  <a:schemeClr val="bg1"/>
                </a:solidFill>
              </a:rPr>
              <a:t>Grupo Enfermedades No Transmisibles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Intoxicaciones por sustancias químicas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Dirección de Vigilancia y Análisis del Riesgo en Salud Pública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Noviembre 2021 - Versión 1.0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F9636E-7544-4312-B733-3FDAD3E6A576}"/>
              </a:ext>
            </a:extLst>
          </p:cNvPr>
          <p:cNvSpPr txBox="1"/>
          <p:nvPr/>
        </p:nvSpPr>
        <p:spPr>
          <a:xfrm>
            <a:off x="2920218" y="3650499"/>
            <a:ext cx="609834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Helvetica"/>
                <a:cs typeface="Helvetica"/>
              </a:rPr>
              <a:t>Unidad 1 Módulo 2</a:t>
            </a:r>
          </a:p>
        </p:txBody>
      </p:sp>
      <p:pic>
        <p:nvPicPr>
          <p:cNvPr id="2" name="WhatsApp Video 2021-10-25 at 12.04.11 PM">
            <a:hlinkClick r:id="" action="ppaction://media"/>
            <a:extLst>
              <a:ext uri="{FF2B5EF4-FFF2-40B4-BE49-F238E27FC236}">
                <a16:creationId xmlns:a16="http://schemas.microsoft.com/office/drawing/2014/main" id="{F8E1EDD2-E001-4000-9BBD-3C5AD75F3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850"/>
            <a:ext cx="12192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7A7F49-74E2-4814-9BEA-C1AFF704BFB3}"/>
              </a:ext>
            </a:extLst>
          </p:cNvPr>
          <p:cNvSpPr txBox="1">
            <a:spLocks/>
          </p:cNvSpPr>
          <p:nvPr/>
        </p:nvSpPr>
        <p:spPr>
          <a:xfrm>
            <a:off x="2286000" y="90905"/>
            <a:ext cx="5581650" cy="67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>
                <a:latin typeface="Arial"/>
                <a:cs typeface="Arial"/>
              </a:rPr>
              <a:t>Glifosato</a:t>
            </a:r>
            <a:endParaRPr lang="es-CO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6DE601D-6DD6-42C3-9E2A-D00029C5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225" y="860"/>
            <a:ext cx="2771775" cy="154133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A2FA5CC-C9DB-4562-AD11-AD8D27355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1040792"/>
            <a:ext cx="2800350" cy="151886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97F7A51-55FB-4DAF-9080-23FD90DDC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225" y="5315467"/>
            <a:ext cx="2800350" cy="154201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349EE05-1F8A-4344-B03A-093E58A95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4408951"/>
            <a:ext cx="2800350" cy="116429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F6FF7E8-0EBF-4844-B9F3-DA7472177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0225" y="2299063"/>
            <a:ext cx="2800350" cy="2107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FF99A6-5D9F-43E5-A531-3DB5FC1E3D17}"/>
              </a:ext>
            </a:extLst>
          </p:cNvPr>
          <p:cNvSpPr txBox="1"/>
          <p:nvPr/>
        </p:nvSpPr>
        <p:spPr>
          <a:xfrm>
            <a:off x="1347788" y="863711"/>
            <a:ext cx="7239000" cy="1323439"/>
          </a:xfrm>
          <a:prstGeom prst="rect">
            <a:avLst/>
          </a:prstGeom>
          <a:solidFill>
            <a:schemeClr val="bg2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latin typeface="Arial"/>
                <a:cs typeface="Arial"/>
              </a:rPr>
              <a:t>El glifosato (C</a:t>
            </a:r>
            <a:r>
              <a:rPr lang="es-CO" sz="1600" dirty="0">
                <a:latin typeface="Arial"/>
                <a:ea typeface="Cambria Math"/>
                <a:cs typeface="Arial"/>
              </a:rPr>
              <a:t>₃</a:t>
            </a:r>
            <a:r>
              <a:rPr lang="es-CO" sz="1600" dirty="0">
                <a:latin typeface="Arial"/>
                <a:cs typeface="Arial"/>
              </a:rPr>
              <a:t>H</a:t>
            </a:r>
            <a:r>
              <a:rPr lang="es-CO" sz="1600" dirty="0">
                <a:latin typeface="Arial"/>
                <a:ea typeface="Cambria Math"/>
                <a:cs typeface="Arial"/>
              </a:rPr>
              <a:t>₈</a:t>
            </a:r>
            <a:r>
              <a:rPr lang="es-CO" sz="1600" dirty="0">
                <a:latin typeface="Arial"/>
                <a:cs typeface="Arial"/>
              </a:rPr>
              <a:t>NO</a:t>
            </a:r>
            <a:r>
              <a:rPr lang="es-CO" sz="1600" dirty="0">
                <a:latin typeface="Arial"/>
                <a:ea typeface="Cambria Math"/>
                <a:cs typeface="Arial"/>
              </a:rPr>
              <a:t>₅</a:t>
            </a:r>
            <a:r>
              <a:rPr lang="es-CO" sz="1600" dirty="0">
                <a:latin typeface="Arial"/>
                <a:cs typeface="Arial"/>
              </a:rPr>
              <a:t>P) es un herbicida no selectivo, de amplio espectro que actúa inhibiendo la 5-enolpiruvil </a:t>
            </a:r>
            <a:r>
              <a:rPr lang="es-CO" sz="1600" dirty="0" err="1">
                <a:latin typeface="Arial"/>
                <a:cs typeface="Arial"/>
              </a:rPr>
              <a:t>shikimato</a:t>
            </a:r>
            <a:r>
              <a:rPr lang="es-CO" sz="1600" dirty="0">
                <a:latin typeface="Arial"/>
                <a:cs typeface="Arial"/>
              </a:rPr>
              <a:t> 3- fosfato sintetasa, interfiriendo con la síntesis de aminoácidos esenciales para la síntesis de proteínas, ruta presente en plantas y microorganismos, pero no en mamíferos y otros animales (1).</a:t>
            </a:r>
            <a:endParaRPr lang="es-CO" sz="1600" baseline="300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E745B-CC76-46E2-A467-0173C5FCA488}"/>
              </a:ext>
            </a:extLst>
          </p:cNvPr>
          <p:cNvSpPr txBox="1"/>
          <p:nvPr/>
        </p:nvSpPr>
        <p:spPr>
          <a:xfrm>
            <a:off x="38100" y="6324600"/>
            <a:ext cx="884872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Arial"/>
                <a:cs typeface="Arial"/>
              </a:rPr>
              <a:t>1. Mertens M, Höss S, Neumann G, Afzal J, </a:t>
            </a:r>
            <a:r>
              <a:rPr lang="en-US" sz="800" err="1">
                <a:latin typeface="Arial"/>
                <a:cs typeface="Arial"/>
              </a:rPr>
              <a:t>Reichenbecher</a:t>
            </a:r>
            <a:r>
              <a:rPr lang="en-US" sz="800">
                <a:latin typeface="Arial"/>
                <a:cs typeface="Arial"/>
              </a:rPr>
              <a:t> W. Glyphosate, a chelating agent—relevant for ecological risk assessment? </a:t>
            </a:r>
            <a:r>
              <a:rPr lang="en-US" sz="800" i="1">
                <a:latin typeface="Arial"/>
                <a:cs typeface="Arial"/>
              </a:rPr>
              <a:t>Environmental Science and Pollution Research</a:t>
            </a:r>
            <a:r>
              <a:rPr lang="en-US" sz="800">
                <a:latin typeface="Arial"/>
                <a:cs typeface="Arial"/>
              </a:rPr>
              <a:t>. 2018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BCC21F-401C-4D2C-B446-825A1E766BA4}"/>
              </a:ext>
            </a:extLst>
          </p:cNvPr>
          <p:cNvSpPr txBox="1">
            <a:spLocks/>
          </p:cNvSpPr>
          <p:nvPr/>
        </p:nvSpPr>
        <p:spPr>
          <a:xfrm>
            <a:off x="233362" y="2637460"/>
            <a:ext cx="3324225" cy="44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Cuadro Clínico</a:t>
            </a:r>
            <a:endParaRPr lang="es-CO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F2C46-27F4-4028-A6D2-1A8B75331826}"/>
              </a:ext>
            </a:extLst>
          </p:cNvPr>
          <p:cNvSpPr txBox="1"/>
          <p:nvPr/>
        </p:nvSpPr>
        <p:spPr>
          <a:xfrm>
            <a:off x="676274" y="3352800"/>
            <a:ext cx="745172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Irritación de garganta</a:t>
            </a:r>
            <a:endParaRPr lang="es-CO" sz="1600" dirty="0">
              <a:latin typeface="Arial"/>
              <a:cs typeface="Calibri" panose="020F0502020204030204"/>
            </a:endParaRP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Lesiones corrosivas en vías digestivas</a:t>
            </a:r>
            <a:endParaRPr lang="es-CO" sz="1600" dirty="0">
              <a:latin typeface="Arial"/>
              <a:cs typeface="Calibri" panose="020F0502020204030204"/>
            </a:endParaRP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Náuseas y vómitos </a:t>
            </a:r>
            <a:endParaRPr lang="es-CO" sz="1600" dirty="0">
              <a:latin typeface="Arial"/>
              <a:cs typeface="Calibri"/>
            </a:endParaRP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Si hay aspiración respiratoria: lesiones laríngeas y neumonitis. </a:t>
            </a:r>
            <a:endParaRPr lang="es-CO" sz="1600" dirty="0">
              <a:latin typeface="Arial"/>
              <a:cs typeface="Calibri"/>
            </a:endParaRP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En exposición dérmica: ardor, eritema, edema y prurito</a:t>
            </a:r>
            <a:endParaRPr lang="es-CO" sz="1600" dirty="0">
              <a:latin typeface="Arial"/>
              <a:cs typeface="Calibri"/>
            </a:endParaRP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En exposición ocular: irritación transitoria, dolor, conjuntivitis leve y daño corneal superficial.</a:t>
            </a:r>
          </a:p>
          <a:p>
            <a:pPr marL="171450" indent="-171450" algn="just">
              <a:buFont typeface="Wingdings"/>
              <a:buChar char="§"/>
            </a:pPr>
            <a:r>
              <a:rPr lang="es-CO" sz="1600" dirty="0">
                <a:latin typeface="Arial"/>
                <a:cs typeface="Arial"/>
              </a:rPr>
              <a:t>En intoxicación severa: falla respiratoria, hepática, renal y acidosis metabólica, falla cardiaca y shock cardiogénico, se puede presentar convulsiones, coma y muerte.</a:t>
            </a:r>
            <a:endParaRPr lang="es-CO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84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2E92-7EBE-4ADC-BE38-8F2F81DD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6" y="233074"/>
            <a:ext cx="10515600" cy="737770"/>
          </a:xfrm>
        </p:spPr>
        <p:txBody>
          <a:bodyPr/>
          <a:lstStyle/>
          <a:p>
            <a:r>
              <a:rPr lang="es-CO" dirty="0">
                <a:latin typeface="Arial"/>
                <a:cs typeface="Arial"/>
              </a:rPr>
              <a:t>Tratamiento</a:t>
            </a:r>
            <a:endParaRPr lang="es-CO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7463813-8B25-4986-B395-EBE0EAEA0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298808"/>
              </p:ext>
            </p:extLst>
          </p:nvPr>
        </p:nvGraphicFramePr>
        <p:xfrm>
          <a:off x="660136" y="795456"/>
          <a:ext cx="10871728" cy="49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D61E6E5-A12B-4FE1-8A81-2F01DDD9D42A}"/>
              </a:ext>
            </a:extLst>
          </p:cNvPr>
          <p:cNvSpPr txBox="1"/>
          <p:nvPr/>
        </p:nvSpPr>
        <p:spPr>
          <a:xfrm>
            <a:off x="3943020" y="5877878"/>
            <a:ext cx="4048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latin typeface="Arial"/>
                <a:cs typeface="Arial"/>
              </a:rPr>
              <a:t>No existe antídoto específico</a:t>
            </a:r>
            <a:endParaRPr lang="es-CO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65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D69FD-EACF-45C6-A9C9-0A4DE712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78" y="187919"/>
            <a:ext cx="10515600" cy="500703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Plaguicidas Prohibidos</a:t>
            </a:r>
            <a:endParaRPr lang="es-E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21890-228C-402F-9EDA-72A6FC5AF064}"/>
              </a:ext>
            </a:extLst>
          </p:cNvPr>
          <p:cNvSpPr txBox="1"/>
          <p:nvPr/>
        </p:nvSpPr>
        <p:spPr>
          <a:xfrm>
            <a:off x="341489" y="869245"/>
            <a:ext cx="11557000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MX" sz="1600" b="1" dirty="0">
                <a:latin typeface="Arial"/>
                <a:ea typeface="+mn-lt"/>
                <a:cs typeface="+mn-lt"/>
              </a:rPr>
              <a:t>Decreto-1843-1991 sobre uso y manejo de plaguicidas:</a:t>
            </a:r>
            <a:endParaRPr lang="en-US" sz="1600" dirty="0">
              <a:latin typeface="Arial"/>
              <a:cs typeface="Arial"/>
            </a:endParaRPr>
          </a:p>
          <a:p>
            <a:pPr algn="just"/>
            <a:r>
              <a:rPr lang="es-MX" sz="1600" dirty="0">
                <a:latin typeface="Arial"/>
                <a:cs typeface="Arial"/>
              </a:rPr>
              <a:t>Artículo 22. De la prohibición de plaguicidas. No se permitirá el uso y/o manejo de plaguicidas cuando se demuestre alguno de los siguientes hechos: </a:t>
            </a:r>
          </a:p>
          <a:p>
            <a:pPr algn="just"/>
            <a:endParaRPr lang="es-CO" sz="16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sz="1600" dirty="0">
                <a:latin typeface="Arial"/>
                <a:cs typeface="Arial"/>
              </a:rPr>
              <a:t>Efectos cancerígenos, mutagénicos o teratogénicos</a:t>
            </a:r>
          </a:p>
          <a:p>
            <a:pPr marL="285750" indent="-285750" algn="just">
              <a:buFont typeface="Arial"/>
              <a:buChar char="•"/>
            </a:pPr>
            <a:r>
              <a:rPr lang="es-MX" sz="1600" dirty="0">
                <a:latin typeface="Arial"/>
                <a:cs typeface="Arial"/>
              </a:rPr>
              <a:t>El uso y manejo constituyan grave riesgo para la salud o del medo del ambiente</a:t>
            </a:r>
          </a:p>
          <a:p>
            <a:pPr marL="285750" indent="-285750" algn="just">
              <a:buFont typeface="Arial"/>
              <a:buChar char="•"/>
            </a:pPr>
            <a:r>
              <a:rPr lang="es-MX" sz="1600" dirty="0">
                <a:latin typeface="Arial"/>
                <a:cs typeface="Arial"/>
              </a:rPr>
              <a:t>No haya demostrado efectividad o eficacia para el uso que se propone</a:t>
            </a:r>
          </a:p>
          <a:p>
            <a:pPr algn="just"/>
            <a:endParaRPr lang="es-CO" sz="1600" dirty="0">
              <a:latin typeface="Arial"/>
              <a:cs typeface="Arial"/>
            </a:endParaRPr>
          </a:p>
          <a:p>
            <a:pPr algn="just"/>
            <a:r>
              <a:rPr lang="es-MX" sz="1600" b="1" dirty="0">
                <a:latin typeface="Arial"/>
                <a:cs typeface="Arial"/>
              </a:rPr>
              <a:t>Manual Técnico Andino: </a:t>
            </a:r>
            <a:r>
              <a:rPr lang="es-MX" sz="1600" dirty="0">
                <a:latin typeface="Arial"/>
                <a:cs typeface="Arial"/>
              </a:rPr>
              <a:t>en la Decisión 804: en los Artículos 13 y 32 respectivamente: que no se registrará un producto químico de uso agrícola (PQUA) cuando “</a:t>
            </a:r>
            <a:r>
              <a:rPr lang="es-MX" sz="1400" dirty="0">
                <a:latin typeface="Arial"/>
                <a:cs typeface="Arial"/>
              </a:rPr>
              <a:t>Alguno</a:t>
            </a:r>
            <a:r>
              <a:rPr lang="es-MX" sz="1600" dirty="0">
                <a:latin typeface="Arial"/>
                <a:cs typeface="Arial"/>
              </a:rPr>
              <a:t> de los componentes presentes en la formulación de un plaguicida se encuentren prohibidos por los convenios internacionales ratificados por el País Miembro”.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BC7DB94-D13D-4277-A897-8CACC571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2968"/>
            <a:ext cx="12192000" cy="2618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81ABDC-2B1B-4BC2-864D-7A5897874299}"/>
              </a:ext>
            </a:extLst>
          </p:cNvPr>
          <p:cNvSpPr txBox="1"/>
          <p:nvPr/>
        </p:nvSpPr>
        <p:spPr>
          <a:xfrm>
            <a:off x="0" y="6561568"/>
            <a:ext cx="34769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https://www.ica.gov.co</a:t>
            </a:r>
          </a:p>
        </p:txBody>
      </p:sp>
    </p:spTree>
    <p:extLst>
      <p:ext uri="{BB962C8B-B14F-4D97-AF65-F5344CB8AC3E}">
        <p14:creationId xmlns:p14="http://schemas.microsoft.com/office/powerpoint/2010/main" val="326296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6415-F9DA-408C-B1A3-0A80BBAB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89" y="316089"/>
            <a:ext cx="10515600" cy="575733"/>
          </a:xfrm>
        </p:spPr>
        <p:txBody>
          <a:bodyPr/>
          <a:lstStyle/>
          <a:p>
            <a:r>
              <a:rPr lang="es-ES" dirty="0"/>
              <a:t>Plaguicidas prohibidos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730490-291A-4D01-9A61-D65A8D926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87650"/>
              </p:ext>
            </p:extLst>
          </p:nvPr>
        </p:nvGraphicFramePr>
        <p:xfrm>
          <a:off x="381000" y="1490980"/>
          <a:ext cx="11430000" cy="3876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218255701"/>
                    </a:ext>
                  </a:extLst>
                </a:gridCol>
                <a:gridCol w="7975600">
                  <a:extLst>
                    <a:ext uri="{9D8B030D-6E8A-4147-A177-3AD203B41FA5}">
                      <a16:colId xmlns:a16="http://schemas.microsoft.com/office/drawing/2014/main" val="929752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kern="1200">
                          <a:effectLst/>
                          <a:latin typeface="Arial"/>
                        </a:rPr>
                        <a:t>Organismo/convenio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kern="1200" dirty="0">
                          <a:effectLst/>
                          <a:latin typeface="Arial"/>
                        </a:rPr>
                        <a:t>Plaguicida prohibido</a:t>
                      </a:r>
                      <a:endParaRPr lang="es-CO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8509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 dirty="0">
                          <a:effectLst/>
                          <a:latin typeface="Arial"/>
                        </a:rPr>
                        <a:t>ICA</a:t>
                      </a:r>
                      <a:endParaRPr lang="es-CO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 dirty="0">
                          <a:effectLst/>
                          <a:latin typeface="Arial"/>
                        </a:rPr>
                        <a:t>Insecticidas clorados, productos de Hg,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Leptophos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2, 4, 5-T y 2, 4, 5-TP,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Dibromocloropropano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Dibromuro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 de Etileno, DDT,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dinoseb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Clordimeform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endrin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Manzate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Captafol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Terbuconazol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Fonofos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Maneb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Zineb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canfecloro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 o </a:t>
                      </a:r>
                      <a:r>
                        <a:rPr lang="es-CO" sz="1600" kern="1200" dirty="0" err="1">
                          <a:effectLst/>
                          <a:latin typeface="Arial"/>
                        </a:rPr>
                        <a:t>toxafeno</a:t>
                      </a:r>
                      <a:r>
                        <a:rPr lang="es-CO" sz="1600" kern="1200" dirty="0">
                          <a:effectLst/>
                          <a:latin typeface="Arial"/>
                        </a:rPr>
                        <a:t>,</a:t>
                      </a:r>
                      <a:endParaRPr lang="es-CO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52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>
                          <a:effectLst/>
                          <a:latin typeface="Arial"/>
                        </a:rPr>
                        <a:t>Convenio de Rotterdam (anexo III)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 err="1">
                          <a:effectLst/>
                          <a:latin typeface="Arial"/>
                        </a:rPr>
                        <a:t>Alaclor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 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aldicarb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azinfos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-metilo,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binapacril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carbofurano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clorobencilato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Dinitro-ortho-crésol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 (DNOC) y sus sales,  dicloruro de etileno, óxido de etileno,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fluoroacetamida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HCH (mezcla de isómeros),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hexaclorobenceno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metamifodos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monocrotofos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forato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triclorfón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todos los compuestos del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tributilo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 de estaño.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447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>
                          <a:effectLst/>
                          <a:latin typeface="Arial"/>
                        </a:rPr>
                        <a:t>Convenio de Basilea  Anexo VIII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MX" sz="1600" kern="1200">
                          <a:effectLst/>
                          <a:latin typeface="Arial"/>
                        </a:rPr>
                        <a:t>Desechos resultantes de la producción, la preparación y la utilización de plaguicidas y herbicidas que no respondan a las especificaciones, caducados o no aptos para el uso previsto originalmente</a:t>
                      </a:r>
                      <a:endParaRPr lang="es-MX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679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>
                          <a:effectLst/>
                          <a:latin typeface="Arial"/>
                        </a:rPr>
                        <a:t>Convenio de Estocolmo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 err="1">
                          <a:effectLst/>
                          <a:latin typeface="Arial"/>
                        </a:rPr>
                        <a:t>Aldrina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clordano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heptacloro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Mirex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</a:t>
                      </a:r>
                      <a:r>
                        <a:rPr lang="es-CO" sz="1600" kern="1200" err="1">
                          <a:effectLst/>
                          <a:latin typeface="Arial"/>
                        </a:rPr>
                        <a:t>endosulfan</a:t>
                      </a:r>
                      <a:r>
                        <a:rPr lang="es-CO" sz="1600" kern="1200">
                          <a:effectLst/>
                          <a:latin typeface="Arial"/>
                        </a:rPr>
                        <a:t>, DDT (excepto control de vectores)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675793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182880" marR="0" indent="0" algn="l" rtl="0" eaLnBrk="1" fontAlgn="auto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CO" sz="1600" kern="1200">
                          <a:effectLst/>
                          <a:latin typeface="Arial"/>
                        </a:rPr>
                        <a:t>Convenio de Minamata Anexo A</a:t>
                      </a:r>
                      <a:endParaRPr lang="es-CO" sz="160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algn="l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MX" sz="1600" kern="1200" dirty="0">
                          <a:effectLst/>
                          <a:latin typeface="Arial"/>
                        </a:rPr>
                        <a:t>Cada Parte prohibirá, adoptando las medidas pertinentes, la fabricación, la importación y la exportación de Plaguicidas, biocidas y antisépticos de uso tópico con mercurio añadido.</a:t>
                      </a:r>
                      <a:endParaRPr lang="es-MX" sz="1600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5712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76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A0F9-9794-4A5B-88E2-3E151424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218837"/>
            <a:ext cx="10515600" cy="591014"/>
          </a:xfrm>
        </p:spPr>
        <p:txBody>
          <a:bodyPr/>
          <a:lstStyle/>
          <a:p>
            <a:r>
              <a:rPr lang="es-CO" dirty="0">
                <a:latin typeface="Arial"/>
                <a:cs typeface="Arial"/>
              </a:rPr>
              <a:t>Plaguicidas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s-CO" dirty="0">
                <a:latin typeface="Arial"/>
                <a:cs typeface="Arial"/>
              </a:rPr>
              <a:t>Prohibidos</a:t>
            </a:r>
            <a:endParaRPr lang="es-C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75A01-402C-4448-8537-E392AEB82F7C}"/>
              </a:ext>
            </a:extLst>
          </p:cNvPr>
          <p:cNvSpPr txBox="1"/>
          <p:nvPr/>
        </p:nvSpPr>
        <p:spPr>
          <a:xfrm>
            <a:off x="182827" y="874500"/>
            <a:ext cx="11487680" cy="2949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s-CO" b="1" dirty="0">
                <a:latin typeface="Arial"/>
                <a:cs typeface="Arial"/>
              </a:rPr>
              <a:t>Código Internacional de Conducta para la Gestión de Plaguicidas FAO:</a:t>
            </a:r>
            <a:endParaRPr lang="es-CO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s-CO" dirty="0">
                <a:latin typeface="Arial"/>
                <a:cs typeface="Arial"/>
              </a:rPr>
              <a:t> además de los acuerdos internacionales, incluye: </a:t>
            </a:r>
          </a:p>
          <a:p>
            <a:pPr>
              <a:lnSpc>
                <a:spcPct val="150000"/>
              </a:lnSpc>
            </a:pPr>
            <a:r>
              <a:rPr lang="es-CO" b="1" dirty="0">
                <a:latin typeface="Arial"/>
                <a:cs typeface="Arial"/>
              </a:rPr>
              <a:t>- Criterio 1: </a:t>
            </a:r>
            <a:r>
              <a:rPr lang="es-CO" dirty="0">
                <a:latin typeface="Arial"/>
                <a:cs typeface="Arial"/>
              </a:rPr>
              <a:t>Las formulaciones de plaguicidas que cumplen con los criterios de las clases </a:t>
            </a:r>
            <a:r>
              <a:rPr lang="es-CO" dirty="0" err="1">
                <a:latin typeface="Arial"/>
                <a:cs typeface="Arial"/>
              </a:rPr>
              <a:t>Ia</a:t>
            </a:r>
            <a:r>
              <a:rPr lang="es-CO" dirty="0">
                <a:latin typeface="Arial"/>
                <a:cs typeface="Arial"/>
              </a:rPr>
              <a:t> o </a:t>
            </a:r>
            <a:r>
              <a:rPr lang="es-CO" dirty="0" err="1">
                <a:latin typeface="Arial"/>
                <a:cs typeface="Arial"/>
              </a:rPr>
              <a:t>Ib</a:t>
            </a:r>
            <a:r>
              <a:rPr lang="es-CO" dirty="0">
                <a:latin typeface="Arial"/>
                <a:cs typeface="Arial"/>
              </a:rPr>
              <a:t> de la Clasificación Recomendada por la OMS para Plaguicidas según su Peligro Toxicidad Aguda.</a:t>
            </a:r>
          </a:p>
          <a:p>
            <a:pPr>
              <a:lnSpc>
                <a:spcPct val="150000"/>
              </a:lnSpc>
            </a:pPr>
            <a:r>
              <a:rPr lang="es-CO" b="1" dirty="0">
                <a:latin typeface="Arial"/>
                <a:cs typeface="Arial"/>
              </a:rPr>
              <a:t>- Criterios 2, 3 y 4 : </a:t>
            </a:r>
            <a:r>
              <a:rPr lang="es-CO" dirty="0">
                <a:latin typeface="Arial"/>
                <a:cs typeface="Arial"/>
              </a:rPr>
              <a:t>para los ingredientes activos de plaguicidas y sus formulaciones que cumplen con los criterios de carcinogenicidad, mutagenicidad, toxicidad reproductiva para las Categorías 1A y 1B del Sistema Globalmente Armonizado (SGA).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1EFE702-E605-45F3-8E00-959ED1A56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3" t="53259" r="13089" b="10801"/>
          <a:stretch/>
        </p:blipFill>
        <p:spPr>
          <a:xfrm>
            <a:off x="2016652" y="4164935"/>
            <a:ext cx="7820030" cy="22243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C762D2-1385-4381-AF18-A277F28E2D3B}"/>
              </a:ext>
            </a:extLst>
          </p:cNvPr>
          <p:cNvSpPr txBox="1"/>
          <p:nvPr/>
        </p:nvSpPr>
        <p:spPr>
          <a:xfrm>
            <a:off x="103805" y="6577919"/>
            <a:ext cx="25490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https://desinsectador.com</a:t>
            </a:r>
          </a:p>
        </p:txBody>
      </p:sp>
    </p:spTree>
    <p:extLst>
      <p:ext uri="{BB962C8B-B14F-4D97-AF65-F5344CB8AC3E}">
        <p14:creationId xmlns:p14="http://schemas.microsoft.com/office/powerpoint/2010/main" val="3698548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2BBBFEE-7134-4E7B-A85A-15F113524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9" t="26839" r="22742" b="6958"/>
          <a:stretch/>
        </p:blipFill>
        <p:spPr>
          <a:xfrm>
            <a:off x="7658110" y="1671616"/>
            <a:ext cx="3617227" cy="3989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66080-34FB-4CA9-95FF-8CEE2471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56" y="284028"/>
            <a:ext cx="10515600" cy="495852"/>
          </a:xfrm>
        </p:spPr>
        <p:txBody>
          <a:bodyPr/>
          <a:lstStyle/>
          <a:p>
            <a:r>
              <a:rPr lang="es-CO">
                <a:latin typeface="Arial"/>
                <a:cs typeface="Arial"/>
              </a:rPr>
              <a:t>Plaguicidas Prohibidos</a:t>
            </a:r>
            <a:endParaRPr lang="es-C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92F6-DFEB-44CE-91D7-8219E2DBFAC6}"/>
              </a:ext>
            </a:extLst>
          </p:cNvPr>
          <p:cNvSpPr txBox="1"/>
          <p:nvPr/>
        </p:nvSpPr>
        <p:spPr>
          <a:xfrm>
            <a:off x="289292" y="918727"/>
            <a:ext cx="11106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MX" sz="1600" dirty="0">
                <a:latin typeface="Arial"/>
              </a:rPr>
              <a:t>En resumen, los plaguicidas prohibidos incluyen los organoclorados, algunos carbamatos como el </a:t>
            </a:r>
            <a:r>
              <a:rPr lang="es-MX" sz="1600" dirty="0" err="1">
                <a:latin typeface="Arial"/>
              </a:rPr>
              <a:t>aldicarb</a:t>
            </a:r>
            <a:r>
              <a:rPr lang="es-MX" sz="1600" dirty="0">
                <a:latin typeface="Arial"/>
              </a:rPr>
              <a:t>, conocido como Campeón, el </a:t>
            </a:r>
            <a:r>
              <a:rPr lang="es-MX" sz="1600" dirty="0" err="1">
                <a:latin typeface="Arial"/>
              </a:rPr>
              <a:t>Fluoracetato</a:t>
            </a:r>
            <a:r>
              <a:rPr lang="es-MX" sz="1600" dirty="0">
                <a:latin typeface="Arial"/>
              </a:rPr>
              <a:t> de Sodio y plaguicidas con base en talio, mercurio y arsénico. </a:t>
            </a:r>
            <a:endParaRPr lang="es-MX" sz="1600" dirty="0">
              <a:latin typeface="Arial"/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5E59326-DB09-49D2-9FA1-5F0FB1166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34" t="36489" r="21869" b="33728"/>
          <a:stretch/>
        </p:blipFill>
        <p:spPr>
          <a:xfrm>
            <a:off x="2486025" y="1943100"/>
            <a:ext cx="4981200" cy="217170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C403E7A-4DE8-4F55-9C37-E5A2D7A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65" t="42389" r="20435" b="28516"/>
          <a:stretch/>
        </p:blipFill>
        <p:spPr>
          <a:xfrm>
            <a:off x="2628900" y="4114800"/>
            <a:ext cx="4886335" cy="2000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95EC4-6F4D-459D-AC24-8350CCD70322}"/>
              </a:ext>
            </a:extLst>
          </p:cNvPr>
          <p:cNvSpPr txBox="1"/>
          <p:nvPr/>
        </p:nvSpPr>
        <p:spPr>
          <a:xfrm>
            <a:off x="209550" y="3267075"/>
            <a:ext cx="16478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>
                <a:solidFill>
                  <a:schemeClr val="accent1">
                    <a:lumMod val="75000"/>
                  </a:schemeClr>
                </a:solidFill>
                <a:latin typeface="Arial"/>
              </a:rPr>
              <a:t>Presentación de algunos plaguicidas prohibidos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5BCC68-5E56-41DA-AD7C-5F1A656E3F2D}"/>
              </a:ext>
            </a:extLst>
          </p:cNvPr>
          <p:cNvSpPr/>
          <p:nvPr/>
        </p:nvSpPr>
        <p:spPr>
          <a:xfrm>
            <a:off x="1596770" y="3624833"/>
            <a:ext cx="981075" cy="48577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77DB38-C18B-4E20-A556-C1ACFE6F0C35}"/>
              </a:ext>
            </a:extLst>
          </p:cNvPr>
          <p:cNvSpPr txBox="1"/>
          <p:nvPr/>
        </p:nvSpPr>
        <p:spPr>
          <a:xfrm>
            <a:off x="66675" y="6315075"/>
            <a:ext cx="68199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Fuente: </a:t>
            </a:r>
            <a:r>
              <a:rPr lang="en-US" sz="800" dirty="0" err="1">
                <a:latin typeface="Arial"/>
                <a:cs typeface="Arial"/>
              </a:rPr>
              <a:t>Guía</a:t>
            </a:r>
            <a:r>
              <a:rPr lang="en-US" sz="800" dirty="0">
                <a:latin typeface="Arial"/>
                <a:cs typeface="Arial"/>
              </a:rPr>
              <a:t> de </a:t>
            </a:r>
            <a:r>
              <a:rPr lang="en-US" sz="800" dirty="0" err="1">
                <a:latin typeface="Arial"/>
                <a:cs typeface="Arial"/>
              </a:rPr>
              <a:t>Manejo</a:t>
            </a:r>
            <a:r>
              <a:rPr lang="en-US" sz="800" dirty="0">
                <a:latin typeface="Arial"/>
                <a:cs typeface="Arial"/>
              </a:rPr>
              <a:t> de </a:t>
            </a:r>
            <a:r>
              <a:rPr lang="en-US" sz="800" dirty="0" err="1">
                <a:latin typeface="Arial"/>
                <a:cs typeface="Arial"/>
              </a:rPr>
              <a:t>Emergencias</a:t>
            </a:r>
            <a:r>
              <a:rPr lang="en-US" sz="800" dirty="0">
                <a:latin typeface="Arial"/>
                <a:cs typeface="Arial"/>
              </a:rPr>
              <a:t> </a:t>
            </a:r>
            <a:r>
              <a:rPr lang="en-US" sz="800" dirty="0" err="1">
                <a:latin typeface="Arial"/>
                <a:cs typeface="Arial"/>
              </a:rPr>
              <a:t>Toxicológicas</a:t>
            </a:r>
            <a:r>
              <a:rPr lang="en-US" sz="800" dirty="0">
                <a:latin typeface="Arial"/>
                <a:cs typeface="Arial"/>
              </a:rPr>
              <a:t> del </a:t>
            </a:r>
            <a:r>
              <a:rPr lang="en-US" sz="800" dirty="0" err="1">
                <a:latin typeface="Arial"/>
                <a:cs typeface="Arial"/>
              </a:rPr>
              <a:t>Ministerio</a:t>
            </a:r>
            <a:r>
              <a:rPr lang="en-US" sz="800" dirty="0">
                <a:latin typeface="Arial"/>
                <a:cs typeface="Arial"/>
              </a:rPr>
              <a:t> de la </a:t>
            </a:r>
            <a:r>
              <a:rPr lang="en-US" sz="800" dirty="0" err="1">
                <a:latin typeface="Arial"/>
                <a:cs typeface="Arial"/>
              </a:rPr>
              <a:t>Salud</a:t>
            </a:r>
            <a:r>
              <a:rPr lang="en-US" sz="800" dirty="0">
                <a:latin typeface="Arial"/>
                <a:cs typeface="Arial"/>
              </a:rPr>
              <a:t> y la </a:t>
            </a:r>
            <a:r>
              <a:rPr lang="en-US" sz="800" dirty="0" err="1">
                <a:latin typeface="Arial"/>
                <a:cs typeface="Arial"/>
              </a:rPr>
              <a:t>Protección</a:t>
            </a:r>
            <a:r>
              <a:rPr lang="en-US" sz="800" dirty="0">
                <a:latin typeface="Arial"/>
                <a:cs typeface="Arial"/>
              </a:rPr>
              <a:t> Social(4), </a:t>
            </a:r>
            <a:r>
              <a:rPr lang="en-US" sz="800" dirty="0" err="1">
                <a:latin typeface="Arial"/>
                <a:cs typeface="Arial"/>
              </a:rPr>
              <a:t>página</a:t>
            </a:r>
            <a:r>
              <a:rPr lang="en-US" sz="800" dirty="0">
                <a:latin typeface="Arial"/>
                <a:cs typeface="Arial"/>
              </a:rPr>
              <a:t> 675</a:t>
            </a:r>
          </a:p>
        </p:txBody>
      </p:sp>
    </p:spTree>
    <p:extLst>
      <p:ext uri="{BB962C8B-B14F-4D97-AF65-F5344CB8AC3E}">
        <p14:creationId xmlns:p14="http://schemas.microsoft.com/office/powerpoint/2010/main" val="1776014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64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326EB-568E-425B-97E5-8144448E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62" y="1766454"/>
            <a:ext cx="10686675" cy="1662546"/>
          </a:xfrm>
        </p:spPr>
        <p:txBody>
          <a:bodyPr>
            <a:noAutofit/>
          </a:bodyPr>
          <a:lstStyle/>
          <a:p>
            <a:r>
              <a:rPr lang="es-MX" sz="3200" dirty="0"/>
              <a:t>Curso Virtual Intoxicaciones por sustancias químicas</a:t>
            </a:r>
            <a:endParaRPr lang="es-ES" sz="3200" dirty="0"/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913C6686-6EEA-42A7-9DD2-D545AD3604DC}"/>
              </a:ext>
            </a:extLst>
          </p:cNvPr>
          <p:cNvSpPr txBox="1">
            <a:spLocks/>
          </p:cNvSpPr>
          <p:nvPr/>
        </p:nvSpPr>
        <p:spPr>
          <a:xfrm>
            <a:off x="752662" y="4562391"/>
            <a:ext cx="10131425" cy="1465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solidFill>
                  <a:schemeClr val="bg1"/>
                </a:solidFill>
              </a:rPr>
              <a:t>Grupo Enfermedades No Transmisibles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Intoxicaciones por sustancias químicas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Dirección de Vigilancia y Análisis del Riesgo en Salud Pública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Noviembre 2021 - Versión 1.0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557CBB-3800-4613-B26B-61A7B60AC52D}"/>
              </a:ext>
            </a:extLst>
          </p:cNvPr>
          <p:cNvSpPr txBox="1"/>
          <p:nvPr/>
        </p:nvSpPr>
        <p:spPr>
          <a:xfrm>
            <a:off x="2769202" y="3795640"/>
            <a:ext cx="609834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Helvetica"/>
                <a:cs typeface="Helvetica"/>
              </a:rPr>
              <a:t>Módulo 1 Unidad 2</a:t>
            </a:r>
          </a:p>
        </p:txBody>
      </p:sp>
    </p:spTree>
    <p:extLst>
      <p:ext uri="{BB962C8B-B14F-4D97-AF65-F5344CB8AC3E}">
        <p14:creationId xmlns:p14="http://schemas.microsoft.com/office/powerpoint/2010/main" val="36471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2"/>
    </mc:Choice>
    <mc:Fallback xmlns="">
      <p:transition spd="slow" advTm="695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1D4DA-2D04-49B9-B8BA-6D032F5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0844"/>
            <a:ext cx="10515600" cy="435886"/>
          </a:xfrm>
        </p:spPr>
        <p:txBody>
          <a:bodyPr>
            <a:normAutofit fontScale="90000"/>
          </a:bodyPr>
          <a:lstStyle/>
          <a:p>
            <a:r>
              <a:rPr lang="es-CO" dirty="0">
                <a:latin typeface="Arial"/>
                <a:cs typeface="Arial"/>
              </a:rPr>
              <a:t>Unidad 2. </a:t>
            </a:r>
            <a:r>
              <a:rPr lang="es-ES" dirty="0">
                <a:latin typeface="Arial"/>
                <a:cs typeface="Arial"/>
              </a:rPr>
              <a:t>Grupos de sustancias</a:t>
            </a:r>
            <a:endParaRPr lang="es-CO" dirty="0">
              <a:latin typeface="Arial"/>
              <a:cs typeface="Arial"/>
            </a:endParaRPr>
          </a:p>
        </p:txBody>
      </p:sp>
      <p:sp>
        <p:nvSpPr>
          <p:cNvPr id="4" name="Rectángulo: esquinas diagonales cortadas 3">
            <a:extLst>
              <a:ext uri="{FF2B5EF4-FFF2-40B4-BE49-F238E27FC236}">
                <a16:creationId xmlns:a16="http://schemas.microsoft.com/office/drawing/2014/main" id="{5AD8A46F-875F-45AC-A1F7-6DC6E00A4D40}"/>
              </a:ext>
            </a:extLst>
          </p:cNvPr>
          <p:cNvSpPr/>
          <p:nvPr/>
        </p:nvSpPr>
        <p:spPr>
          <a:xfrm>
            <a:off x="817418" y="2179998"/>
            <a:ext cx="10764982" cy="2807638"/>
          </a:xfrm>
          <a:prstGeom prst="snip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del aprendizaje</a:t>
            </a:r>
            <a:endParaRPr lang="es-CO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CO" sz="2000" dirty="0">
                <a:effectLst/>
                <a:latin typeface="Arial" panose="020B0604020202020204" pitchFamily="34" charset="0"/>
                <a:ea typeface="Noto Sans Symbols"/>
                <a:cs typeface="Noto Sans Symbols"/>
              </a:rPr>
              <a:t>Identificar los principales medicamentos con los cuales se presentan las intoxicaciones por este grupo de sustancias.</a:t>
            </a:r>
            <a:endParaRPr lang="es-CO" sz="20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CO" sz="2000" dirty="0">
                <a:effectLst/>
                <a:latin typeface="Arial" panose="020B0604020202020204" pitchFamily="34" charset="0"/>
                <a:ea typeface="Noto Sans Symbols"/>
                <a:cs typeface="Noto Sans Symbols"/>
              </a:rPr>
              <a:t>Reconocer las principales manifestaciones clínicas de la intoxicación por plaguicidas y glifosato</a:t>
            </a:r>
            <a:r>
              <a:rPr lang="es-E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5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94670-F1A9-407F-93F5-4E2DA949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89" y="300808"/>
            <a:ext cx="10515600" cy="568436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/>
                <a:cs typeface="Arial"/>
              </a:rPr>
              <a:t>INTOXICACIONES POR GRUPOS DE SUSTANCIAS QUÍMICAS</a:t>
            </a: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28A2BA-4DC6-4163-9894-C07E2C967BE1}"/>
              </a:ext>
            </a:extLst>
          </p:cNvPr>
          <p:cNvSpPr txBox="1"/>
          <p:nvPr/>
        </p:nvSpPr>
        <p:spPr>
          <a:xfrm>
            <a:off x="270933" y="1290303"/>
            <a:ext cx="114017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 acuerdo con lo establecido en el manual de referencia para la vigilancia de las intoxicaciones por sustancias químicas, se establecen ocho grupos de sustancias con las respectivas manifestaciones clínicas y de laboratorio, que permiten codificar los grupos, objeto de notificación obligatoria al sistema de vigilancia 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C34C78D-6EBD-40B0-9AB0-EBF730E9F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881331"/>
              </p:ext>
            </p:extLst>
          </p:nvPr>
        </p:nvGraphicFramePr>
        <p:xfrm>
          <a:off x="2523559" y="2873380"/>
          <a:ext cx="5807641" cy="299601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122162">
                  <a:extLst>
                    <a:ext uri="{9D8B030D-6E8A-4147-A177-3AD203B41FA5}">
                      <a16:colId xmlns:a16="http://schemas.microsoft.com/office/drawing/2014/main" val="1218634064"/>
                    </a:ext>
                  </a:extLst>
                </a:gridCol>
                <a:gridCol w="2685479">
                  <a:extLst>
                    <a:ext uri="{9D8B030D-6E8A-4147-A177-3AD203B41FA5}">
                      <a16:colId xmlns:a16="http://schemas.microsoft.com/office/drawing/2014/main" val="652043200"/>
                    </a:ext>
                  </a:extLst>
                </a:gridCol>
              </a:tblGrid>
              <a:tr h="4568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Grupo de sustancias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Código notificación </a:t>
                      </a:r>
                      <a:r>
                        <a:rPr lang="es-ES" sz="1800" b="1" dirty="0" err="1">
                          <a:effectLst/>
                        </a:rPr>
                        <a:t>Sivigila</a:t>
                      </a:r>
                      <a:r>
                        <a:rPr lang="es-ES" sz="1800" b="1" dirty="0">
                          <a:effectLst/>
                        </a:rPr>
                        <a:t>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228864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Medicamentos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1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9687558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Plaguicidas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2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163576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Metanol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3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5427311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Metales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4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659148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Solventes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5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988776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Otras sustancias químicas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6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370834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Gases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7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880358"/>
                  </a:ext>
                </a:extLst>
              </a:tr>
              <a:tr h="317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effectLst/>
                        </a:rPr>
                        <a:t>Sustancias psicoactivas </a:t>
                      </a:r>
                      <a:endParaRPr lang="es-CO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effectLst/>
                        </a:rPr>
                        <a:t>8 </a:t>
                      </a:r>
                      <a:endParaRPr lang="es-CO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97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82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40072-EA28-4691-B667-7778197A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2" y="151415"/>
            <a:ext cx="10515600" cy="568437"/>
          </a:xfrm>
        </p:spPr>
        <p:txBody>
          <a:bodyPr/>
          <a:lstStyle/>
          <a:p>
            <a:r>
              <a:rPr lang="es-ES" dirty="0">
                <a:latin typeface="Arial"/>
                <a:cs typeface="Arial"/>
              </a:rPr>
              <a:t>Grupo 1, Medicamentos</a:t>
            </a:r>
            <a:endParaRPr lang="es-ES" dirty="0"/>
          </a:p>
        </p:txBody>
      </p:sp>
      <p:sp>
        <p:nvSpPr>
          <p:cNvPr id="232" name="Rectángulo: esquinas redondeadas 231">
            <a:extLst>
              <a:ext uri="{FF2B5EF4-FFF2-40B4-BE49-F238E27FC236}">
                <a16:creationId xmlns:a16="http://schemas.microsoft.com/office/drawing/2014/main" id="{CFD660DD-4F14-4DA8-8207-243F86E6B30A}"/>
              </a:ext>
            </a:extLst>
          </p:cNvPr>
          <p:cNvSpPr/>
          <p:nvPr/>
        </p:nvSpPr>
        <p:spPr>
          <a:xfrm>
            <a:off x="1095234" y="4504438"/>
            <a:ext cx="8957092" cy="15815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dirty="0">
                <a:ea typeface="+mn-lt"/>
                <a:cs typeface="+mn-lt"/>
              </a:rPr>
              <a:t>Cuando un medicamento se usa bajo las condiciones en que fue prescrito, cuando se emplea a dosis terapéuticas y se llega a presentar una respuesta nociva o no deseada, se considera que se trata de una reacción adversa a medicamento, conocida como RAM y debe ser claro que no se trata de una intoxicación </a:t>
            </a:r>
            <a:endParaRPr lang="es-ES" dirty="0"/>
          </a:p>
        </p:txBody>
      </p:sp>
      <p:sp>
        <p:nvSpPr>
          <p:cNvPr id="233" name="Rectángulo: esquinas redondeadas 232">
            <a:extLst>
              <a:ext uri="{FF2B5EF4-FFF2-40B4-BE49-F238E27FC236}">
                <a16:creationId xmlns:a16="http://schemas.microsoft.com/office/drawing/2014/main" id="{07A3DB3B-4FD5-43F4-845C-042F5BA33A31}"/>
              </a:ext>
            </a:extLst>
          </p:cNvPr>
          <p:cNvSpPr/>
          <p:nvPr/>
        </p:nvSpPr>
        <p:spPr>
          <a:xfrm>
            <a:off x="531217" y="2733141"/>
            <a:ext cx="8957092" cy="15815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dirty="0">
                <a:ea typeface="+mn-lt"/>
                <a:cs typeface="+mn-lt"/>
              </a:rPr>
              <a:t>La vigilancia incluye: medicamentos en general, tanto formulados como de venta libre, preparaciones farmacéuticas a base de recursos naturales, productos </a:t>
            </a:r>
            <a:r>
              <a:rPr lang="es-ES" dirty="0" err="1">
                <a:ea typeface="+mn-lt"/>
                <a:cs typeface="+mn-lt"/>
              </a:rPr>
              <a:t>fitoterapéuticos</a:t>
            </a:r>
            <a:r>
              <a:rPr lang="es-ES" dirty="0">
                <a:ea typeface="+mn-lt"/>
                <a:cs typeface="+mn-lt"/>
              </a:rPr>
              <a:t>, suplementos dietarios, productos homeopáticos, drogas blancas, productos oficinales y medicamentos de uso veterinario </a:t>
            </a:r>
            <a:endParaRPr lang="es-ES" dirty="0"/>
          </a:p>
        </p:txBody>
      </p:sp>
      <p:sp>
        <p:nvSpPr>
          <p:cNvPr id="234" name="Rectángulo: esquinas redondeadas 233">
            <a:extLst>
              <a:ext uri="{FF2B5EF4-FFF2-40B4-BE49-F238E27FC236}">
                <a16:creationId xmlns:a16="http://schemas.microsoft.com/office/drawing/2014/main" id="{E3771104-C106-405C-9B57-4FB293C6CD3A}"/>
              </a:ext>
            </a:extLst>
          </p:cNvPr>
          <p:cNvSpPr/>
          <p:nvPr/>
        </p:nvSpPr>
        <p:spPr>
          <a:xfrm>
            <a:off x="189676" y="961844"/>
            <a:ext cx="8957092" cy="158150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dirty="0">
                <a:cs typeface="Calibri"/>
              </a:rPr>
              <a:t>Decreto 677 de 1995: </a:t>
            </a:r>
            <a:r>
              <a:rPr lang="es-ES" dirty="0">
                <a:ea typeface="+mn-lt"/>
                <a:cs typeface="+mn-lt"/>
              </a:rPr>
              <a:t>medicamento es aquél preparado farmacéutico obtenido a partir de principios activos, con o sin sustancias auxiliares, presentado bajo forma farmacéutica que se utiliza para la prevención, alivio, diagnóstico, tratamiento, curación o rehabilitación de la enfermedad. Los envases, rótulos, etiquetas y empaques hacen parte integral del medicamento, por cuanto éstos garantizan su calidad, estabilidad y uso adecuado</a:t>
            </a:r>
            <a:endParaRPr lang="es-ES" dirty="0"/>
          </a:p>
        </p:txBody>
      </p:sp>
      <p:pic>
        <p:nvPicPr>
          <p:cNvPr id="235" name="Imagen 235" descr="Un pastel decorado&#10;&#10;Descripción generada automáticamente">
            <a:extLst>
              <a:ext uri="{FF2B5EF4-FFF2-40B4-BE49-F238E27FC236}">
                <a16:creationId xmlns:a16="http://schemas.microsoft.com/office/drawing/2014/main" id="{2960ED71-BA9A-4158-9FA2-A084FD469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24" y="961844"/>
            <a:ext cx="2498785" cy="16706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5316DE-3F58-441D-91EE-4D8772CEA11F}"/>
              </a:ext>
            </a:extLst>
          </p:cNvPr>
          <p:cNvSpPr txBox="1"/>
          <p:nvPr/>
        </p:nvSpPr>
        <p:spPr>
          <a:xfrm>
            <a:off x="9598324" y="2822283"/>
            <a:ext cx="26952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 err="1">
                <a:latin typeface="Arial" panose="020B0604020202020204" pitchFamily="34" charset="0"/>
                <a:cs typeface="Arial" panose="020B0604020202020204" pitchFamily="34" charset="0"/>
              </a:rPr>
              <a:t>Feunte</a:t>
            </a:r>
            <a:r>
              <a:rPr lang="es-CO" sz="800" dirty="0">
                <a:latin typeface="Arial" panose="020B0604020202020204" pitchFamily="34" charset="0"/>
                <a:cs typeface="Arial" panose="020B0604020202020204" pitchFamily="34" charset="0"/>
              </a:rPr>
              <a:t>: https://pixabay.com/es/photos/ansiedades-medicamentos</a:t>
            </a:r>
          </a:p>
        </p:txBody>
      </p:sp>
    </p:spTree>
    <p:extLst>
      <p:ext uri="{BB962C8B-B14F-4D97-AF65-F5344CB8AC3E}">
        <p14:creationId xmlns:p14="http://schemas.microsoft.com/office/powerpoint/2010/main" val="326818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14244-B9DC-44C5-9252-4151161E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289" y="108436"/>
            <a:ext cx="10515600" cy="564588"/>
          </a:xfrm>
        </p:spPr>
        <p:txBody>
          <a:bodyPr/>
          <a:lstStyle/>
          <a:p>
            <a:r>
              <a:rPr lang="es-ES" dirty="0"/>
              <a:t>Epidemiología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B52D52-0285-4991-B346-575B5697B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85006"/>
            <a:ext cx="4357255" cy="3393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el proceso de vigilancia en salud pública, las intoxicaciones por medicamentos </a:t>
            </a:r>
            <a:r>
              <a:rPr lang="es-CO" sz="2200" dirty="0">
                <a:effectLst/>
                <a:ea typeface="Times New Roman" panose="02020603050405020304" pitchFamily="18" charset="0"/>
              </a:rPr>
              <a:t>han sido relevantes a través de los años.</a:t>
            </a:r>
          </a:p>
          <a:p>
            <a:pPr marL="0" indent="0" algn="just">
              <a:buNone/>
            </a:pPr>
            <a:r>
              <a:rPr lang="es-CO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Los medicamentos que se notifican con mayor frecuencia son el acetaminofén, amitriptilina y clonazepam o </a:t>
            </a:r>
            <a:r>
              <a:rPr lang="es-CO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rivotril</a:t>
            </a:r>
            <a:r>
              <a:rPr lang="es-CO" sz="2200" dirty="0">
                <a:ea typeface="Times New Roman" panose="02020603050405020304" pitchFamily="18" charset="0"/>
              </a:rPr>
              <a:t>.</a:t>
            </a:r>
            <a:endParaRPr lang="es-CO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8317CA-EBE8-4285-9DA9-E1E0ADAC5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36" y="878032"/>
            <a:ext cx="6419850" cy="44005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68BE63-61DD-44AF-93BB-445D5A607B38}"/>
              </a:ext>
            </a:extLst>
          </p:cNvPr>
          <p:cNvSpPr txBox="1"/>
          <p:nvPr/>
        </p:nvSpPr>
        <p:spPr>
          <a:xfrm>
            <a:off x="0" y="6593944"/>
            <a:ext cx="6099462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CO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Sivigila</a:t>
            </a:r>
            <a:r>
              <a:rPr lang="es-CO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Instituto Nacional de Salud 2016-2020</a:t>
            </a:r>
            <a:endParaRPr lang="es-CO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3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46C1E-9C6C-48EC-A5C2-11A37958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131" y="283268"/>
            <a:ext cx="5190447" cy="557148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>
                <a:latin typeface="Arial"/>
                <a:cs typeface="Arial"/>
              </a:rPr>
              <a:t>Intoxicación por acetaminofén</a:t>
            </a:r>
            <a:endParaRPr lang="es-ES" dirty="0"/>
          </a:p>
        </p:txBody>
      </p:sp>
      <p:pic>
        <p:nvPicPr>
          <p:cNvPr id="16" name="Imagen 16" descr="Diagrama&#10;&#10;Descripción generada automáticamente">
            <a:extLst>
              <a:ext uri="{FF2B5EF4-FFF2-40B4-BE49-F238E27FC236}">
                <a16:creationId xmlns:a16="http://schemas.microsoft.com/office/drawing/2014/main" id="{C8663CC3-3542-4D52-B76F-6AF81E43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0" y="73818"/>
            <a:ext cx="1453356" cy="902611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04CC0D3-E690-480A-846A-80851D39F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644203"/>
              </p:ext>
            </p:extLst>
          </p:nvPr>
        </p:nvGraphicFramePr>
        <p:xfrm>
          <a:off x="657029" y="1580445"/>
          <a:ext cx="10010758" cy="4154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C73EDF9-8587-4BF9-88E9-9C8B9C9BF76D}"/>
              </a:ext>
            </a:extLst>
          </p:cNvPr>
          <p:cNvSpPr txBox="1"/>
          <p:nvPr/>
        </p:nvSpPr>
        <p:spPr>
          <a:xfrm>
            <a:off x="9742311" y="1025765"/>
            <a:ext cx="2449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latin typeface="Arial" panose="020B0604020202020204" pitchFamily="34" charset="0"/>
                <a:cs typeface="Arial" panose="020B0604020202020204" pitchFamily="34" charset="0"/>
              </a:rPr>
              <a:t>Fuente: https://es.dreamstime.com/fotograf%C3%ADa-de-archivo-f%C3%B3rmula-estructural-del-paracetamol-acetaminophen-image22477052</a:t>
            </a:r>
          </a:p>
        </p:txBody>
      </p:sp>
    </p:spTree>
    <p:extLst>
      <p:ext uri="{BB962C8B-B14F-4D97-AF65-F5344CB8AC3E}">
        <p14:creationId xmlns:p14="http://schemas.microsoft.com/office/powerpoint/2010/main" val="93251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EB1AE-2065-429B-BC32-C3CC7EC1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111" y="112708"/>
            <a:ext cx="7605890" cy="599696"/>
          </a:xfrm>
        </p:spPr>
        <p:txBody>
          <a:bodyPr>
            <a:normAutofit/>
          </a:bodyPr>
          <a:lstStyle/>
          <a:p>
            <a:pPr algn="l"/>
            <a:r>
              <a:rPr lang="es-ES" sz="2000" dirty="0">
                <a:latin typeface="Arial"/>
                <a:cs typeface="Arial"/>
              </a:rPr>
              <a:t>Intoxicación por acetaminofén, manifestaciones clínicas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907ED4-A7CF-43C6-B6A7-19C29F259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11" y="1072444"/>
            <a:ext cx="11525956" cy="599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sz="1500" dirty="0">
                <a:latin typeface="Arial"/>
                <a:cs typeface="Arial"/>
              </a:rPr>
              <a:t>En el cuadro clínico de la intoxicación con acetaminofén no hay un toxidrome característico, en general se describen 4 fases, así:</a:t>
            </a:r>
          </a:p>
        </p:txBody>
      </p:sp>
      <p:graphicFrame>
        <p:nvGraphicFramePr>
          <p:cNvPr id="5" name="Diagrama 5">
            <a:extLst>
              <a:ext uri="{FF2B5EF4-FFF2-40B4-BE49-F238E27FC236}">
                <a16:creationId xmlns:a16="http://schemas.microsoft.com/office/drawing/2014/main" id="{5EF168FE-8E50-4131-88C2-4D7B0C82C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637477"/>
              </p:ext>
            </p:extLst>
          </p:nvPr>
        </p:nvGraphicFramePr>
        <p:xfrm>
          <a:off x="426948" y="2127956"/>
          <a:ext cx="1076034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8542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3163</Words>
  <Application>Microsoft Office PowerPoint</Application>
  <PresentationFormat>Panorámica</PresentationFormat>
  <Paragraphs>246</Paragraphs>
  <Slides>26</Slides>
  <Notes>23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Noto Sans Symbols</vt:lpstr>
      <vt:lpstr>Wingdings</vt:lpstr>
      <vt:lpstr>Tema de Office</vt:lpstr>
      <vt:lpstr>Presentación de PowerPoint</vt:lpstr>
      <vt:lpstr>Curso Virtual intoxicaciones agudas por sustancias químicas</vt:lpstr>
      <vt:lpstr>Curso Virtual Intoxicaciones por sustancias químicas</vt:lpstr>
      <vt:lpstr>Unidad 2. Grupos de sustancias</vt:lpstr>
      <vt:lpstr>INTOXICACIONES POR GRUPOS DE SUSTANCIAS QUÍMICAS</vt:lpstr>
      <vt:lpstr>Grupo 1, Medicamentos</vt:lpstr>
      <vt:lpstr>Epidemiología</vt:lpstr>
      <vt:lpstr>Intoxicación por acetaminofén</vt:lpstr>
      <vt:lpstr>Intoxicación por acetaminofén, manifestaciones clínicas</vt:lpstr>
      <vt:lpstr>Intoxicación por acetaminofén, tratamiento</vt:lpstr>
      <vt:lpstr>Antidepresivos tricíclicos</vt:lpstr>
      <vt:lpstr>Intoxicación por antidepresivos tricíclicos, manifestaciones clínicas</vt:lpstr>
      <vt:lpstr>Intoxicación por antidepresivos tricíclicos, tratamiento</vt:lpstr>
      <vt:lpstr>Intoxicación por plaguicidas</vt:lpstr>
      <vt:lpstr>Otra clasificación de los plaguicidas </vt:lpstr>
      <vt:lpstr>Epidemiología</vt:lpstr>
      <vt:lpstr>Plaguicidas Inhibidores de la Colinesterasa (PIC)</vt:lpstr>
      <vt:lpstr>Cuadro Clínico</vt:lpstr>
      <vt:lpstr>Tratamiento</vt:lpstr>
      <vt:lpstr>Presentación de PowerPoint</vt:lpstr>
      <vt:lpstr>Tratamiento</vt:lpstr>
      <vt:lpstr>Plaguicidas Prohibidos</vt:lpstr>
      <vt:lpstr>Plaguicidas prohibidos</vt:lpstr>
      <vt:lpstr>Plaguicidas Prohibidos</vt:lpstr>
      <vt:lpstr>Plaguicidas Prohibidos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Maria Cruz Rodriguez</dc:creator>
  <cp:lastModifiedBy>Giomar Sichaca</cp:lastModifiedBy>
  <cp:revision>494</cp:revision>
  <dcterms:created xsi:type="dcterms:W3CDTF">2020-02-04T17:00:47Z</dcterms:created>
  <dcterms:modified xsi:type="dcterms:W3CDTF">2021-12-02T15:51:56Z</dcterms:modified>
</cp:coreProperties>
</file>