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177" r:id="rId2"/>
    <p:sldId id="2178" r:id="rId3"/>
    <p:sldId id="2179" r:id="rId4"/>
    <p:sldId id="2180" r:id="rId5"/>
    <p:sldId id="2181" r:id="rId6"/>
    <p:sldId id="2182" r:id="rId7"/>
    <p:sldId id="2183" r:id="rId8"/>
    <p:sldId id="2184" r:id="rId9"/>
    <p:sldId id="2185" r:id="rId10"/>
    <p:sldId id="2186" r:id="rId11"/>
    <p:sldId id="2187" r:id="rId12"/>
    <p:sldId id="2188" r:id="rId13"/>
    <p:sldId id="2189" r:id="rId14"/>
    <p:sldId id="2190" r:id="rId15"/>
    <p:sldId id="2191" r:id="rId16"/>
    <p:sldId id="2192" r:id="rId17"/>
    <p:sldId id="2193" r:id="rId18"/>
    <p:sldId id="2194" r:id="rId19"/>
    <p:sldId id="2195" r:id="rId20"/>
    <p:sldId id="2196" r:id="rId21"/>
    <p:sldId id="2197" r:id="rId22"/>
    <p:sldId id="2198" r:id="rId23"/>
    <p:sldId id="2172" r:id="rId2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Jineth Rodriguez Reyes" initials="AJRR" lastIdx="3" clrIdx="0">
    <p:extLst>
      <p:ext uri="{19B8F6BF-5375-455C-9EA6-DF929625EA0E}">
        <p15:presenceInfo xmlns:p15="http://schemas.microsoft.com/office/powerpoint/2012/main" userId="S::arodriguezr@ins.gov.co::ba13e2bd-aa42-4567-bf28-2b8d385d0ce9" providerId="AD"/>
      </p:ext>
    </p:extLst>
  </p:cmAuthor>
  <p:cmAuthor id="2" name="YANCELLY" initials="Y" lastIdx="5" clrIdx="1">
    <p:extLst>
      <p:ext uri="{19B8F6BF-5375-455C-9EA6-DF929625EA0E}">
        <p15:presenceInfo xmlns:p15="http://schemas.microsoft.com/office/powerpoint/2012/main" userId="11fe64297955d1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66CC"/>
    <a:srgbClr val="213371"/>
    <a:srgbClr val="0166CD"/>
    <a:srgbClr val="F7678D"/>
    <a:srgbClr val="E4E4E6"/>
    <a:srgbClr val="DFDDED"/>
    <a:srgbClr val="00B0F0"/>
    <a:srgbClr val="006950"/>
    <a:srgbClr val="F42D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2" autoAdjust="0"/>
    <p:restoredTop sz="94249" autoAdjust="0"/>
  </p:normalViewPr>
  <p:slideViewPr>
    <p:cSldViewPr snapToGrid="0">
      <p:cViewPr varScale="1">
        <p:scale>
          <a:sx n="70" d="100"/>
          <a:sy n="70" d="100"/>
        </p:scale>
        <p:origin x="608" y="60"/>
      </p:cViewPr>
      <p:guideLst/>
    </p:cSldViewPr>
  </p:slideViewPr>
  <p:notesTextViewPr>
    <p:cViewPr>
      <p:scale>
        <a:sx n="1" d="1"/>
        <a:sy n="1" d="1"/>
      </p:scale>
      <p:origin x="0" y="0"/>
    </p:cViewPr>
  </p:notesTextViewPr>
  <p:sorterViewPr>
    <p:cViewPr>
      <p:scale>
        <a:sx n="100" d="100"/>
        <a:sy n="100" d="100"/>
      </p:scale>
      <p:origin x="0" y="-827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08FE24-3D9A-413F-A4B3-4694EAA05644}" type="doc">
      <dgm:prSet loTypeId="urn:microsoft.com/office/officeart/2005/8/layout/arrow2" loCatId="process" qsTypeId="urn:microsoft.com/office/officeart/2005/8/quickstyle/simple1" qsCatId="simple" csTypeId="urn:microsoft.com/office/officeart/2005/8/colors/colorful5" csCatId="colorful" phldr="1"/>
      <dgm:spPr/>
    </dgm:pt>
    <dgm:pt modelId="{77D51707-2894-4F00-8AD8-D9B933EFBF77}">
      <dgm:prSet phldrT="[Text]" phldr="0"/>
      <dgm:spPr/>
      <dgm:t>
        <a:bodyPr/>
        <a:lstStyle/>
        <a:p>
          <a:pPr rtl="0"/>
          <a:r>
            <a:rPr lang="en-US" dirty="0">
              <a:latin typeface="Arial"/>
              <a:cs typeface="Arial"/>
            </a:rPr>
            <a:t> Oral</a:t>
          </a:r>
        </a:p>
      </dgm:t>
    </dgm:pt>
    <dgm:pt modelId="{B7EFC030-9801-4C50-B873-C8C3D478A307}" type="parTrans" cxnId="{725CF6DF-F781-4C0B-99E5-809398F400ED}">
      <dgm:prSet/>
      <dgm:spPr/>
      <dgm:t>
        <a:bodyPr/>
        <a:lstStyle/>
        <a:p>
          <a:endParaRPr lang="es-CO"/>
        </a:p>
      </dgm:t>
    </dgm:pt>
    <dgm:pt modelId="{EB62B822-756D-4849-B4D9-91D3DBBDB7B0}" type="sibTrans" cxnId="{725CF6DF-F781-4C0B-99E5-809398F400ED}">
      <dgm:prSet/>
      <dgm:spPr/>
      <dgm:t>
        <a:bodyPr/>
        <a:lstStyle/>
        <a:p>
          <a:endParaRPr lang="es-CO"/>
        </a:p>
      </dgm:t>
    </dgm:pt>
    <dgm:pt modelId="{64B64BB4-9460-4AD0-9BFA-35FC4BC77C8E}">
      <dgm:prSet phldrT="[Text]" phldr="0"/>
      <dgm:spPr/>
      <dgm:t>
        <a:bodyPr/>
        <a:lstStyle/>
        <a:p>
          <a:pPr rtl="0"/>
          <a:r>
            <a:rPr lang="en-US" dirty="0">
              <a:latin typeface="Arial"/>
              <a:cs typeface="Arial"/>
            </a:rPr>
            <a:t> </a:t>
          </a:r>
          <a:r>
            <a:rPr lang="en-US" dirty="0" err="1">
              <a:latin typeface="Arial"/>
              <a:cs typeface="Arial"/>
            </a:rPr>
            <a:t>Dérmica</a:t>
          </a:r>
          <a:endParaRPr lang="en-US" dirty="0">
            <a:latin typeface="Arial"/>
            <a:cs typeface="Arial"/>
          </a:endParaRPr>
        </a:p>
      </dgm:t>
    </dgm:pt>
    <dgm:pt modelId="{E5C87801-D195-4C00-A2B6-D0A7AB70EAE7}" type="parTrans" cxnId="{AFE0DAD0-28B4-47F6-960B-6BB0A56E3173}">
      <dgm:prSet/>
      <dgm:spPr/>
      <dgm:t>
        <a:bodyPr/>
        <a:lstStyle/>
        <a:p>
          <a:endParaRPr lang="es-CO"/>
        </a:p>
      </dgm:t>
    </dgm:pt>
    <dgm:pt modelId="{026DD8DB-EA27-43A4-B4A6-9C7718B70A3B}" type="sibTrans" cxnId="{AFE0DAD0-28B4-47F6-960B-6BB0A56E3173}">
      <dgm:prSet/>
      <dgm:spPr/>
      <dgm:t>
        <a:bodyPr/>
        <a:lstStyle/>
        <a:p>
          <a:endParaRPr lang="es-CO"/>
        </a:p>
      </dgm:t>
    </dgm:pt>
    <dgm:pt modelId="{C95AF3CA-83A6-481D-B295-ABCF20953514}">
      <dgm:prSet phldrT="[Text]" phldr="0"/>
      <dgm:spPr/>
      <dgm:t>
        <a:bodyPr/>
        <a:lstStyle/>
        <a:p>
          <a:pPr rtl="0"/>
          <a:r>
            <a:rPr lang="en-US" dirty="0">
              <a:latin typeface="Arial"/>
              <a:cs typeface="Arial"/>
            </a:rPr>
            <a:t> Respiratoria</a:t>
          </a:r>
        </a:p>
      </dgm:t>
    </dgm:pt>
    <dgm:pt modelId="{169C74C4-98A2-40B0-BBE7-AE22B2C2223F}" type="parTrans" cxnId="{ADECF8D0-5A0D-419F-AED6-189073830BA9}">
      <dgm:prSet/>
      <dgm:spPr/>
      <dgm:t>
        <a:bodyPr/>
        <a:lstStyle/>
        <a:p>
          <a:endParaRPr lang="es-CO"/>
        </a:p>
      </dgm:t>
    </dgm:pt>
    <dgm:pt modelId="{5397EE70-5283-4A40-BABF-6D9A13F1639C}" type="sibTrans" cxnId="{ADECF8D0-5A0D-419F-AED6-189073830BA9}">
      <dgm:prSet/>
      <dgm:spPr/>
      <dgm:t>
        <a:bodyPr/>
        <a:lstStyle/>
        <a:p>
          <a:endParaRPr lang="es-CO"/>
        </a:p>
      </dgm:t>
    </dgm:pt>
    <dgm:pt modelId="{898290CC-8B24-4AC2-B6B5-40C012ECA4B1}" type="pres">
      <dgm:prSet presAssocID="{F208FE24-3D9A-413F-A4B3-4694EAA05644}" presName="arrowDiagram" presStyleCnt="0">
        <dgm:presLayoutVars>
          <dgm:chMax val="5"/>
          <dgm:dir/>
          <dgm:resizeHandles val="exact"/>
        </dgm:presLayoutVars>
      </dgm:prSet>
      <dgm:spPr/>
    </dgm:pt>
    <dgm:pt modelId="{3EC409D4-8FAB-42E8-A986-938741DF669D}" type="pres">
      <dgm:prSet presAssocID="{F208FE24-3D9A-413F-A4B3-4694EAA05644}" presName="arrow" presStyleLbl="bgShp" presStyleIdx="0" presStyleCnt="1"/>
      <dgm:spPr/>
    </dgm:pt>
    <dgm:pt modelId="{24B794C9-2CC4-4C39-A8F2-6178594899F2}" type="pres">
      <dgm:prSet presAssocID="{F208FE24-3D9A-413F-A4B3-4694EAA05644}" presName="arrowDiagram3" presStyleCnt="0"/>
      <dgm:spPr/>
    </dgm:pt>
    <dgm:pt modelId="{84D00906-6748-46AD-919C-6CBC206725BE}" type="pres">
      <dgm:prSet presAssocID="{77D51707-2894-4F00-8AD8-D9B933EFBF77}" presName="bullet3a" presStyleLbl="node1" presStyleIdx="0" presStyleCnt="3"/>
      <dgm:spPr/>
    </dgm:pt>
    <dgm:pt modelId="{494FF290-27CA-4A46-AE03-0490CDD4CECD}" type="pres">
      <dgm:prSet presAssocID="{77D51707-2894-4F00-8AD8-D9B933EFBF77}" presName="textBox3a" presStyleLbl="revTx" presStyleIdx="0" presStyleCnt="3">
        <dgm:presLayoutVars>
          <dgm:bulletEnabled val="1"/>
        </dgm:presLayoutVars>
      </dgm:prSet>
      <dgm:spPr/>
      <dgm:t>
        <a:bodyPr/>
        <a:lstStyle/>
        <a:p>
          <a:endParaRPr lang="es-CO"/>
        </a:p>
      </dgm:t>
    </dgm:pt>
    <dgm:pt modelId="{F6C56204-63A4-41DA-AFAF-3516F0D6FF28}" type="pres">
      <dgm:prSet presAssocID="{64B64BB4-9460-4AD0-9BFA-35FC4BC77C8E}" presName="bullet3b" presStyleLbl="node1" presStyleIdx="1" presStyleCnt="3"/>
      <dgm:spPr/>
    </dgm:pt>
    <dgm:pt modelId="{7F0B086D-3B36-418A-87F1-B667BFBBB41C}" type="pres">
      <dgm:prSet presAssocID="{64B64BB4-9460-4AD0-9BFA-35FC4BC77C8E}" presName="textBox3b" presStyleLbl="revTx" presStyleIdx="1" presStyleCnt="3">
        <dgm:presLayoutVars>
          <dgm:bulletEnabled val="1"/>
        </dgm:presLayoutVars>
      </dgm:prSet>
      <dgm:spPr/>
      <dgm:t>
        <a:bodyPr/>
        <a:lstStyle/>
        <a:p>
          <a:endParaRPr lang="es-CO"/>
        </a:p>
      </dgm:t>
    </dgm:pt>
    <dgm:pt modelId="{3E7FACB6-55EC-4452-9DA6-6E35E07D3F08}" type="pres">
      <dgm:prSet presAssocID="{C95AF3CA-83A6-481D-B295-ABCF20953514}" presName="bullet3c" presStyleLbl="node1" presStyleIdx="2" presStyleCnt="3"/>
      <dgm:spPr/>
    </dgm:pt>
    <dgm:pt modelId="{18BC944B-B83C-4AFF-8531-5BD0D6FEE0B1}" type="pres">
      <dgm:prSet presAssocID="{C95AF3CA-83A6-481D-B295-ABCF20953514}" presName="textBox3c" presStyleLbl="revTx" presStyleIdx="2" presStyleCnt="3">
        <dgm:presLayoutVars>
          <dgm:bulletEnabled val="1"/>
        </dgm:presLayoutVars>
      </dgm:prSet>
      <dgm:spPr/>
      <dgm:t>
        <a:bodyPr/>
        <a:lstStyle/>
        <a:p>
          <a:endParaRPr lang="es-CO"/>
        </a:p>
      </dgm:t>
    </dgm:pt>
  </dgm:ptLst>
  <dgm:cxnLst>
    <dgm:cxn modelId="{ADECF8D0-5A0D-419F-AED6-189073830BA9}" srcId="{F208FE24-3D9A-413F-A4B3-4694EAA05644}" destId="{C95AF3CA-83A6-481D-B295-ABCF20953514}" srcOrd="2" destOrd="0" parTransId="{169C74C4-98A2-40B0-BBE7-AE22B2C2223F}" sibTransId="{5397EE70-5283-4A40-BABF-6D9A13F1639C}"/>
    <dgm:cxn modelId="{3EACCA00-8671-453C-85EC-649978FA6144}" type="presOf" srcId="{F208FE24-3D9A-413F-A4B3-4694EAA05644}" destId="{898290CC-8B24-4AC2-B6B5-40C012ECA4B1}" srcOrd="0" destOrd="0" presId="urn:microsoft.com/office/officeart/2005/8/layout/arrow2"/>
    <dgm:cxn modelId="{725CF6DF-F781-4C0B-99E5-809398F400ED}" srcId="{F208FE24-3D9A-413F-A4B3-4694EAA05644}" destId="{77D51707-2894-4F00-8AD8-D9B933EFBF77}" srcOrd="0" destOrd="0" parTransId="{B7EFC030-9801-4C50-B873-C8C3D478A307}" sibTransId="{EB62B822-756D-4849-B4D9-91D3DBBDB7B0}"/>
    <dgm:cxn modelId="{2561E471-75B5-407D-BE85-0E16D775D98D}" type="presOf" srcId="{C95AF3CA-83A6-481D-B295-ABCF20953514}" destId="{18BC944B-B83C-4AFF-8531-5BD0D6FEE0B1}" srcOrd="0" destOrd="0" presId="urn:microsoft.com/office/officeart/2005/8/layout/arrow2"/>
    <dgm:cxn modelId="{0CB63A7C-2B30-42CA-B1ED-DF96002DAA2A}" type="presOf" srcId="{64B64BB4-9460-4AD0-9BFA-35FC4BC77C8E}" destId="{7F0B086D-3B36-418A-87F1-B667BFBBB41C}" srcOrd="0" destOrd="0" presId="urn:microsoft.com/office/officeart/2005/8/layout/arrow2"/>
    <dgm:cxn modelId="{B302A097-79B0-406C-9AEB-63115447B0F7}" type="presOf" srcId="{77D51707-2894-4F00-8AD8-D9B933EFBF77}" destId="{494FF290-27CA-4A46-AE03-0490CDD4CECD}" srcOrd="0" destOrd="0" presId="urn:microsoft.com/office/officeart/2005/8/layout/arrow2"/>
    <dgm:cxn modelId="{AFE0DAD0-28B4-47F6-960B-6BB0A56E3173}" srcId="{F208FE24-3D9A-413F-A4B3-4694EAA05644}" destId="{64B64BB4-9460-4AD0-9BFA-35FC4BC77C8E}" srcOrd="1" destOrd="0" parTransId="{E5C87801-D195-4C00-A2B6-D0A7AB70EAE7}" sibTransId="{026DD8DB-EA27-43A4-B4A6-9C7718B70A3B}"/>
    <dgm:cxn modelId="{C90C589F-2B65-40A3-BE35-E9920EA5B096}" type="presParOf" srcId="{898290CC-8B24-4AC2-B6B5-40C012ECA4B1}" destId="{3EC409D4-8FAB-42E8-A986-938741DF669D}" srcOrd="0" destOrd="0" presId="urn:microsoft.com/office/officeart/2005/8/layout/arrow2"/>
    <dgm:cxn modelId="{871F8970-A0A8-4769-9EF8-9650E3FBAFEE}" type="presParOf" srcId="{898290CC-8B24-4AC2-B6B5-40C012ECA4B1}" destId="{24B794C9-2CC4-4C39-A8F2-6178594899F2}" srcOrd="1" destOrd="0" presId="urn:microsoft.com/office/officeart/2005/8/layout/arrow2"/>
    <dgm:cxn modelId="{32C022EF-EB0A-45C6-AC81-2548FA32C713}" type="presParOf" srcId="{24B794C9-2CC4-4C39-A8F2-6178594899F2}" destId="{84D00906-6748-46AD-919C-6CBC206725BE}" srcOrd="0" destOrd="0" presId="urn:microsoft.com/office/officeart/2005/8/layout/arrow2"/>
    <dgm:cxn modelId="{F1805D16-EE6C-4EE5-B843-5DF7BB6A8A3C}" type="presParOf" srcId="{24B794C9-2CC4-4C39-A8F2-6178594899F2}" destId="{494FF290-27CA-4A46-AE03-0490CDD4CECD}" srcOrd="1" destOrd="0" presId="urn:microsoft.com/office/officeart/2005/8/layout/arrow2"/>
    <dgm:cxn modelId="{056643BC-FDBF-4136-B84D-7E51C8628926}" type="presParOf" srcId="{24B794C9-2CC4-4C39-A8F2-6178594899F2}" destId="{F6C56204-63A4-41DA-AFAF-3516F0D6FF28}" srcOrd="2" destOrd="0" presId="urn:microsoft.com/office/officeart/2005/8/layout/arrow2"/>
    <dgm:cxn modelId="{2B75A9AF-7D39-400F-B437-0C180A13C0D5}" type="presParOf" srcId="{24B794C9-2CC4-4C39-A8F2-6178594899F2}" destId="{7F0B086D-3B36-418A-87F1-B667BFBBB41C}" srcOrd="3" destOrd="0" presId="urn:microsoft.com/office/officeart/2005/8/layout/arrow2"/>
    <dgm:cxn modelId="{4F9AEABA-8E57-48D7-B39E-C7A8C7C24C3D}" type="presParOf" srcId="{24B794C9-2CC4-4C39-A8F2-6178594899F2}" destId="{3E7FACB6-55EC-4452-9DA6-6E35E07D3F08}" srcOrd="4" destOrd="0" presId="urn:microsoft.com/office/officeart/2005/8/layout/arrow2"/>
    <dgm:cxn modelId="{2B2E79D3-C52C-4E6A-87BC-2C06BF597DF0}" type="presParOf" srcId="{24B794C9-2CC4-4C39-A8F2-6178594899F2}" destId="{18BC944B-B83C-4AFF-8531-5BD0D6FEE0B1}"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C409D4-8FAB-42E8-A986-938741DF669D}">
      <dsp:nvSpPr>
        <dsp:cNvPr id="0" name=""/>
        <dsp:cNvSpPr/>
      </dsp:nvSpPr>
      <dsp:spPr>
        <a:xfrm>
          <a:off x="0" y="248245"/>
          <a:ext cx="5057775" cy="3161109"/>
        </a:xfrm>
        <a:prstGeom prst="swooshArrow">
          <a:avLst>
            <a:gd name="adj1" fmla="val 25000"/>
            <a:gd name="adj2" fmla="val 2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D00906-6748-46AD-919C-6CBC206725BE}">
      <dsp:nvSpPr>
        <dsp:cNvPr id="0" name=""/>
        <dsp:cNvSpPr/>
      </dsp:nvSpPr>
      <dsp:spPr>
        <a:xfrm>
          <a:off x="642337" y="2430043"/>
          <a:ext cx="131502" cy="13150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4FF290-27CA-4A46-AE03-0490CDD4CECD}">
      <dsp:nvSpPr>
        <dsp:cNvPr id="0" name=""/>
        <dsp:cNvSpPr/>
      </dsp:nvSpPr>
      <dsp:spPr>
        <a:xfrm>
          <a:off x="708088" y="2495794"/>
          <a:ext cx="1178461" cy="913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680" tIns="0" rIns="0" bIns="0" numCol="1" spcCol="1270" anchor="t" anchorCtr="0">
          <a:noAutofit/>
        </a:bodyPr>
        <a:lstStyle/>
        <a:p>
          <a:pPr lvl="0" algn="l" defTabSz="622300" rtl="0">
            <a:lnSpc>
              <a:spcPct val="90000"/>
            </a:lnSpc>
            <a:spcBef>
              <a:spcPct val="0"/>
            </a:spcBef>
            <a:spcAft>
              <a:spcPct val="35000"/>
            </a:spcAft>
          </a:pPr>
          <a:r>
            <a:rPr lang="en-US" sz="1400" kern="1200" dirty="0">
              <a:latin typeface="Arial"/>
              <a:cs typeface="Arial"/>
            </a:rPr>
            <a:t> Oral</a:t>
          </a:r>
        </a:p>
      </dsp:txBody>
      <dsp:txXfrm>
        <a:off x="708088" y="2495794"/>
        <a:ext cx="1178461" cy="913560"/>
      </dsp:txXfrm>
    </dsp:sp>
    <dsp:sp modelId="{F6C56204-63A4-41DA-AFAF-3516F0D6FF28}">
      <dsp:nvSpPr>
        <dsp:cNvPr id="0" name=""/>
        <dsp:cNvSpPr/>
      </dsp:nvSpPr>
      <dsp:spPr>
        <a:xfrm>
          <a:off x="1803096" y="1570853"/>
          <a:ext cx="237715" cy="237715"/>
        </a:xfrm>
        <a:prstGeom prst="ellipse">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0B086D-3B36-418A-87F1-B667BFBBB41C}">
      <dsp:nvSpPr>
        <dsp:cNvPr id="0" name=""/>
        <dsp:cNvSpPr/>
      </dsp:nvSpPr>
      <dsp:spPr>
        <a:xfrm>
          <a:off x="1921954" y="1689711"/>
          <a:ext cx="1213866" cy="1719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60" tIns="0" rIns="0" bIns="0" numCol="1" spcCol="1270" anchor="t" anchorCtr="0">
          <a:noAutofit/>
        </a:bodyPr>
        <a:lstStyle/>
        <a:p>
          <a:pPr lvl="0" algn="l" defTabSz="622300" rtl="0">
            <a:lnSpc>
              <a:spcPct val="90000"/>
            </a:lnSpc>
            <a:spcBef>
              <a:spcPct val="0"/>
            </a:spcBef>
            <a:spcAft>
              <a:spcPct val="35000"/>
            </a:spcAft>
          </a:pPr>
          <a:r>
            <a:rPr lang="en-US" sz="1400" kern="1200" dirty="0">
              <a:latin typeface="Arial"/>
              <a:cs typeface="Arial"/>
            </a:rPr>
            <a:t> </a:t>
          </a:r>
          <a:r>
            <a:rPr lang="en-US" sz="1400" kern="1200" dirty="0" err="1">
              <a:latin typeface="Arial"/>
              <a:cs typeface="Arial"/>
            </a:rPr>
            <a:t>Dérmica</a:t>
          </a:r>
          <a:endParaRPr lang="en-US" sz="1400" kern="1200" dirty="0">
            <a:latin typeface="Arial"/>
            <a:cs typeface="Arial"/>
          </a:endParaRPr>
        </a:p>
      </dsp:txBody>
      <dsp:txXfrm>
        <a:off x="1921954" y="1689711"/>
        <a:ext cx="1213866" cy="1719643"/>
      </dsp:txXfrm>
    </dsp:sp>
    <dsp:sp modelId="{3E7FACB6-55EC-4452-9DA6-6E35E07D3F08}">
      <dsp:nvSpPr>
        <dsp:cNvPr id="0" name=""/>
        <dsp:cNvSpPr/>
      </dsp:nvSpPr>
      <dsp:spPr>
        <a:xfrm>
          <a:off x="3199042" y="1048005"/>
          <a:ext cx="328755" cy="328755"/>
        </a:xfrm>
        <a:prstGeom prst="ellipse">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BC944B-B83C-4AFF-8531-5BD0D6FEE0B1}">
      <dsp:nvSpPr>
        <dsp:cNvPr id="0" name=""/>
        <dsp:cNvSpPr/>
      </dsp:nvSpPr>
      <dsp:spPr>
        <a:xfrm>
          <a:off x="3363420" y="1212383"/>
          <a:ext cx="1213866" cy="21969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201" tIns="0" rIns="0" bIns="0" numCol="1" spcCol="1270" anchor="t" anchorCtr="0">
          <a:noAutofit/>
        </a:bodyPr>
        <a:lstStyle/>
        <a:p>
          <a:pPr lvl="0" algn="l" defTabSz="622300" rtl="0">
            <a:lnSpc>
              <a:spcPct val="90000"/>
            </a:lnSpc>
            <a:spcBef>
              <a:spcPct val="0"/>
            </a:spcBef>
            <a:spcAft>
              <a:spcPct val="35000"/>
            </a:spcAft>
          </a:pPr>
          <a:r>
            <a:rPr lang="en-US" sz="1400" kern="1200" dirty="0">
              <a:latin typeface="Arial"/>
              <a:cs typeface="Arial"/>
            </a:rPr>
            <a:t> Respiratoria</a:t>
          </a:r>
        </a:p>
      </dsp:txBody>
      <dsp:txXfrm>
        <a:off x="3363420" y="1212383"/>
        <a:ext cx="1213866" cy="2196971"/>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13EEF7-E320-504A-B82E-44218C3D9CAE}" type="datetimeFigureOut">
              <a:rPr lang="es-ES_tradnl" smtClean="0"/>
              <a:t>06/12/2021</a:t>
            </a:fld>
            <a:endParaRPr lang="es-ES_trad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A705A-C9F8-FA4E-8672-B753276AF98F}" type="slidenum">
              <a:rPr lang="es-ES_tradnl" smtClean="0"/>
              <a:t>‹Nº›</a:t>
            </a:fld>
            <a:endParaRPr lang="es-ES_tradnl"/>
          </a:p>
        </p:txBody>
      </p:sp>
    </p:spTree>
    <p:extLst>
      <p:ext uri="{BB962C8B-B14F-4D97-AF65-F5344CB8AC3E}">
        <p14:creationId xmlns:p14="http://schemas.microsoft.com/office/powerpoint/2010/main" val="2765564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0" name="Google Shape;4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8568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154" name="Google Shape;154;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3305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endParaRPr dirty="0">
              <a:latin typeface="Arial" panose="020B0604020202020204" pitchFamily="34" charset="0"/>
              <a:cs typeface="Arial" panose="020B0604020202020204" pitchFamily="34" charset="0"/>
            </a:endParaRPr>
          </a:p>
        </p:txBody>
      </p:sp>
      <p:sp>
        <p:nvSpPr>
          <p:cNvPr id="162" name="Google Shape;16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3723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170" name="Google Shape;17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329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endParaRPr dirty="0">
              <a:latin typeface="Arial" panose="020B0604020202020204" pitchFamily="34" charset="0"/>
              <a:cs typeface="Arial" panose="020B0604020202020204" pitchFamily="34" charset="0"/>
            </a:endParaRPr>
          </a:p>
        </p:txBody>
      </p:sp>
      <p:sp>
        <p:nvSpPr>
          <p:cNvPr id="180" name="Google Shape;18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5260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188" name="Google Shape;18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09140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196" name="Google Shape;196;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4207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209" name="Google Shape;209;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1469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endParaRPr dirty="0">
              <a:latin typeface="Arial" panose="020B0604020202020204" pitchFamily="34" charset="0"/>
              <a:cs typeface="Arial" panose="020B0604020202020204" pitchFamily="34" charset="0"/>
            </a:endParaRPr>
          </a:p>
        </p:txBody>
      </p:sp>
      <p:sp>
        <p:nvSpPr>
          <p:cNvPr id="226" name="Google Shape;226;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4578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9" name="Google Shape;5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21776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8" name="Google Shape;6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3289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 name="Google Shape;4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 name="Google Shape;4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2</a:t>
            </a:fld>
            <a:endParaRPr/>
          </a:p>
        </p:txBody>
      </p:sp>
    </p:spTree>
    <p:extLst>
      <p:ext uri="{BB962C8B-B14F-4D97-AF65-F5344CB8AC3E}">
        <p14:creationId xmlns:p14="http://schemas.microsoft.com/office/powerpoint/2010/main" val="2407663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6" name="Google Shape;7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01272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5" name="Google Shape;8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94669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3" name="Google Shape;10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7104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E4CA705A-C9F8-FA4E-8672-B753276AF98F}" type="slidenum">
              <a:rPr lang="es-ES_tradnl" smtClean="0"/>
              <a:t>3</a:t>
            </a:fld>
            <a:endParaRPr lang="es-ES_tradnl"/>
          </a:p>
        </p:txBody>
      </p:sp>
    </p:spTree>
    <p:extLst>
      <p:ext uri="{BB962C8B-B14F-4D97-AF65-F5344CB8AC3E}">
        <p14:creationId xmlns:p14="http://schemas.microsoft.com/office/powerpoint/2010/main" val="2687806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3" name="Google Shape;5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8019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s-MX"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s-ES" sz="1200" b="0" i="0" u="none" strike="noStrike" cap="none" smtClean="0">
                <a:solidFill>
                  <a:schemeClr val="dk1"/>
                </a:solidFill>
                <a:latin typeface="Calibri"/>
                <a:ea typeface="Calibri"/>
                <a:cs typeface="Calibri"/>
                <a:sym typeface="Calibri"/>
              </a:rPr>
              <a:t>5</a:t>
            </a:fld>
            <a:endParaRPr lang="es-E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80752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88" name="Google Shape;8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8798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5300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s-CO" dirty="0"/>
          </a:p>
        </p:txBody>
      </p:sp>
      <p:sp>
        <p:nvSpPr>
          <p:cNvPr id="128" name="Google Shape;12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2401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endParaRPr lang="es-CO" noProof="0" dirty="0">
              <a:latin typeface="Arial" panose="020B0604020202020204" pitchFamily="34" charset="0"/>
              <a:cs typeface="Arial" panose="020B0604020202020204" pitchFamily="34" charset="0"/>
            </a:endParaRPr>
          </a:p>
        </p:txBody>
      </p:sp>
      <p:sp>
        <p:nvSpPr>
          <p:cNvPr id="140" name="Google Shape;14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8051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0317ECE-DE93-4EA6-861F-3B204A19DE60}"/>
              </a:ext>
            </a:extLst>
          </p:cNvPr>
          <p:cNvSpPr>
            <a:spLocks noGrp="1"/>
          </p:cNvSpPr>
          <p:nvPr>
            <p:ph type="ctrTitle" hasCustomPrompt="1"/>
          </p:nvPr>
        </p:nvSpPr>
        <p:spPr>
          <a:xfrm>
            <a:off x="1524000" y="2541319"/>
            <a:ext cx="9144000" cy="1662546"/>
          </a:xfrm>
        </p:spPr>
        <p:txBody>
          <a:bodyPr anchor="b">
            <a:normAutofit/>
          </a:bodyPr>
          <a:lstStyle>
            <a:lvl1pPr algn="ctr">
              <a:defRPr sz="5400">
                <a:solidFill>
                  <a:schemeClr val="bg1"/>
                </a:solidFill>
              </a:defRPr>
            </a:lvl1pPr>
          </a:lstStyle>
          <a:p>
            <a:r>
              <a:rPr lang="es-ES" dirty="0"/>
              <a:t>Título de la presentación</a:t>
            </a:r>
            <a:endParaRPr lang="es-CO" dirty="0"/>
          </a:p>
        </p:txBody>
      </p:sp>
      <p:sp>
        <p:nvSpPr>
          <p:cNvPr id="3" name="Subtítulo 2">
            <a:extLst>
              <a:ext uri="{FF2B5EF4-FFF2-40B4-BE49-F238E27FC236}">
                <a16:creationId xmlns:a16="http://schemas.microsoft.com/office/drawing/2014/main" xmlns="" id="{FE9D3FB3-359F-46C2-860A-1525058E02A0}"/>
              </a:ext>
            </a:extLst>
          </p:cNvPr>
          <p:cNvSpPr>
            <a:spLocks noGrp="1"/>
          </p:cNvSpPr>
          <p:nvPr>
            <p:ph type="subTitle" idx="1" hasCustomPrompt="1"/>
          </p:nvPr>
        </p:nvSpPr>
        <p:spPr>
          <a:xfrm>
            <a:off x="1524000" y="4455886"/>
            <a:ext cx="9144000" cy="1769424"/>
          </a:xfrm>
        </p:spPr>
        <p:txBody>
          <a:bodyPr>
            <a:normAutofit/>
          </a:bodyPr>
          <a:lstStyle>
            <a:lvl1pPr marL="0" indent="0" algn="ctr">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Incluir Presentador, </a:t>
            </a:r>
            <a:r>
              <a:rPr lang="es-CO" dirty="0"/>
              <a:t>Dependencia, Evento (Si corresponde), Fecha</a:t>
            </a:r>
            <a:endParaRPr lang="es-ES" dirty="0"/>
          </a:p>
        </p:txBody>
      </p:sp>
    </p:spTree>
    <p:extLst>
      <p:ext uri="{BB962C8B-B14F-4D97-AF65-F5344CB8AC3E}">
        <p14:creationId xmlns:p14="http://schemas.microsoft.com/office/powerpoint/2010/main" val="3363481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ido texto">
    <p:spTree>
      <p:nvGrpSpPr>
        <p:cNvPr id="1" name=""/>
        <p:cNvGrpSpPr/>
        <p:nvPr/>
      </p:nvGrpSpPr>
      <p:grpSpPr>
        <a:xfrm>
          <a:off x="0" y="0"/>
          <a:ext cx="0" cy="0"/>
          <a:chOff x="0" y="0"/>
          <a:chExt cx="0" cy="0"/>
        </a:xfrm>
      </p:grpSpPr>
      <p:pic>
        <p:nvPicPr>
          <p:cNvPr id="3" name="Imagen 2" descr="Imagen que contiene captura de pantalla&#10;&#10;Descripción generada con confianza muy alta">
            <a:extLst>
              <a:ext uri="{FF2B5EF4-FFF2-40B4-BE49-F238E27FC236}">
                <a16:creationId xmlns:a16="http://schemas.microsoft.com/office/drawing/2014/main" xmlns="" id="{B3BB829B-0858-42DC-9368-D7350B4B82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8" y="0"/>
            <a:ext cx="12187263" cy="6858000"/>
          </a:xfrm>
          <a:prstGeom prst="rect">
            <a:avLst/>
          </a:prstGeom>
        </p:spPr>
      </p:pic>
      <p:sp>
        <p:nvSpPr>
          <p:cNvPr id="9" name="Título 8">
            <a:extLst>
              <a:ext uri="{FF2B5EF4-FFF2-40B4-BE49-F238E27FC236}">
                <a16:creationId xmlns:a16="http://schemas.microsoft.com/office/drawing/2014/main" xmlns="" id="{D7F18F2D-1664-465A-B862-45EFBE2364B0}"/>
              </a:ext>
            </a:extLst>
          </p:cNvPr>
          <p:cNvSpPr>
            <a:spLocks noGrp="1"/>
          </p:cNvSpPr>
          <p:nvPr>
            <p:ph type="title"/>
          </p:nvPr>
        </p:nvSpPr>
        <p:spPr>
          <a:xfrm>
            <a:off x="657224" y="1266825"/>
            <a:ext cx="10782300" cy="957263"/>
          </a:xfrm>
          <a:prstGeom prst="rect">
            <a:avLst/>
          </a:prstGeom>
        </p:spPr>
        <p:txBody>
          <a:bodyPr>
            <a:normAutofit/>
          </a:bodyPr>
          <a:lstStyle>
            <a:lvl1pPr>
              <a:defRPr sz="3500" b="1">
                <a:latin typeface="Helvetica" pitchFamily="2" charset="0"/>
              </a:defRPr>
            </a:lvl1pPr>
          </a:lstStyle>
          <a:p>
            <a:r>
              <a:rPr lang="es-ES" dirty="0"/>
              <a:t>Haga clic para modificar el estilo de título del patrón</a:t>
            </a:r>
          </a:p>
        </p:txBody>
      </p:sp>
      <p:sp>
        <p:nvSpPr>
          <p:cNvPr id="11" name="Marcador de contenido 10">
            <a:extLst>
              <a:ext uri="{FF2B5EF4-FFF2-40B4-BE49-F238E27FC236}">
                <a16:creationId xmlns:a16="http://schemas.microsoft.com/office/drawing/2014/main" xmlns="" id="{8820FE63-71E5-4780-ADA7-998E5A6AF1B1}"/>
              </a:ext>
            </a:extLst>
          </p:cNvPr>
          <p:cNvSpPr>
            <a:spLocks noGrp="1"/>
          </p:cNvSpPr>
          <p:nvPr>
            <p:ph sz="quarter" idx="10"/>
          </p:nvPr>
        </p:nvSpPr>
        <p:spPr>
          <a:xfrm>
            <a:off x="657225" y="2524125"/>
            <a:ext cx="10782300" cy="3762375"/>
          </a:xfrm>
          <a:prstGeom prst="rect">
            <a:avLst/>
          </a:prstGeo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Tree>
    <p:extLst>
      <p:ext uri="{BB962C8B-B14F-4D97-AF65-F5344CB8AC3E}">
        <p14:creationId xmlns:p14="http://schemas.microsoft.com/office/powerpoint/2010/main" val="97350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MinSalud">
  <p:cSld name="MinSalud">
    <p:bg>
      <p:bgPr>
        <a:solidFill>
          <a:srgbClr val="B3C6E7"/>
        </a:solidFill>
        <a:effectLst/>
      </p:bgPr>
    </p:bg>
    <p:spTree>
      <p:nvGrpSpPr>
        <p:cNvPr id="1" name="Shape 12"/>
        <p:cNvGrpSpPr/>
        <p:nvPr/>
      </p:nvGrpSpPr>
      <p:grpSpPr>
        <a:xfrm>
          <a:off x="0" y="0"/>
          <a:ext cx="0" cy="0"/>
          <a:chOff x="0" y="0"/>
          <a:chExt cx="0" cy="0"/>
        </a:xfrm>
      </p:grpSpPr>
      <p:sp>
        <p:nvSpPr>
          <p:cNvPr id="13" name="Google Shape;13;p20"/>
          <p:cNvSpPr/>
          <p:nvPr/>
        </p:nvSpPr>
        <p:spPr>
          <a:xfrm>
            <a:off x="1" y="0"/>
            <a:ext cx="4544292" cy="6858000"/>
          </a:xfrm>
          <a:prstGeom prst="rect">
            <a:avLst/>
          </a:prstGeom>
          <a:solidFill>
            <a:srgbClr val="F42D6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4" name="Google Shape;14;p20"/>
          <p:cNvPicPr preferRelativeResize="0"/>
          <p:nvPr/>
        </p:nvPicPr>
        <p:blipFill rotWithShape="1">
          <a:blip r:embed="rId2">
            <a:alphaModFix/>
          </a:blip>
          <a:srcRect/>
          <a:stretch/>
        </p:blipFill>
        <p:spPr>
          <a:xfrm>
            <a:off x="10571018" y="5865670"/>
            <a:ext cx="1409288" cy="823248"/>
          </a:xfrm>
          <a:prstGeom prst="rect">
            <a:avLst/>
          </a:prstGeom>
          <a:noFill/>
          <a:ln>
            <a:noFill/>
          </a:ln>
        </p:spPr>
      </p:pic>
      <p:pic>
        <p:nvPicPr>
          <p:cNvPr id="15" name="Google Shape;15;p20" descr="A screenshot of a cell phone&#10;&#10;Description automatically generated"/>
          <p:cNvPicPr preferRelativeResize="0"/>
          <p:nvPr/>
        </p:nvPicPr>
        <p:blipFill rotWithShape="1">
          <a:blip r:embed="rId3">
            <a:alphaModFix/>
          </a:blip>
          <a:srcRect/>
          <a:stretch/>
        </p:blipFill>
        <p:spPr>
          <a:xfrm>
            <a:off x="1683328" y="1217377"/>
            <a:ext cx="4544292" cy="956693"/>
          </a:xfrm>
          <a:prstGeom prst="rect">
            <a:avLst/>
          </a:prstGeom>
          <a:noFill/>
          <a:ln>
            <a:noFill/>
          </a:ln>
        </p:spPr>
      </p:pic>
    </p:spTree>
    <p:extLst>
      <p:ext uri="{BB962C8B-B14F-4D97-AF65-F5344CB8AC3E}">
        <p14:creationId xmlns:p14="http://schemas.microsoft.com/office/powerpoint/2010/main" val="3061961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acita">
  <p:cSld name="1_Capacita">
    <p:bg>
      <p:bgPr>
        <a:blipFill>
          <a:blip r:embed="rId2">
            <a:alphaModFix/>
          </a:blip>
          <a:stretch>
            <a:fillRect/>
          </a:stretch>
        </a:blipFill>
        <a:effectLst/>
      </p:bgPr>
    </p:bg>
    <p:spTree>
      <p:nvGrpSpPr>
        <p:cNvPr id="1" name="Shape 19"/>
        <p:cNvGrpSpPr/>
        <p:nvPr/>
      </p:nvGrpSpPr>
      <p:grpSpPr>
        <a:xfrm>
          <a:off x="0" y="0"/>
          <a:ext cx="0" cy="0"/>
          <a:chOff x="0" y="0"/>
          <a:chExt cx="0" cy="0"/>
        </a:xfrm>
      </p:grpSpPr>
      <p:sp>
        <p:nvSpPr>
          <p:cNvPr id="20" name="Google Shape;20;p22"/>
          <p:cNvSpPr txBox="1">
            <a:spLocks noGrp="1"/>
          </p:cNvSpPr>
          <p:nvPr>
            <p:ph type="title"/>
          </p:nvPr>
        </p:nvSpPr>
        <p:spPr>
          <a:xfrm>
            <a:off x="838200" y="786230"/>
            <a:ext cx="10515600" cy="1379454"/>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2"/>
          <p:cNvSpPr txBox="1">
            <a:spLocks noGrp="1"/>
          </p:cNvSpPr>
          <p:nvPr>
            <p:ph type="body" idx="1"/>
          </p:nvPr>
        </p:nvSpPr>
        <p:spPr>
          <a:xfrm>
            <a:off x="838200" y="2550025"/>
            <a:ext cx="5057775" cy="3657600"/>
          </a:xfrm>
          <a:prstGeom prst="rect">
            <a:avLst/>
          </a:prstGeom>
          <a:noFill/>
          <a:ln>
            <a:noFill/>
          </a:ln>
        </p:spPr>
        <p:txBody>
          <a:bodyPr spcFirstLastPara="1" wrap="square" lIns="91425" tIns="45700" rIns="91425" bIns="45700" anchor="t" anchorCtr="0">
            <a:normAutofit/>
          </a:bodyPr>
          <a:lstStyle>
            <a:lvl1pPr marL="457200" lvl="0" indent="-330200" algn="l">
              <a:lnSpc>
                <a:spcPct val="90000"/>
              </a:lnSpc>
              <a:spcBef>
                <a:spcPts val="1000"/>
              </a:spcBef>
              <a:spcAft>
                <a:spcPts val="0"/>
              </a:spcAft>
              <a:buClr>
                <a:schemeClr val="dk1"/>
              </a:buClr>
              <a:buSzPts val="1600"/>
              <a:buChar char="•"/>
              <a:defRPr sz="1600"/>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847720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iona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4182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vesti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0CE365-2412-40EC-A1F3-CF3447CAFBD0}"/>
              </a:ext>
            </a:extLst>
          </p:cNvPr>
          <p:cNvSpPr>
            <a:spLocks noGrp="1"/>
          </p:cNvSpPr>
          <p:nvPr>
            <p:ph type="title"/>
          </p:nvPr>
        </p:nvSpPr>
        <p:spPr>
          <a:xfrm>
            <a:off x="838200" y="786230"/>
            <a:ext cx="10515600" cy="1379454"/>
          </a:xfrm>
        </p:spPr>
        <p:txBody>
          <a:bodyPr/>
          <a:lstStyle/>
          <a:p>
            <a:r>
              <a:rPr lang="es-ES"/>
              <a:t>Haga clic para modificar el estilo de título del patrón</a:t>
            </a:r>
            <a:endParaRPr lang="es-CO"/>
          </a:p>
        </p:txBody>
      </p:sp>
      <p:sp>
        <p:nvSpPr>
          <p:cNvPr id="4" name="Marcador de texto 3">
            <a:extLst>
              <a:ext uri="{FF2B5EF4-FFF2-40B4-BE49-F238E27FC236}">
                <a16:creationId xmlns:a16="http://schemas.microsoft.com/office/drawing/2014/main" xmlns="" id="{EE63BDAB-2BFA-454D-A372-B2C86A22BADD}"/>
              </a:ext>
            </a:extLst>
          </p:cNvPr>
          <p:cNvSpPr>
            <a:spLocks noGrp="1"/>
          </p:cNvSpPr>
          <p:nvPr>
            <p:ph type="body" sz="quarter" idx="10"/>
          </p:nvPr>
        </p:nvSpPr>
        <p:spPr>
          <a:xfrm>
            <a:off x="838200" y="2550025"/>
            <a:ext cx="5057775" cy="3657600"/>
          </a:xfrm>
        </p:spPr>
        <p:txBody>
          <a:bodyPr>
            <a:normAutofit/>
          </a:bodyPr>
          <a:lstStyle>
            <a:lvl1pPr>
              <a:defRPr sz="1600"/>
            </a:lvl1pPr>
          </a:lstStyle>
          <a:p>
            <a:pPr lvl="0"/>
            <a:r>
              <a:rPr lang="es-ES" dirty="0"/>
              <a:t>Haga clic para modificar los estilos de texto del patrón</a:t>
            </a:r>
          </a:p>
        </p:txBody>
      </p:sp>
    </p:spTree>
    <p:extLst>
      <p:ext uri="{BB962C8B-B14F-4D97-AF65-F5344CB8AC3E}">
        <p14:creationId xmlns:p14="http://schemas.microsoft.com/office/powerpoint/2010/main" val="424460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ordin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0CE365-2412-40EC-A1F3-CF3447CAFBD0}"/>
              </a:ext>
            </a:extLst>
          </p:cNvPr>
          <p:cNvSpPr>
            <a:spLocks noGrp="1"/>
          </p:cNvSpPr>
          <p:nvPr>
            <p:ph type="title"/>
          </p:nvPr>
        </p:nvSpPr>
        <p:spPr>
          <a:xfrm>
            <a:off x="838200" y="786230"/>
            <a:ext cx="10515600" cy="1379454"/>
          </a:xfrm>
        </p:spPr>
        <p:txBody>
          <a:bodyPr/>
          <a:lstStyle/>
          <a:p>
            <a:r>
              <a:rPr lang="es-ES"/>
              <a:t>Haga clic para modificar el estilo de título del patrón</a:t>
            </a:r>
            <a:endParaRPr lang="es-CO"/>
          </a:p>
        </p:txBody>
      </p:sp>
      <p:sp>
        <p:nvSpPr>
          <p:cNvPr id="4" name="Marcador de texto 3">
            <a:extLst>
              <a:ext uri="{FF2B5EF4-FFF2-40B4-BE49-F238E27FC236}">
                <a16:creationId xmlns:a16="http://schemas.microsoft.com/office/drawing/2014/main" xmlns="" id="{EE63BDAB-2BFA-454D-A372-B2C86A22BADD}"/>
              </a:ext>
            </a:extLst>
          </p:cNvPr>
          <p:cNvSpPr>
            <a:spLocks noGrp="1"/>
          </p:cNvSpPr>
          <p:nvPr>
            <p:ph type="body" sz="quarter" idx="10"/>
          </p:nvPr>
        </p:nvSpPr>
        <p:spPr>
          <a:xfrm>
            <a:off x="838200" y="2550025"/>
            <a:ext cx="5057775" cy="3657600"/>
          </a:xfrm>
        </p:spPr>
        <p:txBody>
          <a:bodyPr>
            <a:normAutofit/>
          </a:bodyPr>
          <a:lstStyle>
            <a:lvl1pPr>
              <a:defRPr sz="1600"/>
            </a:lvl1pPr>
          </a:lstStyle>
          <a:p>
            <a:pPr lvl="0"/>
            <a:r>
              <a:rPr lang="es-ES" dirty="0"/>
              <a:t>Haga clic para modificar los estilos de texto del patrón</a:t>
            </a:r>
          </a:p>
        </p:txBody>
      </p:sp>
    </p:spTree>
    <p:extLst>
      <p:ext uri="{BB962C8B-B14F-4D97-AF65-F5344CB8AC3E}">
        <p14:creationId xmlns:p14="http://schemas.microsoft.com/office/powerpoint/2010/main" val="388342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gi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0CE365-2412-40EC-A1F3-CF3447CAFBD0}"/>
              </a:ext>
            </a:extLst>
          </p:cNvPr>
          <p:cNvSpPr>
            <a:spLocks noGrp="1"/>
          </p:cNvSpPr>
          <p:nvPr>
            <p:ph type="title"/>
          </p:nvPr>
        </p:nvSpPr>
        <p:spPr>
          <a:xfrm>
            <a:off x="838200" y="786230"/>
            <a:ext cx="10515600" cy="1379454"/>
          </a:xfrm>
        </p:spPr>
        <p:txBody>
          <a:bodyPr/>
          <a:lstStyle/>
          <a:p>
            <a:r>
              <a:rPr lang="es-ES"/>
              <a:t>Haga clic para modificar el estilo de título del patrón</a:t>
            </a:r>
            <a:endParaRPr lang="es-CO"/>
          </a:p>
        </p:txBody>
      </p:sp>
      <p:sp>
        <p:nvSpPr>
          <p:cNvPr id="4" name="Marcador de texto 3">
            <a:extLst>
              <a:ext uri="{FF2B5EF4-FFF2-40B4-BE49-F238E27FC236}">
                <a16:creationId xmlns:a16="http://schemas.microsoft.com/office/drawing/2014/main" xmlns="" id="{EE63BDAB-2BFA-454D-A372-B2C86A22BADD}"/>
              </a:ext>
            </a:extLst>
          </p:cNvPr>
          <p:cNvSpPr>
            <a:spLocks noGrp="1"/>
          </p:cNvSpPr>
          <p:nvPr>
            <p:ph type="body" sz="quarter" idx="10"/>
          </p:nvPr>
        </p:nvSpPr>
        <p:spPr>
          <a:xfrm>
            <a:off x="838200" y="2550025"/>
            <a:ext cx="5057775" cy="3657600"/>
          </a:xfrm>
        </p:spPr>
        <p:txBody>
          <a:bodyPr>
            <a:normAutofit/>
          </a:bodyPr>
          <a:lstStyle>
            <a:lvl1pPr>
              <a:defRPr sz="1600"/>
            </a:lvl1pPr>
          </a:lstStyle>
          <a:p>
            <a:pPr lvl="0"/>
            <a:r>
              <a:rPr lang="es-ES" dirty="0"/>
              <a:t>Haga clic para modificar los estilos de texto del patrón</a:t>
            </a:r>
          </a:p>
        </p:txBody>
      </p:sp>
    </p:spTree>
    <p:extLst>
      <p:ext uri="{BB962C8B-B14F-4D97-AF65-F5344CB8AC3E}">
        <p14:creationId xmlns:p14="http://schemas.microsoft.com/office/powerpoint/2010/main" val="378703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serv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0CE365-2412-40EC-A1F3-CF3447CAFBD0}"/>
              </a:ext>
            </a:extLst>
          </p:cNvPr>
          <p:cNvSpPr>
            <a:spLocks noGrp="1"/>
          </p:cNvSpPr>
          <p:nvPr>
            <p:ph type="title"/>
          </p:nvPr>
        </p:nvSpPr>
        <p:spPr>
          <a:xfrm>
            <a:off x="838200" y="786230"/>
            <a:ext cx="10515600" cy="1379454"/>
          </a:xfrm>
        </p:spPr>
        <p:txBody>
          <a:bodyPr/>
          <a:lstStyle/>
          <a:p>
            <a:r>
              <a:rPr lang="es-ES"/>
              <a:t>Haga clic para modificar el estilo de título del patrón</a:t>
            </a:r>
            <a:endParaRPr lang="es-CO"/>
          </a:p>
        </p:txBody>
      </p:sp>
      <p:sp>
        <p:nvSpPr>
          <p:cNvPr id="4" name="Marcador de texto 3">
            <a:extLst>
              <a:ext uri="{FF2B5EF4-FFF2-40B4-BE49-F238E27FC236}">
                <a16:creationId xmlns:a16="http://schemas.microsoft.com/office/drawing/2014/main" xmlns="" id="{EE63BDAB-2BFA-454D-A372-B2C86A22BADD}"/>
              </a:ext>
            </a:extLst>
          </p:cNvPr>
          <p:cNvSpPr>
            <a:spLocks noGrp="1"/>
          </p:cNvSpPr>
          <p:nvPr>
            <p:ph type="body" sz="quarter" idx="10"/>
          </p:nvPr>
        </p:nvSpPr>
        <p:spPr>
          <a:xfrm>
            <a:off x="838200" y="2550025"/>
            <a:ext cx="5057775" cy="3657600"/>
          </a:xfrm>
        </p:spPr>
        <p:txBody>
          <a:bodyPr>
            <a:normAutofit/>
          </a:bodyPr>
          <a:lstStyle>
            <a:lvl1pPr>
              <a:defRPr sz="1600"/>
            </a:lvl1pPr>
          </a:lstStyle>
          <a:p>
            <a:pPr lvl="0"/>
            <a:r>
              <a:rPr lang="es-ES" dirty="0"/>
              <a:t>Haga clic para modificar los estilos de texto del patrón</a:t>
            </a:r>
          </a:p>
        </p:txBody>
      </p:sp>
    </p:spTree>
    <p:extLst>
      <p:ext uri="{BB962C8B-B14F-4D97-AF65-F5344CB8AC3E}">
        <p14:creationId xmlns:p14="http://schemas.microsoft.com/office/powerpoint/2010/main" val="1369756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odu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0CE365-2412-40EC-A1F3-CF3447CAFBD0}"/>
              </a:ext>
            </a:extLst>
          </p:cNvPr>
          <p:cNvSpPr>
            <a:spLocks noGrp="1"/>
          </p:cNvSpPr>
          <p:nvPr>
            <p:ph type="title"/>
          </p:nvPr>
        </p:nvSpPr>
        <p:spPr>
          <a:xfrm>
            <a:off x="838200" y="786230"/>
            <a:ext cx="10515600" cy="1379454"/>
          </a:xfrm>
        </p:spPr>
        <p:txBody>
          <a:bodyPr/>
          <a:lstStyle/>
          <a:p>
            <a:r>
              <a:rPr lang="es-ES"/>
              <a:t>Haga clic para modificar el estilo de título del patrón</a:t>
            </a:r>
            <a:endParaRPr lang="es-CO"/>
          </a:p>
        </p:txBody>
      </p:sp>
      <p:sp>
        <p:nvSpPr>
          <p:cNvPr id="4" name="Marcador de texto 3">
            <a:extLst>
              <a:ext uri="{FF2B5EF4-FFF2-40B4-BE49-F238E27FC236}">
                <a16:creationId xmlns:a16="http://schemas.microsoft.com/office/drawing/2014/main" xmlns="" id="{EE63BDAB-2BFA-454D-A372-B2C86A22BADD}"/>
              </a:ext>
            </a:extLst>
          </p:cNvPr>
          <p:cNvSpPr>
            <a:spLocks noGrp="1"/>
          </p:cNvSpPr>
          <p:nvPr>
            <p:ph type="body" sz="quarter" idx="10"/>
          </p:nvPr>
        </p:nvSpPr>
        <p:spPr>
          <a:xfrm>
            <a:off x="838200" y="2550025"/>
            <a:ext cx="5057775" cy="3657600"/>
          </a:xfrm>
        </p:spPr>
        <p:txBody>
          <a:bodyPr>
            <a:normAutofit/>
          </a:bodyPr>
          <a:lstStyle>
            <a:lvl1pPr>
              <a:defRPr sz="1600"/>
            </a:lvl1pPr>
          </a:lstStyle>
          <a:p>
            <a:pPr lvl="0"/>
            <a:r>
              <a:rPr lang="es-ES" dirty="0"/>
              <a:t>Haga clic para modificar los estilos de texto del patrón</a:t>
            </a:r>
          </a:p>
        </p:txBody>
      </p:sp>
    </p:spTree>
    <p:extLst>
      <p:ext uri="{BB962C8B-B14F-4D97-AF65-F5344CB8AC3E}">
        <p14:creationId xmlns:p14="http://schemas.microsoft.com/office/powerpoint/2010/main" val="1736840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apaci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0CE365-2412-40EC-A1F3-CF3447CAFBD0}"/>
              </a:ext>
            </a:extLst>
          </p:cNvPr>
          <p:cNvSpPr>
            <a:spLocks noGrp="1"/>
          </p:cNvSpPr>
          <p:nvPr>
            <p:ph type="title"/>
          </p:nvPr>
        </p:nvSpPr>
        <p:spPr>
          <a:xfrm>
            <a:off x="838200" y="786230"/>
            <a:ext cx="10515600" cy="1379454"/>
          </a:xfrm>
        </p:spPr>
        <p:txBody>
          <a:bodyPr/>
          <a:lstStyle/>
          <a:p>
            <a:r>
              <a:rPr lang="es-ES"/>
              <a:t>Haga clic para modificar el estilo de título del patrón</a:t>
            </a:r>
            <a:endParaRPr lang="es-CO"/>
          </a:p>
        </p:txBody>
      </p:sp>
      <p:sp>
        <p:nvSpPr>
          <p:cNvPr id="4" name="Marcador de texto 3">
            <a:extLst>
              <a:ext uri="{FF2B5EF4-FFF2-40B4-BE49-F238E27FC236}">
                <a16:creationId xmlns:a16="http://schemas.microsoft.com/office/drawing/2014/main" xmlns="" id="{EE63BDAB-2BFA-454D-A372-B2C86A22BADD}"/>
              </a:ext>
            </a:extLst>
          </p:cNvPr>
          <p:cNvSpPr>
            <a:spLocks noGrp="1"/>
          </p:cNvSpPr>
          <p:nvPr>
            <p:ph type="body" sz="quarter" idx="10"/>
          </p:nvPr>
        </p:nvSpPr>
        <p:spPr>
          <a:xfrm>
            <a:off x="838200" y="2550025"/>
            <a:ext cx="5057775" cy="3657600"/>
          </a:xfrm>
        </p:spPr>
        <p:txBody>
          <a:bodyPr>
            <a:normAutofit/>
          </a:bodyPr>
          <a:lstStyle>
            <a:lvl1pPr>
              <a:defRPr sz="1600"/>
            </a:lvl1pPr>
          </a:lstStyle>
          <a:p>
            <a:pPr lvl="0"/>
            <a:r>
              <a:rPr lang="es-ES" dirty="0"/>
              <a:t>Haga clic para modificar los estilos de texto del patrón</a:t>
            </a:r>
          </a:p>
        </p:txBody>
      </p:sp>
    </p:spTree>
    <p:extLst>
      <p:ext uri="{BB962C8B-B14F-4D97-AF65-F5344CB8AC3E}">
        <p14:creationId xmlns:p14="http://schemas.microsoft.com/office/powerpoint/2010/main" val="2842927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ontenido gráficas-imagen">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85C93513-D66E-0149-9161-ED47B765DE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8" y="0"/>
            <a:ext cx="12187263" cy="6858000"/>
          </a:xfrm>
          <a:prstGeom prst="rect">
            <a:avLst/>
          </a:prstGeom>
        </p:spPr>
      </p:pic>
      <p:sp>
        <p:nvSpPr>
          <p:cNvPr id="12" name="Título 8">
            <a:extLst>
              <a:ext uri="{FF2B5EF4-FFF2-40B4-BE49-F238E27FC236}">
                <a16:creationId xmlns:a16="http://schemas.microsoft.com/office/drawing/2014/main" xmlns="" id="{4CA13DDD-CD44-41D4-AEE4-9488B318177E}"/>
              </a:ext>
            </a:extLst>
          </p:cNvPr>
          <p:cNvSpPr>
            <a:spLocks noGrp="1"/>
          </p:cNvSpPr>
          <p:nvPr>
            <p:ph type="title"/>
          </p:nvPr>
        </p:nvSpPr>
        <p:spPr>
          <a:xfrm>
            <a:off x="657225" y="390525"/>
            <a:ext cx="10782300" cy="400050"/>
          </a:xfrm>
          <a:prstGeom prst="rect">
            <a:avLst/>
          </a:prstGeom>
        </p:spPr>
        <p:txBody>
          <a:bodyPr>
            <a:normAutofit/>
          </a:bodyPr>
          <a:lstStyle>
            <a:lvl1pPr>
              <a:defRPr sz="2400" b="1">
                <a:latin typeface="Helvetica" pitchFamily="2" charset="0"/>
              </a:defRPr>
            </a:lvl1pPr>
          </a:lstStyle>
          <a:p>
            <a:r>
              <a:rPr lang="es-ES" dirty="0"/>
              <a:t>Haga clic para modificar el estilo de título del patrón</a:t>
            </a:r>
          </a:p>
        </p:txBody>
      </p:sp>
      <p:sp>
        <p:nvSpPr>
          <p:cNvPr id="13" name="Marcador de contenido 10">
            <a:extLst>
              <a:ext uri="{FF2B5EF4-FFF2-40B4-BE49-F238E27FC236}">
                <a16:creationId xmlns:a16="http://schemas.microsoft.com/office/drawing/2014/main" xmlns="" id="{A9340D9A-8862-4971-AE75-C277EA74601D}"/>
              </a:ext>
            </a:extLst>
          </p:cNvPr>
          <p:cNvSpPr>
            <a:spLocks noGrp="1"/>
          </p:cNvSpPr>
          <p:nvPr>
            <p:ph sz="quarter" idx="10"/>
          </p:nvPr>
        </p:nvSpPr>
        <p:spPr>
          <a:xfrm>
            <a:off x="657225" y="1114425"/>
            <a:ext cx="10782300" cy="5172076"/>
          </a:xfrm>
          <a:prstGeom prst="rect">
            <a:avLst/>
          </a:prstGeom>
        </p:spPr>
        <p:txBody>
          <a:body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Tree>
    <p:extLst>
      <p:ext uri="{BB962C8B-B14F-4D97-AF65-F5344CB8AC3E}">
        <p14:creationId xmlns:p14="http://schemas.microsoft.com/office/powerpoint/2010/main" val="409074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8D9F9267-4CE5-48EE-8E58-1EABD078F4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xmlns="" id="{12C89073-E011-4938-80E8-B06957275F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Tree>
    <p:extLst>
      <p:ext uri="{BB962C8B-B14F-4D97-AF65-F5344CB8AC3E}">
        <p14:creationId xmlns:p14="http://schemas.microsoft.com/office/powerpoint/2010/main" val="3972276237"/>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 id="2147483660" r:id="rId12"/>
  </p:sldLayoutIdLst>
  <p:txStyles>
    <p:titleStyle>
      <a:lvl1pPr algn="ctr"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image" Target="../media/image21.png"/><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6.xml"/><Relationship Id="rId1" Type="http://schemas.openxmlformats.org/officeDocument/2006/relationships/slideLayout" Target="../slideLayouts/slideLayout12.xml"/><Relationship Id="rId5" Type="http://schemas.openxmlformats.org/officeDocument/2006/relationships/image" Target="../media/image26.png"/><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4.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Tree>
    <p:extLst>
      <p:ext uri="{BB962C8B-B14F-4D97-AF65-F5344CB8AC3E}">
        <p14:creationId xmlns:p14="http://schemas.microsoft.com/office/powerpoint/2010/main" val="3475566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0"/>
          <p:cNvSpPr txBox="1">
            <a:spLocks noGrp="1"/>
          </p:cNvSpPr>
          <p:nvPr>
            <p:ph type="title"/>
          </p:nvPr>
        </p:nvSpPr>
        <p:spPr>
          <a:xfrm>
            <a:off x="2107406" y="300751"/>
            <a:ext cx="7977187" cy="523025"/>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a:t>Epidemiología</a:t>
            </a:r>
            <a:endParaRPr/>
          </a:p>
        </p:txBody>
      </p:sp>
      <p:sp>
        <p:nvSpPr>
          <p:cNvPr id="157" name="Google Shape;157;p10"/>
          <p:cNvSpPr txBox="1"/>
          <p:nvPr/>
        </p:nvSpPr>
        <p:spPr>
          <a:xfrm>
            <a:off x="654627" y="1859339"/>
            <a:ext cx="3351068" cy="313932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En los últimos 5 años (2016 – 2020), se han reportado en el </a:t>
            </a:r>
            <a:r>
              <a:rPr lang="es-ES" sz="1800" dirty="0" err="1">
                <a:solidFill>
                  <a:schemeClr val="dk1"/>
                </a:solidFill>
                <a:latin typeface="Arial"/>
                <a:ea typeface="Arial"/>
                <a:cs typeface="Arial"/>
                <a:sym typeface="Arial"/>
              </a:rPr>
              <a:t>Sivigila</a:t>
            </a:r>
            <a:r>
              <a:rPr lang="es-ES" sz="1800" dirty="0">
                <a:solidFill>
                  <a:schemeClr val="dk1"/>
                </a:solidFill>
                <a:latin typeface="Arial"/>
                <a:ea typeface="Arial"/>
                <a:cs typeface="Arial"/>
                <a:sym typeface="Arial"/>
              </a:rPr>
              <a:t>, 1.428 intoxicaciones por metales en el país, siendo las intoxicaciones por mercurio (68,3%) y las intoxicaciones por mercurio elemental (10,7%) las que más casos aportan seguido de las intoxicaciones por plomo (6,3%) </a:t>
            </a:r>
            <a:endParaRPr sz="1800" dirty="0">
              <a:solidFill>
                <a:schemeClr val="dk1"/>
              </a:solidFill>
              <a:latin typeface="Calibri"/>
              <a:ea typeface="Calibri"/>
              <a:cs typeface="Calibri"/>
              <a:sym typeface="Calibri"/>
            </a:endParaRPr>
          </a:p>
        </p:txBody>
      </p:sp>
      <p:sp>
        <p:nvSpPr>
          <p:cNvPr id="158" name="Google Shape;158;p10"/>
          <p:cNvSpPr txBox="1"/>
          <p:nvPr/>
        </p:nvSpPr>
        <p:spPr>
          <a:xfrm>
            <a:off x="0" y="6546761"/>
            <a:ext cx="6099462" cy="31123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s-ES" sz="1400">
                <a:solidFill>
                  <a:schemeClr val="lt1"/>
                </a:solidFill>
                <a:latin typeface="Arial"/>
                <a:ea typeface="Arial"/>
                <a:cs typeface="Arial"/>
                <a:sym typeface="Arial"/>
              </a:rPr>
              <a:t>Fuente: Sivigila, Instituto Nacional de Salud 2016-2020</a:t>
            </a:r>
            <a:endParaRPr sz="2000">
              <a:solidFill>
                <a:schemeClr val="lt1"/>
              </a:solidFill>
              <a:latin typeface="Calibri"/>
              <a:ea typeface="Calibri"/>
              <a:cs typeface="Calibri"/>
              <a:sym typeface="Calibri"/>
            </a:endParaRPr>
          </a:p>
        </p:txBody>
      </p:sp>
      <p:pic>
        <p:nvPicPr>
          <p:cNvPr id="159" name="Google Shape;159;p10"/>
          <p:cNvPicPr preferRelativeResize="0"/>
          <p:nvPr/>
        </p:nvPicPr>
        <p:blipFill rotWithShape="1">
          <a:blip r:embed="rId3">
            <a:alphaModFix/>
          </a:blip>
          <a:srcRect/>
          <a:stretch/>
        </p:blipFill>
        <p:spPr>
          <a:xfrm>
            <a:off x="4767263" y="1146174"/>
            <a:ext cx="6280502" cy="4759325"/>
          </a:xfrm>
          <a:prstGeom prst="rect">
            <a:avLst/>
          </a:prstGeom>
          <a:noFill/>
          <a:ln>
            <a:noFill/>
          </a:ln>
        </p:spPr>
      </p:pic>
    </p:spTree>
    <p:extLst>
      <p:ext uri="{BB962C8B-B14F-4D97-AF65-F5344CB8AC3E}">
        <p14:creationId xmlns:p14="http://schemas.microsoft.com/office/powerpoint/2010/main" val="1263000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1"/>
          <p:cNvSpPr txBox="1">
            <a:spLocks noGrp="1"/>
          </p:cNvSpPr>
          <p:nvPr>
            <p:ph type="title"/>
          </p:nvPr>
        </p:nvSpPr>
        <p:spPr>
          <a:xfrm>
            <a:off x="2283177" y="313860"/>
            <a:ext cx="6307667" cy="59101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a:latin typeface="Arial"/>
                <a:ea typeface="Arial"/>
                <a:cs typeface="Arial"/>
                <a:sym typeface="Arial"/>
              </a:rPr>
              <a:t>Intoxicación por mercurio</a:t>
            </a:r>
            <a:endParaRPr/>
          </a:p>
        </p:txBody>
      </p:sp>
      <p:sp>
        <p:nvSpPr>
          <p:cNvPr id="165" name="Google Shape;165;p11"/>
          <p:cNvSpPr txBox="1">
            <a:spLocks noGrp="1"/>
          </p:cNvSpPr>
          <p:nvPr>
            <p:ph type="body" idx="1"/>
          </p:nvPr>
        </p:nvSpPr>
        <p:spPr>
          <a:xfrm>
            <a:off x="5748868" y="2081009"/>
            <a:ext cx="5235221" cy="3676324"/>
          </a:xfrm>
          <a:prstGeom prst="rect">
            <a:avLst/>
          </a:prstGeom>
          <a:gradFill>
            <a:gsLst>
              <a:gs pos="0">
                <a:srgbClr val="B0CAE9"/>
              </a:gs>
              <a:gs pos="50000">
                <a:srgbClr val="A1C1E4"/>
              </a:gs>
              <a:gs pos="100000">
                <a:srgbClr val="90B8E4"/>
              </a:gs>
            </a:gsLst>
            <a:lin ang="5400000" scaled="0"/>
          </a:gradFill>
          <a:ln w="9525" cap="flat" cmpd="sng">
            <a:solidFill>
              <a:schemeClr val="accent5"/>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s-ES" sz="1800" dirty="0">
                <a:solidFill>
                  <a:schemeClr val="dk1"/>
                </a:solidFill>
                <a:latin typeface="Arial"/>
                <a:ea typeface="Arial"/>
                <a:cs typeface="Arial"/>
                <a:sym typeface="Arial"/>
              </a:rPr>
              <a:t>La vía respiratoria es una de las principalmente implicadas, en particular en las intoxicaciones ocupacionales</a:t>
            </a:r>
            <a:endParaRPr sz="1800" b="1" dirty="0">
              <a:latin typeface="Arial"/>
              <a:ea typeface="Arial"/>
              <a:cs typeface="Arial"/>
              <a:sym typeface="Arial"/>
            </a:endParaRPr>
          </a:p>
          <a:p>
            <a:pPr marL="228600" lvl="0" indent="-228600" algn="l" rtl="0">
              <a:lnSpc>
                <a:spcPct val="90000"/>
              </a:lnSpc>
              <a:spcBef>
                <a:spcPts val="1000"/>
              </a:spcBef>
              <a:spcAft>
                <a:spcPts val="0"/>
              </a:spcAft>
              <a:buClr>
                <a:schemeClr val="dk1"/>
              </a:buClr>
              <a:buSzPct val="100000"/>
              <a:buChar char="•"/>
            </a:pPr>
            <a:r>
              <a:rPr lang="es-ES" sz="1800" dirty="0">
                <a:solidFill>
                  <a:schemeClr val="dk1"/>
                </a:solidFill>
                <a:latin typeface="Arial"/>
                <a:ea typeface="Arial"/>
                <a:cs typeface="Arial"/>
                <a:sym typeface="Arial"/>
              </a:rPr>
              <a:t> Tanto el mercurio elemental como el inorgánico y sus compuestos, pueden ingresar mediante inhalación y llegar al torrente sanguíneo con una eficiencia del 80%</a:t>
            </a:r>
            <a:endParaRPr sz="1800" b="1" dirty="0"/>
          </a:p>
          <a:p>
            <a:pPr marL="228600" lvl="0" indent="-228600" algn="l" rtl="0">
              <a:lnSpc>
                <a:spcPct val="90000"/>
              </a:lnSpc>
              <a:spcBef>
                <a:spcPts val="1000"/>
              </a:spcBef>
              <a:spcAft>
                <a:spcPts val="0"/>
              </a:spcAft>
              <a:buClr>
                <a:schemeClr val="dk1"/>
              </a:buClr>
              <a:buSzPct val="100000"/>
              <a:buChar char="•"/>
            </a:pPr>
            <a:r>
              <a:rPr lang="es-ES" sz="1800" dirty="0">
                <a:solidFill>
                  <a:schemeClr val="dk1"/>
                </a:solidFill>
                <a:latin typeface="Arial"/>
                <a:ea typeface="Arial"/>
                <a:cs typeface="Arial"/>
                <a:sym typeface="Arial"/>
              </a:rPr>
              <a:t> La vía oral está implicada principalmente en las exposiciones accidentales, para este caso, el mercurio inorgánico se absorbe menos del 0,01%, las sales de mercurio del 2 al 15 % y los compuestos orgánicos más del 95%</a:t>
            </a:r>
            <a:endParaRPr sz="1800" b="1" dirty="0"/>
          </a:p>
          <a:p>
            <a:pPr marL="228600" lvl="0" indent="-228600" algn="l" rtl="0">
              <a:lnSpc>
                <a:spcPct val="90000"/>
              </a:lnSpc>
              <a:spcBef>
                <a:spcPts val="1000"/>
              </a:spcBef>
              <a:spcAft>
                <a:spcPts val="0"/>
              </a:spcAft>
              <a:buClr>
                <a:schemeClr val="dk1"/>
              </a:buClr>
              <a:buSzPct val="100000"/>
              <a:buChar char="•"/>
            </a:pPr>
            <a:r>
              <a:rPr lang="es-ES" sz="1800" dirty="0">
                <a:solidFill>
                  <a:schemeClr val="dk1"/>
                </a:solidFill>
                <a:latin typeface="Arial"/>
                <a:ea typeface="Arial"/>
                <a:cs typeface="Arial"/>
                <a:sym typeface="Arial"/>
              </a:rPr>
              <a:t>El mercurio tiene gran afinidad por el encéfalo, principalmente por la sustancia gris, seguido de órganos como hígado y riñón </a:t>
            </a:r>
            <a:endParaRPr sz="1800" b="1" dirty="0"/>
          </a:p>
        </p:txBody>
      </p:sp>
      <p:sp>
        <p:nvSpPr>
          <p:cNvPr id="166" name="Google Shape;166;p11"/>
          <p:cNvSpPr/>
          <p:nvPr/>
        </p:nvSpPr>
        <p:spPr>
          <a:xfrm>
            <a:off x="190687" y="2190045"/>
            <a:ext cx="5453060" cy="3271436"/>
          </a:xfrm>
          <a:prstGeom prst="homePlate">
            <a:avLst>
              <a:gd name="adj" fmla="val 50000"/>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ES" sz="1800" dirty="0">
                <a:solidFill>
                  <a:schemeClr val="lt1"/>
                </a:solidFill>
                <a:latin typeface="Arial"/>
                <a:ea typeface="Arial"/>
                <a:cs typeface="Arial"/>
                <a:sym typeface="Arial"/>
              </a:rPr>
              <a:t>El mercurio metálico y sus compuestos inorgánicos son usados principalmente en el tratamiento de minerales de plata y oro, fabricación de amalgamas, fabricación y reparación de aparatos de medición o de laboratorio (incluyendo termómetros), fabricación de bombillas eléctricas incandescentes, entre otros ​</a:t>
            </a:r>
            <a:endParaRPr sz="1800" dirty="0">
              <a:solidFill>
                <a:schemeClr val="lt1"/>
              </a:solidFill>
              <a:latin typeface="Calibri"/>
              <a:ea typeface="Calibri"/>
              <a:cs typeface="Calibri"/>
              <a:sym typeface="Calibri"/>
            </a:endParaRPr>
          </a:p>
        </p:txBody>
      </p:sp>
      <p:pic>
        <p:nvPicPr>
          <p:cNvPr id="167" name="Google Shape;167;p11"/>
          <p:cNvPicPr preferRelativeResize="0"/>
          <p:nvPr/>
        </p:nvPicPr>
        <p:blipFill rotWithShape="1">
          <a:blip r:embed="rId3">
            <a:alphaModFix/>
          </a:blip>
          <a:srcRect/>
          <a:stretch/>
        </p:blipFill>
        <p:spPr>
          <a:xfrm>
            <a:off x="9588492" y="111388"/>
            <a:ext cx="2241911" cy="1586971"/>
          </a:xfrm>
          <a:prstGeom prst="rect">
            <a:avLst/>
          </a:prstGeom>
          <a:noFill/>
          <a:ln>
            <a:noFill/>
          </a:ln>
        </p:spPr>
      </p:pic>
    </p:spTree>
    <p:extLst>
      <p:ext uri="{BB962C8B-B14F-4D97-AF65-F5344CB8AC3E}">
        <p14:creationId xmlns:p14="http://schemas.microsoft.com/office/powerpoint/2010/main" val="3766597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2"/>
          <p:cNvSpPr txBox="1">
            <a:spLocks noGrp="1"/>
          </p:cNvSpPr>
          <p:nvPr>
            <p:ph type="title"/>
          </p:nvPr>
        </p:nvSpPr>
        <p:spPr>
          <a:xfrm>
            <a:off x="1560689" y="246168"/>
            <a:ext cx="10515600" cy="80841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Arial"/>
              <a:buNone/>
            </a:pPr>
            <a:r>
              <a:rPr lang="es-ES" dirty="0">
                <a:latin typeface="Arial"/>
                <a:ea typeface="Arial"/>
                <a:cs typeface="Arial"/>
                <a:sym typeface="Arial"/>
              </a:rPr>
              <a:t>Intoxicación por mercurio, manifestaciones clínicas</a:t>
            </a:r>
            <a:endParaRPr b="0" dirty="0"/>
          </a:p>
        </p:txBody>
      </p:sp>
      <p:sp>
        <p:nvSpPr>
          <p:cNvPr id="173" name="Google Shape;173;p12"/>
          <p:cNvSpPr txBox="1">
            <a:spLocks noGrp="1"/>
          </p:cNvSpPr>
          <p:nvPr>
            <p:ph type="body" idx="1"/>
          </p:nvPr>
        </p:nvSpPr>
        <p:spPr>
          <a:xfrm>
            <a:off x="155594" y="1066621"/>
            <a:ext cx="7404458" cy="5173134"/>
          </a:xfrm>
          <a:prstGeom prst="rect">
            <a:avLst/>
          </a:prstGeom>
          <a:noFill/>
          <a:ln w="9525" cap="flat" cmpd="sng">
            <a:solidFill>
              <a:srgbClr val="1F3864"/>
            </a:solidFill>
            <a:prstDash val="solid"/>
            <a:round/>
            <a:headEnd type="none" w="sm" len="sm"/>
            <a:tailEnd type="none" w="sm" len="sm"/>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rgbClr val="2F5496"/>
              </a:buClr>
              <a:buSzPts val="1600"/>
              <a:buNone/>
            </a:pPr>
            <a:r>
              <a:rPr lang="es-ES" dirty="0">
                <a:solidFill>
                  <a:srgbClr val="2F5496"/>
                </a:solidFill>
                <a:latin typeface="Arial"/>
                <a:ea typeface="Arial"/>
                <a:cs typeface="Arial"/>
                <a:sym typeface="Arial"/>
              </a:rPr>
              <a:t>MERCURIO METÁLICO</a:t>
            </a:r>
            <a:endParaRPr dirty="0"/>
          </a:p>
          <a:p>
            <a:pPr marL="228600" lvl="0" indent="-236220" algn="l" rtl="0">
              <a:lnSpc>
                <a:spcPct val="90000"/>
              </a:lnSpc>
              <a:spcBef>
                <a:spcPts val="1000"/>
              </a:spcBef>
              <a:spcAft>
                <a:spcPts val="0"/>
              </a:spcAft>
              <a:buClr>
                <a:schemeClr val="dk1"/>
              </a:buClr>
              <a:buSzPts val="1600"/>
              <a:buChar char="•"/>
            </a:pPr>
            <a:r>
              <a:rPr lang="es-ES" dirty="0">
                <a:latin typeface="Arial"/>
                <a:ea typeface="Arial"/>
                <a:cs typeface="Arial"/>
                <a:sym typeface="Arial"/>
              </a:rPr>
              <a:t>La inhalación de vapores puede generar disnea, tos seca; posteriormente puede haber neumonitis intersticial con atelectasia y enfisema, y síndrome de distrés respiratorio agudo, acompañado de fiebre de vapores de mercurio</a:t>
            </a:r>
            <a:r>
              <a:rPr lang="es-ES" dirty="0"/>
              <a:t>.</a:t>
            </a:r>
            <a:endParaRPr dirty="0"/>
          </a:p>
          <a:p>
            <a:pPr marL="228600" lvl="0" indent="-236220" algn="l" rtl="0">
              <a:lnSpc>
                <a:spcPct val="90000"/>
              </a:lnSpc>
              <a:spcBef>
                <a:spcPts val="1000"/>
              </a:spcBef>
              <a:spcAft>
                <a:spcPts val="0"/>
              </a:spcAft>
              <a:buClr>
                <a:schemeClr val="dk1"/>
              </a:buClr>
              <a:buSzPts val="1600"/>
              <a:buChar char="•"/>
            </a:pPr>
            <a:r>
              <a:rPr lang="es-ES" dirty="0">
                <a:latin typeface="Arial"/>
                <a:ea typeface="Arial"/>
                <a:cs typeface="Arial"/>
                <a:sym typeface="Arial"/>
              </a:rPr>
              <a:t>Se pueden presentar síntomas digestivos inespecíficos como náuseas, vómitos y diarrea, sabor metálico, sialorrea y disfagia</a:t>
            </a:r>
            <a:endParaRPr dirty="0"/>
          </a:p>
          <a:p>
            <a:pPr marL="228600" lvl="0" indent="-236220" algn="l" rtl="0">
              <a:lnSpc>
                <a:spcPct val="90000"/>
              </a:lnSpc>
              <a:spcBef>
                <a:spcPts val="1000"/>
              </a:spcBef>
              <a:spcAft>
                <a:spcPts val="0"/>
              </a:spcAft>
              <a:buClr>
                <a:schemeClr val="dk1"/>
              </a:buClr>
              <a:buSzPts val="1600"/>
              <a:buChar char="•"/>
            </a:pPr>
            <a:r>
              <a:rPr lang="es-ES" dirty="0">
                <a:latin typeface="Arial"/>
                <a:ea typeface="Arial"/>
                <a:cs typeface="Arial"/>
                <a:sym typeface="Arial"/>
              </a:rPr>
              <a:t>Pueden aparecer síntomas neurológicos, como cefalea, temblor distal y facial, junto a insuficiencia renal y </a:t>
            </a:r>
            <a:r>
              <a:rPr lang="es-ES" dirty="0" err="1">
                <a:latin typeface="Arial"/>
                <a:ea typeface="Arial"/>
                <a:cs typeface="Arial"/>
                <a:sym typeface="Arial"/>
              </a:rPr>
              <a:t>gingivoestomatitis</a:t>
            </a:r>
            <a:endParaRPr dirty="0">
              <a:latin typeface="Arial"/>
              <a:ea typeface="Arial"/>
              <a:cs typeface="Arial"/>
              <a:sym typeface="Arial"/>
            </a:endParaRPr>
          </a:p>
          <a:p>
            <a:pPr marL="0" lvl="0" indent="0" algn="l" rtl="0">
              <a:lnSpc>
                <a:spcPct val="90000"/>
              </a:lnSpc>
              <a:spcBef>
                <a:spcPts val="1000"/>
              </a:spcBef>
              <a:spcAft>
                <a:spcPts val="0"/>
              </a:spcAft>
              <a:buClr>
                <a:schemeClr val="dk1"/>
              </a:buClr>
              <a:buSzPts val="1600"/>
              <a:buNone/>
            </a:pPr>
            <a:endParaRPr dirty="0"/>
          </a:p>
          <a:p>
            <a:pPr marL="0" lvl="0" indent="0" algn="l" rtl="0">
              <a:lnSpc>
                <a:spcPct val="90000"/>
              </a:lnSpc>
              <a:spcBef>
                <a:spcPts val="1000"/>
              </a:spcBef>
              <a:spcAft>
                <a:spcPts val="0"/>
              </a:spcAft>
              <a:buClr>
                <a:srgbClr val="2F5496"/>
              </a:buClr>
              <a:buSzPts val="1600"/>
              <a:buNone/>
            </a:pPr>
            <a:r>
              <a:rPr lang="es-ES" dirty="0">
                <a:solidFill>
                  <a:srgbClr val="2F5496"/>
                </a:solidFill>
                <a:latin typeface="Arial"/>
                <a:ea typeface="Arial"/>
                <a:cs typeface="Arial"/>
                <a:sym typeface="Arial"/>
              </a:rPr>
              <a:t>MERCURIO INORGANICO</a:t>
            </a:r>
            <a:endParaRPr dirty="0"/>
          </a:p>
          <a:p>
            <a:pPr marL="228600" lvl="0" indent="-236220" algn="l" rtl="0">
              <a:lnSpc>
                <a:spcPct val="90000"/>
              </a:lnSpc>
              <a:spcBef>
                <a:spcPts val="1000"/>
              </a:spcBef>
              <a:spcAft>
                <a:spcPts val="0"/>
              </a:spcAft>
              <a:buClr>
                <a:schemeClr val="dk1"/>
              </a:buClr>
              <a:buSzPts val="1600"/>
              <a:buChar char="•"/>
            </a:pPr>
            <a:r>
              <a:rPr lang="es-ES" dirty="0">
                <a:latin typeface="Arial"/>
                <a:ea typeface="Arial"/>
                <a:cs typeface="Arial"/>
                <a:sym typeface="Arial"/>
              </a:rPr>
              <a:t>Efecto cáustico sobre mucosas, incluyendo necrosis, en caso de ingestión masiva, gastroenteritis hemorrágica que puede llegar hasta choque hipovolémico y muerte</a:t>
            </a:r>
            <a:endParaRPr dirty="0"/>
          </a:p>
          <a:p>
            <a:pPr marL="228600" lvl="0" indent="-236220" algn="l" rtl="0">
              <a:lnSpc>
                <a:spcPct val="90000"/>
              </a:lnSpc>
              <a:spcBef>
                <a:spcPts val="1000"/>
              </a:spcBef>
              <a:spcAft>
                <a:spcPts val="0"/>
              </a:spcAft>
              <a:buClr>
                <a:schemeClr val="dk1"/>
              </a:buClr>
              <a:buSzPts val="1600"/>
              <a:buChar char="•"/>
            </a:pPr>
            <a:r>
              <a:rPr lang="es-ES" dirty="0">
                <a:latin typeface="Arial"/>
                <a:ea typeface="Arial"/>
                <a:cs typeface="Arial"/>
                <a:sym typeface="Arial"/>
              </a:rPr>
              <a:t>Puede producir afección renal incluyendo insuficiencia renal aguda, por necrosis tubular.</a:t>
            </a:r>
            <a:endParaRPr dirty="0"/>
          </a:p>
          <a:p>
            <a:pPr marL="0" lvl="0" indent="0" algn="l" rtl="0">
              <a:lnSpc>
                <a:spcPct val="90000"/>
              </a:lnSpc>
              <a:spcBef>
                <a:spcPts val="1000"/>
              </a:spcBef>
              <a:spcAft>
                <a:spcPts val="0"/>
              </a:spcAft>
              <a:buClr>
                <a:schemeClr val="dk1"/>
              </a:buClr>
              <a:buSzPts val="1600"/>
              <a:buNone/>
            </a:pPr>
            <a:endParaRPr dirty="0"/>
          </a:p>
          <a:p>
            <a:pPr marL="0" lvl="0" indent="0" algn="l" rtl="0">
              <a:lnSpc>
                <a:spcPct val="90000"/>
              </a:lnSpc>
              <a:spcBef>
                <a:spcPts val="1000"/>
              </a:spcBef>
              <a:spcAft>
                <a:spcPts val="0"/>
              </a:spcAft>
              <a:buClr>
                <a:srgbClr val="2F5496"/>
              </a:buClr>
              <a:buSzPts val="1600"/>
              <a:buNone/>
            </a:pPr>
            <a:r>
              <a:rPr lang="es-ES" dirty="0">
                <a:solidFill>
                  <a:srgbClr val="2F5496"/>
                </a:solidFill>
                <a:latin typeface="Arial"/>
                <a:ea typeface="Arial"/>
                <a:cs typeface="Arial"/>
                <a:sym typeface="Arial"/>
              </a:rPr>
              <a:t>COMPUESTOS ORGANICOS</a:t>
            </a:r>
            <a:endParaRPr dirty="0"/>
          </a:p>
          <a:p>
            <a:pPr marL="228600" lvl="0" indent="-236220" algn="l" rtl="0">
              <a:lnSpc>
                <a:spcPct val="90000"/>
              </a:lnSpc>
              <a:spcBef>
                <a:spcPts val="1000"/>
              </a:spcBef>
              <a:spcAft>
                <a:spcPts val="0"/>
              </a:spcAft>
              <a:buClr>
                <a:schemeClr val="dk1"/>
              </a:buClr>
              <a:buSzPts val="1600"/>
              <a:buChar char="•"/>
            </a:pPr>
            <a:r>
              <a:rPr lang="es-ES" dirty="0">
                <a:latin typeface="Arial"/>
                <a:ea typeface="Arial"/>
                <a:cs typeface="Arial"/>
                <a:sym typeface="Arial"/>
              </a:rPr>
              <a:t>Síntomas neurológicos como parestesias distales, ataxia, disartria, estrechamiento del campo visual y temblor</a:t>
            </a:r>
            <a:endParaRPr dirty="0"/>
          </a:p>
          <a:p>
            <a:pPr marL="228600" lvl="0" indent="-236220" algn="l" rtl="0">
              <a:lnSpc>
                <a:spcPct val="90000"/>
              </a:lnSpc>
              <a:spcBef>
                <a:spcPts val="1000"/>
              </a:spcBef>
              <a:spcAft>
                <a:spcPts val="0"/>
              </a:spcAft>
              <a:buClr>
                <a:schemeClr val="dk1"/>
              </a:buClr>
              <a:buSzPts val="1600"/>
              <a:buChar char="•"/>
            </a:pPr>
            <a:r>
              <a:rPr lang="es-ES" dirty="0">
                <a:latin typeface="Arial"/>
                <a:ea typeface="Arial"/>
                <a:cs typeface="Arial"/>
                <a:sym typeface="Arial"/>
              </a:rPr>
              <a:t>Síntomas gastrointestinales agudos, dificultad respiratoria y dermatitis </a:t>
            </a:r>
            <a:endParaRPr dirty="0"/>
          </a:p>
        </p:txBody>
      </p:sp>
      <p:pic>
        <p:nvPicPr>
          <p:cNvPr id="174" name="Google Shape;174;p12" descr="Icono&#10;&#10;Descripción generada automáticamente"/>
          <p:cNvPicPr preferRelativeResize="0"/>
          <p:nvPr/>
        </p:nvPicPr>
        <p:blipFill rotWithShape="1">
          <a:blip r:embed="rId3">
            <a:alphaModFix/>
          </a:blip>
          <a:srcRect/>
          <a:stretch/>
        </p:blipFill>
        <p:spPr>
          <a:xfrm>
            <a:off x="9775989" y="1318243"/>
            <a:ext cx="1485064" cy="1376363"/>
          </a:xfrm>
          <a:prstGeom prst="rect">
            <a:avLst/>
          </a:prstGeom>
          <a:noFill/>
          <a:ln>
            <a:noFill/>
          </a:ln>
        </p:spPr>
      </p:pic>
      <p:pic>
        <p:nvPicPr>
          <p:cNvPr id="175" name="Google Shape;175;p12"/>
          <p:cNvPicPr preferRelativeResize="0"/>
          <p:nvPr/>
        </p:nvPicPr>
        <p:blipFill rotWithShape="1">
          <a:blip r:embed="rId4">
            <a:alphaModFix/>
          </a:blip>
          <a:srcRect l="13852" r="11255" b="-787"/>
          <a:stretch/>
        </p:blipFill>
        <p:spPr>
          <a:xfrm>
            <a:off x="8151435" y="2958267"/>
            <a:ext cx="1961175" cy="1533960"/>
          </a:xfrm>
          <a:prstGeom prst="rect">
            <a:avLst/>
          </a:prstGeom>
          <a:noFill/>
          <a:ln>
            <a:noFill/>
          </a:ln>
        </p:spPr>
      </p:pic>
      <p:pic>
        <p:nvPicPr>
          <p:cNvPr id="176" name="Google Shape;176;p12" descr="Icono&#10;&#10;Descripción generada automáticamente"/>
          <p:cNvPicPr preferRelativeResize="0"/>
          <p:nvPr/>
        </p:nvPicPr>
        <p:blipFill rotWithShape="1">
          <a:blip r:embed="rId5">
            <a:alphaModFix/>
          </a:blip>
          <a:srcRect/>
          <a:stretch/>
        </p:blipFill>
        <p:spPr>
          <a:xfrm>
            <a:off x="10298993" y="4163395"/>
            <a:ext cx="1608031" cy="1533959"/>
          </a:xfrm>
          <a:prstGeom prst="rect">
            <a:avLst/>
          </a:prstGeom>
          <a:noFill/>
          <a:ln>
            <a:noFill/>
          </a:ln>
        </p:spPr>
      </p:pic>
      <p:sp>
        <p:nvSpPr>
          <p:cNvPr id="177" name="Google Shape;177;p12"/>
          <p:cNvSpPr txBox="1"/>
          <p:nvPr/>
        </p:nvSpPr>
        <p:spPr>
          <a:xfrm>
            <a:off x="8857323" y="6124339"/>
            <a:ext cx="2215937" cy="2308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900">
                <a:solidFill>
                  <a:schemeClr val="dk1"/>
                </a:solidFill>
                <a:latin typeface="Arial"/>
                <a:ea typeface="Arial"/>
                <a:cs typeface="Arial"/>
                <a:sym typeface="Arial"/>
              </a:rPr>
              <a:t>Fuente: https://www.google.com/imgres</a:t>
            </a:r>
            <a:endParaRPr/>
          </a:p>
        </p:txBody>
      </p:sp>
    </p:spTree>
    <p:extLst>
      <p:ext uri="{BB962C8B-B14F-4D97-AF65-F5344CB8AC3E}">
        <p14:creationId xmlns:p14="http://schemas.microsoft.com/office/powerpoint/2010/main" val="1764068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3"/>
          <p:cNvSpPr txBox="1">
            <a:spLocks noGrp="1"/>
          </p:cNvSpPr>
          <p:nvPr>
            <p:ph type="title"/>
          </p:nvPr>
        </p:nvSpPr>
        <p:spPr>
          <a:xfrm>
            <a:off x="2271889" y="199208"/>
            <a:ext cx="6725356" cy="64745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Arial"/>
              <a:buNone/>
            </a:pPr>
            <a:r>
              <a:rPr lang="es-ES" dirty="0">
                <a:latin typeface="Arial"/>
                <a:ea typeface="Arial"/>
                <a:cs typeface="Arial"/>
                <a:sym typeface="Arial"/>
              </a:rPr>
              <a:t>Intoxicación por mercurio, tratamiento</a:t>
            </a:r>
            <a:endParaRPr dirty="0"/>
          </a:p>
        </p:txBody>
      </p:sp>
      <p:sp>
        <p:nvSpPr>
          <p:cNvPr id="183" name="Google Shape;183;p13"/>
          <p:cNvSpPr txBox="1">
            <a:spLocks noGrp="1"/>
          </p:cNvSpPr>
          <p:nvPr>
            <p:ph type="body" idx="1"/>
          </p:nvPr>
        </p:nvSpPr>
        <p:spPr>
          <a:xfrm>
            <a:off x="160867" y="1106311"/>
            <a:ext cx="10090038" cy="5057422"/>
          </a:xfrm>
          <a:prstGeom prst="rect">
            <a:avLst/>
          </a:prstGeom>
          <a:solidFill>
            <a:schemeClr val="lt2"/>
          </a:solidFill>
          <a:ln>
            <a:noFill/>
          </a:ln>
          <a:effectLst>
            <a:outerShdw blurRad="57150" dist="19050" dir="5400000" algn="ctr" rotWithShape="0">
              <a:srgbClr val="000000">
                <a:alpha val="62745"/>
              </a:srgbClr>
            </a:outerShdw>
          </a:effectLst>
        </p:spPr>
        <p:txBody>
          <a:bodyPr spcFirstLastPara="1" wrap="square" lIns="91425" tIns="45700" rIns="91425" bIns="45700" anchor="t" anchorCtr="0">
            <a:normAutofit fontScale="92500" lnSpcReduction="10000"/>
          </a:bodyPr>
          <a:lstStyle/>
          <a:p>
            <a:pPr marL="228600" lvl="0" indent="-228600" algn="l" rtl="0">
              <a:lnSpc>
                <a:spcPct val="150000"/>
              </a:lnSpc>
              <a:spcBef>
                <a:spcPts val="0"/>
              </a:spcBef>
              <a:spcAft>
                <a:spcPts val="0"/>
              </a:spcAft>
              <a:buClr>
                <a:schemeClr val="dk1"/>
              </a:buClr>
              <a:buSzPts val="1800"/>
              <a:buChar char="•"/>
            </a:pPr>
            <a:r>
              <a:rPr lang="es-ES" sz="1800" dirty="0">
                <a:solidFill>
                  <a:schemeClr val="dk1"/>
                </a:solidFill>
                <a:latin typeface="Arial"/>
                <a:ea typeface="Arial"/>
                <a:cs typeface="Arial"/>
                <a:sym typeface="Arial"/>
              </a:rPr>
              <a:t>Medidas generales y específicas, principalmente monitoreo continuo ante la posible presentación de trastornos cardiovasculares, respiratorios y renales. </a:t>
            </a:r>
            <a:endParaRPr sz="1800" dirty="0">
              <a:solidFill>
                <a:schemeClr val="dk1"/>
              </a:solidFill>
              <a:latin typeface="Arial"/>
              <a:ea typeface="Arial"/>
              <a:cs typeface="Arial"/>
              <a:sym typeface="Arial"/>
            </a:endParaRPr>
          </a:p>
          <a:p>
            <a:pPr marL="228600" lvl="0" indent="-228600" algn="l" rtl="0">
              <a:lnSpc>
                <a:spcPct val="150000"/>
              </a:lnSpc>
              <a:spcBef>
                <a:spcPts val="0"/>
              </a:spcBef>
              <a:spcAft>
                <a:spcPts val="0"/>
              </a:spcAft>
              <a:buSzPts val="1800"/>
              <a:buChar char="•"/>
            </a:pPr>
            <a:r>
              <a:rPr lang="es-ES" sz="1800" dirty="0"/>
              <a:t>PEG sí hay evidencia de ingestión y material radio opaco. </a:t>
            </a:r>
            <a:endParaRPr sz="1800" dirty="0"/>
          </a:p>
          <a:p>
            <a:pPr marL="228600" lvl="0" indent="-228600" algn="l" rtl="0">
              <a:lnSpc>
                <a:spcPct val="150000"/>
              </a:lnSpc>
              <a:spcBef>
                <a:spcPts val="1000"/>
              </a:spcBef>
              <a:spcAft>
                <a:spcPts val="0"/>
              </a:spcAft>
              <a:buClr>
                <a:schemeClr val="dk1"/>
              </a:buClr>
              <a:buSzPts val="1800"/>
              <a:buChar char="•"/>
            </a:pPr>
            <a:r>
              <a:rPr lang="es-ES" sz="1800" dirty="0">
                <a:solidFill>
                  <a:schemeClr val="dk1"/>
                </a:solidFill>
                <a:latin typeface="Arial"/>
                <a:ea typeface="Arial"/>
                <a:cs typeface="Arial"/>
                <a:sym typeface="Arial"/>
              </a:rPr>
              <a:t>Puede requerirse la administración de antídotos:</a:t>
            </a:r>
            <a:endParaRPr sz="1800" dirty="0">
              <a:solidFill>
                <a:schemeClr val="dk1"/>
              </a:solidFill>
            </a:endParaRPr>
          </a:p>
          <a:p>
            <a:pPr marL="685800" lvl="1" indent="-228600" algn="l" rtl="0">
              <a:lnSpc>
                <a:spcPct val="150000"/>
              </a:lnSpc>
              <a:spcBef>
                <a:spcPts val="500"/>
              </a:spcBef>
              <a:spcAft>
                <a:spcPts val="0"/>
              </a:spcAft>
              <a:buClr>
                <a:schemeClr val="dk1"/>
              </a:buClr>
              <a:buSzPts val="1800"/>
              <a:buChar char="•"/>
            </a:pPr>
            <a:r>
              <a:rPr lang="es-ES" sz="1800" dirty="0" err="1">
                <a:solidFill>
                  <a:schemeClr val="dk1"/>
                </a:solidFill>
                <a:latin typeface="Arial"/>
                <a:ea typeface="Arial"/>
                <a:cs typeface="Arial"/>
                <a:sym typeface="Arial"/>
              </a:rPr>
              <a:t>Dimercaprol</a:t>
            </a:r>
            <a:r>
              <a:rPr lang="es-ES" sz="1800" dirty="0">
                <a:solidFill>
                  <a:schemeClr val="dk1"/>
                </a:solidFill>
                <a:latin typeface="Arial"/>
                <a:ea typeface="Arial"/>
                <a:cs typeface="Arial"/>
                <a:sym typeface="Arial"/>
              </a:rPr>
              <a:t> (BAL o British </a:t>
            </a:r>
            <a:r>
              <a:rPr lang="es-ES" sz="1800" dirty="0" err="1">
                <a:solidFill>
                  <a:schemeClr val="dk1"/>
                </a:solidFill>
                <a:latin typeface="Arial"/>
                <a:ea typeface="Arial"/>
                <a:cs typeface="Arial"/>
                <a:sym typeface="Arial"/>
              </a:rPr>
              <a:t>antilewisita</a:t>
            </a:r>
            <a:r>
              <a:rPr lang="es-ES" sz="1800" dirty="0">
                <a:solidFill>
                  <a:schemeClr val="dk1"/>
                </a:solidFill>
                <a:latin typeface="Arial"/>
                <a:ea typeface="Arial"/>
                <a:cs typeface="Arial"/>
                <a:sym typeface="Arial"/>
              </a:rPr>
              <a:t>) usado en intoxicaciones por mercurio elemental a dosis de 3mg/kg de peso IM cada 4 horas por dos días y continuar 3 mg/kg de peso cada 12 horas durante 7 a 10 si el paciente persiste sintomático o los niveles permanecen altos</a:t>
            </a:r>
            <a:endParaRPr sz="1800" dirty="0">
              <a:solidFill>
                <a:schemeClr val="dk1"/>
              </a:solidFill>
            </a:endParaRPr>
          </a:p>
          <a:p>
            <a:pPr marL="685800" lvl="1" indent="-228600" algn="l" rtl="0">
              <a:lnSpc>
                <a:spcPct val="150000"/>
              </a:lnSpc>
              <a:spcBef>
                <a:spcPts val="500"/>
              </a:spcBef>
              <a:spcAft>
                <a:spcPts val="0"/>
              </a:spcAft>
              <a:buClr>
                <a:schemeClr val="dk1"/>
              </a:buClr>
              <a:buSzPts val="1800"/>
              <a:buChar char="•"/>
            </a:pPr>
            <a:r>
              <a:rPr lang="es-ES" sz="1800" dirty="0" err="1">
                <a:solidFill>
                  <a:schemeClr val="dk1"/>
                </a:solidFill>
                <a:latin typeface="Arial"/>
                <a:ea typeface="Arial"/>
                <a:cs typeface="Arial"/>
                <a:sym typeface="Arial"/>
              </a:rPr>
              <a:t>Succimer</a:t>
            </a:r>
            <a:r>
              <a:rPr lang="es-ES" sz="1800" dirty="0">
                <a:solidFill>
                  <a:schemeClr val="dk1"/>
                </a:solidFill>
                <a:latin typeface="Arial"/>
                <a:ea typeface="Arial"/>
                <a:cs typeface="Arial"/>
                <a:sym typeface="Arial"/>
              </a:rPr>
              <a:t> (DMSA o meso-2,3-ácido </a:t>
            </a:r>
            <a:r>
              <a:rPr lang="es-ES" sz="1800" dirty="0" err="1">
                <a:solidFill>
                  <a:schemeClr val="dk1"/>
                </a:solidFill>
                <a:latin typeface="Arial"/>
                <a:ea typeface="Arial"/>
                <a:cs typeface="Arial"/>
                <a:sym typeface="Arial"/>
              </a:rPr>
              <a:t>dimercapto</a:t>
            </a:r>
            <a:r>
              <a:rPr lang="es-ES" sz="1800" dirty="0">
                <a:solidFill>
                  <a:schemeClr val="dk1"/>
                </a:solidFill>
                <a:latin typeface="Arial"/>
                <a:ea typeface="Arial"/>
                <a:cs typeface="Arial"/>
                <a:sym typeface="Arial"/>
              </a:rPr>
              <a:t>- succínico) usado para compuestos de mercurio inorgánico y mercurio metálico, a dosis de 10 mg/kg de peso vía oral cada 8 horas por 5 días y continuar la misma cada 12 horas por </a:t>
            </a:r>
            <a:r>
              <a:rPr lang="es-ES" sz="1800" dirty="0"/>
              <a:t>14 días</a:t>
            </a:r>
            <a:endParaRPr sz="1800" dirty="0">
              <a:solidFill>
                <a:schemeClr val="dk1"/>
              </a:solidFill>
            </a:endParaRPr>
          </a:p>
          <a:p>
            <a:pPr marL="685800" lvl="1" indent="-228600" algn="l" rtl="0">
              <a:lnSpc>
                <a:spcPct val="150000"/>
              </a:lnSpc>
              <a:spcBef>
                <a:spcPts val="500"/>
              </a:spcBef>
              <a:spcAft>
                <a:spcPts val="0"/>
              </a:spcAft>
              <a:buClr>
                <a:schemeClr val="dk1"/>
              </a:buClr>
              <a:buSzPts val="1800"/>
              <a:buChar char="•"/>
            </a:pPr>
            <a:r>
              <a:rPr lang="es-ES" sz="1800" dirty="0" err="1">
                <a:solidFill>
                  <a:schemeClr val="dk1"/>
                </a:solidFill>
                <a:latin typeface="Arial"/>
                <a:ea typeface="Arial"/>
                <a:cs typeface="Arial"/>
                <a:sym typeface="Arial"/>
              </a:rPr>
              <a:t>Peniciliamina</a:t>
            </a:r>
            <a:r>
              <a:rPr lang="es-ES" sz="1800" dirty="0">
                <a:solidFill>
                  <a:schemeClr val="dk1"/>
                </a:solidFill>
                <a:latin typeface="Arial"/>
                <a:ea typeface="Arial"/>
                <a:cs typeface="Arial"/>
                <a:sym typeface="Arial"/>
              </a:rPr>
              <a:t> usada luego de la terapia inicial con BAL, en dosis de 250 mg vía oral cada 6 - 8 horas o 100 mg/kg por día durante 10 días (15-30 mg/k/día divididos en tres dosis) </a:t>
            </a:r>
            <a:endParaRPr sz="1800" dirty="0">
              <a:solidFill>
                <a:schemeClr val="dk1"/>
              </a:solidFill>
            </a:endParaRPr>
          </a:p>
        </p:txBody>
      </p:sp>
      <p:pic>
        <p:nvPicPr>
          <p:cNvPr id="184" name="Google Shape;184;p13" descr="Icono&#10;&#10;Descripción generada automáticamente"/>
          <p:cNvPicPr preferRelativeResize="0"/>
          <p:nvPr/>
        </p:nvPicPr>
        <p:blipFill rotWithShape="1">
          <a:blip r:embed="rId3">
            <a:alphaModFix/>
          </a:blip>
          <a:srcRect/>
          <a:stretch/>
        </p:blipFill>
        <p:spPr>
          <a:xfrm>
            <a:off x="10411325" y="2712287"/>
            <a:ext cx="1619807" cy="1845470"/>
          </a:xfrm>
          <a:prstGeom prst="rect">
            <a:avLst/>
          </a:prstGeom>
          <a:noFill/>
          <a:ln>
            <a:noFill/>
          </a:ln>
        </p:spPr>
      </p:pic>
      <p:sp>
        <p:nvSpPr>
          <p:cNvPr id="185" name="Google Shape;185;p13"/>
          <p:cNvSpPr txBox="1"/>
          <p:nvPr/>
        </p:nvSpPr>
        <p:spPr>
          <a:xfrm>
            <a:off x="10539215" y="4758001"/>
            <a:ext cx="1491917" cy="5078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900" dirty="0">
                <a:solidFill>
                  <a:schemeClr val="dk1"/>
                </a:solidFill>
                <a:latin typeface="Arial"/>
                <a:ea typeface="Arial"/>
                <a:cs typeface="Arial"/>
                <a:sym typeface="Arial"/>
              </a:rPr>
              <a:t>Fuente: https://www.google.com/imgres</a:t>
            </a:r>
            <a:endParaRPr dirty="0"/>
          </a:p>
        </p:txBody>
      </p:sp>
    </p:spTree>
    <p:extLst>
      <p:ext uri="{BB962C8B-B14F-4D97-AF65-F5344CB8AC3E}">
        <p14:creationId xmlns:p14="http://schemas.microsoft.com/office/powerpoint/2010/main" val="260178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4"/>
          <p:cNvSpPr txBox="1">
            <a:spLocks noGrp="1"/>
          </p:cNvSpPr>
          <p:nvPr>
            <p:ph type="title"/>
          </p:nvPr>
        </p:nvSpPr>
        <p:spPr>
          <a:xfrm>
            <a:off x="3450166" y="287134"/>
            <a:ext cx="5291667" cy="52328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dirty="0">
                <a:latin typeface="Arial"/>
                <a:ea typeface="Arial"/>
                <a:cs typeface="Arial"/>
                <a:sym typeface="Arial"/>
              </a:rPr>
              <a:t>Intoxicación por plomo</a:t>
            </a:r>
            <a:endParaRPr dirty="0"/>
          </a:p>
        </p:txBody>
      </p:sp>
      <p:sp>
        <p:nvSpPr>
          <p:cNvPr id="191" name="Google Shape;191;p14"/>
          <p:cNvSpPr txBox="1">
            <a:spLocks noGrp="1"/>
          </p:cNvSpPr>
          <p:nvPr>
            <p:ph type="body" idx="1"/>
          </p:nvPr>
        </p:nvSpPr>
        <p:spPr>
          <a:xfrm>
            <a:off x="296333" y="1195359"/>
            <a:ext cx="8445500" cy="4200730"/>
          </a:xfrm>
          <a:prstGeom prst="rect">
            <a:avLst/>
          </a:prstGeom>
          <a:noFill/>
          <a:ln>
            <a:noFill/>
          </a:ln>
        </p:spPr>
        <p:txBody>
          <a:bodyPr spcFirstLastPara="1" wrap="square" lIns="91425" tIns="45700" rIns="91425" bIns="45700" anchor="t" anchorCtr="0">
            <a:noAutofit/>
          </a:bodyPr>
          <a:lstStyle/>
          <a:p>
            <a:pPr marL="228600" lvl="0" indent="-228600" algn="just" rtl="0">
              <a:lnSpc>
                <a:spcPct val="150000"/>
              </a:lnSpc>
              <a:spcBef>
                <a:spcPts val="0"/>
              </a:spcBef>
              <a:spcAft>
                <a:spcPts val="0"/>
              </a:spcAft>
              <a:buClr>
                <a:schemeClr val="dk1"/>
              </a:buClr>
              <a:buSzPts val="2000"/>
              <a:buChar char="•"/>
            </a:pPr>
            <a:r>
              <a:rPr lang="es-ES" sz="2000" dirty="0">
                <a:latin typeface="Arial"/>
                <a:ea typeface="Arial"/>
                <a:cs typeface="Arial"/>
                <a:sym typeface="Arial"/>
              </a:rPr>
              <a:t>Fabricación de planchas o tubos cuando se requiere gran maleabilidad y resistencia a la corrosión, principalmente en la industria química o en la construcción</a:t>
            </a:r>
            <a:endParaRPr sz="2000" dirty="0"/>
          </a:p>
          <a:p>
            <a:pPr marL="228600" lvl="0" indent="-228600" algn="just" rtl="0">
              <a:lnSpc>
                <a:spcPct val="150000"/>
              </a:lnSpc>
              <a:spcBef>
                <a:spcPts val="1000"/>
              </a:spcBef>
              <a:spcAft>
                <a:spcPts val="0"/>
              </a:spcAft>
              <a:buClr>
                <a:schemeClr val="dk1"/>
              </a:buClr>
              <a:buSzPts val="2000"/>
              <a:buChar char="•"/>
            </a:pPr>
            <a:r>
              <a:rPr lang="es-ES" sz="2000" dirty="0">
                <a:latin typeface="Arial"/>
                <a:ea typeface="Arial"/>
                <a:cs typeface="Arial"/>
                <a:sym typeface="Arial"/>
              </a:rPr>
              <a:t>Revestimiento de cables, componente de soldadura y como empaste en la industria automovilística. </a:t>
            </a:r>
            <a:endParaRPr sz="2000" dirty="0"/>
          </a:p>
          <a:p>
            <a:pPr marL="228600" lvl="0" indent="-228600" algn="just" rtl="0">
              <a:lnSpc>
                <a:spcPct val="150000"/>
              </a:lnSpc>
              <a:spcBef>
                <a:spcPts val="1000"/>
              </a:spcBef>
              <a:spcAft>
                <a:spcPts val="0"/>
              </a:spcAft>
              <a:buClr>
                <a:schemeClr val="dk1"/>
              </a:buClr>
              <a:buSzPts val="2000"/>
              <a:buChar char="•"/>
            </a:pPr>
            <a:r>
              <a:rPr lang="es-ES" sz="2000" dirty="0">
                <a:latin typeface="Arial"/>
                <a:ea typeface="Arial"/>
                <a:cs typeface="Arial"/>
                <a:sym typeface="Arial"/>
              </a:rPr>
              <a:t>Protector de radiaciones ionizantes. Se encuentra en una gran variedad de aleaciones y sus compuestos se preparan y utilizan en grandes cantidades en numerosas industrias </a:t>
            </a:r>
            <a:endParaRPr sz="2000" dirty="0"/>
          </a:p>
        </p:txBody>
      </p:sp>
      <p:pic>
        <p:nvPicPr>
          <p:cNvPr id="192" name="Google Shape;192;p14"/>
          <p:cNvPicPr preferRelativeResize="0"/>
          <p:nvPr/>
        </p:nvPicPr>
        <p:blipFill rotWithShape="1">
          <a:blip r:embed="rId3">
            <a:alphaModFix/>
          </a:blip>
          <a:srcRect/>
          <a:stretch/>
        </p:blipFill>
        <p:spPr>
          <a:xfrm>
            <a:off x="9277350" y="2357702"/>
            <a:ext cx="1988344" cy="2507456"/>
          </a:xfrm>
          <a:prstGeom prst="rect">
            <a:avLst/>
          </a:prstGeom>
          <a:noFill/>
          <a:ln>
            <a:noFill/>
          </a:ln>
        </p:spPr>
      </p:pic>
      <p:sp>
        <p:nvSpPr>
          <p:cNvPr id="193" name="Google Shape;193;p14"/>
          <p:cNvSpPr txBox="1"/>
          <p:nvPr/>
        </p:nvSpPr>
        <p:spPr>
          <a:xfrm>
            <a:off x="6985396" y="6141865"/>
            <a:ext cx="4583907" cy="2539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050">
                <a:solidFill>
                  <a:schemeClr val="dk1"/>
                </a:solidFill>
                <a:latin typeface="Arial"/>
                <a:ea typeface="Arial"/>
                <a:cs typeface="Arial"/>
                <a:sym typeface="Arial"/>
              </a:rPr>
              <a:t>Fuente: https://sp.depositphotos.com/vector-images/soldador.html</a:t>
            </a:r>
            <a:endParaRPr/>
          </a:p>
        </p:txBody>
      </p:sp>
    </p:spTree>
    <p:extLst>
      <p:ext uri="{BB962C8B-B14F-4D97-AF65-F5344CB8AC3E}">
        <p14:creationId xmlns:p14="http://schemas.microsoft.com/office/powerpoint/2010/main" val="3789254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5"/>
          <p:cNvSpPr txBox="1">
            <a:spLocks noGrp="1"/>
          </p:cNvSpPr>
          <p:nvPr>
            <p:ph type="title"/>
          </p:nvPr>
        </p:nvSpPr>
        <p:spPr>
          <a:xfrm>
            <a:off x="3468511" y="270201"/>
            <a:ext cx="5528733" cy="76034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dirty="0">
                <a:latin typeface="Arial"/>
                <a:ea typeface="Arial"/>
                <a:cs typeface="Arial"/>
                <a:sym typeface="Arial"/>
              </a:rPr>
              <a:t>Intoxicación por plomo</a:t>
            </a:r>
            <a:endParaRPr dirty="0"/>
          </a:p>
        </p:txBody>
      </p:sp>
      <p:grpSp>
        <p:nvGrpSpPr>
          <p:cNvPr id="199" name="Google Shape;199;p15"/>
          <p:cNvGrpSpPr/>
          <p:nvPr/>
        </p:nvGrpSpPr>
        <p:grpSpPr>
          <a:xfrm>
            <a:off x="611070" y="829380"/>
            <a:ext cx="11243613" cy="5634037"/>
            <a:chOff x="408708" y="0"/>
            <a:chExt cx="11243613" cy="5634037"/>
          </a:xfrm>
        </p:grpSpPr>
        <p:sp>
          <p:nvSpPr>
            <p:cNvPr id="200" name="Google Shape;200;p15"/>
            <p:cNvSpPr/>
            <p:nvPr/>
          </p:nvSpPr>
          <p:spPr>
            <a:xfrm>
              <a:off x="904577" y="0"/>
              <a:ext cx="10251875" cy="5634037"/>
            </a:xfrm>
            <a:prstGeom prst="rightArrow">
              <a:avLst>
                <a:gd name="adj1" fmla="val 50000"/>
                <a:gd name="adj2" fmla="val 50000"/>
              </a:avLst>
            </a:prstGeom>
            <a:solidFill>
              <a:srgbClr val="CCD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latin typeface="+mn-lt"/>
              </a:endParaRPr>
            </a:p>
          </p:txBody>
        </p:sp>
        <p:sp>
          <p:nvSpPr>
            <p:cNvPr id="201" name="Google Shape;201;p15"/>
            <p:cNvSpPr/>
            <p:nvPr/>
          </p:nvSpPr>
          <p:spPr>
            <a:xfrm>
              <a:off x="408708" y="1690211"/>
              <a:ext cx="3618309" cy="2253614"/>
            </a:xfrm>
            <a:prstGeom prst="roundRect">
              <a:avLst>
                <a:gd name="adj" fmla="val 16667"/>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mn-lt"/>
              </a:endParaRPr>
            </a:p>
          </p:txBody>
        </p:sp>
        <p:sp>
          <p:nvSpPr>
            <p:cNvPr id="202" name="Google Shape;202;p15"/>
            <p:cNvSpPr txBox="1"/>
            <p:nvPr/>
          </p:nvSpPr>
          <p:spPr>
            <a:xfrm>
              <a:off x="518720" y="1800223"/>
              <a:ext cx="3398285" cy="2033590"/>
            </a:xfrm>
            <a:prstGeom prst="rect">
              <a:avLst/>
            </a:prstGeom>
            <a:noFill/>
            <a:ln>
              <a:noFill/>
            </a:ln>
          </p:spPr>
          <p:txBody>
            <a:bodyPr spcFirstLastPara="1" wrap="square" lIns="64750" tIns="64750" rIns="64750" bIns="64750" anchor="ctr" anchorCtr="0">
              <a:noAutofit/>
            </a:bodyPr>
            <a:lstStyle/>
            <a:p>
              <a:pPr marL="0" marR="0" lvl="0" indent="0" algn="ctr" rtl="0">
                <a:lnSpc>
                  <a:spcPct val="90000"/>
                </a:lnSpc>
                <a:spcBef>
                  <a:spcPts val="0"/>
                </a:spcBef>
                <a:spcAft>
                  <a:spcPts val="0"/>
                </a:spcAft>
                <a:buClr>
                  <a:schemeClr val="lt1"/>
                </a:buClr>
                <a:buSzPts val="1700"/>
                <a:buFont typeface="Calibri"/>
                <a:buNone/>
              </a:pPr>
              <a:r>
                <a:rPr lang="es-ES" sz="1600" dirty="0">
                  <a:solidFill>
                    <a:schemeClr val="lt1"/>
                  </a:solidFill>
                  <a:latin typeface="+mn-lt"/>
                  <a:ea typeface="Calibri"/>
                  <a:cs typeface="Calibri"/>
                  <a:sym typeface="Calibri"/>
                </a:rPr>
                <a:t>Absorción: depende del tránsito gastrointestinal, estado nutricional y edad; principalmente por vía respiratoria y oral, aumenta cuando hay deficiencias de hierro o calcio, en dietas ricas en grasas y durante la infancia (40 a 50%, en la edad adulta es de 10%)</a:t>
              </a:r>
              <a:endParaRPr sz="1600" dirty="0">
                <a:latin typeface="+mn-lt"/>
              </a:endParaRPr>
            </a:p>
          </p:txBody>
        </p:sp>
        <p:sp>
          <p:nvSpPr>
            <p:cNvPr id="203" name="Google Shape;203;p15"/>
            <p:cNvSpPr/>
            <p:nvPr/>
          </p:nvSpPr>
          <p:spPr>
            <a:xfrm>
              <a:off x="4221360" y="1690211"/>
              <a:ext cx="3618309" cy="2253614"/>
            </a:xfrm>
            <a:prstGeom prst="roundRect">
              <a:avLst>
                <a:gd name="adj" fmla="val 16667"/>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mn-lt"/>
              </a:endParaRPr>
            </a:p>
          </p:txBody>
        </p:sp>
        <p:sp>
          <p:nvSpPr>
            <p:cNvPr id="204" name="Google Shape;204;p15"/>
            <p:cNvSpPr txBox="1"/>
            <p:nvPr/>
          </p:nvSpPr>
          <p:spPr>
            <a:xfrm>
              <a:off x="4331372" y="1800223"/>
              <a:ext cx="3398285" cy="2033590"/>
            </a:xfrm>
            <a:prstGeom prst="rect">
              <a:avLst/>
            </a:prstGeom>
            <a:noFill/>
            <a:ln>
              <a:noFill/>
            </a:ln>
          </p:spPr>
          <p:txBody>
            <a:bodyPr spcFirstLastPara="1" wrap="square" lIns="64750" tIns="64750" rIns="64750" bIns="64750" anchor="ctr" anchorCtr="0">
              <a:noAutofit/>
            </a:bodyPr>
            <a:lstStyle/>
            <a:p>
              <a:pPr marL="0" marR="0" lvl="0" indent="0" algn="ctr" rtl="0">
                <a:lnSpc>
                  <a:spcPct val="90000"/>
                </a:lnSpc>
                <a:spcBef>
                  <a:spcPts val="0"/>
                </a:spcBef>
                <a:spcAft>
                  <a:spcPts val="0"/>
                </a:spcAft>
                <a:buClr>
                  <a:schemeClr val="lt1"/>
                </a:buClr>
                <a:buSzPts val="1700"/>
                <a:buFont typeface="Calibri"/>
                <a:buNone/>
              </a:pPr>
              <a:r>
                <a:rPr lang="es-ES" sz="1600" dirty="0">
                  <a:solidFill>
                    <a:schemeClr val="lt1"/>
                  </a:solidFill>
                  <a:latin typeface="+mn-lt"/>
                  <a:ea typeface="Calibri"/>
                  <a:cs typeface="Calibri"/>
                  <a:sym typeface="Calibri"/>
                </a:rPr>
                <a:t>99% permanece en sangre entre 30 y 35 días; en las siguientes 4 a 6 semanas se distribuye a otros órganos (hígado, riñón, médula ósea y sistema nervioso central). Después de 1 a 2 meses se fija en los huesos (reservorio)</a:t>
              </a:r>
              <a:endParaRPr sz="1600" dirty="0">
                <a:latin typeface="+mn-lt"/>
              </a:endParaRPr>
            </a:p>
          </p:txBody>
        </p:sp>
        <p:sp>
          <p:nvSpPr>
            <p:cNvPr id="205" name="Google Shape;205;p15"/>
            <p:cNvSpPr/>
            <p:nvPr/>
          </p:nvSpPr>
          <p:spPr>
            <a:xfrm>
              <a:off x="8034012" y="1690211"/>
              <a:ext cx="3618309" cy="2253614"/>
            </a:xfrm>
            <a:prstGeom prst="roundRect">
              <a:avLst>
                <a:gd name="adj" fmla="val 16667"/>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mn-lt"/>
              </a:endParaRPr>
            </a:p>
          </p:txBody>
        </p:sp>
        <p:sp>
          <p:nvSpPr>
            <p:cNvPr id="206" name="Google Shape;206;p15"/>
            <p:cNvSpPr txBox="1"/>
            <p:nvPr/>
          </p:nvSpPr>
          <p:spPr>
            <a:xfrm>
              <a:off x="8144024" y="1800223"/>
              <a:ext cx="3398285" cy="2033590"/>
            </a:xfrm>
            <a:prstGeom prst="rect">
              <a:avLst/>
            </a:prstGeom>
            <a:noFill/>
            <a:ln>
              <a:noFill/>
            </a:ln>
          </p:spPr>
          <p:txBody>
            <a:bodyPr spcFirstLastPara="1" wrap="square" lIns="64750" tIns="64750" rIns="64750" bIns="64750" anchor="ctr" anchorCtr="0">
              <a:noAutofit/>
            </a:bodyPr>
            <a:lstStyle/>
            <a:p>
              <a:pPr marL="0" marR="0" lvl="0" indent="0" algn="ctr" rtl="0">
                <a:lnSpc>
                  <a:spcPct val="90000"/>
                </a:lnSpc>
                <a:spcBef>
                  <a:spcPts val="0"/>
                </a:spcBef>
                <a:spcAft>
                  <a:spcPts val="0"/>
                </a:spcAft>
                <a:buClr>
                  <a:schemeClr val="lt1"/>
                </a:buClr>
                <a:buSzPts val="1700"/>
                <a:buFont typeface="Calibri"/>
                <a:buNone/>
              </a:pPr>
              <a:r>
                <a:rPr lang="es-ES" sz="1600" dirty="0">
                  <a:solidFill>
                    <a:schemeClr val="lt1"/>
                  </a:solidFill>
                  <a:latin typeface="+mn-lt"/>
                  <a:ea typeface="Calibri"/>
                  <a:cs typeface="Calibri"/>
                  <a:sym typeface="Calibri"/>
                </a:rPr>
                <a:t>Vida media en tejido cerebral: aproximadamente 2 años; en huesos 20 a 30 años, de donde puede movilizarse en situaciones como embarazo, hipertiroidismo y edad avanzada. Cruza la placenta y la barrera hematoencefálica </a:t>
              </a:r>
              <a:endParaRPr sz="1600" dirty="0">
                <a:solidFill>
                  <a:schemeClr val="lt1"/>
                </a:solidFill>
                <a:latin typeface="+mn-lt"/>
                <a:ea typeface="Calibri"/>
                <a:cs typeface="Calibri"/>
                <a:sym typeface="Calibri"/>
              </a:endParaRPr>
            </a:p>
          </p:txBody>
        </p:sp>
      </p:grpSp>
    </p:spTree>
    <p:extLst>
      <p:ext uri="{BB962C8B-B14F-4D97-AF65-F5344CB8AC3E}">
        <p14:creationId xmlns:p14="http://schemas.microsoft.com/office/powerpoint/2010/main" val="1652248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6"/>
          <p:cNvSpPr txBox="1">
            <a:spLocks noGrp="1"/>
          </p:cNvSpPr>
          <p:nvPr>
            <p:ph type="title"/>
          </p:nvPr>
        </p:nvSpPr>
        <p:spPr>
          <a:xfrm>
            <a:off x="1786467" y="236929"/>
            <a:ext cx="7504553" cy="57972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Font typeface="Arial"/>
              <a:buNone/>
            </a:pPr>
            <a:r>
              <a:rPr lang="es-ES" sz="2400" dirty="0">
                <a:latin typeface="Arial"/>
                <a:ea typeface="Arial"/>
                <a:cs typeface="Arial"/>
                <a:sym typeface="Arial"/>
              </a:rPr>
              <a:t>Intoxicación por plomo, manifestaciones clínicas</a:t>
            </a:r>
            <a:endParaRPr sz="2400" dirty="0"/>
          </a:p>
        </p:txBody>
      </p:sp>
      <p:grpSp>
        <p:nvGrpSpPr>
          <p:cNvPr id="212" name="Google Shape;212;p16"/>
          <p:cNvGrpSpPr/>
          <p:nvPr/>
        </p:nvGrpSpPr>
        <p:grpSpPr>
          <a:xfrm>
            <a:off x="307758" y="1090597"/>
            <a:ext cx="8009194" cy="4238667"/>
            <a:chOff x="2958" y="1168"/>
            <a:chExt cx="8009194" cy="4238667"/>
          </a:xfrm>
        </p:grpSpPr>
        <p:sp>
          <p:nvSpPr>
            <p:cNvPr id="213" name="Google Shape;213;p16"/>
            <p:cNvSpPr/>
            <p:nvPr/>
          </p:nvSpPr>
          <p:spPr>
            <a:xfrm>
              <a:off x="2958" y="1168"/>
              <a:ext cx="8009193" cy="2012820"/>
            </a:xfrm>
            <a:prstGeom prst="roundRect">
              <a:avLst>
                <a:gd name="adj" fmla="val 10000"/>
              </a:avLst>
            </a:prstGeom>
            <a:solidFill>
              <a:schemeClr val="lt1"/>
            </a:solidFill>
            <a:ln w="12700" cap="flat" cmpd="sng">
              <a:solidFill>
                <a:srgbClr val="3A66B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214" name="Google Shape;214;p16"/>
            <p:cNvSpPr txBox="1"/>
            <p:nvPr/>
          </p:nvSpPr>
          <p:spPr>
            <a:xfrm>
              <a:off x="61911" y="60121"/>
              <a:ext cx="7891287" cy="1894914"/>
            </a:xfrm>
            <a:prstGeom prst="rect">
              <a:avLst/>
            </a:prstGeom>
            <a:noFill/>
            <a:ln>
              <a:noFill/>
            </a:ln>
          </p:spPr>
          <p:txBody>
            <a:bodyPr spcFirstLastPara="1" wrap="square" lIns="121900" tIns="121900" rIns="121900" bIns="121900" anchor="ctr" anchorCtr="0">
              <a:noAutofit/>
            </a:bodyPr>
            <a:lstStyle/>
            <a:p>
              <a:pPr marL="0" marR="0" lvl="0" indent="0" algn="ctr" rtl="0">
                <a:lnSpc>
                  <a:spcPct val="90000"/>
                </a:lnSpc>
                <a:spcBef>
                  <a:spcPts val="0"/>
                </a:spcBef>
                <a:spcAft>
                  <a:spcPts val="0"/>
                </a:spcAft>
                <a:buClr>
                  <a:schemeClr val="lt1"/>
                </a:buClr>
                <a:buSzPts val="3200"/>
                <a:buFont typeface="Calibri"/>
                <a:buNone/>
              </a:pPr>
              <a:r>
                <a:rPr lang="es-ES" sz="3200" dirty="0">
                  <a:solidFill>
                    <a:schemeClr val="dk1"/>
                  </a:solidFill>
                  <a:latin typeface="+mn-lt"/>
                  <a:ea typeface="Calibri"/>
                  <a:cs typeface="Calibri"/>
                  <a:sym typeface="Calibri"/>
                </a:rPr>
                <a:t>La severidad de los síntomas clínicos aumenta dependiendo de la dosis de exposición y la concentración de plomo en sangre</a:t>
              </a:r>
              <a:endParaRPr dirty="0">
                <a:solidFill>
                  <a:schemeClr val="dk1"/>
                </a:solidFill>
                <a:latin typeface="+mn-lt"/>
              </a:endParaRPr>
            </a:p>
          </p:txBody>
        </p:sp>
        <p:sp>
          <p:nvSpPr>
            <p:cNvPr id="215" name="Google Shape;215;p16"/>
            <p:cNvSpPr/>
            <p:nvPr/>
          </p:nvSpPr>
          <p:spPr>
            <a:xfrm>
              <a:off x="2958" y="2227015"/>
              <a:ext cx="3843183" cy="2012820"/>
            </a:xfrm>
            <a:prstGeom prst="roundRect">
              <a:avLst>
                <a:gd name="adj" fmla="val 10000"/>
              </a:avLst>
            </a:prstGeom>
            <a:solidFill>
              <a:schemeClr val="lt1"/>
            </a:solidFill>
            <a:ln w="12700" cap="flat" cmpd="sng">
              <a:solidFill>
                <a:srgbClr val="3A66B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216" name="Google Shape;216;p16"/>
            <p:cNvSpPr txBox="1"/>
            <p:nvPr/>
          </p:nvSpPr>
          <p:spPr>
            <a:xfrm>
              <a:off x="61911" y="2285968"/>
              <a:ext cx="3725277" cy="1894914"/>
            </a:xfrm>
            <a:prstGeom prst="rect">
              <a:avLst/>
            </a:prstGeom>
            <a:noFill/>
            <a:ln>
              <a:noFill/>
            </a:ln>
          </p:spPr>
          <p:txBody>
            <a:bodyPr spcFirstLastPara="1" wrap="square" lIns="72375" tIns="72375" rIns="72375" bIns="72375"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es-ES" sz="1800" dirty="0">
                  <a:solidFill>
                    <a:schemeClr val="dk1"/>
                  </a:solidFill>
                  <a:latin typeface="+mn-lt"/>
                  <a:ea typeface="Calibri"/>
                  <a:cs typeface="Calibri"/>
                  <a:sym typeface="Calibri"/>
                </a:rPr>
                <a:t>Los síntomas más frecuentes incluyen: pérdida de apetito, náuseas, vómito, dolor abdominal tipo calambre (cólico de plomo), estreñimiento, fatiga, cefalea, dolores en articulaciones y músculos, entre otros</a:t>
              </a:r>
              <a:endParaRPr sz="1800" dirty="0">
                <a:solidFill>
                  <a:schemeClr val="dk1"/>
                </a:solidFill>
                <a:latin typeface="+mn-lt"/>
              </a:endParaRPr>
            </a:p>
          </p:txBody>
        </p:sp>
        <p:sp>
          <p:nvSpPr>
            <p:cNvPr id="217" name="Google Shape;217;p16"/>
            <p:cNvSpPr/>
            <p:nvPr/>
          </p:nvSpPr>
          <p:spPr>
            <a:xfrm>
              <a:off x="4168969" y="2227015"/>
              <a:ext cx="3843183" cy="2012820"/>
            </a:xfrm>
            <a:prstGeom prst="roundRect">
              <a:avLst>
                <a:gd name="adj" fmla="val 10000"/>
              </a:avLst>
            </a:prstGeom>
            <a:solidFill>
              <a:schemeClr val="lt1"/>
            </a:solidFill>
            <a:ln w="12700" cap="flat" cmpd="sng">
              <a:solidFill>
                <a:srgbClr val="3A66B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218" name="Google Shape;218;p16"/>
            <p:cNvSpPr txBox="1"/>
            <p:nvPr/>
          </p:nvSpPr>
          <p:spPr>
            <a:xfrm>
              <a:off x="4227922" y="2285968"/>
              <a:ext cx="3725277" cy="1894914"/>
            </a:xfrm>
            <a:prstGeom prst="rect">
              <a:avLst/>
            </a:prstGeom>
            <a:noFill/>
            <a:ln>
              <a:noFill/>
            </a:ln>
          </p:spPr>
          <p:txBody>
            <a:bodyPr spcFirstLastPara="1" wrap="square" lIns="72375" tIns="72375" rIns="72375" bIns="72375"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es-ES" sz="1900" dirty="0">
                  <a:solidFill>
                    <a:schemeClr val="dk1"/>
                  </a:solidFill>
                  <a:latin typeface="+mn-lt"/>
                  <a:ea typeface="Calibri"/>
                  <a:cs typeface="Calibri"/>
                  <a:sym typeface="Calibri"/>
                </a:rPr>
                <a:t>A largo plazo, se pueden encontrar efectos importantes principalmente en el sistema nervioso, hematopoyético, renal y reproductor</a:t>
              </a:r>
              <a:endParaRPr dirty="0">
                <a:solidFill>
                  <a:schemeClr val="dk1"/>
                </a:solidFill>
                <a:latin typeface="+mn-lt"/>
              </a:endParaRPr>
            </a:p>
          </p:txBody>
        </p:sp>
      </p:grpSp>
      <p:pic>
        <p:nvPicPr>
          <p:cNvPr id="219" name="Google Shape;219;p16" descr="Icono&#10;&#10;Descripción generada automáticamente"/>
          <p:cNvPicPr preferRelativeResize="0"/>
          <p:nvPr/>
        </p:nvPicPr>
        <p:blipFill rotWithShape="1">
          <a:blip r:embed="rId3">
            <a:alphaModFix/>
          </a:blip>
          <a:srcRect l="26840" r="22943" b="-826"/>
          <a:stretch/>
        </p:blipFill>
        <p:spPr>
          <a:xfrm>
            <a:off x="8826615" y="1836655"/>
            <a:ext cx="1377540" cy="1454313"/>
          </a:xfrm>
          <a:prstGeom prst="rect">
            <a:avLst/>
          </a:prstGeom>
          <a:noFill/>
          <a:ln>
            <a:noFill/>
          </a:ln>
        </p:spPr>
      </p:pic>
      <p:pic>
        <p:nvPicPr>
          <p:cNvPr id="220" name="Google Shape;220;p16" descr="Icono&#10;&#10;Descripción generada automáticamente"/>
          <p:cNvPicPr preferRelativeResize="0"/>
          <p:nvPr/>
        </p:nvPicPr>
        <p:blipFill rotWithShape="1">
          <a:blip r:embed="rId4">
            <a:alphaModFix/>
          </a:blip>
          <a:srcRect/>
          <a:stretch/>
        </p:blipFill>
        <p:spPr>
          <a:xfrm>
            <a:off x="10586683" y="526792"/>
            <a:ext cx="1176340" cy="1724026"/>
          </a:xfrm>
          <a:prstGeom prst="rect">
            <a:avLst/>
          </a:prstGeom>
          <a:noFill/>
          <a:ln>
            <a:noFill/>
          </a:ln>
        </p:spPr>
      </p:pic>
      <p:pic>
        <p:nvPicPr>
          <p:cNvPr id="222" name="Google Shape;222;p16"/>
          <p:cNvPicPr preferRelativeResize="0"/>
          <p:nvPr/>
        </p:nvPicPr>
        <p:blipFill rotWithShape="1">
          <a:blip r:embed="rId5">
            <a:alphaModFix/>
          </a:blip>
          <a:srcRect l="14932" r="16742" b="679"/>
          <a:stretch/>
        </p:blipFill>
        <p:spPr>
          <a:xfrm>
            <a:off x="9502810" y="3599215"/>
            <a:ext cx="1796220" cy="1731219"/>
          </a:xfrm>
          <a:prstGeom prst="rect">
            <a:avLst/>
          </a:prstGeom>
          <a:noFill/>
          <a:ln>
            <a:noFill/>
          </a:ln>
        </p:spPr>
      </p:pic>
      <p:sp>
        <p:nvSpPr>
          <p:cNvPr id="223" name="Google Shape;223;p16"/>
          <p:cNvSpPr txBox="1"/>
          <p:nvPr/>
        </p:nvSpPr>
        <p:spPr>
          <a:xfrm>
            <a:off x="8685873" y="5838589"/>
            <a:ext cx="2215937" cy="2308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900">
                <a:solidFill>
                  <a:schemeClr val="dk1"/>
                </a:solidFill>
                <a:latin typeface="Arial"/>
                <a:ea typeface="Arial"/>
                <a:cs typeface="Arial"/>
                <a:sym typeface="Arial"/>
              </a:rPr>
              <a:t>Fuente: https://www.google.com/imgres</a:t>
            </a:r>
            <a:endParaRPr/>
          </a:p>
        </p:txBody>
      </p:sp>
    </p:spTree>
    <p:extLst>
      <p:ext uri="{BB962C8B-B14F-4D97-AF65-F5344CB8AC3E}">
        <p14:creationId xmlns:p14="http://schemas.microsoft.com/office/powerpoint/2010/main" val="109195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7"/>
          <p:cNvSpPr txBox="1">
            <a:spLocks noGrp="1"/>
          </p:cNvSpPr>
          <p:nvPr>
            <p:ph type="title"/>
          </p:nvPr>
        </p:nvSpPr>
        <p:spPr>
          <a:xfrm>
            <a:off x="2306549" y="266941"/>
            <a:ext cx="6635044" cy="57972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Arial"/>
              <a:buNone/>
            </a:pPr>
            <a:r>
              <a:rPr lang="es-ES" dirty="0">
                <a:latin typeface="Arial"/>
                <a:ea typeface="Arial"/>
                <a:cs typeface="Arial"/>
                <a:sym typeface="Arial"/>
              </a:rPr>
              <a:t>Intoxicación por plomo, tratamiento</a:t>
            </a:r>
            <a:endParaRPr dirty="0"/>
          </a:p>
        </p:txBody>
      </p:sp>
      <p:sp>
        <p:nvSpPr>
          <p:cNvPr id="229" name="Google Shape;229;p17"/>
          <p:cNvSpPr txBox="1">
            <a:spLocks noGrp="1"/>
          </p:cNvSpPr>
          <p:nvPr>
            <p:ph type="body" idx="1"/>
          </p:nvPr>
        </p:nvSpPr>
        <p:spPr>
          <a:xfrm>
            <a:off x="140096" y="934155"/>
            <a:ext cx="11911807" cy="4989689"/>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1800"/>
              <a:buChar char="•"/>
            </a:pPr>
            <a:r>
              <a:rPr lang="es-ES" sz="1800" dirty="0">
                <a:solidFill>
                  <a:schemeClr val="dk1"/>
                </a:solidFill>
                <a:latin typeface="Arial"/>
                <a:ea typeface="Arial"/>
                <a:cs typeface="Arial"/>
                <a:sym typeface="Arial"/>
              </a:rPr>
              <a:t>Debe considerarse manejo especializado y consideración de las medidas terapéuticas necesarias en especial si hay condición clínica grave</a:t>
            </a:r>
            <a:endParaRPr sz="1800" dirty="0"/>
          </a:p>
          <a:p>
            <a:pPr marL="228600" lvl="0" indent="-228600" algn="l" rtl="0">
              <a:lnSpc>
                <a:spcPct val="150000"/>
              </a:lnSpc>
              <a:spcBef>
                <a:spcPts val="1000"/>
              </a:spcBef>
              <a:spcAft>
                <a:spcPts val="0"/>
              </a:spcAft>
              <a:buClr>
                <a:schemeClr val="dk1"/>
              </a:buClr>
              <a:buSzPts val="1800"/>
              <a:buChar char="•"/>
            </a:pPr>
            <a:r>
              <a:rPr lang="es-ES" sz="1800" dirty="0">
                <a:solidFill>
                  <a:schemeClr val="dk1"/>
                </a:solidFill>
                <a:latin typeface="Arial"/>
                <a:ea typeface="Arial"/>
                <a:cs typeface="Arial"/>
                <a:sym typeface="Arial"/>
              </a:rPr>
              <a:t>Puede considerarse la terapia de quelación ante las siguientes situaciones: </a:t>
            </a:r>
            <a:endParaRPr sz="1800" dirty="0"/>
          </a:p>
          <a:p>
            <a:pPr marL="685800" lvl="1" indent="-228600" algn="l" rtl="0">
              <a:lnSpc>
                <a:spcPct val="150000"/>
              </a:lnSpc>
              <a:spcBef>
                <a:spcPts val="500"/>
              </a:spcBef>
              <a:spcAft>
                <a:spcPts val="0"/>
              </a:spcAft>
              <a:buClr>
                <a:schemeClr val="dk1"/>
              </a:buClr>
              <a:buSzPts val="1800"/>
              <a:buChar char="•"/>
            </a:pPr>
            <a:r>
              <a:rPr lang="es-ES" sz="1800" dirty="0">
                <a:solidFill>
                  <a:schemeClr val="dk1"/>
                </a:solidFill>
                <a:latin typeface="Arial"/>
                <a:ea typeface="Arial"/>
                <a:cs typeface="Arial"/>
                <a:sym typeface="Arial"/>
              </a:rPr>
              <a:t>Adultos con síntomas leves o </a:t>
            </a:r>
            <a:r>
              <a:rPr lang="es-ES" sz="1800" dirty="0" err="1">
                <a:solidFill>
                  <a:schemeClr val="dk1"/>
                </a:solidFill>
                <a:latin typeface="Arial"/>
                <a:ea typeface="Arial"/>
                <a:cs typeface="Arial"/>
                <a:sym typeface="Arial"/>
              </a:rPr>
              <a:t>plumbemia</a:t>
            </a:r>
            <a:r>
              <a:rPr lang="es-ES" sz="1800" dirty="0">
                <a:solidFill>
                  <a:schemeClr val="dk1"/>
                </a:solidFill>
                <a:latin typeface="Arial"/>
                <a:ea typeface="Arial"/>
                <a:cs typeface="Arial"/>
                <a:sym typeface="Arial"/>
              </a:rPr>
              <a:t> &gt;45 μg/dl a 69 μg/dl se recomienda usar </a:t>
            </a:r>
            <a:r>
              <a:rPr lang="es-ES" sz="1800" dirty="0" err="1">
                <a:solidFill>
                  <a:schemeClr val="dk1"/>
                </a:solidFill>
                <a:latin typeface="Arial"/>
                <a:ea typeface="Arial"/>
                <a:cs typeface="Arial"/>
                <a:sym typeface="Arial"/>
              </a:rPr>
              <a:t>succimer</a:t>
            </a:r>
            <a:r>
              <a:rPr lang="es-ES" sz="1800" dirty="0">
                <a:solidFill>
                  <a:schemeClr val="dk1"/>
                </a:solidFill>
                <a:latin typeface="Arial"/>
                <a:ea typeface="Arial"/>
                <a:cs typeface="Arial"/>
                <a:sym typeface="Arial"/>
              </a:rPr>
              <a:t> </a:t>
            </a:r>
            <a:r>
              <a:rPr lang="es-ES" sz="1800" dirty="0"/>
              <a:t>10 mg/kg de peso vía oral cada 8 horas por 5 días y continuar la misma cada 12 horas por 14 días.</a:t>
            </a:r>
            <a:endParaRPr sz="1800" dirty="0"/>
          </a:p>
          <a:p>
            <a:pPr marL="685800" lvl="1" indent="-228600" algn="l" rtl="0">
              <a:lnSpc>
                <a:spcPct val="150000"/>
              </a:lnSpc>
              <a:spcBef>
                <a:spcPts val="500"/>
              </a:spcBef>
              <a:spcAft>
                <a:spcPts val="0"/>
              </a:spcAft>
              <a:buClr>
                <a:schemeClr val="dk1"/>
              </a:buClr>
              <a:buSzPts val="1800"/>
              <a:buChar char="•"/>
            </a:pPr>
            <a:r>
              <a:rPr lang="es-ES" sz="1800" dirty="0">
                <a:solidFill>
                  <a:schemeClr val="dk1"/>
                </a:solidFill>
                <a:latin typeface="Arial"/>
                <a:ea typeface="Arial"/>
                <a:cs typeface="Arial"/>
                <a:sym typeface="Arial"/>
              </a:rPr>
              <a:t>Adultos con </a:t>
            </a:r>
            <a:r>
              <a:rPr lang="es-ES" sz="1800" dirty="0" err="1">
                <a:solidFill>
                  <a:schemeClr val="dk1"/>
                </a:solidFill>
                <a:latin typeface="Arial"/>
                <a:ea typeface="Arial"/>
                <a:cs typeface="Arial"/>
                <a:sym typeface="Arial"/>
              </a:rPr>
              <a:t>plumbemia</a:t>
            </a:r>
            <a:r>
              <a:rPr lang="es-ES" sz="1800" dirty="0">
                <a:solidFill>
                  <a:schemeClr val="dk1"/>
                </a:solidFill>
                <a:latin typeface="Arial"/>
                <a:ea typeface="Arial"/>
                <a:cs typeface="Arial"/>
                <a:sym typeface="Arial"/>
              </a:rPr>
              <a:t> ≥70 μg/dl sin manifestación de encefalopatía, se considera una emergencia médica, realizar todos los exámenes e iniciar terapia de quelación</a:t>
            </a:r>
            <a:endParaRPr sz="1800" dirty="0"/>
          </a:p>
          <a:p>
            <a:pPr marL="685800" lvl="1" indent="-228600" algn="l" rtl="0">
              <a:lnSpc>
                <a:spcPct val="150000"/>
              </a:lnSpc>
              <a:spcBef>
                <a:spcPts val="500"/>
              </a:spcBef>
              <a:spcAft>
                <a:spcPts val="0"/>
              </a:spcAft>
              <a:buClr>
                <a:schemeClr val="dk1"/>
              </a:buClr>
              <a:buSzPts val="1800"/>
              <a:buChar char="•"/>
            </a:pPr>
            <a:r>
              <a:rPr lang="es-ES" sz="1800" dirty="0" err="1">
                <a:solidFill>
                  <a:schemeClr val="dk1"/>
                </a:solidFill>
                <a:latin typeface="Arial"/>
                <a:ea typeface="Arial"/>
                <a:cs typeface="Arial"/>
                <a:sym typeface="Arial"/>
              </a:rPr>
              <a:t>Aadultos</a:t>
            </a:r>
            <a:r>
              <a:rPr lang="es-ES" sz="1800" dirty="0">
                <a:solidFill>
                  <a:schemeClr val="dk1"/>
                </a:solidFill>
                <a:latin typeface="Arial"/>
                <a:ea typeface="Arial"/>
                <a:cs typeface="Arial"/>
                <a:sym typeface="Arial"/>
              </a:rPr>
              <a:t> con manifestaciones sugestivas de encefalopatía o </a:t>
            </a:r>
            <a:r>
              <a:rPr lang="es-ES" sz="1800" dirty="0" err="1">
                <a:solidFill>
                  <a:schemeClr val="dk1"/>
                </a:solidFill>
                <a:latin typeface="Arial"/>
                <a:ea typeface="Arial"/>
                <a:cs typeface="Arial"/>
                <a:sym typeface="Arial"/>
              </a:rPr>
              <a:t>plumbemia</a:t>
            </a:r>
            <a:r>
              <a:rPr lang="es-ES" sz="1800" dirty="0">
                <a:solidFill>
                  <a:schemeClr val="dk1"/>
                </a:solidFill>
                <a:latin typeface="Arial"/>
                <a:ea typeface="Arial"/>
                <a:cs typeface="Arial"/>
                <a:sym typeface="Arial"/>
              </a:rPr>
              <a:t> &gt; 100 μg/dl, se recomienda BAL IM 50-75 mg/m</a:t>
            </a:r>
            <a:r>
              <a:rPr lang="es-ES" sz="1800" baseline="30000" dirty="0">
                <a:solidFill>
                  <a:schemeClr val="dk1"/>
                </a:solidFill>
                <a:latin typeface="Arial"/>
                <a:ea typeface="Arial"/>
                <a:cs typeface="Arial"/>
                <a:sym typeface="Arial"/>
              </a:rPr>
              <a:t>2 </a:t>
            </a:r>
            <a:r>
              <a:rPr lang="es-ES" sz="1800" dirty="0">
                <a:solidFill>
                  <a:schemeClr val="dk1"/>
                </a:solidFill>
                <a:latin typeface="Arial"/>
                <a:ea typeface="Arial"/>
                <a:cs typeface="Arial"/>
                <a:sym typeface="Arial"/>
              </a:rPr>
              <a:t>cada 4 horas por tres a cinco días; cuatro horas luego de la primera dosis de BAL, se inicia EDTA a dosis de 1500 mg/m</a:t>
            </a:r>
            <a:r>
              <a:rPr lang="es-ES" sz="1800" baseline="30000" dirty="0">
                <a:solidFill>
                  <a:schemeClr val="dk1"/>
                </a:solidFill>
                <a:latin typeface="Arial"/>
                <a:ea typeface="Arial"/>
                <a:cs typeface="Arial"/>
                <a:sym typeface="Arial"/>
              </a:rPr>
              <a:t>2</a:t>
            </a:r>
            <a:r>
              <a:rPr lang="es-ES" sz="1800" dirty="0">
                <a:solidFill>
                  <a:schemeClr val="dk1"/>
                </a:solidFill>
                <a:latin typeface="Arial"/>
                <a:ea typeface="Arial"/>
                <a:cs typeface="Arial"/>
                <a:sym typeface="Arial"/>
              </a:rPr>
              <a:t>/día IV en infusión continua, durante cinco días </a:t>
            </a:r>
            <a:endParaRPr sz="1800" dirty="0"/>
          </a:p>
          <a:p>
            <a:pPr marL="685800" lvl="1" indent="-228600" algn="l" rtl="0">
              <a:lnSpc>
                <a:spcPct val="150000"/>
              </a:lnSpc>
              <a:spcBef>
                <a:spcPts val="500"/>
              </a:spcBef>
              <a:spcAft>
                <a:spcPts val="0"/>
              </a:spcAft>
              <a:buClr>
                <a:schemeClr val="dk1"/>
              </a:buClr>
              <a:buSzPts val="1800"/>
              <a:buChar char="•"/>
            </a:pPr>
            <a:r>
              <a:rPr lang="es-ES" sz="1800" dirty="0">
                <a:solidFill>
                  <a:schemeClr val="dk1"/>
                </a:solidFill>
                <a:latin typeface="Arial"/>
                <a:ea typeface="Arial"/>
                <a:cs typeface="Arial"/>
                <a:sym typeface="Arial"/>
              </a:rPr>
              <a:t>Existen parámetros diferentes en el tratamiento cuando se trata de intoxicaciones en niños </a:t>
            </a:r>
            <a:endParaRPr sz="1800" dirty="0"/>
          </a:p>
        </p:txBody>
      </p:sp>
    </p:spTree>
    <p:extLst>
      <p:ext uri="{BB962C8B-B14F-4D97-AF65-F5344CB8AC3E}">
        <p14:creationId xmlns:p14="http://schemas.microsoft.com/office/powerpoint/2010/main" val="448016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4"/>
          <p:cNvSpPr txBox="1">
            <a:spLocks noGrp="1"/>
          </p:cNvSpPr>
          <p:nvPr>
            <p:ph type="title"/>
          </p:nvPr>
        </p:nvSpPr>
        <p:spPr>
          <a:xfrm>
            <a:off x="2801055" y="301624"/>
            <a:ext cx="6589889" cy="466837"/>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ct val="100000"/>
              <a:buFont typeface="Arial"/>
              <a:buNone/>
            </a:pPr>
            <a:r>
              <a:rPr lang="es-ES" dirty="0">
                <a:latin typeface="Arial"/>
                <a:ea typeface="Arial"/>
                <a:cs typeface="Arial"/>
                <a:sym typeface="Arial"/>
              </a:rPr>
              <a:t>Intoxicación por solventes</a:t>
            </a:r>
            <a:endParaRPr dirty="0"/>
          </a:p>
        </p:txBody>
      </p:sp>
      <p:sp>
        <p:nvSpPr>
          <p:cNvPr id="62" name="Google Shape;62;p4"/>
          <p:cNvSpPr/>
          <p:nvPr/>
        </p:nvSpPr>
        <p:spPr>
          <a:xfrm>
            <a:off x="259003" y="982348"/>
            <a:ext cx="11673994" cy="1257760"/>
          </a:xfrm>
          <a:prstGeom prst="roundRect">
            <a:avLst>
              <a:gd name="adj" fmla="val 16667"/>
            </a:avLst>
          </a:prstGeom>
          <a:solidFill>
            <a:schemeClr val="lt2"/>
          </a:solidFill>
          <a:ln w="12700" cap="flat" cmpd="sng">
            <a:solidFill>
              <a:srgbClr val="8DA9D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es-ES" sz="1800" b="0" i="0" u="none" strike="noStrike" cap="none" dirty="0">
                <a:solidFill>
                  <a:schemeClr val="dk1"/>
                </a:solidFill>
                <a:latin typeface="Arial"/>
                <a:ea typeface="Arial"/>
                <a:cs typeface="Arial"/>
                <a:sym typeface="Arial"/>
              </a:rPr>
              <a:t>Un disolvente o solvente es una sustancia que permite la dispersión de otra sustancia a nivel molecular o iónico. Es el medio dispersante de la disolución. Normalmente, el disolvente establece el estado físico de la disolución, por lo que se dice que el disolvente es el componente de una disolución que está en el mismo estado físico que la misma.</a:t>
            </a:r>
            <a:endParaRPr sz="1800" b="0" i="0" u="none" strike="noStrike" cap="none" dirty="0">
              <a:solidFill>
                <a:schemeClr val="dk1"/>
              </a:solidFill>
              <a:latin typeface="Arial"/>
              <a:ea typeface="Arial"/>
              <a:cs typeface="Arial"/>
              <a:sym typeface="Arial"/>
            </a:endParaRPr>
          </a:p>
        </p:txBody>
      </p:sp>
      <p:sp>
        <p:nvSpPr>
          <p:cNvPr id="63" name="Google Shape;63;p4"/>
          <p:cNvSpPr/>
          <p:nvPr/>
        </p:nvSpPr>
        <p:spPr>
          <a:xfrm>
            <a:off x="289406" y="2567700"/>
            <a:ext cx="5196994" cy="2975849"/>
          </a:xfrm>
          <a:prstGeom prst="roundRect">
            <a:avLst>
              <a:gd name="adj" fmla="val 16667"/>
            </a:avLst>
          </a:prstGeom>
          <a:solidFill>
            <a:srgbClr val="D5DBE5"/>
          </a:solidFill>
          <a:ln w="12700" cap="flat" cmpd="sng">
            <a:solidFill>
              <a:srgbClr val="8DA9D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1000"/>
              </a:lnSpc>
              <a:spcBef>
                <a:spcPts val="0"/>
              </a:spcBef>
              <a:spcAft>
                <a:spcPts val="0"/>
              </a:spcAft>
              <a:buNone/>
            </a:pPr>
            <a:r>
              <a:rPr lang="es-ES" sz="1800" b="0" i="0" u="none" strike="noStrike" cap="none" dirty="0">
                <a:solidFill>
                  <a:schemeClr val="dk1"/>
                </a:solidFill>
                <a:latin typeface="Arial"/>
                <a:ea typeface="Arial"/>
                <a:cs typeface="Arial"/>
                <a:sym typeface="Arial"/>
              </a:rPr>
              <a:t>La gran mayoría son:</a:t>
            </a:r>
            <a:endParaRPr dirty="0"/>
          </a:p>
          <a:p>
            <a:pPr marL="0" marR="0" lvl="0" indent="0" algn="ctr" rtl="0">
              <a:lnSpc>
                <a:spcPct val="101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285750" marR="0" lvl="0" indent="-285750" algn="l" rtl="0">
              <a:lnSpc>
                <a:spcPct val="101000"/>
              </a:lnSpc>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Compuestos derivados del petróleo</a:t>
            </a:r>
            <a:endParaRPr dirty="0"/>
          </a:p>
          <a:p>
            <a:pPr marL="285750" marR="0" lvl="0" indent="-285750" algn="l" rtl="0">
              <a:lnSpc>
                <a:spcPct val="101000"/>
              </a:lnSpc>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Líquidos a temperatura ambiente</a:t>
            </a:r>
            <a:endParaRPr dirty="0"/>
          </a:p>
          <a:p>
            <a:pPr marL="285750" marR="0" lvl="0" indent="-285750" algn="l" rtl="0">
              <a:lnSpc>
                <a:spcPct val="101000"/>
              </a:lnSpc>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Mínimamente reactivos</a:t>
            </a:r>
            <a:endParaRPr dirty="0"/>
          </a:p>
          <a:p>
            <a:pPr marL="285750" marR="0" lvl="0" indent="-285750" algn="l" rtl="0">
              <a:lnSpc>
                <a:spcPct val="101000"/>
              </a:lnSpc>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Capaces de disolver una gran cantidad de compuestos orgánicos</a:t>
            </a:r>
            <a:endParaRPr dirty="0"/>
          </a:p>
          <a:p>
            <a:pPr marL="285750" marR="0" lvl="0" indent="-285750" algn="l" rtl="0">
              <a:lnSpc>
                <a:spcPct val="101000"/>
              </a:lnSpc>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Altamente volátiles(4). </a:t>
            </a:r>
            <a:endParaRPr sz="1800" b="0" i="0" u="none" strike="noStrike" cap="none" dirty="0">
              <a:solidFill>
                <a:schemeClr val="dk1"/>
              </a:solidFill>
              <a:latin typeface="Arial"/>
              <a:ea typeface="Arial"/>
              <a:cs typeface="Arial"/>
              <a:sym typeface="Arial"/>
            </a:endParaRPr>
          </a:p>
        </p:txBody>
      </p:sp>
      <p:sp>
        <p:nvSpPr>
          <p:cNvPr id="64" name="Google Shape;64;p4"/>
          <p:cNvSpPr/>
          <p:nvPr/>
        </p:nvSpPr>
        <p:spPr>
          <a:xfrm>
            <a:off x="6096000" y="2434350"/>
            <a:ext cx="5806594" cy="3155251"/>
          </a:xfrm>
          <a:prstGeom prst="roundRect">
            <a:avLst>
              <a:gd name="adj" fmla="val 16667"/>
            </a:avLst>
          </a:prstGeom>
          <a:solidFill>
            <a:srgbClr val="DDEAF6"/>
          </a:solidFill>
          <a:ln w="12700" cap="flat" cmpd="sng">
            <a:solidFill>
              <a:srgbClr val="8DA9D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s-ES" sz="1800" b="0" i="0" u="none" strike="noStrike" cap="none" dirty="0">
                <a:solidFill>
                  <a:schemeClr val="dk1"/>
                </a:solidFill>
                <a:latin typeface="Arial"/>
                <a:ea typeface="Arial"/>
                <a:cs typeface="Arial"/>
                <a:sym typeface="Arial"/>
              </a:rPr>
              <a:t>Utilización de los solventes</a:t>
            </a:r>
            <a:endParaRPr dirty="0"/>
          </a:p>
          <a:p>
            <a:pPr marL="0" marR="0" lvl="0" indent="0" algn="just" rtl="0">
              <a:spcBef>
                <a:spcPts val="0"/>
              </a:spcBef>
              <a:spcAft>
                <a:spcPts val="0"/>
              </a:spcAft>
              <a:buNone/>
            </a:pPr>
            <a:endParaRPr sz="1800" b="0" i="0" u="none" strike="noStrike" cap="none" dirty="0">
              <a:solidFill>
                <a:schemeClr val="dk1"/>
              </a:solidFill>
              <a:latin typeface="Arial"/>
              <a:ea typeface="Arial"/>
              <a:cs typeface="Arial"/>
              <a:sym typeface="Arial"/>
            </a:endParaRPr>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Combustibles para motores</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Diluyentes de pintura</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Lacas</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Esmaltes</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Desengrasantes</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Pinturas</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Alcoholes (isopropílico y butanol), tintas</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Pegantes</a:t>
            </a:r>
            <a:endParaRPr dirty="0"/>
          </a:p>
          <a:p>
            <a:pPr marL="742950" marR="0" lvl="1" indent="-285750" algn="just" rtl="0">
              <a:spcBef>
                <a:spcPts val="0"/>
              </a:spcBef>
              <a:spcAft>
                <a:spcPts val="0"/>
              </a:spcAft>
              <a:buClr>
                <a:schemeClr val="dk1"/>
              </a:buClr>
              <a:buSzPts val="1800"/>
              <a:buFont typeface="Arial"/>
              <a:buChar char="•"/>
            </a:pPr>
            <a:r>
              <a:rPr lang="es-ES" sz="1800" b="0" i="0" u="none" strike="noStrike" cap="none" dirty="0">
                <a:solidFill>
                  <a:schemeClr val="dk1"/>
                </a:solidFill>
                <a:latin typeface="Arial"/>
                <a:ea typeface="Arial"/>
                <a:cs typeface="Arial"/>
                <a:sym typeface="Arial"/>
              </a:rPr>
              <a:t> limpiadores</a:t>
            </a:r>
            <a:endParaRPr sz="1800" b="0" i="0" u="none" strike="noStrike" cap="none"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
        <p:nvSpPr>
          <p:cNvPr id="65" name="Google Shape;65;p4"/>
          <p:cNvSpPr txBox="1"/>
          <p:nvPr/>
        </p:nvSpPr>
        <p:spPr>
          <a:xfrm>
            <a:off x="1645258" y="5757436"/>
            <a:ext cx="8413142" cy="643248"/>
          </a:xfrm>
          <a:prstGeom prst="rect">
            <a:avLst/>
          </a:prstGeom>
          <a:solidFill>
            <a:srgbClr val="640000"/>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dirty="0">
                <a:solidFill>
                  <a:schemeClr val="lt1"/>
                </a:solidFill>
                <a:latin typeface="Arial"/>
                <a:ea typeface="Arial"/>
                <a:cs typeface="Arial"/>
                <a:sym typeface="Arial"/>
              </a:rPr>
              <a:t>En Colombia la mayoría de las intoxicaciones por solventes ocurren por hidrocarburos como </a:t>
            </a:r>
            <a:r>
              <a:rPr lang="es-ES" sz="1800" dirty="0" err="1">
                <a:solidFill>
                  <a:schemeClr val="lt1"/>
                </a:solidFill>
                <a:latin typeface="Arial"/>
                <a:ea typeface="Arial"/>
                <a:cs typeface="Arial"/>
                <a:sym typeface="Arial"/>
              </a:rPr>
              <a:t>varsol</a:t>
            </a:r>
            <a:r>
              <a:rPr lang="es-ES" sz="1800" dirty="0">
                <a:solidFill>
                  <a:schemeClr val="lt1"/>
                </a:solidFill>
                <a:latin typeface="Arial"/>
                <a:ea typeface="Arial"/>
                <a:cs typeface="Arial"/>
                <a:sym typeface="Arial"/>
              </a:rPr>
              <a:t>, </a:t>
            </a:r>
            <a:r>
              <a:rPr lang="es-ES" sz="1800" dirty="0" err="1">
                <a:solidFill>
                  <a:schemeClr val="lt1"/>
                </a:solidFill>
                <a:latin typeface="Arial"/>
                <a:ea typeface="Arial"/>
                <a:cs typeface="Arial"/>
                <a:sym typeface="Arial"/>
              </a:rPr>
              <a:t>thiner</a:t>
            </a:r>
            <a:r>
              <a:rPr lang="es-ES" sz="1800" dirty="0">
                <a:solidFill>
                  <a:schemeClr val="lt1"/>
                </a:solidFill>
                <a:latin typeface="Arial"/>
                <a:ea typeface="Arial"/>
                <a:cs typeface="Arial"/>
                <a:sym typeface="Arial"/>
              </a:rPr>
              <a:t> y gasolina </a:t>
            </a:r>
            <a:endParaRPr sz="1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2252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5"/>
          <p:cNvSpPr txBox="1">
            <a:spLocks noGrp="1"/>
          </p:cNvSpPr>
          <p:nvPr>
            <p:ph type="title"/>
          </p:nvPr>
        </p:nvSpPr>
        <p:spPr>
          <a:xfrm>
            <a:off x="1233055" y="388862"/>
            <a:ext cx="10515600" cy="523025"/>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dirty="0"/>
              <a:t>Epidemiología</a:t>
            </a:r>
            <a:endParaRPr dirty="0"/>
          </a:p>
        </p:txBody>
      </p:sp>
      <p:sp>
        <p:nvSpPr>
          <p:cNvPr id="71" name="Google Shape;71;p5"/>
          <p:cNvSpPr txBox="1"/>
          <p:nvPr/>
        </p:nvSpPr>
        <p:spPr>
          <a:xfrm>
            <a:off x="507275" y="1813656"/>
            <a:ext cx="3503615" cy="317009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2000" dirty="0">
                <a:solidFill>
                  <a:schemeClr val="dk1"/>
                </a:solidFill>
                <a:latin typeface="Arial"/>
                <a:ea typeface="Arial"/>
                <a:cs typeface="Arial"/>
                <a:sym typeface="Arial"/>
              </a:rPr>
              <a:t>En los últimos 5 años (2016 – 2020), se han reportado en el </a:t>
            </a:r>
            <a:r>
              <a:rPr lang="es-ES" sz="2000" dirty="0" err="1">
                <a:solidFill>
                  <a:schemeClr val="dk1"/>
                </a:solidFill>
                <a:latin typeface="Arial"/>
                <a:ea typeface="Arial"/>
                <a:cs typeface="Arial"/>
                <a:sym typeface="Arial"/>
              </a:rPr>
              <a:t>Sivigila</a:t>
            </a:r>
            <a:r>
              <a:rPr lang="es-ES" sz="2000" dirty="0">
                <a:solidFill>
                  <a:schemeClr val="dk1"/>
                </a:solidFill>
                <a:latin typeface="Arial"/>
                <a:ea typeface="Arial"/>
                <a:cs typeface="Arial"/>
                <a:sym typeface="Arial"/>
              </a:rPr>
              <a:t>, 5.035 intoxicaciones por solventes en el país, siendo las intoxicaciones por </a:t>
            </a:r>
            <a:r>
              <a:rPr lang="es-ES" sz="2000" dirty="0" err="1">
                <a:solidFill>
                  <a:schemeClr val="dk1"/>
                </a:solidFill>
                <a:latin typeface="Arial"/>
                <a:ea typeface="Arial"/>
                <a:cs typeface="Arial"/>
                <a:sym typeface="Arial"/>
              </a:rPr>
              <a:t>varsol</a:t>
            </a:r>
            <a:r>
              <a:rPr lang="es-ES" sz="2000" dirty="0">
                <a:solidFill>
                  <a:schemeClr val="dk1"/>
                </a:solidFill>
                <a:latin typeface="Arial"/>
                <a:ea typeface="Arial"/>
                <a:cs typeface="Arial"/>
                <a:sym typeface="Arial"/>
              </a:rPr>
              <a:t> (27,2%), </a:t>
            </a:r>
            <a:r>
              <a:rPr lang="es-ES" sz="2000" dirty="0" err="1">
                <a:solidFill>
                  <a:schemeClr val="dk1"/>
                </a:solidFill>
                <a:latin typeface="Arial"/>
                <a:ea typeface="Arial"/>
                <a:cs typeface="Arial"/>
                <a:sym typeface="Arial"/>
              </a:rPr>
              <a:t>thiner</a:t>
            </a:r>
            <a:r>
              <a:rPr lang="es-ES" sz="2000" dirty="0">
                <a:solidFill>
                  <a:schemeClr val="dk1"/>
                </a:solidFill>
                <a:latin typeface="Arial"/>
                <a:ea typeface="Arial"/>
                <a:cs typeface="Arial"/>
                <a:sym typeface="Arial"/>
              </a:rPr>
              <a:t> (13,7%) y ACPM (8%) las intoxicaciones que más casos aportan </a:t>
            </a:r>
            <a:endParaRPr sz="2000" dirty="0">
              <a:solidFill>
                <a:schemeClr val="dk1"/>
              </a:solidFill>
              <a:latin typeface="Calibri"/>
              <a:ea typeface="Calibri"/>
              <a:cs typeface="Calibri"/>
              <a:sym typeface="Calibri"/>
            </a:endParaRPr>
          </a:p>
        </p:txBody>
      </p:sp>
      <p:sp>
        <p:nvSpPr>
          <p:cNvPr id="72" name="Google Shape;72;p5"/>
          <p:cNvSpPr txBox="1"/>
          <p:nvPr/>
        </p:nvSpPr>
        <p:spPr>
          <a:xfrm>
            <a:off x="0" y="6546761"/>
            <a:ext cx="6099462" cy="31123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s-ES" sz="1400">
                <a:solidFill>
                  <a:schemeClr val="lt1"/>
                </a:solidFill>
                <a:latin typeface="Arial"/>
                <a:ea typeface="Arial"/>
                <a:cs typeface="Arial"/>
                <a:sym typeface="Arial"/>
              </a:rPr>
              <a:t>Fuente: Sivigila, Instituto Nacional de Salud 2016-2020</a:t>
            </a:r>
            <a:endParaRPr sz="2000">
              <a:solidFill>
                <a:schemeClr val="lt1"/>
              </a:solidFill>
              <a:latin typeface="Calibri"/>
              <a:ea typeface="Calibri"/>
              <a:cs typeface="Calibri"/>
              <a:sym typeface="Calibri"/>
            </a:endParaRPr>
          </a:p>
        </p:txBody>
      </p:sp>
      <p:pic>
        <p:nvPicPr>
          <p:cNvPr id="73" name="Google Shape;73;p5"/>
          <p:cNvPicPr preferRelativeResize="0"/>
          <p:nvPr/>
        </p:nvPicPr>
        <p:blipFill rotWithShape="1">
          <a:blip r:embed="rId3">
            <a:alphaModFix/>
          </a:blip>
          <a:srcRect/>
          <a:stretch/>
        </p:blipFill>
        <p:spPr>
          <a:xfrm>
            <a:off x="4651022" y="1374775"/>
            <a:ext cx="6498715" cy="4496972"/>
          </a:xfrm>
          <a:prstGeom prst="rect">
            <a:avLst/>
          </a:prstGeom>
          <a:noFill/>
          <a:ln>
            <a:noFill/>
          </a:ln>
        </p:spPr>
      </p:pic>
    </p:spTree>
    <p:extLst>
      <p:ext uri="{BB962C8B-B14F-4D97-AF65-F5344CB8AC3E}">
        <p14:creationId xmlns:p14="http://schemas.microsoft.com/office/powerpoint/2010/main" val="341862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2"/>
          <p:cNvSpPr txBox="1">
            <a:spLocks noGrp="1"/>
          </p:cNvSpPr>
          <p:nvPr>
            <p:ph type="ctrTitle"/>
          </p:nvPr>
        </p:nvSpPr>
        <p:spPr>
          <a:xfrm>
            <a:off x="752662" y="1766454"/>
            <a:ext cx="10686675" cy="1662546"/>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3200"/>
              <a:buFont typeface="Arial"/>
              <a:buNone/>
            </a:pPr>
            <a:r>
              <a:rPr lang="es-ES" sz="3200"/>
              <a:t>Curso Virtual intoxicaciones por sustancias químicas</a:t>
            </a:r>
            <a:endParaRPr sz="3200"/>
          </a:p>
        </p:txBody>
      </p:sp>
      <p:sp>
        <p:nvSpPr>
          <p:cNvPr id="48" name="Google Shape;48;p2"/>
          <p:cNvSpPr txBox="1"/>
          <p:nvPr/>
        </p:nvSpPr>
        <p:spPr>
          <a:xfrm>
            <a:off x="752662" y="4562391"/>
            <a:ext cx="10131425" cy="1465876"/>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chemeClr val="lt1"/>
              </a:buClr>
              <a:buSzPts val="1600"/>
              <a:buFont typeface="Arial"/>
              <a:buNone/>
            </a:pPr>
            <a:r>
              <a:rPr lang="es-ES" sz="1600" b="0" i="0" u="none" strike="noStrike" cap="none">
                <a:solidFill>
                  <a:schemeClr val="lt1"/>
                </a:solidFill>
                <a:latin typeface="Helvetica Neue"/>
                <a:ea typeface="Helvetica Neue"/>
                <a:cs typeface="Helvetica Neue"/>
                <a:sym typeface="Helvetica Neue"/>
              </a:rPr>
              <a:t>Grupo Enfermedades No Transmisibles</a:t>
            </a:r>
            <a:endParaRPr/>
          </a:p>
          <a:p>
            <a:pPr marL="0" marR="0" lvl="0" indent="0" algn="ctr" rtl="0">
              <a:lnSpc>
                <a:spcPct val="90000"/>
              </a:lnSpc>
              <a:spcBef>
                <a:spcPts val="1000"/>
              </a:spcBef>
              <a:spcAft>
                <a:spcPts val="0"/>
              </a:spcAft>
              <a:buClr>
                <a:schemeClr val="lt1"/>
              </a:buClr>
              <a:buSzPts val="1600"/>
              <a:buFont typeface="Arial"/>
              <a:buNone/>
            </a:pPr>
            <a:r>
              <a:rPr lang="es-ES" sz="1600" b="0" i="0" u="none" strike="noStrike" cap="none">
                <a:solidFill>
                  <a:schemeClr val="lt1"/>
                </a:solidFill>
                <a:latin typeface="Helvetica Neue"/>
                <a:ea typeface="Helvetica Neue"/>
                <a:cs typeface="Helvetica Neue"/>
                <a:sym typeface="Helvetica Neue"/>
              </a:rPr>
              <a:t>Intoxicaciones por sustancias químicas</a:t>
            </a:r>
            <a:endParaRPr/>
          </a:p>
          <a:p>
            <a:pPr marL="0" marR="0" lvl="0" indent="0" algn="ctr" rtl="0">
              <a:lnSpc>
                <a:spcPct val="90000"/>
              </a:lnSpc>
              <a:spcBef>
                <a:spcPts val="1000"/>
              </a:spcBef>
              <a:spcAft>
                <a:spcPts val="0"/>
              </a:spcAft>
              <a:buClr>
                <a:schemeClr val="lt1"/>
              </a:buClr>
              <a:buSzPts val="1600"/>
              <a:buFont typeface="Arial"/>
              <a:buNone/>
            </a:pPr>
            <a:r>
              <a:rPr lang="es-ES" sz="1600" b="0" i="0" u="none" strike="noStrike" cap="none">
                <a:solidFill>
                  <a:schemeClr val="lt1"/>
                </a:solidFill>
                <a:latin typeface="Helvetica Neue"/>
                <a:ea typeface="Helvetica Neue"/>
                <a:cs typeface="Helvetica Neue"/>
                <a:sym typeface="Helvetica Neue"/>
              </a:rPr>
              <a:t>Dirección de Vigilancia y Análisis del Riesgo en Salud Pública</a:t>
            </a:r>
            <a:endParaRPr/>
          </a:p>
          <a:p>
            <a:pPr marL="0" marR="0" lvl="0" indent="0" algn="ctr" rtl="0">
              <a:lnSpc>
                <a:spcPct val="90000"/>
              </a:lnSpc>
              <a:spcBef>
                <a:spcPts val="1000"/>
              </a:spcBef>
              <a:spcAft>
                <a:spcPts val="0"/>
              </a:spcAft>
              <a:buClr>
                <a:schemeClr val="lt1"/>
              </a:buClr>
              <a:buSzPts val="1600"/>
              <a:buFont typeface="Arial"/>
              <a:buNone/>
            </a:pPr>
            <a:r>
              <a:rPr lang="es-ES" sz="1600" b="0" i="0" u="none" strike="noStrike" cap="none">
                <a:solidFill>
                  <a:schemeClr val="lt1"/>
                </a:solidFill>
                <a:latin typeface="Helvetica Neue"/>
                <a:ea typeface="Helvetica Neue"/>
                <a:cs typeface="Helvetica Neue"/>
                <a:sym typeface="Helvetica Neue"/>
              </a:rPr>
              <a:t>Noviembre 2021 - Versión 1.0</a:t>
            </a:r>
            <a:endParaRPr/>
          </a:p>
        </p:txBody>
      </p:sp>
      <p:sp>
        <p:nvSpPr>
          <p:cNvPr id="49" name="Google Shape;49;p2"/>
          <p:cNvSpPr txBox="1"/>
          <p:nvPr/>
        </p:nvSpPr>
        <p:spPr>
          <a:xfrm>
            <a:off x="2920218" y="3650499"/>
            <a:ext cx="6098344"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2000" b="0" i="0" u="none" strike="noStrike" cap="none">
                <a:solidFill>
                  <a:schemeClr val="lt1"/>
                </a:solidFill>
                <a:latin typeface="Helvetica Neue"/>
                <a:ea typeface="Helvetica Neue"/>
                <a:cs typeface="Helvetica Neue"/>
                <a:sym typeface="Helvetica Neue"/>
              </a:rPr>
              <a:t>Unidad 1 Módulo 3</a:t>
            </a:r>
            <a:endParaRPr/>
          </a:p>
        </p:txBody>
      </p:sp>
      <p:pic>
        <p:nvPicPr>
          <p:cNvPr id="50" name="Google Shape;50;p2"/>
          <p:cNvPicPr preferRelativeResize="0"/>
          <p:nvPr/>
        </p:nvPicPr>
        <p:blipFill rotWithShape="1">
          <a:blip r:embed="rId3">
            <a:alphaModFix/>
          </a:blip>
          <a:srcRect/>
          <a:stretch/>
        </p:blipFill>
        <p:spPr>
          <a:xfrm>
            <a:off x="0" y="0"/>
            <a:ext cx="12192000" cy="6718300"/>
          </a:xfrm>
          <a:prstGeom prst="rect">
            <a:avLst/>
          </a:prstGeom>
          <a:noFill/>
          <a:ln>
            <a:noFill/>
          </a:ln>
        </p:spPr>
      </p:pic>
    </p:spTree>
    <p:extLst>
      <p:ext uri="{BB962C8B-B14F-4D97-AF65-F5344CB8AC3E}">
        <p14:creationId xmlns:p14="http://schemas.microsoft.com/office/powerpoint/2010/main" val="76556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4714"/>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6"/>
          <p:cNvSpPr txBox="1"/>
          <p:nvPr/>
        </p:nvSpPr>
        <p:spPr>
          <a:xfrm>
            <a:off x="264196" y="1276865"/>
            <a:ext cx="4966667" cy="1777638"/>
          </a:xfrm>
          <a:prstGeom prst="rect">
            <a:avLst/>
          </a:prstGeom>
          <a:solidFill>
            <a:srgbClr val="E1EFD8"/>
          </a:solidFill>
          <a:ln>
            <a:noFill/>
          </a:ln>
        </p:spPr>
        <p:txBody>
          <a:bodyPr spcFirstLastPara="1" wrap="square" lIns="91425" tIns="45700" rIns="91425" bIns="45700" anchor="t" anchorCtr="0">
            <a:normAutofit/>
          </a:bodyPr>
          <a:lstStyle/>
          <a:p>
            <a:pPr marL="0" marR="0" lvl="0" indent="0" algn="just" rtl="0">
              <a:lnSpc>
                <a:spcPct val="90000"/>
              </a:lnSpc>
              <a:spcBef>
                <a:spcPts val="0"/>
              </a:spcBef>
              <a:spcAft>
                <a:spcPts val="0"/>
              </a:spcAft>
              <a:buNone/>
            </a:pPr>
            <a:r>
              <a:rPr lang="es-ES" sz="2000" dirty="0">
                <a:solidFill>
                  <a:schemeClr val="dk1"/>
                </a:solidFill>
                <a:latin typeface="Arial"/>
                <a:ea typeface="Arial"/>
                <a:cs typeface="Arial"/>
                <a:sym typeface="Arial"/>
              </a:rPr>
              <a:t>Los hidrocarburos son compuestos orgánicos que consisten en hidrógeno y carbono. Son omnipresentes en la sociedad y están presentes en muchos productos domésticos y ocupacionales comunes(3)</a:t>
            </a:r>
            <a:endParaRPr dirty="0"/>
          </a:p>
        </p:txBody>
      </p:sp>
      <p:graphicFrame>
        <p:nvGraphicFramePr>
          <p:cNvPr id="79" name="Google Shape;79;p6"/>
          <p:cNvGraphicFramePr/>
          <p:nvPr>
            <p:extLst/>
          </p:nvPr>
        </p:nvGraphicFramePr>
        <p:xfrm>
          <a:off x="5940227" y="1086474"/>
          <a:ext cx="5694225" cy="4507681"/>
        </p:xfrm>
        <a:graphic>
          <a:graphicData uri="http://schemas.openxmlformats.org/drawingml/2006/table">
            <a:tbl>
              <a:tblPr firstRow="1" firstCol="1" bandRow="1">
                <a:noFill/>
              </a:tblPr>
              <a:tblGrid>
                <a:gridCol w="1306525">
                  <a:extLst>
                    <a:ext uri="{9D8B030D-6E8A-4147-A177-3AD203B41FA5}">
                      <a16:colId xmlns:a16="http://schemas.microsoft.com/office/drawing/2014/main" xmlns="" val="20000"/>
                    </a:ext>
                  </a:extLst>
                </a:gridCol>
                <a:gridCol w="2329525">
                  <a:extLst>
                    <a:ext uri="{9D8B030D-6E8A-4147-A177-3AD203B41FA5}">
                      <a16:colId xmlns:a16="http://schemas.microsoft.com/office/drawing/2014/main" xmlns="" val="20001"/>
                    </a:ext>
                  </a:extLst>
                </a:gridCol>
                <a:gridCol w="2058175">
                  <a:extLst>
                    <a:ext uri="{9D8B030D-6E8A-4147-A177-3AD203B41FA5}">
                      <a16:colId xmlns:a16="http://schemas.microsoft.com/office/drawing/2014/main" xmlns="" val="20002"/>
                    </a:ext>
                  </a:extLst>
                </a:gridCol>
              </a:tblGrid>
              <a:tr h="757175">
                <a:tc>
                  <a:txBody>
                    <a:bodyPr/>
                    <a:lstStyle/>
                    <a:p>
                      <a:pPr marL="0" marR="0" lvl="0" indent="0" algn="ctr" rtl="0">
                        <a:lnSpc>
                          <a:spcPct val="107000"/>
                        </a:lnSpc>
                        <a:spcBef>
                          <a:spcPts val="0"/>
                        </a:spcBef>
                        <a:spcAft>
                          <a:spcPts val="0"/>
                        </a:spcAft>
                        <a:buNone/>
                      </a:pPr>
                      <a:r>
                        <a:rPr lang="es-ES" sz="1600" b="1" u="none" strike="noStrike" cap="none" dirty="0">
                          <a:solidFill>
                            <a:schemeClr val="dk1"/>
                          </a:solidFill>
                        </a:rPr>
                        <a:t>Compuesto</a:t>
                      </a:r>
                      <a:endParaRPr sz="1600" b="1" u="none" strike="noStrike" cap="none" dirty="0">
                        <a:solidFill>
                          <a:schemeClr val="dk1"/>
                        </a:solidFill>
                        <a:latin typeface="Calibri"/>
                        <a:ea typeface="Calibri"/>
                        <a:cs typeface="Calibri"/>
                        <a:sym typeface="Calibri"/>
                      </a:endParaRPr>
                    </a:p>
                  </a:txBody>
                  <a:tcPr marL="76125" marR="81550" marT="21750" marB="163100" anchor="b"/>
                </a:tc>
                <a:tc>
                  <a:txBody>
                    <a:bodyPr/>
                    <a:lstStyle/>
                    <a:p>
                      <a:pPr marL="0" marR="0" lvl="0" indent="0" algn="ctr" rtl="0">
                        <a:lnSpc>
                          <a:spcPct val="107000"/>
                        </a:lnSpc>
                        <a:spcBef>
                          <a:spcPts val="0"/>
                        </a:spcBef>
                        <a:spcAft>
                          <a:spcPts val="0"/>
                        </a:spcAft>
                        <a:buNone/>
                      </a:pPr>
                      <a:r>
                        <a:rPr lang="es-ES" sz="1600" b="1" u="none" strike="noStrike" cap="none" dirty="0">
                          <a:solidFill>
                            <a:schemeClr val="dk1"/>
                          </a:solidFill>
                        </a:rPr>
                        <a:t>Estructura química</a:t>
                      </a:r>
                      <a:endParaRPr sz="1600" b="1" u="none" strike="noStrike" cap="none" dirty="0">
                        <a:solidFill>
                          <a:schemeClr val="dk1"/>
                        </a:solidFill>
                        <a:latin typeface="Calibri"/>
                        <a:ea typeface="Calibri"/>
                        <a:cs typeface="Calibri"/>
                        <a:sym typeface="Calibri"/>
                      </a:endParaRPr>
                    </a:p>
                  </a:txBody>
                  <a:tcPr marL="76125" marR="81550" marT="21750" marB="163100" anchor="b"/>
                </a:tc>
                <a:tc>
                  <a:txBody>
                    <a:bodyPr/>
                    <a:lstStyle/>
                    <a:p>
                      <a:pPr marL="0" marR="0" lvl="0" indent="0" algn="ctr" rtl="0">
                        <a:lnSpc>
                          <a:spcPct val="107000"/>
                        </a:lnSpc>
                        <a:spcBef>
                          <a:spcPts val="0"/>
                        </a:spcBef>
                        <a:spcAft>
                          <a:spcPts val="0"/>
                        </a:spcAft>
                        <a:buNone/>
                      </a:pPr>
                      <a:r>
                        <a:rPr lang="es-ES" sz="1600" b="1" u="none" strike="noStrike" cap="none" dirty="0">
                          <a:solidFill>
                            <a:schemeClr val="dk1"/>
                          </a:solidFill>
                        </a:rPr>
                        <a:t>Uso común</a:t>
                      </a:r>
                      <a:endParaRPr sz="1600" b="1" u="none" strike="noStrike" cap="none" dirty="0">
                        <a:solidFill>
                          <a:schemeClr val="dk1"/>
                        </a:solidFill>
                        <a:latin typeface="Calibri"/>
                        <a:ea typeface="Calibri"/>
                        <a:cs typeface="Calibri"/>
                        <a:sym typeface="Calibri"/>
                      </a:endParaRPr>
                    </a:p>
                  </a:txBody>
                  <a:tcPr marL="76125" marR="81550" marT="21750" marB="163100" anchor="b"/>
                </a:tc>
                <a:extLst>
                  <a:ext uri="{0D108BD9-81ED-4DB2-BD59-A6C34878D82A}">
                    <a16:rowId xmlns:a16="http://schemas.microsoft.com/office/drawing/2014/main" xmlns="" val="10000"/>
                  </a:ext>
                </a:extLst>
              </a:tr>
              <a:tr h="837525">
                <a:tc>
                  <a:txBody>
                    <a:bodyPr/>
                    <a:lstStyle/>
                    <a:p>
                      <a:pPr marL="0" marR="0" lvl="0" indent="0" algn="ctr" rtl="0">
                        <a:lnSpc>
                          <a:spcPct val="107000"/>
                        </a:lnSpc>
                        <a:spcBef>
                          <a:spcPts val="0"/>
                        </a:spcBef>
                        <a:spcAft>
                          <a:spcPts val="0"/>
                        </a:spcAft>
                        <a:buNone/>
                      </a:pPr>
                      <a:r>
                        <a:rPr lang="es-ES" sz="1400" b="1" u="none" strike="noStrike" cap="none">
                          <a:solidFill>
                            <a:schemeClr val="dk1"/>
                          </a:solidFill>
                        </a:rPr>
                        <a:t>Alifáticos</a:t>
                      </a:r>
                      <a:endParaRPr sz="1400" b="1" u="none" strike="noStrike" cap="none">
                        <a:solidFill>
                          <a:schemeClr val="dk1"/>
                        </a:solidFill>
                        <a:latin typeface="Calibri"/>
                        <a:ea typeface="Calibri"/>
                        <a:cs typeface="Calibri"/>
                        <a:sym typeface="Calibri"/>
                      </a:endParaRPr>
                    </a:p>
                  </a:txBody>
                  <a:tcPr marL="76125" marR="81550" marT="21750" marB="163100" anchor="ctr"/>
                </a:tc>
                <a:tc>
                  <a:txBody>
                    <a:bodyPr/>
                    <a:lstStyle/>
                    <a:p>
                      <a:pPr marL="0" marR="0" lvl="0" indent="0" algn="ctr" rtl="0">
                        <a:lnSpc>
                          <a:spcPct val="107000"/>
                        </a:lnSpc>
                        <a:spcBef>
                          <a:spcPts val="0"/>
                        </a:spcBef>
                        <a:spcAft>
                          <a:spcPts val="0"/>
                        </a:spcAft>
                        <a:buNone/>
                      </a:pPr>
                      <a:r>
                        <a:rPr lang="es-ES" sz="1400" u="none" strike="noStrike" cap="none">
                          <a:solidFill>
                            <a:schemeClr val="dk1"/>
                          </a:solidFill>
                        </a:rPr>
                        <a:t>Tienen una cadena lineal de átomos de carbono2,4</a:t>
                      </a:r>
                      <a:endParaRPr sz="1400" u="none" strike="noStrike" cap="none">
                        <a:solidFill>
                          <a:schemeClr val="dk1"/>
                        </a:solidFill>
                        <a:latin typeface="Calibri"/>
                        <a:ea typeface="Calibri"/>
                        <a:cs typeface="Calibri"/>
                        <a:sym typeface="Calibri"/>
                      </a:endParaRPr>
                    </a:p>
                  </a:txBody>
                  <a:tcPr marL="76125" marR="81550" marT="21750" marB="163100" anchor="ctr"/>
                </a:tc>
                <a:tc>
                  <a:txBody>
                    <a:bodyPr/>
                    <a:lstStyle/>
                    <a:p>
                      <a:pPr marL="0" marR="0" lvl="0" indent="0" algn="ctr" rtl="0">
                        <a:lnSpc>
                          <a:spcPct val="107000"/>
                        </a:lnSpc>
                        <a:spcBef>
                          <a:spcPts val="0"/>
                        </a:spcBef>
                        <a:spcAft>
                          <a:spcPts val="0"/>
                        </a:spcAft>
                        <a:buNone/>
                      </a:pPr>
                      <a:r>
                        <a:rPr lang="es-ES" sz="1400" u="none" strike="noStrike" cap="none">
                          <a:solidFill>
                            <a:schemeClr val="dk1"/>
                          </a:solidFill>
                        </a:rPr>
                        <a:t>Varsol, Gasolina, Nafta, Queroseno, Trementina, Aceite mineral</a:t>
                      </a:r>
                      <a:endParaRPr sz="1400" u="none" strike="noStrike" cap="none">
                        <a:solidFill>
                          <a:schemeClr val="dk1"/>
                        </a:solidFill>
                        <a:latin typeface="Calibri"/>
                        <a:ea typeface="Calibri"/>
                        <a:cs typeface="Calibri"/>
                        <a:sym typeface="Calibri"/>
                      </a:endParaRPr>
                    </a:p>
                  </a:txBody>
                  <a:tcPr marL="76125" marR="81550" marT="21750" marB="163100" anchor="ctr"/>
                </a:tc>
                <a:extLst>
                  <a:ext uri="{0D108BD9-81ED-4DB2-BD59-A6C34878D82A}">
                    <a16:rowId xmlns:a16="http://schemas.microsoft.com/office/drawing/2014/main" xmlns="" val="10001"/>
                  </a:ext>
                </a:extLst>
              </a:tr>
              <a:tr h="837525">
                <a:tc>
                  <a:txBody>
                    <a:bodyPr/>
                    <a:lstStyle/>
                    <a:p>
                      <a:pPr marL="0" marR="0" lvl="0" indent="0" algn="ctr" rtl="0">
                        <a:lnSpc>
                          <a:spcPct val="107000"/>
                        </a:lnSpc>
                        <a:spcBef>
                          <a:spcPts val="0"/>
                        </a:spcBef>
                        <a:spcAft>
                          <a:spcPts val="0"/>
                        </a:spcAft>
                        <a:buNone/>
                      </a:pPr>
                      <a:r>
                        <a:rPr lang="es-ES" sz="1400" b="1" u="none" strike="noStrike" cap="none">
                          <a:solidFill>
                            <a:schemeClr val="dk1"/>
                          </a:solidFill>
                        </a:rPr>
                        <a:t>Aromáticos</a:t>
                      </a:r>
                      <a:endParaRPr sz="1400" b="1" u="none" strike="noStrike" cap="none">
                        <a:solidFill>
                          <a:schemeClr val="dk1"/>
                        </a:solidFill>
                        <a:latin typeface="Calibri"/>
                        <a:ea typeface="Calibri"/>
                        <a:cs typeface="Calibri"/>
                        <a:sym typeface="Calibri"/>
                      </a:endParaRPr>
                    </a:p>
                  </a:txBody>
                  <a:tcPr marL="76125" marR="81550" marT="21750" marB="163100" anchor="ctr"/>
                </a:tc>
                <a:tc>
                  <a:txBody>
                    <a:bodyPr/>
                    <a:lstStyle/>
                    <a:p>
                      <a:pPr marL="0" marR="0" lvl="0" indent="0" algn="ctr" rtl="0">
                        <a:lnSpc>
                          <a:spcPct val="107000"/>
                        </a:lnSpc>
                        <a:spcBef>
                          <a:spcPts val="0"/>
                        </a:spcBef>
                        <a:spcAft>
                          <a:spcPts val="0"/>
                        </a:spcAft>
                        <a:buNone/>
                      </a:pPr>
                      <a:r>
                        <a:rPr lang="es-ES" sz="1400" u="none" strike="noStrike" cap="none" dirty="0">
                          <a:solidFill>
                            <a:schemeClr val="dk1"/>
                          </a:solidFill>
                        </a:rPr>
                        <a:t>Presentan una estructura cíclica (incluyen </a:t>
                      </a:r>
                      <a:r>
                        <a:rPr lang="es-ES" sz="1400" u="none" strike="noStrike" cap="none" dirty="0" err="1">
                          <a:solidFill>
                            <a:schemeClr val="dk1"/>
                          </a:solidFill>
                        </a:rPr>
                        <a:t>cicloparafinas</a:t>
                      </a:r>
                      <a:r>
                        <a:rPr lang="es-ES" sz="1400" u="none" strike="noStrike" cap="none" dirty="0">
                          <a:solidFill>
                            <a:schemeClr val="dk1"/>
                          </a:solidFill>
                        </a:rPr>
                        <a:t>).</a:t>
                      </a:r>
                      <a:endParaRPr sz="1400" u="none" strike="noStrike" cap="none" dirty="0">
                        <a:solidFill>
                          <a:schemeClr val="dk1"/>
                        </a:solidFill>
                        <a:latin typeface="Calibri"/>
                        <a:ea typeface="Calibri"/>
                        <a:cs typeface="Calibri"/>
                        <a:sym typeface="Calibri"/>
                      </a:endParaRPr>
                    </a:p>
                  </a:txBody>
                  <a:tcPr marL="76125" marR="81550" marT="21750" marB="163100" anchor="ctr"/>
                </a:tc>
                <a:tc>
                  <a:txBody>
                    <a:bodyPr/>
                    <a:lstStyle/>
                    <a:p>
                      <a:pPr marL="0" marR="0" lvl="0" indent="0" algn="ctr" rtl="0">
                        <a:lnSpc>
                          <a:spcPct val="107000"/>
                        </a:lnSpc>
                        <a:spcBef>
                          <a:spcPts val="0"/>
                        </a:spcBef>
                        <a:spcAft>
                          <a:spcPts val="0"/>
                        </a:spcAft>
                        <a:buNone/>
                      </a:pPr>
                      <a:r>
                        <a:rPr lang="es-ES" sz="1400" u="none" strike="noStrike" cap="none" dirty="0">
                          <a:solidFill>
                            <a:schemeClr val="dk1"/>
                          </a:solidFill>
                        </a:rPr>
                        <a:t>Benceno, Tolueno (</a:t>
                      </a:r>
                      <a:r>
                        <a:rPr lang="es-ES" sz="1400" u="none" strike="noStrike" cap="none" dirty="0" err="1">
                          <a:solidFill>
                            <a:schemeClr val="dk1"/>
                          </a:solidFill>
                        </a:rPr>
                        <a:t>Thiner</a:t>
                      </a:r>
                      <a:r>
                        <a:rPr lang="es-ES" sz="1400" u="none" strike="noStrike" cap="none" dirty="0">
                          <a:solidFill>
                            <a:schemeClr val="dk1"/>
                          </a:solidFill>
                        </a:rPr>
                        <a:t>), Xileno</a:t>
                      </a:r>
                      <a:endParaRPr sz="1400" u="none" strike="noStrike" cap="none" dirty="0">
                        <a:solidFill>
                          <a:schemeClr val="dk1"/>
                        </a:solidFill>
                        <a:latin typeface="Calibri"/>
                        <a:ea typeface="Calibri"/>
                        <a:cs typeface="Calibri"/>
                        <a:sym typeface="Calibri"/>
                      </a:endParaRPr>
                    </a:p>
                  </a:txBody>
                  <a:tcPr marL="76125" marR="81550" marT="21750" marB="163100" anchor="ctr"/>
                </a:tc>
                <a:extLst>
                  <a:ext uri="{0D108BD9-81ED-4DB2-BD59-A6C34878D82A}">
                    <a16:rowId xmlns:a16="http://schemas.microsoft.com/office/drawing/2014/main" xmlns="" val="10002"/>
                  </a:ext>
                </a:extLst>
              </a:tr>
              <a:tr h="1504775">
                <a:tc>
                  <a:txBody>
                    <a:bodyPr/>
                    <a:lstStyle/>
                    <a:p>
                      <a:pPr marL="0" marR="0" lvl="0" indent="0" algn="ctr" rtl="0">
                        <a:lnSpc>
                          <a:spcPct val="107000"/>
                        </a:lnSpc>
                        <a:spcBef>
                          <a:spcPts val="0"/>
                        </a:spcBef>
                        <a:spcAft>
                          <a:spcPts val="0"/>
                        </a:spcAft>
                        <a:buNone/>
                      </a:pPr>
                      <a:r>
                        <a:rPr lang="es-ES" sz="1400" b="1" u="none" strike="noStrike" cap="none">
                          <a:solidFill>
                            <a:schemeClr val="dk1"/>
                          </a:solidFill>
                        </a:rPr>
                        <a:t>Halogenados</a:t>
                      </a:r>
                      <a:endParaRPr sz="1400" b="1" u="none" strike="noStrike" cap="none">
                        <a:solidFill>
                          <a:schemeClr val="dk1"/>
                        </a:solidFill>
                        <a:latin typeface="Calibri"/>
                        <a:ea typeface="Calibri"/>
                        <a:cs typeface="Calibri"/>
                        <a:sym typeface="Calibri"/>
                      </a:endParaRPr>
                    </a:p>
                  </a:txBody>
                  <a:tcPr marL="76125" marR="81550" marT="21750" marB="163100" anchor="ctr"/>
                </a:tc>
                <a:tc>
                  <a:txBody>
                    <a:bodyPr/>
                    <a:lstStyle/>
                    <a:p>
                      <a:pPr marL="0" marR="0" lvl="0" indent="0" algn="ctr" rtl="0">
                        <a:lnSpc>
                          <a:spcPct val="107000"/>
                        </a:lnSpc>
                        <a:spcBef>
                          <a:spcPts val="0"/>
                        </a:spcBef>
                        <a:spcAft>
                          <a:spcPts val="0"/>
                        </a:spcAft>
                        <a:buNone/>
                      </a:pPr>
                      <a:r>
                        <a:rPr lang="es-ES" sz="1400" u="none" strike="noStrike" cap="none" dirty="0">
                          <a:solidFill>
                            <a:schemeClr val="dk1"/>
                          </a:solidFill>
                        </a:rPr>
                        <a:t>Contienen elementos halogenados como cloruro o fluoruro</a:t>
                      </a:r>
                      <a:endParaRPr sz="1400" u="none" strike="noStrike" cap="none" dirty="0">
                        <a:solidFill>
                          <a:schemeClr val="dk1"/>
                        </a:solidFill>
                        <a:latin typeface="Calibri"/>
                        <a:ea typeface="Calibri"/>
                        <a:cs typeface="Calibri"/>
                        <a:sym typeface="Calibri"/>
                      </a:endParaRPr>
                    </a:p>
                  </a:txBody>
                  <a:tcPr marL="76125" marR="81550" marT="21750" marB="163100" anchor="ctr"/>
                </a:tc>
                <a:tc>
                  <a:txBody>
                    <a:bodyPr/>
                    <a:lstStyle/>
                    <a:p>
                      <a:pPr marL="0" marR="0" lvl="0" indent="0" algn="ctr" rtl="0">
                        <a:lnSpc>
                          <a:spcPct val="107000"/>
                        </a:lnSpc>
                        <a:spcBef>
                          <a:spcPts val="0"/>
                        </a:spcBef>
                        <a:spcAft>
                          <a:spcPts val="0"/>
                        </a:spcAft>
                        <a:buNone/>
                      </a:pPr>
                      <a:r>
                        <a:rPr lang="es-ES" sz="1400" u="none" strike="noStrike" cap="none" dirty="0">
                          <a:solidFill>
                            <a:schemeClr val="dk1"/>
                          </a:solidFill>
                        </a:rPr>
                        <a:t>Cloruro de metileno, Tetracloruro de Carbono, Tricloroetileno, </a:t>
                      </a:r>
                      <a:r>
                        <a:rPr lang="es-ES" sz="1400" u="none" strike="noStrike" cap="none" dirty="0" err="1">
                          <a:solidFill>
                            <a:schemeClr val="dk1"/>
                          </a:solidFill>
                        </a:rPr>
                        <a:t>Tetracloroetileno</a:t>
                      </a:r>
                      <a:r>
                        <a:rPr lang="es-ES" sz="1400" u="none" strike="noStrike" cap="none" dirty="0">
                          <a:solidFill>
                            <a:schemeClr val="dk1"/>
                          </a:solidFill>
                        </a:rPr>
                        <a:t> (se encuentran benceno, naftaleno, antraceno).</a:t>
                      </a:r>
                      <a:endParaRPr sz="1400" u="none" strike="noStrike" cap="none" dirty="0">
                        <a:solidFill>
                          <a:schemeClr val="dk1"/>
                        </a:solidFill>
                        <a:latin typeface="Calibri"/>
                        <a:ea typeface="Calibri"/>
                        <a:cs typeface="Calibri"/>
                        <a:sym typeface="Calibri"/>
                      </a:endParaRPr>
                    </a:p>
                  </a:txBody>
                  <a:tcPr marL="76125" marR="81550" marT="21750" marB="163100" anchor="ctr"/>
                </a:tc>
                <a:extLst>
                  <a:ext uri="{0D108BD9-81ED-4DB2-BD59-A6C34878D82A}">
                    <a16:rowId xmlns:a16="http://schemas.microsoft.com/office/drawing/2014/main" xmlns="" val="10003"/>
                  </a:ext>
                </a:extLst>
              </a:tr>
            </a:tbl>
          </a:graphicData>
        </a:graphic>
      </p:graphicFrame>
      <p:sp>
        <p:nvSpPr>
          <p:cNvPr id="80" name="Google Shape;80;p6"/>
          <p:cNvSpPr txBox="1"/>
          <p:nvPr/>
        </p:nvSpPr>
        <p:spPr>
          <a:xfrm>
            <a:off x="687915" y="5688680"/>
            <a:ext cx="10077067" cy="694742"/>
          </a:xfrm>
          <a:prstGeom prst="rect">
            <a:avLst/>
          </a:prstGeom>
          <a:solidFill>
            <a:srgbClr val="FEE599"/>
          </a:solidFill>
          <a:ln>
            <a:noFill/>
          </a:ln>
        </p:spPr>
        <p:txBody>
          <a:bodyPr spcFirstLastPara="1" wrap="square" lIns="91425" tIns="45700" rIns="91425" bIns="45700" anchor="t" anchorCtr="0">
            <a:spAutoFit/>
          </a:bodyPr>
          <a:lstStyle/>
          <a:p>
            <a:pPr marL="0" marR="0" lvl="0" indent="0" algn="just" rtl="0">
              <a:lnSpc>
                <a:spcPct val="101000"/>
              </a:lnSpc>
              <a:spcBef>
                <a:spcPts val="0"/>
              </a:spcBef>
              <a:spcAft>
                <a:spcPts val="0"/>
              </a:spcAft>
              <a:buNone/>
            </a:pPr>
            <a:r>
              <a:rPr lang="es-ES" sz="2000" dirty="0">
                <a:solidFill>
                  <a:srgbClr val="000000"/>
                </a:solidFill>
                <a:latin typeface="Arial"/>
                <a:ea typeface="Arial"/>
                <a:cs typeface="Arial"/>
                <a:sym typeface="Arial"/>
              </a:rPr>
              <a:t>La dosis absorbida dependerá de la concentración en el aire, la duración de la exposición, la frecuencia respiratoria y el coeficiente de partición aire-sangre </a:t>
            </a:r>
            <a:endParaRPr sz="1800" dirty="0">
              <a:solidFill>
                <a:schemeClr val="dk1"/>
              </a:solidFill>
              <a:latin typeface="Arial"/>
              <a:ea typeface="Arial"/>
              <a:cs typeface="Arial"/>
              <a:sym typeface="Arial"/>
            </a:endParaRPr>
          </a:p>
        </p:txBody>
      </p:sp>
      <p:sp>
        <p:nvSpPr>
          <p:cNvPr id="81" name="Google Shape;81;p6"/>
          <p:cNvSpPr txBox="1"/>
          <p:nvPr/>
        </p:nvSpPr>
        <p:spPr>
          <a:xfrm>
            <a:off x="264195" y="3494428"/>
            <a:ext cx="4966667" cy="2031285"/>
          </a:xfrm>
          <a:prstGeom prst="rect">
            <a:avLst/>
          </a:prstGeom>
          <a:solidFill>
            <a:srgbClr val="BDD7EE"/>
          </a:solid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800"/>
              <a:buFont typeface="Noto Sans Symbols"/>
              <a:buChar char="⮚"/>
            </a:pPr>
            <a:r>
              <a:rPr lang="es-ES" sz="1800" dirty="0">
                <a:solidFill>
                  <a:schemeClr val="dk1"/>
                </a:solidFill>
                <a:latin typeface="Arial" panose="020B0604020202020204" pitchFamily="34" charset="0"/>
                <a:ea typeface="Calibri"/>
                <a:cs typeface="Arial" panose="020B0604020202020204" pitchFamily="34" charset="0"/>
                <a:sym typeface="Calibri"/>
              </a:rPr>
              <a:t>Absorción:</a:t>
            </a:r>
            <a:r>
              <a:rPr lang="es-ES" sz="1800" dirty="0">
                <a:solidFill>
                  <a:srgbClr val="000000"/>
                </a:solidFill>
                <a:latin typeface="Arial" panose="020B0604020202020204" pitchFamily="34" charset="0"/>
                <a:cs typeface="Arial" panose="020B0604020202020204" pitchFamily="34" charset="0"/>
                <a:sym typeface="Arial"/>
              </a:rPr>
              <a:t> vía oral, dérmica o inhalada, </a:t>
            </a:r>
            <a:endParaRPr dirty="0">
              <a:latin typeface="Arial" panose="020B0604020202020204" pitchFamily="34" charset="0"/>
              <a:cs typeface="Arial" panose="020B0604020202020204" pitchFamily="34" charset="0"/>
            </a:endParaRPr>
          </a:p>
          <a:p>
            <a:pPr marL="285750" marR="0" lvl="0" indent="-285750" algn="l" rtl="0">
              <a:spcBef>
                <a:spcPts val="0"/>
              </a:spcBef>
              <a:spcAft>
                <a:spcPts val="0"/>
              </a:spcAft>
              <a:buClr>
                <a:schemeClr val="dk1"/>
              </a:buClr>
              <a:buSzPts val="1800"/>
              <a:buFont typeface="Noto Sans Symbols"/>
              <a:buChar char="⮚"/>
            </a:pPr>
            <a:r>
              <a:rPr lang="es-ES" sz="1800" dirty="0">
                <a:solidFill>
                  <a:schemeClr val="dk1"/>
                </a:solidFill>
                <a:latin typeface="Arial" panose="020B0604020202020204" pitchFamily="34" charset="0"/>
                <a:ea typeface="Calibri"/>
                <a:cs typeface="Arial" panose="020B0604020202020204" pitchFamily="34" charset="0"/>
                <a:sym typeface="Calibri"/>
              </a:rPr>
              <a:t>Distribución: Mayor en tejidos ricos en lípidos (tejido adiposo, sistema nervioso, hígado). </a:t>
            </a:r>
            <a:endParaRPr dirty="0">
              <a:latin typeface="Arial" panose="020B0604020202020204" pitchFamily="34" charset="0"/>
              <a:cs typeface="Arial" panose="020B0604020202020204" pitchFamily="34" charset="0"/>
            </a:endParaRPr>
          </a:p>
          <a:p>
            <a:pPr marL="285750" marR="0" lvl="0" indent="-285750" algn="l" rtl="0">
              <a:spcBef>
                <a:spcPts val="0"/>
              </a:spcBef>
              <a:spcAft>
                <a:spcPts val="0"/>
              </a:spcAft>
              <a:buClr>
                <a:schemeClr val="dk1"/>
              </a:buClr>
              <a:buSzPts val="1800"/>
              <a:buFont typeface="Noto Sans Symbols"/>
              <a:buChar char="⮚"/>
            </a:pPr>
            <a:r>
              <a:rPr lang="es-ES" sz="1800" dirty="0">
                <a:solidFill>
                  <a:schemeClr val="dk1"/>
                </a:solidFill>
                <a:latin typeface="Arial" panose="020B0604020202020204" pitchFamily="34" charset="0"/>
                <a:ea typeface="Calibri"/>
                <a:cs typeface="Arial" panose="020B0604020202020204" pitchFamily="34" charset="0"/>
                <a:sym typeface="Calibri"/>
              </a:rPr>
              <a:t>Metabolismo: variable </a:t>
            </a:r>
            <a:endParaRPr dirty="0">
              <a:latin typeface="Arial" panose="020B0604020202020204" pitchFamily="34" charset="0"/>
              <a:cs typeface="Arial" panose="020B0604020202020204" pitchFamily="34" charset="0"/>
            </a:endParaRPr>
          </a:p>
          <a:p>
            <a:pPr marL="285750" marR="0" lvl="0" indent="-285750" algn="l" rtl="0">
              <a:spcBef>
                <a:spcPts val="0"/>
              </a:spcBef>
              <a:spcAft>
                <a:spcPts val="0"/>
              </a:spcAft>
              <a:buClr>
                <a:schemeClr val="dk1"/>
              </a:buClr>
              <a:buSzPts val="1800"/>
              <a:buFont typeface="Noto Sans Symbols"/>
              <a:buChar char="⮚"/>
            </a:pPr>
            <a:r>
              <a:rPr lang="es-ES" sz="1800" dirty="0">
                <a:solidFill>
                  <a:schemeClr val="dk1"/>
                </a:solidFill>
                <a:latin typeface="Arial" panose="020B0604020202020204" pitchFamily="34" charset="0"/>
                <a:ea typeface="Calibri"/>
                <a:cs typeface="Arial" panose="020B0604020202020204" pitchFamily="34" charset="0"/>
                <a:sym typeface="Calibri"/>
              </a:rPr>
              <a:t>Eliminación: Una gran parte por vía respiratoria. Otra parte por vía renal.</a:t>
            </a:r>
            <a:endParaRPr sz="1800" dirty="0">
              <a:solidFill>
                <a:schemeClr val="dk1"/>
              </a:solidFill>
              <a:latin typeface="Arial" panose="020B0604020202020204" pitchFamily="34" charset="0"/>
              <a:ea typeface="Calibri"/>
              <a:cs typeface="Arial" panose="020B0604020202020204" pitchFamily="34" charset="0"/>
              <a:sym typeface="Calibri"/>
            </a:endParaRPr>
          </a:p>
        </p:txBody>
      </p:sp>
      <p:sp>
        <p:nvSpPr>
          <p:cNvPr id="82" name="Google Shape;82;p6"/>
          <p:cNvSpPr txBox="1"/>
          <p:nvPr/>
        </p:nvSpPr>
        <p:spPr>
          <a:xfrm>
            <a:off x="1118852" y="-249045"/>
            <a:ext cx="10515600" cy="1379454"/>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chemeClr val="dk1"/>
              </a:buClr>
              <a:buSzPts val="2800"/>
              <a:buFont typeface="Arial"/>
              <a:buNone/>
            </a:pPr>
            <a:r>
              <a:rPr lang="es-ES" sz="2800" b="1" dirty="0">
                <a:solidFill>
                  <a:schemeClr val="dk1"/>
                </a:solidFill>
                <a:latin typeface="Arial"/>
                <a:ea typeface="Arial"/>
                <a:cs typeface="Arial"/>
                <a:sym typeface="Arial"/>
              </a:rPr>
              <a:t>Intoxicación por hidrocarburos</a:t>
            </a:r>
            <a:endParaRPr sz="2800" b="1"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639164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7"/>
          <p:cNvSpPr txBox="1">
            <a:spLocks noGrp="1"/>
          </p:cNvSpPr>
          <p:nvPr>
            <p:ph type="title"/>
          </p:nvPr>
        </p:nvSpPr>
        <p:spPr>
          <a:xfrm>
            <a:off x="1676400" y="120268"/>
            <a:ext cx="10515600" cy="95394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Arial"/>
              <a:buNone/>
            </a:pPr>
            <a:r>
              <a:rPr lang="es-ES" dirty="0">
                <a:solidFill>
                  <a:schemeClr val="dk1"/>
                </a:solidFill>
              </a:rPr>
              <a:t>Intoxicación por hidrocarburos, manifestaciones clínicas</a:t>
            </a:r>
            <a:endParaRPr dirty="0"/>
          </a:p>
        </p:txBody>
      </p:sp>
      <p:sp>
        <p:nvSpPr>
          <p:cNvPr id="88" name="Google Shape;88;p7"/>
          <p:cNvSpPr txBox="1"/>
          <p:nvPr/>
        </p:nvSpPr>
        <p:spPr>
          <a:xfrm>
            <a:off x="8085826" y="1859339"/>
            <a:ext cx="3503433" cy="3416279"/>
          </a:xfrm>
          <a:prstGeom prst="rect">
            <a:avLst/>
          </a:prstGeom>
          <a:solidFill>
            <a:srgbClr val="4DC58D"/>
          </a:solidFill>
          <a:ln w="12700" cap="flat" cmpd="sng">
            <a:solidFill>
              <a:srgbClr val="31538F"/>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dirty="0">
                <a:solidFill>
                  <a:schemeClr val="lt1"/>
                </a:solidFill>
                <a:latin typeface="Arial"/>
                <a:ea typeface="Arial"/>
                <a:cs typeface="Arial"/>
                <a:sym typeface="Arial"/>
              </a:rPr>
              <a:t>A largo plazo</a:t>
            </a:r>
            <a:endParaRPr dirty="0"/>
          </a:p>
          <a:p>
            <a:pPr marL="0" marR="0" lvl="0" indent="0" algn="l" rtl="0">
              <a:spcBef>
                <a:spcPts val="0"/>
              </a:spcBef>
              <a:spcAft>
                <a:spcPts val="0"/>
              </a:spcAft>
              <a:buNone/>
            </a:pPr>
            <a:endParaRPr sz="1800" dirty="0">
              <a:solidFill>
                <a:schemeClr val="lt1"/>
              </a:solidFill>
              <a:latin typeface="Arial"/>
              <a:ea typeface="Arial"/>
              <a:cs typeface="Arial"/>
              <a:sym typeface="Arial"/>
            </a:endParaRPr>
          </a:p>
          <a:p>
            <a:r>
              <a:rPr lang="es-ES" sz="1800" dirty="0">
                <a:solidFill>
                  <a:schemeClr val="lt1"/>
                </a:solidFill>
                <a:latin typeface="Arial"/>
                <a:ea typeface="Arial"/>
                <a:cs typeface="Arial"/>
                <a:sym typeface="Arial"/>
              </a:rPr>
              <a:t> - </a:t>
            </a:r>
            <a:r>
              <a:rPr lang="es-ES" sz="1800" dirty="0">
                <a:solidFill>
                  <a:schemeClr val="lt1"/>
                </a:solidFill>
              </a:rPr>
              <a:t>Leucemia mieloide aguda</a:t>
            </a:r>
          </a:p>
          <a:p>
            <a:pPr marL="0" marR="0" lvl="0" indent="0" algn="l" rtl="0">
              <a:spcBef>
                <a:spcPts val="0"/>
              </a:spcBef>
              <a:spcAft>
                <a:spcPts val="0"/>
              </a:spcAft>
              <a:buNone/>
            </a:pPr>
            <a:r>
              <a:rPr lang="es-ES" sz="1800" dirty="0">
                <a:solidFill>
                  <a:schemeClr val="lt1"/>
                </a:solidFill>
                <a:latin typeface="Arial"/>
                <a:ea typeface="Arial"/>
                <a:cs typeface="Arial"/>
                <a:sym typeface="Arial"/>
              </a:rPr>
              <a:t>en trabajadores expuestos al </a:t>
            </a:r>
            <a:r>
              <a:rPr lang="es-ES" sz="1800" dirty="0">
                <a:solidFill>
                  <a:schemeClr val="lt1"/>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benceno</a:t>
            </a:r>
            <a:endParaRPr dirty="0"/>
          </a:p>
          <a:p>
            <a:pPr marL="0" marR="0" lvl="0" indent="0" algn="l" rtl="0">
              <a:spcBef>
                <a:spcPts val="0"/>
              </a:spcBef>
              <a:spcAft>
                <a:spcPts val="0"/>
              </a:spcAft>
              <a:buNone/>
            </a:pPr>
            <a:endParaRPr sz="1800" dirty="0">
              <a:solidFill>
                <a:schemeClr val="lt1"/>
              </a:solidFill>
              <a:latin typeface="Arial"/>
              <a:ea typeface="Arial"/>
              <a:cs typeface="Arial"/>
              <a:sym typeface="Arial"/>
            </a:endParaRPr>
          </a:p>
          <a:p>
            <a:pPr marL="0" marR="0" lvl="0" indent="0" algn="l" rtl="0">
              <a:spcBef>
                <a:spcPts val="0"/>
              </a:spcBef>
              <a:spcAft>
                <a:spcPts val="0"/>
              </a:spcAft>
              <a:buNone/>
            </a:pPr>
            <a:r>
              <a:rPr lang="es-ES" sz="1800" dirty="0">
                <a:solidFill>
                  <a:schemeClr val="lt1"/>
                </a:solidFill>
                <a:latin typeface="Arial"/>
                <a:ea typeface="Arial"/>
                <a:cs typeface="Arial"/>
                <a:sym typeface="Arial"/>
              </a:rPr>
              <a:t>- Esclerodermia (disolventes mixtos) </a:t>
            </a:r>
            <a:endParaRPr sz="1800" dirty="0">
              <a:solidFill>
                <a:schemeClr val="lt1"/>
              </a:solidFill>
              <a:latin typeface="Arial"/>
              <a:ea typeface="Arial"/>
              <a:cs typeface="Arial"/>
              <a:sym typeface="Arial"/>
            </a:endParaRPr>
          </a:p>
          <a:p>
            <a:pPr marL="0" marR="0" lvl="0" indent="0" algn="l" rtl="0">
              <a:spcBef>
                <a:spcPts val="0"/>
              </a:spcBef>
              <a:spcAft>
                <a:spcPts val="0"/>
              </a:spcAft>
              <a:buNone/>
            </a:pPr>
            <a:endParaRPr sz="1800" dirty="0">
              <a:solidFill>
                <a:schemeClr val="lt1"/>
              </a:solidFill>
              <a:latin typeface="Arial"/>
              <a:ea typeface="Arial"/>
              <a:cs typeface="Arial"/>
              <a:sym typeface="Arial"/>
            </a:endParaRPr>
          </a:p>
          <a:p>
            <a:pPr marL="0" marR="0" lvl="0" indent="0" algn="l" rtl="0">
              <a:spcBef>
                <a:spcPts val="0"/>
              </a:spcBef>
              <a:spcAft>
                <a:spcPts val="0"/>
              </a:spcAft>
              <a:buNone/>
            </a:pPr>
            <a:r>
              <a:rPr lang="es-ES" sz="1800" dirty="0">
                <a:solidFill>
                  <a:schemeClr val="lt1"/>
                </a:solidFill>
                <a:latin typeface="Arial"/>
                <a:ea typeface="Arial"/>
                <a:cs typeface="Arial"/>
                <a:sym typeface="Arial"/>
              </a:rPr>
              <a:t>- Cáncer renal en aquellos expuestos a hidrocarburos clorados</a:t>
            </a:r>
            <a:endParaRPr sz="1800" dirty="0">
              <a:solidFill>
                <a:schemeClr val="lt1"/>
              </a:solidFill>
              <a:latin typeface="Calibri"/>
              <a:ea typeface="Calibri"/>
              <a:cs typeface="Calibri"/>
              <a:sym typeface="Calibri"/>
            </a:endParaRPr>
          </a:p>
        </p:txBody>
      </p:sp>
      <p:grpSp>
        <p:nvGrpSpPr>
          <p:cNvPr id="89" name="Google Shape;89;p7"/>
          <p:cNvGrpSpPr/>
          <p:nvPr/>
        </p:nvGrpSpPr>
        <p:grpSpPr>
          <a:xfrm>
            <a:off x="403411" y="1074213"/>
            <a:ext cx="7079674" cy="4765963"/>
            <a:chOff x="401781" y="1529179"/>
            <a:chExt cx="7024255" cy="4927039"/>
          </a:xfrm>
        </p:grpSpPr>
        <p:sp>
          <p:nvSpPr>
            <p:cNvPr id="90" name="Google Shape;90;p7"/>
            <p:cNvSpPr/>
            <p:nvPr/>
          </p:nvSpPr>
          <p:spPr>
            <a:xfrm>
              <a:off x="401781" y="1529179"/>
              <a:ext cx="7024255" cy="4927039"/>
            </a:xfrm>
            <a:prstGeom prst="roundRect">
              <a:avLst>
                <a:gd name="adj" fmla="val 7106"/>
              </a:avLst>
            </a:prstGeom>
            <a:solidFill>
              <a:srgbClr val="D5DBE5"/>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grpSp>
          <p:nvGrpSpPr>
            <p:cNvPr id="91" name="Google Shape;91;p7"/>
            <p:cNvGrpSpPr/>
            <p:nvPr/>
          </p:nvGrpSpPr>
          <p:grpSpPr>
            <a:xfrm>
              <a:off x="577264" y="1581383"/>
              <a:ext cx="6563989" cy="4753773"/>
              <a:chOff x="335575" y="1747638"/>
              <a:chExt cx="6563989" cy="4753773"/>
            </a:xfrm>
          </p:grpSpPr>
          <p:sp>
            <p:nvSpPr>
              <p:cNvPr id="92" name="Google Shape;92;p7"/>
              <p:cNvSpPr txBox="1"/>
              <p:nvPr/>
            </p:nvSpPr>
            <p:spPr>
              <a:xfrm>
                <a:off x="374070" y="1747638"/>
                <a:ext cx="6096000" cy="381814"/>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Sistema nervioso central: </a:t>
                </a:r>
                <a:endParaRPr sz="1800" dirty="0">
                  <a:solidFill>
                    <a:schemeClr val="dk1"/>
                  </a:solidFill>
                  <a:latin typeface="Calibri"/>
                  <a:ea typeface="Calibri"/>
                  <a:cs typeface="Calibri"/>
                  <a:sym typeface="Calibri"/>
                </a:endParaRPr>
              </a:p>
            </p:txBody>
          </p:sp>
          <p:sp>
            <p:nvSpPr>
              <p:cNvPr id="93" name="Google Shape;93;p7"/>
              <p:cNvSpPr txBox="1"/>
              <p:nvPr/>
            </p:nvSpPr>
            <p:spPr>
              <a:xfrm>
                <a:off x="1462422" y="2159076"/>
                <a:ext cx="5430982" cy="1240897"/>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Cefalea, vértigo, desinhibición, comportamiento impulsivo, marcha atáxica, disartria y aturdimiento que progresan hasta la inconsciencia, convulsiones y muerte </a:t>
                </a:r>
                <a:endParaRPr sz="1800" dirty="0">
                  <a:solidFill>
                    <a:schemeClr val="dk1"/>
                  </a:solidFill>
                  <a:latin typeface="Calibri"/>
                  <a:ea typeface="Calibri"/>
                  <a:cs typeface="Calibri"/>
                  <a:sym typeface="Calibri"/>
                </a:endParaRPr>
              </a:p>
            </p:txBody>
          </p:sp>
          <p:sp>
            <p:nvSpPr>
              <p:cNvPr id="94" name="Google Shape;94;p7"/>
              <p:cNvSpPr txBox="1"/>
              <p:nvPr/>
            </p:nvSpPr>
            <p:spPr>
              <a:xfrm>
                <a:off x="1427019" y="3724318"/>
                <a:ext cx="5472545" cy="954536"/>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Irritación de la mucosa y quemadura química lo que ocasiona dolor abdominal, diarrea, náuseas y emesis</a:t>
                </a:r>
                <a:endParaRPr dirty="0"/>
              </a:p>
            </p:txBody>
          </p:sp>
          <p:sp>
            <p:nvSpPr>
              <p:cNvPr id="95" name="Google Shape;95;p7"/>
              <p:cNvSpPr txBox="1"/>
              <p:nvPr/>
            </p:nvSpPr>
            <p:spPr>
              <a:xfrm>
                <a:off x="374070" y="3354986"/>
                <a:ext cx="6096000" cy="381814"/>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Sistema gastrointestinal:</a:t>
                </a:r>
                <a:endParaRPr sz="1800" dirty="0">
                  <a:solidFill>
                    <a:schemeClr val="dk1"/>
                  </a:solidFill>
                  <a:latin typeface="Calibri"/>
                  <a:ea typeface="Calibri"/>
                  <a:cs typeface="Calibri"/>
                  <a:sym typeface="Calibri"/>
                </a:endParaRPr>
              </a:p>
            </p:txBody>
          </p:sp>
          <p:sp>
            <p:nvSpPr>
              <p:cNvPr id="96" name="Google Shape;96;p7"/>
              <p:cNvSpPr txBox="1"/>
              <p:nvPr/>
            </p:nvSpPr>
            <p:spPr>
              <a:xfrm>
                <a:off x="335575" y="4743930"/>
                <a:ext cx="5472545" cy="381814"/>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Hígado:     </a:t>
                </a:r>
                <a:r>
                  <a:rPr lang="es-ES" sz="1800" dirty="0" err="1">
                    <a:solidFill>
                      <a:schemeClr val="dk1"/>
                    </a:solidFill>
                    <a:latin typeface="Arial"/>
                    <a:ea typeface="Arial"/>
                    <a:cs typeface="Arial"/>
                    <a:sym typeface="Arial"/>
                  </a:rPr>
                  <a:t>Hepatotóxico</a:t>
                </a:r>
                <a:endParaRPr sz="1800" dirty="0">
                  <a:solidFill>
                    <a:schemeClr val="dk1"/>
                  </a:solidFill>
                  <a:latin typeface="Calibri"/>
                  <a:ea typeface="Calibri"/>
                  <a:cs typeface="Calibri"/>
                  <a:sym typeface="Calibri"/>
                </a:endParaRPr>
              </a:p>
            </p:txBody>
          </p:sp>
          <p:sp>
            <p:nvSpPr>
              <p:cNvPr id="97" name="Google Shape;97;p7"/>
              <p:cNvSpPr txBox="1"/>
              <p:nvPr/>
            </p:nvSpPr>
            <p:spPr>
              <a:xfrm>
                <a:off x="374070" y="5125744"/>
                <a:ext cx="6096000" cy="381814"/>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Riñón:</a:t>
                </a:r>
                <a:endParaRPr sz="1800" dirty="0">
                  <a:solidFill>
                    <a:schemeClr val="dk1"/>
                  </a:solidFill>
                  <a:latin typeface="Calibri"/>
                  <a:ea typeface="Calibri"/>
                  <a:cs typeface="Calibri"/>
                  <a:sym typeface="Calibri"/>
                </a:endParaRPr>
              </a:p>
            </p:txBody>
          </p:sp>
          <p:sp>
            <p:nvSpPr>
              <p:cNvPr id="98" name="Google Shape;98;p7"/>
              <p:cNvSpPr txBox="1"/>
              <p:nvPr/>
            </p:nvSpPr>
            <p:spPr>
              <a:xfrm>
                <a:off x="374070" y="5694553"/>
                <a:ext cx="6096000" cy="366503"/>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lnSpc>
                    <a:spcPct val="101000"/>
                  </a:lnSpc>
                  <a:spcBef>
                    <a:spcPts val="0"/>
                  </a:spcBef>
                  <a:spcAft>
                    <a:spcPts val="0"/>
                  </a:spcAft>
                  <a:buNone/>
                </a:pPr>
                <a:r>
                  <a:rPr lang="es-ES" sz="1800" dirty="0">
                    <a:solidFill>
                      <a:schemeClr val="dk1"/>
                    </a:solidFill>
                    <a:latin typeface="Arial"/>
                    <a:ea typeface="Arial"/>
                    <a:cs typeface="Arial"/>
                    <a:sym typeface="Arial"/>
                  </a:rPr>
                  <a:t>Piel:</a:t>
                </a:r>
                <a:endParaRPr sz="1600" dirty="0">
                  <a:solidFill>
                    <a:schemeClr val="dk1"/>
                  </a:solidFill>
                  <a:latin typeface="Helvetica Neue"/>
                  <a:ea typeface="Helvetica Neue"/>
                  <a:cs typeface="Helvetica Neue"/>
                  <a:sym typeface="Helvetica Neue"/>
                </a:endParaRPr>
              </a:p>
            </p:txBody>
          </p:sp>
          <p:sp>
            <p:nvSpPr>
              <p:cNvPr id="99" name="Google Shape;99;p7"/>
              <p:cNvSpPr txBox="1"/>
              <p:nvPr/>
            </p:nvSpPr>
            <p:spPr>
              <a:xfrm>
                <a:off x="1427017" y="5546875"/>
                <a:ext cx="5472545" cy="954536"/>
              </a:xfrm>
              <a:prstGeom prst="rect">
                <a:avLst/>
              </a:prstGeom>
              <a:solidFill>
                <a:srgbClr val="D5DBE5"/>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800" dirty="0">
                    <a:solidFill>
                      <a:schemeClr val="dk1"/>
                    </a:solidFill>
                    <a:latin typeface="Arial"/>
                    <a:ea typeface="Arial"/>
                    <a:cs typeface="Arial"/>
                    <a:sym typeface="Arial"/>
                  </a:rPr>
                  <a:t>Irritación, resequedad, soluciones de continuidad y dermatitis. La inyección sobre tejidos blandos lleva a necrosis, celulitis, abscesos o fascitis.</a:t>
                </a:r>
                <a:endParaRPr sz="1800" dirty="0">
                  <a:solidFill>
                    <a:schemeClr val="dk1"/>
                  </a:solidFill>
                  <a:latin typeface="Calibri"/>
                  <a:ea typeface="Calibri"/>
                  <a:cs typeface="Calibri"/>
                  <a:sym typeface="Calibri"/>
                </a:endParaRPr>
              </a:p>
            </p:txBody>
          </p:sp>
          <p:sp>
            <p:nvSpPr>
              <p:cNvPr id="100" name="Google Shape;100;p7"/>
              <p:cNvSpPr txBox="1"/>
              <p:nvPr/>
            </p:nvSpPr>
            <p:spPr>
              <a:xfrm>
                <a:off x="1427019" y="5112051"/>
                <a:ext cx="5466385" cy="381814"/>
              </a:xfrm>
              <a:prstGeom prst="rect">
                <a:avLst/>
              </a:prstGeom>
              <a:solidFill>
                <a:srgbClr val="D5DBE5"/>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Arial"/>
                    <a:ea typeface="Arial"/>
                    <a:cs typeface="Arial"/>
                    <a:sym typeface="Arial"/>
                  </a:rPr>
                  <a:t>Nefrotóxico</a:t>
                </a:r>
                <a:endParaRPr sz="1800">
                  <a:solidFill>
                    <a:schemeClr val="dk1"/>
                  </a:solidFill>
                  <a:latin typeface="Calibri"/>
                  <a:ea typeface="Calibri"/>
                  <a:cs typeface="Calibri"/>
                  <a:sym typeface="Calibri"/>
                </a:endParaRPr>
              </a:p>
            </p:txBody>
          </p:sp>
        </p:grpSp>
      </p:grpSp>
    </p:spTree>
    <p:extLst>
      <p:ext uri="{BB962C8B-B14F-4D97-AF65-F5344CB8AC3E}">
        <p14:creationId xmlns:p14="http://schemas.microsoft.com/office/powerpoint/2010/main" val="3302577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8"/>
          <p:cNvSpPr txBox="1"/>
          <p:nvPr/>
        </p:nvSpPr>
        <p:spPr>
          <a:xfrm>
            <a:off x="169334" y="982332"/>
            <a:ext cx="5926666" cy="5268686"/>
          </a:xfrm>
          <a:prstGeom prst="rect">
            <a:avLst/>
          </a:prstGeom>
          <a:solidFill>
            <a:srgbClr val="165C8A"/>
          </a:solidFill>
          <a:ln w="19050" cap="flat" cmpd="sng">
            <a:solidFill>
              <a:schemeClr val="l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No existe antídoto, el manejo es fundamentalmente de soporte. Monitorice al paciente en sala de reanimación, valorando permanentemente frecuencia cardíaca, tensión arterial y </a:t>
            </a:r>
            <a:r>
              <a:rPr lang="es-ES" sz="1600" dirty="0" err="1">
                <a:solidFill>
                  <a:schemeClr val="lt1"/>
                </a:solidFill>
                <a:latin typeface="Arial"/>
                <a:ea typeface="Arial"/>
                <a:cs typeface="Arial"/>
                <a:sym typeface="Arial"/>
              </a:rPr>
              <a:t>pulsoximetría</a:t>
            </a:r>
            <a:r>
              <a:rPr lang="es-ES" sz="1600" dirty="0">
                <a:solidFill>
                  <a:schemeClr val="lt1"/>
                </a:solidFill>
                <a:latin typeface="Arial"/>
                <a:ea typeface="Arial"/>
                <a:cs typeface="Arial"/>
                <a:sym typeface="Arial"/>
              </a:rPr>
              <a:t>.</a:t>
            </a:r>
            <a:endParaRPr dirty="0"/>
          </a:p>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 </a:t>
            </a:r>
            <a:endParaRPr dirty="0"/>
          </a:p>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Realizar valoración inicial de acuerdo al algoritmo ABCDE (Apertura de la vía aérea, Buena respiración, Circulación, Déficit neurológico, Exposición).</a:t>
            </a:r>
            <a:endParaRPr dirty="0"/>
          </a:p>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 </a:t>
            </a:r>
            <a:endParaRPr dirty="0"/>
          </a:p>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En caso de exposición dérmica, lave con abundante agua y jabón, retire toda prenda contaminada y deposítela en bolsa roja para desecharla. </a:t>
            </a:r>
            <a:endParaRPr dirty="0"/>
          </a:p>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 </a:t>
            </a:r>
            <a:endParaRPr dirty="0"/>
          </a:p>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En caso de ingestión, NO induzca el vómito, NO realice lavado gástrico, NO administre carbón activado, todo lo anterior aumenta el riesgo de toxicidad pulmonar por aspiración. </a:t>
            </a:r>
            <a:endParaRPr dirty="0"/>
          </a:p>
          <a:p>
            <a:pPr marL="0" marR="0" lvl="0" indent="0" algn="just" rtl="0">
              <a:lnSpc>
                <a:spcPct val="101000"/>
              </a:lnSpc>
              <a:spcBef>
                <a:spcPts val="0"/>
              </a:spcBef>
              <a:spcAft>
                <a:spcPts val="0"/>
              </a:spcAft>
              <a:buNone/>
            </a:pPr>
            <a:endParaRPr sz="1600" dirty="0">
              <a:solidFill>
                <a:schemeClr val="lt1"/>
              </a:solidFill>
              <a:latin typeface="Arial"/>
              <a:ea typeface="Arial"/>
              <a:cs typeface="Arial"/>
              <a:sym typeface="Arial"/>
            </a:endParaRPr>
          </a:p>
          <a:p>
            <a:pPr marL="0" marR="0" lvl="0" indent="0" algn="just" rtl="0">
              <a:lnSpc>
                <a:spcPct val="101000"/>
              </a:lnSpc>
              <a:spcBef>
                <a:spcPts val="0"/>
              </a:spcBef>
              <a:spcAft>
                <a:spcPts val="0"/>
              </a:spcAft>
              <a:buNone/>
            </a:pPr>
            <a:r>
              <a:rPr lang="es-ES" sz="1600" dirty="0">
                <a:solidFill>
                  <a:schemeClr val="lt1"/>
                </a:solidFill>
                <a:latin typeface="Arial"/>
                <a:ea typeface="Arial"/>
                <a:cs typeface="Arial"/>
                <a:sym typeface="Arial"/>
              </a:rPr>
              <a:t>En caso de arritmias cardíacas utilice lidocaína y beta bloqueador, NO administre adrenalina, noradrenalina, dopamina ni dobutamina.</a:t>
            </a:r>
            <a:endParaRPr dirty="0"/>
          </a:p>
          <a:p>
            <a:pPr marL="0" marR="0" lvl="0" indent="0" algn="just" rtl="0">
              <a:lnSpc>
                <a:spcPct val="101000"/>
              </a:lnSpc>
              <a:spcBef>
                <a:spcPts val="0"/>
              </a:spcBef>
              <a:spcAft>
                <a:spcPts val="0"/>
              </a:spcAft>
              <a:buNone/>
            </a:pPr>
            <a:endParaRPr sz="1400" dirty="0">
              <a:solidFill>
                <a:schemeClr val="lt1"/>
              </a:solidFill>
              <a:latin typeface="Helvetica Neue"/>
              <a:ea typeface="Helvetica Neue"/>
              <a:cs typeface="Helvetica Neue"/>
              <a:sym typeface="Helvetica Neue"/>
            </a:endParaRPr>
          </a:p>
        </p:txBody>
      </p:sp>
      <p:sp>
        <p:nvSpPr>
          <p:cNvPr id="106" name="Google Shape;106;p8"/>
          <p:cNvSpPr txBox="1"/>
          <p:nvPr/>
        </p:nvSpPr>
        <p:spPr>
          <a:xfrm>
            <a:off x="6541463" y="988953"/>
            <a:ext cx="4986095" cy="3293209"/>
          </a:xfrm>
          <a:prstGeom prst="rect">
            <a:avLst/>
          </a:prstGeom>
          <a:solidFill>
            <a:srgbClr val="93C356"/>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dirty="0">
                <a:solidFill>
                  <a:srgbClr val="000000"/>
                </a:solidFill>
                <a:latin typeface="Arial"/>
                <a:ea typeface="Arial"/>
                <a:cs typeface="Arial"/>
                <a:sym typeface="Arial"/>
              </a:rPr>
              <a:t>Durante la estabilización, todos los pacientes deben someterse a los siguientes estudios:</a:t>
            </a:r>
            <a:endParaRPr sz="1600" dirty="0">
              <a:solidFill>
                <a:schemeClr val="dk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rgbClr val="000000"/>
                </a:solidFill>
                <a:latin typeface="Arial"/>
                <a:ea typeface="Arial"/>
                <a:cs typeface="Arial"/>
                <a:sym typeface="Arial"/>
              </a:rPr>
              <a:t>-Electrocardiograma para evaluar intervalos QT prolongados y monitoreo continuo para la detección temprana de arritmias ventriculares</a:t>
            </a:r>
            <a:endParaRPr sz="1600" dirty="0">
              <a:solidFill>
                <a:schemeClr val="dk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rgbClr val="000000"/>
                </a:solidFill>
                <a:latin typeface="Arial"/>
                <a:ea typeface="Arial"/>
                <a:cs typeface="Arial"/>
                <a:sym typeface="Arial"/>
              </a:rPr>
              <a:t>-Radiografía de tórax para identificar neumonitis química </a:t>
            </a:r>
            <a:endParaRPr sz="1600" dirty="0">
              <a:solidFill>
                <a:schemeClr val="dk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rgbClr val="000000"/>
                </a:solidFill>
                <a:latin typeface="Arial"/>
                <a:ea typeface="Arial"/>
                <a:cs typeface="Arial"/>
                <a:sym typeface="Arial"/>
              </a:rPr>
              <a:t>-Gasometría arterial o gasometría venosa con oximetría de pulso</a:t>
            </a:r>
            <a:endParaRPr sz="1600" dirty="0">
              <a:solidFill>
                <a:schemeClr val="dk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rgbClr val="000000"/>
                </a:solidFill>
                <a:latin typeface="Arial"/>
                <a:ea typeface="Arial"/>
                <a:cs typeface="Arial"/>
                <a:sym typeface="Arial"/>
              </a:rPr>
              <a:t>-Hemograma completo</a:t>
            </a:r>
            <a:endParaRPr sz="1600" dirty="0">
              <a:solidFill>
                <a:schemeClr val="dk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rgbClr val="000000"/>
                </a:solidFill>
                <a:latin typeface="Arial"/>
                <a:ea typeface="Arial"/>
                <a:cs typeface="Arial"/>
                <a:sym typeface="Arial"/>
              </a:rPr>
              <a:t>-Glucosa sérica</a:t>
            </a:r>
            <a:endParaRPr sz="1600" dirty="0">
              <a:solidFill>
                <a:schemeClr val="dk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rgbClr val="000000"/>
                </a:solidFill>
                <a:latin typeface="Arial"/>
                <a:ea typeface="Arial"/>
                <a:cs typeface="Arial"/>
                <a:sym typeface="Arial"/>
              </a:rPr>
              <a:t>-Electrolitos séricos</a:t>
            </a:r>
            <a:endParaRPr sz="1600" dirty="0">
              <a:solidFill>
                <a:schemeClr val="dk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rgbClr val="000000"/>
                </a:solidFill>
                <a:latin typeface="Arial"/>
                <a:ea typeface="Arial"/>
                <a:cs typeface="Arial"/>
                <a:sym typeface="Arial"/>
              </a:rPr>
              <a:t>-Análisis de orina</a:t>
            </a:r>
            <a:endParaRPr sz="1600" dirty="0">
              <a:solidFill>
                <a:schemeClr val="dk1"/>
              </a:solidFill>
              <a:latin typeface="Times New Roman"/>
              <a:ea typeface="Times New Roman"/>
              <a:cs typeface="Times New Roman"/>
              <a:sym typeface="Times New Roman"/>
            </a:endParaRPr>
          </a:p>
        </p:txBody>
      </p:sp>
      <p:sp>
        <p:nvSpPr>
          <p:cNvPr id="107" name="Google Shape;107;p8"/>
          <p:cNvSpPr txBox="1"/>
          <p:nvPr/>
        </p:nvSpPr>
        <p:spPr>
          <a:xfrm>
            <a:off x="6541462" y="4681358"/>
            <a:ext cx="4566805" cy="1569660"/>
          </a:xfrm>
          <a:prstGeom prst="rect">
            <a:avLst/>
          </a:prstGeom>
          <a:solidFill>
            <a:srgbClr val="F07E1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dirty="0">
                <a:solidFill>
                  <a:schemeClr val="lt1"/>
                </a:solidFill>
                <a:latin typeface="Arial"/>
                <a:ea typeface="Arial"/>
                <a:cs typeface="Arial"/>
                <a:sym typeface="Arial"/>
              </a:rPr>
              <a:t>Debido al riesgo de daño hepático y renal, también debe medirse:</a:t>
            </a:r>
            <a:endParaRPr sz="1600" dirty="0">
              <a:solidFill>
                <a:schemeClr val="lt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chemeClr val="lt1"/>
                </a:solidFill>
                <a:latin typeface="Arial"/>
                <a:ea typeface="Arial"/>
                <a:cs typeface="Arial"/>
                <a:sym typeface="Arial"/>
              </a:rPr>
              <a:t>-Aspartato aminotransferasa (AST)</a:t>
            </a:r>
            <a:endParaRPr sz="1600" dirty="0">
              <a:solidFill>
                <a:schemeClr val="lt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chemeClr val="lt1"/>
                </a:solidFill>
                <a:latin typeface="Arial"/>
                <a:ea typeface="Arial"/>
                <a:cs typeface="Arial"/>
                <a:sym typeface="Arial"/>
              </a:rPr>
              <a:t>-Alanina aminotransferasa (ALT)</a:t>
            </a:r>
            <a:endParaRPr sz="1600" dirty="0">
              <a:solidFill>
                <a:schemeClr val="lt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chemeClr val="lt1"/>
                </a:solidFill>
                <a:latin typeface="Arial"/>
                <a:ea typeface="Arial"/>
                <a:cs typeface="Arial"/>
                <a:sym typeface="Arial"/>
              </a:rPr>
              <a:t>-Nitrógeno ureico en sangre</a:t>
            </a:r>
            <a:endParaRPr sz="1600" dirty="0">
              <a:solidFill>
                <a:schemeClr val="lt1"/>
              </a:solidFill>
              <a:latin typeface="Times New Roman"/>
              <a:ea typeface="Times New Roman"/>
              <a:cs typeface="Times New Roman"/>
              <a:sym typeface="Times New Roman"/>
            </a:endParaRPr>
          </a:p>
          <a:p>
            <a:pPr marL="304800" marR="0" lvl="0" indent="0" algn="l" rtl="0">
              <a:spcBef>
                <a:spcPts val="0"/>
              </a:spcBef>
              <a:spcAft>
                <a:spcPts val="0"/>
              </a:spcAft>
              <a:buNone/>
            </a:pPr>
            <a:r>
              <a:rPr lang="es-ES" sz="1600" dirty="0">
                <a:solidFill>
                  <a:schemeClr val="lt1"/>
                </a:solidFill>
                <a:latin typeface="Arial"/>
                <a:ea typeface="Arial"/>
                <a:cs typeface="Arial"/>
                <a:sym typeface="Arial"/>
              </a:rPr>
              <a:t>-Suero de creatinina</a:t>
            </a:r>
            <a:endParaRPr sz="1600" dirty="0">
              <a:solidFill>
                <a:schemeClr val="lt1"/>
              </a:solidFill>
              <a:latin typeface="Times New Roman"/>
              <a:ea typeface="Times New Roman"/>
              <a:cs typeface="Times New Roman"/>
              <a:sym typeface="Times New Roman"/>
            </a:endParaRPr>
          </a:p>
        </p:txBody>
      </p:sp>
      <p:sp>
        <p:nvSpPr>
          <p:cNvPr id="108" name="Google Shape;108;p8"/>
          <p:cNvSpPr txBox="1"/>
          <p:nvPr/>
        </p:nvSpPr>
        <p:spPr>
          <a:xfrm>
            <a:off x="2065866" y="114300"/>
            <a:ext cx="8478983" cy="788811"/>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2800"/>
              <a:buFont typeface="Arial"/>
              <a:buNone/>
            </a:pPr>
            <a:r>
              <a:rPr lang="es-ES" sz="2800" b="1" dirty="0">
                <a:solidFill>
                  <a:schemeClr val="dk1"/>
                </a:solidFill>
                <a:latin typeface="Arial"/>
                <a:ea typeface="Arial"/>
                <a:cs typeface="Arial"/>
                <a:sym typeface="Arial"/>
              </a:rPr>
              <a:t>Intoxicación por hidrocarburos, tratamiento</a:t>
            </a:r>
            <a:endParaRPr dirty="0"/>
          </a:p>
        </p:txBody>
      </p:sp>
    </p:spTree>
    <p:extLst>
      <p:ext uri="{BB962C8B-B14F-4D97-AF65-F5344CB8AC3E}">
        <p14:creationId xmlns:p14="http://schemas.microsoft.com/office/powerpoint/2010/main" val="1938931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750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BB326EB-568E-425B-97E5-8144448EC16F}"/>
              </a:ext>
            </a:extLst>
          </p:cNvPr>
          <p:cNvSpPr>
            <a:spLocks noGrp="1"/>
          </p:cNvSpPr>
          <p:nvPr>
            <p:ph type="ctrTitle"/>
          </p:nvPr>
        </p:nvSpPr>
        <p:spPr>
          <a:xfrm>
            <a:off x="752662" y="1766454"/>
            <a:ext cx="10686675" cy="1662546"/>
          </a:xfrm>
        </p:spPr>
        <p:txBody>
          <a:bodyPr>
            <a:noAutofit/>
          </a:bodyPr>
          <a:lstStyle/>
          <a:p>
            <a:r>
              <a:rPr lang="es-MX" sz="3200" dirty="0">
                <a:latin typeface="+mn-lt"/>
              </a:rPr>
              <a:t>Curso Virtual Intoxicaciones por sustancias químicas</a:t>
            </a:r>
            <a:endParaRPr lang="es-ES" sz="3200" dirty="0">
              <a:latin typeface="+mn-lt"/>
            </a:endParaRPr>
          </a:p>
        </p:txBody>
      </p:sp>
      <p:sp>
        <p:nvSpPr>
          <p:cNvPr id="6" name="Marcador de contenido 4">
            <a:extLst>
              <a:ext uri="{FF2B5EF4-FFF2-40B4-BE49-F238E27FC236}">
                <a16:creationId xmlns:a16="http://schemas.microsoft.com/office/drawing/2014/main" xmlns="" id="{913C6686-6EEA-42A7-9DD2-D545AD3604DC}"/>
              </a:ext>
            </a:extLst>
          </p:cNvPr>
          <p:cNvSpPr txBox="1">
            <a:spLocks/>
          </p:cNvSpPr>
          <p:nvPr/>
        </p:nvSpPr>
        <p:spPr>
          <a:xfrm>
            <a:off x="752662" y="4562391"/>
            <a:ext cx="10131425" cy="1465876"/>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b="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s-CO" sz="1600" dirty="0">
                <a:solidFill>
                  <a:schemeClr val="bg1"/>
                </a:solidFill>
                <a:latin typeface="+mn-lt"/>
              </a:rPr>
              <a:t>Grupo Enfermedades No Transmisibles</a:t>
            </a:r>
          </a:p>
          <a:p>
            <a:pPr algn="ctr"/>
            <a:r>
              <a:rPr lang="es-CO" sz="1600" dirty="0">
                <a:solidFill>
                  <a:schemeClr val="bg1"/>
                </a:solidFill>
                <a:latin typeface="+mn-lt"/>
              </a:rPr>
              <a:t>Intoxicaciones por sustancias químicas</a:t>
            </a:r>
          </a:p>
          <a:p>
            <a:pPr algn="ctr"/>
            <a:r>
              <a:rPr lang="es-CO" sz="1600" dirty="0">
                <a:solidFill>
                  <a:schemeClr val="bg1"/>
                </a:solidFill>
                <a:latin typeface="+mn-lt"/>
              </a:rPr>
              <a:t>Dirección de Vigilancia y Análisis del Riesgo en Salud Pública</a:t>
            </a:r>
          </a:p>
          <a:p>
            <a:pPr algn="ctr"/>
            <a:r>
              <a:rPr lang="es-MX" sz="1600" dirty="0">
                <a:solidFill>
                  <a:schemeClr val="bg1"/>
                </a:solidFill>
                <a:latin typeface="+mn-lt"/>
              </a:rPr>
              <a:t>Noviembre 2021 - Versión 1.0</a:t>
            </a:r>
          </a:p>
        </p:txBody>
      </p:sp>
      <p:sp>
        <p:nvSpPr>
          <p:cNvPr id="7" name="CuadroTexto 6">
            <a:extLst>
              <a:ext uri="{FF2B5EF4-FFF2-40B4-BE49-F238E27FC236}">
                <a16:creationId xmlns:a16="http://schemas.microsoft.com/office/drawing/2014/main" xmlns="" id="{96557CBB-3800-4613-B26B-61A7B60AC52D}"/>
              </a:ext>
            </a:extLst>
          </p:cNvPr>
          <p:cNvSpPr txBox="1"/>
          <p:nvPr/>
        </p:nvSpPr>
        <p:spPr>
          <a:xfrm>
            <a:off x="2920218" y="3650499"/>
            <a:ext cx="6098344" cy="400110"/>
          </a:xfrm>
          <a:prstGeom prst="rect">
            <a:avLst/>
          </a:prstGeom>
          <a:noFill/>
        </p:spPr>
        <p:txBody>
          <a:bodyPr wrap="square" lIns="91440" tIns="45720" rIns="91440" bIns="45720" anchor="t">
            <a:spAutoFit/>
          </a:bodyPr>
          <a:lstStyle/>
          <a:p>
            <a:pPr algn="ctr"/>
            <a:r>
              <a:rPr lang="es-MX" sz="2000" dirty="0">
                <a:solidFill>
                  <a:schemeClr val="bg1"/>
                </a:solidFill>
                <a:latin typeface="+mn-lt"/>
                <a:cs typeface="Helvetica"/>
              </a:rPr>
              <a:t>Módulo 1 Unidad 3</a:t>
            </a:r>
          </a:p>
        </p:txBody>
      </p:sp>
    </p:spTree>
    <p:extLst>
      <p:ext uri="{BB962C8B-B14F-4D97-AF65-F5344CB8AC3E}">
        <p14:creationId xmlns:p14="http://schemas.microsoft.com/office/powerpoint/2010/main" val="1723654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3"/>
          <p:cNvSpPr txBox="1">
            <a:spLocks noGrp="1"/>
          </p:cNvSpPr>
          <p:nvPr>
            <p:ph type="title"/>
          </p:nvPr>
        </p:nvSpPr>
        <p:spPr>
          <a:xfrm>
            <a:off x="838199" y="699910"/>
            <a:ext cx="10515600" cy="111195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ct val="100000"/>
              <a:buFont typeface="Arial"/>
              <a:buNone/>
            </a:pPr>
            <a:r>
              <a:rPr lang="es-ES" dirty="0">
                <a:latin typeface="Arial"/>
                <a:ea typeface="Arial"/>
                <a:cs typeface="Arial"/>
                <a:sym typeface="Arial"/>
              </a:rPr>
              <a:t>Unidad 3. Grupos de sustancias</a:t>
            </a:r>
            <a:br>
              <a:rPr lang="es-ES" dirty="0">
                <a:latin typeface="Arial"/>
                <a:ea typeface="Arial"/>
                <a:cs typeface="Arial"/>
                <a:sym typeface="Arial"/>
              </a:rPr>
            </a:br>
            <a:r>
              <a:rPr lang="es-ES" dirty="0">
                <a:latin typeface="Arial"/>
                <a:ea typeface="Arial"/>
                <a:cs typeface="Arial"/>
                <a:sym typeface="Arial"/>
              </a:rPr>
              <a:t>Metanol, metales y solventes</a:t>
            </a:r>
            <a:endParaRPr dirty="0">
              <a:latin typeface="Arial"/>
              <a:ea typeface="Arial"/>
              <a:cs typeface="Arial"/>
              <a:sym typeface="Arial"/>
            </a:endParaRPr>
          </a:p>
        </p:txBody>
      </p:sp>
      <p:sp>
        <p:nvSpPr>
          <p:cNvPr id="56" name="Google Shape;56;p3"/>
          <p:cNvSpPr txBox="1"/>
          <p:nvPr/>
        </p:nvSpPr>
        <p:spPr>
          <a:xfrm>
            <a:off x="724225" y="2412939"/>
            <a:ext cx="10515599" cy="2771103"/>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s-ES" sz="2400" b="0" i="0" u="none" strike="noStrike" cap="none" dirty="0">
                <a:solidFill>
                  <a:schemeClr val="dk1"/>
                </a:solidFill>
                <a:latin typeface="Arial"/>
                <a:ea typeface="Arial"/>
                <a:cs typeface="Arial"/>
                <a:sym typeface="Arial"/>
              </a:rPr>
              <a:t>Resultados del aprendizaje</a:t>
            </a:r>
            <a:endParaRPr sz="2400" b="0" i="0" u="none" strike="noStrike" cap="none" dirty="0">
              <a:solidFill>
                <a:schemeClr val="dk1"/>
              </a:solidFill>
              <a:latin typeface="Calibri"/>
              <a:ea typeface="Calibri"/>
              <a:cs typeface="Calibri"/>
              <a:sym typeface="Calibri"/>
            </a:endParaRPr>
          </a:p>
          <a:p>
            <a:pPr marL="0" marR="0" lvl="0" indent="0" algn="l" rtl="0">
              <a:lnSpc>
                <a:spcPct val="107000"/>
              </a:lnSpc>
              <a:spcBef>
                <a:spcPts val="800"/>
              </a:spcBef>
              <a:spcAft>
                <a:spcPts val="0"/>
              </a:spcAft>
              <a:buNone/>
            </a:pPr>
            <a:r>
              <a:rPr lang="es-ES" sz="2400" b="0" i="0" u="none" strike="noStrike" cap="none" dirty="0">
                <a:solidFill>
                  <a:schemeClr val="dk1"/>
                </a:solidFill>
                <a:latin typeface="Arial"/>
                <a:ea typeface="Arial"/>
                <a:cs typeface="Arial"/>
                <a:sym typeface="Arial"/>
              </a:rPr>
              <a:t> </a:t>
            </a:r>
            <a:endParaRPr sz="2400" b="0" i="0" u="none" strike="noStrike" cap="none" dirty="0">
              <a:solidFill>
                <a:schemeClr val="dk1"/>
              </a:solidFill>
              <a:latin typeface="Calibri"/>
              <a:ea typeface="Calibri"/>
              <a:cs typeface="Calibri"/>
              <a:sym typeface="Calibri"/>
            </a:endParaRPr>
          </a:p>
          <a:p>
            <a:pPr marL="342900" lvl="0" indent="-342900" algn="just">
              <a:lnSpc>
                <a:spcPct val="107000"/>
              </a:lnSpc>
              <a:spcAft>
                <a:spcPts val="800"/>
              </a:spcAft>
              <a:buFont typeface="Arial" panose="020B0604020202020204" pitchFamily="34" charset="0"/>
              <a:buChar char="●"/>
            </a:pPr>
            <a:r>
              <a:rPr lang="es-CO" sz="2400" dirty="0">
                <a:effectLst/>
                <a:latin typeface="Arial" panose="020B0604020202020204" pitchFamily="34" charset="0"/>
                <a:ea typeface="Noto Sans Symbols"/>
                <a:cs typeface="Noto Sans Symbols"/>
              </a:rPr>
              <a:t>Identificar las principales sustancias con los cuales se presentan las intoxicaciones por metanol, metales y solventes.</a:t>
            </a:r>
            <a:endParaRPr lang="es-CO" sz="2400" dirty="0">
              <a:effectLst/>
              <a:latin typeface="Noto Sans Symbols"/>
              <a:ea typeface="Noto Sans Symbols"/>
              <a:cs typeface="Noto Sans Symbols"/>
            </a:endParaRPr>
          </a:p>
          <a:p>
            <a:pPr marL="342900" lvl="0" indent="-342900" algn="just">
              <a:lnSpc>
                <a:spcPct val="107000"/>
              </a:lnSpc>
              <a:spcAft>
                <a:spcPts val="800"/>
              </a:spcAft>
              <a:buFont typeface="Arial" panose="020B0604020202020204" pitchFamily="34" charset="0"/>
              <a:buChar char="●"/>
            </a:pPr>
            <a:r>
              <a:rPr lang="es-CO" sz="2400" dirty="0">
                <a:effectLst/>
                <a:latin typeface="Arial" panose="020B0604020202020204" pitchFamily="34" charset="0"/>
                <a:ea typeface="Noto Sans Symbols"/>
                <a:cs typeface="Noto Sans Symbols"/>
              </a:rPr>
              <a:t>Reconocer las principales manifestaciones clínicas de la intoxicación por metanol, metales y solventes</a:t>
            </a:r>
            <a:endParaRPr lang="es-CO" sz="2400" dirty="0">
              <a:effectLst/>
              <a:latin typeface="Noto Sans Symbols"/>
              <a:ea typeface="Noto Sans Symbols"/>
              <a:cs typeface="Noto Sans Symbols"/>
            </a:endParaRPr>
          </a:p>
        </p:txBody>
      </p:sp>
    </p:spTree>
    <p:extLst>
      <p:ext uri="{BB962C8B-B14F-4D97-AF65-F5344CB8AC3E}">
        <p14:creationId xmlns:p14="http://schemas.microsoft.com/office/powerpoint/2010/main" val="3583311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1B9EF6F-AF69-46B3-A2CA-2B0ACB40E3D9}"/>
              </a:ext>
            </a:extLst>
          </p:cNvPr>
          <p:cNvSpPr>
            <a:spLocks noGrp="1"/>
          </p:cNvSpPr>
          <p:nvPr>
            <p:ph type="title"/>
          </p:nvPr>
        </p:nvSpPr>
        <p:spPr>
          <a:xfrm>
            <a:off x="1000125" y="202615"/>
            <a:ext cx="10515600" cy="556795"/>
          </a:xfrm>
        </p:spPr>
        <p:txBody>
          <a:bodyPr/>
          <a:lstStyle/>
          <a:p>
            <a:r>
              <a:rPr lang="es-ES" dirty="0">
                <a:latin typeface="Arial"/>
                <a:cs typeface="Arial"/>
              </a:rPr>
              <a:t>Intoxicación por metanol</a:t>
            </a:r>
            <a:endParaRPr lang="es-ES" dirty="0"/>
          </a:p>
        </p:txBody>
      </p:sp>
      <p:pic>
        <p:nvPicPr>
          <p:cNvPr id="5" name="Picture 5">
            <a:extLst>
              <a:ext uri="{FF2B5EF4-FFF2-40B4-BE49-F238E27FC236}">
                <a16:creationId xmlns:a16="http://schemas.microsoft.com/office/drawing/2014/main" xmlns="" id="{4AB964E4-96B5-499C-B348-E3F665B334CA}"/>
              </a:ext>
            </a:extLst>
          </p:cNvPr>
          <p:cNvPicPr>
            <a:picLocks noChangeAspect="1"/>
          </p:cNvPicPr>
          <p:nvPr/>
        </p:nvPicPr>
        <p:blipFill rotWithShape="1">
          <a:blip r:embed="rId3"/>
          <a:srcRect l="472" t="14554" r="-1887" b="11737"/>
          <a:stretch/>
        </p:blipFill>
        <p:spPr>
          <a:xfrm>
            <a:off x="9820275" y="219075"/>
            <a:ext cx="2047877" cy="1495429"/>
          </a:xfrm>
          <a:prstGeom prst="rect">
            <a:avLst/>
          </a:prstGeom>
        </p:spPr>
      </p:pic>
      <p:sp>
        <p:nvSpPr>
          <p:cNvPr id="6" name="TextBox 5">
            <a:extLst>
              <a:ext uri="{FF2B5EF4-FFF2-40B4-BE49-F238E27FC236}">
                <a16:creationId xmlns:a16="http://schemas.microsoft.com/office/drawing/2014/main" xmlns="" id="{D1FDE989-3364-4982-81AC-9432BC8C2B8A}"/>
              </a:ext>
            </a:extLst>
          </p:cNvPr>
          <p:cNvSpPr txBox="1"/>
          <p:nvPr/>
        </p:nvSpPr>
        <p:spPr>
          <a:xfrm>
            <a:off x="1000125" y="1123950"/>
            <a:ext cx="4200525"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dirty="0">
                <a:latin typeface="Arial"/>
                <a:cs typeface="Arial"/>
              </a:rPr>
              <a:t>Se conoce como:</a:t>
            </a:r>
            <a:endParaRPr lang="en-US" dirty="0">
              <a:latin typeface="Arial"/>
              <a:cs typeface="Arial"/>
            </a:endParaRPr>
          </a:p>
          <a:p>
            <a:r>
              <a:rPr lang="es-CO" dirty="0">
                <a:latin typeface="Arial"/>
                <a:cs typeface="Arial"/>
              </a:rPr>
              <a:t>- Alcohol de madera  </a:t>
            </a:r>
          </a:p>
          <a:p>
            <a:r>
              <a:rPr lang="es-CO" dirty="0">
                <a:latin typeface="Arial"/>
                <a:cs typeface="Arial"/>
              </a:rPr>
              <a:t>- Alcohol metílico</a:t>
            </a:r>
          </a:p>
          <a:p>
            <a:r>
              <a:rPr lang="es-CO" dirty="0">
                <a:latin typeface="Arial"/>
                <a:cs typeface="Arial"/>
              </a:rPr>
              <a:t>- </a:t>
            </a:r>
            <a:r>
              <a:rPr lang="es-CO" dirty="0" err="1">
                <a:latin typeface="Arial"/>
                <a:cs typeface="Arial"/>
              </a:rPr>
              <a:t>Metil</a:t>
            </a:r>
            <a:r>
              <a:rPr lang="es-CO" dirty="0">
                <a:latin typeface="Arial"/>
                <a:cs typeface="Arial"/>
              </a:rPr>
              <a:t> alcohol.</a:t>
            </a:r>
          </a:p>
          <a:p>
            <a:r>
              <a:rPr lang="es-CO" dirty="0">
                <a:latin typeface="Arial"/>
                <a:cs typeface="Arial"/>
              </a:rPr>
              <a:t>- Carbinol </a:t>
            </a:r>
          </a:p>
          <a:p>
            <a:r>
              <a:rPr lang="es-CO" b="1" dirty="0">
                <a:latin typeface="Arial"/>
                <a:cs typeface="Arial"/>
              </a:rPr>
              <a:t>Propiedades:</a:t>
            </a:r>
          </a:p>
          <a:p>
            <a:r>
              <a:rPr lang="es-CO" dirty="0">
                <a:latin typeface="Arial"/>
                <a:cs typeface="Arial"/>
              </a:rPr>
              <a:t>- Líquido</a:t>
            </a:r>
          </a:p>
          <a:p>
            <a:r>
              <a:rPr lang="es-CO" dirty="0">
                <a:latin typeface="Arial"/>
                <a:cs typeface="Arial"/>
              </a:rPr>
              <a:t>- Baja densidad,</a:t>
            </a:r>
          </a:p>
          <a:p>
            <a:r>
              <a:rPr lang="es-CO" dirty="0">
                <a:latin typeface="Arial"/>
                <a:cs typeface="Arial"/>
              </a:rPr>
              <a:t>- Olor y sabor semejante al etanol</a:t>
            </a:r>
          </a:p>
          <a:p>
            <a:r>
              <a:rPr lang="es-CO" dirty="0">
                <a:latin typeface="Arial"/>
                <a:cs typeface="Arial"/>
              </a:rPr>
              <a:t>- Volátil</a:t>
            </a:r>
          </a:p>
          <a:p>
            <a:r>
              <a:rPr lang="es-CO" dirty="0">
                <a:latin typeface="Arial"/>
                <a:cs typeface="Arial"/>
              </a:rPr>
              <a:t>- Incoloro</a:t>
            </a:r>
          </a:p>
          <a:p>
            <a:r>
              <a:rPr lang="es-CO" dirty="0">
                <a:latin typeface="Arial"/>
                <a:cs typeface="Arial"/>
              </a:rPr>
              <a:t>- Inflamable </a:t>
            </a:r>
          </a:p>
          <a:p>
            <a:r>
              <a:rPr lang="es-CO" b="1" dirty="0">
                <a:latin typeface="Arial"/>
                <a:cs typeface="Arial"/>
              </a:rPr>
              <a:t>Usos:</a:t>
            </a:r>
          </a:p>
          <a:p>
            <a:r>
              <a:rPr lang="es-CO" dirty="0">
                <a:latin typeface="Arial"/>
                <a:cs typeface="Arial"/>
              </a:rPr>
              <a:t>- Disolvente</a:t>
            </a:r>
          </a:p>
          <a:p>
            <a:r>
              <a:rPr lang="es-CO" dirty="0">
                <a:latin typeface="Arial"/>
                <a:cs typeface="Arial"/>
              </a:rPr>
              <a:t>- Anticongelante</a:t>
            </a:r>
          </a:p>
          <a:p>
            <a:r>
              <a:rPr lang="es-CO" dirty="0">
                <a:latin typeface="Arial"/>
                <a:cs typeface="Arial"/>
              </a:rPr>
              <a:t>- Aditivo para la gasolina</a:t>
            </a:r>
          </a:p>
          <a:p>
            <a:r>
              <a:rPr lang="es-CO" dirty="0">
                <a:latin typeface="Arial"/>
                <a:cs typeface="Arial"/>
              </a:rPr>
              <a:t>- Fabricación de diferentes productos industriales y de limpieza</a:t>
            </a:r>
          </a:p>
        </p:txBody>
      </p:sp>
      <p:sp>
        <p:nvSpPr>
          <p:cNvPr id="8" name="Right Bracket 7">
            <a:extLst>
              <a:ext uri="{FF2B5EF4-FFF2-40B4-BE49-F238E27FC236}">
                <a16:creationId xmlns:a16="http://schemas.microsoft.com/office/drawing/2014/main" xmlns="" id="{FEF123DC-A904-45E5-9840-6CE8D1CC5B70}"/>
              </a:ext>
            </a:extLst>
          </p:cNvPr>
          <p:cNvSpPr/>
          <p:nvPr/>
        </p:nvSpPr>
        <p:spPr>
          <a:xfrm>
            <a:off x="4992624" y="1343025"/>
            <a:ext cx="342900" cy="4838700"/>
          </a:xfrm>
          <a:prstGeom prst="rightBracket">
            <a:avLst/>
          </a:prstGeom>
          <a:ln>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xmlns="" id="{EC5267BD-297C-4572-8F22-5A18CF0775C8}"/>
              </a:ext>
            </a:extLst>
          </p:cNvPr>
          <p:cNvSpPr txBox="1"/>
          <p:nvPr/>
        </p:nvSpPr>
        <p:spPr>
          <a:xfrm>
            <a:off x="5372100" y="332422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CO" b="1" dirty="0">
                <a:solidFill>
                  <a:srgbClr val="2F5496"/>
                </a:solidFill>
                <a:latin typeface="Arial"/>
              </a:rPr>
              <a:t>Exposición</a:t>
            </a:r>
            <a:endParaRPr lang="en-US" dirty="0">
              <a:solidFill>
                <a:srgbClr val="2F5496"/>
              </a:solidFill>
            </a:endParaRPr>
          </a:p>
        </p:txBody>
      </p:sp>
      <p:sp>
        <p:nvSpPr>
          <p:cNvPr id="10" name="TextBox 9">
            <a:extLst>
              <a:ext uri="{FF2B5EF4-FFF2-40B4-BE49-F238E27FC236}">
                <a16:creationId xmlns:a16="http://schemas.microsoft.com/office/drawing/2014/main" xmlns="" id="{BCEAE7AB-C4F6-4427-99A8-89AA93791163}"/>
              </a:ext>
            </a:extLst>
          </p:cNvPr>
          <p:cNvSpPr txBox="1"/>
          <p:nvPr/>
        </p:nvSpPr>
        <p:spPr>
          <a:xfrm>
            <a:off x="7915275" y="3924300"/>
            <a:ext cx="2743200" cy="2031325"/>
          </a:xfrm>
          <a:prstGeom prst="rect">
            <a:avLst/>
          </a:prstGeom>
          <a:noFill/>
          <a:ln>
            <a:solidFill>
              <a:srgbClr val="0070C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buChar char="-"/>
            </a:pPr>
            <a:r>
              <a:rPr lang="es-CO" dirty="0">
                <a:latin typeface="Arial"/>
                <a:cs typeface="Times New Roman"/>
              </a:rPr>
              <a:t>Consumo de bebidas alcohólicas adulteradas</a:t>
            </a:r>
          </a:p>
          <a:p>
            <a:pPr algn="just"/>
            <a:r>
              <a:rPr lang="es-CO" dirty="0">
                <a:latin typeface="Arial"/>
                <a:cs typeface="Times New Roman"/>
              </a:rPr>
              <a:t>-Alcoholismo crónico (alcohol de bajo precio)</a:t>
            </a:r>
          </a:p>
          <a:p>
            <a:pPr algn="just"/>
            <a:r>
              <a:rPr lang="es-CO" dirty="0">
                <a:latin typeface="Arial"/>
                <a:cs typeface="Times New Roman"/>
              </a:rPr>
              <a:t>-Intentos suicidas </a:t>
            </a:r>
          </a:p>
          <a:p>
            <a:pPr algn="just"/>
            <a:r>
              <a:rPr lang="es-CO" dirty="0">
                <a:latin typeface="Arial"/>
                <a:cs typeface="Times New Roman"/>
              </a:rPr>
              <a:t>-Accidental</a:t>
            </a:r>
          </a:p>
          <a:p>
            <a:pPr algn="just"/>
            <a:r>
              <a:rPr lang="es-CO" dirty="0">
                <a:latin typeface="Arial"/>
                <a:cs typeface="Times New Roman"/>
              </a:rPr>
              <a:t>-Ocupacional</a:t>
            </a:r>
          </a:p>
        </p:txBody>
      </p:sp>
      <p:graphicFrame>
        <p:nvGraphicFramePr>
          <p:cNvPr id="11" name="Diagram 11">
            <a:extLst>
              <a:ext uri="{FF2B5EF4-FFF2-40B4-BE49-F238E27FC236}">
                <a16:creationId xmlns:a16="http://schemas.microsoft.com/office/drawing/2014/main" xmlns="" id="{3D0E92DE-3018-40B6-97BA-1C5B769DB8C4}"/>
              </a:ext>
            </a:extLst>
          </p:cNvPr>
          <p:cNvGraphicFramePr/>
          <p:nvPr/>
        </p:nvGraphicFramePr>
        <p:xfrm>
          <a:off x="6153150" y="1428750"/>
          <a:ext cx="5057775" cy="3657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476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6"/>
          <p:cNvSpPr txBox="1">
            <a:spLocks noGrp="1"/>
          </p:cNvSpPr>
          <p:nvPr>
            <p:ph type="title"/>
          </p:nvPr>
        </p:nvSpPr>
        <p:spPr>
          <a:xfrm>
            <a:off x="1233055" y="388862"/>
            <a:ext cx="10515600" cy="523025"/>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dirty="0"/>
              <a:t>Epidemiología</a:t>
            </a:r>
            <a:endParaRPr dirty="0"/>
          </a:p>
        </p:txBody>
      </p:sp>
      <p:pic>
        <p:nvPicPr>
          <p:cNvPr id="92" name="Google Shape;92;p6"/>
          <p:cNvPicPr preferRelativeResize="0"/>
          <p:nvPr/>
        </p:nvPicPr>
        <p:blipFill rotWithShape="1">
          <a:blip r:embed="rId3">
            <a:alphaModFix/>
          </a:blip>
          <a:srcRect/>
          <a:stretch/>
        </p:blipFill>
        <p:spPr>
          <a:xfrm>
            <a:off x="2191831" y="1370611"/>
            <a:ext cx="7815262" cy="4717425"/>
          </a:xfrm>
          <a:prstGeom prst="rect">
            <a:avLst/>
          </a:prstGeom>
          <a:noFill/>
          <a:ln>
            <a:noFill/>
          </a:ln>
        </p:spPr>
      </p:pic>
      <p:sp>
        <p:nvSpPr>
          <p:cNvPr id="93" name="Google Shape;93;p6"/>
          <p:cNvSpPr txBox="1"/>
          <p:nvPr/>
        </p:nvSpPr>
        <p:spPr>
          <a:xfrm>
            <a:off x="0" y="6546761"/>
            <a:ext cx="6099462" cy="31123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s-ES" sz="1400" dirty="0">
                <a:solidFill>
                  <a:schemeClr val="lt1"/>
                </a:solidFill>
                <a:latin typeface="Arial"/>
                <a:ea typeface="Arial"/>
                <a:cs typeface="Arial"/>
                <a:sym typeface="Arial"/>
              </a:rPr>
              <a:t>Fuente: </a:t>
            </a:r>
            <a:r>
              <a:rPr lang="es-ES" sz="1400" dirty="0" err="1">
                <a:solidFill>
                  <a:schemeClr val="lt1"/>
                </a:solidFill>
                <a:latin typeface="Arial"/>
                <a:ea typeface="Arial"/>
                <a:cs typeface="Arial"/>
                <a:sym typeface="Arial"/>
              </a:rPr>
              <a:t>Sivigila</a:t>
            </a:r>
            <a:r>
              <a:rPr lang="es-ES" sz="1400" dirty="0">
                <a:solidFill>
                  <a:schemeClr val="lt1"/>
                </a:solidFill>
                <a:latin typeface="Arial"/>
                <a:ea typeface="Arial"/>
                <a:cs typeface="Arial"/>
                <a:sym typeface="Arial"/>
              </a:rPr>
              <a:t>, Instituto Nacional de Salud 2016-2020</a:t>
            </a:r>
            <a:endParaRPr sz="2000"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554328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7"/>
          <p:cNvSpPr txBox="1">
            <a:spLocks noGrp="1"/>
          </p:cNvSpPr>
          <p:nvPr>
            <p:ph type="title"/>
          </p:nvPr>
        </p:nvSpPr>
        <p:spPr>
          <a:xfrm>
            <a:off x="1095375" y="219402"/>
            <a:ext cx="10515600" cy="81320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dirty="0">
                <a:latin typeface="Arial"/>
                <a:ea typeface="Arial"/>
                <a:cs typeface="Arial"/>
                <a:sym typeface="Arial"/>
              </a:rPr>
              <a:t>Manifestaciones Clínicas</a:t>
            </a:r>
            <a:endParaRPr dirty="0"/>
          </a:p>
        </p:txBody>
      </p:sp>
      <p:sp>
        <p:nvSpPr>
          <p:cNvPr id="99" name="Google Shape;99;p7"/>
          <p:cNvSpPr txBox="1"/>
          <p:nvPr/>
        </p:nvSpPr>
        <p:spPr>
          <a:xfrm>
            <a:off x="1166811" y="1440909"/>
            <a:ext cx="9458325" cy="83099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600" dirty="0">
                <a:solidFill>
                  <a:schemeClr val="dk1"/>
                </a:solidFill>
                <a:latin typeface="Arial"/>
                <a:ea typeface="Arial"/>
                <a:cs typeface="Arial"/>
                <a:sym typeface="Arial"/>
              </a:rPr>
              <a:t>La toxicidad resulta de la acumulación de dos metabolitos: el formaldehido y el ácido fórmico.  La acumulación de ácido fórmico produce la mayor parte de la acidosis metabólica y los demás efectos severos. La intoxicación cursa con tres etapas:</a:t>
            </a:r>
            <a:endParaRPr sz="1800" dirty="0">
              <a:solidFill>
                <a:schemeClr val="dk1"/>
              </a:solidFill>
              <a:latin typeface="Calibri"/>
              <a:ea typeface="Calibri"/>
              <a:cs typeface="Calibri"/>
              <a:sym typeface="Calibri"/>
            </a:endParaRPr>
          </a:p>
        </p:txBody>
      </p:sp>
      <p:grpSp>
        <p:nvGrpSpPr>
          <p:cNvPr id="100" name="Google Shape;100;p7"/>
          <p:cNvGrpSpPr/>
          <p:nvPr/>
        </p:nvGrpSpPr>
        <p:grpSpPr>
          <a:xfrm>
            <a:off x="330999" y="2489485"/>
            <a:ext cx="10758475" cy="1721389"/>
            <a:chOff x="7149" y="1624575"/>
            <a:chExt cx="10758475" cy="1721389"/>
          </a:xfrm>
        </p:grpSpPr>
        <p:sp>
          <p:nvSpPr>
            <p:cNvPr id="101" name="Google Shape;101;p7"/>
            <p:cNvSpPr/>
            <p:nvPr/>
          </p:nvSpPr>
          <p:spPr>
            <a:xfrm>
              <a:off x="7149" y="1782214"/>
              <a:ext cx="2423085" cy="432000"/>
            </a:xfrm>
            <a:prstGeom prst="roundRect">
              <a:avLst>
                <a:gd name="adj" fmla="val 10000"/>
              </a:avLst>
            </a:prstGeom>
            <a:solidFill>
              <a:srgbClr val="41709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7"/>
            <p:cNvSpPr txBox="1"/>
            <p:nvPr/>
          </p:nvSpPr>
          <p:spPr>
            <a:xfrm>
              <a:off x="7149" y="1782214"/>
              <a:ext cx="2423085" cy="288000"/>
            </a:xfrm>
            <a:prstGeom prst="rect">
              <a:avLst/>
            </a:prstGeom>
            <a:noFill/>
            <a:ln>
              <a:noFill/>
            </a:ln>
          </p:spPr>
          <p:txBody>
            <a:bodyPr spcFirstLastPara="1" wrap="square" lIns="71100" tIns="71100" rIns="71100" bIns="38100" anchor="t" anchorCtr="0">
              <a:noAutofit/>
            </a:bodyPr>
            <a:lstStyle/>
            <a:p>
              <a:pPr marL="0" marR="0" lvl="0" indent="0" algn="l" rtl="0">
                <a:lnSpc>
                  <a:spcPct val="90000"/>
                </a:lnSpc>
                <a:spcBef>
                  <a:spcPts val="0"/>
                </a:spcBef>
                <a:spcAft>
                  <a:spcPts val="0"/>
                </a:spcAft>
                <a:buClr>
                  <a:schemeClr val="lt1"/>
                </a:buClr>
                <a:buSzPts val="1000"/>
                <a:buFont typeface="Arial"/>
                <a:buNone/>
              </a:pPr>
              <a:r>
                <a:rPr lang="es-ES" sz="1000">
                  <a:solidFill>
                    <a:schemeClr val="lt1"/>
                  </a:solidFill>
                  <a:latin typeface="Arial"/>
                  <a:ea typeface="Arial"/>
                  <a:cs typeface="Arial"/>
                  <a:sym typeface="Arial"/>
                </a:rPr>
                <a:t> Período inicial</a:t>
              </a:r>
              <a:endParaRPr sz="1000">
                <a:solidFill>
                  <a:schemeClr val="lt1"/>
                </a:solidFill>
                <a:latin typeface="Arial"/>
                <a:ea typeface="Arial"/>
                <a:cs typeface="Arial"/>
                <a:sym typeface="Arial"/>
              </a:endParaRPr>
            </a:p>
          </p:txBody>
        </p:sp>
        <p:sp>
          <p:nvSpPr>
            <p:cNvPr id="103" name="Google Shape;103;p7"/>
            <p:cNvSpPr/>
            <p:nvPr/>
          </p:nvSpPr>
          <p:spPr>
            <a:xfrm>
              <a:off x="449167" y="2070214"/>
              <a:ext cx="2531639" cy="1275750"/>
            </a:xfrm>
            <a:prstGeom prst="roundRect">
              <a:avLst>
                <a:gd name="adj" fmla="val 10000"/>
              </a:avLst>
            </a:prstGeom>
            <a:solidFill>
              <a:schemeClr val="lt1">
                <a:alpha val="89803"/>
              </a:schemeClr>
            </a:solidFill>
            <a:ln w="12700" cap="flat" cmpd="sng">
              <a:solidFill>
                <a:srgbClr val="41709B"/>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7"/>
            <p:cNvSpPr txBox="1"/>
            <p:nvPr/>
          </p:nvSpPr>
          <p:spPr>
            <a:xfrm>
              <a:off x="486532" y="2107579"/>
              <a:ext cx="2456909" cy="1201020"/>
            </a:xfrm>
            <a:prstGeom prst="rect">
              <a:avLst/>
            </a:prstGeom>
            <a:noFill/>
            <a:ln>
              <a:noFill/>
            </a:ln>
          </p:spPr>
          <p:txBody>
            <a:bodyPr spcFirstLastPara="1" wrap="square" lIns="71100" tIns="71100" rIns="71100" bIns="71100" anchor="t" anchorCtr="0">
              <a:noAutofit/>
            </a:bodyPr>
            <a:lstStyle/>
            <a:p>
              <a:pPr marL="57150" marR="0" lvl="1" indent="-63500" algn="l" rtl="0">
                <a:lnSpc>
                  <a:spcPct val="90000"/>
                </a:lnSpc>
                <a:spcBef>
                  <a:spcPts val="0"/>
                </a:spcBef>
                <a:spcAft>
                  <a:spcPts val="0"/>
                </a:spcAft>
                <a:buClr>
                  <a:schemeClr val="dk1"/>
                </a:buClr>
                <a:buSzPts val="1000"/>
                <a:buFont typeface="Arial"/>
                <a:buChar char="•"/>
              </a:pPr>
              <a:r>
                <a:rPr lang="es-ES" sz="1000" b="0" i="0" u="none" strike="noStrike" cap="none" dirty="0">
                  <a:solidFill>
                    <a:schemeClr val="dk1"/>
                  </a:solidFill>
                  <a:latin typeface="Arial"/>
                  <a:ea typeface="Arial"/>
                  <a:cs typeface="Arial"/>
                  <a:sym typeface="Arial"/>
                </a:rPr>
                <a:t>Se presentan algunas manifestaciones inespecíficas de embriaguez y alteraciones gástricas, inclusive la persona puede ser asintomática. </a:t>
              </a:r>
              <a:endParaRPr sz="1000" b="0" i="0" u="none" strike="noStrike" cap="none" dirty="0">
                <a:solidFill>
                  <a:schemeClr val="dk1"/>
                </a:solidFill>
                <a:latin typeface="Arial"/>
                <a:ea typeface="Arial"/>
                <a:cs typeface="Arial"/>
                <a:sym typeface="Arial"/>
              </a:endParaRPr>
            </a:p>
          </p:txBody>
        </p:sp>
        <p:sp>
          <p:nvSpPr>
            <p:cNvPr id="105" name="Google Shape;105;p7"/>
            <p:cNvSpPr/>
            <p:nvPr/>
          </p:nvSpPr>
          <p:spPr>
            <a:xfrm>
              <a:off x="2811135" y="1624575"/>
              <a:ext cx="807508" cy="603278"/>
            </a:xfrm>
            <a:prstGeom prst="rightArrow">
              <a:avLst>
                <a:gd name="adj1" fmla="val 60000"/>
                <a:gd name="adj2" fmla="val 50000"/>
              </a:avLst>
            </a:prstGeom>
            <a:solidFill>
              <a:srgbClr val="5593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7"/>
            <p:cNvSpPr txBox="1"/>
            <p:nvPr/>
          </p:nvSpPr>
          <p:spPr>
            <a:xfrm>
              <a:off x="2811135" y="1745231"/>
              <a:ext cx="626525" cy="361966"/>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800"/>
                <a:buFont typeface="Calibri"/>
                <a:buNone/>
              </a:pPr>
              <a:endParaRPr sz="800">
                <a:solidFill>
                  <a:schemeClr val="lt1"/>
                </a:solidFill>
                <a:latin typeface="Calibri"/>
                <a:ea typeface="Calibri"/>
                <a:cs typeface="Calibri"/>
                <a:sym typeface="Calibri"/>
              </a:endParaRPr>
            </a:p>
          </p:txBody>
        </p:sp>
        <p:sp>
          <p:nvSpPr>
            <p:cNvPr id="107" name="Google Shape;107;p7"/>
            <p:cNvSpPr/>
            <p:nvPr/>
          </p:nvSpPr>
          <p:spPr>
            <a:xfrm>
              <a:off x="3953836" y="1782214"/>
              <a:ext cx="2423085" cy="432000"/>
            </a:xfrm>
            <a:prstGeom prst="roundRect">
              <a:avLst>
                <a:gd name="adj" fmla="val 10000"/>
              </a:avLst>
            </a:prstGeom>
            <a:solidFill>
              <a:srgbClr val="8BAE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txBox="1"/>
            <p:nvPr/>
          </p:nvSpPr>
          <p:spPr>
            <a:xfrm>
              <a:off x="3953836" y="1782214"/>
              <a:ext cx="2423085" cy="288000"/>
            </a:xfrm>
            <a:prstGeom prst="rect">
              <a:avLst/>
            </a:prstGeom>
            <a:noFill/>
            <a:ln>
              <a:noFill/>
            </a:ln>
          </p:spPr>
          <p:txBody>
            <a:bodyPr spcFirstLastPara="1" wrap="square" lIns="71100" tIns="71100" rIns="71100" bIns="38100" anchor="t" anchorCtr="0">
              <a:noAutofit/>
            </a:bodyPr>
            <a:lstStyle/>
            <a:p>
              <a:pPr marL="0" marR="0" lvl="0" indent="0" algn="l" rtl="0">
                <a:lnSpc>
                  <a:spcPct val="90000"/>
                </a:lnSpc>
                <a:spcBef>
                  <a:spcPts val="0"/>
                </a:spcBef>
                <a:spcAft>
                  <a:spcPts val="0"/>
                </a:spcAft>
                <a:buClr>
                  <a:schemeClr val="lt1"/>
                </a:buClr>
                <a:buSzPts val="1000"/>
                <a:buFont typeface="Arial"/>
                <a:buNone/>
              </a:pPr>
              <a:r>
                <a:rPr lang="es-ES" sz="1000">
                  <a:solidFill>
                    <a:schemeClr val="lt1"/>
                  </a:solidFill>
                  <a:latin typeface="Arial"/>
                  <a:ea typeface="Arial"/>
                  <a:cs typeface="Arial"/>
                  <a:sym typeface="Arial"/>
                </a:rPr>
                <a:t> Periodo latente</a:t>
              </a:r>
              <a:endParaRPr/>
            </a:p>
          </p:txBody>
        </p:sp>
        <p:sp>
          <p:nvSpPr>
            <p:cNvPr id="109" name="Google Shape;109;p7"/>
            <p:cNvSpPr/>
            <p:nvPr/>
          </p:nvSpPr>
          <p:spPr>
            <a:xfrm>
              <a:off x="4450130" y="2070214"/>
              <a:ext cx="2423085" cy="1275750"/>
            </a:xfrm>
            <a:prstGeom prst="roundRect">
              <a:avLst>
                <a:gd name="adj" fmla="val 10000"/>
              </a:avLst>
            </a:prstGeom>
            <a:solidFill>
              <a:schemeClr val="lt1">
                <a:alpha val="89803"/>
              </a:schemeClr>
            </a:solidFill>
            <a:ln w="12700" cap="flat" cmpd="sng">
              <a:solidFill>
                <a:srgbClr val="8BAE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7"/>
            <p:cNvSpPr txBox="1"/>
            <p:nvPr/>
          </p:nvSpPr>
          <p:spPr>
            <a:xfrm>
              <a:off x="4487495" y="2107579"/>
              <a:ext cx="2348355" cy="1201020"/>
            </a:xfrm>
            <a:prstGeom prst="rect">
              <a:avLst/>
            </a:prstGeom>
            <a:noFill/>
            <a:ln>
              <a:noFill/>
            </a:ln>
          </p:spPr>
          <p:txBody>
            <a:bodyPr spcFirstLastPara="1" wrap="square" lIns="71100" tIns="71100" rIns="71100" bIns="71100" anchor="t" anchorCtr="0">
              <a:noAutofit/>
            </a:bodyPr>
            <a:lstStyle/>
            <a:p>
              <a:pPr marL="57150" marR="0" lvl="1" indent="-63500" algn="l" rtl="0">
                <a:lnSpc>
                  <a:spcPct val="90000"/>
                </a:lnSpc>
                <a:spcBef>
                  <a:spcPts val="0"/>
                </a:spcBef>
                <a:spcAft>
                  <a:spcPts val="0"/>
                </a:spcAft>
                <a:buClr>
                  <a:schemeClr val="dk1"/>
                </a:buClr>
                <a:buSzPts val="1000"/>
                <a:buFont typeface="Arial"/>
                <a:buChar char="•"/>
              </a:pPr>
              <a:r>
                <a:rPr lang="es-ES" sz="1000" b="0" i="0" u="none" strike="noStrike" cap="none" dirty="0">
                  <a:solidFill>
                    <a:schemeClr val="dk1"/>
                  </a:solidFill>
                  <a:latin typeface="Arial"/>
                  <a:ea typeface="Arial"/>
                  <a:cs typeface="Arial"/>
                  <a:sym typeface="Arial"/>
                </a:rPr>
                <a:t> Se da de 6 a 30 horas, pueden no presentarse manifestaciones clínicas. Así mismo, algunas alteraciones visuales como, fotofobia, visión en túnel,  visión borrosa o percepción de manchas (como copos de nieve) pueden darse.</a:t>
              </a:r>
              <a:endParaRPr sz="1000" b="0" i="0" u="none" strike="noStrike" cap="none" dirty="0">
                <a:solidFill>
                  <a:schemeClr val="dk1"/>
                </a:solidFill>
                <a:latin typeface="Arial"/>
                <a:ea typeface="Arial"/>
                <a:cs typeface="Arial"/>
                <a:sym typeface="Arial"/>
              </a:endParaRPr>
            </a:p>
          </p:txBody>
        </p:sp>
        <p:sp>
          <p:nvSpPr>
            <p:cNvPr id="111" name="Google Shape;111;p7"/>
            <p:cNvSpPr/>
            <p:nvPr/>
          </p:nvSpPr>
          <p:spPr>
            <a:xfrm>
              <a:off x="6744252" y="1624575"/>
              <a:ext cx="778741" cy="603278"/>
            </a:xfrm>
            <a:prstGeom prst="rightArrow">
              <a:avLst>
                <a:gd name="adj1" fmla="val 60000"/>
                <a:gd name="adj2" fmla="val 50000"/>
              </a:avLst>
            </a:prstGeom>
            <a:solidFill>
              <a:srgbClr val="C2D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7"/>
            <p:cNvSpPr txBox="1"/>
            <p:nvPr/>
          </p:nvSpPr>
          <p:spPr>
            <a:xfrm>
              <a:off x="6744252" y="1745231"/>
              <a:ext cx="597758" cy="361966"/>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800"/>
                <a:buFont typeface="Calibri"/>
                <a:buNone/>
              </a:pPr>
              <a:endParaRPr sz="800">
                <a:solidFill>
                  <a:schemeClr val="lt1"/>
                </a:solidFill>
                <a:latin typeface="Calibri"/>
                <a:ea typeface="Calibri"/>
                <a:cs typeface="Calibri"/>
                <a:sym typeface="Calibri"/>
              </a:endParaRPr>
            </a:p>
          </p:txBody>
        </p:sp>
        <p:sp>
          <p:nvSpPr>
            <p:cNvPr id="113" name="Google Shape;113;p7"/>
            <p:cNvSpPr/>
            <p:nvPr/>
          </p:nvSpPr>
          <p:spPr>
            <a:xfrm>
              <a:off x="7846245" y="1782214"/>
              <a:ext cx="2423085" cy="432000"/>
            </a:xfrm>
            <a:prstGeom prst="roundRect">
              <a:avLst>
                <a:gd name="adj" fmla="val 10000"/>
              </a:avLst>
            </a:prstGeom>
            <a:solidFill>
              <a:srgbClr val="8BAE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7"/>
            <p:cNvSpPr txBox="1"/>
            <p:nvPr/>
          </p:nvSpPr>
          <p:spPr>
            <a:xfrm>
              <a:off x="7846245" y="1782214"/>
              <a:ext cx="2423085" cy="288000"/>
            </a:xfrm>
            <a:prstGeom prst="rect">
              <a:avLst/>
            </a:prstGeom>
            <a:noFill/>
            <a:ln>
              <a:noFill/>
            </a:ln>
          </p:spPr>
          <p:txBody>
            <a:bodyPr spcFirstLastPara="1" wrap="square" lIns="71100" tIns="71100" rIns="71100" bIns="38100" anchor="t" anchorCtr="0">
              <a:noAutofit/>
            </a:bodyPr>
            <a:lstStyle/>
            <a:p>
              <a:pPr marL="0" marR="0" lvl="0" indent="0" algn="l" rtl="0">
                <a:lnSpc>
                  <a:spcPct val="90000"/>
                </a:lnSpc>
                <a:spcBef>
                  <a:spcPts val="0"/>
                </a:spcBef>
                <a:spcAft>
                  <a:spcPts val="0"/>
                </a:spcAft>
                <a:buClr>
                  <a:schemeClr val="lt1"/>
                </a:buClr>
                <a:buSzPts val="1000"/>
                <a:buFont typeface="Arial"/>
                <a:buNone/>
              </a:pPr>
              <a:r>
                <a:rPr lang="es-ES" sz="1000" dirty="0">
                  <a:solidFill>
                    <a:schemeClr val="lt1"/>
                  </a:solidFill>
                  <a:latin typeface="Arial"/>
                  <a:ea typeface="Arial"/>
                  <a:cs typeface="Arial"/>
                  <a:sym typeface="Arial"/>
                </a:rPr>
                <a:t> Periodo final</a:t>
              </a:r>
              <a:endParaRPr dirty="0"/>
            </a:p>
          </p:txBody>
        </p:sp>
        <p:sp>
          <p:nvSpPr>
            <p:cNvPr id="115" name="Google Shape;115;p7"/>
            <p:cNvSpPr/>
            <p:nvPr/>
          </p:nvSpPr>
          <p:spPr>
            <a:xfrm>
              <a:off x="8342539" y="2070214"/>
              <a:ext cx="2423085" cy="1275750"/>
            </a:xfrm>
            <a:prstGeom prst="roundRect">
              <a:avLst>
                <a:gd name="adj" fmla="val 10000"/>
              </a:avLst>
            </a:prstGeom>
            <a:solidFill>
              <a:schemeClr val="lt1">
                <a:alpha val="89803"/>
              </a:schemeClr>
            </a:solidFill>
            <a:ln w="12700" cap="flat" cmpd="sng">
              <a:solidFill>
                <a:srgbClr val="8BAE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7"/>
            <p:cNvSpPr txBox="1"/>
            <p:nvPr/>
          </p:nvSpPr>
          <p:spPr>
            <a:xfrm>
              <a:off x="8379904" y="2107579"/>
              <a:ext cx="2348355" cy="1201020"/>
            </a:xfrm>
            <a:prstGeom prst="rect">
              <a:avLst/>
            </a:prstGeom>
            <a:noFill/>
            <a:ln>
              <a:noFill/>
            </a:ln>
          </p:spPr>
          <p:txBody>
            <a:bodyPr spcFirstLastPara="1" wrap="square" lIns="71100" tIns="71100" rIns="71100" bIns="71100" anchor="t" anchorCtr="0">
              <a:noAutofit/>
            </a:bodyPr>
            <a:lstStyle/>
            <a:p>
              <a:pPr marL="57150" marR="0" lvl="1" indent="-63500" algn="l" rtl="0">
                <a:lnSpc>
                  <a:spcPct val="90000"/>
                </a:lnSpc>
                <a:spcBef>
                  <a:spcPts val="0"/>
                </a:spcBef>
                <a:spcAft>
                  <a:spcPts val="0"/>
                </a:spcAft>
                <a:buClr>
                  <a:schemeClr val="dk1"/>
                </a:buClr>
                <a:buSzPts val="1000"/>
                <a:buFont typeface="Arial"/>
                <a:buChar char="•"/>
              </a:pPr>
              <a:r>
                <a:rPr lang="es-ES" sz="1000" b="0" i="0" u="none" strike="noStrike" cap="none" dirty="0">
                  <a:solidFill>
                    <a:schemeClr val="dk1"/>
                  </a:solidFill>
                  <a:latin typeface="Arial"/>
                  <a:ea typeface="Arial"/>
                  <a:cs typeface="Arial"/>
                  <a:sym typeface="Arial"/>
                </a:rPr>
                <a:t>Debido al ácido fórmico, con acidosis metabólica, complicaciones visuales irreversibles, alteraciones del sistema nervioso central, falla respiratoria, daño renal agudo, rabdomiólisis, falla cardiaca, hipotensión, edema pulmonar y muerte</a:t>
              </a:r>
              <a:endParaRPr sz="1000" b="0" i="0" u="none" strike="noStrike" cap="none" dirty="0">
                <a:solidFill>
                  <a:schemeClr val="dk1"/>
                </a:solidFill>
                <a:latin typeface="Arial"/>
                <a:ea typeface="Arial"/>
                <a:cs typeface="Arial"/>
                <a:sym typeface="Arial"/>
              </a:endParaRPr>
            </a:p>
          </p:txBody>
        </p:sp>
      </p:grpSp>
      <p:grpSp>
        <p:nvGrpSpPr>
          <p:cNvPr id="117" name="Google Shape;117;p7"/>
          <p:cNvGrpSpPr/>
          <p:nvPr/>
        </p:nvGrpSpPr>
        <p:grpSpPr>
          <a:xfrm>
            <a:off x="2428875" y="4377308"/>
            <a:ext cx="8667750" cy="1764174"/>
            <a:chOff x="2428875" y="4377308"/>
            <a:chExt cx="8229600" cy="1764174"/>
          </a:xfrm>
        </p:grpSpPr>
        <p:sp>
          <p:nvSpPr>
            <p:cNvPr id="118" name="Google Shape;118;p7"/>
            <p:cNvSpPr txBox="1"/>
            <p:nvPr/>
          </p:nvSpPr>
          <p:spPr>
            <a:xfrm>
              <a:off x="2428875" y="4438650"/>
              <a:ext cx="82296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dirty="0" err="1">
                  <a:solidFill>
                    <a:schemeClr val="dk1"/>
                  </a:solidFill>
                  <a:latin typeface="Arial"/>
                  <a:ea typeface="Arial"/>
                  <a:cs typeface="Arial"/>
                  <a:sym typeface="Arial"/>
                </a:rPr>
                <a:t>MetOH</a:t>
              </a:r>
              <a:r>
                <a:rPr lang="es-ES" sz="1800" dirty="0">
                  <a:solidFill>
                    <a:schemeClr val="dk1"/>
                  </a:solidFill>
                  <a:latin typeface="Arial"/>
                  <a:ea typeface="Arial"/>
                  <a:cs typeface="Arial"/>
                  <a:sym typeface="Arial"/>
                </a:rPr>
                <a:t>                             Formaldehído                                Ácido Fórmico             </a:t>
              </a:r>
              <a:endParaRPr dirty="0"/>
            </a:p>
          </p:txBody>
        </p:sp>
        <p:sp>
          <p:nvSpPr>
            <p:cNvPr id="119" name="Google Shape;119;p7"/>
            <p:cNvSpPr/>
            <p:nvPr/>
          </p:nvSpPr>
          <p:spPr>
            <a:xfrm>
              <a:off x="3863720" y="4377308"/>
              <a:ext cx="819150" cy="485775"/>
            </a:xfrm>
            <a:prstGeom prst="rightArrow">
              <a:avLst>
                <a:gd name="adj1" fmla="val 50000"/>
                <a:gd name="adj2" fmla="val 50000"/>
              </a:avLst>
            </a:prstGeom>
            <a:solidFill>
              <a:srgbClr val="92D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0" name="Google Shape;120;p7"/>
            <p:cNvSpPr/>
            <p:nvPr/>
          </p:nvSpPr>
          <p:spPr>
            <a:xfrm>
              <a:off x="6816470" y="4377308"/>
              <a:ext cx="819150" cy="485775"/>
            </a:xfrm>
            <a:prstGeom prst="rightArrow">
              <a:avLst>
                <a:gd name="adj1" fmla="val 50000"/>
                <a:gd name="adj2" fmla="val 50000"/>
              </a:avLst>
            </a:prstGeom>
            <a:solidFill>
              <a:srgbClr val="C4E0B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1" name="Google Shape;121;p7"/>
            <p:cNvSpPr/>
            <p:nvPr/>
          </p:nvSpPr>
          <p:spPr>
            <a:xfrm>
              <a:off x="3687699" y="4911089"/>
              <a:ext cx="1219200" cy="733425"/>
            </a:xfrm>
            <a:prstGeom prst="curvedUpArrow">
              <a:avLst>
                <a:gd name="adj1" fmla="val 25000"/>
                <a:gd name="adj2" fmla="val 50000"/>
                <a:gd name="adj3" fmla="val 25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22" name="Google Shape;122;p7"/>
            <p:cNvSpPr txBox="1"/>
            <p:nvPr/>
          </p:nvSpPr>
          <p:spPr>
            <a:xfrm>
              <a:off x="3886200" y="5772150"/>
              <a:ext cx="27432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Arial"/>
                  <a:ea typeface="Arial"/>
                  <a:cs typeface="Arial"/>
                  <a:sym typeface="Arial"/>
                </a:rPr>
                <a:t>ADH</a:t>
              </a:r>
              <a:endParaRPr/>
            </a:p>
          </p:txBody>
        </p:sp>
        <p:sp>
          <p:nvSpPr>
            <p:cNvPr id="123" name="Google Shape;123;p7"/>
            <p:cNvSpPr/>
            <p:nvPr/>
          </p:nvSpPr>
          <p:spPr>
            <a:xfrm>
              <a:off x="6611873" y="4911089"/>
              <a:ext cx="1219200" cy="733425"/>
            </a:xfrm>
            <a:prstGeom prst="curvedUpArrow">
              <a:avLst>
                <a:gd name="adj1" fmla="val 25000"/>
                <a:gd name="adj2" fmla="val 50000"/>
                <a:gd name="adj3" fmla="val 25000"/>
              </a:avLst>
            </a:prstGeom>
            <a:solidFill>
              <a:srgbClr val="BBD6E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24" name="Google Shape;124;p7"/>
            <p:cNvSpPr txBox="1"/>
            <p:nvPr/>
          </p:nvSpPr>
          <p:spPr>
            <a:xfrm>
              <a:off x="6924675" y="5772150"/>
              <a:ext cx="27432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dirty="0">
                  <a:solidFill>
                    <a:schemeClr val="dk1"/>
                  </a:solidFill>
                  <a:latin typeface="Arial"/>
                  <a:ea typeface="Arial"/>
                  <a:cs typeface="Arial"/>
                  <a:sym typeface="Arial"/>
                </a:rPr>
                <a:t>AIDH</a:t>
              </a:r>
              <a:endParaRPr dirty="0"/>
            </a:p>
          </p:txBody>
        </p:sp>
      </p:grpSp>
      <p:sp>
        <p:nvSpPr>
          <p:cNvPr id="125" name="Google Shape;125;p7"/>
          <p:cNvSpPr txBox="1"/>
          <p:nvPr/>
        </p:nvSpPr>
        <p:spPr>
          <a:xfrm>
            <a:off x="161925" y="6276975"/>
            <a:ext cx="5876925"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800" dirty="0">
                <a:solidFill>
                  <a:schemeClr val="dk1"/>
                </a:solidFill>
                <a:latin typeface="Arial"/>
                <a:ea typeface="Arial"/>
                <a:cs typeface="Arial"/>
                <a:sym typeface="Arial"/>
              </a:rPr>
              <a:t>Ministerio de Salud y Protección Social. </a:t>
            </a:r>
            <a:r>
              <a:rPr lang="es-ES" sz="800" i="1" dirty="0">
                <a:solidFill>
                  <a:schemeClr val="dk1"/>
                </a:solidFill>
                <a:latin typeface="Arial"/>
                <a:ea typeface="Arial"/>
                <a:cs typeface="Arial"/>
                <a:sym typeface="Arial"/>
              </a:rPr>
              <a:t>Guía Para El Manejo de Emergencias Toxicológicas - Convenio 344 de 2016</a:t>
            </a:r>
            <a:r>
              <a:rPr lang="es-ES" sz="800" dirty="0">
                <a:solidFill>
                  <a:schemeClr val="dk1"/>
                </a:solidFill>
                <a:latin typeface="Arial"/>
                <a:ea typeface="Arial"/>
                <a:cs typeface="Arial"/>
                <a:sym typeface="Arial"/>
              </a:rPr>
              <a:t>.; 2017. </a:t>
            </a:r>
            <a:endParaRPr dirty="0"/>
          </a:p>
        </p:txBody>
      </p:sp>
    </p:spTree>
    <p:extLst>
      <p:ext uri="{BB962C8B-B14F-4D97-AF65-F5344CB8AC3E}">
        <p14:creationId xmlns:p14="http://schemas.microsoft.com/office/powerpoint/2010/main" val="1224860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8"/>
          <p:cNvSpPr txBox="1">
            <a:spLocks noGrp="1"/>
          </p:cNvSpPr>
          <p:nvPr>
            <p:ph type="title"/>
          </p:nvPr>
        </p:nvSpPr>
        <p:spPr>
          <a:xfrm>
            <a:off x="1123242" y="190423"/>
            <a:ext cx="10515600" cy="52322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Arial"/>
              <a:buNone/>
            </a:pPr>
            <a:r>
              <a:rPr lang="es-ES" dirty="0">
                <a:latin typeface="Arial"/>
                <a:ea typeface="Arial"/>
                <a:cs typeface="Arial"/>
                <a:sym typeface="Arial"/>
              </a:rPr>
              <a:t>Tratamiento</a:t>
            </a:r>
            <a:endParaRPr dirty="0"/>
          </a:p>
        </p:txBody>
      </p:sp>
      <p:sp>
        <p:nvSpPr>
          <p:cNvPr id="131" name="Google Shape;131;p8"/>
          <p:cNvSpPr txBox="1"/>
          <p:nvPr/>
        </p:nvSpPr>
        <p:spPr>
          <a:xfrm>
            <a:off x="3555295" y="1945091"/>
            <a:ext cx="8084255" cy="3046988"/>
          </a:xfrm>
          <a:prstGeom prst="rect">
            <a:avLst/>
          </a:prstGeom>
          <a:noFill/>
          <a:ln w="9525" cap="flat" cmpd="sng">
            <a:solidFill>
              <a:srgbClr val="29487D"/>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600" b="1" dirty="0">
                <a:solidFill>
                  <a:srgbClr val="92D050"/>
                </a:solidFill>
                <a:latin typeface="Arial"/>
                <a:ea typeface="Arial"/>
                <a:cs typeface="Arial"/>
                <a:sym typeface="Arial"/>
              </a:rPr>
              <a:t>1. Bloqueo del metabolismo mediado por la enzima alcohol deshidrogenasa:</a:t>
            </a:r>
            <a:endParaRPr sz="18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1600" dirty="0">
                <a:solidFill>
                  <a:schemeClr val="dk1"/>
                </a:solidFill>
                <a:latin typeface="Arial"/>
                <a:ea typeface="Arial"/>
                <a:cs typeface="Arial"/>
                <a:sym typeface="Arial"/>
              </a:rPr>
              <a:t>- </a:t>
            </a:r>
            <a:r>
              <a:rPr lang="es-ES" sz="1600" dirty="0" err="1">
                <a:solidFill>
                  <a:schemeClr val="dk1"/>
                </a:solidFill>
                <a:latin typeface="Arial"/>
                <a:ea typeface="Arial"/>
                <a:cs typeface="Arial"/>
                <a:sym typeface="Arial"/>
              </a:rPr>
              <a:t>Fomepizol</a:t>
            </a:r>
            <a:r>
              <a:rPr lang="es-ES" sz="1600" dirty="0">
                <a:solidFill>
                  <a:schemeClr val="dk1"/>
                </a:solidFill>
                <a:latin typeface="Arial"/>
                <a:ea typeface="Arial"/>
                <a:cs typeface="Arial"/>
                <a:sym typeface="Arial"/>
              </a:rPr>
              <a:t> (dosis carga de 15 mg/kg IV y se continúa con 10 mg/kg IV cada 12 horas, 4 dosis) y </a:t>
            </a:r>
            <a:endParaRPr sz="18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1600" dirty="0">
                <a:solidFill>
                  <a:schemeClr val="dk1"/>
                </a:solidFill>
                <a:latin typeface="Arial"/>
                <a:ea typeface="Arial"/>
                <a:cs typeface="Arial"/>
                <a:sym typeface="Arial"/>
              </a:rPr>
              <a:t>- Etanol (cuando no se cuente con </a:t>
            </a:r>
            <a:r>
              <a:rPr lang="es-ES" sz="1600" dirty="0" err="1">
                <a:solidFill>
                  <a:schemeClr val="dk1"/>
                </a:solidFill>
                <a:latin typeface="Arial"/>
                <a:ea typeface="Arial"/>
                <a:cs typeface="Arial"/>
                <a:sym typeface="Arial"/>
              </a:rPr>
              <a:t>fomepizol</a:t>
            </a:r>
            <a:r>
              <a:rPr lang="es-ES" sz="1600" dirty="0">
                <a:solidFill>
                  <a:schemeClr val="dk1"/>
                </a:solidFill>
                <a:latin typeface="Arial"/>
                <a:ea typeface="Arial"/>
                <a:cs typeface="Arial"/>
                <a:sym typeface="Arial"/>
              </a:rPr>
              <a:t>), garantizar una concentración entre 100 y 150 mg/dl, monitoreado cada dos horas. </a:t>
            </a:r>
            <a:endParaRPr sz="18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1600" b="1" dirty="0">
                <a:solidFill>
                  <a:srgbClr val="92D050"/>
                </a:solidFill>
                <a:latin typeface="Arial"/>
                <a:ea typeface="Arial"/>
                <a:cs typeface="Arial"/>
                <a:sym typeface="Arial"/>
              </a:rPr>
              <a:t>2. Terapia de eliminación extracorpórea:</a:t>
            </a:r>
            <a:endParaRPr dirty="0"/>
          </a:p>
          <a:p>
            <a:pPr marL="0" marR="0" lvl="0" indent="0" algn="just" rtl="0">
              <a:spcBef>
                <a:spcPts val="0"/>
              </a:spcBef>
              <a:spcAft>
                <a:spcPts val="0"/>
              </a:spcAft>
              <a:buNone/>
            </a:pPr>
            <a:r>
              <a:rPr lang="es-ES" sz="1600" dirty="0">
                <a:solidFill>
                  <a:schemeClr val="dk1"/>
                </a:solidFill>
                <a:latin typeface="Arial"/>
                <a:ea typeface="Arial"/>
                <a:cs typeface="Arial"/>
                <a:sym typeface="Arial"/>
              </a:rPr>
              <a:t>- Hemodiálisis cuando se tiene concentraciones mayores a 50mg/dl de metanol en ausencia de inhibidores enzimáticos o cuando se utilice terapia etílica y se presenten concentraciones mayores a 60 mg/dl o a 70 mg/dl si se utiliza </a:t>
            </a:r>
            <a:r>
              <a:rPr lang="es-ES" sz="1600" dirty="0" err="1">
                <a:solidFill>
                  <a:schemeClr val="dk1"/>
                </a:solidFill>
                <a:latin typeface="Arial"/>
                <a:ea typeface="Arial"/>
                <a:cs typeface="Arial"/>
                <a:sym typeface="Arial"/>
              </a:rPr>
              <a:t>fomepizol</a:t>
            </a:r>
            <a:r>
              <a:rPr lang="es-ES" sz="1600" dirty="0">
                <a:solidFill>
                  <a:schemeClr val="dk1"/>
                </a:solidFill>
                <a:latin typeface="Arial"/>
                <a:ea typeface="Arial"/>
                <a:cs typeface="Arial"/>
                <a:sym typeface="Arial"/>
              </a:rPr>
              <a:t>. Suspender concentraciones por debajo de 20 mg/dl y mejora clínica tras tratamiento.</a:t>
            </a:r>
            <a:endParaRPr sz="18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1600" b="1" dirty="0">
                <a:solidFill>
                  <a:srgbClr val="92D050"/>
                </a:solidFill>
                <a:latin typeface="Arial"/>
                <a:ea typeface="Arial"/>
                <a:cs typeface="Arial"/>
                <a:sym typeface="Arial"/>
              </a:rPr>
              <a:t>3. Terapias coadyuvantes con folatos: </a:t>
            </a:r>
            <a:r>
              <a:rPr lang="es-ES" sz="1600" dirty="0">
                <a:solidFill>
                  <a:schemeClr val="dk1"/>
                </a:solidFill>
                <a:latin typeface="Arial"/>
                <a:ea typeface="Arial"/>
                <a:cs typeface="Arial"/>
                <a:sym typeface="Arial"/>
              </a:rPr>
              <a:t> </a:t>
            </a:r>
            <a:endParaRPr dirty="0"/>
          </a:p>
          <a:p>
            <a:pPr marL="0" marR="0" lvl="0" indent="0" algn="just" rtl="0">
              <a:spcBef>
                <a:spcPts val="0"/>
              </a:spcBef>
              <a:spcAft>
                <a:spcPts val="0"/>
              </a:spcAft>
              <a:buNone/>
            </a:pPr>
            <a:r>
              <a:rPr lang="es-ES" sz="1600" dirty="0">
                <a:solidFill>
                  <a:schemeClr val="dk1"/>
                </a:solidFill>
                <a:latin typeface="Arial"/>
                <a:ea typeface="Arial"/>
                <a:cs typeface="Arial"/>
                <a:sym typeface="Arial"/>
              </a:rPr>
              <a:t>- Uso de ácido fólico o </a:t>
            </a:r>
            <a:r>
              <a:rPr lang="es-ES" sz="1600" dirty="0" err="1">
                <a:solidFill>
                  <a:schemeClr val="dk1"/>
                </a:solidFill>
                <a:latin typeface="Arial"/>
                <a:ea typeface="Arial"/>
                <a:cs typeface="Arial"/>
                <a:sym typeface="Arial"/>
              </a:rPr>
              <a:t>folínico</a:t>
            </a:r>
            <a:endParaRPr sz="1600" dirty="0">
              <a:solidFill>
                <a:schemeClr val="dk1"/>
              </a:solidFill>
              <a:latin typeface="Arial"/>
              <a:ea typeface="Arial"/>
              <a:cs typeface="Arial"/>
              <a:sym typeface="Arial"/>
            </a:endParaRPr>
          </a:p>
        </p:txBody>
      </p:sp>
      <p:sp>
        <p:nvSpPr>
          <p:cNvPr id="132" name="Google Shape;132;p8"/>
          <p:cNvSpPr txBox="1"/>
          <p:nvPr/>
        </p:nvSpPr>
        <p:spPr>
          <a:xfrm>
            <a:off x="552450" y="1924756"/>
            <a:ext cx="2743200" cy="4278900"/>
          </a:xfrm>
          <a:prstGeom prst="rect">
            <a:avLst/>
          </a:prstGeom>
          <a:noFill/>
          <a:ln w="9525" cap="flat" cmpd="sng">
            <a:solidFill>
              <a:srgbClr val="7030A0"/>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es-ES" sz="1600" dirty="0">
                <a:solidFill>
                  <a:schemeClr val="dk1"/>
                </a:solidFill>
                <a:latin typeface="Arial"/>
                <a:ea typeface="Arial"/>
                <a:cs typeface="Arial"/>
                <a:sym typeface="Arial"/>
              </a:rPr>
              <a:t>- El lavado gástrico y carbón activado no están indicados. </a:t>
            </a:r>
            <a:endParaRPr dirty="0"/>
          </a:p>
          <a:p>
            <a:pPr marL="0" marR="0" lvl="0" indent="0" algn="just" rtl="0">
              <a:spcBef>
                <a:spcPts val="0"/>
              </a:spcBef>
              <a:spcAft>
                <a:spcPts val="0"/>
              </a:spcAft>
              <a:buNone/>
            </a:pPr>
            <a:r>
              <a:rPr lang="es-ES" sz="1600" dirty="0">
                <a:solidFill>
                  <a:schemeClr val="dk1"/>
                </a:solidFill>
                <a:latin typeface="Arial"/>
                <a:ea typeface="Arial"/>
                <a:cs typeface="Arial"/>
                <a:sym typeface="Arial"/>
              </a:rPr>
              <a:t>-Dar manejo ABCDE inicial</a:t>
            </a:r>
            <a:endParaRPr sz="1600" dirty="0">
              <a:solidFill>
                <a:schemeClr val="dk1"/>
              </a:solidFill>
              <a:latin typeface="Arial"/>
              <a:ea typeface="Arial"/>
              <a:cs typeface="Arial"/>
              <a:sym typeface="Arial"/>
            </a:endParaRPr>
          </a:p>
          <a:p>
            <a:pPr marL="0" marR="0" lvl="0" indent="0" algn="just" rtl="0">
              <a:spcBef>
                <a:spcPts val="0"/>
              </a:spcBef>
              <a:spcAft>
                <a:spcPts val="0"/>
              </a:spcAft>
              <a:buNone/>
            </a:pPr>
            <a:r>
              <a:rPr lang="es-ES" sz="1600" dirty="0">
                <a:solidFill>
                  <a:schemeClr val="dk1"/>
                </a:solidFill>
                <a:latin typeface="Arial"/>
                <a:ea typeface="Arial"/>
                <a:cs typeface="Arial"/>
                <a:sym typeface="Arial"/>
              </a:rPr>
              <a:t>-Asegurar la vía aérea con intubación orotraqueal si se requiere. </a:t>
            </a:r>
            <a:endParaRPr sz="1600" dirty="0">
              <a:solidFill>
                <a:schemeClr val="dk1"/>
              </a:solidFill>
              <a:latin typeface="Arial"/>
              <a:ea typeface="Arial"/>
              <a:cs typeface="Arial"/>
              <a:sym typeface="Arial"/>
            </a:endParaRPr>
          </a:p>
          <a:p>
            <a:pPr marL="0" marR="0" lvl="0" indent="0" algn="just" rtl="0">
              <a:spcBef>
                <a:spcPts val="0"/>
              </a:spcBef>
              <a:spcAft>
                <a:spcPts val="0"/>
              </a:spcAft>
              <a:buNone/>
            </a:pPr>
            <a:r>
              <a:rPr lang="es-ES" sz="1600" dirty="0">
                <a:solidFill>
                  <a:schemeClr val="dk1"/>
                </a:solidFill>
                <a:latin typeface="Arial"/>
                <a:ea typeface="Arial"/>
                <a:cs typeface="Arial"/>
                <a:sym typeface="Arial"/>
              </a:rPr>
              <a:t>-Manejo de la hipotensión e hipoglicemia con líquidos isotónicos y dextrosa al 5%, 10 % o 50% (esta última por vía central)</a:t>
            </a:r>
            <a:endParaRPr sz="1600" dirty="0">
              <a:solidFill>
                <a:schemeClr val="dk1"/>
              </a:solidFill>
              <a:latin typeface="Arial"/>
              <a:ea typeface="Arial"/>
              <a:cs typeface="Arial"/>
              <a:sym typeface="Arial"/>
            </a:endParaRPr>
          </a:p>
          <a:p>
            <a:pPr marL="0" marR="0" lvl="0" indent="0" algn="just" rtl="0">
              <a:spcBef>
                <a:spcPts val="0"/>
              </a:spcBef>
              <a:spcAft>
                <a:spcPts val="0"/>
              </a:spcAft>
              <a:buNone/>
            </a:pPr>
            <a:r>
              <a:rPr lang="es-ES" sz="1600" dirty="0">
                <a:solidFill>
                  <a:schemeClr val="dk1"/>
                </a:solidFill>
                <a:latin typeface="Arial"/>
                <a:ea typeface="Arial"/>
                <a:cs typeface="Arial"/>
                <a:sym typeface="Arial"/>
              </a:rPr>
              <a:t>-Manejo de convulsiones con benzodiacepinas.</a:t>
            </a:r>
            <a:endParaRPr sz="1600" dirty="0">
              <a:solidFill>
                <a:schemeClr val="dk1"/>
              </a:solidFill>
              <a:latin typeface="Arial"/>
              <a:ea typeface="Arial"/>
              <a:cs typeface="Arial"/>
              <a:sym typeface="Arial"/>
            </a:endParaRPr>
          </a:p>
          <a:p>
            <a:pPr marL="0" marR="0" lvl="0" indent="0" algn="just" rtl="0">
              <a:spcBef>
                <a:spcPts val="0"/>
              </a:spcBef>
              <a:spcAft>
                <a:spcPts val="0"/>
              </a:spcAft>
              <a:buNone/>
            </a:pPr>
            <a:r>
              <a:rPr lang="es-ES" sz="1600" dirty="0">
                <a:solidFill>
                  <a:schemeClr val="dk1"/>
                </a:solidFill>
              </a:rPr>
              <a:t>- Manejo de acidosis metabólica con bicarbonato de sodio. </a:t>
            </a:r>
            <a:r>
              <a:rPr lang="es-ES" sz="1600" dirty="0">
                <a:solidFill>
                  <a:schemeClr val="dk1"/>
                </a:solidFill>
                <a:latin typeface="Arial"/>
                <a:ea typeface="Arial"/>
                <a:cs typeface="Arial"/>
                <a:sym typeface="Arial"/>
              </a:rPr>
              <a:t> </a:t>
            </a:r>
            <a:endParaRPr dirty="0"/>
          </a:p>
        </p:txBody>
      </p:sp>
      <p:sp>
        <p:nvSpPr>
          <p:cNvPr id="133" name="Google Shape;133;p8"/>
          <p:cNvSpPr txBox="1"/>
          <p:nvPr/>
        </p:nvSpPr>
        <p:spPr>
          <a:xfrm>
            <a:off x="766586" y="1247030"/>
            <a:ext cx="231492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400" b="1" dirty="0">
                <a:solidFill>
                  <a:srgbClr val="2F5496"/>
                </a:solidFill>
                <a:latin typeface="Calibri"/>
                <a:ea typeface="Calibri"/>
                <a:cs typeface="Calibri"/>
                <a:sym typeface="Calibri"/>
              </a:rPr>
              <a:t>Manejo </a:t>
            </a:r>
            <a:r>
              <a:rPr lang="es-ES" sz="2400" b="1" dirty="0">
                <a:solidFill>
                  <a:srgbClr val="2F5496"/>
                </a:solidFill>
                <a:latin typeface="Arial" panose="020B0604020202020204" pitchFamily="34" charset="0"/>
                <a:ea typeface="Calibri"/>
                <a:cs typeface="Arial" panose="020B0604020202020204" pitchFamily="34" charset="0"/>
                <a:sym typeface="Calibri"/>
              </a:rPr>
              <a:t>Inicial</a:t>
            </a:r>
            <a:endParaRPr sz="2400" b="1" dirty="0">
              <a:solidFill>
                <a:srgbClr val="2F5496"/>
              </a:solidFill>
              <a:latin typeface="Arial" panose="020B0604020202020204" pitchFamily="34" charset="0"/>
              <a:ea typeface="Calibri"/>
              <a:cs typeface="Arial" panose="020B0604020202020204" pitchFamily="34" charset="0"/>
              <a:sym typeface="Calibri"/>
            </a:endParaRPr>
          </a:p>
        </p:txBody>
      </p:sp>
      <p:sp>
        <p:nvSpPr>
          <p:cNvPr id="134" name="Google Shape;134;p8"/>
          <p:cNvSpPr txBox="1"/>
          <p:nvPr/>
        </p:nvSpPr>
        <p:spPr>
          <a:xfrm>
            <a:off x="6798731" y="1198060"/>
            <a:ext cx="341065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400" b="1" dirty="0">
                <a:solidFill>
                  <a:srgbClr val="2F5496"/>
                </a:solidFill>
                <a:latin typeface="Arial" panose="020B0604020202020204" pitchFamily="34" charset="0"/>
                <a:ea typeface="Calibri"/>
                <a:cs typeface="Arial" panose="020B0604020202020204" pitchFamily="34" charset="0"/>
                <a:sym typeface="Calibri"/>
              </a:rPr>
              <a:t>Manejo</a:t>
            </a:r>
            <a:r>
              <a:rPr lang="es-ES" sz="2400" b="1" dirty="0">
                <a:solidFill>
                  <a:srgbClr val="2F5496"/>
                </a:solidFill>
                <a:latin typeface="Calibri"/>
                <a:ea typeface="Calibri"/>
                <a:cs typeface="Calibri"/>
                <a:sym typeface="Calibri"/>
              </a:rPr>
              <a:t> Específico</a:t>
            </a:r>
            <a:endParaRPr sz="2400" b="1" dirty="0">
              <a:solidFill>
                <a:srgbClr val="2F5496"/>
              </a:solidFill>
              <a:latin typeface="Calibri"/>
              <a:ea typeface="Calibri"/>
              <a:cs typeface="Calibri"/>
              <a:sym typeface="Calibri"/>
            </a:endParaRPr>
          </a:p>
        </p:txBody>
      </p:sp>
      <p:pic>
        <p:nvPicPr>
          <p:cNvPr id="135" name="Google Shape;135;p8"/>
          <p:cNvPicPr preferRelativeResize="0"/>
          <p:nvPr/>
        </p:nvPicPr>
        <p:blipFill rotWithShape="1">
          <a:blip r:embed="rId3">
            <a:alphaModFix/>
          </a:blip>
          <a:srcRect/>
          <a:stretch/>
        </p:blipFill>
        <p:spPr>
          <a:xfrm>
            <a:off x="9090494" y="5070095"/>
            <a:ext cx="1572919" cy="1179689"/>
          </a:xfrm>
          <a:prstGeom prst="rect">
            <a:avLst/>
          </a:prstGeom>
          <a:noFill/>
          <a:ln w="9525" cap="flat" cmpd="sng">
            <a:solidFill>
              <a:srgbClr val="29487D"/>
            </a:solidFill>
            <a:prstDash val="solid"/>
            <a:round/>
            <a:headEnd type="none" w="sm" len="sm"/>
            <a:tailEnd type="none" w="sm" len="sm"/>
          </a:ln>
        </p:spPr>
      </p:pic>
      <p:sp>
        <p:nvSpPr>
          <p:cNvPr id="136" name="Google Shape;136;p8"/>
          <p:cNvSpPr txBox="1"/>
          <p:nvPr/>
        </p:nvSpPr>
        <p:spPr>
          <a:xfrm>
            <a:off x="0" y="6642556"/>
            <a:ext cx="7924800"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800" dirty="0">
                <a:solidFill>
                  <a:schemeClr val="lt1"/>
                </a:solidFill>
                <a:latin typeface="Arial"/>
                <a:ea typeface="Arial"/>
                <a:cs typeface="Arial"/>
                <a:sym typeface="Arial"/>
              </a:rPr>
              <a:t>Fuente: Ministerio de Salud y Protección Social. </a:t>
            </a:r>
            <a:r>
              <a:rPr lang="es-ES" sz="800" i="1" dirty="0">
                <a:solidFill>
                  <a:schemeClr val="lt1"/>
                </a:solidFill>
                <a:latin typeface="Arial"/>
                <a:ea typeface="Arial"/>
                <a:cs typeface="Arial"/>
                <a:sym typeface="Arial"/>
              </a:rPr>
              <a:t>Guía Para El Manejo de Emergencias Toxicológicas - Convenio 344 de 2016</a:t>
            </a:r>
            <a:r>
              <a:rPr lang="es-ES" sz="800" dirty="0">
                <a:solidFill>
                  <a:schemeClr val="lt1"/>
                </a:solidFill>
                <a:latin typeface="Arial"/>
                <a:ea typeface="Arial"/>
                <a:cs typeface="Arial"/>
                <a:sym typeface="Arial"/>
              </a:rPr>
              <a:t>.; 2017</a:t>
            </a:r>
            <a:endParaRPr dirty="0"/>
          </a:p>
        </p:txBody>
      </p:sp>
      <p:sp>
        <p:nvSpPr>
          <p:cNvPr id="137" name="Google Shape;137;p8"/>
          <p:cNvSpPr txBox="1"/>
          <p:nvPr/>
        </p:nvSpPr>
        <p:spPr>
          <a:xfrm>
            <a:off x="8505353" y="6307529"/>
            <a:ext cx="2743200" cy="20005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700" dirty="0">
                <a:solidFill>
                  <a:schemeClr val="dk1"/>
                </a:solidFill>
                <a:latin typeface="Arial"/>
                <a:ea typeface="Arial"/>
                <a:cs typeface="Arial"/>
                <a:sym typeface="Arial"/>
              </a:rPr>
              <a:t>Fuente: https://www.webmd.com/drugs/2/drug-5299/fomepizole</a:t>
            </a:r>
            <a:endParaRPr dirty="0"/>
          </a:p>
        </p:txBody>
      </p:sp>
    </p:spTree>
    <p:extLst>
      <p:ext uri="{BB962C8B-B14F-4D97-AF65-F5344CB8AC3E}">
        <p14:creationId xmlns:p14="http://schemas.microsoft.com/office/powerpoint/2010/main" val="3890565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9"/>
          <p:cNvSpPr txBox="1">
            <a:spLocks noGrp="1"/>
          </p:cNvSpPr>
          <p:nvPr>
            <p:ph type="title"/>
          </p:nvPr>
        </p:nvSpPr>
        <p:spPr>
          <a:xfrm>
            <a:off x="476250" y="259500"/>
            <a:ext cx="10515600" cy="466837"/>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ct val="100000"/>
              <a:buFont typeface="Arial"/>
              <a:buNone/>
            </a:pPr>
            <a:r>
              <a:rPr lang="es-ES">
                <a:latin typeface="Arial"/>
                <a:ea typeface="Arial"/>
                <a:cs typeface="Arial"/>
                <a:sym typeface="Arial"/>
              </a:rPr>
              <a:t>Grupo 4, Metales</a:t>
            </a:r>
            <a:endParaRPr/>
          </a:p>
        </p:txBody>
      </p:sp>
      <p:grpSp>
        <p:nvGrpSpPr>
          <p:cNvPr id="143" name="Google Shape;143;p9"/>
          <p:cNvGrpSpPr/>
          <p:nvPr/>
        </p:nvGrpSpPr>
        <p:grpSpPr>
          <a:xfrm>
            <a:off x="478308" y="1058465"/>
            <a:ext cx="10868667" cy="4741069"/>
            <a:chOff x="2058" y="0"/>
            <a:chExt cx="10868667" cy="4741069"/>
          </a:xfrm>
        </p:grpSpPr>
        <p:sp>
          <p:nvSpPr>
            <p:cNvPr id="144" name="Google Shape;144;p9"/>
            <p:cNvSpPr/>
            <p:nvPr/>
          </p:nvSpPr>
          <p:spPr>
            <a:xfrm>
              <a:off x="2058" y="0"/>
              <a:ext cx="2451935" cy="4741069"/>
            </a:xfrm>
            <a:prstGeom prst="roundRect">
              <a:avLst>
                <a:gd name="adj" fmla="val 10000"/>
              </a:avLst>
            </a:prstGeom>
            <a:solidFill>
              <a:schemeClr val="dk2"/>
            </a:solidFill>
            <a:ln w="12700" cap="flat" cmpd="sng">
              <a:solidFill>
                <a:schemeClr val="lt2"/>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n-lt"/>
              </a:endParaRPr>
            </a:p>
          </p:txBody>
        </p:sp>
        <p:sp>
          <p:nvSpPr>
            <p:cNvPr id="145" name="Google Shape;145;p9"/>
            <p:cNvSpPr txBox="1"/>
            <p:nvPr/>
          </p:nvSpPr>
          <p:spPr>
            <a:xfrm>
              <a:off x="73873" y="71815"/>
              <a:ext cx="2308305" cy="4597439"/>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es-ES" sz="1600" dirty="0">
                  <a:solidFill>
                    <a:schemeClr val="lt1"/>
                  </a:solidFill>
                  <a:latin typeface="+mn-lt"/>
                  <a:ea typeface="Calibri"/>
                  <a:cs typeface="Calibri"/>
                  <a:sym typeface="Calibri"/>
                </a:rPr>
                <a:t>La presencia de metales en el medio ambiente se asocia a que se encuentran de forma espontánea en la </a:t>
              </a:r>
              <a:r>
                <a:rPr lang="es-ES" sz="1600" dirty="0">
                  <a:solidFill>
                    <a:schemeClr val="lt1"/>
                  </a:solidFill>
                  <a:latin typeface="+mn-lt"/>
                  <a:ea typeface="Calibri"/>
                  <a:cs typeface="Arial" panose="020B0604020202020204" pitchFamily="34" charset="0"/>
                  <a:sym typeface="Calibri"/>
                </a:rPr>
                <a:t>naturaleza</a:t>
              </a:r>
              <a:r>
                <a:rPr lang="es-ES" sz="1600" dirty="0">
                  <a:solidFill>
                    <a:schemeClr val="lt1"/>
                  </a:solidFill>
                  <a:latin typeface="+mn-lt"/>
                  <a:ea typeface="Calibri"/>
                  <a:cs typeface="Calibri"/>
                  <a:sym typeface="Calibri"/>
                </a:rPr>
                <a:t> y a actividades humanas que inciden en los posibles riesgos químicos que se pueden generar para la salud </a:t>
              </a:r>
              <a:endParaRPr sz="1600" dirty="0">
                <a:solidFill>
                  <a:schemeClr val="lt1"/>
                </a:solidFill>
                <a:latin typeface="+mn-lt"/>
                <a:ea typeface="Calibri"/>
                <a:cs typeface="Calibri"/>
                <a:sym typeface="Calibri"/>
              </a:endParaRPr>
            </a:p>
          </p:txBody>
        </p:sp>
        <p:sp>
          <p:nvSpPr>
            <p:cNvPr id="146" name="Google Shape;146;p9"/>
            <p:cNvSpPr/>
            <p:nvPr/>
          </p:nvSpPr>
          <p:spPr>
            <a:xfrm>
              <a:off x="2807635" y="0"/>
              <a:ext cx="2451935" cy="4741069"/>
            </a:xfrm>
            <a:prstGeom prst="roundRect">
              <a:avLst>
                <a:gd name="adj" fmla="val 10000"/>
              </a:avLst>
            </a:prstGeom>
            <a:solidFill>
              <a:schemeClr val="dk2"/>
            </a:solidFill>
            <a:ln w="12700" cap="flat" cmpd="sng">
              <a:solidFill>
                <a:schemeClr val="lt2"/>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n-lt"/>
              </a:endParaRPr>
            </a:p>
          </p:txBody>
        </p:sp>
        <p:sp>
          <p:nvSpPr>
            <p:cNvPr id="147" name="Google Shape;147;p9"/>
            <p:cNvSpPr txBox="1"/>
            <p:nvPr/>
          </p:nvSpPr>
          <p:spPr>
            <a:xfrm>
              <a:off x="2879450" y="71815"/>
              <a:ext cx="2308305" cy="4597439"/>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es-ES" sz="1600" dirty="0">
                  <a:solidFill>
                    <a:schemeClr val="lt1"/>
                  </a:solidFill>
                  <a:latin typeface="+mn-lt"/>
                  <a:ea typeface="Calibri"/>
                  <a:cs typeface="Calibri"/>
                  <a:sym typeface="Calibri"/>
                </a:rPr>
                <a:t>Los metales en su forma inorgánica son componentes fundamentales de la corteza terrestre, por lo tanto, hacen parte de los tóxicos de origen natural más antiguamente conocidos por el hombre</a:t>
              </a:r>
              <a:endParaRPr sz="1200" dirty="0">
                <a:latin typeface="+mn-lt"/>
              </a:endParaRPr>
            </a:p>
          </p:txBody>
        </p:sp>
        <p:sp>
          <p:nvSpPr>
            <p:cNvPr id="148" name="Google Shape;148;p9"/>
            <p:cNvSpPr/>
            <p:nvPr/>
          </p:nvSpPr>
          <p:spPr>
            <a:xfrm>
              <a:off x="5613213" y="0"/>
              <a:ext cx="2451935" cy="4741069"/>
            </a:xfrm>
            <a:prstGeom prst="roundRect">
              <a:avLst>
                <a:gd name="adj" fmla="val 10000"/>
              </a:avLst>
            </a:prstGeom>
            <a:solidFill>
              <a:schemeClr val="dk2"/>
            </a:solidFill>
            <a:ln w="12700" cap="flat" cmpd="sng">
              <a:solidFill>
                <a:schemeClr val="lt2"/>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n-lt"/>
              </a:endParaRPr>
            </a:p>
          </p:txBody>
        </p:sp>
        <p:sp>
          <p:nvSpPr>
            <p:cNvPr id="149" name="Google Shape;149;p9"/>
            <p:cNvSpPr txBox="1"/>
            <p:nvPr/>
          </p:nvSpPr>
          <p:spPr>
            <a:xfrm>
              <a:off x="5685028" y="71815"/>
              <a:ext cx="2308305" cy="4597439"/>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es-ES" sz="1600" dirty="0">
                  <a:solidFill>
                    <a:schemeClr val="lt1"/>
                  </a:solidFill>
                  <a:latin typeface="+mn-lt"/>
                  <a:ea typeface="Calibri"/>
                  <a:cs typeface="Calibri"/>
                  <a:sym typeface="Calibri"/>
                </a:rPr>
                <a:t>La exposición puede producirse a través del agua y los alimentos, normalmente a dosis bajas, pero su toxicidad por lo general se ha expresado sobre todo por exposición en actividades mineras, agrícolas e industriales y más anecdóticamente, al emplearse con fines homicidas</a:t>
              </a:r>
              <a:endParaRPr sz="1600" dirty="0">
                <a:solidFill>
                  <a:schemeClr val="lt1"/>
                </a:solidFill>
                <a:latin typeface="+mn-lt"/>
                <a:ea typeface="Calibri"/>
                <a:cs typeface="Calibri"/>
                <a:sym typeface="Calibri"/>
              </a:endParaRPr>
            </a:p>
          </p:txBody>
        </p:sp>
        <p:sp>
          <p:nvSpPr>
            <p:cNvPr id="150" name="Google Shape;150;p9"/>
            <p:cNvSpPr/>
            <p:nvPr/>
          </p:nvSpPr>
          <p:spPr>
            <a:xfrm>
              <a:off x="8418790" y="0"/>
              <a:ext cx="2451935" cy="4741069"/>
            </a:xfrm>
            <a:prstGeom prst="roundRect">
              <a:avLst>
                <a:gd name="adj" fmla="val 10000"/>
              </a:avLst>
            </a:prstGeom>
            <a:solidFill>
              <a:schemeClr val="dk2"/>
            </a:solidFill>
            <a:ln w="12700" cap="flat" cmpd="sng">
              <a:solidFill>
                <a:schemeClr val="lt2"/>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mn-lt"/>
              </a:endParaRPr>
            </a:p>
          </p:txBody>
        </p:sp>
        <p:sp>
          <p:nvSpPr>
            <p:cNvPr id="151" name="Google Shape;151;p9"/>
            <p:cNvSpPr txBox="1"/>
            <p:nvPr/>
          </p:nvSpPr>
          <p:spPr>
            <a:xfrm>
              <a:off x="8490605" y="71815"/>
              <a:ext cx="2308305" cy="4597439"/>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es-ES" sz="1600" dirty="0">
                  <a:solidFill>
                    <a:schemeClr val="lt1"/>
                  </a:solidFill>
                  <a:latin typeface="+mn-lt"/>
                  <a:ea typeface="Calibri"/>
                  <a:cs typeface="Calibri"/>
                  <a:sym typeface="Calibri"/>
                </a:rPr>
                <a:t>La vigilancia contempla intoxicaciones de carácter agudo, por  tanto, no deben incluirse las de tipo crónico, asociadas generalmente a exposiciones de tipo ocupacional y resultados provenientes de diferentes investigaciones, la notificación se centra principalmente en casos de intoxicación aguda por mercurio y plomo</a:t>
              </a:r>
              <a:endParaRPr sz="1200" dirty="0">
                <a:latin typeface="+mn-lt"/>
              </a:endParaRPr>
            </a:p>
          </p:txBody>
        </p:sp>
      </p:grpSp>
    </p:spTree>
    <p:extLst>
      <p:ext uri="{BB962C8B-B14F-4D97-AF65-F5344CB8AC3E}">
        <p14:creationId xmlns:p14="http://schemas.microsoft.com/office/powerpoint/2010/main" val="22298259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8319</TotalTime>
  <Words>1389</Words>
  <Application>Microsoft Office PowerPoint</Application>
  <PresentationFormat>Panorámica</PresentationFormat>
  <Paragraphs>221</Paragraphs>
  <Slides>23</Slides>
  <Notes>22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23</vt:i4>
      </vt:variant>
    </vt:vector>
  </HeadingPairs>
  <TitlesOfParts>
    <vt:vector size="30" baseType="lpstr">
      <vt:lpstr>Arial</vt:lpstr>
      <vt:lpstr>Calibri</vt:lpstr>
      <vt:lpstr>Helvetica</vt:lpstr>
      <vt:lpstr>Helvetica Neue</vt:lpstr>
      <vt:lpstr>Noto Sans Symbols</vt:lpstr>
      <vt:lpstr>Times New Roman</vt:lpstr>
      <vt:lpstr>Tema de Office</vt:lpstr>
      <vt:lpstr>Presentación de PowerPoint</vt:lpstr>
      <vt:lpstr>Curso Virtual intoxicaciones por sustancias químicas</vt:lpstr>
      <vt:lpstr>Curso Virtual Intoxicaciones por sustancias químicas</vt:lpstr>
      <vt:lpstr>Unidad 3. Grupos de sustancias Metanol, metales y solventes</vt:lpstr>
      <vt:lpstr>Intoxicación por metanol</vt:lpstr>
      <vt:lpstr>Epidemiología</vt:lpstr>
      <vt:lpstr>Manifestaciones Clínicas</vt:lpstr>
      <vt:lpstr>Tratamiento</vt:lpstr>
      <vt:lpstr>Grupo 4, Metales</vt:lpstr>
      <vt:lpstr>Epidemiología</vt:lpstr>
      <vt:lpstr>Intoxicación por mercurio</vt:lpstr>
      <vt:lpstr>Intoxicación por mercurio, manifestaciones clínicas</vt:lpstr>
      <vt:lpstr>Intoxicación por mercurio, tratamiento</vt:lpstr>
      <vt:lpstr>Intoxicación por plomo</vt:lpstr>
      <vt:lpstr>Intoxicación por plomo</vt:lpstr>
      <vt:lpstr>Intoxicación por plomo, manifestaciones clínicas</vt:lpstr>
      <vt:lpstr>Intoxicación por plomo, tratamiento</vt:lpstr>
      <vt:lpstr>Intoxicación por solventes</vt:lpstr>
      <vt:lpstr>Epidemiología</vt:lpstr>
      <vt:lpstr>Presentación de PowerPoint</vt:lpstr>
      <vt:lpstr>Intoxicación por hidrocarburos, manifestaciones clínicas</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Catalina Maria Cruz Rodriguez</dc:creator>
  <cp:lastModifiedBy>inscolombia</cp:lastModifiedBy>
  <cp:revision>826</cp:revision>
  <dcterms:created xsi:type="dcterms:W3CDTF">2020-02-04T17:00:47Z</dcterms:created>
  <dcterms:modified xsi:type="dcterms:W3CDTF">2021-12-06T16:23:47Z</dcterms:modified>
</cp:coreProperties>
</file>