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85" r:id="rId2"/>
    <p:sldId id="346" r:id="rId3"/>
    <p:sldId id="474" r:id="rId4"/>
    <p:sldId id="258" r:id="rId5"/>
    <p:sldId id="448" r:id="rId6"/>
    <p:sldId id="473" r:id="rId7"/>
    <p:sldId id="449" r:id="rId8"/>
    <p:sldId id="450" r:id="rId9"/>
    <p:sldId id="452" r:id="rId10"/>
    <p:sldId id="453" r:id="rId11"/>
    <p:sldId id="454" r:id="rId12"/>
    <p:sldId id="455" r:id="rId13"/>
    <p:sldId id="456" r:id="rId14"/>
    <p:sldId id="391" r:id="rId15"/>
    <p:sldId id="475" r:id="rId16"/>
    <p:sldId id="464" r:id="rId17"/>
    <p:sldId id="465" r:id="rId18"/>
    <p:sldId id="466" r:id="rId19"/>
    <p:sldId id="467" r:id="rId20"/>
    <p:sldId id="471" r:id="rId21"/>
    <p:sldId id="477" r:id="rId22"/>
    <p:sldId id="468" r:id="rId23"/>
    <p:sldId id="470" r:id="rId24"/>
    <p:sldId id="392" r:id="rId25"/>
    <p:sldId id="478" r:id="rId26"/>
    <p:sldId id="457" r:id="rId27"/>
    <p:sldId id="458" r:id="rId28"/>
    <p:sldId id="459" r:id="rId29"/>
    <p:sldId id="461" r:id="rId30"/>
    <p:sldId id="462" r:id="rId31"/>
    <p:sldId id="463" r:id="rId32"/>
    <p:sldId id="476" r:id="rId33"/>
    <p:sldId id="257" r:id="rId3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hian martinez" initials="Cm" lastIdx="2" clrIdx="0">
    <p:extLst>
      <p:ext uri="{19B8F6BF-5375-455C-9EA6-DF929625EA0E}">
        <p15:presenceInfo xmlns:p15="http://schemas.microsoft.com/office/powerpoint/2012/main" userId="dfce0c9e513d2f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0000"/>
    <a:srgbClr val="9A0000"/>
    <a:srgbClr val="2F5597"/>
    <a:srgbClr val="E6E6E6"/>
    <a:srgbClr val="4DC58D"/>
    <a:srgbClr val="640000"/>
    <a:srgbClr val="F36363"/>
    <a:srgbClr val="70AD47"/>
    <a:srgbClr val="71C191"/>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1" autoAdjust="0"/>
    <p:restoredTop sz="64531" autoAdjust="0"/>
  </p:normalViewPr>
  <p:slideViewPr>
    <p:cSldViewPr snapToGrid="0">
      <p:cViewPr varScale="1">
        <p:scale>
          <a:sx n="58" d="100"/>
          <a:sy n="58" d="100"/>
        </p:scale>
        <p:origin x="138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75A9D9-FFB2-40DF-870E-2F779833957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89D1E738-009B-4CDB-B3DD-5FED28D55ACA}">
      <dgm:prSet custT="1"/>
      <dgm:spPr/>
      <dgm:t>
        <a:bodyPr/>
        <a:lstStyle/>
        <a:p>
          <a:pPr algn="just">
            <a:lnSpc>
              <a:spcPct val="150000"/>
            </a:lnSpc>
          </a:pPr>
          <a:r>
            <a:rPr lang="es-ES" sz="1200" dirty="0">
              <a:latin typeface="Arial" panose="020B0604020202020204" pitchFamily="34" charset="0"/>
              <a:cs typeface="Arial" panose="020B0604020202020204" pitchFamily="34" charset="0"/>
            </a:rPr>
            <a:t>Álcalis (bases)</a:t>
          </a:r>
        </a:p>
      </dgm:t>
    </dgm:pt>
    <dgm:pt modelId="{74A71DEE-146F-4F85-B03A-05969F6FBB6A}" type="parTrans" cxnId="{3C4665FF-28F7-4938-91D3-B5DCD1B6409B}">
      <dgm:prSet/>
      <dgm:spPr/>
      <dgm:t>
        <a:bodyPr/>
        <a:lstStyle/>
        <a:p>
          <a:endParaRPr lang="es-ES" sz="1400">
            <a:latin typeface="Arial" panose="020B0604020202020204" pitchFamily="34" charset="0"/>
            <a:cs typeface="Arial" panose="020B0604020202020204" pitchFamily="34" charset="0"/>
          </a:endParaRPr>
        </a:p>
      </dgm:t>
    </dgm:pt>
    <dgm:pt modelId="{FB5FE902-032D-4552-A16D-CA9EC967FC08}" type="sibTrans" cxnId="{3C4665FF-28F7-4938-91D3-B5DCD1B6409B}">
      <dgm:prSet/>
      <dgm:spPr/>
      <dgm:t>
        <a:bodyPr/>
        <a:lstStyle/>
        <a:p>
          <a:endParaRPr lang="es-ES" sz="1400">
            <a:latin typeface="Arial" panose="020B0604020202020204" pitchFamily="34" charset="0"/>
            <a:cs typeface="Arial" panose="020B0604020202020204" pitchFamily="34" charset="0"/>
          </a:endParaRPr>
        </a:p>
      </dgm:t>
    </dgm:pt>
    <dgm:pt modelId="{FD1D21D8-5BC4-432D-9360-97AA1342E3A7}">
      <dgm:prSet custT="1"/>
      <dgm:spPr/>
      <dgm:t>
        <a:bodyPr/>
        <a:lstStyle/>
        <a:p>
          <a:pPr>
            <a:lnSpc>
              <a:spcPct val="150000"/>
            </a:lnSpc>
          </a:pPr>
          <a:r>
            <a:rPr lang="es-ES" sz="1400" dirty="0">
              <a:latin typeface="Arial" panose="020B0604020202020204" pitchFamily="34" charset="0"/>
              <a:cs typeface="Arial" panose="020B0604020202020204" pitchFamily="34" charset="0"/>
            </a:rPr>
            <a:t>Ácidos</a:t>
          </a:r>
        </a:p>
      </dgm:t>
    </dgm:pt>
    <dgm:pt modelId="{25B64342-0644-47EC-BE09-A33267922EB9}" type="parTrans" cxnId="{8A964FD6-F79D-4740-9300-C0BE005CD15F}">
      <dgm:prSet/>
      <dgm:spPr/>
      <dgm:t>
        <a:bodyPr/>
        <a:lstStyle/>
        <a:p>
          <a:endParaRPr lang="es-ES" sz="1400">
            <a:latin typeface="Arial" panose="020B0604020202020204" pitchFamily="34" charset="0"/>
            <a:cs typeface="Arial" panose="020B0604020202020204" pitchFamily="34" charset="0"/>
          </a:endParaRPr>
        </a:p>
      </dgm:t>
    </dgm:pt>
    <dgm:pt modelId="{228256E8-0754-4D94-9D8E-B045D5C9B3E4}" type="sibTrans" cxnId="{8A964FD6-F79D-4740-9300-C0BE005CD15F}">
      <dgm:prSet/>
      <dgm:spPr/>
      <dgm:t>
        <a:bodyPr/>
        <a:lstStyle/>
        <a:p>
          <a:endParaRPr lang="es-ES" sz="1400">
            <a:latin typeface="Arial" panose="020B0604020202020204" pitchFamily="34" charset="0"/>
            <a:cs typeface="Arial" panose="020B0604020202020204" pitchFamily="34" charset="0"/>
          </a:endParaRPr>
        </a:p>
      </dgm:t>
    </dgm:pt>
    <dgm:pt modelId="{82F764FB-DA2B-47C3-80CA-67B6C43A61DF}">
      <dgm:prSet custT="1"/>
      <dgm:spPr/>
      <dgm:t>
        <a:bodyPr/>
        <a:lstStyle/>
        <a:p>
          <a:pPr algn="just">
            <a:lnSpc>
              <a:spcPct val="150000"/>
            </a:lnSpc>
          </a:pPr>
          <a:r>
            <a:rPr lang="es-ES" sz="1200" b="1" dirty="0">
              <a:latin typeface="Arial" panose="020B0604020202020204" pitchFamily="34" charset="0"/>
              <a:cs typeface="Arial" panose="020B0604020202020204" pitchFamily="34" charset="0"/>
            </a:rPr>
            <a:t>Hipoclorito de sodio</a:t>
          </a:r>
          <a:r>
            <a:rPr lang="es-ES" sz="1200" dirty="0">
              <a:latin typeface="Arial" panose="020B0604020202020204" pitchFamily="34" charset="0"/>
              <a:cs typeface="Arial" panose="020B0604020202020204" pitchFamily="34" charset="0"/>
            </a:rPr>
            <a:t> (blanqueadores de ropa, desinfectantes), el hidróxido de sodio, soda cáustica o lejía (limpiador de hornos, destapa cañerías, removedor de pinturas) y el hidróxido de potasio (limpia hornos, desengrasante, pilas de reloj), amoniaco (desengrasante), hidróxido   de amonio (quitamanchas).</a:t>
          </a:r>
        </a:p>
      </dgm:t>
    </dgm:pt>
    <dgm:pt modelId="{746A8BCD-CF90-4CA7-B413-6452875636D6}" type="parTrans" cxnId="{8CEB50BB-D352-4429-82CD-02E499222232}">
      <dgm:prSet/>
      <dgm:spPr/>
      <dgm:t>
        <a:bodyPr/>
        <a:lstStyle/>
        <a:p>
          <a:endParaRPr lang="es-ES" sz="1400">
            <a:latin typeface="Arial" panose="020B0604020202020204" pitchFamily="34" charset="0"/>
            <a:cs typeface="Arial" panose="020B0604020202020204" pitchFamily="34" charset="0"/>
          </a:endParaRPr>
        </a:p>
      </dgm:t>
    </dgm:pt>
    <dgm:pt modelId="{8B1F2F37-C431-4AA2-A38A-F47D4AC4AE4B}" type="sibTrans" cxnId="{8CEB50BB-D352-4429-82CD-02E499222232}">
      <dgm:prSet/>
      <dgm:spPr/>
      <dgm:t>
        <a:bodyPr/>
        <a:lstStyle/>
        <a:p>
          <a:endParaRPr lang="es-ES" sz="1400">
            <a:latin typeface="Arial" panose="020B0604020202020204" pitchFamily="34" charset="0"/>
            <a:cs typeface="Arial" panose="020B0604020202020204" pitchFamily="34" charset="0"/>
          </a:endParaRPr>
        </a:p>
      </dgm:t>
    </dgm:pt>
    <dgm:pt modelId="{403B61E2-DAA3-497D-ADD4-1501C26A5B0D}">
      <dgm:prSet custT="1"/>
      <dgm:spPr/>
      <dgm:t>
        <a:bodyPr/>
        <a:lstStyle/>
        <a:p>
          <a:pPr>
            <a:lnSpc>
              <a:spcPct val="150000"/>
            </a:lnSpc>
          </a:pPr>
          <a:r>
            <a:rPr lang="es-ES" sz="1400" dirty="0">
              <a:latin typeface="Arial" panose="020B0604020202020204" pitchFamily="34" charset="0"/>
              <a:cs typeface="Arial" panose="020B0604020202020204" pitchFamily="34" charset="0"/>
            </a:rPr>
            <a:t>Ácido clorhídrico o muriático (limpiador de sanitarios y óxido), sulfúrico (líquido de baterías), oxálico (limpiador de metales y madera) y acético (vinagre).</a:t>
          </a:r>
        </a:p>
      </dgm:t>
    </dgm:pt>
    <dgm:pt modelId="{EABA6DCF-7DD3-407D-A8B8-C59AE56B22D0}" type="parTrans" cxnId="{0403A985-99CA-42E0-9286-33AD09A6CB2D}">
      <dgm:prSet/>
      <dgm:spPr/>
      <dgm:t>
        <a:bodyPr/>
        <a:lstStyle/>
        <a:p>
          <a:endParaRPr lang="es-ES" sz="1400">
            <a:latin typeface="Arial" panose="020B0604020202020204" pitchFamily="34" charset="0"/>
            <a:cs typeface="Arial" panose="020B0604020202020204" pitchFamily="34" charset="0"/>
          </a:endParaRPr>
        </a:p>
      </dgm:t>
    </dgm:pt>
    <dgm:pt modelId="{51515423-AE3F-479A-A561-0BE8DFA467CA}" type="sibTrans" cxnId="{0403A985-99CA-42E0-9286-33AD09A6CB2D}">
      <dgm:prSet/>
      <dgm:spPr/>
      <dgm:t>
        <a:bodyPr/>
        <a:lstStyle/>
        <a:p>
          <a:endParaRPr lang="es-ES" sz="1400">
            <a:latin typeface="Arial" panose="020B0604020202020204" pitchFamily="34" charset="0"/>
            <a:cs typeface="Arial" panose="020B0604020202020204" pitchFamily="34" charset="0"/>
          </a:endParaRPr>
        </a:p>
      </dgm:t>
    </dgm:pt>
    <dgm:pt modelId="{5A2A1A22-DE66-4F17-A087-6A1026A83CF4}" type="pres">
      <dgm:prSet presAssocID="{3775A9D9-FFB2-40DF-870E-2F7798339571}" presName="Name0" presStyleCnt="0">
        <dgm:presLayoutVars>
          <dgm:dir/>
          <dgm:resizeHandles val="exact"/>
        </dgm:presLayoutVars>
      </dgm:prSet>
      <dgm:spPr/>
    </dgm:pt>
    <dgm:pt modelId="{78A63A4A-882E-43CA-B471-C67E34DA9BD2}" type="pres">
      <dgm:prSet presAssocID="{89D1E738-009B-4CDB-B3DD-5FED28D55ACA}" presName="composite" presStyleCnt="0"/>
      <dgm:spPr/>
    </dgm:pt>
    <dgm:pt modelId="{E8DBBCD3-CDE0-4079-A4D8-99B5F55DE4AE}" type="pres">
      <dgm:prSet presAssocID="{89D1E738-009B-4CDB-B3DD-5FED28D55ACA}" presName="rect1" presStyleLbl="trAlignAcc1" presStyleIdx="0" presStyleCnt="2">
        <dgm:presLayoutVars>
          <dgm:bulletEnabled val="1"/>
        </dgm:presLayoutVars>
      </dgm:prSet>
      <dgm:spPr/>
    </dgm:pt>
    <dgm:pt modelId="{6A1297B0-FC33-4B3F-8F52-603BE3EA1283}" type="pres">
      <dgm:prSet presAssocID="{89D1E738-009B-4CDB-B3DD-5FED28D55ACA}" presName="rect2" presStyleLbl="fgImgPlace1" presStyleIdx="0" presStyleCnt="2"/>
      <dgm:spPr>
        <a:blipFill rotWithShape="1">
          <a:blip xmlns:r="http://schemas.openxmlformats.org/officeDocument/2006/relationships" r:embed="rId1"/>
          <a:srcRect/>
          <a:stretch>
            <a:fillRect/>
          </a:stretch>
        </a:blipFill>
      </dgm:spPr>
    </dgm:pt>
    <dgm:pt modelId="{C2C41AD9-0DE8-42A6-95DC-7C35A6884139}" type="pres">
      <dgm:prSet presAssocID="{FB5FE902-032D-4552-A16D-CA9EC967FC08}" presName="sibTrans" presStyleCnt="0"/>
      <dgm:spPr/>
    </dgm:pt>
    <dgm:pt modelId="{AEB83ADF-696D-4347-877E-05156282BCF3}" type="pres">
      <dgm:prSet presAssocID="{FD1D21D8-5BC4-432D-9360-97AA1342E3A7}" presName="composite" presStyleCnt="0"/>
      <dgm:spPr/>
    </dgm:pt>
    <dgm:pt modelId="{F36A80D1-870C-4D26-8A0B-92B5A55FF955}" type="pres">
      <dgm:prSet presAssocID="{FD1D21D8-5BC4-432D-9360-97AA1342E3A7}" presName="rect1" presStyleLbl="trAlignAcc1" presStyleIdx="1" presStyleCnt="2">
        <dgm:presLayoutVars>
          <dgm:bulletEnabled val="1"/>
        </dgm:presLayoutVars>
      </dgm:prSet>
      <dgm:spPr/>
    </dgm:pt>
    <dgm:pt modelId="{4AA5FE36-3658-43DD-945F-143A927AE051}" type="pres">
      <dgm:prSet presAssocID="{FD1D21D8-5BC4-432D-9360-97AA1342E3A7}" presName="rect2"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42000" r="-42000"/>
          </a:stretch>
        </a:blipFill>
      </dgm:spPr>
    </dgm:pt>
  </dgm:ptLst>
  <dgm:cxnLst>
    <dgm:cxn modelId="{85C3B90F-1489-4369-8542-8DA429A10814}" type="presOf" srcId="{89D1E738-009B-4CDB-B3DD-5FED28D55ACA}" destId="{E8DBBCD3-CDE0-4079-A4D8-99B5F55DE4AE}" srcOrd="0" destOrd="0" presId="urn:microsoft.com/office/officeart/2008/layout/PictureStrips"/>
    <dgm:cxn modelId="{34F00856-A434-4F47-ABB5-7BDBA9B2B725}" type="presOf" srcId="{403B61E2-DAA3-497D-ADD4-1501C26A5B0D}" destId="{F36A80D1-870C-4D26-8A0B-92B5A55FF955}" srcOrd="0" destOrd="1" presId="urn:microsoft.com/office/officeart/2008/layout/PictureStrips"/>
    <dgm:cxn modelId="{8BD82480-D206-4EFF-B791-263E89246B4B}" type="presOf" srcId="{FD1D21D8-5BC4-432D-9360-97AA1342E3A7}" destId="{F36A80D1-870C-4D26-8A0B-92B5A55FF955}" srcOrd="0" destOrd="0" presId="urn:microsoft.com/office/officeart/2008/layout/PictureStrips"/>
    <dgm:cxn modelId="{0403A985-99CA-42E0-9286-33AD09A6CB2D}" srcId="{FD1D21D8-5BC4-432D-9360-97AA1342E3A7}" destId="{403B61E2-DAA3-497D-ADD4-1501C26A5B0D}" srcOrd="0" destOrd="0" parTransId="{EABA6DCF-7DD3-407D-A8B8-C59AE56B22D0}" sibTransId="{51515423-AE3F-479A-A561-0BE8DFA467CA}"/>
    <dgm:cxn modelId="{254B0688-5D37-4A87-AFD9-F53522354BD1}" type="presOf" srcId="{82F764FB-DA2B-47C3-80CA-67B6C43A61DF}" destId="{E8DBBCD3-CDE0-4079-A4D8-99B5F55DE4AE}" srcOrd="0" destOrd="1" presId="urn:microsoft.com/office/officeart/2008/layout/PictureStrips"/>
    <dgm:cxn modelId="{0FFAE488-C711-4255-B990-6F55339B04DD}" type="presOf" srcId="{3775A9D9-FFB2-40DF-870E-2F7798339571}" destId="{5A2A1A22-DE66-4F17-A087-6A1026A83CF4}" srcOrd="0" destOrd="0" presId="urn:microsoft.com/office/officeart/2008/layout/PictureStrips"/>
    <dgm:cxn modelId="{8CEB50BB-D352-4429-82CD-02E499222232}" srcId="{89D1E738-009B-4CDB-B3DD-5FED28D55ACA}" destId="{82F764FB-DA2B-47C3-80CA-67B6C43A61DF}" srcOrd="0" destOrd="0" parTransId="{746A8BCD-CF90-4CA7-B413-6452875636D6}" sibTransId="{8B1F2F37-C431-4AA2-A38A-F47D4AC4AE4B}"/>
    <dgm:cxn modelId="{8A964FD6-F79D-4740-9300-C0BE005CD15F}" srcId="{3775A9D9-FFB2-40DF-870E-2F7798339571}" destId="{FD1D21D8-5BC4-432D-9360-97AA1342E3A7}" srcOrd="1" destOrd="0" parTransId="{25B64342-0644-47EC-BE09-A33267922EB9}" sibTransId="{228256E8-0754-4D94-9D8E-B045D5C9B3E4}"/>
    <dgm:cxn modelId="{3C4665FF-28F7-4938-91D3-B5DCD1B6409B}" srcId="{3775A9D9-FFB2-40DF-870E-2F7798339571}" destId="{89D1E738-009B-4CDB-B3DD-5FED28D55ACA}" srcOrd="0" destOrd="0" parTransId="{74A71DEE-146F-4F85-B03A-05969F6FBB6A}" sibTransId="{FB5FE902-032D-4552-A16D-CA9EC967FC08}"/>
    <dgm:cxn modelId="{EBDE3017-AC79-426E-97CF-98ED63459344}" type="presParOf" srcId="{5A2A1A22-DE66-4F17-A087-6A1026A83CF4}" destId="{78A63A4A-882E-43CA-B471-C67E34DA9BD2}" srcOrd="0" destOrd="0" presId="urn:microsoft.com/office/officeart/2008/layout/PictureStrips"/>
    <dgm:cxn modelId="{20845CC5-E4E4-4AAC-8E65-2EC21301AE0F}" type="presParOf" srcId="{78A63A4A-882E-43CA-B471-C67E34DA9BD2}" destId="{E8DBBCD3-CDE0-4079-A4D8-99B5F55DE4AE}" srcOrd="0" destOrd="0" presId="urn:microsoft.com/office/officeart/2008/layout/PictureStrips"/>
    <dgm:cxn modelId="{D67A6450-D35F-493E-A173-88C05C24DE98}" type="presParOf" srcId="{78A63A4A-882E-43CA-B471-C67E34DA9BD2}" destId="{6A1297B0-FC33-4B3F-8F52-603BE3EA1283}" srcOrd="1" destOrd="0" presId="urn:microsoft.com/office/officeart/2008/layout/PictureStrips"/>
    <dgm:cxn modelId="{3C380B6F-AF07-41FD-8BF7-3253C4F6A6F1}" type="presParOf" srcId="{5A2A1A22-DE66-4F17-A087-6A1026A83CF4}" destId="{C2C41AD9-0DE8-42A6-95DC-7C35A6884139}" srcOrd="1" destOrd="0" presId="urn:microsoft.com/office/officeart/2008/layout/PictureStrips"/>
    <dgm:cxn modelId="{467D1279-5CDA-4F66-B831-30A7ADEF534B}" type="presParOf" srcId="{5A2A1A22-DE66-4F17-A087-6A1026A83CF4}" destId="{AEB83ADF-696D-4347-877E-05156282BCF3}" srcOrd="2" destOrd="0" presId="urn:microsoft.com/office/officeart/2008/layout/PictureStrips"/>
    <dgm:cxn modelId="{93F0058F-D265-4699-BD77-3B32086105F0}" type="presParOf" srcId="{AEB83ADF-696D-4347-877E-05156282BCF3}" destId="{F36A80D1-870C-4D26-8A0B-92B5A55FF955}" srcOrd="0" destOrd="0" presId="urn:microsoft.com/office/officeart/2008/layout/PictureStrips"/>
    <dgm:cxn modelId="{C52FF478-AFF2-4ED3-A9D0-F007D81F20A0}" type="presParOf" srcId="{AEB83ADF-696D-4347-877E-05156282BCF3}" destId="{4AA5FE36-3658-43DD-945F-143A927AE051}"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BDABA76-A682-43E4-94DE-B8BFE1ABEC9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3BE90057-B126-40DF-A493-6724077AD21F}">
      <dgm:prSet phldrT="[Texto]" phldr="0" custT="1"/>
      <dgm:spPr/>
      <dgm:t>
        <a:bodyPr/>
        <a:lstStyle/>
        <a:p>
          <a:pPr rtl="0"/>
          <a:r>
            <a:rPr lang="es-ES" sz="1800" dirty="0">
              <a:latin typeface="Calibri Light" panose="020F0302020204030204"/>
            </a:rPr>
            <a:t> </a:t>
          </a:r>
          <a:r>
            <a:rPr lang="es-ES" sz="2000" b="1" dirty="0">
              <a:latin typeface="Calibri Light" panose="020F0302020204030204"/>
            </a:rPr>
            <a:t>Tratamiento</a:t>
          </a:r>
          <a:endParaRPr lang="es-ES" sz="1800" b="1" dirty="0"/>
        </a:p>
      </dgm:t>
    </dgm:pt>
    <dgm:pt modelId="{9DC8845B-5326-489B-9CAE-35E04245621C}" type="parTrans" cxnId="{939F7D86-4CE9-424D-8D33-0334BA1AAE5D}">
      <dgm:prSet/>
      <dgm:spPr/>
      <dgm:t>
        <a:bodyPr/>
        <a:lstStyle/>
        <a:p>
          <a:endParaRPr lang="es-ES"/>
        </a:p>
      </dgm:t>
    </dgm:pt>
    <dgm:pt modelId="{6C409C5F-55B1-4E19-8BFF-8522A8C728DA}" type="sibTrans" cxnId="{939F7D86-4CE9-424D-8D33-0334BA1AAE5D}">
      <dgm:prSet/>
      <dgm:spPr/>
      <dgm:t>
        <a:bodyPr/>
        <a:lstStyle/>
        <a:p>
          <a:endParaRPr lang="es-ES"/>
        </a:p>
      </dgm:t>
    </dgm:pt>
    <dgm:pt modelId="{F6907F94-5F65-4E99-B359-CF99D5C1E81D}">
      <dgm:prSet phldr="0"/>
      <dgm:spPr/>
      <dgm:t>
        <a:bodyPr/>
        <a:lstStyle/>
        <a:p>
          <a:pPr algn="just" rtl="0">
            <a:lnSpc>
              <a:spcPct val="100000"/>
            </a:lnSpc>
          </a:pPr>
          <a:r>
            <a:rPr lang="es-ES" dirty="0">
              <a:latin typeface="Arial" panose="020B0604020202020204" pitchFamily="34" charset="0"/>
              <a:cs typeface="Arial" panose="020B0604020202020204" pitchFamily="34" charset="0"/>
            </a:rPr>
            <a:t>El manejo inicia en el ambito prehospitalario, retirando a los individuos expuestos del entorno tóxico lo antes posible. </a:t>
          </a:r>
        </a:p>
      </dgm:t>
    </dgm:pt>
    <dgm:pt modelId="{B0A8823A-1CB9-44B8-A09B-D7BCC7AF5F9B}" type="sibTrans" cxnId="{64A159DC-2C49-4E5B-9510-8F2A3E956EE3}">
      <dgm:prSet/>
      <dgm:spPr/>
      <dgm:t>
        <a:bodyPr/>
        <a:lstStyle/>
        <a:p>
          <a:endParaRPr lang="es-CO"/>
        </a:p>
      </dgm:t>
    </dgm:pt>
    <dgm:pt modelId="{4A0C5D8B-FFDE-4881-B5DF-F6DD96C41EF6}" type="parTrans" cxnId="{64A159DC-2C49-4E5B-9510-8F2A3E956EE3}">
      <dgm:prSet/>
      <dgm:spPr/>
      <dgm:t>
        <a:bodyPr/>
        <a:lstStyle/>
        <a:p>
          <a:endParaRPr lang="es-CO"/>
        </a:p>
      </dgm:t>
    </dgm:pt>
    <dgm:pt modelId="{8C074DF3-A4A9-4BB3-95CD-1C3C9AE25D33}">
      <dgm:prSet phldr="0"/>
      <dgm:spPr/>
      <dgm:t>
        <a:bodyPr/>
        <a:lstStyle/>
        <a:p>
          <a:pPr algn="just" rtl="0">
            <a:lnSpc>
              <a:spcPct val="100000"/>
            </a:lnSpc>
          </a:pPr>
          <a:r>
            <a:rPr lang="es-ES" dirty="0">
              <a:latin typeface="Arial" panose="020B0604020202020204" pitchFamily="34" charset="0"/>
              <a:cs typeface="Arial" panose="020B0604020202020204" pitchFamily="34" charset="0"/>
            </a:rPr>
            <a:t>La descontaminación debe realizarse por unidades especializadas tipo HAZMAT o por bomberos entrenados en manejo de sustancias químicas o situaciones ocupacionales o derrames.</a:t>
          </a:r>
        </a:p>
      </dgm:t>
    </dgm:pt>
    <dgm:pt modelId="{99959AFA-DE40-4807-A9DD-0B10AA5486D6}" type="sibTrans" cxnId="{C6E7612A-917A-477C-9D80-DA75DCA7686B}">
      <dgm:prSet/>
      <dgm:spPr/>
      <dgm:t>
        <a:bodyPr/>
        <a:lstStyle/>
        <a:p>
          <a:endParaRPr lang="es-CO"/>
        </a:p>
      </dgm:t>
    </dgm:pt>
    <dgm:pt modelId="{FB52200F-8EAE-44AF-B136-211466D46310}" type="parTrans" cxnId="{C6E7612A-917A-477C-9D80-DA75DCA7686B}">
      <dgm:prSet/>
      <dgm:spPr/>
      <dgm:t>
        <a:bodyPr/>
        <a:lstStyle/>
        <a:p>
          <a:endParaRPr lang="es-CO"/>
        </a:p>
      </dgm:t>
    </dgm:pt>
    <dgm:pt modelId="{5B98D2F5-7CFA-4254-9013-3A7833F8C853}">
      <dgm:prSet phldr="0"/>
      <dgm:spPr/>
      <dgm:t>
        <a:bodyPr/>
        <a:lstStyle/>
        <a:p>
          <a:pPr algn="just" rtl="0">
            <a:lnSpc>
              <a:spcPct val="100000"/>
            </a:lnSpc>
          </a:pPr>
          <a:r>
            <a:rPr lang="es-ES" dirty="0">
              <a:latin typeface="Arial" panose="020B0604020202020204" pitchFamily="34" charset="0"/>
              <a:cs typeface="Arial" panose="020B0604020202020204" pitchFamily="34" charset="0"/>
            </a:rPr>
            <a:t>El personal médico de emergencia en el lugar, debe estar equipado con equipo de protección personal completo. Para el cloro gaseoso debe tener máscaras de gas con filtros de carbón activado, si los individuos expuestos han estado en contacto con concentraciones moderadas a altas.</a:t>
          </a:r>
        </a:p>
      </dgm:t>
    </dgm:pt>
    <dgm:pt modelId="{AD3E2A8B-10D7-4B57-9565-7BF578E8B896}" type="sibTrans" cxnId="{FFEA1C7C-0280-4FB8-A938-DFD802598C9E}">
      <dgm:prSet/>
      <dgm:spPr/>
      <dgm:t>
        <a:bodyPr/>
        <a:lstStyle/>
        <a:p>
          <a:endParaRPr lang="es-CO"/>
        </a:p>
      </dgm:t>
    </dgm:pt>
    <dgm:pt modelId="{F94775E0-21E4-425E-9B80-306BA4076728}" type="parTrans" cxnId="{FFEA1C7C-0280-4FB8-A938-DFD802598C9E}">
      <dgm:prSet/>
      <dgm:spPr/>
      <dgm:t>
        <a:bodyPr/>
        <a:lstStyle/>
        <a:p>
          <a:endParaRPr lang="es-CO"/>
        </a:p>
      </dgm:t>
    </dgm:pt>
    <dgm:pt modelId="{EDE7AEAE-FF91-4A33-B50E-2C75F9F89C81}">
      <dgm:prSet phldrT="[Texto]" phldr="0"/>
      <dgm:spPr/>
      <dgm:t>
        <a:bodyPr/>
        <a:lstStyle/>
        <a:p>
          <a:pPr algn="just" rtl="0">
            <a:lnSpc>
              <a:spcPct val="100000"/>
            </a:lnSpc>
          </a:pPr>
          <a:r>
            <a:rPr lang="es-ES" dirty="0">
              <a:latin typeface="Arial" panose="020B0604020202020204" pitchFamily="34" charset="0"/>
              <a:cs typeface="Arial" panose="020B0604020202020204" pitchFamily="34" charset="0"/>
            </a:rPr>
            <a:t>De acuerdo con los hallazgos en el examen físico como oximetría de pulso, gases arteriales, radiografía de torax, electrocardiograma y hemograma completo se definira la severidad del cuadro clinico así como el manejo.</a:t>
          </a:r>
        </a:p>
      </dgm:t>
    </dgm:pt>
    <dgm:pt modelId="{6E0BF979-1088-4AC1-9B90-FE8FB3485F3E}" type="sibTrans" cxnId="{424C6E1E-3BF2-44E5-9160-03ACBABAD9A9}">
      <dgm:prSet/>
      <dgm:spPr/>
      <dgm:t>
        <a:bodyPr/>
        <a:lstStyle/>
        <a:p>
          <a:endParaRPr lang="es-ES"/>
        </a:p>
      </dgm:t>
    </dgm:pt>
    <dgm:pt modelId="{831013DF-5A2B-4CA8-9589-344DF807F2FC}" type="parTrans" cxnId="{424C6E1E-3BF2-44E5-9160-03ACBABAD9A9}">
      <dgm:prSet/>
      <dgm:spPr/>
      <dgm:t>
        <a:bodyPr/>
        <a:lstStyle/>
        <a:p>
          <a:endParaRPr lang="es-ES"/>
        </a:p>
      </dgm:t>
    </dgm:pt>
    <dgm:pt modelId="{06486079-83F7-424E-B573-1F1B4F1A8303}">
      <dgm:prSet phldr="0"/>
      <dgm:spPr/>
      <dgm:t>
        <a:bodyPr/>
        <a:lstStyle/>
        <a:p>
          <a:pPr algn="just" rtl="0">
            <a:lnSpc>
              <a:spcPct val="100000"/>
            </a:lnSpc>
          </a:pPr>
          <a:r>
            <a:rPr lang="es-ES" dirty="0">
              <a:latin typeface="Arial" panose="020B0604020202020204" pitchFamily="34" charset="0"/>
              <a:cs typeface="Arial" panose="020B0604020202020204" pitchFamily="34" charset="0"/>
            </a:rPr>
            <a:t>Administrar oxigeno suplementario humidificado a necesidad</a:t>
          </a:r>
        </a:p>
      </dgm:t>
    </dgm:pt>
    <dgm:pt modelId="{41EE5251-42E1-4BCD-A3D1-1CBCBDB60102}" type="sibTrans" cxnId="{30812ABC-BC67-4799-A68C-04E933297CF1}">
      <dgm:prSet/>
      <dgm:spPr/>
      <dgm:t>
        <a:bodyPr/>
        <a:lstStyle/>
        <a:p>
          <a:endParaRPr lang="es-CO"/>
        </a:p>
      </dgm:t>
    </dgm:pt>
    <dgm:pt modelId="{3C3D3E99-F033-4EE9-AC99-B9D66C68D0EB}" type="parTrans" cxnId="{30812ABC-BC67-4799-A68C-04E933297CF1}">
      <dgm:prSet/>
      <dgm:spPr/>
      <dgm:t>
        <a:bodyPr/>
        <a:lstStyle/>
        <a:p>
          <a:endParaRPr lang="es-CO"/>
        </a:p>
      </dgm:t>
    </dgm:pt>
    <dgm:pt modelId="{03BF6FD3-C845-455E-B9AB-69C9EA42CA55}">
      <dgm:prSet phldr="0"/>
      <dgm:spPr/>
      <dgm:t>
        <a:bodyPr/>
        <a:lstStyle/>
        <a:p>
          <a:pPr algn="just" rtl="0">
            <a:lnSpc>
              <a:spcPct val="100000"/>
            </a:lnSpc>
          </a:pPr>
          <a:r>
            <a:rPr lang="es-ES" dirty="0">
              <a:latin typeface="Arial" panose="020B0604020202020204" pitchFamily="34" charset="0"/>
              <a:cs typeface="Arial" panose="020B0604020202020204" pitchFamily="34" charset="0"/>
            </a:rPr>
            <a:t>Si hay broncoespasmo, suministrar broncodilatadores de acción corta tipo B2-agonistas y Bromuro de Ipratropio.</a:t>
          </a:r>
        </a:p>
      </dgm:t>
    </dgm:pt>
    <dgm:pt modelId="{1053475A-5F68-45AD-8A1B-92C9795167EE}" type="sibTrans" cxnId="{18884DF6-9580-420F-952D-2F10188CA25B}">
      <dgm:prSet/>
      <dgm:spPr/>
      <dgm:t>
        <a:bodyPr/>
        <a:lstStyle/>
        <a:p>
          <a:endParaRPr lang="es-CO"/>
        </a:p>
      </dgm:t>
    </dgm:pt>
    <dgm:pt modelId="{B5AA923D-2334-4C58-BE66-C790A2B1CF33}" type="parTrans" cxnId="{18884DF6-9580-420F-952D-2F10188CA25B}">
      <dgm:prSet/>
      <dgm:spPr/>
      <dgm:t>
        <a:bodyPr/>
        <a:lstStyle/>
        <a:p>
          <a:endParaRPr lang="es-CO"/>
        </a:p>
      </dgm:t>
    </dgm:pt>
    <dgm:pt modelId="{E1CE4E08-8EB6-4726-BF42-7C26387CE135}">
      <dgm:prSet phldr="0"/>
      <dgm:spPr/>
      <dgm:t>
        <a:bodyPr/>
        <a:lstStyle/>
        <a:p>
          <a:pPr algn="just" rtl="0">
            <a:lnSpc>
              <a:spcPct val="100000"/>
            </a:lnSpc>
          </a:pPr>
          <a:r>
            <a:rPr lang="es-ES" dirty="0">
              <a:latin typeface="Arial" panose="020B0604020202020204" pitchFamily="34" charset="0"/>
              <a:cs typeface="Arial" panose="020B0604020202020204" pitchFamily="34" charset="0"/>
            </a:rPr>
            <a:t>Puede administrar corticoides inhalados o intravenosos para controlar el proceso inflamatorio</a:t>
          </a:r>
        </a:p>
      </dgm:t>
    </dgm:pt>
    <dgm:pt modelId="{8D6E1DD0-C71F-4CF7-9F11-E7F40259C7FC}" type="sibTrans" cxnId="{A458C225-4AFC-4967-92BF-1D584BB0702C}">
      <dgm:prSet/>
      <dgm:spPr/>
      <dgm:t>
        <a:bodyPr/>
        <a:lstStyle/>
        <a:p>
          <a:endParaRPr lang="es-CO"/>
        </a:p>
      </dgm:t>
    </dgm:pt>
    <dgm:pt modelId="{2F10BD07-1826-4A18-B51B-310CB117CA28}" type="parTrans" cxnId="{A458C225-4AFC-4967-92BF-1D584BB0702C}">
      <dgm:prSet/>
      <dgm:spPr/>
      <dgm:t>
        <a:bodyPr/>
        <a:lstStyle/>
        <a:p>
          <a:endParaRPr lang="es-CO"/>
        </a:p>
      </dgm:t>
    </dgm:pt>
    <dgm:pt modelId="{D0B7B17F-F795-4FCB-81D7-EC15E0C70B3A}">
      <dgm:prSet phldr="0"/>
      <dgm:spPr/>
      <dgm:t>
        <a:bodyPr/>
        <a:lstStyle/>
        <a:p>
          <a:pPr algn="just" rtl="0">
            <a:lnSpc>
              <a:spcPct val="100000"/>
            </a:lnSpc>
          </a:pPr>
          <a:r>
            <a:rPr lang="es-ES" dirty="0">
              <a:latin typeface="Arial" panose="020B0604020202020204" pitchFamily="34" charset="0"/>
              <a:cs typeface="Arial" panose="020B0604020202020204" pitchFamily="34" charset="0"/>
            </a:rPr>
            <a:t>Si se trata de un caso severo considere manejo en UCI* e intubación / traqueotomía para el SDRA**</a:t>
          </a:r>
        </a:p>
      </dgm:t>
    </dgm:pt>
    <dgm:pt modelId="{76AEE467-B482-4DFA-A93A-65E5FAFD753C}" type="sibTrans" cxnId="{0494FA4F-8ED0-4889-8E56-1101E9179272}">
      <dgm:prSet/>
      <dgm:spPr/>
      <dgm:t>
        <a:bodyPr/>
        <a:lstStyle/>
        <a:p>
          <a:endParaRPr lang="es-CO"/>
        </a:p>
      </dgm:t>
    </dgm:pt>
    <dgm:pt modelId="{0BAEEC92-D5B4-4DF4-A2D2-9FB53330C7D4}" type="parTrans" cxnId="{0494FA4F-8ED0-4889-8E56-1101E9179272}">
      <dgm:prSet/>
      <dgm:spPr/>
      <dgm:t>
        <a:bodyPr/>
        <a:lstStyle/>
        <a:p>
          <a:endParaRPr lang="es-CO"/>
        </a:p>
      </dgm:t>
    </dgm:pt>
    <dgm:pt modelId="{16F85454-AC2B-4886-A0BF-6F4128CEA1BB}" type="pres">
      <dgm:prSet presAssocID="{0BDABA76-A682-43E4-94DE-B8BFE1ABEC9F}" presName="Name0" presStyleCnt="0">
        <dgm:presLayoutVars>
          <dgm:dir/>
          <dgm:animLvl val="lvl"/>
          <dgm:resizeHandles val="exact"/>
        </dgm:presLayoutVars>
      </dgm:prSet>
      <dgm:spPr/>
    </dgm:pt>
    <dgm:pt modelId="{37C69870-8BD8-4B80-93A3-F38994B55A52}" type="pres">
      <dgm:prSet presAssocID="{3BE90057-B126-40DF-A493-6724077AD21F}" presName="composite" presStyleCnt="0"/>
      <dgm:spPr/>
    </dgm:pt>
    <dgm:pt modelId="{2EB291AE-5CDC-49AE-9237-1D8095F7117B}" type="pres">
      <dgm:prSet presAssocID="{3BE90057-B126-40DF-A493-6724077AD21F}" presName="parTx" presStyleLbl="alignNode1" presStyleIdx="0" presStyleCnt="1">
        <dgm:presLayoutVars>
          <dgm:chMax val="0"/>
          <dgm:chPref val="0"/>
          <dgm:bulletEnabled val="1"/>
        </dgm:presLayoutVars>
      </dgm:prSet>
      <dgm:spPr/>
    </dgm:pt>
    <dgm:pt modelId="{19576FD8-935B-4B6F-AFA0-BECA6AF5A912}" type="pres">
      <dgm:prSet presAssocID="{3BE90057-B126-40DF-A493-6724077AD21F}" presName="desTx" presStyleLbl="alignAccFollowNode1" presStyleIdx="0" presStyleCnt="1" custLinFactNeighborX="874" custLinFactNeighborY="15307">
        <dgm:presLayoutVars>
          <dgm:bulletEnabled val="1"/>
        </dgm:presLayoutVars>
      </dgm:prSet>
      <dgm:spPr/>
    </dgm:pt>
  </dgm:ptLst>
  <dgm:cxnLst>
    <dgm:cxn modelId="{8EC4E202-DDC9-4624-96BF-6B810724AED8}" type="presOf" srcId="{8C074DF3-A4A9-4BB3-95CD-1C3C9AE25D33}" destId="{19576FD8-935B-4B6F-AFA0-BECA6AF5A912}" srcOrd="0" destOrd="1" presId="urn:microsoft.com/office/officeart/2005/8/layout/hList1"/>
    <dgm:cxn modelId="{424C6E1E-3BF2-44E5-9160-03ACBABAD9A9}" srcId="{3BE90057-B126-40DF-A493-6724077AD21F}" destId="{EDE7AEAE-FF91-4A33-B50E-2C75F9F89C81}" srcOrd="3" destOrd="0" parTransId="{831013DF-5A2B-4CA8-9589-344DF807F2FC}" sibTransId="{6E0BF979-1088-4AC1-9B90-FE8FB3485F3E}"/>
    <dgm:cxn modelId="{A458C225-4AFC-4967-92BF-1D584BB0702C}" srcId="{3BE90057-B126-40DF-A493-6724077AD21F}" destId="{E1CE4E08-8EB6-4726-BF42-7C26387CE135}" srcOrd="6" destOrd="0" parTransId="{2F10BD07-1826-4A18-B51B-310CB117CA28}" sibTransId="{8D6E1DD0-C71F-4CF7-9F11-E7F40259C7FC}"/>
    <dgm:cxn modelId="{C6E7612A-917A-477C-9D80-DA75DCA7686B}" srcId="{3BE90057-B126-40DF-A493-6724077AD21F}" destId="{8C074DF3-A4A9-4BB3-95CD-1C3C9AE25D33}" srcOrd="1" destOrd="0" parTransId="{FB52200F-8EAE-44AF-B136-211466D46310}" sibTransId="{99959AFA-DE40-4807-A9DD-0B10AA5486D6}"/>
    <dgm:cxn modelId="{120F3031-122B-4FA2-8BDC-4F562E5C4A42}" type="presOf" srcId="{D0B7B17F-F795-4FCB-81D7-EC15E0C70B3A}" destId="{19576FD8-935B-4B6F-AFA0-BECA6AF5A912}" srcOrd="0" destOrd="7" presId="urn:microsoft.com/office/officeart/2005/8/layout/hList1"/>
    <dgm:cxn modelId="{5C43A44E-0926-462C-9AB1-C45F3454016D}" type="presOf" srcId="{5B98D2F5-7CFA-4254-9013-3A7833F8C853}" destId="{19576FD8-935B-4B6F-AFA0-BECA6AF5A912}" srcOrd="0" destOrd="2" presId="urn:microsoft.com/office/officeart/2005/8/layout/hList1"/>
    <dgm:cxn modelId="{0494FA4F-8ED0-4889-8E56-1101E9179272}" srcId="{3BE90057-B126-40DF-A493-6724077AD21F}" destId="{D0B7B17F-F795-4FCB-81D7-EC15E0C70B3A}" srcOrd="7" destOrd="0" parTransId="{0BAEEC92-D5B4-4DF4-A2D2-9FB53330C7D4}" sibTransId="{76AEE467-B482-4DFA-A93A-65E5FAFD753C}"/>
    <dgm:cxn modelId="{90503B57-5E3C-47AD-BDCC-04AFCB2E0F2C}" type="presOf" srcId="{03BF6FD3-C845-455E-B9AB-69C9EA42CA55}" destId="{19576FD8-935B-4B6F-AFA0-BECA6AF5A912}" srcOrd="0" destOrd="5" presId="urn:microsoft.com/office/officeart/2005/8/layout/hList1"/>
    <dgm:cxn modelId="{34FDD87A-C963-4CFD-8B2C-7F28A17635F5}" type="presOf" srcId="{06486079-83F7-424E-B573-1F1B4F1A8303}" destId="{19576FD8-935B-4B6F-AFA0-BECA6AF5A912}" srcOrd="0" destOrd="4" presId="urn:microsoft.com/office/officeart/2005/8/layout/hList1"/>
    <dgm:cxn modelId="{FFEA1C7C-0280-4FB8-A938-DFD802598C9E}" srcId="{3BE90057-B126-40DF-A493-6724077AD21F}" destId="{5B98D2F5-7CFA-4254-9013-3A7833F8C853}" srcOrd="2" destOrd="0" parTransId="{F94775E0-21E4-425E-9B80-306BA4076728}" sibTransId="{AD3E2A8B-10D7-4B57-9565-7BF578E8B896}"/>
    <dgm:cxn modelId="{939F7D86-4CE9-424D-8D33-0334BA1AAE5D}" srcId="{0BDABA76-A682-43E4-94DE-B8BFE1ABEC9F}" destId="{3BE90057-B126-40DF-A493-6724077AD21F}" srcOrd="0" destOrd="0" parTransId="{9DC8845B-5326-489B-9CAE-35E04245621C}" sibTransId="{6C409C5F-55B1-4E19-8BFF-8522A8C728DA}"/>
    <dgm:cxn modelId="{173A1CAB-FC75-46C5-A67C-ADAE5859EA30}" type="presOf" srcId="{0BDABA76-A682-43E4-94DE-B8BFE1ABEC9F}" destId="{16F85454-AC2B-4886-A0BF-6F4128CEA1BB}" srcOrd="0" destOrd="0" presId="urn:microsoft.com/office/officeart/2005/8/layout/hList1"/>
    <dgm:cxn modelId="{D4D493B1-A871-471D-B938-E570B4CF56DB}" type="presOf" srcId="{3BE90057-B126-40DF-A493-6724077AD21F}" destId="{2EB291AE-5CDC-49AE-9237-1D8095F7117B}" srcOrd="0" destOrd="0" presId="urn:microsoft.com/office/officeart/2005/8/layout/hList1"/>
    <dgm:cxn modelId="{D12697B7-5514-4FB9-BEAC-3F5A2513CA98}" type="presOf" srcId="{F6907F94-5F65-4E99-B359-CF99D5C1E81D}" destId="{19576FD8-935B-4B6F-AFA0-BECA6AF5A912}" srcOrd="0" destOrd="0" presId="urn:microsoft.com/office/officeart/2005/8/layout/hList1"/>
    <dgm:cxn modelId="{30812ABC-BC67-4799-A68C-04E933297CF1}" srcId="{3BE90057-B126-40DF-A493-6724077AD21F}" destId="{06486079-83F7-424E-B573-1F1B4F1A8303}" srcOrd="4" destOrd="0" parTransId="{3C3D3E99-F033-4EE9-AC99-B9D66C68D0EB}" sibTransId="{41EE5251-42E1-4BCD-A3D1-1CBCBDB60102}"/>
    <dgm:cxn modelId="{0F4580C7-31FD-4EDB-9258-2A8131ABC250}" type="presOf" srcId="{EDE7AEAE-FF91-4A33-B50E-2C75F9F89C81}" destId="{19576FD8-935B-4B6F-AFA0-BECA6AF5A912}" srcOrd="0" destOrd="3" presId="urn:microsoft.com/office/officeart/2005/8/layout/hList1"/>
    <dgm:cxn modelId="{64A159DC-2C49-4E5B-9510-8F2A3E956EE3}" srcId="{3BE90057-B126-40DF-A493-6724077AD21F}" destId="{F6907F94-5F65-4E99-B359-CF99D5C1E81D}" srcOrd="0" destOrd="0" parTransId="{4A0C5D8B-FFDE-4881-B5DF-F6DD96C41EF6}" sibTransId="{B0A8823A-1CB9-44B8-A09B-D7BCC7AF5F9B}"/>
    <dgm:cxn modelId="{18884DF6-9580-420F-952D-2F10188CA25B}" srcId="{3BE90057-B126-40DF-A493-6724077AD21F}" destId="{03BF6FD3-C845-455E-B9AB-69C9EA42CA55}" srcOrd="5" destOrd="0" parTransId="{B5AA923D-2334-4C58-BE66-C790A2B1CF33}" sibTransId="{1053475A-5F68-45AD-8A1B-92C9795167EE}"/>
    <dgm:cxn modelId="{D20868FB-356B-4AB9-BF74-123212B10E64}" type="presOf" srcId="{E1CE4E08-8EB6-4726-BF42-7C26387CE135}" destId="{19576FD8-935B-4B6F-AFA0-BECA6AF5A912}" srcOrd="0" destOrd="6" presId="urn:microsoft.com/office/officeart/2005/8/layout/hList1"/>
    <dgm:cxn modelId="{F04D84C4-836A-4632-BFB9-993B0F26E7FD}" type="presParOf" srcId="{16F85454-AC2B-4886-A0BF-6F4128CEA1BB}" destId="{37C69870-8BD8-4B80-93A3-F38994B55A52}" srcOrd="0" destOrd="0" presId="urn:microsoft.com/office/officeart/2005/8/layout/hList1"/>
    <dgm:cxn modelId="{0ACB8CC1-860F-4F23-AED1-23F6C351F964}" type="presParOf" srcId="{37C69870-8BD8-4B80-93A3-F38994B55A52}" destId="{2EB291AE-5CDC-49AE-9237-1D8095F7117B}" srcOrd="0" destOrd="0" presId="urn:microsoft.com/office/officeart/2005/8/layout/hList1"/>
    <dgm:cxn modelId="{41B16EA3-3E28-4C82-B9B9-D5B3B383768F}" type="presParOf" srcId="{37C69870-8BD8-4B80-93A3-F38994B55A52}" destId="{19576FD8-935B-4B6F-AFA0-BECA6AF5A912}"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6E5F1B-9435-4966-ACB1-0E6E80619702}"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s-ES"/>
        </a:p>
      </dgm:t>
    </dgm:pt>
    <dgm:pt modelId="{C4809327-67D8-4863-A132-F6575CF0B45B}">
      <dgm:prSet phldrT="[Texto]" phldr="0"/>
      <dgm:spPr/>
      <dgm:t>
        <a:bodyPr/>
        <a:lstStyle/>
        <a:p>
          <a:pPr rtl="0"/>
          <a:r>
            <a:rPr lang="es-ES" b="1" dirty="0">
              <a:latin typeface="Arial"/>
              <a:cs typeface="Arial"/>
            </a:rPr>
            <a:t>Cuadro clínico agudo</a:t>
          </a:r>
          <a:endParaRPr lang="es-ES" dirty="0"/>
        </a:p>
      </dgm:t>
    </dgm:pt>
    <dgm:pt modelId="{8B14F9DE-26BE-42D0-9E69-3BBAB1C2C9DD}" type="parTrans" cxnId="{9302588E-A97F-4F85-87CC-AC7DE1C30DF1}">
      <dgm:prSet/>
      <dgm:spPr/>
      <dgm:t>
        <a:bodyPr/>
        <a:lstStyle/>
        <a:p>
          <a:endParaRPr lang="es-ES"/>
        </a:p>
      </dgm:t>
    </dgm:pt>
    <dgm:pt modelId="{31CA494E-CF46-41D9-84E9-A592246C62CA}" type="sibTrans" cxnId="{9302588E-A97F-4F85-87CC-AC7DE1C30DF1}">
      <dgm:prSet/>
      <dgm:spPr/>
      <dgm:t>
        <a:bodyPr/>
        <a:lstStyle/>
        <a:p>
          <a:endParaRPr lang="es-ES"/>
        </a:p>
      </dgm:t>
    </dgm:pt>
    <dgm:pt modelId="{6F071BE5-F69B-42D1-90F0-76E286C68989}">
      <dgm:prSet phldrT="[Texto]" phldr="0"/>
      <dgm:spPr/>
      <dgm:t>
        <a:bodyPr/>
        <a:lstStyle/>
        <a:p>
          <a:pPr algn="just" rtl="0"/>
          <a:r>
            <a:rPr lang="es-ES" dirty="0">
              <a:latin typeface="Arial" panose="020B0604020202020204" pitchFamily="34" charset="0"/>
              <a:cs typeface="Arial" panose="020B0604020202020204" pitchFamily="34" charset="0"/>
            </a:rPr>
            <a:t>Euforia </a:t>
          </a:r>
        </a:p>
      </dgm:t>
    </dgm:pt>
    <dgm:pt modelId="{6C5BB074-E0F0-4041-B6EA-E71A30E197E2}" type="parTrans" cxnId="{DE2F76EA-AF72-4FD8-9664-F01920F14492}">
      <dgm:prSet/>
      <dgm:spPr/>
      <dgm:t>
        <a:bodyPr/>
        <a:lstStyle/>
        <a:p>
          <a:endParaRPr lang="es-ES"/>
        </a:p>
      </dgm:t>
    </dgm:pt>
    <dgm:pt modelId="{469DF64D-FBD9-48CC-B6DC-0B0D38CAABAD}" type="sibTrans" cxnId="{DE2F76EA-AF72-4FD8-9664-F01920F14492}">
      <dgm:prSet/>
      <dgm:spPr/>
      <dgm:t>
        <a:bodyPr/>
        <a:lstStyle/>
        <a:p>
          <a:endParaRPr lang="es-ES"/>
        </a:p>
      </dgm:t>
    </dgm:pt>
    <dgm:pt modelId="{E33870B8-01F4-453A-BADE-3C736D9B3592}">
      <dgm:prSet phldrT="[Texto]" phldr="0"/>
      <dgm:spPr/>
      <dgm:t>
        <a:bodyPr/>
        <a:lstStyle/>
        <a:p>
          <a:pPr algn="just" rtl="0"/>
          <a:r>
            <a:rPr lang="es-ES" dirty="0">
              <a:latin typeface="Arial" panose="020B0604020202020204" pitchFamily="34" charset="0"/>
              <a:cs typeface="Arial" panose="020B0604020202020204" pitchFamily="34" charset="0"/>
            </a:rPr>
            <a:t>Aumento de la percepción sensorial</a:t>
          </a:r>
        </a:p>
      </dgm:t>
    </dgm:pt>
    <dgm:pt modelId="{672F3B72-FCB0-4093-95A2-D5FE1999EDD7}" type="parTrans" cxnId="{7A90A7CE-C3D6-4CC9-B65E-5183C7AABA70}">
      <dgm:prSet/>
      <dgm:spPr/>
      <dgm:t>
        <a:bodyPr/>
        <a:lstStyle/>
        <a:p>
          <a:endParaRPr lang="es-ES"/>
        </a:p>
      </dgm:t>
    </dgm:pt>
    <dgm:pt modelId="{0DC142ED-A5FE-41FE-9395-5D26AFF8DFAB}" type="sibTrans" cxnId="{7A90A7CE-C3D6-4CC9-B65E-5183C7AABA70}">
      <dgm:prSet/>
      <dgm:spPr/>
      <dgm:t>
        <a:bodyPr/>
        <a:lstStyle/>
        <a:p>
          <a:endParaRPr lang="es-ES"/>
        </a:p>
      </dgm:t>
    </dgm:pt>
    <dgm:pt modelId="{9A49512F-A1B0-40A8-8CC9-E2A9ACFB61E4}">
      <dgm:prSet phldrT="[Texto]" phldr="0"/>
      <dgm:spPr/>
      <dgm:t>
        <a:bodyPr/>
        <a:lstStyle/>
        <a:p>
          <a:pPr algn="just" rtl="0"/>
          <a:r>
            <a:rPr lang="es-ES" dirty="0">
              <a:latin typeface="Arial" panose="020B0604020202020204" pitchFamily="34" charset="0"/>
              <a:cs typeface="Arial" panose="020B0604020202020204" pitchFamily="34" charset="0"/>
            </a:rPr>
            <a:t>Analgesia</a:t>
          </a:r>
        </a:p>
      </dgm:t>
    </dgm:pt>
    <dgm:pt modelId="{27FD959B-C80B-474A-99EF-5FB1DC84E0C4}" type="parTrans" cxnId="{577B58E0-4A81-4A83-AF6F-0BDD8EAB3797}">
      <dgm:prSet/>
      <dgm:spPr/>
      <dgm:t>
        <a:bodyPr/>
        <a:lstStyle/>
        <a:p>
          <a:endParaRPr lang="es-ES"/>
        </a:p>
      </dgm:t>
    </dgm:pt>
    <dgm:pt modelId="{47DEDB1E-94AD-4B34-BCEB-2AFF91703C14}" type="sibTrans" cxnId="{577B58E0-4A81-4A83-AF6F-0BDD8EAB3797}">
      <dgm:prSet/>
      <dgm:spPr/>
      <dgm:t>
        <a:bodyPr/>
        <a:lstStyle/>
        <a:p>
          <a:endParaRPr lang="es-ES"/>
        </a:p>
      </dgm:t>
    </dgm:pt>
    <dgm:pt modelId="{621B0152-A9F8-45A0-9BBD-9AF3C7191369}">
      <dgm:prSet phldrT="[Texto]" phldr="0"/>
      <dgm:spPr/>
      <dgm:t>
        <a:bodyPr/>
        <a:lstStyle/>
        <a:p>
          <a:pPr algn="just" rtl="0"/>
          <a:r>
            <a:rPr lang="es-ES" dirty="0">
              <a:latin typeface="Arial" panose="020B0604020202020204" pitchFamily="34" charset="0"/>
              <a:cs typeface="Arial" panose="020B0604020202020204" pitchFamily="34" charset="0"/>
            </a:rPr>
            <a:t>Incremento de la sociabilidad</a:t>
          </a:r>
        </a:p>
      </dgm:t>
    </dgm:pt>
    <dgm:pt modelId="{40C7AB94-8B71-488F-A22D-AEF80B764FB5}" type="parTrans" cxnId="{15200401-FDEA-400A-937A-52E11AD9FE8A}">
      <dgm:prSet/>
      <dgm:spPr/>
      <dgm:t>
        <a:bodyPr/>
        <a:lstStyle/>
        <a:p>
          <a:endParaRPr lang="es-ES"/>
        </a:p>
      </dgm:t>
    </dgm:pt>
    <dgm:pt modelId="{89029B4F-C57B-4C6C-A568-1F8F8A4B144D}" type="sibTrans" cxnId="{15200401-FDEA-400A-937A-52E11AD9FE8A}">
      <dgm:prSet/>
      <dgm:spPr/>
      <dgm:t>
        <a:bodyPr/>
        <a:lstStyle/>
        <a:p>
          <a:endParaRPr lang="es-ES"/>
        </a:p>
      </dgm:t>
    </dgm:pt>
    <dgm:pt modelId="{02F5A877-F6E1-430C-B733-82E7F1ABBC7B}">
      <dgm:prSet phldrT="[Texto]" phldr="0"/>
      <dgm:spPr/>
      <dgm:t>
        <a:bodyPr/>
        <a:lstStyle/>
        <a:p>
          <a:pPr algn="just" rtl="0"/>
          <a:r>
            <a:rPr lang="es-ES" dirty="0">
              <a:latin typeface="Arial" panose="020B0604020202020204" pitchFamily="34" charset="0"/>
              <a:cs typeface="Arial" panose="020B0604020202020204" pitchFamily="34" charset="0"/>
            </a:rPr>
            <a:t>Relajación</a:t>
          </a:r>
        </a:p>
      </dgm:t>
    </dgm:pt>
    <dgm:pt modelId="{F2CB96E2-558C-4B1C-9FBB-636DF5419C5F}" type="parTrans" cxnId="{8CF6719E-8BED-4796-9289-D00834ABBC0D}">
      <dgm:prSet/>
      <dgm:spPr/>
      <dgm:t>
        <a:bodyPr/>
        <a:lstStyle/>
        <a:p>
          <a:endParaRPr lang="es-ES"/>
        </a:p>
      </dgm:t>
    </dgm:pt>
    <dgm:pt modelId="{BB9C84B0-EC5B-4DB5-9CA5-CB1620EA5674}" type="sibTrans" cxnId="{8CF6719E-8BED-4796-9289-D00834ABBC0D}">
      <dgm:prSet/>
      <dgm:spPr/>
      <dgm:t>
        <a:bodyPr/>
        <a:lstStyle/>
        <a:p>
          <a:endParaRPr lang="es-ES"/>
        </a:p>
      </dgm:t>
    </dgm:pt>
    <dgm:pt modelId="{E99DBFA7-189D-4047-AEF7-825F211CE394}">
      <dgm:prSet phldr="0"/>
      <dgm:spPr/>
      <dgm:t>
        <a:bodyPr/>
        <a:lstStyle/>
        <a:p>
          <a:pPr algn="just" rtl="0"/>
          <a:r>
            <a:rPr lang="es-ES" dirty="0">
              <a:latin typeface="Arial" panose="020B0604020202020204" pitchFamily="34" charset="0"/>
              <a:cs typeface="Arial" panose="020B0604020202020204" pitchFamily="34" charset="0"/>
            </a:rPr>
            <a:t>En la sobredosis: ansiedad, pánico, despersonalización, actitud paranoide, dificultades en la concentración, en la memoria y disfunción cognitiva, alteración en la percepción del tiempo, en la coordinación motora, en las funciones ejecutivas </a:t>
          </a:r>
        </a:p>
      </dgm:t>
    </dgm:pt>
    <dgm:pt modelId="{0BA0F61B-EA12-43BF-A538-5F7B502D4205}" type="parTrans" cxnId="{5E98DD96-41F3-4544-9486-CC9D81CC6E8F}">
      <dgm:prSet/>
      <dgm:spPr/>
      <dgm:t>
        <a:bodyPr/>
        <a:lstStyle/>
        <a:p>
          <a:endParaRPr lang="es-CO"/>
        </a:p>
      </dgm:t>
    </dgm:pt>
    <dgm:pt modelId="{C534B577-CA0A-4042-9040-ACA841756CE5}" type="sibTrans" cxnId="{5E98DD96-41F3-4544-9486-CC9D81CC6E8F}">
      <dgm:prSet/>
      <dgm:spPr/>
      <dgm:t>
        <a:bodyPr/>
        <a:lstStyle/>
        <a:p>
          <a:endParaRPr lang="es-CO"/>
        </a:p>
      </dgm:t>
    </dgm:pt>
    <dgm:pt modelId="{26A2C380-F4C0-4F9E-B6CB-F8F3175FB0A6}">
      <dgm:prSet phldr="0"/>
      <dgm:spPr/>
      <dgm:t>
        <a:bodyPr/>
        <a:lstStyle/>
        <a:p>
          <a:pPr algn="just" rtl="0"/>
          <a:r>
            <a:rPr lang="es-ES" dirty="0">
              <a:latin typeface="Arial" panose="020B0604020202020204" pitchFamily="34" charset="0"/>
              <a:cs typeface="Arial" panose="020B0604020202020204" pitchFamily="34" charset="0"/>
            </a:rPr>
            <a:t>Taquicardia </a:t>
          </a:r>
        </a:p>
      </dgm:t>
    </dgm:pt>
    <dgm:pt modelId="{DDB61C1C-9689-4FFA-8304-33CF1ECD179D}" type="parTrans" cxnId="{6A6E4B71-33FB-490C-93A3-2CEDD9E0BFEB}">
      <dgm:prSet/>
      <dgm:spPr/>
      <dgm:t>
        <a:bodyPr/>
        <a:lstStyle/>
        <a:p>
          <a:endParaRPr lang="es-CO"/>
        </a:p>
      </dgm:t>
    </dgm:pt>
    <dgm:pt modelId="{26790DFF-1F99-4850-A991-0638C71F6B70}" type="sibTrans" cxnId="{6A6E4B71-33FB-490C-93A3-2CEDD9E0BFEB}">
      <dgm:prSet/>
      <dgm:spPr/>
      <dgm:t>
        <a:bodyPr/>
        <a:lstStyle/>
        <a:p>
          <a:endParaRPr lang="es-CO"/>
        </a:p>
      </dgm:t>
    </dgm:pt>
    <dgm:pt modelId="{859D2F01-E4A9-44CE-BCF2-BFE95B10C530}">
      <dgm:prSet phldr="0"/>
      <dgm:spPr/>
      <dgm:t>
        <a:bodyPr/>
        <a:lstStyle/>
        <a:p>
          <a:pPr algn="just" rtl="0"/>
          <a:r>
            <a:rPr lang="es-ES" dirty="0">
              <a:latin typeface="Arial" panose="020B0604020202020204" pitchFamily="34" charset="0"/>
              <a:cs typeface="Arial" panose="020B0604020202020204" pitchFamily="34" charset="0"/>
            </a:rPr>
            <a:t>Inyección conjuntival (ojos rojos)</a:t>
          </a:r>
        </a:p>
      </dgm:t>
    </dgm:pt>
    <dgm:pt modelId="{412424CA-CB97-47C6-88C8-8AC88256ADC6}" type="parTrans" cxnId="{7B75E831-CBBB-4D06-9B8C-D272250A438B}">
      <dgm:prSet/>
      <dgm:spPr/>
      <dgm:t>
        <a:bodyPr/>
        <a:lstStyle/>
        <a:p>
          <a:endParaRPr lang="es-CO"/>
        </a:p>
      </dgm:t>
    </dgm:pt>
    <dgm:pt modelId="{8DB08690-FA1A-46F3-9009-201608FE5B8E}" type="sibTrans" cxnId="{7B75E831-CBBB-4D06-9B8C-D272250A438B}">
      <dgm:prSet/>
      <dgm:spPr/>
      <dgm:t>
        <a:bodyPr/>
        <a:lstStyle/>
        <a:p>
          <a:endParaRPr lang="es-CO"/>
        </a:p>
      </dgm:t>
    </dgm:pt>
    <dgm:pt modelId="{8F6F38B1-F9A0-4768-B61C-D36A7669EC43}" type="pres">
      <dgm:prSet presAssocID="{B76E5F1B-9435-4966-ACB1-0E6E80619702}" presName="Name0" presStyleCnt="0">
        <dgm:presLayoutVars>
          <dgm:dir/>
          <dgm:animLvl val="lvl"/>
          <dgm:resizeHandles val="exact"/>
        </dgm:presLayoutVars>
      </dgm:prSet>
      <dgm:spPr/>
    </dgm:pt>
    <dgm:pt modelId="{78BAF92A-28B5-4E97-90A4-76D47384E20E}" type="pres">
      <dgm:prSet presAssocID="{C4809327-67D8-4863-A132-F6575CF0B45B}" presName="composite" presStyleCnt="0"/>
      <dgm:spPr/>
    </dgm:pt>
    <dgm:pt modelId="{EDBA9B5D-ACBA-4631-8651-979EBCCBF953}" type="pres">
      <dgm:prSet presAssocID="{C4809327-67D8-4863-A132-F6575CF0B45B}" presName="parTx" presStyleLbl="alignNode1" presStyleIdx="0" presStyleCnt="1">
        <dgm:presLayoutVars>
          <dgm:chMax val="0"/>
          <dgm:chPref val="0"/>
          <dgm:bulletEnabled val="1"/>
        </dgm:presLayoutVars>
      </dgm:prSet>
      <dgm:spPr/>
    </dgm:pt>
    <dgm:pt modelId="{9ADA47B0-1FBF-4DEB-B360-F3DB561F160B}" type="pres">
      <dgm:prSet presAssocID="{C4809327-67D8-4863-A132-F6575CF0B45B}" presName="desTx" presStyleLbl="alignAccFollowNode1" presStyleIdx="0" presStyleCnt="1">
        <dgm:presLayoutVars>
          <dgm:bulletEnabled val="1"/>
        </dgm:presLayoutVars>
      </dgm:prSet>
      <dgm:spPr/>
    </dgm:pt>
  </dgm:ptLst>
  <dgm:cxnLst>
    <dgm:cxn modelId="{15200401-FDEA-400A-937A-52E11AD9FE8A}" srcId="{C4809327-67D8-4863-A132-F6575CF0B45B}" destId="{621B0152-A9F8-45A0-9BBD-9AF3C7191369}" srcOrd="3" destOrd="0" parTransId="{40C7AB94-8B71-488F-A22D-AEF80B764FB5}" sibTransId="{89029B4F-C57B-4C6C-A568-1F8F8A4B144D}"/>
    <dgm:cxn modelId="{CFC84F05-9459-4122-A9CE-EE1E8E4C9676}" type="presOf" srcId="{E99DBFA7-189D-4047-AEF7-825F211CE394}" destId="{9ADA47B0-1FBF-4DEB-B360-F3DB561F160B}" srcOrd="0" destOrd="6" presId="urn:microsoft.com/office/officeart/2005/8/layout/hList1"/>
    <dgm:cxn modelId="{61CE2310-9E28-4993-B1DD-4C16D35301A4}" type="presOf" srcId="{6F071BE5-F69B-42D1-90F0-76E286C68989}" destId="{9ADA47B0-1FBF-4DEB-B360-F3DB561F160B}" srcOrd="0" destOrd="0" presId="urn:microsoft.com/office/officeart/2005/8/layout/hList1"/>
    <dgm:cxn modelId="{31FDED15-8DB5-4E4A-8F24-0F3629B1F421}" type="presOf" srcId="{9A49512F-A1B0-40A8-8CC9-E2A9ACFB61E4}" destId="{9ADA47B0-1FBF-4DEB-B360-F3DB561F160B}" srcOrd="0" destOrd="2" presId="urn:microsoft.com/office/officeart/2005/8/layout/hList1"/>
    <dgm:cxn modelId="{14E42017-79C3-4FDF-90FE-AD72E0918518}" type="presOf" srcId="{E33870B8-01F4-453A-BADE-3C736D9B3592}" destId="{9ADA47B0-1FBF-4DEB-B360-F3DB561F160B}" srcOrd="0" destOrd="1" presId="urn:microsoft.com/office/officeart/2005/8/layout/hList1"/>
    <dgm:cxn modelId="{7B75E831-CBBB-4D06-9B8C-D272250A438B}" srcId="{C4809327-67D8-4863-A132-F6575CF0B45B}" destId="{859D2F01-E4A9-44CE-BCF2-BFE95B10C530}" srcOrd="5" destOrd="0" parTransId="{412424CA-CB97-47C6-88C8-8AC88256ADC6}" sibTransId="{8DB08690-FA1A-46F3-9009-201608FE5B8E}"/>
    <dgm:cxn modelId="{97FF4B67-FAA5-401E-85E4-8FFC155DB5BD}" type="presOf" srcId="{C4809327-67D8-4863-A132-F6575CF0B45B}" destId="{EDBA9B5D-ACBA-4631-8651-979EBCCBF953}" srcOrd="0" destOrd="0" presId="urn:microsoft.com/office/officeart/2005/8/layout/hList1"/>
    <dgm:cxn modelId="{C779AB69-41DD-4A61-86A4-6DC8044F766E}" type="presOf" srcId="{621B0152-A9F8-45A0-9BBD-9AF3C7191369}" destId="{9ADA47B0-1FBF-4DEB-B360-F3DB561F160B}" srcOrd="0" destOrd="3" presId="urn:microsoft.com/office/officeart/2005/8/layout/hList1"/>
    <dgm:cxn modelId="{6A6E4B71-33FB-490C-93A3-2CEDD9E0BFEB}" srcId="{C4809327-67D8-4863-A132-F6575CF0B45B}" destId="{26A2C380-F4C0-4F9E-B6CB-F8F3175FB0A6}" srcOrd="7" destOrd="0" parTransId="{DDB61C1C-9689-4FFA-8304-33CF1ECD179D}" sibTransId="{26790DFF-1F99-4850-A991-0638C71F6B70}"/>
    <dgm:cxn modelId="{8D5D7C53-0374-4FC0-B3E3-C748E1666BF0}" type="presOf" srcId="{02F5A877-F6E1-430C-B733-82E7F1ABBC7B}" destId="{9ADA47B0-1FBF-4DEB-B360-F3DB561F160B}" srcOrd="0" destOrd="4" presId="urn:microsoft.com/office/officeart/2005/8/layout/hList1"/>
    <dgm:cxn modelId="{7B8A8476-D9AB-46BB-84BC-AC813527C0DE}" type="presOf" srcId="{B76E5F1B-9435-4966-ACB1-0E6E80619702}" destId="{8F6F38B1-F9A0-4768-B61C-D36A7669EC43}" srcOrd="0" destOrd="0" presId="urn:microsoft.com/office/officeart/2005/8/layout/hList1"/>
    <dgm:cxn modelId="{9302588E-A97F-4F85-87CC-AC7DE1C30DF1}" srcId="{B76E5F1B-9435-4966-ACB1-0E6E80619702}" destId="{C4809327-67D8-4863-A132-F6575CF0B45B}" srcOrd="0" destOrd="0" parTransId="{8B14F9DE-26BE-42D0-9E69-3BBAB1C2C9DD}" sibTransId="{31CA494E-CF46-41D9-84E9-A592246C62CA}"/>
    <dgm:cxn modelId="{5E98DD96-41F3-4544-9486-CC9D81CC6E8F}" srcId="{C4809327-67D8-4863-A132-F6575CF0B45B}" destId="{E99DBFA7-189D-4047-AEF7-825F211CE394}" srcOrd="6" destOrd="0" parTransId="{0BA0F61B-EA12-43BF-A538-5F7B502D4205}" sibTransId="{C534B577-CA0A-4042-9040-ACA841756CE5}"/>
    <dgm:cxn modelId="{8CF6719E-8BED-4796-9289-D00834ABBC0D}" srcId="{C4809327-67D8-4863-A132-F6575CF0B45B}" destId="{02F5A877-F6E1-430C-B733-82E7F1ABBC7B}" srcOrd="4" destOrd="0" parTransId="{F2CB96E2-558C-4B1C-9FBB-636DF5419C5F}" sibTransId="{BB9C84B0-EC5B-4DB5-9CA5-CB1620EA5674}"/>
    <dgm:cxn modelId="{7A90A7CE-C3D6-4CC9-B65E-5183C7AABA70}" srcId="{C4809327-67D8-4863-A132-F6575CF0B45B}" destId="{E33870B8-01F4-453A-BADE-3C736D9B3592}" srcOrd="1" destOrd="0" parTransId="{672F3B72-FCB0-4093-95A2-D5FE1999EDD7}" sibTransId="{0DC142ED-A5FE-41FE-9395-5D26AFF8DFAB}"/>
    <dgm:cxn modelId="{D866F5D1-2C63-409A-BA56-1D249F7AE931}" type="presOf" srcId="{859D2F01-E4A9-44CE-BCF2-BFE95B10C530}" destId="{9ADA47B0-1FBF-4DEB-B360-F3DB561F160B}" srcOrd="0" destOrd="5" presId="urn:microsoft.com/office/officeart/2005/8/layout/hList1"/>
    <dgm:cxn modelId="{C18C42D2-123C-4C4E-9E1F-439E24C82A47}" type="presOf" srcId="{26A2C380-F4C0-4F9E-B6CB-F8F3175FB0A6}" destId="{9ADA47B0-1FBF-4DEB-B360-F3DB561F160B}" srcOrd="0" destOrd="7" presId="urn:microsoft.com/office/officeart/2005/8/layout/hList1"/>
    <dgm:cxn modelId="{577B58E0-4A81-4A83-AF6F-0BDD8EAB3797}" srcId="{C4809327-67D8-4863-A132-F6575CF0B45B}" destId="{9A49512F-A1B0-40A8-8CC9-E2A9ACFB61E4}" srcOrd="2" destOrd="0" parTransId="{27FD959B-C80B-474A-99EF-5FB1DC84E0C4}" sibTransId="{47DEDB1E-94AD-4B34-BCEB-2AFF91703C14}"/>
    <dgm:cxn modelId="{DE2F76EA-AF72-4FD8-9664-F01920F14492}" srcId="{C4809327-67D8-4863-A132-F6575CF0B45B}" destId="{6F071BE5-F69B-42D1-90F0-76E286C68989}" srcOrd="0" destOrd="0" parTransId="{6C5BB074-E0F0-4041-B6EA-E71A30E197E2}" sibTransId="{469DF64D-FBD9-48CC-B6DC-0B0D38CAABAD}"/>
    <dgm:cxn modelId="{CB71F213-B530-4C5E-9BA8-144C7A710213}" type="presParOf" srcId="{8F6F38B1-F9A0-4768-B61C-D36A7669EC43}" destId="{78BAF92A-28B5-4E97-90A4-76D47384E20E}" srcOrd="0" destOrd="0" presId="urn:microsoft.com/office/officeart/2005/8/layout/hList1"/>
    <dgm:cxn modelId="{DA3353C2-8D55-46AE-AF08-893BEFFD0F4C}" type="presParOf" srcId="{78BAF92A-28B5-4E97-90A4-76D47384E20E}" destId="{EDBA9B5D-ACBA-4631-8651-979EBCCBF953}" srcOrd="0" destOrd="0" presId="urn:microsoft.com/office/officeart/2005/8/layout/hList1"/>
    <dgm:cxn modelId="{CAF7A1E4-5520-4E0A-9787-E283AD9718AB}" type="presParOf" srcId="{78BAF92A-28B5-4E97-90A4-76D47384E20E}" destId="{9ADA47B0-1FBF-4DEB-B360-F3DB561F160B}"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EA14CF-06FA-46B4-B8FB-EFD0E270B04A}" type="doc">
      <dgm:prSet loTypeId="urn:microsoft.com/office/officeart/2005/8/layout/hList1" loCatId="list" qsTypeId="urn:microsoft.com/office/officeart/2005/8/quickstyle/simple1" qsCatId="simple" csTypeId="urn:microsoft.com/office/officeart/2005/8/colors/accent5_5" csCatId="accent5" phldr="1"/>
      <dgm:spPr/>
      <dgm:t>
        <a:bodyPr/>
        <a:lstStyle/>
        <a:p>
          <a:endParaRPr lang="es-ES"/>
        </a:p>
      </dgm:t>
    </dgm:pt>
    <dgm:pt modelId="{36B0D0E9-5131-4216-972E-26BCEE2F0B08}">
      <dgm:prSet phldrT="[Texto]" phldr="0"/>
      <dgm:spPr/>
      <dgm:t>
        <a:bodyPr/>
        <a:lstStyle/>
        <a:p>
          <a:pPr rtl="0"/>
          <a:r>
            <a:rPr lang="es-ES" b="1" dirty="0">
              <a:latin typeface="Arial" panose="020B0604020202020204" pitchFamily="34" charset="0"/>
              <a:cs typeface="Arial" panose="020B0604020202020204" pitchFamily="34" charset="0"/>
            </a:rPr>
            <a:t>Tratamiento agudo</a:t>
          </a:r>
        </a:p>
      </dgm:t>
    </dgm:pt>
    <dgm:pt modelId="{48C23449-605F-4977-BBA2-526AE69DD5D2}" type="parTrans" cxnId="{12AFD136-5AB1-4AD6-ABEB-1E3C47AF7FDA}">
      <dgm:prSet/>
      <dgm:spPr/>
      <dgm:t>
        <a:bodyPr/>
        <a:lstStyle/>
        <a:p>
          <a:endParaRPr lang="es-ES">
            <a:latin typeface="Arial" panose="020B0604020202020204" pitchFamily="34" charset="0"/>
            <a:cs typeface="Arial" panose="020B0604020202020204" pitchFamily="34" charset="0"/>
          </a:endParaRPr>
        </a:p>
      </dgm:t>
    </dgm:pt>
    <dgm:pt modelId="{9F5042AA-7842-43BF-820E-7016C85CC2E2}" type="sibTrans" cxnId="{12AFD136-5AB1-4AD6-ABEB-1E3C47AF7FDA}">
      <dgm:prSet/>
      <dgm:spPr/>
      <dgm:t>
        <a:bodyPr/>
        <a:lstStyle/>
        <a:p>
          <a:endParaRPr lang="es-ES">
            <a:latin typeface="Arial" panose="020B0604020202020204" pitchFamily="34" charset="0"/>
            <a:cs typeface="Arial" panose="020B0604020202020204" pitchFamily="34" charset="0"/>
          </a:endParaRPr>
        </a:p>
      </dgm:t>
    </dgm:pt>
    <dgm:pt modelId="{34E88DBE-BD41-4DF8-AD8A-E30A8FF8D3B4}">
      <dgm:prSet phldrT="[Texto]" phldr="0"/>
      <dgm:spPr/>
      <dgm:t>
        <a:bodyPr/>
        <a:lstStyle/>
        <a:p>
          <a:pPr algn="just" rtl="0"/>
          <a:r>
            <a:rPr lang="es-ES" dirty="0">
              <a:latin typeface="Arial" panose="020B0604020202020204" pitchFamily="34" charset="0"/>
              <a:cs typeface="Arial" panose="020B0604020202020204" pitchFamily="34" charset="0"/>
            </a:rPr>
            <a:t>La toxicidad clínica por cannabinoides rara vez es grave y se suele dar manejo sintomático. </a:t>
          </a:r>
        </a:p>
      </dgm:t>
    </dgm:pt>
    <dgm:pt modelId="{6FE3A413-F86F-4FC6-9470-955404EC0B9E}" type="parTrans" cxnId="{B2DEBF50-6F64-4BA7-94A8-24B3F0793B34}">
      <dgm:prSet/>
      <dgm:spPr/>
      <dgm:t>
        <a:bodyPr/>
        <a:lstStyle/>
        <a:p>
          <a:endParaRPr lang="es-ES">
            <a:latin typeface="Arial" panose="020B0604020202020204" pitchFamily="34" charset="0"/>
            <a:cs typeface="Arial" panose="020B0604020202020204" pitchFamily="34" charset="0"/>
          </a:endParaRPr>
        </a:p>
      </dgm:t>
    </dgm:pt>
    <dgm:pt modelId="{39A4FDA6-46AE-4F51-BE8A-237B2759E2E0}" type="sibTrans" cxnId="{B2DEBF50-6F64-4BA7-94A8-24B3F0793B34}">
      <dgm:prSet/>
      <dgm:spPr/>
      <dgm:t>
        <a:bodyPr/>
        <a:lstStyle/>
        <a:p>
          <a:endParaRPr lang="es-ES">
            <a:latin typeface="Arial" panose="020B0604020202020204" pitchFamily="34" charset="0"/>
            <a:cs typeface="Arial" panose="020B0604020202020204" pitchFamily="34" charset="0"/>
          </a:endParaRPr>
        </a:p>
      </dgm:t>
    </dgm:pt>
    <dgm:pt modelId="{7689AD47-81F9-4215-B01B-3BBA29ED892B}">
      <dgm:prSet phldrT="[Texto]" phldr="0"/>
      <dgm:spPr/>
      <dgm:t>
        <a:bodyPr/>
        <a:lstStyle/>
        <a:p>
          <a:pPr algn="just" rtl="0"/>
          <a:r>
            <a:rPr lang="es-ES" dirty="0">
              <a:latin typeface="Arial" panose="020B0604020202020204" pitchFamily="34" charset="0"/>
              <a:cs typeface="Arial" panose="020B0604020202020204" pitchFamily="34" charset="0"/>
            </a:rPr>
            <a:t>No se recomiendan medidas de descontaminación</a:t>
          </a:r>
        </a:p>
      </dgm:t>
    </dgm:pt>
    <dgm:pt modelId="{3EF07E34-F0A2-47BB-8E35-56A8534C1D58}" type="parTrans" cxnId="{73D30325-28F4-4BA3-AA5E-CBC569817D7B}">
      <dgm:prSet/>
      <dgm:spPr/>
      <dgm:t>
        <a:bodyPr/>
        <a:lstStyle/>
        <a:p>
          <a:endParaRPr lang="es-ES">
            <a:latin typeface="Arial" panose="020B0604020202020204" pitchFamily="34" charset="0"/>
            <a:cs typeface="Arial" panose="020B0604020202020204" pitchFamily="34" charset="0"/>
          </a:endParaRPr>
        </a:p>
      </dgm:t>
    </dgm:pt>
    <dgm:pt modelId="{56748D2C-9C15-4983-A480-A5197B6316EB}" type="sibTrans" cxnId="{73D30325-28F4-4BA3-AA5E-CBC569817D7B}">
      <dgm:prSet/>
      <dgm:spPr/>
      <dgm:t>
        <a:bodyPr/>
        <a:lstStyle/>
        <a:p>
          <a:endParaRPr lang="es-ES">
            <a:latin typeface="Arial" panose="020B0604020202020204" pitchFamily="34" charset="0"/>
            <a:cs typeface="Arial" panose="020B0604020202020204" pitchFamily="34" charset="0"/>
          </a:endParaRPr>
        </a:p>
      </dgm:t>
    </dgm:pt>
    <dgm:pt modelId="{F4343110-F65B-4B9F-8C2A-08473C50676F}">
      <dgm:prSet phldrT="[Texto]" phldr="0"/>
      <dgm:spPr/>
      <dgm:t>
        <a:bodyPr/>
        <a:lstStyle/>
        <a:p>
          <a:pPr algn="just" rtl="0"/>
          <a:r>
            <a:rPr lang="es-ES" dirty="0">
              <a:latin typeface="Arial" panose="020B0604020202020204" pitchFamily="34" charset="0"/>
              <a:cs typeface="Arial" panose="020B0604020202020204" pitchFamily="34" charset="0"/>
            </a:rPr>
            <a:t>Puede utilizarse benzodiacepinas en pacientes agitados o con episodios psicóticos transitorios. Lorazepam 1 a 2mg IM o diazepam 5 a 10mg IV.</a:t>
          </a:r>
        </a:p>
      </dgm:t>
    </dgm:pt>
    <dgm:pt modelId="{BAFC0485-0E6B-43F7-AB21-96187F0A5AB2}" type="parTrans" cxnId="{6B29B710-E9A6-430B-A3D5-D14E3BC48A96}">
      <dgm:prSet/>
      <dgm:spPr/>
      <dgm:t>
        <a:bodyPr/>
        <a:lstStyle/>
        <a:p>
          <a:endParaRPr lang="es-ES">
            <a:latin typeface="Arial" panose="020B0604020202020204" pitchFamily="34" charset="0"/>
            <a:cs typeface="Arial" panose="020B0604020202020204" pitchFamily="34" charset="0"/>
          </a:endParaRPr>
        </a:p>
      </dgm:t>
    </dgm:pt>
    <dgm:pt modelId="{20395966-46CF-4895-AC63-E371F902DCCD}" type="sibTrans" cxnId="{6B29B710-E9A6-430B-A3D5-D14E3BC48A96}">
      <dgm:prSet/>
      <dgm:spPr/>
      <dgm:t>
        <a:bodyPr/>
        <a:lstStyle/>
        <a:p>
          <a:endParaRPr lang="es-ES">
            <a:latin typeface="Arial" panose="020B0604020202020204" pitchFamily="34" charset="0"/>
            <a:cs typeface="Arial" panose="020B0604020202020204" pitchFamily="34" charset="0"/>
          </a:endParaRPr>
        </a:p>
      </dgm:t>
    </dgm:pt>
    <dgm:pt modelId="{C8C65131-A4D0-4305-BB27-2A181014FB36}">
      <dgm:prSet phldrT="[Texto]" phldr="0"/>
      <dgm:spPr/>
      <dgm:t>
        <a:bodyPr/>
        <a:lstStyle/>
        <a:p>
          <a:pPr rtl="0"/>
          <a:r>
            <a:rPr lang="es-ES" b="1" dirty="0">
              <a:solidFill>
                <a:schemeClr val="tx1"/>
              </a:solidFill>
              <a:latin typeface="Arial" panose="020B0604020202020204" pitchFamily="34" charset="0"/>
              <a:cs typeface="Arial" panose="020B0604020202020204" pitchFamily="34" charset="0"/>
            </a:rPr>
            <a:t>Tratamiento del síndrome de dependencia</a:t>
          </a:r>
        </a:p>
      </dgm:t>
    </dgm:pt>
    <dgm:pt modelId="{0B29C870-09D0-43F7-9E15-874B12179866}" type="parTrans" cxnId="{AC4A1436-9849-4883-A027-BF475D5AB82E}">
      <dgm:prSet/>
      <dgm:spPr/>
      <dgm:t>
        <a:bodyPr/>
        <a:lstStyle/>
        <a:p>
          <a:endParaRPr lang="es-ES">
            <a:latin typeface="Arial" panose="020B0604020202020204" pitchFamily="34" charset="0"/>
            <a:cs typeface="Arial" panose="020B0604020202020204" pitchFamily="34" charset="0"/>
          </a:endParaRPr>
        </a:p>
      </dgm:t>
    </dgm:pt>
    <dgm:pt modelId="{3A298F97-979E-43EE-BCF1-005461110B03}" type="sibTrans" cxnId="{AC4A1436-9849-4883-A027-BF475D5AB82E}">
      <dgm:prSet/>
      <dgm:spPr/>
      <dgm:t>
        <a:bodyPr/>
        <a:lstStyle/>
        <a:p>
          <a:endParaRPr lang="es-ES">
            <a:latin typeface="Arial" panose="020B0604020202020204" pitchFamily="34" charset="0"/>
            <a:cs typeface="Arial" panose="020B0604020202020204" pitchFamily="34" charset="0"/>
          </a:endParaRPr>
        </a:p>
      </dgm:t>
    </dgm:pt>
    <dgm:pt modelId="{1181446D-824D-48AE-8618-BCAD89BF2B91}">
      <dgm:prSet phldrT="[Texto]" phldr="0"/>
      <dgm:spPr/>
      <dgm:t>
        <a:bodyPr/>
        <a:lstStyle/>
        <a:p>
          <a:pPr algn="just" rtl="0"/>
          <a:r>
            <a:rPr lang="es-ES" dirty="0">
              <a:latin typeface="Arial" panose="020B0604020202020204" pitchFamily="34" charset="0"/>
              <a:cs typeface="Arial" panose="020B0604020202020204" pitchFamily="34" charset="0"/>
            </a:rPr>
            <a:t>No existen medicamentos específicos para el tratamiento farmacológico de la dependencia a la marihuana.</a:t>
          </a:r>
        </a:p>
      </dgm:t>
    </dgm:pt>
    <dgm:pt modelId="{9C077BB4-80CB-42D9-918A-DB2D6B9ABF1C}" type="parTrans" cxnId="{86D506FA-46B0-4D96-8E30-9B851F847D9B}">
      <dgm:prSet/>
      <dgm:spPr/>
      <dgm:t>
        <a:bodyPr/>
        <a:lstStyle/>
        <a:p>
          <a:endParaRPr lang="es-ES">
            <a:latin typeface="Arial" panose="020B0604020202020204" pitchFamily="34" charset="0"/>
            <a:cs typeface="Arial" panose="020B0604020202020204" pitchFamily="34" charset="0"/>
          </a:endParaRPr>
        </a:p>
      </dgm:t>
    </dgm:pt>
    <dgm:pt modelId="{281D541B-1811-46AB-BB82-F335003441EC}" type="sibTrans" cxnId="{86D506FA-46B0-4D96-8E30-9B851F847D9B}">
      <dgm:prSet/>
      <dgm:spPr/>
      <dgm:t>
        <a:bodyPr/>
        <a:lstStyle/>
        <a:p>
          <a:endParaRPr lang="es-ES">
            <a:latin typeface="Arial" panose="020B0604020202020204" pitchFamily="34" charset="0"/>
            <a:cs typeface="Arial" panose="020B0604020202020204" pitchFamily="34" charset="0"/>
          </a:endParaRPr>
        </a:p>
      </dgm:t>
    </dgm:pt>
    <dgm:pt modelId="{BA13A2A5-82F5-4944-AD59-630C0A4D1B08}">
      <dgm:prSet phldrT="[Texto]" phldr="0"/>
      <dgm:spPr/>
      <dgm:t>
        <a:bodyPr/>
        <a:lstStyle/>
        <a:p>
          <a:pPr algn="just" rtl="0"/>
          <a:r>
            <a:rPr lang="es-ES" dirty="0">
              <a:latin typeface="Arial" panose="020B0604020202020204" pitchFamily="34" charset="0"/>
              <a:cs typeface="Arial" panose="020B0604020202020204" pitchFamily="34" charset="0"/>
            </a:rPr>
            <a:t>Los programas se concentran en la consejería, grupos de apoyo (Narcóticos Anónimos).</a:t>
          </a:r>
        </a:p>
      </dgm:t>
    </dgm:pt>
    <dgm:pt modelId="{D8A4DE7B-EC47-4B9E-86F3-6D991539B98B}" type="parTrans" cxnId="{2EE6259E-453E-43FD-B932-8B41B4E6F61E}">
      <dgm:prSet/>
      <dgm:spPr/>
      <dgm:t>
        <a:bodyPr/>
        <a:lstStyle/>
        <a:p>
          <a:endParaRPr lang="es-ES">
            <a:latin typeface="Arial" panose="020B0604020202020204" pitchFamily="34" charset="0"/>
            <a:cs typeface="Arial" panose="020B0604020202020204" pitchFamily="34" charset="0"/>
          </a:endParaRPr>
        </a:p>
      </dgm:t>
    </dgm:pt>
    <dgm:pt modelId="{01A7D157-999A-4B62-BA99-35AAC1EE1A96}" type="sibTrans" cxnId="{2EE6259E-453E-43FD-B932-8B41B4E6F61E}">
      <dgm:prSet/>
      <dgm:spPr/>
      <dgm:t>
        <a:bodyPr/>
        <a:lstStyle/>
        <a:p>
          <a:endParaRPr lang="es-ES">
            <a:latin typeface="Arial" panose="020B0604020202020204" pitchFamily="34" charset="0"/>
            <a:cs typeface="Arial" panose="020B0604020202020204" pitchFamily="34" charset="0"/>
          </a:endParaRPr>
        </a:p>
      </dgm:t>
    </dgm:pt>
    <dgm:pt modelId="{BBB84C84-5E82-4B32-B9BE-9EE976B40ABB}">
      <dgm:prSet phldr="0"/>
      <dgm:spPr/>
      <dgm:t>
        <a:bodyPr/>
        <a:lstStyle/>
        <a:p>
          <a:pPr algn="just" rtl="0"/>
          <a:r>
            <a:rPr lang="es-ES" dirty="0">
              <a:latin typeface="Arial" panose="020B0604020202020204" pitchFamily="34" charset="0"/>
              <a:cs typeface="Arial" panose="020B0604020202020204" pitchFamily="34" charset="0"/>
            </a:rPr>
            <a:t>Terapia cognitivo-conductual.</a:t>
          </a:r>
        </a:p>
      </dgm:t>
    </dgm:pt>
    <dgm:pt modelId="{DCA0D1C6-D71D-4614-A1DE-15C01F6A5684}" type="parTrans" cxnId="{0C5BCB5F-A368-465B-B520-AF8067ECB5A7}">
      <dgm:prSet/>
      <dgm:spPr/>
      <dgm:t>
        <a:bodyPr/>
        <a:lstStyle/>
        <a:p>
          <a:endParaRPr lang="es-CO">
            <a:latin typeface="Arial" panose="020B0604020202020204" pitchFamily="34" charset="0"/>
            <a:cs typeface="Arial" panose="020B0604020202020204" pitchFamily="34" charset="0"/>
          </a:endParaRPr>
        </a:p>
      </dgm:t>
    </dgm:pt>
    <dgm:pt modelId="{2401A1BB-81D6-4A8A-8AAE-E87A01D801E2}" type="sibTrans" cxnId="{0C5BCB5F-A368-465B-B520-AF8067ECB5A7}">
      <dgm:prSet/>
      <dgm:spPr/>
      <dgm:t>
        <a:bodyPr/>
        <a:lstStyle/>
        <a:p>
          <a:endParaRPr lang="es-CO">
            <a:latin typeface="Arial" panose="020B0604020202020204" pitchFamily="34" charset="0"/>
            <a:cs typeface="Arial" panose="020B0604020202020204" pitchFamily="34" charset="0"/>
          </a:endParaRPr>
        </a:p>
      </dgm:t>
    </dgm:pt>
    <dgm:pt modelId="{6244CBB5-F2F0-4CF1-BAB4-97C4928E8E9B}">
      <dgm:prSet phldr="0"/>
      <dgm:spPr/>
      <dgm:t>
        <a:bodyPr/>
        <a:lstStyle/>
        <a:p>
          <a:pPr algn="just" rtl="0"/>
          <a:r>
            <a:rPr lang="es-ES" dirty="0">
              <a:latin typeface="Arial" panose="020B0604020202020204" pitchFamily="34" charset="0"/>
              <a:cs typeface="Arial" panose="020B0604020202020204" pitchFamily="34" charset="0"/>
            </a:rPr>
            <a:t>Verificar que de presentarse </a:t>
          </a:r>
          <a:r>
            <a:rPr lang="es-ES" dirty="0" err="1">
              <a:latin typeface="Arial" panose="020B0604020202020204" pitchFamily="34" charset="0"/>
              <a:cs typeface="Arial" panose="020B0604020202020204" pitchFamily="34" charset="0"/>
            </a:rPr>
            <a:t>policonsumo</a:t>
          </a:r>
          <a:r>
            <a:rPr lang="es-ES" dirty="0">
              <a:latin typeface="Arial" panose="020B0604020202020204" pitchFamily="34" charset="0"/>
              <a:cs typeface="Arial" panose="020B0604020202020204" pitchFamily="34" charset="0"/>
            </a:rPr>
            <a:t> con otras sustancias psicoactivas como cocaína o alcohol, estas deben ser tenidas en cuenta para el manejo sintomático. </a:t>
          </a:r>
        </a:p>
      </dgm:t>
    </dgm:pt>
    <dgm:pt modelId="{F0BCB593-6015-4780-B739-2ED7420FE478}" type="parTrans" cxnId="{CE4484F2-64BF-49A9-A25F-E535DD33120D}">
      <dgm:prSet/>
      <dgm:spPr/>
      <dgm:t>
        <a:bodyPr/>
        <a:lstStyle/>
        <a:p>
          <a:endParaRPr lang="es-CO">
            <a:latin typeface="Arial" panose="020B0604020202020204" pitchFamily="34" charset="0"/>
            <a:cs typeface="Arial" panose="020B0604020202020204" pitchFamily="34" charset="0"/>
          </a:endParaRPr>
        </a:p>
      </dgm:t>
    </dgm:pt>
    <dgm:pt modelId="{06BA9646-F636-4300-BA6D-7B564326105A}" type="sibTrans" cxnId="{CE4484F2-64BF-49A9-A25F-E535DD33120D}">
      <dgm:prSet/>
      <dgm:spPr/>
      <dgm:t>
        <a:bodyPr/>
        <a:lstStyle/>
        <a:p>
          <a:endParaRPr lang="es-CO">
            <a:latin typeface="Arial" panose="020B0604020202020204" pitchFamily="34" charset="0"/>
            <a:cs typeface="Arial" panose="020B0604020202020204" pitchFamily="34" charset="0"/>
          </a:endParaRPr>
        </a:p>
      </dgm:t>
    </dgm:pt>
    <dgm:pt modelId="{AF88976E-775B-4F88-A4A9-E63150209BAB}" type="pres">
      <dgm:prSet presAssocID="{6BEA14CF-06FA-46B4-B8FB-EFD0E270B04A}" presName="Name0" presStyleCnt="0">
        <dgm:presLayoutVars>
          <dgm:dir/>
          <dgm:animLvl val="lvl"/>
          <dgm:resizeHandles val="exact"/>
        </dgm:presLayoutVars>
      </dgm:prSet>
      <dgm:spPr/>
    </dgm:pt>
    <dgm:pt modelId="{2698D8FB-ABE2-4701-8967-A91A547564B9}" type="pres">
      <dgm:prSet presAssocID="{36B0D0E9-5131-4216-972E-26BCEE2F0B08}" presName="composite" presStyleCnt="0"/>
      <dgm:spPr/>
    </dgm:pt>
    <dgm:pt modelId="{4AA2B119-2952-4971-9113-3BBE5A048430}" type="pres">
      <dgm:prSet presAssocID="{36B0D0E9-5131-4216-972E-26BCEE2F0B08}" presName="parTx" presStyleLbl="alignNode1" presStyleIdx="0" presStyleCnt="2">
        <dgm:presLayoutVars>
          <dgm:chMax val="0"/>
          <dgm:chPref val="0"/>
          <dgm:bulletEnabled val="1"/>
        </dgm:presLayoutVars>
      </dgm:prSet>
      <dgm:spPr/>
    </dgm:pt>
    <dgm:pt modelId="{86A43943-4E34-43B0-BBDC-AA8667F5E660}" type="pres">
      <dgm:prSet presAssocID="{36B0D0E9-5131-4216-972E-26BCEE2F0B08}" presName="desTx" presStyleLbl="alignAccFollowNode1" presStyleIdx="0" presStyleCnt="2">
        <dgm:presLayoutVars>
          <dgm:bulletEnabled val="1"/>
        </dgm:presLayoutVars>
      </dgm:prSet>
      <dgm:spPr/>
    </dgm:pt>
    <dgm:pt modelId="{2B449E94-E03E-434D-B66D-91ADFC7FFFD2}" type="pres">
      <dgm:prSet presAssocID="{9F5042AA-7842-43BF-820E-7016C85CC2E2}" presName="space" presStyleCnt="0"/>
      <dgm:spPr/>
    </dgm:pt>
    <dgm:pt modelId="{B1423DEB-660D-4501-82E7-9BDA7DA4516B}" type="pres">
      <dgm:prSet presAssocID="{C8C65131-A4D0-4305-BB27-2A181014FB36}" presName="composite" presStyleCnt="0"/>
      <dgm:spPr/>
    </dgm:pt>
    <dgm:pt modelId="{D41A2456-C48A-4013-A281-30F587FED523}" type="pres">
      <dgm:prSet presAssocID="{C8C65131-A4D0-4305-BB27-2A181014FB36}" presName="parTx" presStyleLbl="alignNode1" presStyleIdx="1" presStyleCnt="2">
        <dgm:presLayoutVars>
          <dgm:chMax val="0"/>
          <dgm:chPref val="0"/>
          <dgm:bulletEnabled val="1"/>
        </dgm:presLayoutVars>
      </dgm:prSet>
      <dgm:spPr/>
    </dgm:pt>
    <dgm:pt modelId="{7834C4B7-F1F8-4375-B5C6-34AF07F43316}" type="pres">
      <dgm:prSet presAssocID="{C8C65131-A4D0-4305-BB27-2A181014FB36}" presName="desTx" presStyleLbl="alignAccFollowNode1" presStyleIdx="1" presStyleCnt="2">
        <dgm:presLayoutVars>
          <dgm:bulletEnabled val="1"/>
        </dgm:presLayoutVars>
      </dgm:prSet>
      <dgm:spPr/>
    </dgm:pt>
  </dgm:ptLst>
  <dgm:cxnLst>
    <dgm:cxn modelId="{6B29B710-E9A6-430B-A3D5-D14E3BC48A96}" srcId="{36B0D0E9-5131-4216-972E-26BCEE2F0B08}" destId="{F4343110-F65B-4B9F-8C2A-08473C50676F}" srcOrd="2" destOrd="0" parTransId="{BAFC0485-0E6B-43F7-AB21-96187F0A5AB2}" sibTransId="{20395966-46CF-4895-AC63-E371F902DCCD}"/>
    <dgm:cxn modelId="{D132F814-B40F-4275-B8A5-0BED127222C9}" type="presOf" srcId="{F4343110-F65B-4B9F-8C2A-08473C50676F}" destId="{86A43943-4E34-43B0-BBDC-AA8667F5E660}" srcOrd="0" destOrd="2" presId="urn:microsoft.com/office/officeart/2005/8/layout/hList1"/>
    <dgm:cxn modelId="{C5B39315-603A-4BE3-8F53-6BC833B42C78}" type="presOf" srcId="{BBB84C84-5E82-4B32-B9BE-9EE976B40ABB}" destId="{7834C4B7-F1F8-4375-B5C6-34AF07F43316}" srcOrd="0" destOrd="2" presId="urn:microsoft.com/office/officeart/2005/8/layout/hList1"/>
    <dgm:cxn modelId="{73D30325-28F4-4BA3-AA5E-CBC569817D7B}" srcId="{36B0D0E9-5131-4216-972E-26BCEE2F0B08}" destId="{7689AD47-81F9-4215-B01B-3BBA29ED892B}" srcOrd="1" destOrd="0" parTransId="{3EF07E34-F0A2-47BB-8E35-56A8534C1D58}" sibTransId="{56748D2C-9C15-4983-A480-A5197B6316EB}"/>
    <dgm:cxn modelId="{AC4A1436-9849-4883-A027-BF475D5AB82E}" srcId="{6BEA14CF-06FA-46B4-B8FB-EFD0E270B04A}" destId="{C8C65131-A4D0-4305-BB27-2A181014FB36}" srcOrd="1" destOrd="0" parTransId="{0B29C870-09D0-43F7-9E15-874B12179866}" sibTransId="{3A298F97-979E-43EE-BCF1-005461110B03}"/>
    <dgm:cxn modelId="{12AFD136-5AB1-4AD6-ABEB-1E3C47AF7FDA}" srcId="{6BEA14CF-06FA-46B4-B8FB-EFD0E270B04A}" destId="{36B0D0E9-5131-4216-972E-26BCEE2F0B08}" srcOrd="0" destOrd="0" parTransId="{48C23449-605F-4977-BBA2-526AE69DD5D2}" sibTransId="{9F5042AA-7842-43BF-820E-7016C85CC2E2}"/>
    <dgm:cxn modelId="{0C5BCB5F-A368-465B-B520-AF8067ECB5A7}" srcId="{C8C65131-A4D0-4305-BB27-2A181014FB36}" destId="{BBB84C84-5E82-4B32-B9BE-9EE976B40ABB}" srcOrd="2" destOrd="0" parTransId="{DCA0D1C6-D71D-4614-A1DE-15C01F6A5684}" sibTransId="{2401A1BB-81D6-4A8A-8AAE-E87A01D801E2}"/>
    <dgm:cxn modelId="{F5278D44-FB7B-4690-9BAC-CE329C1FBA4E}" type="presOf" srcId="{36B0D0E9-5131-4216-972E-26BCEE2F0B08}" destId="{4AA2B119-2952-4971-9113-3BBE5A048430}" srcOrd="0" destOrd="0" presId="urn:microsoft.com/office/officeart/2005/8/layout/hList1"/>
    <dgm:cxn modelId="{6BD10C4A-9B47-4275-8234-DC9B3A507B5E}" type="presOf" srcId="{34E88DBE-BD41-4DF8-AD8A-E30A8FF8D3B4}" destId="{86A43943-4E34-43B0-BBDC-AA8667F5E660}" srcOrd="0" destOrd="0" presId="urn:microsoft.com/office/officeart/2005/8/layout/hList1"/>
    <dgm:cxn modelId="{B2DEBF50-6F64-4BA7-94A8-24B3F0793B34}" srcId="{36B0D0E9-5131-4216-972E-26BCEE2F0B08}" destId="{34E88DBE-BD41-4DF8-AD8A-E30A8FF8D3B4}" srcOrd="0" destOrd="0" parTransId="{6FE3A413-F86F-4FC6-9470-955404EC0B9E}" sibTransId="{39A4FDA6-46AE-4F51-BE8A-237B2759E2E0}"/>
    <dgm:cxn modelId="{0F6C7D51-6C12-4150-B419-D6B491681B04}" type="presOf" srcId="{6BEA14CF-06FA-46B4-B8FB-EFD0E270B04A}" destId="{AF88976E-775B-4F88-A4A9-E63150209BAB}" srcOrd="0" destOrd="0" presId="urn:microsoft.com/office/officeart/2005/8/layout/hList1"/>
    <dgm:cxn modelId="{D56A018D-4EC1-4A64-AF66-E10237C6E3FF}" type="presOf" srcId="{C8C65131-A4D0-4305-BB27-2A181014FB36}" destId="{D41A2456-C48A-4013-A281-30F587FED523}" srcOrd="0" destOrd="0" presId="urn:microsoft.com/office/officeart/2005/8/layout/hList1"/>
    <dgm:cxn modelId="{2AF03597-0717-420D-B22F-D0F241EB2D96}" type="presOf" srcId="{BA13A2A5-82F5-4944-AD59-630C0A4D1B08}" destId="{7834C4B7-F1F8-4375-B5C6-34AF07F43316}" srcOrd="0" destOrd="1" presId="urn:microsoft.com/office/officeart/2005/8/layout/hList1"/>
    <dgm:cxn modelId="{2EE6259E-453E-43FD-B932-8B41B4E6F61E}" srcId="{C8C65131-A4D0-4305-BB27-2A181014FB36}" destId="{BA13A2A5-82F5-4944-AD59-630C0A4D1B08}" srcOrd="1" destOrd="0" parTransId="{D8A4DE7B-EC47-4B9E-86F3-6D991539B98B}" sibTransId="{01A7D157-999A-4B62-BA99-35AAC1EE1A96}"/>
    <dgm:cxn modelId="{7173D2E1-CF14-4AEF-BEB2-C9CBD6FC3269}" type="presOf" srcId="{6244CBB5-F2F0-4CF1-BAB4-97C4928E8E9B}" destId="{86A43943-4E34-43B0-BBDC-AA8667F5E660}" srcOrd="0" destOrd="3" presId="urn:microsoft.com/office/officeart/2005/8/layout/hList1"/>
    <dgm:cxn modelId="{B19DCEEB-BF8D-4816-9983-A191D8F35743}" type="presOf" srcId="{7689AD47-81F9-4215-B01B-3BBA29ED892B}" destId="{86A43943-4E34-43B0-BBDC-AA8667F5E660}" srcOrd="0" destOrd="1" presId="urn:microsoft.com/office/officeart/2005/8/layout/hList1"/>
    <dgm:cxn modelId="{CE4484F2-64BF-49A9-A25F-E535DD33120D}" srcId="{36B0D0E9-5131-4216-972E-26BCEE2F0B08}" destId="{6244CBB5-F2F0-4CF1-BAB4-97C4928E8E9B}" srcOrd="3" destOrd="0" parTransId="{F0BCB593-6015-4780-B739-2ED7420FE478}" sibTransId="{06BA9646-F636-4300-BA6D-7B564326105A}"/>
    <dgm:cxn modelId="{A292FBF3-E326-4890-9A4B-F8BB06866380}" type="presOf" srcId="{1181446D-824D-48AE-8618-BCAD89BF2B91}" destId="{7834C4B7-F1F8-4375-B5C6-34AF07F43316}" srcOrd="0" destOrd="0" presId="urn:microsoft.com/office/officeart/2005/8/layout/hList1"/>
    <dgm:cxn modelId="{86D506FA-46B0-4D96-8E30-9B851F847D9B}" srcId="{C8C65131-A4D0-4305-BB27-2A181014FB36}" destId="{1181446D-824D-48AE-8618-BCAD89BF2B91}" srcOrd="0" destOrd="0" parTransId="{9C077BB4-80CB-42D9-918A-DB2D6B9ABF1C}" sibTransId="{281D541B-1811-46AB-BB82-F335003441EC}"/>
    <dgm:cxn modelId="{5E1663D4-716A-44A1-A6C5-94264D32A295}" type="presParOf" srcId="{AF88976E-775B-4F88-A4A9-E63150209BAB}" destId="{2698D8FB-ABE2-4701-8967-A91A547564B9}" srcOrd="0" destOrd="0" presId="urn:microsoft.com/office/officeart/2005/8/layout/hList1"/>
    <dgm:cxn modelId="{07CBAADF-2EE8-4B24-869A-58699B9F9852}" type="presParOf" srcId="{2698D8FB-ABE2-4701-8967-A91A547564B9}" destId="{4AA2B119-2952-4971-9113-3BBE5A048430}" srcOrd="0" destOrd="0" presId="urn:microsoft.com/office/officeart/2005/8/layout/hList1"/>
    <dgm:cxn modelId="{BEFD17BB-1AA6-4737-8C82-F8EEC56B0DDD}" type="presParOf" srcId="{2698D8FB-ABE2-4701-8967-A91A547564B9}" destId="{86A43943-4E34-43B0-BBDC-AA8667F5E660}" srcOrd="1" destOrd="0" presId="urn:microsoft.com/office/officeart/2005/8/layout/hList1"/>
    <dgm:cxn modelId="{3F41740C-1F95-4B62-973A-989F1F005F7A}" type="presParOf" srcId="{AF88976E-775B-4F88-A4A9-E63150209BAB}" destId="{2B449E94-E03E-434D-B66D-91ADFC7FFFD2}" srcOrd="1" destOrd="0" presId="urn:microsoft.com/office/officeart/2005/8/layout/hList1"/>
    <dgm:cxn modelId="{285BC3FF-92E5-4588-BED9-1C85198719CF}" type="presParOf" srcId="{AF88976E-775B-4F88-A4A9-E63150209BAB}" destId="{B1423DEB-660D-4501-82E7-9BDA7DA4516B}" srcOrd="2" destOrd="0" presId="urn:microsoft.com/office/officeart/2005/8/layout/hList1"/>
    <dgm:cxn modelId="{397AAEB1-E4D5-4EF7-94A3-49AE9EA441BC}" type="presParOf" srcId="{B1423DEB-660D-4501-82E7-9BDA7DA4516B}" destId="{D41A2456-C48A-4013-A281-30F587FED523}" srcOrd="0" destOrd="0" presId="urn:microsoft.com/office/officeart/2005/8/layout/hList1"/>
    <dgm:cxn modelId="{B1ADE1AD-B6D2-4549-8D66-4DE594C02B20}" type="presParOf" srcId="{B1423DEB-660D-4501-82E7-9BDA7DA4516B}" destId="{7834C4B7-F1F8-4375-B5C6-34AF07F43316}"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C83683C-CAE4-4E0D-82B9-2D647774FE01}"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ES"/>
        </a:p>
      </dgm:t>
    </dgm:pt>
    <dgm:pt modelId="{708A59E0-74E0-4789-8F35-BDF0BBA0B891}">
      <dgm:prSet phldrT="[Texto]" phldr="0"/>
      <dgm:spPr/>
      <dgm:t>
        <a:bodyPr/>
        <a:lstStyle/>
        <a:p>
          <a:pPr rtl="0"/>
          <a:r>
            <a:rPr lang="es-ES" b="1" dirty="0">
              <a:latin typeface="Arial" panose="020B0604020202020204" pitchFamily="34" charset="0"/>
              <a:cs typeface="Arial" panose="020B0604020202020204" pitchFamily="34" charset="0"/>
            </a:rPr>
            <a:t>Cuadro clínico agudo</a:t>
          </a:r>
        </a:p>
      </dgm:t>
    </dgm:pt>
    <dgm:pt modelId="{3418BA8B-DC53-4980-A2DD-2F1683F2AE2C}" type="parTrans" cxnId="{4F2AF720-40B1-48E1-87D1-E8E5C5BA2B13}">
      <dgm:prSet/>
      <dgm:spPr/>
      <dgm:t>
        <a:bodyPr/>
        <a:lstStyle/>
        <a:p>
          <a:endParaRPr lang="es-ES"/>
        </a:p>
      </dgm:t>
    </dgm:pt>
    <dgm:pt modelId="{C6B497FB-813B-4905-8E1F-8C8F8EF4B7BB}" type="sibTrans" cxnId="{4F2AF720-40B1-48E1-87D1-E8E5C5BA2B13}">
      <dgm:prSet/>
      <dgm:spPr/>
      <dgm:t>
        <a:bodyPr/>
        <a:lstStyle/>
        <a:p>
          <a:endParaRPr lang="es-ES"/>
        </a:p>
      </dgm:t>
    </dgm:pt>
    <dgm:pt modelId="{A35D3426-6BFD-4A86-BB92-018F3C2D6A3F}">
      <dgm:prSet phldrT="[Texto]" phldr="0"/>
      <dgm:spPr/>
      <dgm:t>
        <a:bodyPr/>
        <a:lstStyle/>
        <a:p>
          <a:pPr rtl="0"/>
          <a:r>
            <a:rPr lang="es-ES" dirty="0">
              <a:latin typeface="Arial" panose="020B0604020202020204" pitchFamily="34" charset="0"/>
              <a:cs typeface="Arial" panose="020B0604020202020204" pitchFamily="34" charset="0"/>
            </a:rPr>
            <a:t>Taquicardia incluidas arritmias</a:t>
          </a:r>
        </a:p>
      </dgm:t>
    </dgm:pt>
    <dgm:pt modelId="{322488F1-5799-47F8-9686-D92109FFB3B3}" type="parTrans" cxnId="{B9DC6016-FF25-4952-9BA5-E52225F050A5}">
      <dgm:prSet/>
      <dgm:spPr/>
      <dgm:t>
        <a:bodyPr/>
        <a:lstStyle/>
        <a:p>
          <a:endParaRPr lang="es-ES"/>
        </a:p>
      </dgm:t>
    </dgm:pt>
    <dgm:pt modelId="{4E9D30BC-9FCB-461C-A4C7-860C9DF68A02}" type="sibTrans" cxnId="{B9DC6016-FF25-4952-9BA5-E52225F050A5}">
      <dgm:prSet/>
      <dgm:spPr/>
      <dgm:t>
        <a:bodyPr/>
        <a:lstStyle/>
        <a:p>
          <a:endParaRPr lang="es-ES"/>
        </a:p>
      </dgm:t>
    </dgm:pt>
    <dgm:pt modelId="{7C652CB4-363F-4407-BFF6-483224FFB645}">
      <dgm:prSet phldrT="[Texto]" phldr="0"/>
      <dgm:spPr/>
      <dgm:t>
        <a:bodyPr/>
        <a:lstStyle/>
        <a:p>
          <a:pPr rtl="0"/>
          <a:r>
            <a:rPr lang="es-ES">
              <a:latin typeface="Arial" panose="020B0604020202020204" pitchFamily="34" charset="0"/>
              <a:cs typeface="Arial" panose="020B0604020202020204" pitchFamily="34" charset="0"/>
            </a:rPr>
            <a:t>Midriasis (pupila dilatada)</a:t>
          </a:r>
        </a:p>
      </dgm:t>
    </dgm:pt>
    <dgm:pt modelId="{34E1FA27-A808-4D4C-A068-02E966544D20}" type="parTrans" cxnId="{145D80DE-60D2-4662-8726-EFD35974E784}">
      <dgm:prSet/>
      <dgm:spPr/>
      <dgm:t>
        <a:bodyPr/>
        <a:lstStyle/>
        <a:p>
          <a:endParaRPr lang="es-ES"/>
        </a:p>
      </dgm:t>
    </dgm:pt>
    <dgm:pt modelId="{95ED0189-9C37-47BD-ADF0-0B6A71C541B2}" type="sibTrans" cxnId="{145D80DE-60D2-4662-8726-EFD35974E784}">
      <dgm:prSet/>
      <dgm:spPr/>
      <dgm:t>
        <a:bodyPr/>
        <a:lstStyle/>
        <a:p>
          <a:endParaRPr lang="es-ES"/>
        </a:p>
      </dgm:t>
    </dgm:pt>
    <dgm:pt modelId="{203847FC-0270-4E28-86D3-454A5DE30359}">
      <dgm:prSet phldr="0"/>
      <dgm:spPr/>
      <dgm:t>
        <a:bodyPr/>
        <a:lstStyle/>
        <a:p>
          <a:pPr rtl="0"/>
          <a:r>
            <a:rPr lang="es-ES">
              <a:latin typeface="Arial" panose="020B0604020202020204" pitchFamily="34" charset="0"/>
              <a:cs typeface="Arial" panose="020B0604020202020204" pitchFamily="34" charset="0"/>
            </a:rPr>
            <a:t>Presión arterial alta</a:t>
          </a:r>
        </a:p>
      </dgm:t>
    </dgm:pt>
    <dgm:pt modelId="{478D0B23-C458-4275-BC6A-5F22E2C6846B}" type="parTrans" cxnId="{954020FF-CFC6-49DD-A036-3E0B552707EB}">
      <dgm:prSet/>
      <dgm:spPr/>
      <dgm:t>
        <a:bodyPr/>
        <a:lstStyle/>
        <a:p>
          <a:endParaRPr lang="es-CO"/>
        </a:p>
      </dgm:t>
    </dgm:pt>
    <dgm:pt modelId="{BE4C7DCE-323F-4A7C-9990-E1AB465F5F60}" type="sibTrans" cxnId="{954020FF-CFC6-49DD-A036-3E0B552707EB}">
      <dgm:prSet/>
      <dgm:spPr/>
      <dgm:t>
        <a:bodyPr/>
        <a:lstStyle/>
        <a:p>
          <a:endParaRPr lang="es-CO"/>
        </a:p>
      </dgm:t>
    </dgm:pt>
    <dgm:pt modelId="{008D87B3-96E2-4B7B-BA23-8AA63E3009FC}">
      <dgm:prSet phldr="0"/>
      <dgm:spPr/>
      <dgm:t>
        <a:bodyPr/>
        <a:lstStyle/>
        <a:p>
          <a:pPr rtl="0"/>
          <a:r>
            <a:rPr lang="es-ES">
              <a:latin typeface="Arial" panose="020B0604020202020204" pitchFamily="34" charset="0"/>
              <a:cs typeface="Arial" panose="020B0604020202020204" pitchFamily="34" charset="0"/>
            </a:rPr>
            <a:t>Sudoración o escalofrios</a:t>
          </a:r>
        </a:p>
      </dgm:t>
    </dgm:pt>
    <dgm:pt modelId="{80E4D965-0F39-481A-9B95-4690A1ADBFC0}" type="parTrans" cxnId="{41F95FEA-C106-441F-930D-9E67FA25BB46}">
      <dgm:prSet/>
      <dgm:spPr/>
      <dgm:t>
        <a:bodyPr/>
        <a:lstStyle/>
        <a:p>
          <a:endParaRPr lang="es-CO"/>
        </a:p>
      </dgm:t>
    </dgm:pt>
    <dgm:pt modelId="{4BF3662A-19BD-48B7-B55B-68097C68615D}" type="sibTrans" cxnId="{41F95FEA-C106-441F-930D-9E67FA25BB46}">
      <dgm:prSet/>
      <dgm:spPr/>
      <dgm:t>
        <a:bodyPr/>
        <a:lstStyle/>
        <a:p>
          <a:endParaRPr lang="es-CO"/>
        </a:p>
      </dgm:t>
    </dgm:pt>
    <dgm:pt modelId="{076622A1-4C34-4529-BD35-618324D98002}">
      <dgm:prSet phldr="0"/>
      <dgm:spPr/>
      <dgm:t>
        <a:bodyPr/>
        <a:lstStyle/>
        <a:p>
          <a:pPr rtl="0"/>
          <a:r>
            <a:rPr lang="es-ES" dirty="0">
              <a:latin typeface="Arial" panose="020B0604020202020204" pitchFamily="34" charset="0"/>
              <a:cs typeface="Arial" panose="020B0604020202020204" pitchFamily="34" charset="0"/>
            </a:rPr>
            <a:t>Náuseas y vómitos</a:t>
          </a:r>
        </a:p>
      </dgm:t>
    </dgm:pt>
    <dgm:pt modelId="{7516E8B5-9FE2-482B-B521-7F32E5DBF805}" type="parTrans" cxnId="{F6173D25-D4B0-4285-B15B-C50B2F5ACB70}">
      <dgm:prSet/>
      <dgm:spPr/>
      <dgm:t>
        <a:bodyPr/>
        <a:lstStyle/>
        <a:p>
          <a:endParaRPr lang="es-CO"/>
        </a:p>
      </dgm:t>
    </dgm:pt>
    <dgm:pt modelId="{26FC9328-85C9-4957-9BCC-FEA6D48E3AE7}" type="sibTrans" cxnId="{F6173D25-D4B0-4285-B15B-C50B2F5ACB70}">
      <dgm:prSet/>
      <dgm:spPr/>
      <dgm:t>
        <a:bodyPr/>
        <a:lstStyle/>
        <a:p>
          <a:endParaRPr lang="es-CO"/>
        </a:p>
      </dgm:t>
    </dgm:pt>
    <dgm:pt modelId="{446A9632-94DE-4615-94A2-0E8FB699C283}">
      <dgm:prSet phldr="0"/>
      <dgm:spPr/>
      <dgm:t>
        <a:bodyPr/>
        <a:lstStyle/>
        <a:p>
          <a:pPr rtl="0"/>
          <a:r>
            <a:rPr lang="es-ES" dirty="0">
              <a:latin typeface="Arial" panose="020B0604020202020204" pitchFamily="34" charset="0"/>
              <a:cs typeface="Arial" panose="020B0604020202020204" pitchFamily="34" charset="0"/>
            </a:rPr>
            <a:t>Agitación psicomotora</a:t>
          </a:r>
        </a:p>
      </dgm:t>
    </dgm:pt>
    <dgm:pt modelId="{13F75897-83EC-4DD1-B731-58BAB9A7678B}" type="parTrans" cxnId="{8C4C6B6E-3ADA-4340-AB54-BA4825DA370D}">
      <dgm:prSet/>
      <dgm:spPr/>
      <dgm:t>
        <a:bodyPr/>
        <a:lstStyle/>
        <a:p>
          <a:endParaRPr lang="es-CO"/>
        </a:p>
      </dgm:t>
    </dgm:pt>
    <dgm:pt modelId="{16A884E5-3B3A-41A7-B145-6785E6A535C9}" type="sibTrans" cxnId="{8C4C6B6E-3ADA-4340-AB54-BA4825DA370D}">
      <dgm:prSet/>
      <dgm:spPr/>
      <dgm:t>
        <a:bodyPr/>
        <a:lstStyle/>
        <a:p>
          <a:endParaRPr lang="es-CO"/>
        </a:p>
      </dgm:t>
    </dgm:pt>
    <dgm:pt modelId="{DFB08C3E-E7EB-4484-AE12-0FF8AA6B013A}">
      <dgm:prSet phldr="0"/>
      <dgm:spPr/>
      <dgm:t>
        <a:bodyPr/>
        <a:lstStyle/>
        <a:p>
          <a:pPr rtl="0"/>
          <a:r>
            <a:rPr lang="es-ES">
              <a:latin typeface="Arial" panose="020B0604020202020204" pitchFamily="34" charset="0"/>
              <a:cs typeface="Arial" panose="020B0604020202020204" pitchFamily="34" charset="0"/>
            </a:rPr>
            <a:t>Convulsiones</a:t>
          </a:r>
        </a:p>
      </dgm:t>
    </dgm:pt>
    <dgm:pt modelId="{78FE0F56-1FB9-4A54-BC4A-C3A9A7C58F34}" type="parTrans" cxnId="{5643D12E-7671-42CA-B073-DCE74E448C76}">
      <dgm:prSet/>
      <dgm:spPr/>
      <dgm:t>
        <a:bodyPr/>
        <a:lstStyle/>
        <a:p>
          <a:endParaRPr lang="es-CO"/>
        </a:p>
      </dgm:t>
    </dgm:pt>
    <dgm:pt modelId="{8288010E-8C08-4AC7-9194-D4A2E37141CA}" type="sibTrans" cxnId="{5643D12E-7671-42CA-B073-DCE74E448C76}">
      <dgm:prSet/>
      <dgm:spPr/>
      <dgm:t>
        <a:bodyPr/>
        <a:lstStyle/>
        <a:p>
          <a:endParaRPr lang="es-CO"/>
        </a:p>
      </dgm:t>
    </dgm:pt>
    <dgm:pt modelId="{0A02BD6F-C8AD-4E39-87FA-F3CA5089F125}">
      <dgm:prSet phldr="0"/>
      <dgm:spPr/>
      <dgm:t>
        <a:bodyPr/>
        <a:lstStyle/>
        <a:p>
          <a:pPr rtl="0"/>
          <a:r>
            <a:rPr lang="es-ES" dirty="0">
              <a:latin typeface="Arial" panose="020B0604020202020204" pitchFamily="34" charset="0"/>
              <a:cs typeface="Arial" panose="020B0604020202020204" pitchFamily="34" charset="0"/>
            </a:rPr>
            <a:t>Psicosis transitoria</a:t>
          </a:r>
        </a:p>
      </dgm:t>
    </dgm:pt>
    <dgm:pt modelId="{C131ED75-5719-4A1C-AD8F-5A465441130A}" type="parTrans" cxnId="{11803252-097D-4DEF-A8A1-90F259E52B16}">
      <dgm:prSet/>
      <dgm:spPr/>
      <dgm:t>
        <a:bodyPr/>
        <a:lstStyle/>
        <a:p>
          <a:endParaRPr lang="es-CO"/>
        </a:p>
      </dgm:t>
    </dgm:pt>
    <dgm:pt modelId="{89C6A5BF-231B-435A-827C-2097F8713138}" type="sibTrans" cxnId="{11803252-097D-4DEF-A8A1-90F259E52B16}">
      <dgm:prSet/>
      <dgm:spPr/>
      <dgm:t>
        <a:bodyPr/>
        <a:lstStyle/>
        <a:p>
          <a:endParaRPr lang="es-CO"/>
        </a:p>
      </dgm:t>
    </dgm:pt>
    <dgm:pt modelId="{71FB32D3-8679-4B2A-AE48-77AA3CE04D01}">
      <dgm:prSet phldr="0"/>
      <dgm:spPr/>
      <dgm:t>
        <a:bodyPr/>
        <a:lstStyle/>
        <a:p>
          <a:pPr rtl="0"/>
          <a:r>
            <a:rPr lang="es-ES" dirty="0">
              <a:latin typeface="Arial" panose="020B0604020202020204" pitchFamily="34" charset="0"/>
              <a:cs typeface="Arial" panose="020B0604020202020204" pitchFamily="34" charset="0"/>
            </a:rPr>
            <a:t>Taquipnea </a:t>
          </a:r>
        </a:p>
      </dgm:t>
    </dgm:pt>
    <dgm:pt modelId="{BA779E01-E9B5-4ECC-BDA5-A24A3E5B1B54}" type="parTrans" cxnId="{63B6524F-F1EB-4328-9503-116D962BCD1B}">
      <dgm:prSet/>
      <dgm:spPr/>
      <dgm:t>
        <a:bodyPr/>
        <a:lstStyle/>
        <a:p>
          <a:endParaRPr lang="es-CO"/>
        </a:p>
      </dgm:t>
    </dgm:pt>
    <dgm:pt modelId="{DACC7561-BE28-4FA1-93D6-51F89BAD76B8}" type="sibTrans" cxnId="{63B6524F-F1EB-4328-9503-116D962BCD1B}">
      <dgm:prSet/>
      <dgm:spPr/>
      <dgm:t>
        <a:bodyPr/>
        <a:lstStyle/>
        <a:p>
          <a:endParaRPr lang="es-CO"/>
        </a:p>
      </dgm:t>
    </dgm:pt>
    <dgm:pt modelId="{87D60E13-DBCB-4ED7-A2AE-B6C4A5EBB833}" type="pres">
      <dgm:prSet presAssocID="{6C83683C-CAE4-4E0D-82B9-2D647774FE01}" presName="Name0" presStyleCnt="0">
        <dgm:presLayoutVars>
          <dgm:dir/>
          <dgm:animLvl val="lvl"/>
          <dgm:resizeHandles val="exact"/>
        </dgm:presLayoutVars>
      </dgm:prSet>
      <dgm:spPr/>
    </dgm:pt>
    <dgm:pt modelId="{577D9398-05B9-42CB-B40E-02FADCF68E55}" type="pres">
      <dgm:prSet presAssocID="{708A59E0-74E0-4789-8F35-BDF0BBA0B891}" presName="composite" presStyleCnt="0"/>
      <dgm:spPr/>
    </dgm:pt>
    <dgm:pt modelId="{C5C657BA-F050-4CE5-AF89-F02C8B27C0CD}" type="pres">
      <dgm:prSet presAssocID="{708A59E0-74E0-4789-8F35-BDF0BBA0B891}" presName="parTx" presStyleLbl="alignNode1" presStyleIdx="0" presStyleCnt="1">
        <dgm:presLayoutVars>
          <dgm:chMax val="0"/>
          <dgm:chPref val="0"/>
          <dgm:bulletEnabled val="1"/>
        </dgm:presLayoutVars>
      </dgm:prSet>
      <dgm:spPr/>
    </dgm:pt>
    <dgm:pt modelId="{946C11E7-0213-4CE0-9A1B-9FDB0A6C2765}" type="pres">
      <dgm:prSet presAssocID="{708A59E0-74E0-4789-8F35-BDF0BBA0B891}" presName="desTx" presStyleLbl="alignAccFollowNode1" presStyleIdx="0" presStyleCnt="1" custLinFactNeighborX="-31176" custLinFactNeighborY="1507">
        <dgm:presLayoutVars>
          <dgm:bulletEnabled val="1"/>
        </dgm:presLayoutVars>
      </dgm:prSet>
      <dgm:spPr/>
    </dgm:pt>
  </dgm:ptLst>
  <dgm:cxnLst>
    <dgm:cxn modelId="{A7878C02-5CC3-4758-8FE9-44FA1AE2A11A}" type="presOf" srcId="{7C652CB4-363F-4407-BFF6-483224FFB645}" destId="{946C11E7-0213-4CE0-9A1B-9FDB0A6C2765}" srcOrd="0" destOrd="2" presId="urn:microsoft.com/office/officeart/2005/8/layout/hList1"/>
    <dgm:cxn modelId="{CA274707-18E2-4C33-A486-54ABEB9C45D1}" type="presOf" srcId="{008D87B3-96E2-4B7B-BA23-8AA63E3009FC}" destId="{946C11E7-0213-4CE0-9A1B-9FDB0A6C2765}" srcOrd="0" destOrd="4" presId="urn:microsoft.com/office/officeart/2005/8/layout/hList1"/>
    <dgm:cxn modelId="{B9DC6016-FF25-4952-9BA5-E52225F050A5}" srcId="{708A59E0-74E0-4789-8F35-BDF0BBA0B891}" destId="{A35D3426-6BFD-4A86-BB92-018F3C2D6A3F}" srcOrd="0" destOrd="0" parTransId="{322488F1-5799-47F8-9686-D92109FFB3B3}" sibTransId="{4E9D30BC-9FCB-461C-A4C7-860C9DF68A02}"/>
    <dgm:cxn modelId="{4F2AF720-40B1-48E1-87D1-E8E5C5BA2B13}" srcId="{6C83683C-CAE4-4E0D-82B9-2D647774FE01}" destId="{708A59E0-74E0-4789-8F35-BDF0BBA0B891}" srcOrd="0" destOrd="0" parTransId="{3418BA8B-DC53-4980-A2DD-2F1683F2AE2C}" sibTransId="{C6B497FB-813B-4905-8E1F-8C8F8EF4B7BB}"/>
    <dgm:cxn modelId="{F6173D25-D4B0-4285-B15B-C50B2F5ACB70}" srcId="{708A59E0-74E0-4789-8F35-BDF0BBA0B891}" destId="{076622A1-4C34-4529-BD35-618324D98002}" srcOrd="5" destOrd="0" parTransId="{7516E8B5-9FE2-482B-B521-7F32E5DBF805}" sibTransId="{26FC9328-85C9-4957-9BCC-FEA6D48E3AE7}"/>
    <dgm:cxn modelId="{5643D12E-7671-42CA-B073-DCE74E448C76}" srcId="{708A59E0-74E0-4789-8F35-BDF0BBA0B891}" destId="{DFB08C3E-E7EB-4484-AE12-0FF8AA6B013A}" srcOrd="7" destOrd="0" parTransId="{78FE0F56-1FB9-4A54-BC4A-C3A9A7C58F34}" sibTransId="{8288010E-8C08-4AC7-9194-D4A2E37141CA}"/>
    <dgm:cxn modelId="{5C7A9F39-67E3-488A-BCC5-E6D6285BF428}" type="presOf" srcId="{0A02BD6F-C8AD-4E39-87FA-F3CA5089F125}" destId="{946C11E7-0213-4CE0-9A1B-9FDB0A6C2765}" srcOrd="0" destOrd="8" presId="urn:microsoft.com/office/officeart/2005/8/layout/hList1"/>
    <dgm:cxn modelId="{88D89B48-20CF-46C5-941B-A0A821153E3C}" type="presOf" srcId="{71FB32D3-8679-4B2A-AE48-77AA3CE04D01}" destId="{946C11E7-0213-4CE0-9A1B-9FDB0A6C2765}" srcOrd="0" destOrd="1" presId="urn:microsoft.com/office/officeart/2005/8/layout/hList1"/>
    <dgm:cxn modelId="{6475544C-2E18-4C87-98F5-482D206118C5}" type="presOf" srcId="{6C83683C-CAE4-4E0D-82B9-2D647774FE01}" destId="{87D60E13-DBCB-4ED7-A2AE-B6C4A5EBB833}" srcOrd="0" destOrd="0" presId="urn:microsoft.com/office/officeart/2005/8/layout/hList1"/>
    <dgm:cxn modelId="{8C4C6B6E-3ADA-4340-AB54-BA4825DA370D}" srcId="{708A59E0-74E0-4789-8F35-BDF0BBA0B891}" destId="{446A9632-94DE-4615-94A2-0E8FB699C283}" srcOrd="6" destOrd="0" parTransId="{13F75897-83EC-4DD1-B731-58BAB9A7678B}" sibTransId="{16A884E5-3B3A-41A7-B145-6785E6A535C9}"/>
    <dgm:cxn modelId="{63B6524F-F1EB-4328-9503-116D962BCD1B}" srcId="{708A59E0-74E0-4789-8F35-BDF0BBA0B891}" destId="{71FB32D3-8679-4B2A-AE48-77AA3CE04D01}" srcOrd="1" destOrd="0" parTransId="{BA779E01-E9B5-4ECC-BDA5-A24A3E5B1B54}" sibTransId="{DACC7561-BE28-4FA1-93D6-51F89BAD76B8}"/>
    <dgm:cxn modelId="{87B79E51-C65F-4148-BDDB-C2DA3BA24AA1}" type="presOf" srcId="{708A59E0-74E0-4789-8F35-BDF0BBA0B891}" destId="{C5C657BA-F050-4CE5-AF89-F02C8B27C0CD}" srcOrd="0" destOrd="0" presId="urn:microsoft.com/office/officeart/2005/8/layout/hList1"/>
    <dgm:cxn modelId="{11803252-097D-4DEF-A8A1-90F259E52B16}" srcId="{708A59E0-74E0-4789-8F35-BDF0BBA0B891}" destId="{0A02BD6F-C8AD-4E39-87FA-F3CA5089F125}" srcOrd="8" destOrd="0" parTransId="{C131ED75-5719-4A1C-AD8F-5A465441130A}" sibTransId="{89C6A5BF-231B-435A-827C-2097F8713138}"/>
    <dgm:cxn modelId="{6B0D3893-E3A3-4094-A00A-55D828CDF70A}" type="presOf" srcId="{A35D3426-6BFD-4A86-BB92-018F3C2D6A3F}" destId="{946C11E7-0213-4CE0-9A1B-9FDB0A6C2765}" srcOrd="0" destOrd="0" presId="urn:microsoft.com/office/officeart/2005/8/layout/hList1"/>
    <dgm:cxn modelId="{7ECEC1A2-45FD-4A03-AE2E-00D3953A182C}" type="presOf" srcId="{076622A1-4C34-4529-BD35-618324D98002}" destId="{946C11E7-0213-4CE0-9A1B-9FDB0A6C2765}" srcOrd="0" destOrd="5" presId="urn:microsoft.com/office/officeart/2005/8/layout/hList1"/>
    <dgm:cxn modelId="{CD5A83BB-50BE-4EFD-A7A7-B6A21BCBA7B3}" type="presOf" srcId="{446A9632-94DE-4615-94A2-0E8FB699C283}" destId="{946C11E7-0213-4CE0-9A1B-9FDB0A6C2765}" srcOrd="0" destOrd="6" presId="urn:microsoft.com/office/officeart/2005/8/layout/hList1"/>
    <dgm:cxn modelId="{145D80DE-60D2-4662-8726-EFD35974E784}" srcId="{708A59E0-74E0-4789-8F35-BDF0BBA0B891}" destId="{7C652CB4-363F-4407-BFF6-483224FFB645}" srcOrd="2" destOrd="0" parTransId="{34E1FA27-A808-4D4C-A068-02E966544D20}" sibTransId="{95ED0189-9C37-47BD-ADF0-0B6A71C541B2}"/>
    <dgm:cxn modelId="{C13011E2-EE24-46B4-BC5C-6D82016A0961}" type="presOf" srcId="{203847FC-0270-4E28-86D3-454A5DE30359}" destId="{946C11E7-0213-4CE0-9A1B-9FDB0A6C2765}" srcOrd="0" destOrd="3" presId="urn:microsoft.com/office/officeart/2005/8/layout/hList1"/>
    <dgm:cxn modelId="{41F95FEA-C106-441F-930D-9E67FA25BB46}" srcId="{708A59E0-74E0-4789-8F35-BDF0BBA0B891}" destId="{008D87B3-96E2-4B7B-BA23-8AA63E3009FC}" srcOrd="4" destOrd="0" parTransId="{80E4D965-0F39-481A-9B95-4690A1ADBFC0}" sibTransId="{4BF3662A-19BD-48B7-B55B-68097C68615D}"/>
    <dgm:cxn modelId="{13D44AEE-D07C-4B77-A9D1-886C9CB12755}" type="presOf" srcId="{DFB08C3E-E7EB-4484-AE12-0FF8AA6B013A}" destId="{946C11E7-0213-4CE0-9A1B-9FDB0A6C2765}" srcOrd="0" destOrd="7" presId="urn:microsoft.com/office/officeart/2005/8/layout/hList1"/>
    <dgm:cxn modelId="{954020FF-CFC6-49DD-A036-3E0B552707EB}" srcId="{708A59E0-74E0-4789-8F35-BDF0BBA0B891}" destId="{203847FC-0270-4E28-86D3-454A5DE30359}" srcOrd="3" destOrd="0" parTransId="{478D0B23-C458-4275-BC6A-5F22E2C6846B}" sibTransId="{BE4C7DCE-323F-4A7C-9990-E1AB465F5F60}"/>
    <dgm:cxn modelId="{DEEEDF64-BFE9-4A5B-AC45-DB3621FC377C}" type="presParOf" srcId="{87D60E13-DBCB-4ED7-A2AE-B6C4A5EBB833}" destId="{577D9398-05B9-42CB-B40E-02FADCF68E55}" srcOrd="0" destOrd="0" presId="urn:microsoft.com/office/officeart/2005/8/layout/hList1"/>
    <dgm:cxn modelId="{707AE44B-CD88-45EA-BFC7-5E12AEE812D1}" type="presParOf" srcId="{577D9398-05B9-42CB-B40E-02FADCF68E55}" destId="{C5C657BA-F050-4CE5-AF89-F02C8B27C0CD}" srcOrd="0" destOrd="0" presId="urn:microsoft.com/office/officeart/2005/8/layout/hList1"/>
    <dgm:cxn modelId="{15559EFC-57F5-49A5-8604-4420CD1631BC}" type="presParOf" srcId="{577D9398-05B9-42CB-B40E-02FADCF68E55}" destId="{946C11E7-0213-4CE0-9A1B-9FDB0A6C276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3852AEB-3995-42B7-81DD-193F0455C3D6}" type="doc">
      <dgm:prSet loTypeId="urn:microsoft.com/office/officeart/2005/8/layout/hList1" loCatId="list" qsTypeId="urn:microsoft.com/office/officeart/2005/8/quickstyle/simple4" qsCatId="simple" csTypeId="urn:microsoft.com/office/officeart/2005/8/colors/accent0_3" csCatId="mainScheme" phldr="1"/>
      <dgm:spPr/>
      <dgm:t>
        <a:bodyPr/>
        <a:lstStyle/>
        <a:p>
          <a:endParaRPr lang="es-ES"/>
        </a:p>
      </dgm:t>
    </dgm:pt>
    <dgm:pt modelId="{A7DAA987-B67E-414A-AB16-221EA99C0523}">
      <dgm:prSet phldrT="[Texto]" phldr="0"/>
      <dgm:spPr/>
      <dgm:t>
        <a:bodyPr/>
        <a:lstStyle/>
        <a:p>
          <a:pPr rtl="0"/>
          <a:r>
            <a:rPr lang="es-ES">
              <a:latin typeface="Arial" panose="020B0604020202020204" pitchFamily="34" charset="0"/>
              <a:cs typeface="Arial" panose="020B0604020202020204" pitchFamily="34" charset="0"/>
            </a:rPr>
            <a:t>Estabilización hemodinamica</a:t>
          </a:r>
        </a:p>
      </dgm:t>
    </dgm:pt>
    <dgm:pt modelId="{76293E4D-353A-4882-9850-3AEBE78F0D81}" type="parTrans" cxnId="{1DC44B00-DBFA-4199-8D0A-8373B6B0DCEC}">
      <dgm:prSet/>
      <dgm:spPr/>
      <dgm:t>
        <a:bodyPr/>
        <a:lstStyle/>
        <a:p>
          <a:endParaRPr lang="es-ES"/>
        </a:p>
      </dgm:t>
    </dgm:pt>
    <dgm:pt modelId="{C2FFFE9F-5D9D-49A5-8B3E-52F6BFA8157C}" type="sibTrans" cxnId="{1DC44B00-DBFA-4199-8D0A-8373B6B0DCEC}">
      <dgm:prSet/>
      <dgm:spPr/>
      <dgm:t>
        <a:bodyPr/>
        <a:lstStyle/>
        <a:p>
          <a:endParaRPr lang="es-ES"/>
        </a:p>
      </dgm:t>
    </dgm:pt>
    <dgm:pt modelId="{AF84B4F6-18D7-4173-87EC-598EE69302AA}">
      <dgm:prSet phldrT="[Texto]" phldr="0"/>
      <dgm:spPr/>
      <dgm:t>
        <a:bodyPr/>
        <a:lstStyle/>
        <a:p>
          <a:pPr algn="just" rtl="0"/>
          <a:r>
            <a:rPr lang="es-ES" dirty="0">
              <a:latin typeface="Arial" panose="020B0604020202020204" pitchFamily="34" charset="0"/>
              <a:cs typeface="Arial" panose="020B0604020202020204" pitchFamily="34" charset="0"/>
            </a:rPr>
            <a:t>Control de la frecuencia cardiaca, según el tipo la clasificación de la arritmia. </a:t>
          </a:r>
        </a:p>
      </dgm:t>
    </dgm:pt>
    <dgm:pt modelId="{B798D495-354E-4FDC-AFBE-2C05102B6A83}" type="parTrans" cxnId="{EDD38D5B-8343-4F08-A8F3-22625EF3B27B}">
      <dgm:prSet/>
      <dgm:spPr/>
      <dgm:t>
        <a:bodyPr/>
        <a:lstStyle/>
        <a:p>
          <a:endParaRPr lang="es-ES"/>
        </a:p>
      </dgm:t>
    </dgm:pt>
    <dgm:pt modelId="{5971EEF4-0D29-476B-A0CF-7B8A1ABE458E}" type="sibTrans" cxnId="{EDD38D5B-8343-4F08-A8F3-22625EF3B27B}">
      <dgm:prSet/>
      <dgm:spPr/>
      <dgm:t>
        <a:bodyPr/>
        <a:lstStyle/>
        <a:p>
          <a:endParaRPr lang="es-ES"/>
        </a:p>
      </dgm:t>
    </dgm:pt>
    <dgm:pt modelId="{1AE0682C-4334-4BC1-9454-063749B6AE80}">
      <dgm:prSet phldrT="[Texto]" phldr="0"/>
      <dgm:spPr/>
      <dgm:t>
        <a:bodyPr/>
        <a:lstStyle/>
        <a:p>
          <a:pPr algn="just" rtl="0"/>
          <a:r>
            <a:rPr lang="es-ES" dirty="0">
              <a:latin typeface="Arial" panose="020B0604020202020204" pitchFamily="34" charset="0"/>
              <a:cs typeface="Arial" panose="020B0604020202020204" pitchFamily="34" charset="0"/>
            </a:rPr>
            <a:t>Control de tensión arterial</a:t>
          </a:r>
        </a:p>
      </dgm:t>
    </dgm:pt>
    <dgm:pt modelId="{C2214D05-E46D-41CC-8700-E76771395CA5}" type="parTrans" cxnId="{4C1879E0-24A7-4418-A446-66842BD3A00C}">
      <dgm:prSet/>
      <dgm:spPr/>
      <dgm:t>
        <a:bodyPr/>
        <a:lstStyle/>
        <a:p>
          <a:endParaRPr lang="es-ES"/>
        </a:p>
      </dgm:t>
    </dgm:pt>
    <dgm:pt modelId="{F45EACBD-5672-49A2-83BE-BB40A2F11B45}" type="sibTrans" cxnId="{4C1879E0-24A7-4418-A446-66842BD3A00C}">
      <dgm:prSet/>
      <dgm:spPr/>
      <dgm:t>
        <a:bodyPr/>
        <a:lstStyle/>
        <a:p>
          <a:endParaRPr lang="es-ES"/>
        </a:p>
      </dgm:t>
    </dgm:pt>
    <dgm:pt modelId="{2E698103-91F5-41A5-9601-5B272B72F36E}">
      <dgm:prSet phldrT="[Texto]" phldr="0"/>
      <dgm:spPr/>
      <dgm:t>
        <a:bodyPr/>
        <a:lstStyle/>
        <a:p>
          <a:pPr rtl="0"/>
          <a:r>
            <a:rPr lang="es-ES" dirty="0">
              <a:latin typeface="Arial" panose="020B0604020202020204" pitchFamily="34" charset="0"/>
              <a:cs typeface="Arial" panose="020B0604020202020204" pitchFamily="34" charset="0"/>
            </a:rPr>
            <a:t>No hay un tratamiento farmacológico especifico </a:t>
          </a:r>
        </a:p>
      </dgm:t>
    </dgm:pt>
    <dgm:pt modelId="{C5B863F1-93F0-409B-B5AB-1B016DA15DA7}" type="parTrans" cxnId="{85D94A2F-0B5B-4573-9AC3-1132EFA4FC20}">
      <dgm:prSet/>
      <dgm:spPr/>
      <dgm:t>
        <a:bodyPr/>
        <a:lstStyle/>
        <a:p>
          <a:endParaRPr lang="es-ES"/>
        </a:p>
      </dgm:t>
    </dgm:pt>
    <dgm:pt modelId="{A8076ECA-259B-4805-9DEA-4948C807DBD6}" type="sibTrans" cxnId="{85D94A2F-0B5B-4573-9AC3-1132EFA4FC20}">
      <dgm:prSet/>
      <dgm:spPr/>
      <dgm:t>
        <a:bodyPr/>
        <a:lstStyle/>
        <a:p>
          <a:endParaRPr lang="es-ES"/>
        </a:p>
      </dgm:t>
    </dgm:pt>
    <dgm:pt modelId="{43DD534B-E9CA-4631-8878-DF37F84860B8}">
      <dgm:prSet phldrT="[Texto]" phldr="0"/>
      <dgm:spPr/>
      <dgm:t>
        <a:bodyPr/>
        <a:lstStyle/>
        <a:p>
          <a:pPr rtl="0"/>
          <a:r>
            <a:rPr lang="es-ES">
              <a:latin typeface="Arial" panose="020B0604020202020204" pitchFamily="34" charset="0"/>
              <a:cs typeface="Arial" panose="020B0604020202020204" pitchFamily="34" charset="0"/>
            </a:rPr>
            <a:t>Se debe hacer manejo sintomatico y según la aparición de complicaciones</a:t>
          </a:r>
        </a:p>
      </dgm:t>
    </dgm:pt>
    <dgm:pt modelId="{4A17696C-EC7B-46E6-96F5-B118EB069E96}" type="parTrans" cxnId="{716217A0-3A54-498D-80C5-0D6ACB05E722}">
      <dgm:prSet/>
      <dgm:spPr/>
      <dgm:t>
        <a:bodyPr/>
        <a:lstStyle/>
        <a:p>
          <a:endParaRPr lang="es-ES"/>
        </a:p>
      </dgm:t>
    </dgm:pt>
    <dgm:pt modelId="{10E0EE7D-2ABF-4BAB-A3FF-E23500D113FA}" type="sibTrans" cxnId="{716217A0-3A54-498D-80C5-0D6ACB05E722}">
      <dgm:prSet/>
      <dgm:spPr/>
      <dgm:t>
        <a:bodyPr/>
        <a:lstStyle/>
        <a:p>
          <a:endParaRPr lang="es-ES"/>
        </a:p>
      </dgm:t>
    </dgm:pt>
    <dgm:pt modelId="{33F159AF-B8F0-4985-986A-443DBB7458E2}">
      <dgm:prSet phldrT="[Texto]" phldr="0"/>
      <dgm:spPr/>
      <dgm:t>
        <a:bodyPr/>
        <a:lstStyle/>
        <a:p>
          <a:pPr rtl="0"/>
          <a:r>
            <a:rPr lang="es-ES" dirty="0">
              <a:latin typeface="Arial" panose="020B0604020202020204" pitchFamily="34" charset="0"/>
              <a:cs typeface="Arial" panose="020B0604020202020204" pitchFamily="34" charset="0"/>
            </a:rPr>
            <a:t>Garantizar la hidratación adecuada del paciente</a:t>
          </a:r>
        </a:p>
      </dgm:t>
    </dgm:pt>
    <dgm:pt modelId="{7FEB2D91-1DCC-43F5-8F56-357D9A68159B}" type="parTrans" cxnId="{56425142-DD82-4394-B468-D5A8C42E8F08}">
      <dgm:prSet/>
      <dgm:spPr/>
      <dgm:t>
        <a:bodyPr/>
        <a:lstStyle/>
        <a:p>
          <a:endParaRPr lang="es-ES"/>
        </a:p>
      </dgm:t>
    </dgm:pt>
    <dgm:pt modelId="{1B6C669D-F8D0-4AD2-A754-CD5B56DBDBA8}" type="sibTrans" cxnId="{56425142-DD82-4394-B468-D5A8C42E8F08}">
      <dgm:prSet/>
      <dgm:spPr/>
      <dgm:t>
        <a:bodyPr/>
        <a:lstStyle/>
        <a:p>
          <a:endParaRPr lang="es-ES"/>
        </a:p>
      </dgm:t>
    </dgm:pt>
    <dgm:pt modelId="{B362553D-0268-4B52-A354-A6A3688DEADA}">
      <dgm:prSet phldr="0"/>
      <dgm:spPr/>
      <dgm:t>
        <a:bodyPr/>
        <a:lstStyle/>
        <a:p>
          <a:pPr algn="just" rtl="0"/>
          <a:r>
            <a:rPr lang="es-ES" dirty="0">
              <a:latin typeface="Arial" panose="020B0604020202020204" pitchFamily="34" charset="0"/>
              <a:cs typeface="Arial" panose="020B0604020202020204" pitchFamily="34" charset="0"/>
            </a:rPr>
            <a:t>Algunos pacientes pueden cursar con rabdomiólisis por lo cual es fundamental garantizar la diuresis y prevenir falla renal aguda</a:t>
          </a:r>
        </a:p>
      </dgm:t>
    </dgm:pt>
    <dgm:pt modelId="{BF395D5C-C8E7-4668-ACB1-F8CC4EF95138}" type="parTrans" cxnId="{AE465DDB-E325-4639-B651-97D4366317E5}">
      <dgm:prSet/>
      <dgm:spPr/>
      <dgm:t>
        <a:bodyPr/>
        <a:lstStyle/>
        <a:p>
          <a:endParaRPr lang="es-CO"/>
        </a:p>
      </dgm:t>
    </dgm:pt>
    <dgm:pt modelId="{92697F25-3347-4763-A4F3-D409880D9228}" type="sibTrans" cxnId="{AE465DDB-E325-4639-B651-97D4366317E5}">
      <dgm:prSet/>
      <dgm:spPr/>
      <dgm:t>
        <a:bodyPr/>
        <a:lstStyle/>
        <a:p>
          <a:endParaRPr lang="es-ES"/>
        </a:p>
      </dgm:t>
    </dgm:pt>
    <dgm:pt modelId="{4DCB314C-9DB6-4040-AE61-6935378B7A2F}">
      <dgm:prSet phldr="0"/>
      <dgm:spPr/>
      <dgm:t>
        <a:bodyPr/>
        <a:lstStyle/>
        <a:p>
          <a:pPr algn="just" rtl="0"/>
          <a:r>
            <a:rPr lang="es-ES" dirty="0">
              <a:latin typeface="Arial" panose="020B0604020202020204" pitchFamily="34" charset="0"/>
              <a:cs typeface="Arial" panose="020B0604020202020204" pitchFamily="34" charset="0"/>
            </a:rPr>
            <a:t>En caso de alteración respiratoria que amerite intubación orotraqueal, evitar el uso de succinilcolina (puede empeorar los síntomas y la toxicidad)</a:t>
          </a:r>
        </a:p>
      </dgm:t>
    </dgm:pt>
    <dgm:pt modelId="{961D7153-D1D4-4EFC-818D-BA36D40FBDCF}" type="parTrans" cxnId="{1139BB4A-B1D3-4410-A490-7D985C25ACF0}">
      <dgm:prSet/>
      <dgm:spPr/>
      <dgm:t>
        <a:bodyPr/>
        <a:lstStyle/>
        <a:p>
          <a:endParaRPr lang="es-CO"/>
        </a:p>
      </dgm:t>
    </dgm:pt>
    <dgm:pt modelId="{9012B05F-CE4F-4757-8062-C3B00A508E0D}" type="sibTrans" cxnId="{1139BB4A-B1D3-4410-A490-7D985C25ACF0}">
      <dgm:prSet/>
      <dgm:spPr/>
      <dgm:t>
        <a:bodyPr/>
        <a:lstStyle/>
        <a:p>
          <a:endParaRPr lang="es-ES"/>
        </a:p>
      </dgm:t>
    </dgm:pt>
    <dgm:pt modelId="{CB37299C-F810-4590-A22C-F8E668C16EFC}">
      <dgm:prSet phldr="0"/>
      <dgm:spPr/>
      <dgm:t>
        <a:bodyPr/>
        <a:lstStyle/>
        <a:p>
          <a:pPr rtl="0"/>
          <a:r>
            <a:rPr lang="es-ES">
              <a:latin typeface="Arial" panose="020B0604020202020204" pitchFamily="34" charset="0"/>
              <a:cs typeface="Arial" panose="020B0604020202020204" pitchFamily="34" charset="0"/>
            </a:rPr>
            <a:t>Si hay hipertemia</a:t>
          </a:r>
        </a:p>
      </dgm:t>
    </dgm:pt>
    <dgm:pt modelId="{A4E51D15-2AC7-4029-9650-CC480A3AD642}" type="parTrans" cxnId="{C3F84334-4501-42E1-B167-EAA3B712E0FA}">
      <dgm:prSet/>
      <dgm:spPr/>
      <dgm:t>
        <a:bodyPr/>
        <a:lstStyle/>
        <a:p>
          <a:endParaRPr lang="es-CO"/>
        </a:p>
      </dgm:t>
    </dgm:pt>
    <dgm:pt modelId="{15481429-B5DA-4F96-B39B-5339509F8B9F}" type="sibTrans" cxnId="{C3F84334-4501-42E1-B167-EAA3B712E0FA}">
      <dgm:prSet/>
      <dgm:spPr/>
      <dgm:t>
        <a:bodyPr/>
        <a:lstStyle/>
        <a:p>
          <a:endParaRPr lang="es-CO"/>
        </a:p>
      </dgm:t>
    </dgm:pt>
    <dgm:pt modelId="{97E71889-1ED7-4472-B20C-76D39081ADFA}">
      <dgm:prSet phldr="0"/>
      <dgm:spPr/>
      <dgm:t>
        <a:bodyPr/>
        <a:lstStyle/>
        <a:p>
          <a:pPr algn="just" rtl="0"/>
          <a:r>
            <a:rPr lang="es-ES" dirty="0">
              <a:latin typeface="Arial" panose="020B0604020202020204" pitchFamily="34" charset="0"/>
              <a:cs typeface="Arial" panose="020B0604020202020204" pitchFamily="34" charset="0"/>
            </a:rPr>
            <a:t>Debe usarse  medios físicos. </a:t>
          </a:r>
        </a:p>
      </dgm:t>
    </dgm:pt>
    <dgm:pt modelId="{FD2C7347-6509-419A-A78D-0F45C889B4C1}" type="parTrans" cxnId="{0A02CDD1-77ED-4FE8-A068-8428832A6D59}">
      <dgm:prSet/>
      <dgm:spPr/>
      <dgm:t>
        <a:bodyPr/>
        <a:lstStyle/>
        <a:p>
          <a:endParaRPr lang="es-CO"/>
        </a:p>
      </dgm:t>
    </dgm:pt>
    <dgm:pt modelId="{28CA1421-48F0-493D-A0CF-8ECD1F083DF3}" type="sibTrans" cxnId="{0A02CDD1-77ED-4FE8-A068-8428832A6D59}">
      <dgm:prSet/>
      <dgm:spPr/>
      <dgm:t>
        <a:bodyPr/>
        <a:lstStyle/>
        <a:p>
          <a:endParaRPr lang="es-CO"/>
        </a:p>
      </dgm:t>
    </dgm:pt>
    <dgm:pt modelId="{CE88C9C9-0AC9-4F26-9846-783E5A90EBD7}">
      <dgm:prSet phldr="0"/>
      <dgm:spPr/>
      <dgm:t>
        <a:bodyPr/>
        <a:lstStyle/>
        <a:p>
          <a:pPr algn="just" rtl="0"/>
          <a:r>
            <a:rPr lang="es-ES" dirty="0">
              <a:latin typeface="Arial" panose="020B0604020202020204" pitchFamily="34" charset="0"/>
              <a:cs typeface="Arial" panose="020B0604020202020204" pitchFamily="34" charset="0"/>
            </a:rPr>
            <a:t>Los antipiréticos como acetaminofén o AINES no están indicados dado son ineficaces en el manejo de la hipertermia</a:t>
          </a:r>
        </a:p>
      </dgm:t>
    </dgm:pt>
    <dgm:pt modelId="{8EE68090-0AA3-48A8-95BB-6BE1667A8F90}" type="parTrans" cxnId="{09815CF7-C919-49EB-AB37-61C20040FF22}">
      <dgm:prSet/>
      <dgm:spPr/>
      <dgm:t>
        <a:bodyPr/>
        <a:lstStyle/>
        <a:p>
          <a:endParaRPr lang="es-CO"/>
        </a:p>
      </dgm:t>
    </dgm:pt>
    <dgm:pt modelId="{B19192E9-1132-4858-9F32-4F73A0872BEF}" type="sibTrans" cxnId="{09815CF7-C919-49EB-AB37-61C20040FF22}">
      <dgm:prSet/>
      <dgm:spPr/>
      <dgm:t>
        <a:bodyPr/>
        <a:lstStyle/>
        <a:p>
          <a:endParaRPr lang="es-CO"/>
        </a:p>
      </dgm:t>
    </dgm:pt>
    <dgm:pt modelId="{0CC6DF2D-4BB9-4D1A-9610-0DB63C3ACF81}">
      <dgm:prSet phldr="0"/>
      <dgm:spPr/>
      <dgm:t>
        <a:bodyPr/>
        <a:lstStyle/>
        <a:p>
          <a:pPr rtl="0"/>
          <a:r>
            <a:rPr lang="es-ES" dirty="0">
              <a:latin typeface="Arial" panose="020B0604020202020204" pitchFamily="34" charset="0"/>
              <a:cs typeface="Arial" panose="020B0604020202020204" pitchFamily="34" charset="0"/>
            </a:rPr>
            <a:t>En caso de Agitación psicomotora, ansiedad o convulsiones</a:t>
          </a:r>
        </a:p>
      </dgm:t>
    </dgm:pt>
    <dgm:pt modelId="{1A544064-85FA-4AA8-99AC-96C040CBA9C8}" type="parTrans" cxnId="{9A0E6003-CA5B-4F88-9A81-997AB1691B7E}">
      <dgm:prSet/>
      <dgm:spPr/>
      <dgm:t>
        <a:bodyPr/>
        <a:lstStyle/>
        <a:p>
          <a:endParaRPr lang="es-CO"/>
        </a:p>
      </dgm:t>
    </dgm:pt>
    <dgm:pt modelId="{076A4822-1EBC-49B9-834E-CF1A0C46A388}" type="sibTrans" cxnId="{9A0E6003-CA5B-4F88-9A81-997AB1691B7E}">
      <dgm:prSet/>
      <dgm:spPr/>
      <dgm:t>
        <a:bodyPr/>
        <a:lstStyle/>
        <a:p>
          <a:endParaRPr lang="es-CO"/>
        </a:p>
      </dgm:t>
    </dgm:pt>
    <dgm:pt modelId="{6227A9A6-86E1-4C97-B1F2-457A4F9CB761}">
      <dgm:prSet phldr="0"/>
      <dgm:spPr/>
      <dgm:t>
        <a:bodyPr/>
        <a:lstStyle/>
        <a:p>
          <a:pPr algn="just" rtl="0"/>
          <a:r>
            <a:rPr lang="es-ES" dirty="0">
              <a:latin typeface="Arial" panose="020B0604020202020204" pitchFamily="34" charset="0"/>
              <a:cs typeface="Arial" panose="020B0604020202020204" pitchFamily="34" charset="0"/>
            </a:rPr>
            <a:t>Diazepam 5 a 10mg intravenoso según los esquemas recomendados para cada una de las situaciones descritas</a:t>
          </a:r>
        </a:p>
      </dgm:t>
    </dgm:pt>
    <dgm:pt modelId="{3FFF4263-3D7E-4FAD-AE18-69555FC77D71}" type="parTrans" cxnId="{45A3F63C-A6F4-478B-8633-2FF07BA47AF8}">
      <dgm:prSet/>
      <dgm:spPr/>
      <dgm:t>
        <a:bodyPr/>
        <a:lstStyle/>
        <a:p>
          <a:endParaRPr lang="es-CO"/>
        </a:p>
      </dgm:t>
    </dgm:pt>
    <dgm:pt modelId="{3272A39E-966F-479C-8EFE-31446CA58E32}" type="sibTrans" cxnId="{45A3F63C-A6F4-478B-8633-2FF07BA47AF8}">
      <dgm:prSet/>
      <dgm:spPr/>
      <dgm:t>
        <a:bodyPr/>
        <a:lstStyle/>
        <a:p>
          <a:endParaRPr lang="es-CO"/>
        </a:p>
      </dgm:t>
    </dgm:pt>
    <dgm:pt modelId="{FACF922D-823D-46F2-A80A-A3C94280D92E}">
      <dgm:prSet phldr="0"/>
      <dgm:spPr/>
      <dgm:t>
        <a:bodyPr/>
        <a:lstStyle/>
        <a:p>
          <a:pPr algn="just" rtl="0"/>
          <a:r>
            <a:rPr lang="es-ES" dirty="0">
              <a:latin typeface="Arial" panose="020B0604020202020204" pitchFamily="34" charset="0"/>
              <a:cs typeface="Arial" panose="020B0604020202020204" pitchFamily="34" charset="0"/>
            </a:rPr>
            <a:t>Evitar el uso de antipsicóticos, por riesgo de interacciones toxico-farmacológicas. </a:t>
          </a:r>
        </a:p>
      </dgm:t>
    </dgm:pt>
    <dgm:pt modelId="{111D09EF-00F4-4497-B1DC-24C1BE878E90}" type="parTrans" cxnId="{A397A46B-A147-4303-81BD-F93497C95CB0}">
      <dgm:prSet/>
      <dgm:spPr/>
      <dgm:t>
        <a:bodyPr/>
        <a:lstStyle/>
        <a:p>
          <a:endParaRPr lang="es-CO"/>
        </a:p>
      </dgm:t>
    </dgm:pt>
    <dgm:pt modelId="{C1ADF7B7-C6AE-4485-8930-360E31C0D2EE}" type="sibTrans" cxnId="{A397A46B-A147-4303-81BD-F93497C95CB0}">
      <dgm:prSet/>
      <dgm:spPr/>
      <dgm:t>
        <a:bodyPr/>
        <a:lstStyle/>
        <a:p>
          <a:endParaRPr lang="es-CO"/>
        </a:p>
      </dgm:t>
    </dgm:pt>
    <dgm:pt modelId="{DBAA9642-31A3-4101-AC73-1BF00111BAA7}">
      <dgm:prSet phldrT="[Texto]" phldr="0"/>
      <dgm:spPr/>
      <dgm:t>
        <a:bodyPr/>
        <a:lstStyle/>
        <a:p>
          <a:pPr algn="just" rtl="0"/>
          <a:r>
            <a:rPr lang="es-ES" dirty="0">
              <a:latin typeface="Arial" panose="020B0604020202020204" pitchFamily="34" charset="0"/>
              <a:cs typeface="Arial" panose="020B0604020202020204" pitchFamily="34" charset="0"/>
            </a:rPr>
            <a:t>Evitar beta-bloqueadores y antiarrítmicos tipo </a:t>
          </a:r>
          <a:r>
            <a:rPr lang="es-ES" dirty="0" err="1">
              <a:latin typeface="Arial" panose="020B0604020202020204" pitchFamily="34" charset="0"/>
              <a:cs typeface="Arial" panose="020B0604020202020204" pitchFamily="34" charset="0"/>
            </a:rPr>
            <a:t>Ia</a:t>
          </a:r>
          <a:r>
            <a:rPr lang="es-ES" dirty="0">
              <a:latin typeface="Arial" panose="020B0604020202020204" pitchFamily="34" charset="0"/>
              <a:cs typeface="Arial" panose="020B0604020202020204" pitchFamily="34" charset="0"/>
            </a:rPr>
            <a:t> y </a:t>
          </a:r>
          <a:r>
            <a:rPr lang="es-ES" dirty="0" err="1">
              <a:latin typeface="Arial" panose="020B0604020202020204" pitchFamily="34" charset="0"/>
              <a:cs typeface="Arial" panose="020B0604020202020204" pitchFamily="34" charset="0"/>
            </a:rPr>
            <a:t>Ic</a:t>
          </a:r>
          <a:r>
            <a:rPr lang="es-ES" dirty="0">
              <a:latin typeface="Arial" panose="020B0604020202020204" pitchFamily="34" charset="0"/>
              <a:cs typeface="Arial" panose="020B0604020202020204" pitchFamily="34" charset="0"/>
            </a:rPr>
            <a:t>, así como los bloqueadores beta-adrenérgicos </a:t>
          </a:r>
        </a:p>
      </dgm:t>
    </dgm:pt>
    <dgm:pt modelId="{D71EFE06-28D4-4C4B-BD92-3DD25C52FC98}" type="parTrans" cxnId="{C736E176-2144-4CBC-B28D-418772A040F4}">
      <dgm:prSet/>
      <dgm:spPr/>
      <dgm:t>
        <a:bodyPr/>
        <a:lstStyle/>
        <a:p>
          <a:endParaRPr lang="es-CO"/>
        </a:p>
      </dgm:t>
    </dgm:pt>
    <dgm:pt modelId="{DF3423F6-547C-44EC-BBD0-34C171DBE46A}" type="sibTrans" cxnId="{C736E176-2144-4CBC-B28D-418772A040F4}">
      <dgm:prSet/>
      <dgm:spPr/>
      <dgm:t>
        <a:bodyPr/>
        <a:lstStyle/>
        <a:p>
          <a:endParaRPr lang="es-CO"/>
        </a:p>
      </dgm:t>
    </dgm:pt>
    <dgm:pt modelId="{ECD5ABEE-7BB9-45B3-B9F7-C5890856D84B}">
      <dgm:prSet phldr="0"/>
      <dgm:spPr/>
      <dgm:t>
        <a:bodyPr/>
        <a:lstStyle/>
        <a:p>
          <a:pPr algn="just" rtl="0"/>
          <a:endParaRPr lang="es-ES" dirty="0">
            <a:latin typeface="Arial" panose="020B0604020202020204" pitchFamily="34" charset="0"/>
            <a:cs typeface="Arial" panose="020B0604020202020204" pitchFamily="34" charset="0"/>
          </a:endParaRPr>
        </a:p>
      </dgm:t>
    </dgm:pt>
    <dgm:pt modelId="{FFD3AACF-A638-415D-8DC8-22F2BECA463E}" type="parTrans" cxnId="{046EF898-D752-450E-B9CA-142A02E0AFE5}">
      <dgm:prSet/>
      <dgm:spPr/>
      <dgm:t>
        <a:bodyPr/>
        <a:lstStyle/>
        <a:p>
          <a:endParaRPr lang="es-CO"/>
        </a:p>
      </dgm:t>
    </dgm:pt>
    <dgm:pt modelId="{F358DA26-DC31-4074-8A67-4DDAB54C9A75}" type="sibTrans" cxnId="{046EF898-D752-450E-B9CA-142A02E0AFE5}">
      <dgm:prSet/>
      <dgm:spPr/>
      <dgm:t>
        <a:bodyPr/>
        <a:lstStyle/>
        <a:p>
          <a:endParaRPr lang="es-CO"/>
        </a:p>
      </dgm:t>
    </dgm:pt>
    <dgm:pt modelId="{7FCCC6BA-F676-41C5-9990-0288CA2A7679}">
      <dgm:prSet phldr="0"/>
      <dgm:spPr/>
      <dgm:t>
        <a:bodyPr/>
        <a:lstStyle/>
        <a:p>
          <a:pPr algn="just" rtl="0"/>
          <a:r>
            <a:rPr lang="es-ES" dirty="0">
              <a:latin typeface="Arial" panose="020B0604020202020204" pitchFamily="34" charset="0"/>
              <a:cs typeface="Arial" panose="020B0604020202020204" pitchFamily="34" charset="0"/>
            </a:rPr>
            <a:t>De ser estrictamente necesario utilizar haloperidol acompañado de una benzodiacepina.</a:t>
          </a:r>
        </a:p>
      </dgm:t>
    </dgm:pt>
    <dgm:pt modelId="{F4FC55F0-75A2-46C4-90E2-A0A88A95B28A}" type="parTrans" cxnId="{28A643E1-93E8-4204-808D-2AB626059257}">
      <dgm:prSet/>
      <dgm:spPr/>
      <dgm:t>
        <a:bodyPr/>
        <a:lstStyle/>
        <a:p>
          <a:endParaRPr lang="es-CO"/>
        </a:p>
      </dgm:t>
    </dgm:pt>
    <dgm:pt modelId="{C03DFAB0-9945-402E-A953-3019452CFCFC}" type="sibTrans" cxnId="{28A643E1-93E8-4204-808D-2AB626059257}">
      <dgm:prSet/>
      <dgm:spPr/>
      <dgm:t>
        <a:bodyPr/>
        <a:lstStyle/>
        <a:p>
          <a:endParaRPr lang="es-CO"/>
        </a:p>
      </dgm:t>
    </dgm:pt>
    <dgm:pt modelId="{DB219769-AC0E-4D8D-A884-449A3BBB8022}" type="pres">
      <dgm:prSet presAssocID="{A3852AEB-3995-42B7-81DD-193F0455C3D6}" presName="Name0" presStyleCnt="0">
        <dgm:presLayoutVars>
          <dgm:dir/>
          <dgm:animLvl val="lvl"/>
          <dgm:resizeHandles val="exact"/>
        </dgm:presLayoutVars>
      </dgm:prSet>
      <dgm:spPr/>
    </dgm:pt>
    <dgm:pt modelId="{79E5FDD3-A00E-47DD-A319-E2492AE41915}" type="pres">
      <dgm:prSet presAssocID="{A7DAA987-B67E-414A-AB16-221EA99C0523}" presName="composite" presStyleCnt="0"/>
      <dgm:spPr/>
    </dgm:pt>
    <dgm:pt modelId="{893346CA-7E88-4BBE-BE1C-475270814766}" type="pres">
      <dgm:prSet presAssocID="{A7DAA987-B67E-414A-AB16-221EA99C0523}" presName="parTx" presStyleLbl="alignNode1" presStyleIdx="0" presStyleCnt="5" custScaleX="116079" custLinFactNeighborX="2878">
        <dgm:presLayoutVars>
          <dgm:chMax val="0"/>
          <dgm:chPref val="0"/>
          <dgm:bulletEnabled val="1"/>
        </dgm:presLayoutVars>
      </dgm:prSet>
      <dgm:spPr/>
    </dgm:pt>
    <dgm:pt modelId="{75B26CF5-9086-42C5-B063-A7A707FA6415}" type="pres">
      <dgm:prSet presAssocID="{A7DAA987-B67E-414A-AB16-221EA99C0523}" presName="desTx" presStyleLbl="alignAccFollowNode1" presStyleIdx="0" presStyleCnt="5" custScaleX="116079" custScaleY="88093" custLinFactNeighborX="2878">
        <dgm:presLayoutVars>
          <dgm:bulletEnabled val="1"/>
        </dgm:presLayoutVars>
      </dgm:prSet>
      <dgm:spPr/>
    </dgm:pt>
    <dgm:pt modelId="{E8911DE8-8657-401A-8141-407692316B91}" type="pres">
      <dgm:prSet presAssocID="{C2FFFE9F-5D9D-49A5-8B3E-52F6BFA8157C}" presName="space" presStyleCnt="0"/>
      <dgm:spPr/>
    </dgm:pt>
    <dgm:pt modelId="{DF052700-D760-4724-921A-40C0F7F9A959}" type="pres">
      <dgm:prSet presAssocID="{2E698103-91F5-41A5-9601-5B272B72F36E}" presName="composite" presStyleCnt="0"/>
      <dgm:spPr/>
    </dgm:pt>
    <dgm:pt modelId="{B031B644-3587-42C0-9574-0DAECC76842F}" type="pres">
      <dgm:prSet presAssocID="{2E698103-91F5-41A5-9601-5B272B72F36E}" presName="parTx" presStyleLbl="alignNode1" presStyleIdx="1" presStyleCnt="5" custLinFactNeighborX="8004">
        <dgm:presLayoutVars>
          <dgm:chMax val="0"/>
          <dgm:chPref val="0"/>
          <dgm:bulletEnabled val="1"/>
        </dgm:presLayoutVars>
      </dgm:prSet>
      <dgm:spPr/>
    </dgm:pt>
    <dgm:pt modelId="{8AD2AF65-1338-40CF-8874-9F5CFDE3A65E}" type="pres">
      <dgm:prSet presAssocID="{2E698103-91F5-41A5-9601-5B272B72F36E}" presName="desTx" presStyleLbl="alignAccFollowNode1" presStyleIdx="1" presStyleCnt="5" custScaleY="88093" custLinFactNeighborX="8004">
        <dgm:presLayoutVars>
          <dgm:bulletEnabled val="1"/>
        </dgm:presLayoutVars>
      </dgm:prSet>
      <dgm:spPr/>
    </dgm:pt>
    <dgm:pt modelId="{7DBDD26C-EA58-496B-9C0C-EC4CC67D014B}" type="pres">
      <dgm:prSet presAssocID="{A8076ECA-259B-4805-9DEA-4948C807DBD6}" presName="space" presStyleCnt="0"/>
      <dgm:spPr/>
    </dgm:pt>
    <dgm:pt modelId="{B02EC285-0A07-4FCA-A5F5-8AEBB7E693DC}" type="pres">
      <dgm:prSet presAssocID="{33F159AF-B8F0-4985-986A-443DBB7458E2}" presName="composite" presStyleCnt="0"/>
      <dgm:spPr/>
    </dgm:pt>
    <dgm:pt modelId="{AF14B693-F0D9-453D-8677-D46ED79B8A6F}" type="pres">
      <dgm:prSet presAssocID="{33F159AF-B8F0-4985-986A-443DBB7458E2}" presName="parTx" presStyleLbl="alignNode1" presStyleIdx="2" presStyleCnt="5" custLinFactNeighborX="5921" custLinFactNeighborY="5619">
        <dgm:presLayoutVars>
          <dgm:chMax val="0"/>
          <dgm:chPref val="0"/>
          <dgm:bulletEnabled val="1"/>
        </dgm:presLayoutVars>
      </dgm:prSet>
      <dgm:spPr/>
    </dgm:pt>
    <dgm:pt modelId="{FAF8A0E7-D9E0-48ED-90A3-5F2F8E1C27E9}" type="pres">
      <dgm:prSet presAssocID="{33F159AF-B8F0-4985-986A-443DBB7458E2}" presName="desTx" presStyleLbl="alignAccFollowNode1" presStyleIdx="2" presStyleCnt="5" custScaleY="88093" custLinFactNeighborX="5921" custLinFactNeighborY="922">
        <dgm:presLayoutVars>
          <dgm:bulletEnabled val="1"/>
        </dgm:presLayoutVars>
      </dgm:prSet>
      <dgm:spPr/>
    </dgm:pt>
    <dgm:pt modelId="{FF3E828E-171D-4E08-9D61-BEF6BB3D7F0E}" type="pres">
      <dgm:prSet presAssocID="{1B6C669D-F8D0-4AD2-A754-CD5B56DBDBA8}" presName="space" presStyleCnt="0"/>
      <dgm:spPr/>
    </dgm:pt>
    <dgm:pt modelId="{30BA300F-1638-4EB8-AB49-A518BA13FC22}" type="pres">
      <dgm:prSet presAssocID="{CB37299C-F810-4590-A22C-F8E668C16EFC}" presName="composite" presStyleCnt="0"/>
      <dgm:spPr/>
    </dgm:pt>
    <dgm:pt modelId="{BA08106B-881B-4762-83E8-A1127A13732A}" type="pres">
      <dgm:prSet presAssocID="{CB37299C-F810-4590-A22C-F8E668C16EFC}" presName="parTx" presStyleLbl="alignNode1" presStyleIdx="3" presStyleCnt="5" custScaleX="86514" custLinFactNeighborX="826" custLinFactNeighborY="4007">
        <dgm:presLayoutVars>
          <dgm:chMax val="0"/>
          <dgm:chPref val="0"/>
          <dgm:bulletEnabled val="1"/>
        </dgm:presLayoutVars>
      </dgm:prSet>
      <dgm:spPr/>
    </dgm:pt>
    <dgm:pt modelId="{5952C606-6DD5-4D93-B889-33D7C0C7ED7C}" type="pres">
      <dgm:prSet presAssocID="{CB37299C-F810-4590-A22C-F8E668C16EFC}" presName="desTx" presStyleLbl="alignAccFollowNode1" presStyleIdx="3" presStyleCnt="5" custScaleX="87862" custScaleY="88093" custLinFactNeighborX="1385" custLinFactNeighborY="685">
        <dgm:presLayoutVars>
          <dgm:bulletEnabled val="1"/>
        </dgm:presLayoutVars>
      </dgm:prSet>
      <dgm:spPr/>
    </dgm:pt>
    <dgm:pt modelId="{3B3D1936-3290-4F43-B211-027F760915AB}" type="pres">
      <dgm:prSet presAssocID="{15481429-B5DA-4F96-B39B-5339509F8B9F}" presName="space" presStyleCnt="0"/>
      <dgm:spPr/>
    </dgm:pt>
    <dgm:pt modelId="{C4AD0F55-E4F6-4CC7-AB63-DEEBDCAFF59A}" type="pres">
      <dgm:prSet presAssocID="{0CC6DF2D-4BB9-4D1A-9610-0DB63C3ACF81}" presName="composite" presStyleCnt="0"/>
      <dgm:spPr/>
    </dgm:pt>
    <dgm:pt modelId="{8A0E1C91-6EAF-4A92-BE23-15200D33E3B4}" type="pres">
      <dgm:prSet presAssocID="{0CC6DF2D-4BB9-4D1A-9610-0DB63C3ACF81}" presName="parTx" presStyleLbl="alignNode1" presStyleIdx="4" presStyleCnt="5">
        <dgm:presLayoutVars>
          <dgm:chMax val="0"/>
          <dgm:chPref val="0"/>
          <dgm:bulletEnabled val="1"/>
        </dgm:presLayoutVars>
      </dgm:prSet>
      <dgm:spPr/>
    </dgm:pt>
    <dgm:pt modelId="{BF7E7C6F-7142-4394-AB51-02D013318F2E}" type="pres">
      <dgm:prSet presAssocID="{0CC6DF2D-4BB9-4D1A-9610-0DB63C3ACF81}" presName="desTx" presStyleLbl="alignAccFollowNode1" presStyleIdx="4" presStyleCnt="5" custScaleY="88093">
        <dgm:presLayoutVars>
          <dgm:bulletEnabled val="1"/>
        </dgm:presLayoutVars>
      </dgm:prSet>
      <dgm:spPr/>
    </dgm:pt>
  </dgm:ptLst>
  <dgm:cxnLst>
    <dgm:cxn modelId="{1DC44B00-DBFA-4199-8D0A-8373B6B0DCEC}" srcId="{A3852AEB-3995-42B7-81DD-193F0455C3D6}" destId="{A7DAA987-B67E-414A-AB16-221EA99C0523}" srcOrd="0" destOrd="0" parTransId="{76293E4D-353A-4882-9850-3AEBE78F0D81}" sibTransId="{C2FFFE9F-5D9D-49A5-8B3E-52F6BFA8157C}"/>
    <dgm:cxn modelId="{9A0E6003-CA5B-4F88-9A81-997AB1691B7E}" srcId="{A3852AEB-3995-42B7-81DD-193F0455C3D6}" destId="{0CC6DF2D-4BB9-4D1A-9610-0DB63C3ACF81}" srcOrd="4" destOrd="0" parTransId="{1A544064-85FA-4AA8-99AC-96C040CBA9C8}" sibTransId="{076A4822-1EBC-49B9-834E-CF1A0C46A388}"/>
    <dgm:cxn modelId="{75031B08-10A7-48A2-842E-4A8A0EB07E77}" type="presOf" srcId="{A3852AEB-3995-42B7-81DD-193F0455C3D6}" destId="{DB219769-AC0E-4D8D-A884-449A3BBB8022}" srcOrd="0" destOrd="0" presId="urn:microsoft.com/office/officeart/2005/8/layout/hList1"/>
    <dgm:cxn modelId="{BAAB111E-8DAE-4229-8AB4-695DC02E7A25}" type="presOf" srcId="{33F159AF-B8F0-4985-986A-443DBB7458E2}" destId="{AF14B693-F0D9-453D-8677-D46ED79B8A6F}" srcOrd="0" destOrd="0" presId="urn:microsoft.com/office/officeart/2005/8/layout/hList1"/>
    <dgm:cxn modelId="{85D94A2F-0B5B-4573-9AC3-1132EFA4FC20}" srcId="{A3852AEB-3995-42B7-81DD-193F0455C3D6}" destId="{2E698103-91F5-41A5-9601-5B272B72F36E}" srcOrd="1" destOrd="0" parTransId="{C5B863F1-93F0-409B-B5AB-1B016DA15DA7}" sibTransId="{A8076ECA-259B-4805-9DEA-4948C807DBD6}"/>
    <dgm:cxn modelId="{89813233-9DAB-4CBA-BC90-CC0775C9C3DE}" type="presOf" srcId="{B362553D-0268-4B52-A354-A6A3688DEADA}" destId="{FAF8A0E7-D9E0-48ED-90A3-5F2F8E1C27E9}" srcOrd="0" destOrd="0" presId="urn:microsoft.com/office/officeart/2005/8/layout/hList1"/>
    <dgm:cxn modelId="{C3F84334-4501-42E1-B167-EAA3B712E0FA}" srcId="{A3852AEB-3995-42B7-81DD-193F0455C3D6}" destId="{CB37299C-F810-4590-A22C-F8E668C16EFC}" srcOrd="3" destOrd="0" parTransId="{A4E51D15-2AC7-4029-9650-CC480A3AD642}" sibTransId="{15481429-B5DA-4F96-B39B-5339509F8B9F}"/>
    <dgm:cxn modelId="{45A3F63C-A6F4-478B-8633-2FF07BA47AF8}" srcId="{0CC6DF2D-4BB9-4D1A-9610-0DB63C3ACF81}" destId="{6227A9A6-86E1-4C97-B1F2-457A4F9CB761}" srcOrd="0" destOrd="0" parTransId="{3FFF4263-3D7E-4FAD-AE18-69555FC77D71}" sibTransId="{3272A39E-966F-479C-8EFE-31446CA58E32}"/>
    <dgm:cxn modelId="{EDD38D5B-8343-4F08-A8F3-22625EF3B27B}" srcId="{A7DAA987-B67E-414A-AB16-221EA99C0523}" destId="{AF84B4F6-18D7-4173-87EC-598EE69302AA}" srcOrd="0" destOrd="0" parTransId="{B798D495-354E-4FDC-AFBE-2C05102B6A83}" sibTransId="{5971EEF4-0D29-476B-A0CF-7B8A1ABE458E}"/>
    <dgm:cxn modelId="{56425142-DD82-4394-B468-D5A8C42E8F08}" srcId="{A3852AEB-3995-42B7-81DD-193F0455C3D6}" destId="{33F159AF-B8F0-4985-986A-443DBB7458E2}" srcOrd="2" destOrd="0" parTransId="{7FEB2D91-1DCC-43F5-8F56-357D9A68159B}" sibTransId="{1B6C669D-F8D0-4AD2-A754-CD5B56DBDBA8}"/>
    <dgm:cxn modelId="{1139BB4A-B1D3-4410-A490-7D985C25ACF0}" srcId="{A7DAA987-B67E-414A-AB16-221EA99C0523}" destId="{4DCB314C-9DB6-4040-AE61-6935378B7A2F}" srcOrd="3" destOrd="0" parTransId="{961D7153-D1D4-4EFC-818D-BA36D40FBDCF}" sibTransId="{9012B05F-CE4F-4757-8062-C3B00A508E0D}"/>
    <dgm:cxn modelId="{A397A46B-A147-4303-81BD-F93497C95CB0}" srcId="{0CC6DF2D-4BB9-4D1A-9610-0DB63C3ACF81}" destId="{FACF922D-823D-46F2-A80A-A3C94280D92E}" srcOrd="2" destOrd="0" parTransId="{111D09EF-00F4-4497-B1DC-24C1BE878E90}" sibTransId="{C1ADF7B7-C6AE-4485-8930-360E31C0D2EE}"/>
    <dgm:cxn modelId="{9606EA75-50DA-4482-911D-051B9ABA4B47}" type="presOf" srcId="{1AE0682C-4334-4BC1-9454-063749B6AE80}" destId="{75B26CF5-9086-42C5-B063-A7A707FA6415}" srcOrd="0" destOrd="2" presId="urn:microsoft.com/office/officeart/2005/8/layout/hList1"/>
    <dgm:cxn modelId="{4D91B176-81E1-4332-80DF-7FFDE228F7CF}" type="presOf" srcId="{97E71889-1ED7-4472-B20C-76D39081ADFA}" destId="{5952C606-6DD5-4D93-B889-33D7C0C7ED7C}" srcOrd="0" destOrd="0" presId="urn:microsoft.com/office/officeart/2005/8/layout/hList1"/>
    <dgm:cxn modelId="{C736E176-2144-4CBC-B28D-418772A040F4}" srcId="{A7DAA987-B67E-414A-AB16-221EA99C0523}" destId="{DBAA9642-31A3-4101-AC73-1BF00111BAA7}" srcOrd="1" destOrd="0" parTransId="{D71EFE06-28D4-4C4B-BD92-3DD25C52FC98}" sibTransId="{DF3423F6-547C-44EC-BBD0-34C171DBE46A}"/>
    <dgm:cxn modelId="{9C553377-EA30-4B4B-BE73-DA2097D67BE9}" type="presOf" srcId="{FACF922D-823D-46F2-A80A-A3C94280D92E}" destId="{BF7E7C6F-7142-4394-AB51-02D013318F2E}" srcOrd="0" destOrd="2" presId="urn:microsoft.com/office/officeart/2005/8/layout/hList1"/>
    <dgm:cxn modelId="{3F4D4D8B-ABE5-45DC-A104-C6C1FF45C97C}" type="presOf" srcId="{6227A9A6-86E1-4C97-B1F2-457A4F9CB761}" destId="{BF7E7C6F-7142-4394-AB51-02D013318F2E}" srcOrd="0" destOrd="0" presId="urn:microsoft.com/office/officeart/2005/8/layout/hList1"/>
    <dgm:cxn modelId="{08FF9891-AACD-4694-BCE8-D4654E03EF81}" type="presOf" srcId="{4DCB314C-9DB6-4040-AE61-6935378B7A2F}" destId="{75B26CF5-9086-42C5-B063-A7A707FA6415}" srcOrd="0" destOrd="3" presId="urn:microsoft.com/office/officeart/2005/8/layout/hList1"/>
    <dgm:cxn modelId="{046EF898-D752-450E-B9CA-142A02E0AFE5}" srcId="{0CC6DF2D-4BB9-4D1A-9610-0DB63C3ACF81}" destId="{ECD5ABEE-7BB9-45B3-B9F7-C5890856D84B}" srcOrd="1" destOrd="0" parTransId="{FFD3AACF-A638-415D-8DC8-22F2BECA463E}" sibTransId="{F358DA26-DC31-4074-8A67-4DDAB54C9A75}"/>
    <dgm:cxn modelId="{74505E9D-218B-4B6F-9ACE-99F59D770E83}" type="presOf" srcId="{A7DAA987-B67E-414A-AB16-221EA99C0523}" destId="{893346CA-7E88-4BBE-BE1C-475270814766}" srcOrd="0" destOrd="0" presId="urn:microsoft.com/office/officeart/2005/8/layout/hList1"/>
    <dgm:cxn modelId="{716217A0-3A54-498D-80C5-0D6ACB05E722}" srcId="{2E698103-91F5-41A5-9601-5B272B72F36E}" destId="{43DD534B-E9CA-4631-8878-DF37F84860B8}" srcOrd="0" destOrd="0" parTransId="{4A17696C-EC7B-46E6-96F5-B118EB069E96}" sibTransId="{10E0EE7D-2ABF-4BAB-A3FF-E23500D113FA}"/>
    <dgm:cxn modelId="{0B1074A2-206A-44A0-A3E9-911A182E3166}" type="presOf" srcId="{ECD5ABEE-7BB9-45B3-B9F7-C5890856D84B}" destId="{BF7E7C6F-7142-4394-AB51-02D013318F2E}" srcOrd="0" destOrd="1" presId="urn:microsoft.com/office/officeart/2005/8/layout/hList1"/>
    <dgm:cxn modelId="{D4112AA7-2CA6-45EB-8F04-A892F44A7E22}" type="presOf" srcId="{AF84B4F6-18D7-4173-87EC-598EE69302AA}" destId="{75B26CF5-9086-42C5-B063-A7A707FA6415}" srcOrd="0" destOrd="0" presId="urn:microsoft.com/office/officeart/2005/8/layout/hList1"/>
    <dgm:cxn modelId="{07624BAB-3E7F-416A-84E3-BC4DBCE5A9FF}" type="presOf" srcId="{2E698103-91F5-41A5-9601-5B272B72F36E}" destId="{B031B644-3587-42C0-9574-0DAECC76842F}" srcOrd="0" destOrd="0" presId="urn:microsoft.com/office/officeart/2005/8/layout/hList1"/>
    <dgm:cxn modelId="{FEB6F6B2-1F7B-48EB-8043-39FFD237A356}" type="presOf" srcId="{43DD534B-E9CA-4631-8878-DF37F84860B8}" destId="{8AD2AF65-1338-40CF-8874-9F5CFDE3A65E}" srcOrd="0" destOrd="0" presId="urn:microsoft.com/office/officeart/2005/8/layout/hList1"/>
    <dgm:cxn modelId="{A2DEE3B7-BA2E-48A6-BCF4-36429C4D349D}" type="presOf" srcId="{DBAA9642-31A3-4101-AC73-1BF00111BAA7}" destId="{75B26CF5-9086-42C5-B063-A7A707FA6415}" srcOrd="0" destOrd="1" presId="urn:microsoft.com/office/officeart/2005/8/layout/hList1"/>
    <dgm:cxn modelId="{5E934BCB-E083-4F5F-842A-12B48201558E}" type="presOf" srcId="{CB37299C-F810-4590-A22C-F8E668C16EFC}" destId="{BA08106B-881B-4762-83E8-A1127A13732A}" srcOrd="0" destOrd="0" presId="urn:microsoft.com/office/officeart/2005/8/layout/hList1"/>
    <dgm:cxn modelId="{2C5A1AD1-692E-4513-B3DD-B81A504E3F7E}" type="presOf" srcId="{7FCCC6BA-F676-41C5-9990-0288CA2A7679}" destId="{BF7E7C6F-7142-4394-AB51-02D013318F2E}" srcOrd="0" destOrd="3" presId="urn:microsoft.com/office/officeart/2005/8/layout/hList1"/>
    <dgm:cxn modelId="{0A02CDD1-77ED-4FE8-A068-8428832A6D59}" srcId="{CB37299C-F810-4590-A22C-F8E668C16EFC}" destId="{97E71889-1ED7-4472-B20C-76D39081ADFA}" srcOrd="0" destOrd="0" parTransId="{FD2C7347-6509-419A-A78D-0F45C889B4C1}" sibTransId="{28CA1421-48F0-493D-A0CF-8ECD1F083DF3}"/>
    <dgm:cxn modelId="{D417CCD9-1617-4B72-AFE0-4B9B462914E0}" type="presOf" srcId="{0CC6DF2D-4BB9-4D1A-9610-0DB63C3ACF81}" destId="{8A0E1C91-6EAF-4A92-BE23-15200D33E3B4}" srcOrd="0" destOrd="0" presId="urn:microsoft.com/office/officeart/2005/8/layout/hList1"/>
    <dgm:cxn modelId="{AE465DDB-E325-4639-B651-97D4366317E5}" srcId="{33F159AF-B8F0-4985-986A-443DBB7458E2}" destId="{B362553D-0268-4B52-A354-A6A3688DEADA}" srcOrd="0" destOrd="0" parTransId="{BF395D5C-C8E7-4668-ACB1-F8CC4EF95138}" sibTransId="{92697F25-3347-4763-A4F3-D409880D9228}"/>
    <dgm:cxn modelId="{4C1879E0-24A7-4418-A446-66842BD3A00C}" srcId="{A7DAA987-B67E-414A-AB16-221EA99C0523}" destId="{1AE0682C-4334-4BC1-9454-063749B6AE80}" srcOrd="2" destOrd="0" parTransId="{C2214D05-E46D-41CC-8700-E76771395CA5}" sibTransId="{F45EACBD-5672-49A2-83BE-BB40A2F11B45}"/>
    <dgm:cxn modelId="{28A643E1-93E8-4204-808D-2AB626059257}" srcId="{0CC6DF2D-4BB9-4D1A-9610-0DB63C3ACF81}" destId="{7FCCC6BA-F676-41C5-9990-0288CA2A7679}" srcOrd="3" destOrd="0" parTransId="{F4FC55F0-75A2-46C4-90E2-A0A88A95B28A}" sibTransId="{C03DFAB0-9945-402E-A953-3019452CFCFC}"/>
    <dgm:cxn modelId="{09815CF7-C919-49EB-AB37-61C20040FF22}" srcId="{CB37299C-F810-4590-A22C-F8E668C16EFC}" destId="{CE88C9C9-0AC9-4F26-9846-783E5A90EBD7}" srcOrd="1" destOrd="0" parTransId="{8EE68090-0AA3-48A8-95BB-6BE1667A8F90}" sibTransId="{B19192E9-1132-4858-9F32-4F73A0872BEF}"/>
    <dgm:cxn modelId="{F89FE9FF-5338-4F59-973C-70040E3975D1}" type="presOf" srcId="{CE88C9C9-0AC9-4F26-9846-783E5A90EBD7}" destId="{5952C606-6DD5-4D93-B889-33D7C0C7ED7C}" srcOrd="0" destOrd="1" presId="urn:microsoft.com/office/officeart/2005/8/layout/hList1"/>
    <dgm:cxn modelId="{C99D1797-3E6D-4245-A49B-38E80F4D24AB}" type="presParOf" srcId="{DB219769-AC0E-4D8D-A884-449A3BBB8022}" destId="{79E5FDD3-A00E-47DD-A319-E2492AE41915}" srcOrd="0" destOrd="0" presId="urn:microsoft.com/office/officeart/2005/8/layout/hList1"/>
    <dgm:cxn modelId="{471BBB3B-53E4-460C-B8B4-ECBA6917CCF9}" type="presParOf" srcId="{79E5FDD3-A00E-47DD-A319-E2492AE41915}" destId="{893346CA-7E88-4BBE-BE1C-475270814766}" srcOrd="0" destOrd="0" presId="urn:microsoft.com/office/officeart/2005/8/layout/hList1"/>
    <dgm:cxn modelId="{8BE66419-496C-479F-866D-A2B46B7700D3}" type="presParOf" srcId="{79E5FDD3-A00E-47DD-A319-E2492AE41915}" destId="{75B26CF5-9086-42C5-B063-A7A707FA6415}" srcOrd="1" destOrd="0" presId="urn:microsoft.com/office/officeart/2005/8/layout/hList1"/>
    <dgm:cxn modelId="{1C2C99C7-E55F-481B-BFAC-6FDCB59DE173}" type="presParOf" srcId="{DB219769-AC0E-4D8D-A884-449A3BBB8022}" destId="{E8911DE8-8657-401A-8141-407692316B91}" srcOrd="1" destOrd="0" presId="urn:microsoft.com/office/officeart/2005/8/layout/hList1"/>
    <dgm:cxn modelId="{DFFF5B40-7E8F-4AF7-B71F-183E96342675}" type="presParOf" srcId="{DB219769-AC0E-4D8D-A884-449A3BBB8022}" destId="{DF052700-D760-4724-921A-40C0F7F9A959}" srcOrd="2" destOrd="0" presId="urn:microsoft.com/office/officeart/2005/8/layout/hList1"/>
    <dgm:cxn modelId="{954D5F85-D911-4D52-A07C-7C6870358F5D}" type="presParOf" srcId="{DF052700-D760-4724-921A-40C0F7F9A959}" destId="{B031B644-3587-42C0-9574-0DAECC76842F}" srcOrd="0" destOrd="0" presId="urn:microsoft.com/office/officeart/2005/8/layout/hList1"/>
    <dgm:cxn modelId="{62D45891-8C5B-470C-ACB8-022ADD802852}" type="presParOf" srcId="{DF052700-D760-4724-921A-40C0F7F9A959}" destId="{8AD2AF65-1338-40CF-8874-9F5CFDE3A65E}" srcOrd="1" destOrd="0" presId="urn:microsoft.com/office/officeart/2005/8/layout/hList1"/>
    <dgm:cxn modelId="{AE22427C-16F8-415B-8F45-867B3803ED4D}" type="presParOf" srcId="{DB219769-AC0E-4D8D-A884-449A3BBB8022}" destId="{7DBDD26C-EA58-496B-9C0C-EC4CC67D014B}" srcOrd="3" destOrd="0" presId="urn:microsoft.com/office/officeart/2005/8/layout/hList1"/>
    <dgm:cxn modelId="{E281B20B-6C6E-41E6-B977-659A01F104B4}" type="presParOf" srcId="{DB219769-AC0E-4D8D-A884-449A3BBB8022}" destId="{B02EC285-0A07-4FCA-A5F5-8AEBB7E693DC}" srcOrd="4" destOrd="0" presId="urn:microsoft.com/office/officeart/2005/8/layout/hList1"/>
    <dgm:cxn modelId="{8C8910DC-0B1D-4306-90E8-6C41625ED18C}" type="presParOf" srcId="{B02EC285-0A07-4FCA-A5F5-8AEBB7E693DC}" destId="{AF14B693-F0D9-453D-8677-D46ED79B8A6F}" srcOrd="0" destOrd="0" presId="urn:microsoft.com/office/officeart/2005/8/layout/hList1"/>
    <dgm:cxn modelId="{3E92965B-E46D-4926-A2C2-BC8AEE3AEF3D}" type="presParOf" srcId="{B02EC285-0A07-4FCA-A5F5-8AEBB7E693DC}" destId="{FAF8A0E7-D9E0-48ED-90A3-5F2F8E1C27E9}" srcOrd="1" destOrd="0" presId="urn:microsoft.com/office/officeart/2005/8/layout/hList1"/>
    <dgm:cxn modelId="{CCDD38DA-AD92-4009-B71E-48719ECE8F91}" type="presParOf" srcId="{DB219769-AC0E-4D8D-A884-449A3BBB8022}" destId="{FF3E828E-171D-4E08-9D61-BEF6BB3D7F0E}" srcOrd="5" destOrd="0" presId="urn:microsoft.com/office/officeart/2005/8/layout/hList1"/>
    <dgm:cxn modelId="{016BFE3C-0B73-4A71-BDE4-1B91957EAEF0}" type="presParOf" srcId="{DB219769-AC0E-4D8D-A884-449A3BBB8022}" destId="{30BA300F-1638-4EB8-AB49-A518BA13FC22}" srcOrd="6" destOrd="0" presId="urn:microsoft.com/office/officeart/2005/8/layout/hList1"/>
    <dgm:cxn modelId="{DA92D5FC-F28F-4F05-A9A3-799FCA34142D}" type="presParOf" srcId="{30BA300F-1638-4EB8-AB49-A518BA13FC22}" destId="{BA08106B-881B-4762-83E8-A1127A13732A}" srcOrd="0" destOrd="0" presId="urn:microsoft.com/office/officeart/2005/8/layout/hList1"/>
    <dgm:cxn modelId="{FA690DAD-6485-452A-A459-D16C24C4A432}" type="presParOf" srcId="{30BA300F-1638-4EB8-AB49-A518BA13FC22}" destId="{5952C606-6DD5-4D93-B889-33D7C0C7ED7C}" srcOrd="1" destOrd="0" presId="urn:microsoft.com/office/officeart/2005/8/layout/hList1"/>
    <dgm:cxn modelId="{0FFAD47B-9075-4188-99F6-FD6993E7393F}" type="presParOf" srcId="{DB219769-AC0E-4D8D-A884-449A3BBB8022}" destId="{3B3D1936-3290-4F43-B211-027F760915AB}" srcOrd="7" destOrd="0" presId="urn:microsoft.com/office/officeart/2005/8/layout/hList1"/>
    <dgm:cxn modelId="{582D12E9-3B1B-4A85-9612-0F5E31F9820F}" type="presParOf" srcId="{DB219769-AC0E-4D8D-A884-449A3BBB8022}" destId="{C4AD0F55-E4F6-4CC7-AB63-DEEBDCAFF59A}" srcOrd="8" destOrd="0" presId="urn:microsoft.com/office/officeart/2005/8/layout/hList1"/>
    <dgm:cxn modelId="{1C3D9498-C4B0-4B96-8673-683870538538}" type="presParOf" srcId="{C4AD0F55-E4F6-4CC7-AB63-DEEBDCAFF59A}" destId="{8A0E1C91-6EAF-4A92-BE23-15200D33E3B4}" srcOrd="0" destOrd="0" presId="urn:microsoft.com/office/officeart/2005/8/layout/hList1"/>
    <dgm:cxn modelId="{EE22D822-5718-4173-9F86-BEB87C3A3DF9}" type="presParOf" srcId="{C4AD0F55-E4F6-4CC7-AB63-DEEBDCAFF59A}" destId="{BF7E7C6F-7142-4394-AB51-02D013318F2E}"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6D7C9B-9209-49F0-A481-F0013305E737}"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s-ES"/>
        </a:p>
      </dgm:t>
    </dgm:pt>
    <dgm:pt modelId="{03B657CF-7924-4113-B7FF-61823B7CE9B4}">
      <dgm:prSet custT="1"/>
      <dgm:spPr/>
      <dgm:t>
        <a:bodyPr/>
        <a:lstStyle/>
        <a:p>
          <a:r>
            <a:rPr lang="es-ES" sz="1800"/>
            <a:t>Quemaduras de mucosas, piel y cualquier tejido en contacto con el ácido. </a:t>
          </a:r>
        </a:p>
      </dgm:t>
    </dgm:pt>
    <dgm:pt modelId="{DE909102-386C-4B14-A32C-996D0CF742B5}" type="parTrans" cxnId="{7D4B5174-FCCC-4A2F-A254-3DE273DA7F57}">
      <dgm:prSet/>
      <dgm:spPr/>
      <dgm:t>
        <a:bodyPr/>
        <a:lstStyle/>
        <a:p>
          <a:endParaRPr lang="es-ES"/>
        </a:p>
      </dgm:t>
    </dgm:pt>
    <dgm:pt modelId="{FB9A2078-E30B-4FB6-92E9-C3BCECC8FD0E}" type="sibTrans" cxnId="{7D4B5174-FCCC-4A2F-A254-3DE273DA7F57}">
      <dgm:prSet/>
      <dgm:spPr/>
      <dgm:t>
        <a:bodyPr/>
        <a:lstStyle/>
        <a:p>
          <a:endParaRPr lang="es-ES"/>
        </a:p>
      </dgm:t>
    </dgm:pt>
    <dgm:pt modelId="{68AB72AD-DF5F-4130-9864-652B30C70F2F}">
      <dgm:prSet/>
      <dgm:spPr/>
      <dgm:t>
        <a:bodyPr/>
        <a:lstStyle/>
        <a:p>
          <a:r>
            <a:rPr lang="es-ES" dirty="0"/>
            <a:t>La muerte puede sobrevenir por shock, broncoaspiración o infecciones. </a:t>
          </a:r>
        </a:p>
      </dgm:t>
    </dgm:pt>
    <dgm:pt modelId="{E92C8B93-9FD4-451C-A689-859268C47EFE}" type="parTrans" cxnId="{CC6C50F7-9306-4681-81AB-799B2FCAEA1C}">
      <dgm:prSet/>
      <dgm:spPr/>
      <dgm:t>
        <a:bodyPr/>
        <a:lstStyle/>
        <a:p>
          <a:endParaRPr lang="es-ES"/>
        </a:p>
      </dgm:t>
    </dgm:pt>
    <dgm:pt modelId="{0CFF4835-5F2B-4DDF-AEAB-257A549F2BBF}" type="sibTrans" cxnId="{CC6C50F7-9306-4681-81AB-799B2FCAEA1C}">
      <dgm:prSet/>
      <dgm:spPr/>
      <dgm:t>
        <a:bodyPr/>
        <a:lstStyle/>
        <a:p>
          <a:endParaRPr lang="es-ES"/>
        </a:p>
      </dgm:t>
    </dgm:pt>
    <dgm:pt modelId="{EF9743F9-9B24-499C-AC64-065A85F657FE}">
      <dgm:prSet/>
      <dgm:spPr/>
      <dgm:t>
        <a:bodyPr/>
        <a:lstStyle/>
        <a:p>
          <a:r>
            <a:rPr lang="es-ES" dirty="0"/>
            <a:t>Puede producir por tos, disnea, dolor pleurítico, edema pulmonar, hipoxemia, broncoespasmo, neumonitis o traqueo bronquitis </a:t>
          </a:r>
        </a:p>
      </dgm:t>
    </dgm:pt>
    <dgm:pt modelId="{2A4C9A43-5977-4B83-A4A4-3EC737F1BC53}" type="parTrans" cxnId="{0F5620CF-CF65-4E5E-A29A-3AB13012F49A}">
      <dgm:prSet/>
      <dgm:spPr/>
      <dgm:t>
        <a:bodyPr/>
        <a:lstStyle/>
        <a:p>
          <a:endParaRPr lang="es-ES"/>
        </a:p>
      </dgm:t>
    </dgm:pt>
    <dgm:pt modelId="{60EE5EEF-FD68-47EF-97F1-FCBEE073783C}" type="sibTrans" cxnId="{0F5620CF-CF65-4E5E-A29A-3AB13012F49A}">
      <dgm:prSet/>
      <dgm:spPr/>
      <dgm:t>
        <a:bodyPr/>
        <a:lstStyle/>
        <a:p>
          <a:endParaRPr lang="es-ES"/>
        </a:p>
      </dgm:t>
    </dgm:pt>
    <dgm:pt modelId="{789BCA26-D7FF-42A2-AF45-8D10AC6B47C5}">
      <dgm:prSet custT="1"/>
      <dgm:spPr/>
      <dgm:t>
        <a:bodyPr/>
        <a:lstStyle/>
        <a:p>
          <a:r>
            <a:rPr lang="es-ES" sz="1800"/>
            <a:t>La ingestión produce sialorrea, sed, odinofagia, disfagia, hematemesis y dolor abdominal. </a:t>
          </a:r>
        </a:p>
      </dgm:t>
    </dgm:pt>
    <dgm:pt modelId="{2F8A5976-4ACA-4766-B684-4D6E29DF72F4}" type="parTrans" cxnId="{A997E170-2686-4468-8EB1-0A8537CC7041}">
      <dgm:prSet/>
      <dgm:spPr/>
      <dgm:t>
        <a:bodyPr/>
        <a:lstStyle/>
        <a:p>
          <a:endParaRPr lang="es-ES"/>
        </a:p>
      </dgm:t>
    </dgm:pt>
    <dgm:pt modelId="{22F9E746-413D-4623-99A5-002B34AA156B}" type="sibTrans" cxnId="{A997E170-2686-4468-8EB1-0A8537CC7041}">
      <dgm:prSet/>
      <dgm:spPr/>
      <dgm:t>
        <a:bodyPr/>
        <a:lstStyle/>
        <a:p>
          <a:endParaRPr lang="es-ES"/>
        </a:p>
      </dgm:t>
    </dgm:pt>
    <dgm:pt modelId="{B1DCF812-A6E1-48CC-A132-510CD7373EAC}">
      <dgm:prSet custT="1"/>
      <dgm:spPr/>
      <dgm:t>
        <a:bodyPr/>
        <a:lstStyle/>
        <a:p>
          <a:r>
            <a:rPr lang="es-ES" sz="1800"/>
            <a:t>Producen edema, eritema y úlceras por necrosis de coagulación. </a:t>
          </a:r>
        </a:p>
      </dgm:t>
    </dgm:pt>
    <dgm:pt modelId="{0848BE62-A784-4164-AEEB-7FEB12B19CA9}" type="parTrans" cxnId="{A44C891F-81D5-4491-8A91-9C2E3B47569D}">
      <dgm:prSet/>
      <dgm:spPr/>
      <dgm:t>
        <a:bodyPr/>
        <a:lstStyle/>
        <a:p>
          <a:endParaRPr lang="es-ES"/>
        </a:p>
      </dgm:t>
    </dgm:pt>
    <dgm:pt modelId="{C4065688-919F-43A6-BC15-1D6085C3DA6E}" type="sibTrans" cxnId="{A44C891F-81D5-4491-8A91-9C2E3B47569D}">
      <dgm:prSet/>
      <dgm:spPr/>
      <dgm:t>
        <a:bodyPr/>
        <a:lstStyle/>
        <a:p>
          <a:endParaRPr lang="es-ES"/>
        </a:p>
      </dgm:t>
    </dgm:pt>
    <dgm:pt modelId="{742CD554-83C2-4267-89E6-CE56D9309622}" type="pres">
      <dgm:prSet presAssocID="{F76D7C9B-9209-49F0-A481-F0013305E737}" presName="diagram" presStyleCnt="0">
        <dgm:presLayoutVars>
          <dgm:dir/>
          <dgm:resizeHandles val="exact"/>
        </dgm:presLayoutVars>
      </dgm:prSet>
      <dgm:spPr/>
    </dgm:pt>
    <dgm:pt modelId="{8882C019-E2B2-41C9-95C0-A20FE983C334}" type="pres">
      <dgm:prSet presAssocID="{03B657CF-7924-4113-B7FF-61823B7CE9B4}" presName="node" presStyleLbl="node1" presStyleIdx="0" presStyleCnt="5">
        <dgm:presLayoutVars>
          <dgm:bulletEnabled val="1"/>
        </dgm:presLayoutVars>
      </dgm:prSet>
      <dgm:spPr/>
    </dgm:pt>
    <dgm:pt modelId="{59DA5542-C2DC-4AF9-AEBE-FF8FFDC6B6CF}" type="pres">
      <dgm:prSet presAssocID="{FB9A2078-E30B-4FB6-92E9-C3BCECC8FD0E}" presName="sibTrans" presStyleCnt="0"/>
      <dgm:spPr/>
    </dgm:pt>
    <dgm:pt modelId="{A1F8DE92-426B-48BE-9D04-80EEC9C4A0F8}" type="pres">
      <dgm:prSet presAssocID="{B1DCF812-A6E1-48CC-A132-510CD7373EAC}" presName="node" presStyleLbl="node1" presStyleIdx="1" presStyleCnt="5">
        <dgm:presLayoutVars>
          <dgm:bulletEnabled val="1"/>
        </dgm:presLayoutVars>
      </dgm:prSet>
      <dgm:spPr/>
    </dgm:pt>
    <dgm:pt modelId="{8B5E529B-1021-41EB-BC5A-C27D9D15D5E7}" type="pres">
      <dgm:prSet presAssocID="{C4065688-919F-43A6-BC15-1D6085C3DA6E}" presName="sibTrans" presStyleCnt="0"/>
      <dgm:spPr/>
    </dgm:pt>
    <dgm:pt modelId="{5521C228-6E7A-48C6-85C7-355D13681B55}" type="pres">
      <dgm:prSet presAssocID="{789BCA26-D7FF-42A2-AF45-8D10AC6B47C5}" presName="node" presStyleLbl="node1" presStyleIdx="2" presStyleCnt="5">
        <dgm:presLayoutVars>
          <dgm:bulletEnabled val="1"/>
        </dgm:presLayoutVars>
      </dgm:prSet>
      <dgm:spPr/>
    </dgm:pt>
    <dgm:pt modelId="{5C3E0685-DBF9-4366-AC2A-DF8C938C669F}" type="pres">
      <dgm:prSet presAssocID="{22F9E746-413D-4623-99A5-002B34AA156B}" presName="sibTrans" presStyleCnt="0"/>
      <dgm:spPr/>
    </dgm:pt>
    <dgm:pt modelId="{754E5D4E-5162-4ED4-87AB-ACFA64F20942}" type="pres">
      <dgm:prSet presAssocID="{EF9743F9-9B24-499C-AC64-065A85F657FE}" presName="node" presStyleLbl="node1" presStyleIdx="3" presStyleCnt="5">
        <dgm:presLayoutVars>
          <dgm:bulletEnabled val="1"/>
        </dgm:presLayoutVars>
      </dgm:prSet>
      <dgm:spPr/>
    </dgm:pt>
    <dgm:pt modelId="{CE44502B-9B14-4A7E-A541-48C917F1374E}" type="pres">
      <dgm:prSet presAssocID="{60EE5EEF-FD68-47EF-97F1-FCBEE073783C}" presName="sibTrans" presStyleCnt="0"/>
      <dgm:spPr/>
    </dgm:pt>
    <dgm:pt modelId="{B2B5A09B-3BB4-44BA-BB0E-68C1B187ABFA}" type="pres">
      <dgm:prSet presAssocID="{68AB72AD-DF5F-4130-9864-652B30C70F2F}" presName="node" presStyleLbl="node1" presStyleIdx="4" presStyleCnt="5" custLinFactNeighborX="0" custLinFactNeighborY="-8099">
        <dgm:presLayoutVars>
          <dgm:bulletEnabled val="1"/>
        </dgm:presLayoutVars>
      </dgm:prSet>
      <dgm:spPr/>
    </dgm:pt>
  </dgm:ptLst>
  <dgm:cxnLst>
    <dgm:cxn modelId="{A44C891F-81D5-4491-8A91-9C2E3B47569D}" srcId="{F76D7C9B-9209-49F0-A481-F0013305E737}" destId="{B1DCF812-A6E1-48CC-A132-510CD7373EAC}" srcOrd="1" destOrd="0" parTransId="{0848BE62-A784-4164-AEEB-7FEB12B19CA9}" sibTransId="{C4065688-919F-43A6-BC15-1D6085C3DA6E}"/>
    <dgm:cxn modelId="{A997E170-2686-4468-8EB1-0A8537CC7041}" srcId="{F76D7C9B-9209-49F0-A481-F0013305E737}" destId="{789BCA26-D7FF-42A2-AF45-8D10AC6B47C5}" srcOrd="2" destOrd="0" parTransId="{2F8A5976-4ACA-4766-B684-4D6E29DF72F4}" sibTransId="{22F9E746-413D-4623-99A5-002B34AA156B}"/>
    <dgm:cxn modelId="{7D4B5174-FCCC-4A2F-A254-3DE273DA7F57}" srcId="{F76D7C9B-9209-49F0-A481-F0013305E737}" destId="{03B657CF-7924-4113-B7FF-61823B7CE9B4}" srcOrd="0" destOrd="0" parTransId="{DE909102-386C-4B14-A32C-996D0CF742B5}" sibTransId="{FB9A2078-E30B-4FB6-92E9-C3BCECC8FD0E}"/>
    <dgm:cxn modelId="{4A348B78-F964-4B09-806A-CF0F881DC6A4}" type="presOf" srcId="{03B657CF-7924-4113-B7FF-61823B7CE9B4}" destId="{8882C019-E2B2-41C9-95C0-A20FE983C334}" srcOrd="0" destOrd="0" presId="urn:microsoft.com/office/officeart/2005/8/layout/default"/>
    <dgm:cxn modelId="{58D10183-8051-47ED-8603-FB42694ADAD4}" type="presOf" srcId="{EF9743F9-9B24-499C-AC64-065A85F657FE}" destId="{754E5D4E-5162-4ED4-87AB-ACFA64F20942}" srcOrd="0" destOrd="0" presId="urn:microsoft.com/office/officeart/2005/8/layout/default"/>
    <dgm:cxn modelId="{28E7218C-61BB-44E5-8B7B-509C80F11A53}" type="presOf" srcId="{B1DCF812-A6E1-48CC-A132-510CD7373EAC}" destId="{A1F8DE92-426B-48BE-9D04-80EEC9C4A0F8}" srcOrd="0" destOrd="0" presId="urn:microsoft.com/office/officeart/2005/8/layout/default"/>
    <dgm:cxn modelId="{F4B23A9C-50EC-4ED3-8594-4A6BFC7E2405}" type="presOf" srcId="{789BCA26-D7FF-42A2-AF45-8D10AC6B47C5}" destId="{5521C228-6E7A-48C6-85C7-355D13681B55}" srcOrd="0" destOrd="0" presId="urn:microsoft.com/office/officeart/2005/8/layout/default"/>
    <dgm:cxn modelId="{0F5620CF-CF65-4E5E-A29A-3AB13012F49A}" srcId="{F76D7C9B-9209-49F0-A481-F0013305E737}" destId="{EF9743F9-9B24-499C-AC64-065A85F657FE}" srcOrd="3" destOrd="0" parTransId="{2A4C9A43-5977-4B83-A4A4-3EC737F1BC53}" sibTransId="{60EE5EEF-FD68-47EF-97F1-FCBEE073783C}"/>
    <dgm:cxn modelId="{01DB49EC-5241-41D7-9433-A9F6215083DA}" type="presOf" srcId="{F76D7C9B-9209-49F0-A481-F0013305E737}" destId="{742CD554-83C2-4267-89E6-CE56D9309622}" srcOrd="0" destOrd="0" presId="urn:microsoft.com/office/officeart/2005/8/layout/default"/>
    <dgm:cxn modelId="{CC6C50F7-9306-4681-81AB-799B2FCAEA1C}" srcId="{F76D7C9B-9209-49F0-A481-F0013305E737}" destId="{68AB72AD-DF5F-4130-9864-652B30C70F2F}" srcOrd="4" destOrd="0" parTransId="{E92C8B93-9FD4-451C-A689-859268C47EFE}" sibTransId="{0CFF4835-5F2B-4DDF-AEAB-257A549F2BBF}"/>
    <dgm:cxn modelId="{668BAFF8-54A2-420F-9050-096A47936534}" type="presOf" srcId="{68AB72AD-DF5F-4130-9864-652B30C70F2F}" destId="{B2B5A09B-3BB4-44BA-BB0E-68C1B187ABFA}" srcOrd="0" destOrd="0" presId="urn:microsoft.com/office/officeart/2005/8/layout/default"/>
    <dgm:cxn modelId="{B78F23AB-BB01-4B36-94EF-66C687D4394C}" type="presParOf" srcId="{742CD554-83C2-4267-89E6-CE56D9309622}" destId="{8882C019-E2B2-41C9-95C0-A20FE983C334}" srcOrd="0" destOrd="0" presId="urn:microsoft.com/office/officeart/2005/8/layout/default"/>
    <dgm:cxn modelId="{B735FC8E-9855-479A-82BA-D0C9F1438278}" type="presParOf" srcId="{742CD554-83C2-4267-89E6-CE56D9309622}" destId="{59DA5542-C2DC-4AF9-AEBE-FF8FFDC6B6CF}" srcOrd="1" destOrd="0" presId="urn:microsoft.com/office/officeart/2005/8/layout/default"/>
    <dgm:cxn modelId="{D7C879D6-1420-47DD-B0E1-6DA30D69D887}" type="presParOf" srcId="{742CD554-83C2-4267-89E6-CE56D9309622}" destId="{A1F8DE92-426B-48BE-9D04-80EEC9C4A0F8}" srcOrd="2" destOrd="0" presId="urn:microsoft.com/office/officeart/2005/8/layout/default"/>
    <dgm:cxn modelId="{0D53E477-43D2-482B-9FA6-0A316B1F842B}" type="presParOf" srcId="{742CD554-83C2-4267-89E6-CE56D9309622}" destId="{8B5E529B-1021-41EB-BC5A-C27D9D15D5E7}" srcOrd="3" destOrd="0" presId="urn:microsoft.com/office/officeart/2005/8/layout/default"/>
    <dgm:cxn modelId="{4C88C2C6-2A9D-40E8-B829-0B9A40F64306}" type="presParOf" srcId="{742CD554-83C2-4267-89E6-CE56D9309622}" destId="{5521C228-6E7A-48C6-85C7-355D13681B55}" srcOrd="4" destOrd="0" presId="urn:microsoft.com/office/officeart/2005/8/layout/default"/>
    <dgm:cxn modelId="{11779C88-D668-401F-B7FB-15B02B653E04}" type="presParOf" srcId="{742CD554-83C2-4267-89E6-CE56D9309622}" destId="{5C3E0685-DBF9-4366-AC2A-DF8C938C669F}" srcOrd="5" destOrd="0" presId="urn:microsoft.com/office/officeart/2005/8/layout/default"/>
    <dgm:cxn modelId="{4BB8A6C2-C834-4344-B450-9D2CD239242B}" type="presParOf" srcId="{742CD554-83C2-4267-89E6-CE56D9309622}" destId="{754E5D4E-5162-4ED4-87AB-ACFA64F20942}" srcOrd="6" destOrd="0" presId="urn:microsoft.com/office/officeart/2005/8/layout/default"/>
    <dgm:cxn modelId="{B947DD6B-53FF-4503-9799-1FCD0197D978}" type="presParOf" srcId="{742CD554-83C2-4267-89E6-CE56D9309622}" destId="{CE44502B-9B14-4A7E-A541-48C917F1374E}" srcOrd="7" destOrd="0" presId="urn:microsoft.com/office/officeart/2005/8/layout/default"/>
    <dgm:cxn modelId="{317FFF4D-0AC8-428E-9A78-97B5FEF7905F}" type="presParOf" srcId="{742CD554-83C2-4267-89E6-CE56D9309622}" destId="{B2B5A09B-3BB4-44BA-BB0E-68C1B187ABFA}"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C039C5-AC78-44A5-BCC4-B72D30CFF9EF}" type="doc">
      <dgm:prSet loTypeId="urn:microsoft.com/office/officeart/2005/8/layout/default" loCatId="list" qsTypeId="urn:microsoft.com/office/officeart/2005/8/quickstyle/simple1" qsCatId="simple" csTypeId="urn:microsoft.com/office/officeart/2005/8/colors/accent6_3" csCatId="accent6" phldr="1"/>
      <dgm:spPr/>
      <dgm:t>
        <a:bodyPr/>
        <a:lstStyle/>
        <a:p>
          <a:endParaRPr lang="es-ES"/>
        </a:p>
      </dgm:t>
    </dgm:pt>
    <dgm:pt modelId="{78F45569-0B66-44EC-8697-B55CA899DE5D}">
      <dgm:prSet custT="1"/>
      <dgm:spPr/>
      <dgm:t>
        <a:bodyPr/>
        <a:lstStyle/>
        <a:p>
          <a:r>
            <a:rPr lang="es-ES" sz="1600" dirty="0"/>
            <a:t>Los iones OH- disociados penetran en el tejido y causan necrosis de licuefacción. </a:t>
          </a:r>
        </a:p>
      </dgm:t>
    </dgm:pt>
    <dgm:pt modelId="{B26F4F4A-9A95-4A8D-8C6B-0001BFA25BAE}" type="parTrans" cxnId="{ED2853A6-C01D-4A7C-9991-864F85CA9AE8}">
      <dgm:prSet/>
      <dgm:spPr/>
      <dgm:t>
        <a:bodyPr/>
        <a:lstStyle/>
        <a:p>
          <a:endParaRPr lang="es-ES" sz="1800"/>
        </a:p>
      </dgm:t>
    </dgm:pt>
    <dgm:pt modelId="{0EB0225C-08F9-498A-AA0F-B5DCE3439A66}" type="sibTrans" cxnId="{ED2853A6-C01D-4A7C-9991-864F85CA9AE8}">
      <dgm:prSet/>
      <dgm:spPr/>
      <dgm:t>
        <a:bodyPr/>
        <a:lstStyle/>
        <a:p>
          <a:endParaRPr lang="es-ES" sz="1800"/>
        </a:p>
      </dgm:t>
    </dgm:pt>
    <dgm:pt modelId="{0EBEF990-1EA0-449D-AA41-09002626E26C}">
      <dgm:prSet custT="1"/>
      <dgm:spPr/>
      <dgm:t>
        <a:bodyPr/>
        <a:lstStyle/>
        <a:p>
          <a:r>
            <a:rPr lang="es-ES" sz="1200" dirty="0"/>
            <a:t>Pueden producir quemaduras de la orofaringe, vía aérea superior, esófago y estómago (la ausencia de quemaduras visibles orales no excluye la presencia de lesiones internas). </a:t>
          </a:r>
        </a:p>
      </dgm:t>
    </dgm:pt>
    <dgm:pt modelId="{74324890-51CD-476B-80B5-EB7938C71EE7}" type="parTrans" cxnId="{491EE749-36D9-4CE3-8CF5-4BBFF57112E1}">
      <dgm:prSet/>
      <dgm:spPr/>
      <dgm:t>
        <a:bodyPr/>
        <a:lstStyle/>
        <a:p>
          <a:endParaRPr lang="es-ES" sz="1800"/>
        </a:p>
      </dgm:t>
    </dgm:pt>
    <dgm:pt modelId="{58EF6262-E185-43EE-8353-55C0806D833F}" type="sibTrans" cxnId="{491EE749-36D9-4CE3-8CF5-4BBFF57112E1}">
      <dgm:prSet/>
      <dgm:spPr/>
      <dgm:t>
        <a:bodyPr/>
        <a:lstStyle/>
        <a:p>
          <a:endParaRPr lang="es-ES" sz="1800"/>
        </a:p>
      </dgm:t>
    </dgm:pt>
    <dgm:pt modelId="{B3198BD9-2F6C-4C69-BC0D-891E22F4A417}">
      <dgm:prSet custT="1"/>
      <dgm:spPr/>
      <dgm:t>
        <a:bodyPr/>
        <a:lstStyle/>
        <a:p>
          <a:r>
            <a:rPr lang="es-ES" sz="1600"/>
            <a:t>Usualmente los pacientes presentan sialorrea, odinofagia, disfagia, estridor laríngeo, vómito y hematemesis. </a:t>
          </a:r>
        </a:p>
      </dgm:t>
    </dgm:pt>
    <dgm:pt modelId="{D2B99E53-259B-49BD-97E9-E772EA0A8479}" type="parTrans" cxnId="{373F6E72-AE97-4C85-88B3-F8D9840DBF19}">
      <dgm:prSet/>
      <dgm:spPr/>
      <dgm:t>
        <a:bodyPr/>
        <a:lstStyle/>
        <a:p>
          <a:endParaRPr lang="es-ES" sz="1800"/>
        </a:p>
      </dgm:t>
    </dgm:pt>
    <dgm:pt modelId="{791F1844-733E-441A-B9BB-123314D54E0B}" type="sibTrans" cxnId="{373F6E72-AE97-4C85-88B3-F8D9840DBF19}">
      <dgm:prSet/>
      <dgm:spPr/>
      <dgm:t>
        <a:bodyPr/>
        <a:lstStyle/>
        <a:p>
          <a:endParaRPr lang="es-ES" sz="1800"/>
        </a:p>
      </dgm:t>
    </dgm:pt>
    <dgm:pt modelId="{369CF362-99D2-4DE8-82D9-3E0B5A113516}">
      <dgm:prSet custT="1"/>
      <dgm:spPr/>
      <dgm:t>
        <a:bodyPr/>
        <a:lstStyle/>
        <a:p>
          <a:r>
            <a:rPr lang="es-ES" sz="1600"/>
            <a:t>El aspecto de la mucosa oral es inicialmente blanquecino, luego oscuro, edematoso y ulcerado. </a:t>
          </a:r>
        </a:p>
      </dgm:t>
    </dgm:pt>
    <dgm:pt modelId="{2625F74B-3B80-4E69-A8A8-06F7DD709442}" type="parTrans" cxnId="{24F79233-7377-4472-B400-BA1799D3CD83}">
      <dgm:prSet/>
      <dgm:spPr/>
      <dgm:t>
        <a:bodyPr/>
        <a:lstStyle/>
        <a:p>
          <a:endParaRPr lang="es-ES" sz="1800"/>
        </a:p>
      </dgm:t>
    </dgm:pt>
    <dgm:pt modelId="{ECDD932F-4064-4CC4-A88D-445481D4D11C}" type="sibTrans" cxnId="{24F79233-7377-4472-B400-BA1799D3CD83}">
      <dgm:prSet/>
      <dgm:spPr/>
      <dgm:t>
        <a:bodyPr/>
        <a:lstStyle/>
        <a:p>
          <a:endParaRPr lang="es-ES" sz="1800"/>
        </a:p>
      </dgm:t>
    </dgm:pt>
    <dgm:pt modelId="{42CADB75-CE7E-420E-A9CC-645171BEABF5}">
      <dgm:prSet custT="1"/>
      <dgm:spPr/>
      <dgm:t>
        <a:bodyPr/>
        <a:lstStyle/>
        <a:p>
          <a:r>
            <a:rPr lang="es-ES" sz="1600" dirty="0"/>
            <a:t>La muerte puede sobrevenir por shock o broncoaspiración</a:t>
          </a:r>
        </a:p>
      </dgm:t>
    </dgm:pt>
    <dgm:pt modelId="{6DA864F2-9776-4FD9-B974-727472855884}" type="parTrans" cxnId="{845C5754-EF2E-4057-B5E3-099A991A9A6A}">
      <dgm:prSet/>
      <dgm:spPr/>
      <dgm:t>
        <a:bodyPr/>
        <a:lstStyle/>
        <a:p>
          <a:endParaRPr lang="es-ES" sz="1800"/>
        </a:p>
      </dgm:t>
    </dgm:pt>
    <dgm:pt modelId="{7343A275-EA67-43F9-96A3-8BFFE4B6BD42}" type="sibTrans" cxnId="{845C5754-EF2E-4057-B5E3-099A991A9A6A}">
      <dgm:prSet/>
      <dgm:spPr/>
      <dgm:t>
        <a:bodyPr/>
        <a:lstStyle/>
        <a:p>
          <a:endParaRPr lang="es-ES" sz="1800"/>
        </a:p>
      </dgm:t>
    </dgm:pt>
    <dgm:pt modelId="{35A9E1A9-DA7C-414A-94B1-8CD6C33C2960}" type="pres">
      <dgm:prSet presAssocID="{90C039C5-AC78-44A5-BCC4-B72D30CFF9EF}" presName="diagram" presStyleCnt="0">
        <dgm:presLayoutVars>
          <dgm:dir/>
          <dgm:resizeHandles val="exact"/>
        </dgm:presLayoutVars>
      </dgm:prSet>
      <dgm:spPr/>
    </dgm:pt>
    <dgm:pt modelId="{412BCE97-BF5A-4343-A364-F65591EA2F51}" type="pres">
      <dgm:prSet presAssocID="{78F45569-0B66-44EC-8697-B55CA899DE5D}" presName="node" presStyleLbl="node1" presStyleIdx="0" presStyleCnt="5">
        <dgm:presLayoutVars>
          <dgm:bulletEnabled val="1"/>
        </dgm:presLayoutVars>
      </dgm:prSet>
      <dgm:spPr/>
    </dgm:pt>
    <dgm:pt modelId="{C31C3157-4F56-413B-917D-4F93791C4BE3}" type="pres">
      <dgm:prSet presAssocID="{0EB0225C-08F9-498A-AA0F-B5DCE3439A66}" presName="sibTrans" presStyleCnt="0"/>
      <dgm:spPr/>
    </dgm:pt>
    <dgm:pt modelId="{331710E8-34DC-4D06-8F01-0021C8DDF598}" type="pres">
      <dgm:prSet presAssocID="{0EBEF990-1EA0-449D-AA41-09002626E26C}" presName="node" presStyleLbl="node1" presStyleIdx="1" presStyleCnt="5">
        <dgm:presLayoutVars>
          <dgm:bulletEnabled val="1"/>
        </dgm:presLayoutVars>
      </dgm:prSet>
      <dgm:spPr/>
    </dgm:pt>
    <dgm:pt modelId="{961C1588-F1BC-475B-BC64-3205D1D2D5A5}" type="pres">
      <dgm:prSet presAssocID="{58EF6262-E185-43EE-8353-55C0806D833F}" presName="sibTrans" presStyleCnt="0"/>
      <dgm:spPr/>
    </dgm:pt>
    <dgm:pt modelId="{BD583E62-989A-4E23-8BB1-164A93A85440}" type="pres">
      <dgm:prSet presAssocID="{B3198BD9-2F6C-4C69-BC0D-891E22F4A417}" presName="node" presStyleLbl="node1" presStyleIdx="2" presStyleCnt="5">
        <dgm:presLayoutVars>
          <dgm:bulletEnabled val="1"/>
        </dgm:presLayoutVars>
      </dgm:prSet>
      <dgm:spPr/>
    </dgm:pt>
    <dgm:pt modelId="{9AA471CD-399F-4BA6-8227-2459E493A3A2}" type="pres">
      <dgm:prSet presAssocID="{791F1844-733E-441A-B9BB-123314D54E0B}" presName="sibTrans" presStyleCnt="0"/>
      <dgm:spPr/>
    </dgm:pt>
    <dgm:pt modelId="{41A89175-01A7-4E31-8B1D-43912CAFD048}" type="pres">
      <dgm:prSet presAssocID="{369CF362-99D2-4DE8-82D9-3E0B5A113516}" presName="node" presStyleLbl="node1" presStyleIdx="3" presStyleCnt="5">
        <dgm:presLayoutVars>
          <dgm:bulletEnabled val="1"/>
        </dgm:presLayoutVars>
      </dgm:prSet>
      <dgm:spPr/>
    </dgm:pt>
    <dgm:pt modelId="{79A26525-95FD-4E7D-9D61-1CE49BCE0FC8}" type="pres">
      <dgm:prSet presAssocID="{ECDD932F-4064-4CC4-A88D-445481D4D11C}" presName="sibTrans" presStyleCnt="0"/>
      <dgm:spPr/>
    </dgm:pt>
    <dgm:pt modelId="{7AEA5D1D-AD8F-4F12-B47F-26D58EDB8A96}" type="pres">
      <dgm:prSet presAssocID="{42CADB75-CE7E-420E-A9CC-645171BEABF5}" presName="node" presStyleLbl="node1" presStyleIdx="4" presStyleCnt="5" custLinFactNeighborX="0" custLinFactNeighborY="-11180">
        <dgm:presLayoutVars>
          <dgm:bulletEnabled val="1"/>
        </dgm:presLayoutVars>
      </dgm:prSet>
      <dgm:spPr/>
    </dgm:pt>
  </dgm:ptLst>
  <dgm:cxnLst>
    <dgm:cxn modelId="{A452CB13-3D00-4B06-B54C-F9273E581E91}" type="presOf" srcId="{42CADB75-CE7E-420E-A9CC-645171BEABF5}" destId="{7AEA5D1D-AD8F-4F12-B47F-26D58EDB8A96}" srcOrd="0" destOrd="0" presId="urn:microsoft.com/office/officeart/2005/8/layout/default"/>
    <dgm:cxn modelId="{24F79233-7377-4472-B400-BA1799D3CD83}" srcId="{90C039C5-AC78-44A5-BCC4-B72D30CFF9EF}" destId="{369CF362-99D2-4DE8-82D9-3E0B5A113516}" srcOrd="3" destOrd="0" parTransId="{2625F74B-3B80-4E69-A8A8-06F7DD709442}" sibTransId="{ECDD932F-4064-4CC4-A88D-445481D4D11C}"/>
    <dgm:cxn modelId="{491EE749-36D9-4CE3-8CF5-4BBFF57112E1}" srcId="{90C039C5-AC78-44A5-BCC4-B72D30CFF9EF}" destId="{0EBEF990-1EA0-449D-AA41-09002626E26C}" srcOrd="1" destOrd="0" parTransId="{74324890-51CD-476B-80B5-EB7938C71EE7}" sibTransId="{58EF6262-E185-43EE-8353-55C0806D833F}"/>
    <dgm:cxn modelId="{0D3AE26C-0CF2-402B-9544-1BF670FD4164}" type="presOf" srcId="{90C039C5-AC78-44A5-BCC4-B72D30CFF9EF}" destId="{35A9E1A9-DA7C-414A-94B1-8CD6C33C2960}" srcOrd="0" destOrd="0" presId="urn:microsoft.com/office/officeart/2005/8/layout/default"/>
    <dgm:cxn modelId="{1D6F804F-F065-4A91-9A6F-203009E434D8}" type="presOf" srcId="{369CF362-99D2-4DE8-82D9-3E0B5A113516}" destId="{41A89175-01A7-4E31-8B1D-43912CAFD048}" srcOrd="0" destOrd="0" presId="urn:microsoft.com/office/officeart/2005/8/layout/default"/>
    <dgm:cxn modelId="{373F6E72-AE97-4C85-88B3-F8D9840DBF19}" srcId="{90C039C5-AC78-44A5-BCC4-B72D30CFF9EF}" destId="{B3198BD9-2F6C-4C69-BC0D-891E22F4A417}" srcOrd="2" destOrd="0" parTransId="{D2B99E53-259B-49BD-97E9-E772EA0A8479}" sibTransId="{791F1844-733E-441A-B9BB-123314D54E0B}"/>
    <dgm:cxn modelId="{845C5754-EF2E-4057-B5E3-099A991A9A6A}" srcId="{90C039C5-AC78-44A5-BCC4-B72D30CFF9EF}" destId="{42CADB75-CE7E-420E-A9CC-645171BEABF5}" srcOrd="4" destOrd="0" parTransId="{6DA864F2-9776-4FD9-B974-727472855884}" sibTransId="{7343A275-EA67-43F9-96A3-8BFFE4B6BD42}"/>
    <dgm:cxn modelId="{E1657F55-9CA2-4F1A-B5BA-DDEEE3867D09}" type="presOf" srcId="{0EBEF990-1EA0-449D-AA41-09002626E26C}" destId="{331710E8-34DC-4D06-8F01-0021C8DDF598}" srcOrd="0" destOrd="0" presId="urn:microsoft.com/office/officeart/2005/8/layout/default"/>
    <dgm:cxn modelId="{ED2853A6-C01D-4A7C-9991-864F85CA9AE8}" srcId="{90C039C5-AC78-44A5-BCC4-B72D30CFF9EF}" destId="{78F45569-0B66-44EC-8697-B55CA899DE5D}" srcOrd="0" destOrd="0" parTransId="{B26F4F4A-9A95-4A8D-8C6B-0001BFA25BAE}" sibTransId="{0EB0225C-08F9-498A-AA0F-B5DCE3439A66}"/>
    <dgm:cxn modelId="{5166B8A9-9D0B-4AD1-B04A-68471403B5D4}" type="presOf" srcId="{B3198BD9-2F6C-4C69-BC0D-891E22F4A417}" destId="{BD583E62-989A-4E23-8BB1-164A93A85440}" srcOrd="0" destOrd="0" presId="urn:microsoft.com/office/officeart/2005/8/layout/default"/>
    <dgm:cxn modelId="{A5CE09B3-8844-45BC-8518-859A2B85E9A4}" type="presOf" srcId="{78F45569-0B66-44EC-8697-B55CA899DE5D}" destId="{412BCE97-BF5A-4343-A364-F65591EA2F51}" srcOrd="0" destOrd="0" presId="urn:microsoft.com/office/officeart/2005/8/layout/default"/>
    <dgm:cxn modelId="{41DDCD6D-8104-4EF9-A3C0-B73D31074AC7}" type="presParOf" srcId="{35A9E1A9-DA7C-414A-94B1-8CD6C33C2960}" destId="{412BCE97-BF5A-4343-A364-F65591EA2F51}" srcOrd="0" destOrd="0" presId="urn:microsoft.com/office/officeart/2005/8/layout/default"/>
    <dgm:cxn modelId="{8638AD67-FB08-4EE5-A40E-8F45E38A475F}" type="presParOf" srcId="{35A9E1A9-DA7C-414A-94B1-8CD6C33C2960}" destId="{C31C3157-4F56-413B-917D-4F93791C4BE3}" srcOrd="1" destOrd="0" presId="urn:microsoft.com/office/officeart/2005/8/layout/default"/>
    <dgm:cxn modelId="{8CDF4703-B015-4FEF-A8FE-75E732326B81}" type="presParOf" srcId="{35A9E1A9-DA7C-414A-94B1-8CD6C33C2960}" destId="{331710E8-34DC-4D06-8F01-0021C8DDF598}" srcOrd="2" destOrd="0" presId="urn:microsoft.com/office/officeart/2005/8/layout/default"/>
    <dgm:cxn modelId="{124217A3-87FE-4BA9-A5FF-F8BA8E693839}" type="presParOf" srcId="{35A9E1A9-DA7C-414A-94B1-8CD6C33C2960}" destId="{961C1588-F1BC-475B-BC64-3205D1D2D5A5}" srcOrd="3" destOrd="0" presId="urn:microsoft.com/office/officeart/2005/8/layout/default"/>
    <dgm:cxn modelId="{B93DCE2E-1B6C-4EE5-AF5F-98645F9D3BD0}" type="presParOf" srcId="{35A9E1A9-DA7C-414A-94B1-8CD6C33C2960}" destId="{BD583E62-989A-4E23-8BB1-164A93A85440}" srcOrd="4" destOrd="0" presId="urn:microsoft.com/office/officeart/2005/8/layout/default"/>
    <dgm:cxn modelId="{2ABCD84A-5224-4118-98D4-4B3BB3228311}" type="presParOf" srcId="{35A9E1A9-DA7C-414A-94B1-8CD6C33C2960}" destId="{9AA471CD-399F-4BA6-8227-2459E493A3A2}" srcOrd="5" destOrd="0" presId="urn:microsoft.com/office/officeart/2005/8/layout/default"/>
    <dgm:cxn modelId="{7F98F250-C69A-4A2F-A742-44F02D2D313D}" type="presParOf" srcId="{35A9E1A9-DA7C-414A-94B1-8CD6C33C2960}" destId="{41A89175-01A7-4E31-8B1D-43912CAFD048}" srcOrd="6" destOrd="0" presId="urn:microsoft.com/office/officeart/2005/8/layout/default"/>
    <dgm:cxn modelId="{92784F52-4B29-44C9-99DD-DEB4A1DEB3BF}" type="presParOf" srcId="{35A9E1A9-DA7C-414A-94B1-8CD6C33C2960}" destId="{79A26525-95FD-4E7D-9D61-1CE49BCE0FC8}" srcOrd="7" destOrd="0" presId="urn:microsoft.com/office/officeart/2005/8/layout/default"/>
    <dgm:cxn modelId="{606DAFB1-BD1F-445A-BE1A-7D1C2B868D9B}" type="presParOf" srcId="{35A9E1A9-DA7C-414A-94B1-8CD6C33C2960}" destId="{7AEA5D1D-AD8F-4F12-B47F-26D58EDB8A96}" srcOrd="8"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8D604B-BCB9-4A36-BFCA-3A205EAFFF83}"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s-ES"/>
        </a:p>
      </dgm:t>
    </dgm:pt>
    <dgm:pt modelId="{03A64CEC-2A44-4602-94FD-F8B979D0D636}">
      <dgm:prSet custT="1"/>
      <dgm:spPr>
        <a:solidFill>
          <a:srgbClr val="0070C0"/>
        </a:solidFill>
      </dgm:spPr>
      <dgm:t>
        <a:bodyPr/>
        <a:lstStyle/>
        <a:p>
          <a:r>
            <a:rPr lang="es-ES" sz="3200"/>
            <a:t>A su ingreso</a:t>
          </a:r>
        </a:p>
      </dgm:t>
    </dgm:pt>
    <dgm:pt modelId="{CC9E803E-45D4-4919-A22A-AB16373E8906}" type="parTrans" cxnId="{ECA84B32-A90E-481F-8E1C-879ED08C9C15}">
      <dgm:prSet/>
      <dgm:spPr/>
      <dgm:t>
        <a:bodyPr/>
        <a:lstStyle/>
        <a:p>
          <a:endParaRPr lang="es-ES" sz="1800"/>
        </a:p>
      </dgm:t>
    </dgm:pt>
    <dgm:pt modelId="{905737A3-9F13-469F-A958-AD666F6B2AA0}" type="sibTrans" cxnId="{ECA84B32-A90E-481F-8E1C-879ED08C9C15}">
      <dgm:prSet/>
      <dgm:spPr/>
      <dgm:t>
        <a:bodyPr/>
        <a:lstStyle/>
        <a:p>
          <a:endParaRPr lang="es-ES" sz="1800"/>
        </a:p>
      </dgm:t>
    </dgm:pt>
    <dgm:pt modelId="{01283FAC-EE22-4A94-82C2-B6DEAAAC5388}">
      <dgm:prSet custT="1"/>
      <dgm:spPr>
        <a:solidFill>
          <a:srgbClr val="5B9BD5"/>
        </a:solidFill>
      </dgm:spPr>
      <dgm:t>
        <a:bodyPr/>
        <a:lstStyle/>
        <a:p>
          <a:r>
            <a:rPr lang="es-ES" sz="1400" dirty="0"/>
            <a:t>Debe prestarse atención al mantenimiento de la vía aérea, con objeto de mantener su permeabilidad. Intubación endotraqueal, </a:t>
          </a:r>
          <a:r>
            <a:rPr lang="es-ES" sz="1400" dirty="0" err="1"/>
            <a:t>cricotiroidectomía</a:t>
          </a:r>
          <a:r>
            <a:rPr lang="es-ES" sz="1400" dirty="0"/>
            <a:t> o traqueostomía dado el riesgo vital por edema faríngeo o traqueal.</a:t>
          </a:r>
        </a:p>
      </dgm:t>
    </dgm:pt>
    <dgm:pt modelId="{8DFF5F8C-4B88-4218-840F-38EA57C84314}" type="parTrans" cxnId="{F06F3E85-481D-40D5-A97E-71981125C33B}">
      <dgm:prSet/>
      <dgm:spPr/>
      <dgm:t>
        <a:bodyPr/>
        <a:lstStyle/>
        <a:p>
          <a:endParaRPr lang="es-ES" sz="1800"/>
        </a:p>
      </dgm:t>
    </dgm:pt>
    <dgm:pt modelId="{DF29A012-176A-4EE1-8BDD-B7337D6BCED1}" type="sibTrans" cxnId="{F06F3E85-481D-40D5-A97E-71981125C33B}">
      <dgm:prSet/>
      <dgm:spPr/>
      <dgm:t>
        <a:bodyPr/>
        <a:lstStyle/>
        <a:p>
          <a:endParaRPr lang="es-ES" sz="1800"/>
        </a:p>
      </dgm:t>
    </dgm:pt>
    <dgm:pt modelId="{F9EE13CB-B49F-4C4A-8F40-E59C21D875B1}">
      <dgm:prSet custT="1"/>
      <dgm:spPr>
        <a:solidFill>
          <a:srgbClr val="5B9BD5"/>
        </a:solidFill>
      </dgm:spPr>
      <dgm:t>
        <a:bodyPr/>
        <a:lstStyle/>
        <a:p>
          <a:r>
            <a:rPr lang="es-ES" sz="1400" dirty="0"/>
            <a:t>No se debe realizar neutralización del material cáustico, debido al potencial de lesión exotérmica, </a:t>
          </a:r>
        </a:p>
      </dgm:t>
    </dgm:pt>
    <dgm:pt modelId="{58F90D4E-645C-4B29-9278-C2506E9CEB79}" type="parTrans" cxnId="{A23DBE4E-3E24-4F07-A9EB-E9E3FD00294C}">
      <dgm:prSet/>
      <dgm:spPr/>
      <dgm:t>
        <a:bodyPr/>
        <a:lstStyle/>
        <a:p>
          <a:endParaRPr lang="es-ES" sz="1800"/>
        </a:p>
      </dgm:t>
    </dgm:pt>
    <dgm:pt modelId="{025961E4-16A3-4B32-A2D8-DD03535017ED}" type="sibTrans" cxnId="{A23DBE4E-3E24-4F07-A9EB-E9E3FD00294C}">
      <dgm:prSet/>
      <dgm:spPr/>
      <dgm:t>
        <a:bodyPr/>
        <a:lstStyle/>
        <a:p>
          <a:endParaRPr lang="es-ES" sz="1800"/>
        </a:p>
      </dgm:t>
    </dgm:pt>
    <dgm:pt modelId="{6C70DD5A-CDE7-4619-A6E0-9F52D74CC572}">
      <dgm:prSet custT="1"/>
      <dgm:spPr>
        <a:solidFill>
          <a:srgbClr val="5B9BD5"/>
        </a:solidFill>
      </dgm:spPr>
      <dgm:t>
        <a:bodyPr/>
        <a:lstStyle/>
        <a:p>
          <a:r>
            <a:rPr lang="es-ES" sz="1400" dirty="0"/>
            <a:t>Se debe quitar la ropa expuesta, e irrigar la piel afectada con abundante cantidad de agua. La irrigación inmediata de los ojos está indicada cuando se sospecha una exposición ocular.</a:t>
          </a:r>
        </a:p>
      </dgm:t>
    </dgm:pt>
    <dgm:pt modelId="{28A38786-1752-45C2-9135-4AF806DB81A3}" type="parTrans" cxnId="{02503AD9-0D4C-4E98-BD3F-F939499F3282}">
      <dgm:prSet/>
      <dgm:spPr/>
      <dgm:t>
        <a:bodyPr/>
        <a:lstStyle/>
        <a:p>
          <a:endParaRPr lang="es-ES" sz="1800"/>
        </a:p>
      </dgm:t>
    </dgm:pt>
    <dgm:pt modelId="{F0075A44-6784-4DC1-88E3-792C51021267}" type="sibTrans" cxnId="{02503AD9-0D4C-4E98-BD3F-F939499F3282}">
      <dgm:prSet/>
      <dgm:spPr/>
      <dgm:t>
        <a:bodyPr/>
        <a:lstStyle/>
        <a:p>
          <a:endParaRPr lang="es-ES" sz="1800"/>
        </a:p>
      </dgm:t>
    </dgm:pt>
    <dgm:pt modelId="{CE9FC9D6-61B0-4F1A-9D58-17CD3852A607}">
      <dgm:prSet custT="1"/>
      <dgm:spPr>
        <a:solidFill>
          <a:srgbClr val="4DC58D"/>
        </a:solidFill>
      </dgm:spPr>
      <dgm:t>
        <a:bodyPr/>
        <a:lstStyle/>
        <a:p>
          <a:r>
            <a:rPr lang="es-ES" sz="3200"/>
            <a:t>Intervención</a:t>
          </a:r>
        </a:p>
      </dgm:t>
    </dgm:pt>
    <dgm:pt modelId="{2F66DD5E-A40B-4871-BAF9-1B6316101755}" type="parTrans" cxnId="{F8735219-191B-43E4-846F-8F86C82D057B}">
      <dgm:prSet/>
      <dgm:spPr/>
      <dgm:t>
        <a:bodyPr/>
        <a:lstStyle/>
        <a:p>
          <a:endParaRPr lang="es-ES" sz="1800"/>
        </a:p>
      </dgm:t>
    </dgm:pt>
    <dgm:pt modelId="{D95EA729-5090-4D55-A55F-F2B9963DDA99}" type="sibTrans" cxnId="{F8735219-191B-43E4-846F-8F86C82D057B}">
      <dgm:prSet/>
      <dgm:spPr/>
      <dgm:t>
        <a:bodyPr/>
        <a:lstStyle/>
        <a:p>
          <a:endParaRPr lang="es-ES" sz="1800"/>
        </a:p>
      </dgm:t>
    </dgm:pt>
    <dgm:pt modelId="{38EC8334-7C41-4D7A-963D-33B3EE679230}">
      <dgm:prSet custT="1"/>
      <dgm:spPr>
        <a:solidFill>
          <a:srgbClr val="4DC58D">
            <a:alpha val="90000"/>
          </a:srgbClr>
        </a:solidFill>
      </dgm:spPr>
      <dgm:t>
        <a:bodyPr/>
        <a:lstStyle/>
        <a:p>
          <a:r>
            <a:rPr lang="es-ES" sz="1400"/>
            <a:t>Los principios toxicológicos estándar de descontaminación gastrointestinal no se aplican a los pacientes</a:t>
          </a:r>
        </a:p>
      </dgm:t>
    </dgm:pt>
    <dgm:pt modelId="{93AF842F-362E-464C-B76F-431B8AFB66C5}" type="parTrans" cxnId="{4931397B-414D-4A54-8EE8-EA47F27C12AC}">
      <dgm:prSet/>
      <dgm:spPr/>
      <dgm:t>
        <a:bodyPr/>
        <a:lstStyle/>
        <a:p>
          <a:endParaRPr lang="es-ES" sz="1800"/>
        </a:p>
      </dgm:t>
    </dgm:pt>
    <dgm:pt modelId="{0B07E7B1-D50F-4C89-8FF1-1093826E60DE}" type="sibTrans" cxnId="{4931397B-414D-4A54-8EE8-EA47F27C12AC}">
      <dgm:prSet/>
      <dgm:spPr/>
      <dgm:t>
        <a:bodyPr/>
        <a:lstStyle/>
        <a:p>
          <a:endParaRPr lang="es-ES" sz="1800"/>
        </a:p>
      </dgm:t>
    </dgm:pt>
    <dgm:pt modelId="{93F43835-688A-4305-BF76-19C55043E1A4}">
      <dgm:prSet custT="1"/>
      <dgm:spPr>
        <a:solidFill>
          <a:srgbClr val="70AD47"/>
        </a:solidFill>
      </dgm:spPr>
      <dgm:t>
        <a:bodyPr/>
        <a:lstStyle/>
        <a:p>
          <a:r>
            <a:rPr lang="es-ES" sz="3200"/>
            <a:t>Medicamentos</a:t>
          </a:r>
        </a:p>
      </dgm:t>
    </dgm:pt>
    <dgm:pt modelId="{DCDC614D-B8D8-4362-A6E5-D31F4D93935A}" type="parTrans" cxnId="{0F12159C-E919-4B6D-82BD-6D140F023C1A}">
      <dgm:prSet/>
      <dgm:spPr/>
      <dgm:t>
        <a:bodyPr/>
        <a:lstStyle/>
        <a:p>
          <a:endParaRPr lang="es-ES" sz="1800"/>
        </a:p>
      </dgm:t>
    </dgm:pt>
    <dgm:pt modelId="{FF0E6101-7FC7-4C6D-B8BF-B235A5425C45}" type="sibTrans" cxnId="{0F12159C-E919-4B6D-82BD-6D140F023C1A}">
      <dgm:prSet/>
      <dgm:spPr/>
      <dgm:t>
        <a:bodyPr/>
        <a:lstStyle/>
        <a:p>
          <a:endParaRPr lang="es-ES" sz="1800"/>
        </a:p>
      </dgm:t>
    </dgm:pt>
    <dgm:pt modelId="{7831357A-44F9-4E37-948A-D8D03B4A3E54}">
      <dgm:prSet custT="1"/>
      <dgm:spPr>
        <a:solidFill>
          <a:srgbClr val="70AD47">
            <a:alpha val="90000"/>
          </a:srgbClr>
        </a:solidFill>
      </dgm:spPr>
      <dgm:t>
        <a:bodyPr/>
        <a:lstStyle/>
        <a:p>
          <a:r>
            <a:rPr lang="es-ES" sz="1600"/>
            <a:t>El control del dolor es esencial. </a:t>
          </a:r>
        </a:p>
      </dgm:t>
    </dgm:pt>
    <dgm:pt modelId="{E4C01993-DE33-42F2-AA29-E7A228A519D4}" type="parTrans" cxnId="{6B5E7D36-F2EF-4879-94D9-8F0759D817A2}">
      <dgm:prSet/>
      <dgm:spPr/>
      <dgm:t>
        <a:bodyPr/>
        <a:lstStyle/>
        <a:p>
          <a:endParaRPr lang="es-ES" sz="1800"/>
        </a:p>
      </dgm:t>
    </dgm:pt>
    <dgm:pt modelId="{B53B3F87-D021-47E8-98CA-7A43D99A03A9}" type="sibTrans" cxnId="{6B5E7D36-F2EF-4879-94D9-8F0759D817A2}">
      <dgm:prSet/>
      <dgm:spPr/>
      <dgm:t>
        <a:bodyPr/>
        <a:lstStyle/>
        <a:p>
          <a:endParaRPr lang="es-ES" sz="1800"/>
        </a:p>
      </dgm:t>
    </dgm:pt>
    <dgm:pt modelId="{F3A749F6-7118-49A1-AF03-00BCD31963ED}">
      <dgm:prSet custT="1"/>
      <dgm:spPr>
        <a:solidFill>
          <a:srgbClr val="70AD47">
            <a:alpha val="90000"/>
          </a:srgbClr>
        </a:solidFill>
      </dgm:spPr>
      <dgm:t>
        <a:bodyPr/>
        <a:lstStyle/>
        <a:p>
          <a:r>
            <a:rPr lang="es-ES" sz="1600" dirty="0"/>
            <a:t>No se recomiendan esteroides, ni antibióticos profilácticos.</a:t>
          </a:r>
        </a:p>
      </dgm:t>
    </dgm:pt>
    <dgm:pt modelId="{7963BE60-1825-422B-AC00-21D535E9878D}" type="parTrans" cxnId="{16D62DF5-479E-42B2-A7F0-9884FA279B28}">
      <dgm:prSet/>
      <dgm:spPr/>
      <dgm:t>
        <a:bodyPr/>
        <a:lstStyle/>
        <a:p>
          <a:endParaRPr lang="es-ES" sz="1800"/>
        </a:p>
      </dgm:t>
    </dgm:pt>
    <dgm:pt modelId="{34CA9BED-BB56-4ED3-8378-65CA54AA69AF}" type="sibTrans" cxnId="{16D62DF5-479E-42B2-A7F0-9884FA279B28}">
      <dgm:prSet/>
      <dgm:spPr/>
      <dgm:t>
        <a:bodyPr/>
        <a:lstStyle/>
        <a:p>
          <a:endParaRPr lang="es-ES" sz="1800"/>
        </a:p>
      </dgm:t>
    </dgm:pt>
    <dgm:pt modelId="{4374A46D-59FD-49F1-A8D3-3AB4B195A58C}">
      <dgm:prSet custT="1"/>
      <dgm:spPr>
        <a:solidFill>
          <a:srgbClr val="70AD47">
            <a:alpha val="90000"/>
          </a:srgbClr>
        </a:solidFill>
      </dgm:spPr>
      <dgm:t>
        <a:bodyPr/>
        <a:lstStyle/>
        <a:p>
          <a:r>
            <a:rPr lang="es-ES" sz="1600"/>
            <a:t>Se debe adicionar un inhibidor de la bomba de protones o antagonista H2. </a:t>
          </a:r>
        </a:p>
      </dgm:t>
    </dgm:pt>
    <dgm:pt modelId="{70093483-9823-475A-B788-09E3025AACFA}" type="parTrans" cxnId="{3BD7EE61-4F0D-488E-BB74-FE1941DFBC57}">
      <dgm:prSet/>
      <dgm:spPr/>
      <dgm:t>
        <a:bodyPr/>
        <a:lstStyle/>
        <a:p>
          <a:endParaRPr lang="es-ES" sz="1800"/>
        </a:p>
      </dgm:t>
    </dgm:pt>
    <dgm:pt modelId="{C877AB9D-48AB-4DE4-A979-8553F0099FCE}" type="sibTrans" cxnId="{3BD7EE61-4F0D-488E-BB74-FE1941DFBC57}">
      <dgm:prSet/>
      <dgm:spPr/>
      <dgm:t>
        <a:bodyPr/>
        <a:lstStyle/>
        <a:p>
          <a:endParaRPr lang="es-ES" sz="1800"/>
        </a:p>
      </dgm:t>
    </dgm:pt>
    <dgm:pt modelId="{4116C265-4F15-4135-81EE-54218A85C494}">
      <dgm:prSet custT="1"/>
      <dgm:spPr>
        <a:solidFill>
          <a:srgbClr val="4DC58D">
            <a:alpha val="90000"/>
          </a:srgbClr>
        </a:solidFill>
      </dgm:spPr>
      <dgm:t>
        <a:bodyPr/>
        <a:lstStyle/>
        <a:p>
          <a:r>
            <a:rPr lang="es-ES" sz="1400"/>
            <a:t>El uso de carbón activado está contraindicado</a:t>
          </a:r>
        </a:p>
      </dgm:t>
    </dgm:pt>
    <dgm:pt modelId="{F0261963-EDB4-472D-98EF-759B7292E1A6}" type="parTrans" cxnId="{DD666EAE-D382-4113-9A02-E2541F8887B1}">
      <dgm:prSet/>
      <dgm:spPr/>
      <dgm:t>
        <a:bodyPr/>
        <a:lstStyle/>
        <a:p>
          <a:endParaRPr lang="es-ES"/>
        </a:p>
      </dgm:t>
    </dgm:pt>
    <dgm:pt modelId="{66C21C90-9624-4757-B131-F89B44E4C953}" type="sibTrans" cxnId="{DD666EAE-D382-4113-9A02-E2541F8887B1}">
      <dgm:prSet/>
      <dgm:spPr/>
      <dgm:t>
        <a:bodyPr/>
        <a:lstStyle/>
        <a:p>
          <a:endParaRPr lang="es-ES"/>
        </a:p>
      </dgm:t>
    </dgm:pt>
    <dgm:pt modelId="{1FF3F3DA-669D-42F9-9A91-3D2851042232}">
      <dgm:prSet custT="1"/>
      <dgm:spPr>
        <a:solidFill>
          <a:srgbClr val="4DC58D">
            <a:alpha val="90000"/>
          </a:srgbClr>
        </a:solidFill>
      </dgm:spPr>
      <dgm:t>
        <a:bodyPr/>
        <a:lstStyle/>
        <a:p>
          <a:r>
            <a:rPr lang="es-ES" sz="1400"/>
            <a:t>No se recomienda lavado gástrico en ninguna circunstancia</a:t>
          </a:r>
        </a:p>
      </dgm:t>
    </dgm:pt>
    <dgm:pt modelId="{5C0E2F9C-CA71-4139-96BE-34644717DBEC}" type="parTrans" cxnId="{415B75D5-77CB-4927-836C-9BC675012067}">
      <dgm:prSet/>
      <dgm:spPr/>
      <dgm:t>
        <a:bodyPr/>
        <a:lstStyle/>
        <a:p>
          <a:endParaRPr lang="es-ES"/>
        </a:p>
      </dgm:t>
    </dgm:pt>
    <dgm:pt modelId="{B4AB65BD-1D43-46D9-8C6A-4D2659A51426}" type="sibTrans" cxnId="{415B75D5-77CB-4927-836C-9BC675012067}">
      <dgm:prSet/>
      <dgm:spPr/>
      <dgm:t>
        <a:bodyPr/>
        <a:lstStyle/>
        <a:p>
          <a:endParaRPr lang="es-ES"/>
        </a:p>
      </dgm:t>
    </dgm:pt>
    <dgm:pt modelId="{F585BC87-9251-4EDA-AD72-5AEF846AD7F0}">
      <dgm:prSet custT="1"/>
      <dgm:spPr>
        <a:solidFill>
          <a:srgbClr val="4DC58D">
            <a:alpha val="90000"/>
          </a:srgbClr>
        </a:solidFill>
      </dgm:spPr>
      <dgm:t>
        <a:bodyPr/>
        <a:lstStyle/>
        <a:p>
          <a:r>
            <a:rPr lang="es-ES" sz="1400" dirty="0"/>
            <a:t>Se puede realizar aspiración por sonda orogástrica en pacientes que ingresen en los primeros 30 minutos de la ingestión y ésta haya sido masiva</a:t>
          </a:r>
        </a:p>
      </dgm:t>
    </dgm:pt>
    <dgm:pt modelId="{7A129342-6BC2-4599-81FB-D7CF37C07FEB}" type="parTrans" cxnId="{29F10839-472A-42A9-98CA-7DE4116A31A7}">
      <dgm:prSet/>
      <dgm:spPr/>
      <dgm:t>
        <a:bodyPr/>
        <a:lstStyle/>
        <a:p>
          <a:endParaRPr lang="es-ES"/>
        </a:p>
      </dgm:t>
    </dgm:pt>
    <dgm:pt modelId="{2AD01D27-732D-46FA-9570-ED43B0E71A07}" type="sibTrans" cxnId="{29F10839-472A-42A9-98CA-7DE4116A31A7}">
      <dgm:prSet/>
      <dgm:spPr/>
      <dgm:t>
        <a:bodyPr/>
        <a:lstStyle/>
        <a:p>
          <a:endParaRPr lang="es-ES"/>
        </a:p>
      </dgm:t>
    </dgm:pt>
    <dgm:pt modelId="{CF002F77-4405-4CCF-A864-4293E05AF3F2}">
      <dgm:prSet custT="1"/>
      <dgm:spPr>
        <a:solidFill>
          <a:srgbClr val="4DC58D">
            <a:alpha val="90000"/>
          </a:srgbClr>
        </a:solidFill>
      </dgm:spPr>
      <dgm:t>
        <a:bodyPr/>
        <a:lstStyle/>
        <a:p>
          <a:r>
            <a:rPr lang="es-ES" sz="1400" dirty="0"/>
            <a:t>Los pacientes con ingestión del toxico deben ser evaluados por Cirugía General para definir si requieren manejo quirúrgico y el momento que se reiniciará vía oral.</a:t>
          </a:r>
        </a:p>
      </dgm:t>
    </dgm:pt>
    <dgm:pt modelId="{37362CC8-C7F5-4DFD-905C-3B916812C7F4}" type="parTrans" cxnId="{CC0CF877-59CA-4A97-947C-6CBD32D8A0D6}">
      <dgm:prSet/>
      <dgm:spPr/>
      <dgm:t>
        <a:bodyPr/>
        <a:lstStyle/>
        <a:p>
          <a:endParaRPr lang="es-ES"/>
        </a:p>
      </dgm:t>
    </dgm:pt>
    <dgm:pt modelId="{A12CC37C-1206-4D30-ABB6-6A273F7ADCC9}" type="sibTrans" cxnId="{CC0CF877-59CA-4A97-947C-6CBD32D8A0D6}">
      <dgm:prSet/>
      <dgm:spPr/>
      <dgm:t>
        <a:bodyPr/>
        <a:lstStyle/>
        <a:p>
          <a:endParaRPr lang="es-ES"/>
        </a:p>
      </dgm:t>
    </dgm:pt>
    <dgm:pt modelId="{7FE7F2C3-134B-4F9F-92AD-91A5B3BD56C6}" type="pres">
      <dgm:prSet presAssocID="{508D604B-BCB9-4A36-BFCA-3A205EAFFF83}" presName="Name0" presStyleCnt="0">
        <dgm:presLayoutVars>
          <dgm:dir/>
          <dgm:animLvl val="lvl"/>
          <dgm:resizeHandles val="exact"/>
        </dgm:presLayoutVars>
      </dgm:prSet>
      <dgm:spPr/>
    </dgm:pt>
    <dgm:pt modelId="{ED2087E4-F507-44FC-AEA2-7CAF4895F861}" type="pres">
      <dgm:prSet presAssocID="{03A64CEC-2A44-4602-94FD-F8B979D0D636}" presName="linNode" presStyleCnt="0"/>
      <dgm:spPr/>
    </dgm:pt>
    <dgm:pt modelId="{FC0F5703-62A4-40C3-9288-5461C0583893}" type="pres">
      <dgm:prSet presAssocID="{03A64CEC-2A44-4602-94FD-F8B979D0D636}" presName="parentText" presStyleLbl="node1" presStyleIdx="0" presStyleCnt="3" custScaleX="63297" custScaleY="94719">
        <dgm:presLayoutVars>
          <dgm:chMax val="1"/>
          <dgm:bulletEnabled val="1"/>
        </dgm:presLayoutVars>
      </dgm:prSet>
      <dgm:spPr/>
    </dgm:pt>
    <dgm:pt modelId="{7E8EAF24-99D4-485C-8B8D-F79B66EC928F}" type="pres">
      <dgm:prSet presAssocID="{03A64CEC-2A44-4602-94FD-F8B979D0D636}" presName="descendantText" presStyleLbl="alignAccFollowNode1" presStyleIdx="0" presStyleCnt="3" custScaleY="113116">
        <dgm:presLayoutVars>
          <dgm:bulletEnabled val="1"/>
        </dgm:presLayoutVars>
      </dgm:prSet>
      <dgm:spPr/>
    </dgm:pt>
    <dgm:pt modelId="{3378F7D6-DF0D-40F6-B42B-0FAB649C05CB}" type="pres">
      <dgm:prSet presAssocID="{905737A3-9F13-469F-A958-AD666F6B2AA0}" presName="sp" presStyleCnt="0"/>
      <dgm:spPr/>
    </dgm:pt>
    <dgm:pt modelId="{317D1EF0-0C21-4EE9-AAF1-27EA23728D9F}" type="pres">
      <dgm:prSet presAssocID="{CE9FC9D6-61B0-4F1A-9D58-17CD3852A607}" presName="linNode" presStyleCnt="0"/>
      <dgm:spPr/>
    </dgm:pt>
    <dgm:pt modelId="{F9A7F1E4-E6F5-4DA7-AAFF-19D36135F82B}" type="pres">
      <dgm:prSet presAssocID="{CE9FC9D6-61B0-4F1A-9D58-17CD3852A607}" presName="parentText" presStyleLbl="node1" presStyleIdx="1" presStyleCnt="3" custScaleX="62670" custScaleY="101384">
        <dgm:presLayoutVars>
          <dgm:chMax val="1"/>
          <dgm:bulletEnabled val="1"/>
        </dgm:presLayoutVars>
      </dgm:prSet>
      <dgm:spPr/>
    </dgm:pt>
    <dgm:pt modelId="{CDC4CF89-D49D-4EA1-B2F6-90E0A9DD5E69}" type="pres">
      <dgm:prSet presAssocID="{CE9FC9D6-61B0-4F1A-9D58-17CD3852A607}" presName="descendantText" presStyleLbl="alignAccFollowNode1" presStyleIdx="1" presStyleCnt="3" custScaleY="122811">
        <dgm:presLayoutVars>
          <dgm:bulletEnabled val="1"/>
        </dgm:presLayoutVars>
      </dgm:prSet>
      <dgm:spPr/>
    </dgm:pt>
    <dgm:pt modelId="{509305EA-F1EA-4810-8187-4B583D108E40}" type="pres">
      <dgm:prSet presAssocID="{D95EA729-5090-4D55-A55F-F2B9963DDA99}" presName="sp" presStyleCnt="0"/>
      <dgm:spPr/>
    </dgm:pt>
    <dgm:pt modelId="{70EF12BE-9FFF-47A8-B6F9-3219EE787F68}" type="pres">
      <dgm:prSet presAssocID="{93F43835-688A-4305-BF76-19C55043E1A4}" presName="linNode" presStyleCnt="0"/>
      <dgm:spPr/>
    </dgm:pt>
    <dgm:pt modelId="{F2A581B9-FDD6-42CA-B102-3653FF5E1FF8}" type="pres">
      <dgm:prSet presAssocID="{93F43835-688A-4305-BF76-19C55043E1A4}" presName="parentText" presStyleLbl="node1" presStyleIdx="2" presStyleCnt="3" custScaleX="62670" custScaleY="81526">
        <dgm:presLayoutVars>
          <dgm:chMax val="1"/>
          <dgm:bulletEnabled val="1"/>
        </dgm:presLayoutVars>
      </dgm:prSet>
      <dgm:spPr/>
    </dgm:pt>
    <dgm:pt modelId="{15BD2B47-D32F-42F0-B37C-85476F9AAAC3}" type="pres">
      <dgm:prSet presAssocID="{93F43835-688A-4305-BF76-19C55043E1A4}" presName="descendantText" presStyleLbl="alignAccFollowNode1" presStyleIdx="2" presStyleCnt="3">
        <dgm:presLayoutVars>
          <dgm:bulletEnabled val="1"/>
        </dgm:presLayoutVars>
      </dgm:prSet>
      <dgm:spPr/>
    </dgm:pt>
  </dgm:ptLst>
  <dgm:cxnLst>
    <dgm:cxn modelId="{0BB34F19-CBC0-49D0-9265-67639464FF31}" type="presOf" srcId="{7831357A-44F9-4E37-948A-D8D03B4A3E54}" destId="{15BD2B47-D32F-42F0-B37C-85476F9AAAC3}" srcOrd="0" destOrd="0" presId="urn:microsoft.com/office/officeart/2005/8/layout/vList5"/>
    <dgm:cxn modelId="{F8735219-191B-43E4-846F-8F86C82D057B}" srcId="{508D604B-BCB9-4A36-BFCA-3A205EAFFF83}" destId="{CE9FC9D6-61B0-4F1A-9D58-17CD3852A607}" srcOrd="1" destOrd="0" parTransId="{2F66DD5E-A40B-4871-BAF9-1B6316101755}" sibTransId="{D95EA729-5090-4D55-A55F-F2B9963DDA99}"/>
    <dgm:cxn modelId="{FD408B1D-EC37-4A3E-96ED-8984802CCF42}" type="presOf" srcId="{6C70DD5A-CDE7-4619-A6E0-9F52D74CC572}" destId="{7E8EAF24-99D4-485C-8B8D-F79B66EC928F}" srcOrd="0" destOrd="2" presId="urn:microsoft.com/office/officeart/2005/8/layout/vList5"/>
    <dgm:cxn modelId="{9877B731-9184-44D3-AD96-5937083E32CD}" type="presOf" srcId="{1FF3F3DA-669D-42F9-9A91-3D2851042232}" destId="{CDC4CF89-D49D-4EA1-B2F6-90E0A9DD5E69}" srcOrd="0" destOrd="2" presId="urn:microsoft.com/office/officeart/2005/8/layout/vList5"/>
    <dgm:cxn modelId="{ECA84B32-A90E-481F-8E1C-879ED08C9C15}" srcId="{508D604B-BCB9-4A36-BFCA-3A205EAFFF83}" destId="{03A64CEC-2A44-4602-94FD-F8B979D0D636}" srcOrd="0" destOrd="0" parTransId="{CC9E803E-45D4-4919-A22A-AB16373E8906}" sibTransId="{905737A3-9F13-469F-A958-AD666F6B2AA0}"/>
    <dgm:cxn modelId="{6B5E7D36-F2EF-4879-94D9-8F0759D817A2}" srcId="{93F43835-688A-4305-BF76-19C55043E1A4}" destId="{7831357A-44F9-4E37-948A-D8D03B4A3E54}" srcOrd="0" destOrd="0" parTransId="{E4C01993-DE33-42F2-AA29-E7A228A519D4}" sibTransId="{B53B3F87-D021-47E8-98CA-7A43D99A03A9}"/>
    <dgm:cxn modelId="{29F10839-472A-42A9-98CA-7DE4116A31A7}" srcId="{CE9FC9D6-61B0-4F1A-9D58-17CD3852A607}" destId="{F585BC87-9251-4EDA-AD72-5AEF846AD7F0}" srcOrd="3" destOrd="0" parTransId="{7A129342-6BC2-4599-81FB-D7CF37C07FEB}" sibTransId="{2AD01D27-732D-46FA-9570-ED43B0E71A07}"/>
    <dgm:cxn modelId="{65E5795D-3E67-44A7-AE8E-EF592315B064}" type="presOf" srcId="{03A64CEC-2A44-4602-94FD-F8B979D0D636}" destId="{FC0F5703-62A4-40C3-9288-5461C0583893}" srcOrd="0" destOrd="0" presId="urn:microsoft.com/office/officeart/2005/8/layout/vList5"/>
    <dgm:cxn modelId="{3BD7EE61-4F0D-488E-BB74-FE1941DFBC57}" srcId="{93F43835-688A-4305-BF76-19C55043E1A4}" destId="{4374A46D-59FD-49F1-A8D3-3AB4B195A58C}" srcOrd="2" destOrd="0" parTransId="{70093483-9823-475A-B788-09E3025AACFA}" sibTransId="{C877AB9D-48AB-4DE4-A979-8553F0099FCE}"/>
    <dgm:cxn modelId="{CD778163-7C28-4029-8468-4E026BD17170}" type="presOf" srcId="{CE9FC9D6-61B0-4F1A-9D58-17CD3852A607}" destId="{F9A7F1E4-E6F5-4DA7-AAFF-19D36135F82B}" srcOrd="0" destOrd="0" presId="urn:microsoft.com/office/officeart/2005/8/layout/vList5"/>
    <dgm:cxn modelId="{CFEC8F63-34DB-42D9-B007-8475397D868D}" type="presOf" srcId="{38EC8334-7C41-4D7A-963D-33B3EE679230}" destId="{CDC4CF89-D49D-4EA1-B2F6-90E0A9DD5E69}" srcOrd="0" destOrd="0" presId="urn:microsoft.com/office/officeart/2005/8/layout/vList5"/>
    <dgm:cxn modelId="{17B75A6B-DDD9-4DB2-8E1D-24D1D5BBDDE1}" type="presOf" srcId="{4116C265-4F15-4135-81EE-54218A85C494}" destId="{CDC4CF89-D49D-4EA1-B2F6-90E0A9DD5E69}" srcOrd="0" destOrd="1" presId="urn:microsoft.com/office/officeart/2005/8/layout/vList5"/>
    <dgm:cxn modelId="{A23DBE4E-3E24-4F07-A9EB-E9E3FD00294C}" srcId="{03A64CEC-2A44-4602-94FD-F8B979D0D636}" destId="{F9EE13CB-B49F-4C4A-8F40-E59C21D875B1}" srcOrd="1" destOrd="0" parTransId="{58F90D4E-645C-4B29-9278-C2506E9CEB79}" sibTransId="{025961E4-16A3-4B32-A2D8-DD03535017ED}"/>
    <dgm:cxn modelId="{CC0CF877-59CA-4A97-947C-6CBD32D8A0D6}" srcId="{CE9FC9D6-61B0-4F1A-9D58-17CD3852A607}" destId="{CF002F77-4405-4CCF-A864-4293E05AF3F2}" srcOrd="4" destOrd="0" parTransId="{37362CC8-C7F5-4DFD-905C-3B916812C7F4}" sibTransId="{A12CC37C-1206-4D30-ABB6-6A273F7ADCC9}"/>
    <dgm:cxn modelId="{4931397B-414D-4A54-8EE8-EA47F27C12AC}" srcId="{CE9FC9D6-61B0-4F1A-9D58-17CD3852A607}" destId="{38EC8334-7C41-4D7A-963D-33B3EE679230}" srcOrd="0" destOrd="0" parTransId="{93AF842F-362E-464C-B76F-431B8AFB66C5}" sibTransId="{0B07E7B1-D50F-4C89-8FF1-1093826E60DE}"/>
    <dgm:cxn modelId="{37CC037E-C72A-47C1-9C16-E0AC6A2B730F}" type="presOf" srcId="{F585BC87-9251-4EDA-AD72-5AEF846AD7F0}" destId="{CDC4CF89-D49D-4EA1-B2F6-90E0A9DD5E69}" srcOrd="0" destOrd="3" presId="urn:microsoft.com/office/officeart/2005/8/layout/vList5"/>
    <dgm:cxn modelId="{AF4FCF81-45CB-41E3-B29F-3A71E73D3712}" type="presOf" srcId="{93F43835-688A-4305-BF76-19C55043E1A4}" destId="{F2A581B9-FDD6-42CA-B102-3653FF5E1FF8}" srcOrd="0" destOrd="0" presId="urn:microsoft.com/office/officeart/2005/8/layout/vList5"/>
    <dgm:cxn modelId="{F06F3E85-481D-40D5-A97E-71981125C33B}" srcId="{03A64CEC-2A44-4602-94FD-F8B979D0D636}" destId="{01283FAC-EE22-4A94-82C2-B6DEAAAC5388}" srcOrd="0" destOrd="0" parTransId="{8DFF5F8C-4B88-4218-840F-38EA57C84314}" sibTransId="{DF29A012-176A-4EE1-8BDD-B7337D6BCED1}"/>
    <dgm:cxn modelId="{46267E98-A570-40BB-A481-BF3DAE971624}" type="presOf" srcId="{F3A749F6-7118-49A1-AF03-00BCD31963ED}" destId="{15BD2B47-D32F-42F0-B37C-85476F9AAAC3}" srcOrd="0" destOrd="1" presId="urn:microsoft.com/office/officeart/2005/8/layout/vList5"/>
    <dgm:cxn modelId="{0F12159C-E919-4B6D-82BD-6D140F023C1A}" srcId="{508D604B-BCB9-4A36-BFCA-3A205EAFFF83}" destId="{93F43835-688A-4305-BF76-19C55043E1A4}" srcOrd="2" destOrd="0" parTransId="{DCDC614D-B8D8-4362-A6E5-D31F4D93935A}" sibTransId="{FF0E6101-7FC7-4C6D-B8BF-B235A5425C45}"/>
    <dgm:cxn modelId="{DD666EAE-D382-4113-9A02-E2541F8887B1}" srcId="{CE9FC9D6-61B0-4F1A-9D58-17CD3852A607}" destId="{4116C265-4F15-4135-81EE-54218A85C494}" srcOrd="1" destOrd="0" parTransId="{F0261963-EDB4-472D-98EF-759B7292E1A6}" sibTransId="{66C21C90-9624-4757-B131-F89B44E4C953}"/>
    <dgm:cxn modelId="{B6512FB2-61A2-4884-9DF4-F299DFEFC72E}" type="presOf" srcId="{F9EE13CB-B49F-4C4A-8F40-E59C21D875B1}" destId="{7E8EAF24-99D4-485C-8B8D-F79B66EC928F}" srcOrd="0" destOrd="1" presId="urn:microsoft.com/office/officeart/2005/8/layout/vList5"/>
    <dgm:cxn modelId="{A16E0EB5-AA83-4D74-84DB-A7DEC5F10596}" type="presOf" srcId="{508D604B-BCB9-4A36-BFCA-3A205EAFFF83}" destId="{7FE7F2C3-134B-4F9F-92AD-91A5B3BD56C6}" srcOrd="0" destOrd="0" presId="urn:microsoft.com/office/officeart/2005/8/layout/vList5"/>
    <dgm:cxn modelId="{D18DB0B6-2777-497B-AEAE-657940C36DD7}" type="presOf" srcId="{CF002F77-4405-4CCF-A864-4293E05AF3F2}" destId="{CDC4CF89-D49D-4EA1-B2F6-90E0A9DD5E69}" srcOrd="0" destOrd="4" presId="urn:microsoft.com/office/officeart/2005/8/layout/vList5"/>
    <dgm:cxn modelId="{415B75D5-77CB-4927-836C-9BC675012067}" srcId="{CE9FC9D6-61B0-4F1A-9D58-17CD3852A607}" destId="{1FF3F3DA-669D-42F9-9A91-3D2851042232}" srcOrd="2" destOrd="0" parTransId="{5C0E2F9C-CA71-4139-96BE-34644717DBEC}" sibTransId="{B4AB65BD-1D43-46D9-8C6A-4D2659A51426}"/>
    <dgm:cxn modelId="{02503AD9-0D4C-4E98-BD3F-F939499F3282}" srcId="{03A64CEC-2A44-4602-94FD-F8B979D0D636}" destId="{6C70DD5A-CDE7-4619-A6E0-9F52D74CC572}" srcOrd="2" destOrd="0" parTransId="{28A38786-1752-45C2-9135-4AF806DB81A3}" sibTransId="{F0075A44-6784-4DC1-88E3-792C51021267}"/>
    <dgm:cxn modelId="{3CE483E2-1FD6-4BD5-B32B-36A0AB52FF68}" type="presOf" srcId="{4374A46D-59FD-49F1-A8D3-3AB4B195A58C}" destId="{15BD2B47-D32F-42F0-B37C-85476F9AAAC3}" srcOrd="0" destOrd="2" presId="urn:microsoft.com/office/officeart/2005/8/layout/vList5"/>
    <dgm:cxn modelId="{FFC848E7-24C5-41C0-9F35-2FA918A24629}" type="presOf" srcId="{01283FAC-EE22-4A94-82C2-B6DEAAAC5388}" destId="{7E8EAF24-99D4-485C-8B8D-F79B66EC928F}" srcOrd="0" destOrd="0" presId="urn:microsoft.com/office/officeart/2005/8/layout/vList5"/>
    <dgm:cxn modelId="{16D62DF5-479E-42B2-A7F0-9884FA279B28}" srcId="{93F43835-688A-4305-BF76-19C55043E1A4}" destId="{F3A749F6-7118-49A1-AF03-00BCD31963ED}" srcOrd="1" destOrd="0" parTransId="{7963BE60-1825-422B-AC00-21D535E9878D}" sibTransId="{34CA9BED-BB56-4ED3-8378-65CA54AA69AF}"/>
    <dgm:cxn modelId="{F80F6805-1351-43DA-973E-F7B41DFC5DAB}" type="presParOf" srcId="{7FE7F2C3-134B-4F9F-92AD-91A5B3BD56C6}" destId="{ED2087E4-F507-44FC-AEA2-7CAF4895F861}" srcOrd="0" destOrd="0" presId="urn:microsoft.com/office/officeart/2005/8/layout/vList5"/>
    <dgm:cxn modelId="{F87CC3AC-400B-40D0-B371-4C1D0250A6D5}" type="presParOf" srcId="{ED2087E4-F507-44FC-AEA2-7CAF4895F861}" destId="{FC0F5703-62A4-40C3-9288-5461C0583893}" srcOrd="0" destOrd="0" presId="urn:microsoft.com/office/officeart/2005/8/layout/vList5"/>
    <dgm:cxn modelId="{ED543D07-C9FF-4BD1-883E-4570075C267F}" type="presParOf" srcId="{ED2087E4-F507-44FC-AEA2-7CAF4895F861}" destId="{7E8EAF24-99D4-485C-8B8D-F79B66EC928F}" srcOrd="1" destOrd="0" presId="urn:microsoft.com/office/officeart/2005/8/layout/vList5"/>
    <dgm:cxn modelId="{9C2832D9-482E-4BF6-86F2-AF22768221FE}" type="presParOf" srcId="{7FE7F2C3-134B-4F9F-92AD-91A5B3BD56C6}" destId="{3378F7D6-DF0D-40F6-B42B-0FAB649C05CB}" srcOrd="1" destOrd="0" presId="urn:microsoft.com/office/officeart/2005/8/layout/vList5"/>
    <dgm:cxn modelId="{8D7C2D8F-7D32-49D7-BB2E-1A0A73E7C654}" type="presParOf" srcId="{7FE7F2C3-134B-4F9F-92AD-91A5B3BD56C6}" destId="{317D1EF0-0C21-4EE9-AAF1-27EA23728D9F}" srcOrd="2" destOrd="0" presId="urn:microsoft.com/office/officeart/2005/8/layout/vList5"/>
    <dgm:cxn modelId="{2EC21C58-B929-4E4F-A6C4-262CEC8E69E7}" type="presParOf" srcId="{317D1EF0-0C21-4EE9-AAF1-27EA23728D9F}" destId="{F9A7F1E4-E6F5-4DA7-AAFF-19D36135F82B}" srcOrd="0" destOrd="0" presId="urn:microsoft.com/office/officeart/2005/8/layout/vList5"/>
    <dgm:cxn modelId="{DEB94CA0-376D-46B5-B5ED-3BB62B4C7AD6}" type="presParOf" srcId="{317D1EF0-0C21-4EE9-AAF1-27EA23728D9F}" destId="{CDC4CF89-D49D-4EA1-B2F6-90E0A9DD5E69}" srcOrd="1" destOrd="0" presId="urn:microsoft.com/office/officeart/2005/8/layout/vList5"/>
    <dgm:cxn modelId="{5BAD8D70-9997-41E4-8C87-13E5262DC433}" type="presParOf" srcId="{7FE7F2C3-134B-4F9F-92AD-91A5B3BD56C6}" destId="{509305EA-F1EA-4810-8187-4B583D108E40}" srcOrd="3" destOrd="0" presId="urn:microsoft.com/office/officeart/2005/8/layout/vList5"/>
    <dgm:cxn modelId="{87CB5DF7-8BB6-4697-93E8-A551D5C75F2F}" type="presParOf" srcId="{7FE7F2C3-134B-4F9F-92AD-91A5B3BD56C6}" destId="{70EF12BE-9FFF-47A8-B6F9-3219EE787F68}" srcOrd="4" destOrd="0" presId="urn:microsoft.com/office/officeart/2005/8/layout/vList5"/>
    <dgm:cxn modelId="{741069A0-3008-4A02-949D-FECB38D062E6}" type="presParOf" srcId="{70EF12BE-9FFF-47A8-B6F9-3219EE787F68}" destId="{F2A581B9-FDD6-42CA-B102-3653FF5E1FF8}" srcOrd="0" destOrd="0" presId="urn:microsoft.com/office/officeart/2005/8/layout/vList5"/>
    <dgm:cxn modelId="{58A56640-B5BB-422A-AFCB-EF8C54E6B6C9}" type="presParOf" srcId="{70EF12BE-9FFF-47A8-B6F9-3219EE787F68}" destId="{15BD2B47-D32F-42F0-B37C-85476F9AAAC3}"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4F716B-E0BD-4F61-856F-D1B26EE0FB4B}"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es-CO"/>
        </a:p>
      </dgm:t>
    </dgm:pt>
    <dgm:pt modelId="{C4B4899A-9451-4436-A24C-AAEDE5CCD01E}">
      <dgm:prSet phldrT="[Texto]"/>
      <dgm:spPr/>
      <dgm:t>
        <a:bodyPr/>
        <a:lstStyle/>
        <a:p>
          <a:r>
            <a:rPr lang="es-CO" b="1"/>
            <a:t>Fósforo se oxida en el hígado</a:t>
          </a:r>
        </a:p>
      </dgm:t>
    </dgm:pt>
    <dgm:pt modelId="{4A198E9F-409D-4E03-B4FA-4FC4177CA57C}" type="parTrans" cxnId="{C7BF1C5A-3F8E-40CA-94DA-3E7BF51B8552}">
      <dgm:prSet/>
      <dgm:spPr/>
      <dgm:t>
        <a:bodyPr/>
        <a:lstStyle/>
        <a:p>
          <a:endParaRPr lang="es-CO" b="1"/>
        </a:p>
      </dgm:t>
    </dgm:pt>
    <dgm:pt modelId="{B50EE09D-E102-49E7-A27B-F7A3EF8CCDCD}" type="sibTrans" cxnId="{C7BF1C5A-3F8E-40CA-94DA-3E7BF51B8552}">
      <dgm:prSet/>
      <dgm:spPr/>
      <dgm:t>
        <a:bodyPr/>
        <a:lstStyle/>
        <a:p>
          <a:endParaRPr lang="es-CO" b="1"/>
        </a:p>
      </dgm:t>
    </dgm:pt>
    <dgm:pt modelId="{3F0BCA93-A971-45C9-9AC4-B2D6B29FE85B}">
      <dgm:prSet phldrT="[Texto]"/>
      <dgm:spPr/>
      <dgm:t>
        <a:bodyPr/>
        <a:lstStyle/>
        <a:p>
          <a:r>
            <a:rPr lang="es-CO" b="1"/>
            <a:t>Lesión de la membrana externa del hepatocito</a:t>
          </a:r>
        </a:p>
      </dgm:t>
    </dgm:pt>
    <dgm:pt modelId="{D009D8E0-CD4A-4960-9D75-1902B2C1A5DC}" type="parTrans" cxnId="{9809B68A-9F5A-42C8-B196-978423DBD65E}">
      <dgm:prSet/>
      <dgm:spPr/>
      <dgm:t>
        <a:bodyPr/>
        <a:lstStyle/>
        <a:p>
          <a:endParaRPr lang="es-CO" b="1"/>
        </a:p>
      </dgm:t>
    </dgm:pt>
    <dgm:pt modelId="{48913A1A-1EE3-45FA-983A-1A3C496C94AE}" type="sibTrans" cxnId="{9809B68A-9F5A-42C8-B196-978423DBD65E}">
      <dgm:prSet/>
      <dgm:spPr/>
      <dgm:t>
        <a:bodyPr/>
        <a:lstStyle/>
        <a:p>
          <a:endParaRPr lang="es-CO" b="1"/>
        </a:p>
      </dgm:t>
    </dgm:pt>
    <dgm:pt modelId="{3BE442FA-0A8E-47FE-B317-E7C9520DAD6F}">
      <dgm:prSet phldrT="[Texto]"/>
      <dgm:spPr/>
      <dgm:t>
        <a:bodyPr/>
        <a:lstStyle/>
        <a:p>
          <a:r>
            <a:rPr lang="es-CO" b="1"/>
            <a:t>Entrada de sodio y calcio a la célula</a:t>
          </a:r>
        </a:p>
      </dgm:t>
    </dgm:pt>
    <dgm:pt modelId="{52772239-E907-4729-9BB7-C74CE44F71AE}" type="parTrans" cxnId="{85027A79-F62A-47A8-9541-CC69229D9F35}">
      <dgm:prSet/>
      <dgm:spPr/>
      <dgm:t>
        <a:bodyPr/>
        <a:lstStyle/>
        <a:p>
          <a:endParaRPr lang="es-CO" b="1"/>
        </a:p>
      </dgm:t>
    </dgm:pt>
    <dgm:pt modelId="{E03F70FB-18BF-412F-9978-73D07C46DBD1}" type="sibTrans" cxnId="{85027A79-F62A-47A8-9541-CC69229D9F35}">
      <dgm:prSet/>
      <dgm:spPr/>
      <dgm:t>
        <a:bodyPr/>
        <a:lstStyle/>
        <a:p>
          <a:endParaRPr lang="es-CO" b="1"/>
        </a:p>
      </dgm:t>
    </dgm:pt>
    <dgm:pt modelId="{F1CCCC4F-752D-45EF-9CD1-F8DD825A6C41}">
      <dgm:prSet phldrT="[Texto]"/>
      <dgm:spPr/>
      <dgm:t>
        <a:bodyPr/>
        <a:lstStyle/>
        <a:p>
          <a:r>
            <a:rPr lang="es-CO" b="1"/>
            <a:t>Daño</a:t>
          </a:r>
          <a:r>
            <a:rPr lang="es-CO" b="1" baseline="0"/>
            <a:t> mitocondrial</a:t>
          </a:r>
        </a:p>
        <a:p>
          <a:r>
            <a:rPr lang="es-CO" b="1" baseline="0"/>
            <a:t>(Ciclo de Krebs y ciclo de la urea)</a:t>
          </a:r>
          <a:endParaRPr lang="es-CO" b="1"/>
        </a:p>
      </dgm:t>
    </dgm:pt>
    <dgm:pt modelId="{9C482EF6-7E56-4B63-BCD0-FF398E656CCB}" type="parTrans" cxnId="{EBE3DA57-C21F-46A8-A08C-DE4F5A796488}">
      <dgm:prSet/>
      <dgm:spPr/>
      <dgm:t>
        <a:bodyPr/>
        <a:lstStyle/>
        <a:p>
          <a:endParaRPr lang="es-CO" b="1"/>
        </a:p>
      </dgm:t>
    </dgm:pt>
    <dgm:pt modelId="{8BB781DB-1BF6-4C31-B29E-5E8C5E761255}" type="sibTrans" cxnId="{EBE3DA57-C21F-46A8-A08C-DE4F5A796488}">
      <dgm:prSet/>
      <dgm:spPr/>
      <dgm:t>
        <a:bodyPr/>
        <a:lstStyle/>
        <a:p>
          <a:endParaRPr lang="es-CO" b="1"/>
        </a:p>
      </dgm:t>
    </dgm:pt>
    <dgm:pt modelId="{94DA14CA-FBD9-4FAA-A274-7F27CF0C9B27}" type="pres">
      <dgm:prSet presAssocID="{374F716B-E0BD-4F61-856F-D1B26EE0FB4B}" presName="Name0" presStyleCnt="0">
        <dgm:presLayoutVars>
          <dgm:dir/>
          <dgm:resizeHandles val="exact"/>
        </dgm:presLayoutVars>
      </dgm:prSet>
      <dgm:spPr/>
    </dgm:pt>
    <dgm:pt modelId="{72962619-2E1A-41A1-A45D-DC5D41E3BBD0}" type="pres">
      <dgm:prSet presAssocID="{C4B4899A-9451-4436-A24C-AAEDE5CCD01E}" presName="node" presStyleLbl="node1" presStyleIdx="0" presStyleCnt="4">
        <dgm:presLayoutVars>
          <dgm:bulletEnabled val="1"/>
        </dgm:presLayoutVars>
      </dgm:prSet>
      <dgm:spPr/>
    </dgm:pt>
    <dgm:pt modelId="{A5A309CD-E442-46CF-B356-501878BED543}" type="pres">
      <dgm:prSet presAssocID="{B50EE09D-E102-49E7-A27B-F7A3EF8CCDCD}" presName="sibTrans" presStyleLbl="sibTrans2D1" presStyleIdx="0" presStyleCnt="3"/>
      <dgm:spPr/>
    </dgm:pt>
    <dgm:pt modelId="{FE78A252-CB75-482D-AA83-F129F27F5EF1}" type="pres">
      <dgm:prSet presAssocID="{B50EE09D-E102-49E7-A27B-F7A3EF8CCDCD}" presName="connectorText" presStyleLbl="sibTrans2D1" presStyleIdx="0" presStyleCnt="3"/>
      <dgm:spPr/>
    </dgm:pt>
    <dgm:pt modelId="{13B0CD09-7CE9-460E-AC05-34BD730E738E}" type="pres">
      <dgm:prSet presAssocID="{3F0BCA93-A971-45C9-9AC4-B2D6B29FE85B}" presName="node" presStyleLbl="node1" presStyleIdx="1" presStyleCnt="4">
        <dgm:presLayoutVars>
          <dgm:bulletEnabled val="1"/>
        </dgm:presLayoutVars>
      </dgm:prSet>
      <dgm:spPr/>
    </dgm:pt>
    <dgm:pt modelId="{DAEB5927-0DA4-4618-A315-44ACFAA2471B}" type="pres">
      <dgm:prSet presAssocID="{48913A1A-1EE3-45FA-983A-1A3C496C94AE}" presName="sibTrans" presStyleLbl="sibTrans2D1" presStyleIdx="1" presStyleCnt="3"/>
      <dgm:spPr/>
    </dgm:pt>
    <dgm:pt modelId="{2F21E9A4-F183-4DF2-87CF-C48F63F35D5C}" type="pres">
      <dgm:prSet presAssocID="{48913A1A-1EE3-45FA-983A-1A3C496C94AE}" presName="connectorText" presStyleLbl="sibTrans2D1" presStyleIdx="1" presStyleCnt="3"/>
      <dgm:spPr/>
    </dgm:pt>
    <dgm:pt modelId="{69262D95-D6D0-46CB-BBCA-CAB39FBD148F}" type="pres">
      <dgm:prSet presAssocID="{3BE442FA-0A8E-47FE-B317-E7C9520DAD6F}" presName="node" presStyleLbl="node1" presStyleIdx="2" presStyleCnt="4">
        <dgm:presLayoutVars>
          <dgm:bulletEnabled val="1"/>
        </dgm:presLayoutVars>
      </dgm:prSet>
      <dgm:spPr/>
    </dgm:pt>
    <dgm:pt modelId="{65EEA2A3-5305-4B4A-983A-E5353AF146F4}" type="pres">
      <dgm:prSet presAssocID="{E03F70FB-18BF-412F-9978-73D07C46DBD1}" presName="sibTrans" presStyleLbl="sibTrans2D1" presStyleIdx="2" presStyleCnt="3"/>
      <dgm:spPr/>
    </dgm:pt>
    <dgm:pt modelId="{1FD6938B-7E4C-4B29-B41D-C78EFCDE2C38}" type="pres">
      <dgm:prSet presAssocID="{E03F70FB-18BF-412F-9978-73D07C46DBD1}" presName="connectorText" presStyleLbl="sibTrans2D1" presStyleIdx="2" presStyleCnt="3"/>
      <dgm:spPr/>
    </dgm:pt>
    <dgm:pt modelId="{E728B4D0-94F5-40E0-847F-A1A9713DE62E}" type="pres">
      <dgm:prSet presAssocID="{F1CCCC4F-752D-45EF-9CD1-F8DD825A6C41}" presName="node" presStyleLbl="node1" presStyleIdx="3" presStyleCnt="4">
        <dgm:presLayoutVars>
          <dgm:bulletEnabled val="1"/>
        </dgm:presLayoutVars>
      </dgm:prSet>
      <dgm:spPr/>
    </dgm:pt>
  </dgm:ptLst>
  <dgm:cxnLst>
    <dgm:cxn modelId="{40E45009-3631-4BE6-9F92-74A9E95774F7}" type="presOf" srcId="{E03F70FB-18BF-412F-9978-73D07C46DBD1}" destId="{65EEA2A3-5305-4B4A-983A-E5353AF146F4}" srcOrd="0" destOrd="0" presId="urn:microsoft.com/office/officeart/2005/8/layout/process1"/>
    <dgm:cxn modelId="{9012C01F-FEC1-46F5-B17C-B20862A4BCD2}" type="presOf" srcId="{B50EE09D-E102-49E7-A27B-F7A3EF8CCDCD}" destId="{A5A309CD-E442-46CF-B356-501878BED543}" srcOrd="0" destOrd="0" presId="urn:microsoft.com/office/officeart/2005/8/layout/process1"/>
    <dgm:cxn modelId="{EE94FB31-E98B-4F66-8E68-297FC34A3F1E}" type="presOf" srcId="{E03F70FB-18BF-412F-9978-73D07C46DBD1}" destId="{1FD6938B-7E4C-4B29-B41D-C78EFCDE2C38}" srcOrd="1" destOrd="0" presId="urn:microsoft.com/office/officeart/2005/8/layout/process1"/>
    <dgm:cxn modelId="{F5665B3D-B0DB-4B7C-8CC3-4D3FCE219980}" type="presOf" srcId="{3F0BCA93-A971-45C9-9AC4-B2D6B29FE85B}" destId="{13B0CD09-7CE9-460E-AC05-34BD730E738E}" srcOrd="0" destOrd="0" presId="urn:microsoft.com/office/officeart/2005/8/layout/process1"/>
    <dgm:cxn modelId="{EBE3DA57-C21F-46A8-A08C-DE4F5A796488}" srcId="{374F716B-E0BD-4F61-856F-D1B26EE0FB4B}" destId="{F1CCCC4F-752D-45EF-9CD1-F8DD825A6C41}" srcOrd="3" destOrd="0" parTransId="{9C482EF6-7E56-4B63-BCD0-FF398E656CCB}" sibTransId="{8BB781DB-1BF6-4C31-B29E-5E8C5E761255}"/>
    <dgm:cxn modelId="{10328B78-164B-41FD-A842-00138DE8E6A8}" type="presOf" srcId="{374F716B-E0BD-4F61-856F-D1B26EE0FB4B}" destId="{94DA14CA-FBD9-4FAA-A274-7F27CF0C9B27}" srcOrd="0" destOrd="0" presId="urn:microsoft.com/office/officeart/2005/8/layout/process1"/>
    <dgm:cxn modelId="{85027A79-F62A-47A8-9541-CC69229D9F35}" srcId="{374F716B-E0BD-4F61-856F-D1B26EE0FB4B}" destId="{3BE442FA-0A8E-47FE-B317-E7C9520DAD6F}" srcOrd="2" destOrd="0" parTransId="{52772239-E907-4729-9BB7-C74CE44F71AE}" sibTransId="{E03F70FB-18BF-412F-9978-73D07C46DBD1}"/>
    <dgm:cxn modelId="{93FD8859-DE27-4780-B053-E89CE2164A5E}" type="presOf" srcId="{48913A1A-1EE3-45FA-983A-1A3C496C94AE}" destId="{DAEB5927-0DA4-4618-A315-44ACFAA2471B}" srcOrd="0" destOrd="0" presId="urn:microsoft.com/office/officeart/2005/8/layout/process1"/>
    <dgm:cxn modelId="{C7BF1C5A-3F8E-40CA-94DA-3E7BF51B8552}" srcId="{374F716B-E0BD-4F61-856F-D1B26EE0FB4B}" destId="{C4B4899A-9451-4436-A24C-AAEDE5CCD01E}" srcOrd="0" destOrd="0" parTransId="{4A198E9F-409D-4E03-B4FA-4FC4177CA57C}" sibTransId="{B50EE09D-E102-49E7-A27B-F7A3EF8CCDCD}"/>
    <dgm:cxn modelId="{85903285-7E56-4D3E-A49B-0B12F92E71D8}" type="presOf" srcId="{3BE442FA-0A8E-47FE-B317-E7C9520DAD6F}" destId="{69262D95-D6D0-46CB-BBCA-CAB39FBD148F}" srcOrd="0" destOrd="0" presId="urn:microsoft.com/office/officeart/2005/8/layout/process1"/>
    <dgm:cxn modelId="{9809B68A-9F5A-42C8-B196-978423DBD65E}" srcId="{374F716B-E0BD-4F61-856F-D1B26EE0FB4B}" destId="{3F0BCA93-A971-45C9-9AC4-B2D6B29FE85B}" srcOrd="1" destOrd="0" parTransId="{D009D8E0-CD4A-4960-9D75-1902B2C1A5DC}" sibTransId="{48913A1A-1EE3-45FA-983A-1A3C496C94AE}"/>
    <dgm:cxn modelId="{E3BC6B9D-B93C-4CE0-8F0B-117415EB9128}" type="presOf" srcId="{F1CCCC4F-752D-45EF-9CD1-F8DD825A6C41}" destId="{E728B4D0-94F5-40E0-847F-A1A9713DE62E}" srcOrd="0" destOrd="0" presId="urn:microsoft.com/office/officeart/2005/8/layout/process1"/>
    <dgm:cxn modelId="{9A731DBC-087A-40AD-8F9E-D65AF1FA159B}" type="presOf" srcId="{48913A1A-1EE3-45FA-983A-1A3C496C94AE}" destId="{2F21E9A4-F183-4DF2-87CF-C48F63F35D5C}" srcOrd="1" destOrd="0" presId="urn:microsoft.com/office/officeart/2005/8/layout/process1"/>
    <dgm:cxn modelId="{11A294D9-14FD-419F-9467-DB1C5AFBA614}" type="presOf" srcId="{B50EE09D-E102-49E7-A27B-F7A3EF8CCDCD}" destId="{FE78A252-CB75-482D-AA83-F129F27F5EF1}" srcOrd="1" destOrd="0" presId="urn:microsoft.com/office/officeart/2005/8/layout/process1"/>
    <dgm:cxn modelId="{342922E1-D21A-4FE1-8AAD-1C6D218298A7}" type="presOf" srcId="{C4B4899A-9451-4436-A24C-AAEDE5CCD01E}" destId="{72962619-2E1A-41A1-A45D-DC5D41E3BBD0}" srcOrd="0" destOrd="0" presId="urn:microsoft.com/office/officeart/2005/8/layout/process1"/>
    <dgm:cxn modelId="{DAD74E1C-1604-4867-B249-8A85150B5951}" type="presParOf" srcId="{94DA14CA-FBD9-4FAA-A274-7F27CF0C9B27}" destId="{72962619-2E1A-41A1-A45D-DC5D41E3BBD0}" srcOrd="0" destOrd="0" presId="urn:microsoft.com/office/officeart/2005/8/layout/process1"/>
    <dgm:cxn modelId="{2E472056-E4DE-43DD-82E8-F8D8666AA920}" type="presParOf" srcId="{94DA14CA-FBD9-4FAA-A274-7F27CF0C9B27}" destId="{A5A309CD-E442-46CF-B356-501878BED543}" srcOrd="1" destOrd="0" presId="urn:microsoft.com/office/officeart/2005/8/layout/process1"/>
    <dgm:cxn modelId="{488BE5AD-DDA1-4643-BC8C-8D5A2CB08A15}" type="presParOf" srcId="{A5A309CD-E442-46CF-B356-501878BED543}" destId="{FE78A252-CB75-482D-AA83-F129F27F5EF1}" srcOrd="0" destOrd="0" presId="urn:microsoft.com/office/officeart/2005/8/layout/process1"/>
    <dgm:cxn modelId="{CFC271F2-9B1E-499A-9DDD-DE5FFA72AEBD}" type="presParOf" srcId="{94DA14CA-FBD9-4FAA-A274-7F27CF0C9B27}" destId="{13B0CD09-7CE9-460E-AC05-34BD730E738E}" srcOrd="2" destOrd="0" presId="urn:microsoft.com/office/officeart/2005/8/layout/process1"/>
    <dgm:cxn modelId="{3622E37B-5A73-49C4-85EB-C8F4DAB0D366}" type="presParOf" srcId="{94DA14CA-FBD9-4FAA-A274-7F27CF0C9B27}" destId="{DAEB5927-0DA4-4618-A315-44ACFAA2471B}" srcOrd="3" destOrd="0" presId="urn:microsoft.com/office/officeart/2005/8/layout/process1"/>
    <dgm:cxn modelId="{61857AA2-6A7A-4489-8E15-610D75F92D16}" type="presParOf" srcId="{DAEB5927-0DA4-4618-A315-44ACFAA2471B}" destId="{2F21E9A4-F183-4DF2-87CF-C48F63F35D5C}" srcOrd="0" destOrd="0" presId="urn:microsoft.com/office/officeart/2005/8/layout/process1"/>
    <dgm:cxn modelId="{E1922C75-CC70-49F8-B4C2-B81844B18993}" type="presParOf" srcId="{94DA14CA-FBD9-4FAA-A274-7F27CF0C9B27}" destId="{69262D95-D6D0-46CB-BBCA-CAB39FBD148F}" srcOrd="4" destOrd="0" presId="urn:microsoft.com/office/officeart/2005/8/layout/process1"/>
    <dgm:cxn modelId="{D9617F06-629D-43B8-876D-7B242EEC95B1}" type="presParOf" srcId="{94DA14CA-FBD9-4FAA-A274-7F27CF0C9B27}" destId="{65EEA2A3-5305-4B4A-983A-E5353AF146F4}" srcOrd="5" destOrd="0" presId="urn:microsoft.com/office/officeart/2005/8/layout/process1"/>
    <dgm:cxn modelId="{0C15BC23-639A-460B-B3F6-C8FD78ECFFE5}" type="presParOf" srcId="{65EEA2A3-5305-4B4A-983A-E5353AF146F4}" destId="{1FD6938B-7E4C-4B29-B41D-C78EFCDE2C38}" srcOrd="0" destOrd="0" presId="urn:microsoft.com/office/officeart/2005/8/layout/process1"/>
    <dgm:cxn modelId="{177FF6EF-56E4-4F34-A7C2-6A356F6D04BC}" type="presParOf" srcId="{94DA14CA-FBD9-4FAA-A274-7F27CF0C9B27}" destId="{E728B4D0-94F5-40E0-847F-A1A9713DE62E}"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DEBD4C-C1D2-41C0-B29F-06CE64A5C9FF}" type="doc">
      <dgm:prSet loTypeId="urn:microsoft.com/office/officeart/2005/8/layout/process1" loCatId="process" qsTypeId="urn:microsoft.com/office/officeart/2005/8/quickstyle/simple1" qsCatId="simple" csTypeId="urn:microsoft.com/office/officeart/2005/8/colors/colorful1" csCatId="colorful" phldr="1"/>
      <dgm:spPr/>
    </dgm:pt>
    <dgm:pt modelId="{55A68DDF-5403-4D53-B6D9-588213DFADED}">
      <dgm:prSet phldrT="[Texto]"/>
      <dgm:spPr/>
      <dgm:t>
        <a:bodyPr/>
        <a:lstStyle/>
        <a:p>
          <a:r>
            <a:rPr lang="es-CO" b="1"/>
            <a:t>Inhibición de la enzima que produce fosfolípidos</a:t>
          </a:r>
        </a:p>
      </dgm:t>
    </dgm:pt>
    <dgm:pt modelId="{8A8802E7-6F5C-4D6A-A6DD-8C91B1423D03}" type="parTrans" cxnId="{E170282F-C883-4FB0-8586-CB91E6D6BA07}">
      <dgm:prSet/>
      <dgm:spPr/>
      <dgm:t>
        <a:bodyPr/>
        <a:lstStyle/>
        <a:p>
          <a:endParaRPr lang="es-CO"/>
        </a:p>
      </dgm:t>
    </dgm:pt>
    <dgm:pt modelId="{2A10BE3B-76D6-4CE2-8656-CA4A7D7108B1}" type="sibTrans" cxnId="{E170282F-C883-4FB0-8586-CB91E6D6BA07}">
      <dgm:prSet/>
      <dgm:spPr/>
      <dgm:t>
        <a:bodyPr/>
        <a:lstStyle/>
        <a:p>
          <a:endParaRPr lang="es-CO"/>
        </a:p>
      </dgm:t>
    </dgm:pt>
    <dgm:pt modelId="{A7793BD4-9302-4F10-85D3-0169928960D7}">
      <dgm:prSet phldrT="[Texto]"/>
      <dgm:spPr/>
      <dgm:t>
        <a:bodyPr/>
        <a:lstStyle/>
        <a:p>
          <a:r>
            <a:rPr lang="es-CO" b="1"/>
            <a:t>Degeneración grasa hepática</a:t>
          </a:r>
        </a:p>
      </dgm:t>
    </dgm:pt>
    <dgm:pt modelId="{3FF3FEE3-63C9-4968-8CE2-00538FB97377}" type="parTrans" cxnId="{969B8BB9-2A28-46B7-B103-C6A075A15F1A}">
      <dgm:prSet/>
      <dgm:spPr/>
      <dgm:t>
        <a:bodyPr/>
        <a:lstStyle/>
        <a:p>
          <a:endParaRPr lang="es-CO"/>
        </a:p>
      </dgm:t>
    </dgm:pt>
    <dgm:pt modelId="{25D43935-8C3F-4F8D-A44D-90F2A8755CB3}" type="sibTrans" cxnId="{969B8BB9-2A28-46B7-B103-C6A075A15F1A}">
      <dgm:prSet/>
      <dgm:spPr/>
      <dgm:t>
        <a:bodyPr/>
        <a:lstStyle/>
        <a:p>
          <a:endParaRPr lang="es-CO"/>
        </a:p>
      </dgm:t>
    </dgm:pt>
    <dgm:pt modelId="{481068F3-B71F-47C7-B67E-FCF962D747E9}" type="pres">
      <dgm:prSet presAssocID="{2DDEBD4C-C1D2-41C0-B29F-06CE64A5C9FF}" presName="Name0" presStyleCnt="0">
        <dgm:presLayoutVars>
          <dgm:dir/>
          <dgm:resizeHandles val="exact"/>
        </dgm:presLayoutVars>
      </dgm:prSet>
      <dgm:spPr/>
    </dgm:pt>
    <dgm:pt modelId="{2E1A2192-1031-44D7-BF05-51A4F52F57DF}" type="pres">
      <dgm:prSet presAssocID="{55A68DDF-5403-4D53-B6D9-588213DFADED}" presName="node" presStyleLbl="node1" presStyleIdx="0" presStyleCnt="2">
        <dgm:presLayoutVars>
          <dgm:bulletEnabled val="1"/>
        </dgm:presLayoutVars>
      </dgm:prSet>
      <dgm:spPr/>
    </dgm:pt>
    <dgm:pt modelId="{4B93F1A4-BBB4-4456-A3D9-0CD0B996AFC0}" type="pres">
      <dgm:prSet presAssocID="{2A10BE3B-76D6-4CE2-8656-CA4A7D7108B1}" presName="sibTrans" presStyleLbl="sibTrans2D1" presStyleIdx="0" presStyleCnt="1"/>
      <dgm:spPr/>
    </dgm:pt>
    <dgm:pt modelId="{99AD052F-C58B-4A1A-8FEF-D8D92EC359F4}" type="pres">
      <dgm:prSet presAssocID="{2A10BE3B-76D6-4CE2-8656-CA4A7D7108B1}" presName="connectorText" presStyleLbl="sibTrans2D1" presStyleIdx="0" presStyleCnt="1"/>
      <dgm:spPr/>
    </dgm:pt>
    <dgm:pt modelId="{E12E8C27-660F-4324-8F3E-F00D54BD0F4D}" type="pres">
      <dgm:prSet presAssocID="{A7793BD4-9302-4F10-85D3-0169928960D7}" presName="node" presStyleLbl="node1" presStyleIdx="1" presStyleCnt="2">
        <dgm:presLayoutVars>
          <dgm:bulletEnabled val="1"/>
        </dgm:presLayoutVars>
      </dgm:prSet>
      <dgm:spPr/>
    </dgm:pt>
  </dgm:ptLst>
  <dgm:cxnLst>
    <dgm:cxn modelId="{0D97BE17-0B07-4C03-9438-4A9637D17DA7}" type="presOf" srcId="{A7793BD4-9302-4F10-85D3-0169928960D7}" destId="{E12E8C27-660F-4324-8F3E-F00D54BD0F4D}" srcOrd="0" destOrd="0" presId="urn:microsoft.com/office/officeart/2005/8/layout/process1"/>
    <dgm:cxn modelId="{42A5292B-E276-4FE1-B00C-2D7E995256D1}" type="presOf" srcId="{2DDEBD4C-C1D2-41C0-B29F-06CE64A5C9FF}" destId="{481068F3-B71F-47C7-B67E-FCF962D747E9}" srcOrd="0" destOrd="0" presId="urn:microsoft.com/office/officeart/2005/8/layout/process1"/>
    <dgm:cxn modelId="{5B2EDA2E-2037-42B8-99B6-6B558C96AB08}" type="presOf" srcId="{2A10BE3B-76D6-4CE2-8656-CA4A7D7108B1}" destId="{99AD052F-C58B-4A1A-8FEF-D8D92EC359F4}" srcOrd="1" destOrd="0" presId="urn:microsoft.com/office/officeart/2005/8/layout/process1"/>
    <dgm:cxn modelId="{E170282F-C883-4FB0-8586-CB91E6D6BA07}" srcId="{2DDEBD4C-C1D2-41C0-B29F-06CE64A5C9FF}" destId="{55A68DDF-5403-4D53-B6D9-588213DFADED}" srcOrd="0" destOrd="0" parTransId="{8A8802E7-6F5C-4D6A-A6DD-8C91B1423D03}" sibTransId="{2A10BE3B-76D6-4CE2-8656-CA4A7D7108B1}"/>
    <dgm:cxn modelId="{1B933732-07BA-4EBD-A00B-6CC0AEB1F7A7}" type="presOf" srcId="{2A10BE3B-76D6-4CE2-8656-CA4A7D7108B1}" destId="{4B93F1A4-BBB4-4456-A3D9-0CD0B996AFC0}" srcOrd="0" destOrd="0" presId="urn:microsoft.com/office/officeart/2005/8/layout/process1"/>
    <dgm:cxn modelId="{6A75B434-082A-4195-B54D-16B3E3C59CC2}" type="presOf" srcId="{55A68DDF-5403-4D53-B6D9-588213DFADED}" destId="{2E1A2192-1031-44D7-BF05-51A4F52F57DF}" srcOrd="0" destOrd="0" presId="urn:microsoft.com/office/officeart/2005/8/layout/process1"/>
    <dgm:cxn modelId="{969B8BB9-2A28-46B7-B103-C6A075A15F1A}" srcId="{2DDEBD4C-C1D2-41C0-B29F-06CE64A5C9FF}" destId="{A7793BD4-9302-4F10-85D3-0169928960D7}" srcOrd="1" destOrd="0" parTransId="{3FF3FEE3-63C9-4968-8CE2-00538FB97377}" sibTransId="{25D43935-8C3F-4F8D-A44D-90F2A8755CB3}"/>
    <dgm:cxn modelId="{DD122AB8-421F-4323-A58A-F57B0D53D103}" type="presParOf" srcId="{481068F3-B71F-47C7-B67E-FCF962D747E9}" destId="{2E1A2192-1031-44D7-BF05-51A4F52F57DF}" srcOrd="0" destOrd="0" presId="urn:microsoft.com/office/officeart/2005/8/layout/process1"/>
    <dgm:cxn modelId="{A5B675F3-CC4A-4081-A784-7ADDFB8FAC25}" type="presParOf" srcId="{481068F3-B71F-47C7-B67E-FCF962D747E9}" destId="{4B93F1A4-BBB4-4456-A3D9-0CD0B996AFC0}" srcOrd="1" destOrd="0" presId="urn:microsoft.com/office/officeart/2005/8/layout/process1"/>
    <dgm:cxn modelId="{37EE42FB-EC0A-4C7B-AFE9-3DBAA04114A3}" type="presParOf" srcId="{4B93F1A4-BBB4-4456-A3D9-0CD0B996AFC0}" destId="{99AD052F-C58B-4A1A-8FEF-D8D92EC359F4}" srcOrd="0" destOrd="0" presId="urn:microsoft.com/office/officeart/2005/8/layout/process1"/>
    <dgm:cxn modelId="{3F59C362-126B-4EF4-906F-C423A488DC25}" type="presParOf" srcId="{481068F3-B71F-47C7-B67E-FCF962D747E9}" destId="{E12E8C27-660F-4324-8F3E-F00D54BD0F4D}" srcOrd="2"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A1A26A-4F8D-4E30-B61D-4D1A1EB191EB}" type="doc">
      <dgm:prSet loTypeId="urn:microsoft.com/office/officeart/2005/8/layout/hProcess7" loCatId="process" qsTypeId="urn:microsoft.com/office/officeart/2005/8/quickstyle/simple1" qsCatId="simple" csTypeId="urn:microsoft.com/office/officeart/2005/8/colors/colorful5" csCatId="colorful" phldr="1"/>
      <dgm:spPr/>
      <dgm:t>
        <a:bodyPr/>
        <a:lstStyle/>
        <a:p>
          <a:endParaRPr lang="es-ES"/>
        </a:p>
      </dgm:t>
    </dgm:pt>
    <dgm:pt modelId="{10738A3F-8196-460F-86C5-5546B6F22A2A}">
      <dgm:prSet/>
      <dgm:spPr/>
      <dgm:t>
        <a:bodyPr/>
        <a:lstStyle/>
        <a:p>
          <a:pPr>
            <a:buFont typeface="Symbol" panose="05050102010706020507" pitchFamily="18" charset="2"/>
            <a:buChar char=""/>
          </a:pPr>
          <a:r>
            <a:rPr lang="es-ES"/>
            <a:t>Estadio 2:</a:t>
          </a:r>
        </a:p>
      </dgm:t>
    </dgm:pt>
    <dgm:pt modelId="{81E3D72A-2340-41C6-AA6E-18BC5E101194}" type="parTrans" cxnId="{335950C1-28E0-4AD9-A630-A4296814A660}">
      <dgm:prSet/>
      <dgm:spPr/>
      <dgm:t>
        <a:bodyPr/>
        <a:lstStyle/>
        <a:p>
          <a:endParaRPr lang="es-ES"/>
        </a:p>
      </dgm:t>
    </dgm:pt>
    <dgm:pt modelId="{7C3A4235-9AA1-4F1E-8015-9FDF2EA39C09}" type="sibTrans" cxnId="{335950C1-28E0-4AD9-A630-A4296814A660}">
      <dgm:prSet/>
      <dgm:spPr/>
      <dgm:t>
        <a:bodyPr/>
        <a:lstStyle/>
        <a:p>
          <a:endParaRPr lang="es-ES"/>
        </a:p>
      </dgm:t>
    </dgm:pt>
    <dgm:pt modelId="{1A02CD88-B15D-412C-AD33-2C466D748E2E}">
      <dgm:prSet/>
      <dgm:spPr/>
      <dgm:t>
        <a:bodyPr/>
        <a:lstStyle/>
        <a:p>
          <a:pPr>
            <a:buFont typeface="Symbol" panose="05050102010706020507" pitchFamily="18" charset="2"/>
            <a:buChar char=""/>
          </a:pPr>
          <a:r>
            <a:rPr lang="es-ES"/>
            <a:t>Estadio 3:</a:t>
          </a:r>
        </a:p>
      </dgm:t>
    </dgm:pt>
    <dgm:pt modelId="{94E622B4-4AEC-440F-A904-4DF419C1D205}" type="parTrans" cxnId="{8BA3174A-FB60-4AE4-BF43-9F887DB9E29E}">
      <dgm:prSet/>
      <dgm:spPr/>
      <dgm:t>
        <a:bodyPr/>
        <a:lstStyle/>
        <a:p>
          <a:endParaRPr lang="es-ES"/>
        </a:p>
      </dgm:t>
    </dgm:pt>
    <dgm:pt modelId="{A430F9BF-B4B5-42CD-9213-8A3E89FDD3D2}" type="sibTrans" cxnId="{8BA3174A-FB60-4AE4-BF43-9F887DB9E29E}">
      <dgm:prSet/>
      <dgm:spPr/>
      <dgm:t>
        <a:bodyPr/>
        <a:lstStyle/>
        <a:p>
          <a:endParaRPr lang="es-ES"/>
        </a:p>
      </dgm:t>
    </dgm:pt>
    <dgm:pt modelId="{F63E4AA8-4AE7-47F5-B660-D95ED7DE79FD}">
      <dgm:prSet/>
      <dgm:spPr/>
      <dgm:t>
        <a:bodyPr/>
        <a:lstStyle/>
        <a:p>
          <a:pPr>
            <a:buFont typeface="Symbol" panose="05050102010706020507" pitchFamily="18" charset="2"/>
            <a:buChar char=""/>
          </a:pPr>
          <a:r>
            <a:rPr lang="es-ES"/>
            <a:t>Aparecen las manifestaciones de toxicidad sistémica como insuficiencia renal, hepatitis e ictericia, encefalopatía hepática, coagulopatía, hipoglicemia, hipotensión, colapso cardiovascular, arritmias, depresión medular, falla multisistémica. La mortalidad de la intoxicación oscila entre el 20 y el 70%.(10)</a:t>
          </a:r>
        </a:p>
      </dgm:t>
    </dgm:pt>
    <dgm:pt modelId="{5F4301A5-D35E-4AF9-BF71-321D7583D493}" type="parTrans" cxnId="{70ABC89C-7AAC-45EA-9273-3280E0764F13}">
      <dgm:prSet/>
      <dgm:spPr/>
      <dgm:t>
        <a:bodyPr/>
        <a:lstStyle/>
        <a:p>
          <a:endParaRPr lang="es-ES"/>
        </a:p>
      </dgm:t>
    </dgm:pt>
    <dgm:pt modelId="{E98EEF88-81E0-4270-BCF8-B919CBEBC4E3}" type="sibTrans" cxnId="{70ABC89C-7AAC-45EA-9273-3280E0764F13}">
      <dgm:prSet/>
      <dgm:spPr/>
      <dgm:t>
        <a:bodyPr/>
        <a:lstStyle/>
        <a:p>
          <a:endParaRPr lang="es-ES"/>
        </a:p>
      </dgm:t>
    </dgm:pt>
    <dgm:pt modelId="{D8F0D82F-FB63-4E9C-97D2-F9EE714C5849}">
      <dgm:prSet/>
      <dgm:spPr/>
      <dgm:t>
        <a:bodyPr/>
        <a:lstStyle/>
        <a:p>
          <a:pPr>
            <a:buFont typeface="Symbol" panose="05050102010706020507" pitchFamily="18" charset="2"/>
            <a:buChar char=""/>
          </a:pPr>
          <a:r>
            <a:rPr lang="es-ES"/>
            <a:t> Durante las siguientes 48 a 72 horas el paciente está poco sintomático, puede aparecer anorexia, dolor abdominal, malestar general.</a:t>
          </a:r>
        </a:p>
      </dgm:t>
    </dgm:pt>
    <dgm:pt modelId="{A1D9CC16-E76A-4CCB-95BF-6599162D7CB4}" type="parTrans" cxnId="{C8C4F646-D6AD-4752-A0ED-B6D5EDBD8206}">
      <dgm:prSet/>
      <dgm:spPr/>
      <dgm:t>
        <a:bodyPr/>
        <a:lstStyle/>
        <a:p>
          <a:endParaRPr lang="es-ES"/>
        </a:p>
      </dgm:t>
    </dgm:pt>
    <dgm:pt modelId="{65AB22CA-1215-4DF3-8CAB-4EB55FEE7B78}" type="sibTrans" cxnId="{C8C4F646-D6AD-4752-A0ED-B6D5EDBD8206}">
      <dgm:prSet/>
      <dgm:spPr/>
      <dgm:t>
        <a:bodyPr/>
        <a:lstStyle/>
        <a:p>
          <a:endParaRPr lang="es-ES"/>
        </a:p>
      </dgm:t>
    </dgm:pt>
    <dgm:pt modelId="{A3581397-D6E7-4109-8033-5A33FEBDB5A1}">
      <dgm:prSet/>
      <dgm:spPr/>
      <dgm:t>
        <a:bodyPr/>
        <a:lstStyle/>
        <a:p>
          <a:pPr>
            <a:buFont typeface="Symbol" panose="05050102010706020507" pitchFamily="18" charset="2"/>
            <a:buChar char=""/>
          </a:pPr>
          <a:r>
            <a:rPr lang="es-ES"/>
            <a:t>Transcurre en las primeras 24 horas de la intoxicación, se presentan síntomas como: dolor abdominal, diarrea, vómito (luminiscente/ humeante), lesiones corrosivas del tracto gastrointestinal, gastritis, hematemesis, y aliento aliáceo.</a:t>
          </a:r>
        </a:p>
      </dgm:t>
    </dgm:pt>
    <dgm:pt modelId="{745E7AA9-E8A7-4FF5-97EA-A0C42D9FD343}" type="parTrans" cxnId="{BC6086E1-5300-4427-89FE-25B8E95C8C78}">
      <dgm:prSet/>
      <dgm:spPr/>
      <dgm:t>
        <a:bodyPr/>
        <a:lstStyle/>
        <a:p>
          <a:endParaRPr lang="es-ES"/>
        </a:p>
      </dgm:t>
    </dgm:pt>
    <dgm:pt modelId="{A1F47871-A166-45CD-9A6D-1DF908F010A6}" type="sibTrans" cxnId="{BC6086E1-5300-4427-89FE-25B8E95C8C78}">
      <dgm:prSet/>
      <dgm:spPr/>
      <dgm:t>
        <a:bodyPr/>
        <a:lstStyle/>
        <a:p>
          <a:endParaRPr lang="es-ES"/>
        </a:p>
      </dgm:t>
    </dgm:pt>
    <dgm:pt modelId="{BBBD5D87-668E-4797-AB47-235AB6A7C0FC}">
      <dgm:prSet/>
      <dgm:spPr/>
      <dgm:t>
        <a:bodyPr/>
        <a:lstStyle/>
        <a:p>
          <a:pPr>
            <a:buFont typeface="Symbol" panose="05050102010706020507" pitchFamily="18" charset="2"/>
            <a:buChar char=""/>
          </a:pPr>
          <a:r>
            <a:rPr lang="es-ES"/>
            <a:t>Estadio 1:</a:t>
          </a:r>
        </a:p>
      </dgm:t>
    </dgm:pt>
    <dgm:pt modelId="{FCB75470-8D09-48F3-B3B9-F71C653F38AA}" type="sibTrans" cxnId="{666DB1A6-BD27-4D08-AE4A-A243544E53C5}">
      <dgm:prSet/>
      <dgm:spPr/>
      <dgm:t>
        <a:bodyPr/>
        <a:lstStyle/>
        <a:p>
          <a:endParaRPr lang="es-ES"/>
        </a:p>
      </dgm:t>
    </dgm:pt>
    <dgm:pt modelId="{6885BC87-FD40-4F43-A4AC-56AFFEC41F52}" type="parTrans" cxnId="{666DB1A6-BD27-4D08-AE4A-A243544E53C5}">
      <dgm:prSet/>
      <dgm:spPr/>
      <dgm:t>
        <a:bodyPr/>
        <a:lstStyle/>
        <a:p>
          <a:endParaRPr lang="es-ES"/>
        </a:p>
      </dgm:t>
    </dgm:pt>
    <dgm:pt modelId="{E7E44AB4-A06D-43EF-9AEC-7F384F066697}" type="pres">
      <dgm:prSet presAssocID="{BFA1A26A-4F8D-4E30-B61D-4D1A1EB191EB}" presName="Name0" presStyleCnt="0">
        <dgm:presLayoutVars>
          <dgm:dir/>
          <dgm:animLvl val="lvl"/>
          <dgm:resizeHandles val="exact"/>
        </dgm:presLayoutVars>
      </dgm:prSet>
      <dgm:spPr/>
    </dgm:pt>
    <dgm:pt modelId="{4C6F1CF2-9AF5-4CAB-8B29-B2F4DE8C61E9}" type="pres">
      <dgm:prSet presAssocID="{BBBD5D87-668E-4797-AB47-235AB6A7C0FC}" presName="compositeNode" presStyleCnt="0">
        <dgm:presLayoutVars>
          <dgm:bulletEnabled val="1"/>
        </dgm:presLayoutVars>
      </dgm:prSet>
      <dgm:spPr/>
    </dgm:pt>
    <dgm:pt modelId="{7AF36EA1-8751-4135-A5B4-2A8766C8C7FE}" type="pres">
      <dgm:prSet presAssocID="{BBBD5D87-668E-4797-AB47-235AB6A7C0FC}" presName="bgRect" presStyleLbl="node1" presStyleIdx="0" presStyleCnt="3" custLinFactNeighborX="1224" custLinFactNeighborY="-1160"/>
      <dgm:spPr/>
    </dgm:pt>
    <dgm:pt modelId="{1EF033EE-19A1-4D4F-A568-326FCDC274D0}" type="pres">
      <dgm:prSet presAssocID="{BBBD5D87-668E-4797-AB47-235AB6A7C0FC}" presName="parentNode" presStyleLbl="node1" presStyleIdx="0" presStyleCnt="3">
        <dgm:presLayoutVars>
          <dgm:chMax val="0"/>
          <dgm:bulletEnabled val="1"/>
        </dgm:presLayoutVars>
      </dgm:prSet>
      <dgm:spPr/>
    </dgm:pt>
    <dgm:pt modelId="{CB26947B-749B-4F6D-ADC8-FE09E42F4B59}" type="pres">
      <dgm:prSet presAssocID="{BBBD5D87-668E-4797-AB47-235AB6A7C0FC}" presName="childNode" presStyleLbl="node1" presStyleIdx="0" presStyleCnt="3">
        <dgm:presLayoutVars>
          <dgm:bulletEnabled val="1"/>
        </dgm:presLayoutVars>
      </dgm:prSet>
      <dgm:spPr/>
    </dgm:pt>
    <dgm:pt modelId="{C427FD95-AB95-45B9-93A7-F64C43C4CB81}" type="pres">
      <dgm:prSet presAssocID="{FCB75470-8D09-48F3-B3B9-F71C653F38AA}" presName="hSp" presStyleCnt="0"/>
      <dgm:spPr/>
    </dgm:pt>
    <dgm:pt modelId="{4935B2EB-B5F1-47FA-B3BB-B39A2BB1066E}" type="pres">
      <dgm:prSet presAssocID="{FCB75470-8D09-48F3-B3B9-F71C653F38AA}" presName="vProcSp" presStyleCnt="0"/>
      <dgm:spPr/>
    </dgm:pt>
    <dgm:pt modelId="{36A8B58D-3812-479F-A285-353FA71304A8}" type="pres">
      <dgm:prSet presAssocID="{FCB75470-8D09-48F3-B3B9-F71C653F38AA}" presName="vSp1" presStyleCnt="0"/>
      <dgm:spPr/>
    </dgm:pt>
    <dgm:pt modelId="{7703B0D1-1872-419B-8519-B82B9883A85C}" type="pres">
      <dgm:prSet presAssocID="{FCB75470-8D09-48F3-B3B9-F71C653F38AA}" presName="simulatedConn" presStyleLbl="solidFgAcc1" presStyleIdx="0" presStyleCnt="2"/>
      <dgm:spPr/>
    </dgm:pt>
    <dgm:pt modelId="{8955104A-B939-46F9-B3E6-3E7BC98AFAA4}" type="pres">
      <dgm:prSet presAssocID="{FCB75470-8D09-48F3-B3B9-F71C653F38AA}" presName="vSp2" presStyleCnt="0"/>
      <dgm:spPr/>
    </dgm:pt>
    <dgm:pt modelId="{21A4A220-5DDB-4BCD-A1D9-13347AD13122}" type="pres">
      <dgm:prSet presAssocID="{FCB75470-8D09-48F3-B3B9-F71C653F38AA}" presName="sibTrans" presStyleCnt="0"/>
      <dgm:spPr/>
    </dgm:pt>
    <dgm:pt modelId="{1D7ECC4A-5A99-4F5E-9E4A-722DB778301E}" type="pres">
      <dgm:prSet presAssocID="{10738A3F-8196-460F-86C5-5546B6F22A2A}" presName="compositeNode" presStyleCnt="0">
        <dgm:presLayoutVars>
          <dgm:bulletEnabled val="1"/>
        </dgm:presLayoutVars>
      </dgm:prSet>
      <dgm:spPr/>
    </dgm:pt>
    <dgm:pt modelId="{7E15FE3D-9B0D-411C-8430-154DECFAAAA1}" type="pres">
      <dgm:prSet presAssocID="{10738A3F-8196-460F-86C5-5546B6F22A2A}" presName="bgRect" presStyleLbl="node1" presStyleIdx="1" presStyleCnt="3"/>
      <dgm:spPr/>
    </dgm:pt>
    <dgm:pt modelId="{D26D081F-1AAD-4F00-BEF3-B5D5508F6B9F}" type="pres">
      <dgm:prSet presAssocID="{10738A3F-8196-460F-86C5-5546B6F22A2A}" presName="parentNode" presStyleLbl="node1" presStyleIdx="1" presStyleCnt="3">
        <dgm:presLayoutVars>
          <dgm:chMax val="0"/>
          <dgm:bulletEnabled val="1"/>
        </dgm:presLayoutVars>
      </dgm:prSet>
      <dgm:spPr/>
    </dgm:pt>
    <dgm:pt modelId="{32D81CEC-2C81-4CB5-9411-39EAD022E029}" type="pres">
      <dgm:prSet presAssocID="{10738A3F-8196-460F-86C5-5546B6F22A2A}" presName="childNode" presStyleLbl="node1" presStyleIdx="1" presStyleCnt="3">
        <dgm:presLayoutVars>
          <dgm:bulletEnabled val="1"/>
        </dgm:presLayoutVars>
      </dgm:prSet>
      <dgm:spPr/>
    </dgm:pt>
    <dgm:pt modelId="{4D546A1D-A1A8-4E9E-B429-0161D9AAEE84}" type="pres">
      <dgm:prSet presAssocID="{7C3A4235-9AA1-4F1E-8015-9FDF2EA39C09}" presName="hSp" presStyleCnt="0"/>
      <dgm:spPr/>
    </dgm:pt>
    <dgm:pt modelId="{17668026-011D-4A95-9002-D048F023AF65}" type="pres">
      <dgm:prSet presAssocID="{7C3A4235-9AA1-4F1E-8015-9FDF2EA39C09}" presName="vProcSp" presStyleCnt="0"/>
      <dgm:spPr/>
    </dgm:pt>
    <dgm:pt modelId="{C6C0FEFD-EDE3-4DEC-A34A-827620B3C365}" type="pres">
      <dgm:prSet presAssocID="{7C3A4235-9AA1-4F1E-8015-9FDF2EA39C09}" presName="vSp1" presStyleCnt="0"/>
      <dgm:spPr/>
    </dgm:pt>
    <dgm:pt modelId="{CEF71707-7EC8-4B39-BAC3-BE9BA410E7DC}" type="pres">
      <dgm:prSet presAssocID="{7C3A4235-9AA1-4F1E-8015-9FDF2EA39C09}" presName="simulatedConn" presStyleLbl="solidFgAcc1" presStyleIdx="1" presStyleCnt="2"/>
      <dgm:spPr/>
    </dgm:pt>
    <dgm:pt modelId="{AED6A5DA-D0A9-418B-8950-217FAF3C08D8}" type="pres">
      <dgm:prSet presAssocID="{7C3A4235-9AA1-4F1E-8015-9FDF2EA39C09}" presName="vSp2" presStyleCnt="0"/>
      <dgm:spPr/>
    </dgm:pt>
    <dgm:pt modelId="{543119CC-E307-43C8-BA30-263B8B40A649}" type="pres">
      <dgm:prSet presAssocID="{7C3A4235-9AA1-4F1E-8015-9FDF2EA39C09}" presName="sibTrans" presStyleCnt="0"/>
      <dgm:spPr/>
    </dgm:pt>
    <dgm:pt modelId="{E45E4459-9581-4B66-AE42-7919F240724F}" type="pres">
      <dgm:prSet presAssocID="{1A02CD88-B15D-412C-AD33-2C466D748E2E}" presName="compositeNode" presStyleCnt="0">
        <dgm:presLayoutVars>
          <dgm:bulletEnabled val="1"/>
        </dgm:presLayoutVars>
      </dgm:prSet>
      <dgm:spPr/>
    </dgm:pt>
    <dgm:pt modelId="{CD0B88B8-7A4D-49E1-90E0-751333E30025}" type="pres">
      <dgm:prSet presAssocID="{1A02CD88-B15D-412C-AD33-2C466D748E2E}" presName="bgRect" presStyleLbl="node1" presStyleIdx="2" presStyleCnt="3"/>
      <dgm:spPr/>
    </dgm:pt>
    <dgm:pt modelId="{9FD950BB-A546-4EE5-ACAF-70970DCC0630}" type="pres">
      <dgm:prSet presAssocID="{1A02CD88-B15D-412C-AD33-2C466D748E2E}" presName="parentNode" presStyleLbl="node1" presStyleIdx="2" presStyleCnt="3">
        <dgm:presLayoutVars>
          <dgm:chMax val="0"/>
          <dgm:bulletEnabled val="1"/>
        </dgm:presLayoutVars>
      </dgm:prSet>
      <dgm:spPr/>
    </dgm:pt>
    <dgm:pt modelId="{5430D336-1D56-41AE-8EB8-3E480D7CC25A}" type="pres">
      <dgm:prSet presAssocID="{1A02CD88-B15D-412C-AD33-2C466D748E2E}" presName="childNode" presStyleLbl="node1" presStyleIdx="2" presStyleCnt="3">
        <dgm:presLayoutVars>
          <dgm:bulletEnabled val="1"/>
        </dgm:presLayoutVars>
      </dgm:prSet>
      <dgm:spPr/>
    </dgm:pt>
  </dgm:ptLst>
  <dgm:cxnLst>
    <dgm:cxn modelId="{BAB96E1C-1320-43C5-B779-0668981E3222}" type="presOf" srcId="{D8F0D82F-FB63-4E9C-97D2-F9EE714C5849}" destId="{32D81CEC-2C81-4CB5-9411-39EAD022E029}" srcOrd="0" destOrd="0" presId="urn:microsoft.com/office/officeart/2005/8/layout/hProcess7"/>
    <dgm:cxn modelId="{80940D60-1944-44FD-8032-D3AD7F0AB6EE}" type="presOf" srcId="{10738A3F-8196-460F-86C5-5546B6F22A2A}" destId="{7E15FE3D-9B0D-411C-8430-154DECFAAAA1}" srcOrd="0" destOrd="0" presId="urn:microsoft.com/office/officeart/2005/8/layout/hProcess7"/>
    <dgm:cxn modelId="{C8C4F646-D6AD-4752-A0ED-B6D5EDBD8206}" srcId="{10738A3F-8196-460F-86C5-5546B6F22A2A}" destId="{D8F0D82F-FB63-4E9C-97D2-F9EE714C5849}" srcOrd="0" destOrd="0" parTransId="{A1D9CC16-E76A-4CCB-95BF-6599162D7CB4}" sibTransId="{65AB22CA-1215-4DF3-8CAB-4EB55FEE7B78}"/>
    <dgm:cxn modelId="{98888749-62B6-46E1-A2F6-6E972CEE4BAA}" type="presOf" srcId="{1A02CD88-B15D-412C-AD33-2C466D748E2E}" destId="{CD0B88B8-7A4D-49E1-90E0-751333E30025}" srcOrd="0" destOrd="0" presId="urn:microsoft.com/office/officeart/2005/8/layout/hProcess7"/>
    <dgm:cxn modelId="{8BA3174A-FB60-4AE4-BF43-9F887DB9E29E}" srcId="{BFA1A26A-4F8D-4E30-B61D-4D1A1EB191EB}" destId="{1A02CD88-B15D-412C-AD33-2C466D748E2E}" srcOrd="2" destOrd="0" parTransId="{94E622B4-4AEC-440F-A904-4DF419C1D205}" sibTransId="{A430F9BF-B4B5-42CD-9213-8A3E89FDD3D2}"/>
    <dgm:cxn modelId="{5712E287-5ACA-4802-8AD6-27D207DFB08E}" type="presOf" srcId="{BBBD5D87-668E-4797-AB47-235AB6A7C0FC}" destId="{1EF033EE-19A1-4D4F-A568-326FCDC274D0}" srcOrd="1" destOrd="0" presId="urn:microsoft.com/office/officeart/2005/8/layout/hProcess7"/>
    <dgm:cxn modelId="{9523688A-7F6C-4F61-B826-C388BE47E642}" type="presOf" srcId="{BFA1A26A-4F8D-4E30-B61D-4D1A1EB191EB}" destId="{E7E44AB4-A06D-43EF-9AEC-7F384F066697}" srcOrd="0" destOrd="0" presId="urn:microsoft.com/office/officeart/2005/8/layout/hProcess7"/>
    <dgm:cxn modelId="{70ABC89C-7AAC-45EA-9273-3280E0764F13}" srcId="{1A02CD88-B15D-412C-AD33-2C466D748E2E}" destId="{F63E4AA8-4AE7-47F5-B660-D95ED7DE79FD}" srcOrd="0" destOrd="0" parTransId="{5F4301A5-D35E-4AF9-BF71-321D7583D493}" sibTransId="{E98EEF88-81E0-4270-BCF8-B919CBEBC4E3}"/>
    <dgm:cxn modelId="{B0B31C9D-8B49-43DC-A413-E5D5AEE5911C}" type="presOf" srcId="{BBBD5D87-668E-4797-AB47-235AB6A7C0FC}" destId="{7AF36EA1-8751-4135-A5B4-2A8766C8C7FE}" srcOrd="0" destOrd="0" presId="urn:microsoft.com/office/officeart/2005/8/layout/hProcess7"/>
    <dgm:cxn modelId="{BCFC4EA2-F811-4B05-9FA5-BDC02ABCD53C}" type="presOf" srcId="{1A02CD88-B15D-412C-AD33-2C466D748E2E}" destId="{9FD950BB-A546-4EE5-ACAF-70970DCC0630}" srcOrd="1" destOrd="0" presId="urn:microsoft.com/office/officeart/2005/8/layout/hProcess7"/>
    <dgm:cxn modelId="{666DB1A6-BD27-4D08-AE4A-A243544E53C5}" srcId="{BFA1A26A-4F8D-4E30-B61D-4D1A1EB191EB}" destId="{BBBD5D87-668E-4797-AB47-235AB6A7C0FC}" srcOrd="0" destOrd="0" parTransId="{6885BC87-FD40-4F43-A4AC-56AFFEC41F52}" sibTransId="{FCB75470-8D09-48F3-B3B9-F71C653F38AA}"/>
    <dgm:cxn modelId="{C833A4BA-E1FC-40DB-AEBE-1CA0CDA35AE5}" type="presOf" srcId="{A3581397-D6E7-4109-8033-5A33FEBDB5A1}" destId="{CB26947B-749B-4F6D-ADC8-FE09E42F4B59}" srcOrd="0" destOrd="0" presId="urn:microsoft.com/office/officeart/2005/8/layout/hProcess7"/>
    <dgm:cxn modelId="{335950C1-28E0-4AD9-A630-A4296814A660}" srcId="{BFA1A26A-4F8D-4E30-B61D-4D1A1EB191EB}" destId="{10738A3F-8196-460F-86C5-5546B6F22A2A}" srcOrd="1" destOrd="0" parTransId="{81E3D72A-2340-41C6-AA6E-18BC5E101194}" sibTransId="{7C3A4235-9AA1-4F1E-8015-9FDF2EA39C09}"/>
    <dgm:cxn modelId="{BC6086E1-5300-4427-89FE-25B8E95C8C78}" srcId="{BBBD5D87-668E-4797-AB47-235AB6A7C0FC}" destId="{A3581397-D6E7-4109-8033-5A33FEBDB5A1}" srcOrd="0" destOrd="0" parTransId="{745E7AA9-E8A7-4FF5-97EA-A0C42D9FD343}" sibTransId="{A1F47871-A166-45CD-9A6D-1DF908F010A6}"/>
    <dgm:cxn modelId="{B2C4BEEF-A453-48B6-A986-EF16BE070046}" type="presOf" srcId="{F63E4AA8-4AE7-47F5-B660-D95ED7DE79FD}" destId="{5430D336-1D56-41AE-8EB8-3E480D7CC25A}" srcOrd="0" destOrd="0" presId="urn:microsoft.com/office/officeart/2005/8/layout/hProcess7"/>
    <dgm:cxn modelId="{4727A8F8-C26E-4F7D-BC2E-9255F725215D}" type="presOf" srcId="{10738A3F-8196-460F-86C5-5546B6F22A2A}" destId="{D26D081F-1AAD-4F00-BEF3-B5D5508F6B9F}" srcOrd="1" destOrd="0" presId="urn:microsoft.com/office/officeart/2005/8/layout/hProcess7"/>
    <dgm:cxn modelId="{77310AAA-462C-4A32-92C8-50505D3C3729}" type="presParOf" srcId="{E7E44AB4-A06D-43EF-9AEC-7F384F066697}" destId="{4C6F1CF2-9AF5-4CAB-8B29-B2F4DE8C61E9}" srcOrd="0" destOrd="0" presId="urn:microsoft.com/office/officeart/2005/8/layout/hProcess7"/>
    <dgm:cxn modelId="{C63FDD9F-2339-4D36-88AE-CF51E98CB03C}" type="presParOf" srcId="{4C6F1CF2-9AF5-4CAB-8B29-B2F4DE8C61E9}" destId="{7AF36EA1-8751-4135-A5B4-2A8766C8C7FE}" srcOrd="0" destOrd="0" presId="urn:microsoft.com/office/officeart/2005/8/layout/hProcess7"/>
    <dgm:cxn modelId="{6812ED02-F639-428F-A123-DB4FB42CCFD2}" type="presParOf" srcId="{4C6F1CF2-9AF5-4CAB-8B29-B2F4DE8C61E9}" destId="{1EF033EE-19A1-4D4F-A568-326FCDC274D0}" srcOrd="1" destOrd="0" presId="urn:microsoft.com/office/officeart/2005/8/layout/hProcess7"/>
    <dgm:cxn modelId="{1A5B6B11-BC2B-44E1-8270-91AA2CC6E7E1}" type="presParOf" srcId="{4C6F1CF2-9AF5-4CAB-8B29-B2F4DE8C61E9}" destId="{CB26947B-749B-4F6D-ADC8-FE09E42F4B59}" srcOrd="2" destOrd="0" presId="urn:microsoft.com/office/officeart/2005/8/layout/hProcess7"/>
    <dgm:cxn modelId="{00153AA4-BD88-4206-B855-CD8C0D4C854A}" type="presParOf" srcId="{E7E44AB4-A06D-43EF-9AEC-7F384F066697}" destId="{C427FD95-AB95-45B9-93A7-F64C43C4CB81}" srcOrd="1" destOrd="0" presId="urn:microsoft.com/office/officeart/2005/8/layout/hProcess7"/>
    <dgm:cxn modelId="{6310A609-C099-48AA-B9E3-63F55012FE3B}" type="presParOf" srcId="{E7E44AB4-A06D-43EF-9AEC-7F384F066697}" destId="{4935B2EB-B5F1-47FA-B3BB-B39A2BB1066E}" srcOrd="2" destOrd="0" presId="urn:microsoft.com/office/officeart/2005/8/layout/hProcess7"/>
    <dgm:cxn modelId="{0F62084C-F982-4E29-BB07-42114B176BB3}" type="presParOf" srcId="{4935B2EB-B5F1-47FA-B3BB-B39A2BB1066E}" destId="{36A8B58D-3812-479F-A285-353FA71304A8}" srcOrd="0" destOrd="0" presId="urn:microsoft.com/office/officeart/2005/8/layout/hProcess7"/>
    <dgm:cxn modelId="{EE2BB8B3-F597-4551-B817-A9F1F0FA3A7D}" type="presParOf" srcId="{4935B2EB-B5F1-47FA-B3BB-B39A2BB1066E}" destId="{7703B0D1-1872-419B-8519-B82B9883A85C}" srcOrd="1" destOrd="0" presId="urn:microsoft.com/office/officeart/2005/8/layout/hProcess7"/>
    <dgm:cxn modelId="{67CF2234-9841-413D-A818-7FE6B0E0B819}" type="presParOf" srcId="{4935B2EB-B5F1-47FA-B3BB-B39A2BB1066E}" destId="{8955104A-B939-46F9-B3E6-3E7BC98AFAA4}" srcOrd="2" destOrd="0" presId="urn:microsoft.com/office/officeart/2005/8/layout/hProcess7"/>
    <dgm:cxn modelId="{C77B763C-4972-400F-B09B-7382E8830D2B}" type="presParOf" srcId="{E7E44AB4-A06D-43EF-9AEC-7F384F066697}" destId="{21A4A220-5DDB-4BCD-A1D9-13347AD13122}" srcOrd="3" destOrd="0" presId="urn:microsoft.com/office/officeart/2005/8/layout/hProcess7"/>
    <dgm:cxn modelId="{391C38AE-5BC4-44CC-B044-0B9FDAE3928C}" type="presParOf" srcId="{E7E44AB4-A06D-43EF-9AEC-7F384F066697}" destId="{1D7ECC4A-5A99-4F5E-9E4A-722DB778301E}" srcOrd="4" destOrd="0" presId="urn:microsoft.com/office/officeart/2005/8/layout/hProcess7"/>
    <dgm:cxn modelId="{9B84C2CF-E51B-4F41-8723-E483704207C5}" type="presParOf" srcId="{1D7ECC4A-5A99-4F5E-9E4A-722DB778301E}" destId="{7E15FE3D-9B0D-411C-8430-154DECFAAAA1}" srcOrd="0" destOrd="0" presId="urn:microsoft.com/office/officeart/2005/8/layout/hProcess7"/>
    <dgm:cxn modelId="{FCA5EC35-6414-4E10-B7E2-026DA1113E49}" type="presParOf" srcId="{1D7ECC4A-5A99-4F5E-9E4A-722DB778301E}" destId="{D26D081F-1AAD-4F00-BEF3-B5D5508F6B9F}" srcOrd="1" destOrd="0" presId="urn:microsoft.com/office/officeart/2005/8/layout/hProcess7"/>
    <dgm:cxn modelId="{1FDF15F2-E3C1-405B-BF0E-1A52CBD0C9CF}" type="presParOf" srcId="{1D7ECC4A-5A99-4F5E-9E4A-722DB778301E}" destId="{32D81CEC-2C81-4CB5-9411-39EAD022E029}" srcOrd="2" destOrd="0" presId="urn:microsoft.com/office/officeart/2005/8/layout/hProcess7"/>
    <dgm:cxn modelId="{0039F6A8-910D-4EB0-B74B-32C4204BECB1}" type="presParOf" srcId="{E7E44AB4-A06D-43EF-9AEC-7F384F066697}" destId="{4D546A1D-A1A8-4E9E-B429-0161D9AAEE84}" srcOrd="5" destOrd="0" presId="urn:microsoft.com/office/officeart/2005/8/layout/hProcess7"/>
    <dgm:cxn modelId="{6D3E1973-18D1-464F-92B8-5770351C9806}" type="presParOf" srcId="{E7E44AB4-A06D-43EF-9AEC-7F384F066697}" destId="{17668026-011D-4A95-9002-D048F023AF65}" srcOrd="6" destOrd="0" presId="urn:microsoft.com/office/officeart/2005/8/layout/hProcess7"/>
    <dgm:cxn modelId="{1A1DA8C4-BFD5-4D90-809E-DB6E410DDBD3}" type="presParOf" srcId="{17668026-011D-4A95-9002-D048F023AF65}" destId="{C6C0FEFD-EDE3-4DEC-A34A-827620B3C365}" srcOrd="0" destOrd="0" presId="urn:microsoft.com/office/officeart/2005/8/layout/hProcess7"/>
    <dgm:cxn modelId="{C1FA7C1A-7C0C-40EA-A3F1-9903724C3714}" type="presParOf" srcId="{17668026-011D-4A95-9002-D048F023AF65}" destId="{CEF71707-7EC8-4B39-BAC3-BE9BA410E7DC}" srcOrd="1" destOrd="0" presId="urn:microsoft.com/office/officeart/2005/8/layout/hProcess7"/>
    <dgm:cxn modelId="{A3E97FAF-8EAA-406C-BF69-8644DD2EE9CB}" type="presParOf" srcId="{17668026-011D-4A95-9002-D048F023AF65}" destId="{AED6A5DA-D0A9-418B-8950-217FAF3C08D8}" srcOrd="2" destOrd="0" presId="urn:microsoft.com/office/officeart/2005/8/layout/hProcess7"/>
    <dgm:cxn modelId="{EEF0A77F-290A-49ED-AEB8-439EF339EFCE}" type="presParOf" srcId="{E7E44AB4-A06D-43EF-9AEC-7F384F066697}" destId="{543119CC-E307-43C8-BA30-263B8B40A649}" srcOrd="7" destOrd="0" presId="urn:microsoft.com/office/officeart/2005/8/layout/hProcess7"/>
    <dgm:cxn modelId="{DF26BE64-2F22-42CA-8211-21DE4865DA72}" type="presParOf" srcId="{E7E44AB4-A06D-43EF-9AEC-7F384F066697}" destId="{E45E4459-9581-4B66-AE42-7919F240724F}" srcOrd="8" destOrd="0" presId="urn:microsoft.com/office/officeart/2005/8/layout/hProcess7"/>
    <dgm:cxn modelId="{9073E0EC-1E94-4499-AC43-BA5D0DEA4526}" type="presParOf" srcId="{E45E4459-9581-4B66-AE42-7919F240724F}" destId="{CD0B88B8-7A4D-49E1-90E0-751333E30025}" srcOrd="0" destOrd="0" presId="urn:microsoft.com/office/officeart/2005/8/layout/hProcess7"/>
    <dgm:cxn modelId="{8621DE2C-ECCC-4C1C-9AC7-018EFE2BF38B}" type="presParOf" srcId="{E45E4459-9581-4B66-AE42-7919F240724F}" destId="{9FD950BB-A546-4EE5-ACAF-70970DCC0630}" srcOrd="1" destOrd="0" presId="urn:microsoft.com/office/officeart/2005/8/layout/hProcess7"/>
    <dgm:cxn modelId="{6D85D213-EB87-4793-93DA-A89595B3BCC5}" type="presParOf" srcId="{E45E4459-9581-4B66-AE42-7919F240724F}" destId="{5430D336-1D56-41AE-8EB8-3E480D7CC25A}" srcOrd="2" destOrd="0" presId="urn:microsoft.com/office/officeart/2005/8/layout/hProcess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5F69AD6-FEDD-4C8E-9AB7-1430C6992F3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S"/>
        </a:p>
      </dgm:t>
    </dgm:pt>
    <dgm:pt modelId="{341220DD-F60A-45CB-BCAA-4DB20CDC21B5}">
      <dgm:prSet custT="1"/>
      <dgm:spPr/>
      <dgm:t>
        <a:bodyPr/>
        <a:lstStyle/>
        <a:p>
          <a:r>
            <a:rPr lang="es-ES" sz="1600" dirty="0"/>
            <a:t>Los pacientes estables o asintomáticos deben ser monitoreados durante 3-5 días y aquellos con una dosis alta de ingestión, inestabilidad hemodinámica, anormalidades clínicas, bioquímicas deben trasladarse a una UCI en un centro asistencial con capacidad de trasplante hepático.</a:t>
          </a:r>
        </a:p>
      </dgm:t>
    </dgm:pt>
    <dgm:pt modelId="{5B34FD42-2E7F-4572-954C-956F93F1C656}" type="parTrans" cxnId="{35F2BE9F-C212-4E63-9C6D-9EF188E3058E}">
      <dgm:prSet/>
      <dgm:spPr/>
      <dgm:t>
        <a:bodyPr/>
        <a:lstStyle/>
        <a:p>
          <a:endParaRPr lang="es-ES" sz="2400"/>
        </a:p>
      </dgm:t>
    </dgm:pt>
    <dgm:pt modelId="{636CABF5-376E-449C-B795-5D4402EDA8AC}" type="sibTrans" cxnId="{35F2BE9F-C212-4E63-9C6D-9EF188E3058E}">
      <dgm:prSet/>
      <dgm:spPr/>
      <dgm:t>
        <a:bodyPr/>
        <a:lstStyle/>
        <a:p>
          <a:endParaRPr lang="es-ES" sz="2400"/>
        </a:p>
      </dgm:t>
    </dgm:pt>
    <dgm:pt modelId="{837477DF-7B89-4471-81EE-1273536ADF80}">
      <dgm:prSet custT="1"/>
      <dgm:spPr/>
      <dgm:t>
        <a:bodyPr/>
        <a:lstStyle/>
        <a:p>
          <a:r>
            <a:rPr lang="es-ES" sz="1600" dirty="0"/>
            <a:t>La leche o los alimentos grasos pueden promover la absorción de fósforo; por lo tanto, se prefiere una dieta alta en carbohidratos, alta en proteínas, baja o sin grasas, excepto en pacientes con dosis altas de inotrópicos donde se evita la alimentación oral.</a:t>
          </a:r>
        </a:p>
      </dgm:t>
    </dgm:pt>
    <dgm:pt modelId="{1311BBD1-6E8C-4F18-A6D7-4AF0779D3117}" type="parTrans" cxnId="{EE102BCB-B600-4AEC-A312-2F1A0D8097BB}">
      <dgm:prSet/>
      <dgm:spPr/>
      <dgm:t>
        <a:bodyPr/>
        <a:lstStyle/>
        <a:p>
          <a:endParaRPr lang="es-ES" sz="2400"/>
        </a:p>
      </dgm:t>
    </dgm:pt>
    <dgm:pt modelId="{B18937F8-343D-4507-A877-55F869AA2693}" type="sibTrans" cxnId="{EE102BCB-B600-4AEC-A312-2F1A0D8097BB}">
      <dgm:prSet/>
      <dgm:spPr/>
      <dgm:t>
        <a:bodyPr/>
        <a:lstStyle/>
        <a:p>
          <a:endParaRPr lang="es-ES" sz="2400"/>
        </a:p>
      </dgm:t>
    </dgm:pt>
    <dgm:pt modelId="{C49F47F6-F2B0-4187-9A77-2BBD77B10EE0}">
      <dgm:prSet custT="1"/>
      <dgm:spPr/>
      <dgm:t>
        <a:bodyPr/>
        <a:lstStyle/>
        <a:p>
          <a:r>
            <a:rPr lang="es-ES" sz="1600"/>
            <a:t>Los pacientes que se presentan pocas horas después de la ingestión pueden beneficiarse de una descontaminación gástrica cautelosa(11). El carbón activado y el sulfato de cobre pueden acelerar aún más la desintegración y aumentar la toxicidad y, por lo tanto, no se recomiendan(11).</a:t>
          </a:r>
        </a:p>
      </dgm:t>
    </dgm:pt>
    <dgm:pt modelId="{135BC5D0-CB11-428F-97F7-2571DAB0C9BA}" type="parTrans" cxnId="{7E56C1BD-6601-46D9-817F-62D45C3BD097}">
      <dgm:prSet/>
      <dgm:spPr/>
      <dgm:t>
        <a:bodyPr/>
        <a:lstStyle/>
        <a:p>
          <a:endParaRPr lang="es-ES" sz="2400"/>
        </a:p>
      </dgm:t>
    </dgm:pt>
    <dgm:pt modelId="{CA92F865-D33A-4FA2-A8AE-D7A40B0E27F1}" type="sibTrans" cxnId="{7E56C1BD-6601-46D9-817F-62D45C3BD097}">
      <dgm:prSet/>
      <dgm:spPr/>
      <dgm:t>
        <a:bodyPr/>
        <a:lstStyle/>
        <a:p>
          <a:endParaRPr lang="es-ES" sz="2400"/>
        </a:p>
      </dgm:t>
    </dgm:pt>
    <dgm:pt modelId="{5840BC1B-CF1B-4640-B681-ADD0657121EF}">
      <dgm:prSet custT="1"/>
      <dgm:spPr/>
      <dgm:t>
        <a:bodyPr/>
        <a:lstStyle/>
        <a:p>
          <a:r>
            <a:rPr lang="es-ES" sz="1600"/>
            <a:t>Se ha informado un beneficio inconsistente de la N-acetilcisteína (NAC) especialmente con el uso temprano (dentro de las 6 h), aunque puede confundirse con el beneficio del lavado gástrico temprano. NAC es un medicamento seguro y de bajo costo, es parte de nuestro protocolo. ), también se han sugerido cinco ciclos de plasmaféresis para modular la respuesta inmune (11).</a:t>
          </a:r>
        </a:p>
      </dgm:t>
    </dgm:pt>
    <dgm:pt modelId="{343BC389-6AF8-42CA-A136-D837DF8E97A7}" type="parTrans" cxnId="{A39B41EC-3005-4B9A-85F9-C354696AE1B6}">
      <dgm:prSet/>
      <dgm:spPr/>
      <dgm:t>
        <a:bodyPr/>
        <a:lstStyle/>
        <a:p>
          <a:endParaRPr lang="es-ES" sz="2400"/>
        </a:p>
      </dgm:t>
    </dgm:pt>
    <dgm:pt modelId="{040A1C2B-9294-4F37-B422-E7D86200EE5D}" type="sibTrans" cxnId="{A39B41EC-3005-4B9A-85F9-C354696AE1B6}">
      <dgm:prSet/>
      <dgm:spPr/>
      <dgm:t>
        <a:bodyPr/>
        <a:lstStyle/>
        <a:p>
          <a:endParaRPr lang="es-ES" sz="2400"/>
        </a:p>
      </dgm:t>
    </dgm:pt>
    <dgm:pt modelId="{4E8EC797-1038-42ED-B0BD-80B5E0C271D3}">
      <dgm:prSet custT="1"/>
      <dgm:spPr/>
      <dgm:t>
        <a:bodyPr/>
        <a:lstStyle/>
        <a:p>
          <a:r>
            <a:rPr lang="es-ES" sz="1600" dirty="0"/>
            <a:t>El único tratamiento definitivo para la insuficiencia hepática aguda debido a la ingestión de fosforo blanco es el trasplante de hígado porque no se dispone de un antídoto o tratamiento médico para revertir por completo sus efectos tóxicos.</a:t>
          </a:r>
        </a:p>
      </dgm:t>
    </dgm:pt>
    <dgm:pt modelId="{3765D091-80B6-4690-B769-C3D602B98E3C}" type="parTrans" cxnId="{1CD2D7F4-976A-44C5-BD4B-0073AC321EDF}">
      <dgm:prSet/>
      <dgm:spPr/>
      <dgm:t>
        <a:bodyPr/>
        <a:lstStyle/>
        <a:p>
          <a:endParaRPr lang="es-ES" sz="2400"/>
        </a:p>
      </dgm:t>
    </dgm:pt>
    <dgm:pt modelId="{56242350-1B43-491B-8E95-C0AF21056A53}" type="sibTrans" cxnId="{1CD2D7F4-976A-44C5-BD4B-0073AC321EDF}">
      <dgm:prSet/>
      <dgm:spPr/>
      <dgm:t>
        <a:bodyPr/>
        <a:lstStyle/>
        <a:p>
          <a:endParaRPr lang="es-ES" sz="2400"/>
        </a:p>
      </dgm:t>
    </dgm:pt>
    <dgm:pt modelId="{2A358C2C-5157-4B26-BBE5-1CAAEF1455DE}" type="pres">
      <dgm:prSet presAssocID="{35F69AD6-FEDD-4C8E-9AB7-1430C6992F31}" presName="diagram" presStyleCnt="0">
        <dgm:presLayoutVars>
          <dgm:dir/>
          <dgm:resizeHandles val="exact"/>
        </dgm:presLayoutVars>
      </dgm:prSet>
      <dgm:spPr/>
    </dgm:pt>
    <dgm:pt modelId="{86BE5630-B3CD-459D-A25C-6F16356186BA}" type="pres">
      <dgm:prSet presAssocID="{341220DD-F60A-45CB-BCAA-4DB20CDC21B5}" presName="node" presStyleLbl="node1" presStyleIdx="0" presStyleCnt="5">
        <dgm:presLayoutVars>
          <dgm:bulletEnabled val="1"/>
        </dgm:presLayoutVars>
      </dgm:prSet>
      <dgm:spPr/>
    </dgm:pt>
    <dgm:pt modelId="{599EB308-E12D-4485-B236-3F650F814FBE}" type="pres">
      <dgm:prSet presAssocID="{636CABF5-376E-449C-B795-5D4402EDA8AC}" presName="sibTrans" presStyleCnt="0"/>
      <dgm:spPr/>
    </dgm:pt>
    <dgm:pt modelId="{0FFF7B63-F347-4C2A-9F85-1E828C0ABAC9}" type="pres">
      <dgm:prSet presAssocID="{837477DF-7B89-4471-81EE-1273536ADF80}" presName="node" presStyleLbl="node1" presStyleIdx="1" presStyleCnt="5">
        <dgm:presLayoutVars>
          <dgm:bulletEnabled val="1"/>
        </dgm:presLayoutVars>
      </dgm:prSet>
      <dgm:spPr/>
    </dgm:pt>
    <dgm:pt modelId="{82DEEF96-A572-4EA8-A6D9-E37E671D0FAA}" type="pres">
      <dgm:prSet presAssocID="{B18937F8-343D-4507-A877-55F869AA2693}" presName="sibTrans" presStyleCnt="0"/>
      <dgm:spPr/>
    </dgm:pt>
    <dgm:pt modelId="{C2E82BA0-4D65-4755-A22B-241D4AE09C7A}" type="pres">
      <dgm:prSet presAssocID="{C49F47F6-F2B0-4187-9A77-2BBD77B10EE0}" presName="node" presStyleLbl="node1" presStyleIdx="2" presStyleCnt="5">
        <dgm:presLayoutVars>
          <dgm:bulletEnabled val="1"/>
        </dgm:presLayoutVars>
      </dgm:prSet>
      <dgm:spPr/>
    </dgm:pt>
    <dgm:pt modelId="{BE50AE62-06E0-4A00-973D-70CE9AC025AA}" type="pres">
      <dgm:prSet presAssocID="{CA92F865-D33A-4FA2-A8AE-D7A40B0E27F1}" presName="sibTrans" presStyleCnt="0"/>
      <dgm:spPr/>
    </dgm:pt>
    <dgm:pt modelId="{F638B43C-D14B-4F05-BC8B-261870624626}" type="pres">
      <dgm:prSet presAssocID="{5840BC1B-CF1B-4640-B681-ADD0657121EF}" presName="node" presStyleLbl="node1" presStyleIdx="3" presStyleCnt="5">
        <dgm:presLayoutVars>
          <dgm:bulletEnabled val="1"/>
        </dgm:presLayoutVars>
      </dgm:prSet>
      <dgm:spPr/>
    </dgm:pt>
    <dgm:pt modelId="{ABD2577B-C66A-4853-B950-11BE2F5FB28E}" type="pres">
      <dgm:prSet presAssocID="{040A1C2B-9294-4F37-B422-E7D86200EE5D}" presName="sibTrans" presStyleCnt="0"/>
      <dgm:spPr/>
    </dgm:pt>
    <dgm:pt modelId="{AFE8B42F-32C3-42E2-BDEC-F8E1E9CDF4E1}" type="pres">
      <dgm:prSet presAssocID="{4E8EC797-1038-42ED-B0BD-80B5E0C271D3}" presName="node" presStyleLbl="node1" presStyleIdx="4" presStyleCnt="5">
        <dgm:presLayoutVars>
          <dgm:bulletEnabled val="1"/>
        </dgm:presLayoutVars>
      </dgm:prSet>
      <dgm:spPr/>
    </dgm:pt>
  </dgm:ptLst>
  <dgm:cxnLst>
    <dgm:cxn modelId="{B3F17411-7EE3-48D2-87DE-F28319EF93FD}" type="presOf" srcId="{35F69AD6-FEDD-4C8E-9AB7-1430C6992F31}" destId="{2A358C2C-5157-4B26-BBE5-1CAAEF1455DE}" srcOrd="0" destOrd="0" presId="urn:microsoft.com/office/officeart/2005/8/layout/default"/>
    <dgm:cxn modelId="{056A0615-03A7-4CBF-AC6B-8FC436AD0CED}" type="presOf" srcId="{837477DF-7B89-4471-81EE-1273536ADF80}" destId="{0FFF7B63-F347-4C2A-9F85-1E828C0ABAC9}" srcOrd="0" destOrd="0" presId="urn:microsoft.com/office/officeart/2005/8/layout/default"/>
    <dgm:cxn modelId="{3FD73166-9E53-4C84-B30C-647D911250EC}" type="presOf" srcId="{C49F47F6-F2B0-4187-9A77-2BBD77B10EE0}" destId="{C2E82BA0-4D65-4755-A22B-241D4AE09C7A}" srcOrd="0" destOrd="0" presId="urn:microsoft.com/office/officeart/2005/8/layout/default"/>
    <dgm:cxn modelId="{B73BA459-86BD-4AD4-BB87-5E2F5319CC20}" type="presOf" srcId="{4E8EC797-1038-42ED-B0BD-80B5E0C271D3}" destId="{AFE8B42F-32C3-42E2-BDEC-F8E1E9CDF4E1}" srcOrd="0" destOrd="0" presId="urn:microsoft.com/office/officeart/2005/8/layout/default"/>
    <dgm:cxn modelId="{35F2BE9F-C212-4E63-9C6D-9EF188E3058E}" srcId="{35F69AD6-FEDD-4C8E-9AB7-1430C6992F31}" destId="{341220DD-F60A-45CB-BCAA-4DB20CDC21B5}" srcOrd="0" destOrd="0" parTransId="{5B34FD42-2E7F-4572-954C-956F93F1C656}" sibTransId="{636CABF5-376E-449C-B795-5D4402EDA8AC}"/>
    <dgm:cxn modelId="{A88B18B4-9B55-4C6E-8399-BAD168124A2E}" type="presOf" srcId="{5840BC1B-CF1B-4640-B681-ADD0657121EF}" destId="{F638B43C-D14B-4F05-BC8B-261870624626}" srcOrd="0" destOrd="0" presId="urn:microsoft.com/office/officeart/2005/8/layout/default"/>
    <dgm:cxn modelId="{219D82BB-82D6-407A-BF68-5BE45C11A465}" type="presOf" srcId="{341220DD-F60A-45CB-BCAA-4DB20CDC21B5}" destId="{86BE5630-B3CD-459D-A25C-6F16356186BA}" srcOrd="0" destOrd="0" presId="urn:microsoft.com/office/officeart/2005/8/layout/default"/>
    <dgm:cxn modelId="{7E56C1BD-6601-46D9-817F-62D45C3BD097}" srcId="{35F69AD6-FEDD-4C8E-9AB7-1430C6992F31}" destId="{C49F47F6-F2B0-4187-9A77-2BBD77B10EE0}" srcOrd="2" destOrd="0" parTransId="{135BC5D0-CB11-428F-97F7-2571DAB0C9BA}" sibTransId="{CA92F865-D33A-4FA2-A8AE-D7A40B0E27F1}"/>
    <dgm:cxn modelId="{EE102BCB-B600-4AEC-A312-2F1A0D8097BB}" srcId="{35F69AD6-FEDD-4C8E-9AB7-1430C6992F31}" destId="{837477DF-7B89-4471-81EE-1273536ADF80}" srcOrd="1" destOrd="0" parTransId="{1311BBD1-6E8C-4F18-A6D7-4AF0779D3117}" sibTransId="{B18937F8-343D-4507-A877-55F869AA2693}"/>
    <dgm:cxn modelId="{A39B41EC-3005-4B9A-85F9-C354696AE1B6}" srcId="{35F69AD6-FEDD-4C8E-9AB7-1430C6992F31}" destId="{5840BC1B-CF1B-4640-B681-ADD0657121EF}" srcOrd="3" destOrd="0" parTransId="{343BC389-6AF8-42CA-A136-D837DF8E97A7}" sibTransId="{040A1C2B-9294-4F37-B422-E7D86200EE5D}"/>
    <dgm:cxn modelId="{1CD2D7F4-976A-44C5-BD4B-0073AC321EDF}" srcId="{35F69AD6-FEDD-4C8E-9AB7-1430C6992F31}" destId="{4E8EC797-1038-42ED-B0BD-80B5E0C271D3}" srcOrd="4" destOrd="0" parTransId="{3765D091-80B6-4690-B769-C3D602B98E3C}" sibTransId="{56242350-1B43-491B-8E95-C0AF21056A53}"/>
    <dgm:cxn modelId="{4EF9E34E-33BB-415C-AC8E-8C8A1CDAAA4B}" type="presParOf" srcId="{2A358C2C-5157-4B26-BBE5-1CAAEF1455DE}" destId="{86BE5630-B3CD-459D-A25C-6F16356186BA}" srcOrd="0" destOrd="0" presId="urn:microsoft.com/office/officeart/2005/8/layout/default"/>
    <dgm:cxn modelId="{74C85E46-FEE4-4462-9869-64FE379F2B3A}" type="presParOf" srcId="{2A358C2C-5157-4B26-BBE5-1CAAEF1455DE}" destId="{599EB308-E12D-4485-B236-3F650F814FBE}" srcOrd="1" destOrd="0" presId="urn:microsoft.com/office/officeart/2005/8/layout/default"/>
    <dgm:cxn modelId="{5C9D0EFB-10A0-4DEB-9AFB-1DE2E23C9256}" type="presParOf" srcId="{2A358C2C-5157-4B26-BBE5-1CAAEF1455DE}" destId="{0FFF7B63-F347-4C2A-9F85-1E828C0ABAC9}" srcOrd="2" destOrd="0" presId="urn:microsoft.com/office/officeart/2005/8/layout/default"/>
    <dgm:cxn modelId="{1E849A5E-918F-4BBF-9066-287B0A646AA2}" type="presParOf" srcId="{2A358C2C-5157-4B26-BBE5-1CAAEF1455DE}" destId="{82DEEF96-A572-4EA8-A6D9-E37E671D0FAA}" srcOrd="3" destOrd="0" presId="urn:microsoft.com/office/officeart/2005/8/layout/default"/>
    <dgm:cxn modelId="{4037A1EF-DD16-4180-A003-76E163489C30}" type="presParOf" srcId="{2A358C2C-5157-4B26-BBE5-1CAAEF1455DE}" destId="{C2E82BA0-4D65-4755-A22B-241D4AE09C7A}" srcOrd="4" destOrd="0" presId="urn:microsoft.com/office/officeart/2005/8/layout/default"/>
    <dgm:cxn modelId="{A038AB63-94CF-47E6-808E-E56E1628310B}" type="presParOf" srcId="{2A358C2C-5157-4B26-BBE5-1CAAEF1455DE}" destId="{BE50AE62-06E0-4A00-973D-70CE9AC025AA}" srcOrd="5" destOrd="0" presId="urn:microsoft.com/office/officeart/2005/8/layout/default"/>
    <dgm:cxn modelId="{8B35373A-CD93-43FA-858E-086BD3CFC55C}" type="presParOf" srcId="{2A358C2C-5157-4B26-BBE5-1CAAEF1455DE}" destId="{F638B43C-D14B-4F05-BC8B-261870624626}" srcOrd="6" destOrd="0" presId="urn:microsoft.com/office/officeart/2005/8/layout/default"/>
    <dgm:cxn modelId="{A3815E37-56F2-4572-9DD9-7C25D930310A}" type="presParOf" srcId="{2A358C2C-5157-4B26-BBE5-1CAAEF1455DE}" destId="{ABD2577B-C66A-4853-B950-11BE2F5FB28E}" srcOrd="7" destOrd="0" presId="urn:microsoft.com/office/officeart/2005/8/layout/default"/>
    <dgm:cxn modelId="{FE8C3AFC-7401-461B-9C4B-54A14DA3A4ED}" type="presParOf" srcId="{2A358C2C-5157-4B26-BBE5-1CAAEF1455DE}" destId="{AFE8B42F-32C3-42E2-BDEC-F8E1E9CDF4E1}"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516B82-CAB4-4D0E-BAE2-0C7D4D260A6A}"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s-ES"/>
        </a:p>
      </dgm:t>
    </dgm:pt>
    <dgm:pt modelId="{1E529FA2-DC94-4F63-94FB-808BB59889BB}">
      <dgm:prSet phldr="0" custT="1"/>
      <dgm:spPr/>
      <dgm:t>
        <a:bodyPr/>
        <a:lstStyle/>
        <a:p>
          <a:pPr rtl="0">
            <a:lnSpc>
              <a:spcPct val="150000"/>
            </a:lnSpc>
          </a:pPr>
          <a:r>
            <a:rPr lang="es-ES" sz="1800" b="1" dirty="0">
              <a:latin typeface="Arial" panose="020B0604020202020204" pitchFamily="34" charset="0"/>
              <a:cs typeface="Arial" panose="020B0604020202020204" pitchFamily="34" charset="0"/>
            </a:rPr>
            <a:t>Síntomas y signos en exposiciones agudas accidentales (domiciliarias u ocupacionales </a:t>
          </a:r>
        </a:p>
      </dgm:t>
    </dgm:pt>
    <dgm:pt modelId="{B9F37DBE-E1C1-4A1A-8C77-269A543B18CD}" type="parTrans" cxnId="{E930FB89-4237-46A2-80C0-524E047F216C}">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7632E73B-39DE-47D5-BE80-4BBD1C00343C}" type="sibTrans" cxnId="{E930FB89-4237-46A2-80C0-524E047F216C}">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7A095B7E-A43F-490C-886E-828FF64E1559}">
      <dgm:prSet phldr="0"/>
      <dgm:spPr/>
      <dgm:t>
        <a:bodyPr/>
        <a:lstStyle/>
        <a:p>
          <a:pPr algn="l" rtl="0">
            <a:lnSpc>
              <a:spcPct val="150000"/>
            </a:lnSpc>
          </a:pPr>
          <a:r>
            <a:rPr lang="es-ES" dirty="0">
              <a:latin typeface="Arial" panose="020B0604020202020204" pitchFamily="34" charset="0"/>
              <a:cs typeface="Arial" panose="020B0604020202020204" pitchFamily="34" charset="0"/>
            </a:rPr>
            <a:t>Inyección conjuntival (ojos rojos)</a:t>
          </a:r>
        </a:p>
      </dgm:t>
    </dgm:pt>
    <dgm:pt modelId="{EE04547B-6543-48D0-89E3-AC8812FBF160}" type="parTrans" cxnId="{5A0094BC-EC2A-4401-8C6C-7655A870EFA5}">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CC425BD4-5DE5-4EFF-8F6A-11277ECDA1A2}" type="sibTrans" cxnId="{5A0094BC-EC2A-4401-8C6C-7655A870EFA5}">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A353F29E-6DA6-4836-9E18-5150A9789FC6}">
      <dgm:prSet phldr="0"/>
      <dgm:spPr/>
      <dgm:t>
        <a:bodyPr/>
        <a:lstStyle/>
        <a:p>
          <a:pPr algn="l">
            <a:lnSpc>
              <a:spcPct val="150000"/>
            </a:lnSpc>
          </a:pPr>
          <a:r>
            <a:rPr lang="es-ES" dirty="0">
              <a:latin typeface="Arial" panose="020B0604020202020204" pitchFamily="34" charset="0"/>
              <a:cs typeface="Arial" panose="020B0604020202020204" pitchFamily="34" charset="0"/>
            </a:rPr>
            <a:t>Lagrimeo</a:t>
          </a:r>
        </a:p>
      </dgm:t>
    </dgm:pt>
    <dgm:pt modelId="{655D2EAE-F2CC-4A94-9519-7E2A225953BD}" type="parTrans" cxnId="{0E577C14-C40A-4229-BB0D-021AEE6A5B05}">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DFDC685B-21A7-42C5-AD95-C6579C38892D}" type="sibTrans" cxnId="{0E577C14-C40A-4229-BB0D-021AEE6A5B05}">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D3BA3A75-58E5-4D48-A635-7E8DF05E4879}">
      <dgm:prSet phldr="0"/>
      <dgm:spPr/>
      <dgm:t>
        <a:bodyPr/>
        <a:lstStyle/>
        <a:p>
          <a:pPr algn="l">
            <a:lnSpc>
              <a:spcPct val="150000"/>
            </a:lnSpc>
          </a:pPr>
          <a:r>
            <a:rPr lang="es-ES" dirty="0">
              <a:latin typeface="Arial" panose="020B0604020202020204" pitchFamily="34" charset="0"/>
              <a:cs typeface="Arial" panose="020B0604020202020204" pitchFamily="34" charset="0"/>
            </a:rPr>
            <a:t>Irritación de nariz y garganta</a:t>
          </a:r>
        </a:p>
      </dgm:t>
    </dgm:pt>
    <dgm:pt modelId="{62D22FA4-8A33-4839-9377-656516F93EBA}" type="parTrans" cxnId="{152A089C-5B7A-4F75-9E5E-AFA5D552D133}">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C87F0FAF-D051-4BEB-A879-ACA956CFA676}" type="sibTrans" cxnId="{152A089C-5B7A-4F75-9E5E-AFA5D552D133}">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069BFB25-41EC-441B-BB68-DC6228CB0D0D}">
      <dgm:prSet phldr="0"/>
      <dgm:spPr/>
      <dgm:t>
        <a:bodyPr/>
        <a:lstStyle/>
        <a:p>
          <a:pPr algn="l">
            <a:lnSpc>
              <a:spcPct val="150000"/>
            </a:lnSpc>
          </a:pPr>
          <a:r>
            <a:rPr lang="es-ES" dirty="0">
              <a:latin typeface="Arial" panose="020B0604020202020204" pitchFamily="34" charset="0"/>
              <a:cs typeface="Arial" panose="020B0604020202020204" pitchFamily="34" charset="0"/>
            </a:rPr>
            <a:t>Sofocación</a:t>
          </a:r>
        </a:p>
      </dgm:t>
    </dgm:pt>
    <dgm:pt modelId="{8D6462FD-FA63-4E02-85F2-EA5CB73AB7A7}" type="parTrans" cxnId="{BF1A3015-4D82-4681-8614-9F8018E776D7}">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024B8A68-3F84-4C98-B170-6FCEEED9AD36}" type="sibTrans" cxnId="{BF1A3015-4D82-4681-8614-9F8018E776D7}">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B452F85D-68AB-46F4-8BDB-56E5D17B94DF}">
      <dgm:prSet phldr="0"/>
      <dgm:spPr/>
      <dgm:t>
        <a:bodyPr/>
        <a:lstStyle/>
        <a:p>
          <a:pPr algn="l">
            <a:lnSpc>
              <a:spcPct val="150000"/>
            </a:lnSpc>
          </a:pPr>
          <a:r>
            <a:rPr lang="es-ES" dirty="0">
              <a:latin typeface="Arial" panose="020B0604020202020204" pitchFamily="34" charset="0"/>
              <a:cs typeface="Arial" panose="020B0604020202020204" pitchFamily="34" charset="0"/>
            </a:rPr>
            <a:t>Sensación de asfixia</a:t>
          </a:r>
        </a:p>
      </dgm:t>
    </dgm:pt>
    <dgm:pt modelId="{AC0BD0C2-7104-47EB-88B6-773B944E041C}" type="parTrans" cxnId="{A9CB4561-1A0F-4F1F-96E5-25F3601A16A6}">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EFF2ED0E-10A7-458F-8D8B-22AE42EDE023}" type="sibTrans" cxnId="{A9CB4561-1A0F-4F1F-96E5-25F3601A16A6}">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3F725AF2-3337-4F4B-A866-F15D38524551}">
      <dgm:prSet phldr="0"/>
      <dgm:spPr/>
      <dgm:t>
        <a:bodyPr/>
        <a:lstStyle/>
        <a:p>
          <a:pPr algn="l">
            <a:lnSpc>
              <a:spcPct val="150000"/>
            </a:lnSpc>
          </a:pPr>
          <a:r>
            <a:rPr lang="es-ES" dirty="0">
              <a:latin typeface="Arial" panose="020B0604020202020204" pitchFamily="34" charset="0"/>
              <a:cs typeface="Arial" panose="020B0604020202020204" pitchFamily="34" charset="0"/>
            </a:rPr>
            <a:t>Disnea (dificultad para respirar)</a:t>
          </a:r>
        </a:p>
      </dgm:t>
    </dgm:pt>
    <dgm:pt modelId="{28ECD1F2-6FE7-4ED9-AAE5-27A3C2740000}" type="parTrans" cxnId="{C5BFD233-7372-4CD0-9019-A7365EF63AD3}">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0D535389-A609-4C51-B91C-9DFD8226CFA0}" type="sibTrans" cxnId="{C5BFD233-7372-4CD0-9019-A7365EF63AD3}">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EB428EAF-B795-48A2-833E-968B251B391E}">
      <dgm:prSet phldr="0"/>
      <dgm:spPr/>
      <dgm:t>
        <a:bodyPr/>
        <a:lstStyle/>
        <a:p>
          <a:pPr algn="l">
            <a:lnSpc>
              <a:spcPct val="150000"/>
            </a:lnSpc>
          </a:pPr>
          <a:r>
            <a:rPr lang="es-ES" dirty="0">
              <a:latin typeface="Arial" panose="020B0604020202020204" pitchFamily="34" charset="0"/>
              <a:cs typeface="Arial" panose="020B0604020202020204" pitchFamily="34" charset="0"/>
            </a:rPr>
            <a:t>Si la piel o los ojos estuvieron en contacto con el gas puede presentarse quemaduras, ampollas y lesiones parecidas a las quemaduras por congelación.</a:t>
          </a:r>
        </a:p>
      </dgm:t>
    </dgm:pt>
    <dgm:pt modelId="{BFFC13D6-439E-4E87-AA5B-D03F8548DC1C}" type="parTrans" cxnId="{4A1E1E03-52E8-4EBA-9C21-BB5AD1D768E4}">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E2AA6339-7A4A-4504-85D5-C2493145EC70}" type="sibTrans" cxnId="{4A1E1E03-52E8-4EBA-9C21-BB5AD1D768E4}">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7588D2FD-70CF-4FAD-BF66-143F61A9F302}">
      <dgm:prSet phldr="0"/>
      <dgm:spPr/>
      <dgm:t>
        <a:bodyPr/>
        <a:lstStyle/>
        <a:p>
          <a:pPr algn="l" rtl="0">
            <a:lnSpc>
              <a:spcPct val="150000"/>
            </a:lnSpc>
          </a:pPr>
          <a:r>
            <a:rPr lang="es-ES" dirty="0">
              <a:latin typeface="Arial" panose="020B0604020202020204" pitchFamily="34" charset="0"/>
              <a:cs typeface="Arial" panose="020B0604020202020204" pitchFamily="34" charset="0"/>
            </a:rPr>
            <a:t>En los casos severos, puede presentarse neumonitis toxica, edema pulmonar y muerte.</a:t>
          </a:r>
        </a:p>
      </dgm:t>
    </dgm:pt>
    <dgm:pt modelId="{11BECCB1-24B9-49E6-8F6F-D29A2FF7B26C}" type="parTrans" cxnId="{8DF88777-E7C9-4E63-A1C8-F6F2C908B722}">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40214979-D35F-4663-9055-4A21F2DF4240}" type="sibTrans" cxnId="{8DF88777-E7C9-4E63-A1C8-F6F2C908B722}">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C3DEB23B-0939-48D6-A6B5-832258E44867}">
      <dgm:prSet phldr="0"/>
      <dgm:spPr/>
      <dgm:t>
        <a:bodyPr/>
        <a:lstStyle/>
        <a:p>
          <a:pPr algn="l" rtl="0">
            <a:lnSpc>
              <a:spcPct val="150000"/>
            </a:lnSpc>
          </a:pPr>
          <a:r>
            <a:rPr lang="es-ES" dirty="0">
              <a:latin typeface="Arial" panose="020B0604020202020204" pitchFamily="34" charset="0"/>
              <a:cs typeface="Arial" panose="020B0604020202020204" pitchFamily="34" charset="0"/>
            </a:rPr>
            <a:t>Taquipnea</a:t>
          </a:r>
        </a:p>
      </dgm:t>
    </dgm:pt>
    <dgm:pt modelId="{E40CC1D2-426B-4A3E-A32B-0A131535141D}" type="parTrans" cxnId="{05E0EF26-5E14-4FAE-A89D-F4E40D36CF21}">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BC2BC402-8303-41E2-B926-C385EF195F93}" type="sibTrans" cxnId="{05E0EF26-5E14-4FAE-A89D-F4E40D36CF21}">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65544F9F-9AD6-4AC7-99AC-3231C8105DF0}">
      <dgm:prSet phldr="0"/>
      <dgm:spPr/>
      <dgm:t>
        <a:bodyPr/>
        <a:lstStyle/>
        <a:p>
          <a:pPr algn="l">
            <a:lnSpc>
              <a:spcPct val="150000"/>
            </a:lnSpc>
          </a:pPr>
          <a:r>
            <a:rPr lang="es-ES" dirty="0">
              <a:latin typeface="Arial" panose="020B0604020202020204" pitchFamily="34" charset="0"/>
              <a:cs typeface="Arial" panose="020B0604020202020204" pitchFamily="34" charset="0"/>
            </a:rPr>
            <a:t>Estridor Inspiratorio - edema glótico - laringoespasmo</a:t>
          </a:r>
        </a:p>
      </dgm:t>
    </dgm:pt>
    <dgm:pt modelId="{4C454268-6159-4DE2-B7AA-854AA659C7CA}" type="parTrans" cxnId="{0F4AAD37-09AC-4DD2-8DF6-2D298F606661}">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EF61A211-B831-415F-A17F-92FA25CD94E7}" type="sibTrans" cxnId="{0F4AAD37-09AC-4DD2-8DF6-2D298F606661}">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B1150BDD-7EAD-4B63-958A-9A9C5087D441}">
      <dgm:prSet phldr="0"/>
      <dgm:spPr/>
      <dgm:t>
        <a:bodyPr/>
        <a:lstStyle/>
        <a:p>
          <a:pPr algn="l">
            <a:lnSpc>
              <a:spcPct val="150000"/>
            </a:lnSpc>
          </a:pPr>
          <a:r>
            <a:rPr lang="es-ES" dirty="0">
              <a:latin typeface="Arial" panose="020B0604020202020204" pitchFamily="34" charset="0"/>
              <a:cs typeface="Arial" panose="020B0604020202020204" pitchFamily="34" charset="0"/>
            </a:rPr>
            <a:t>Broncoespasmo</a:t>
          </a:r>
        </a:p>
      </dgm:t>
    </dgm:pt>
    <dgm:pt modelId="{6DE5F230-9DF9-40EC-8F28-96E45B12CD12}" type="parTrans" cxnId="{C667F643-FF21-42F0-8765-3296B24A40FA}">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9E798126-C88A-413B-8766-FAB1A78CFE7E}" type="sibTrans" cxnId="{C667F643-FF21-42F0-8765-3296B24A40FA}">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40FBB255-CF14-43D1-85D5-492A49D8F5EC}" type="pres">
      <dgm:prSet presAssocID="{06516B82-CAB4-4D0E-BAE2-0C7D4D260A6A}" presName="Name0" presStyleCnt="0">
        <dgm:presLayoutVars>
          <dgm:dir/>
          <dgm:animLvl val="lvl"/>
          <dgm:resizeHandles val="exact"/>
        </dgm:presLayoutVars>
      </dgm:prSet>
      <dgm:spPr/>
    </dgm:pt>
    <dgm:pt modelId="{FE3F518D-7465-4728-9A54-B6B60BB47BEC}" type="pres">
      <dgm:prSet presAssocID="{1E529FA2-DC94-4F63-94FB-808BB59889BB}" presName="composite" presStyleCnt="0"/>
      <dgm:spPr/>
    </dgm:pt>
    <dgm:pt modelId="{4F1472AA-16B7-49F4-8AE7-47B551D8141A}" type="pres">
      <dgm:prSet presAssocID="{1E529FA2-DC94-4F63-94FB-808BB59889BB}" presName="parTx" presStyleLbl="alignNode1" presStyleIdx="0" presStyleCnt="1">
        <dgm:presLayoutVars>
          <dgm:chMax val="0"/>
          <dgm:chPref val="0"/>
          <dgm:bulletEnabled val="1"/>
        </dgm:presLayoutVars>
      </dgm:prSet>
      <dgm:spPr/>
    </dgm:pt>
    <dgm:pt modelId="{03A31DFA-0FE3-4BA5-B341-B3B13DF1E43E}" type="pres">
      <dgm:prSet presAssocID="{1E529FA2-DC94-4F63-94FB-808BB59889BB}" presName="desTx" presStyleLbl="alignAccFollowNode1" presStyleIdx="0" presStyleCnt="1">
        <dgm:presLayoutVars>
          <dgm:bulletEnabled val="1"/>
        </dgm:presLayoutVars>
      </dgm:prSet>
      <dgm:spPr/>
    </dgm:pt>
  </dgm:ptLst>
  <dgm:cxnLst>
    <dgm:cxn modelId="{4A1E1E03-52E8-4EBA-9C21-BB5AD1D768E4}" srcId="{1E529FA2-DC94-4F63-94FB-808BB59889BB}" destId="{EB428EAF-B795-48A2-833E-968B251B391E}" srcOrd="9" destOrd="0" parTransId="{BFFC13D6-439E-4E87-AA5B-D03F8548DC1C}" sibTransId="{E2AA6339-7A4A-4504-85D5-C2493145EC70}"/>
    <dgm:cxn modelId="{77A33F14-701B-402B-95EB-7C66299BDA22}" type="presOf" srcId="{D3BA3A75-58E5-4D48-A635-7E8DF05E4879}" destId="{03A31DFA-0FE3-4BA5-B341-B3B13DF1E43E}" srcOrd="0" destOrd="2" presId="urn:microsoft.com/office/officeart/2005/8/layout/hList1"/>
    <dgm:cxn modelId="{0E577C14-C40A-4229-BB0D-021AEE6A5B05}" srcId="{1E529FA2-DC94-4F63-94FB-808BB59889BB}" destId="{A353F29E-6DA6-4836-9E18-5150A9789FC6}" srcOrd="1" destOrd="0" parTransId="{655D2EAE-F2CC-4A94-9519-7E2A225953BD}" sibTransId="{DFDC685B-21A7-42C5-AD95-C6579C38892D}"/>
    <dgm:cxn modelId="{BF1A3015-4D82-4681-8614-9F8018E776D7}" srcId="{1E529FA2-DC94-4F63-94FB-808BB59889BB}" destId="{069BFB25-41EC-441B-BB68-DC6228CB0D0D}" srcOrd="3" destOrd="0" parTransId="{8D6462FD-FA63-4E02-85F2-EA5CB73AB7A7}" sibTransId="{024B8A68-3F84-4C98-B170-6FCEEED9AD36}"/>
    <dgm:cxn modelId="{05E0EF26-5E14-4FAE-A89D-F4E40D36CF21}" srcId="{1E529FA2-DC94-4F63-94FB-808BB59889BB}" destId="{C3DEB23B-0939-48D6-A6B5-832258E44867}" srcOrd="6" destOrd="0" parTransId="{E40CC1D2-426B-4A3E-A32B-0A131535141D}" sibTransId="{BC2BC402-8303-41E2-B926-C385EF195F93}"/>
    <dgm:cxn modelId="{8F7E972F-FF48-429A-951B-4793BAF4DF4E}" type="presOf" srcId="{65544F9F-9AD6-4AC7-99AC-3231C8105DF0}" destId="{03A31DFA-0FE3-4BA5-B341-B3B13DF1E43E}" srcOrd="0" destOrd="7" presId="urn:microsoft.com/office/officeart/2005/8/layout/hList1"/>
    <dgm:cxn modelId="{C5BFD233-7372-4CD0-9019-A7365EF63AD3}" srcId="{1E529FA2-DC94-4F63-94FB-808BB59889BB}" destId="{3F725AF2-3337-4F4B-A866-F15D38524551}" srcOrd="5" destOrd="0" parTransId="{28ECD1F2-6FE7-4ED9-AAE5-27A3C2740000}" sibTransId="{0D535389-A609-4C51-B91C-9DFD8226CFA0}"/>
    <dgm:cxn modelId="{0F4AAD37-09AC-4DD2-8DF6-2D298F606661}" srcId="{1E529FA2-DC94-4F63-94FB-808BB59889BB}" destId="{65544F9F-9AD6-4AC7-99AC-3231C8105DF0}" srcOrd="7" destOrd="0" parTransId="{4C454268-6159-4DE2-B7AA-854AA659C7CA}" sibTransId="{EF61A211-B831-415F-A17F-92FA25CD94E7}"/>
    <dgm:cxn modelId="{A8A5103F-A9D4-4EE2-B465-546EF2478A32}" type="presOf" srcId="{069BFB25-41EC-441B-BB68-DC6228CB0D0D}" destId="{03A31DFA-0FE3-4BA5-B341-B3B13DF1E43E}" srcOrd="0" destOrd="3" presId="urn:microsoft.com/office/officeart/2005/8/layout/hList1"/>
    <dgm:cxn modelId="{E0B55240-A06B-4885-97A7-2E0CDD44094F}" type="presOf" srcId="{7A095B7E-A43F-490C-886E-828FF64E1559}" destId="{03A31DFA-0FE3-4BA5-B341-B3B13DF1E43E}" srcOrd="0" destOrd="0" presId="urn:microsoft.com/office/officeart/2005/8/layout/hList1"/>
    <dgm:cxn modelId="{A9CB4561-1A0F-4F1F-96E5-25F3601A16A6}" srcId="{1E529FA2-DC94-4F63-94FB-808BB59889BB}" destId="{B452F85D-68AB-46F4-8BDB-56E5D17B94DF}" srcOrd="4" destOrd="0" parTransId="{AC0BD0C2-7104-47EB-88B6-773B944E041C}" sibTransId="{EFF2ED0E-10A7-458F-8D8B-22AE42EDE023}"/>
    <dgm:cxn modelId="{C667F643-FF21-42F0-8765-3296B24A40FA}" srcId="{1E529FA2-DC94-4F63-94FB-808BB59889BB}" destId="{B1150BDD-7EAD-4B63-958A-9A9C5087D441}" srcOrd="8" destOrd="0" parTransId="{6DE5F230-9DF9-40EC-8F28-96E45B12CD12}" sibTransId="{9E798126-C88A-413B-8766-FAB1A78CFE7E}"/>
    <dgm:cxn modelId="{1A0A2F75-A143-44B7-8991-4A01D97B4FD9}" type="presOf" srcId="{7588D2FD-70CF-4FAD-BF66-143F61A9F302}" destId="{03A31DFA-0FE3-4BA5-B341-B3B13DF1E43E}" srcOrd="0" destOrd="10" presId="urn:microsoft.com/office/officeart/2005/8/layout/hList1"/>
    <dgm:cxn modelId="{8DF88777-E7C9-4E63-A1C8-F6F2C908B722}" srcId="{1E529FA2-DC94-4F63-94FB-808BB59889BB}" destId="{7588D2FD-70CF-4FAD-BF66-143F61A9F302}" srcOrd="10" destOrd="0" parTransId="{11BECCB1-24B9-49E6-8F6F-D29A2FF7B26C}" sibTransId="{40214979-D35F-4663-9055-4A21F2DF4240}"/>
    <dgm:cxn modelId="{76B19E57-51F8-4C5A-9A3B-39A689EBF315}" type="presOf" srcId="{B452F85D-68AB-46F4-8BDB-56E5D17B94DF}" destId="{03A31DFA-0FE3-4BA5-B341-B3B13DF1E43E}" srcOrd="0" destOrd="4" presId="urn:microsoft.com/office/officeart/2005/8/layout/hList1"/>
    <dgm:cxn modelId="{A5730280-7FEC-480D-8309-232D08AD2C98}" type="presOf" srcId="{EB428EAF-B795-48A2-833E-968B251B391E}" destId="{03A31DFA-0FE3-4BA5-B341-B3B13DF1E43E}" srcOrd="0" destOrd="9" presId="urn:microsoft.com/office/officeart/2005/8/layout/hList1"/>
    <dgm:cxn modelId="{E930FB89-4237-46A2-80C0-524E047F216C}" srcId="{06516B82-CAB4-4D0E-BAE2-0C7D4D260A6A}" destId="{1E529FA2-DC94-4F63-94FB-808BB59889BB}" srcOrd="0" destOrd="0" parTransId="{B9F37DBE-E1C1-4A1A-8C77-269A543B18CD}" sibTransId="{7632E73B-39DE-47D5-BE80-4BBD1C00343C}"/>
    <dgm:cxn modelId="{42976E92-DB96-4C3D-84A8-CAC760EF1A69}" type="presOf" srcId="{C3DEB23B-0939-48D6-A6B5-832258E44867}" destId="{03A31DFA-0FE3-4BA5-B341-B3B13DF1E43E}" srcOrd="0" destOrd="6" presId="urn:microsoft.com/office/officeart/2005/8/layout/hList1"/>
    <dgm:cxn modelId="{152A089C-5B7A-4F75-9E5E-AFA5D552D133}" srcId="{1E529FA2-DC94-4F63-94FB-808BB59889BB}" destId="{D3BA3A75-58E5-4D48-A635-7E8DF05E4879}" srcOrd="2" destOrd="0" parTransId="{62D22FA4-8A33-4839-9377-656516F93EBA}" sibTransId="{C87F0FAF-D051-4BEB-A879-ACA956CFA676}"/>
    <dgm:cxn modelId="{81FDEBA8-5417-45DC-86F2-C3C7F4C3EEF9}" type="presOf" srcId="{A353F29E-6DA6-4836-9E18-5150A9789FC6}" destId="{03A31DFA-0FE3-4BA5-B341-B3B13DF1E43E}" srcOrd="0" destOrd="1" presId="urn:microsoft.com/office/officeart/2005/8/layout/hList1"/>
    <dgm:cxn modelId="{5A0094BC-EC2A-4401-8C6C-7655A870EFA5}" srcId="{1E529FA2-DC94-4F63-94FB-808BB59889BB}" destId="{7A095B7E-A43F-490C-886E-828FF64E1559}" srcOrd="0" destOrd="0" parTransId="{EE04547B-6543-48D0-89E3-AC8812FBF160}" sibTransId="{CC425BD4-5DE5-4EFF-8F6A-11277ECDA1A2}"/>
    <dgm:cxn modelId="{D3C9BDBC-300C-4E76-AACD-84F8205E7A27}" type="presOf" srcId="{1E529FA2-DC94-4F63-94FB-808BB59889BB}" destId="{4F1472AA-16B7-49F4-8AE7-47B551D8141A}" srcOrd="0" destOrd="0" presId="urn:microsoft.com/office/officeart/2005/8/layout/hList1"/>
    <dgm:cxn modelId="{3C075BDF-8698-4B9F-951B-A33AF1E2C8E4}" type="presOf" srcId="{B1150BDD-7EAD-4B63-958A-9A9C5087D441}" destId="{03A31DFA-0FE3-4BA5-B341-B3B13DF1E43E}" srcOrd="0" destOrd="8" presId="urn:microsoft.com/office/officeart/2005/8/layout/hList1"/>
    <dgm:cxn modelId="{20E65DDF-FF56-42E9-AC61-C91B000957E0}" type="presOf" srcId="{06516B82-CAB4-4D0E-BAE2-0C7D4D260A6A}" destId="{40FBB255-CF14-43D1-85D5-492A49D8F5EC}" srcOrd="0" destOrd="0" presId="urn:microsoft.com/office/officeart/2005/8/layout/hList1"/>
    <dgm:cxn modelId="{2C2EB8F1-4F16-4C4C-809B-8DD874762A79}" type="presOf" srcId="{3F725AF2-3337-4F4B-A866-F15D38524551}" destId="{03A31DFA-0FE3-4BA5-B341-B3B13DF1E43E}" srcOrd="0" destOrd="5" presId="urn:microsoft.com/office/officeart/2005/8/layout/hList1"/>
    <dgm:cxn modelId="{EB6E2E6C-A488-4B7D-AD7F-C7377E6715D3}" type="presParOf" srcId="{40FBB255-CF14-43D1-85D5-492A49D8F5EC}" destId="{FE3F518D-7465-4728-9A54-B6B60BB47BEC}" srcOrd="0" destOrd="0" presId="urn:microsoft.com/office/officeart/2005/8/layout/hList1"/>
    <dgm:cxn modelId="{9101268C-9613-4DE8-8BCD-AF18E2D4BA8A}" type="presParOf" srcId="{FE3F518D-7465-4728-9A54-B6B60BB47BEC}" destId="{4F1472AA-16B7-49F4-8AE7-47B551D8141A}" srcOrd="0" destOrd="0" presId="urn:microsoft.com/office/officeart/2005/8/layout/hList1"/>
    <dgm:cxn modelId="{A42F7533-DE50-428D-925B-7C91EA27AAFF}" type="presParOf" srcId="{FE3F518D-7465-4728-9A54-B6B60BB47BEC}" destId="{03A31DFA-0FE3-4BA5-B341-B3B13DF1E43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BBCD3-CDE0-4079-A4D8-99B5F55DE4AE}">
      <dsp:nvSpPr>
        <dsp:cNvPr id="0" name=""/>
        <dsp:cNvSpPr/>
      </dsp:nvSpPr>
      <dsp:spPr>
        <a:xfrm>
          <a:off x="677017" y="363835"/>
          <a:ext cx="5900152" cy="184379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48866" tIns="45720" rIns="45720" bIns="45720" numCol="1" spcCol="1270" anchor="t" anchorCtr="0">
          <a:noAutofit/>
        </a:bodyPr>
        <a:lstStyle/>
        <a:p>
          <a:pPr marL="0" lvl="0" indent="0" algn="just" defTabSz="533400">
            <a:lnSpc>
              <a:spcPct val="150000"/>
            </a:lnSpc>
            <a:spcBef>
              <a:spcPct val="0"/>
            </a:spcBef>
            <a:spcAft>
              <a:spcPct val="35000"/>
            </a:spcAft>
            <a:buNone/>
          </a:pPr>
          <a:r>
            <a:rPr lang="es-ES" sz="1200" kern="1200" dirty="0">
              <a:latin typeface="Arial" panose="020B0604020202020204" pitchFamily="34" charset="0"/>
              <a:cs typeface="Arial" panose="020B0604020202020204" pitchFamily="34" charset="0"/>
            </a:rPr>
            <a:t>Álcalis (bases)</a:t>
          </a:r>
        </a:p>
        <a:p>
          <a:pPr marL="114300" lvl="1" indent="-114300" algn="just" defTabSz="533400">
            <a:lnSpc>
              <a:spcPct val="150000"/>
            </a:lnSpc>
            <a:spcBef>
              <a:spcPct val="0"/>
            </a:spcBef>
            <a:spcAft>
              <a:spcPct val="15000"/>
            </a:spcAft>
            <a:buChar char="•"/>
          </a:pPr>
          <a:r>
            <a:rPr lang="es-ES" sz="1200" b="1" kern="1200" dirty="0">
              <a:latin typeface="Arial" panose="020B0604020202020204" pitchFamily="34" charset="0"/>
              <a:cs typeface="Arial" panose="020B0604020202020204" pitchFamily="34" charset="0"/>
            </a:rPr>
            <a:t>Hipoclorito de sodio</a:t>
          </a:r>
          <a:r>
            <a:rPr lang="es-ES" sz="1200" kern="1200" dirty="0">
              <a:latin typeface="Arial" panose="020B0604020202020204" pitchFamily="34" charset="0"/>
              <a:cs typeface="Arial" panose="020B0604020202020204" pitchFamily="34" charset="0"/>
            </a:rPr>
            <a:t> (blanqueadores de ropa, desinfectantes), el hidróxido de sodio, soda cáustica o lejía (limpiador de hornos, destapa cañerías, removedor de pinturas) y el hidróxido de potasio (limpia hornos, desengrasante, pilas de reloj), amoniaco (desengrasante), hidróxido   de amonio (quitamanchas).</a:t>
          </a:r>
        </a:p>
      </dsp:txBody>
      <dsp:txXfrm>
        <a:off x="677017" y="363835"/>
        <a:ext cx="5900152" cy="1843797"/>
      </dsp:txXfrm>
    </dsp:sp>
    <dsp:sp modelId="{6A1297B0-FC33-4B3F-8F52-603BE3EA1283}">
      <dsp:nvSpPr>
        <dsp:cNvPr id="0" name=""/>
        <dsp:cNvSpPr/>
      </dsp:nvSpPr>
      <dsp:spPr>
        <a:xfrm>
          <a:off x="431177" y="97509"/>
          <a:ext cx="1290658" cy="1935987"/>
        </a:xfrm>
        <a:prstGeom prst="rect">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6A80D1-870C-4D26-8A0B-92B5A55FF955}">
      <dsp:nvSpPr>
        <dsp:cNvPr id="0" name=""/>
        <dsp:cNvSpPr/>
      </dsp:nvSpPr>
      <dsp:spPr>
        <a:xfrm>
          <a:off x="677017" y="2684972"/>
          <a:ext cx="5900152" cy="184379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48866" tIns="53340" rIns="53340" bIns="53340" numCol="1" spcCol="1270" anchor="t" anchorCtr="0">
          <a:noAutofit/>
        </a:bodyPr>
        <a:lstStyle/>
        <a:p>
          <a:pPr marL="0" lvl="0" indent="0" algn="l" defTabSz="622300">
            <a:lnSpc>
              <a:spcPct val="150000"/>
            </a:lnSpc>
            <a:spcBef>
              <a:spcPct val="0"/>
            </a:spcBef>
            <a:spcAft>
              <a:spcPct val="35000"/>
            </a:spcAft>
            <a:buNone/>
          </a:pPr>
          <a:r>
            <a:rPr lang="es-ES" sz="1400" kern="1200" dirty="0">
              <a:latin typeface="Arial" panose="020B0604020202020204" pitchFamily="34" charset="0"/>
              <a:cs typeface="Arial" panose="020B0604020202020204" pitchFamily="34" charset="0"/>
            </a:rPr>
            <a:t>Ácidos</a:t>
          </a:r>
        </a:p>
        <a:p>
          <a:pPr marL="114300" lvl="1" indent="-114300" algn="l" defTabSz="622300">
            <a:lnSpc>
              <a:spcPct val="150000"/>
            </a:lnSpc>
            <a:spcBef>
              <a:spcPct val="0"/>
            </a:spcBef>
            <a:spcAft>
              <a:spcPct val="15000"/>
            </a:spcAft>
            <a:buChar char="•"/>
          </a:pPr>
          <a:r>
            <a:rPr lang="es-ES" sz="1400" kern="1200" dirty="0">
              <a:latin typeface="Arial" panose="020B0604020202020204" pitchFamily="34" charset="0"/>
              <a:cs typeface="Arial" panose="020B0604020202020204" pitchFamily="34" charset="0"/>
            </a:rPr>
            <a:t>Ácido clorhídrico o muriático (limpiador de sanitarios y óxido), sulfúrico (líquido de baterías), oxálico (limpiador de metales y madera) y acético (vinagre).</a:t>
          </a:r>
        </a:p>
      </dsp:txBody>
      <dsp:txXfrm>
        <a:off x="677017" y="2684972"/>
        <a:ext cx="5900152" cy="1843797"/>
      </dsp:txXfrm>
    </dsp:sp>
    <dsp:sp modelId="{4AA5FE36-3658-43DD-945F-143A927AE051}">
      <dsp:nvSpPr>
        <dsp:cNvPr id="0" name=""/>
        <dsp:cNvSpPr/>
      </dsp:nvSpPr>
      <dsp:spPr>
        <a:xfrm>
          <a:off x="431177" y="2418645"/>
          <a:ext cx="1290658" cy="193598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2000" r="-4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291AE-5CDC-49AE-9237-1D8095F7117B}">
      <dsp:nvSpPr>
        <dsp:cNvPr id="0" name=""/>
        <dsp:cNvSpPr/>
      </dsp:nvSpPr>
      <dsp:spPr>
        <a:xfrm>
          <a:off x="0" y="32526"/>
          <a:ext cx="7480300" cy="4841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s-ES" sz="1800" kern="1200" dirty="0">
              <a:latin typeface="Calibri Light" panose="020F0302020204030204"/>
            </a:rPr>
            <a:t> </a:t>
          </a:r>
          <a:r>
            <a:rPr lang="es-ES" sz="2000" b="1" kern="1200" dirty="0">
              <a:latin typeface="Calibri Light" panose="020F0302020204030204"/>
            </a:rPr>
            <a:t>Tratamiento</a:t>
          </a:r>
          <a:endParaRPr lang="es-ES" sz="1800" b="1" kern="1200" dirty="0"/>
        </a:p>
      </dsp:txBody>
      <dsp:txXfrm>
        <a:off x="0" y="32526"/>
        <a:ext cx="7480300" cy="484103"/>
      </dsp:txXfrm>
    </dsp:sp>
    <dsp:sp modelId="{19576FD8-935B-4B6F-AFA0-BECA6AF5A912}">
      <dsp:nvSpPr>
        <dsp:cNvPr id="0" name=""/>
        <dsp:cNvSpPr/>
      </dsp:nvSpPr>
      <dsp:spPr>
        <a:xfrm>
          <a:off x="0" y="549157"/>
          <a:ext cx="7480300" cy="43041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El manejo inicia en el ambito prehospitalario, retirando a los individuos expuestos del entorno tóxico lo antes posible. </a:t>
          </a:r>
        </a:p>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La descontaminación debe realizarse por unidades especializadas tipo HAZMAT o por bomberos entrenados en manejo de sustancias químicas o situaciones ocupacionales o derrames.</a:t>
          </a:r>
        </a:p>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El personal médico de emergencia en el lugar, debe estar equipado con equipo de protección personal completo. Para el cloro gaseoso debe tener máscaras de gas con filtros de carbón activado, si los individuos expuestos han estado en contacto con concentraciones moderadas a altas.</a:t>
          </a:r>
        </a:p>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De acuerdo con los hallazgos en el examen físico como oximetría de pulso, gases arteriales, radiografía de torax, electrocardiograma y hemograma completo se definira la severidad del cuadro clinico así como el manejo.</a:t>
          </a:r>
        </a:p>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Administrar oxigeno suplementario humidificado a necesidad</a:t>
          </a:r>
        </a:p>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Si hay broncoespasmo, suministrar broncodilatadores de acción corta tipo B2-agonistas y Bromuro de Ipratropio.</a:t>
          </a:r>
        </a:p>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Puede administrar corticoides inhalados o intravenosos para controlar el proceso inflamatorio</a:t>
          </a:r>
        </a:p>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Si se trata de un caso severo considere manejo en UCI* e intubación / traqueotomía para el SDRA**</a:t>
          </a:r>
        </a:p>
      </dsp:txBody>
      <dsp:txXfrm>
        <a:off x="0" y="549157"/>
        <a:ext cx="7480300" cy="43041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A9B5D-ACBA-4631-8651-979EBCCBF953}">
      <dsp:nvSpPr>
        <dsp:cNvPr id="0" name=""/>
        <dsp:cNvSpPr/>
      </dsp:nvSpPr>
      <dsp:spPr>
        <a:xfrm>
          <a:off x="0" y="103517"/>
          <a:ext cx="5617412" cy="5760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s-ES" sz="2000" b="1" kern="1200" dirty="0">
              <a:latin typeface="Arial"/>
              <a:cs typeface="Arial"/>
            </a:rPr>
            <a:t>Cuadro clínico agudo</a:t>
          </a:r>
          <a:endParaRPr lang="es-ES" sz="2000" kern="1200" dirty="0"/>
        </a:p>
      </dsp:txBody>
      <dsp:txXfrm>
        <a:off x="0" y="103517"/>
        <a:ext cx="5617412" cy="576000"/>
      </dsp:txXfrm>
    </dsp:sp>
    <dsp:sp modelId="{9ADA47B0-1FBF-4DEB-B360-F3DB561F160B}">
      <dsp:nvSpPr>
        <dsp:cNvPr id="0" name=""/>
        <dsp:cNvSpPr/>
      </dsp:nvSpPr>
      <dsp:spPr>
        <a:xfrm>
          <a:off x="0" y="679517"/>
          <a:ext cx="5617412" cy="428219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Euforia </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Aumento de la percepción sensorial</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Analgesia</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Incremento de la sociabilidad</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Relajación</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Inyección conjuntival (ojos rojos)</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En la sobredosis: ansiedad, pánico, despersonalización, actitud paranoide, dificultades en la concentración, en la memoria y disfunción cognitiva, alteración en la percepción del tiempo, en la coordinación motora, en las funciones ejecutivas </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Taquicardia </a:t>
          </a:r>
        </a:p>
      </dsp:txBody>
      <dsp:txXfrm>
        <a:off x="0" y="679517"/>
        <a:ext cx="5617412" cy="42821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2B119-2952-4971-9113-3BBE5A048430}">
      <dsp:nvSpPr>
        <dsp:cNvPr id="0" name=""/>
        <dsp:cNvSpPr/>
      </dsp:nvSpPr>
      <dsp:spPr>
        <a:xfrm>
          <a:off x="48" y="169592"/>
          <a:ext cx="4608771" cy="694828"/>
        </a:xfrm>
        <a:prstGeom prst="rect">
          <a:avLst/>
        </a:prstGeom>
        <a:solidFill>
          <a:schemeClr val="accent5">
            <a:alpha val="9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s-ES" sz="2000" b="1" kern="1200" dirty="0">
              <a:latin typeface="Arial" panose="020B0604020202020204" pitchFamily="34" charset="0"/>
              <a:cs typeface="Arial" panose="020B0604020202020204" pitchFamily="34" charset="0"/>
            </a:rPr>
            <a:t>Tratamiento agudo</a:t>
          </a:r>
        </a:p>
      </dsp:txBody>
      <dsp:txXfrm>
        <a:off x="48" y="169592"/>
        <a:ext cx="4608771" cy="694828"/>
      </dsp:txXfrm>
    </dsp:sp>
    <dsp:sp modelId="{86A43943-4E34-43B0-BBDC-AA8667F5E660}">
      <dsp:nvSpPr>
        <dsp:cNvPr id="0" name=""/>
        <dsp:cNvSpPr/>
      </dsp:nvSpPr>
      <dsp:spPr>
        <a:xfrm>
          <a:off x="48" y="864421"/>
          <a:ext cx="4608771" cy="439199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La toxicidad clínica por cannabinoides rara vez es grave y se suele dar manejo sintomático. </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No se recomiendan medidas de descontaminación</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Puede utilizarse benzodiacepinas en pacientes agitados o con episodios psicóticos transitorios. Lorazepam 1 a 2mg IM o diazepam 5 a 10mg IV.</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Verificar que de presentarse </a:t>
          </a:r>
          <a:r>
            <a:rPr lang="es-ES" sz="2000" kern="1200" dirty="0" err="1">
              <a:latin typeface="Arial" panose="020B0604020202020204" pitchFamily="34" charset="0"/>
              <a:cs typeface="Arial" panose="020B0604020202020204" pitchFamily="34" charset="0"/>
            </a:rPr>
            <a:t>policonsumo</a:t>
          </a:r>
          <a:r>
            <a:rPr lang="es-ES" sz="2000" kern="1200" dirty="0">
              <a:latin typeface="Arial" panose="020B0604020202020204" pitchFamily="34" charset="0"/>
              <a:cs typeface="Arial" panose="020B0604020202020204" pitchFamily="34" charset="0"/>
            </a:rPr>
            <a:t> con otras sustancias psicoactivas como cocaína o alcohol, estas deben ser tenidas en cuenta para el manejo sintomático. </a:t>
          </a:r>
        </a:p>
      </dsp:txBody>
      <dsp:txXfrm>
        <a:off x="48" y="864421"/>
        <a:ext cx="4608771" cy="4391999"/>
      </dsp:txXfrm>
    </dsp:sp>
    <dsp:sp modelId="{D41A2456-C48A-4013-A281-30F587FED523}">
      <dsp:nvSpPr>
        <dsp:cNvPr id="0" name=""/>
        <dsp:cNvSpPr/>
      </dsp:nvSpPr>
      <dsp:spPr>
        <a:xfrm>
          <a:off x="5254047" y="169592"/>
          <a:ext cx="4608771" cy="694828"/>
        </a:xfrm>
        <a:prstGeom prst="rect">
          <a:avLst/>
        </a:prstGeom>
        <a:solidFill>
          <a:schemeClr val="accent5">
            <a:alpha val="90000"/>
            <a:hueOff val="0"/>
            <a:satOff val="0"/>
            <a:lumOff val="0"/>
            <a:alphaOff val="-40000"/>
          </a:schemeClr>
        </a:solidFill>
        <a:ln w="12700" cap="flat" cmpd="sng" algn="ctr">
          <a:solidFill>
            <a:schemeClr val="accent5">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s-ES" sz="2000" b="1" kern="1200" dirty="0">
              <a:solidFill>
                <a:schemeClr val="tx1"/>
              </a:solidFill>
              <a:latin typeface="Arial" panose="020B0604020202020204" pitchFamily="34" charset="0"/>
              <a:cs typeface="Arial" panose="020B0604020202020204" pitchFamily="34" charset="0"/>
            </a:rPr>
            <a:t>Tratamiento del síndrome de dependencia</a:t>
          </a:r>
        </a:p>
      </dsp:txBody>
      <dsp:txXfrm>
        <a:off x="5254047" y="169592"/>
        <a:ext cx="4608771" cy="694828"/>
      </dsp:txXfrm>
    </dsp:sp>
    <dsp:sp modelId="{7834C4B7-F1F8-4375-B5C6-34AF07F43316}">
      <dsp:nvSpPr>
        <dsp:cNvPr id="0" name=""/>
        <dsp:cNvSpPr/>
      </dsp:nvSpPr>
      <dsp:spPr>
        <a:xfrm>
          <a:off x="5254047" y="864421"/>
          <a:ext cx="4608771" cy="439199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No existen medicamentos específicos para el tratamiento farmacológico de la dependencia a la marihuana.</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Los programas se concentran en la consejería, grupos de apoyo (Narcóticos Anónimos).</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Terapia cognitivo-conductual.</a:t>
          </a:r>
        </a:p>
      </dsp:txBody>
      <dsp:txXfrm>
        <a:off x="5254047" y="864421"/>
        <a:ext cx="4608771" cy="43919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657BA-F050-4CE5-AF89-F02C8B27C0CD}">
      <dsp:nvSpPr>
        <dsp:cNvPr id="0" name=""/>
        <dsp:cNvSpPr/>
      </dsp:nvSpPr>
      <dsp:spPr>
        <a:xfrm>
          <a:off x="0" y="24573"/>
          <a:ext cx="5385012" cy="6624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rtl="0">
            <a:lnSpc>
              <a:spcPct val="90000"/>
            </a:lnSpc>
            <a:spcBef>
              <a:spcPct val="0"/>
            </a:spcBef>
            <a:spcAft>
              <a:spcPct val="35000"/>
            </a:spcAft>
            <a:buNone/>
          </a:pPr>
          <a:r>
            <a:rPr lang="es-ES" sz="2300" b="1" kern="1200" dirty="0">
              <a:latin typeface="Arial" panose="020B0604020202020204" pitchFamily="34" charset="0"/>
              <a:cs typeface="Arial" panose="020B0604020202020204" pitchFamily="34" charset="0"/>
            </a:rPr>
            <a:t>Cuadro clínico agudo</a:t>
          </a:r>
        </a:p>
      </dsp:txBody>
      <dsp:txXfrm>
        <a:off x="0" y="24573"/>
        <a:ext cx="5385012" cy="662400"/>
      </dsp:txXfrm>
    </dsp:sp>
    <dsp:sp modelId="{946C11E7-0213-4CE0-9A1B-9FDB0A6C2765}">
      <dsp:nvSpPr>
        <dsp:cNvPr id="0" name=""/>
        <dsp:cNvSpPr/>
      </dsp:nvSpPr>
      <dsp:spPr>
        <a:xfrm>
          <a:off x="0" y="711546"/>
          <a:ext cx="5385012" cy="347242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es-ES" sz="2300" kern="1200" dirty="0">
              <a:latin typeface="Arial" panose="020B0604020202020204" pitchFamily="34" charset="0"/>
              <a:cs typeface="Arial" panose="020B0604020202020204" pitchFamily="34" charset="0"/>
            </a:rPr>
            <a:t>Taquicardia incluidas arritmias</a:t>
          </a:r>
        </a:p>
        <a:p>
          <a:pPr marL="228600" lvl="1" indent="-228600" algn="l" defTabSz="1022350" rtl="0">
            <a:lnSpc>
              <a:spcPct val="90000"/>
            </a:lnSpc>
            <a:spcBef>
              <a:spcPct val="0"/>
            </a:spcBef>
            <a:spcAft>
              <a:spcPct val="15000"/>
            </a:spcAft>
            <a:buChar char="•"/>
          </a:pPr>
          <a:r>
            <a:rPr lang="es-ES" sz="2300" kern="1200" dirty="0">
              <a:latin typeface="Arial" panose="020B0604020202020204" pitchFamily="34" charset="0"/>
              <a:cs typeface="Arial" panose="020B0604020202020204" pitchFamily="34" charset="0"/>
            </a:rPr>
            <a:t>Taquipnea </a:t>
          </a:r>
        </a:p>
        <a:p>
          <a:pPr marL="228600" lvl="1" indent="-228600" algn="l" defTabSz="1022350" rtl="0">
            <a:lnSpc>
              <a:spcPct val="90000"/>
            </a:lnSpc>
            <a:spcBef>
              <a:spcPct val="0"/>
            </a:spcBef>
            <a:spcAft>
              <a:spcPct val="15000"/>
            </a:spcAft>
            <a:buChar char="•"/>
          </a:pPr>
          <a:r>
            <a:rPr lang="es-ES" sz="2300" kern="1200">
              <a:latin typeface="Arial" panose="020B0604020202020204" pitchFamily="34" charset="0"/>
              <a:cs typeface="Arial" panose="020B0604020202020204" pitchFamily="34" charset="0"/>
            </a:rPr>
            <a:t>Midriasis (pupila dilatada)</a:t>
          </a:r>
        </a:p>
        <a:p>
          <a:pPr marL="228600" lvl="1" indent="-228600" algn="l" defTabSz="1022350" rtl="0">
            <a:lnSpc>
              <a:spcPct val="90000"/>
            </a:lnSpc>
            <a:spcBef>
              <a:spcPct val="0"/>
            </a:spcBef>
            <a:spcAft>
              <a:spcPct val="15000"/>
            </a:spcAft>
            <a:buChar char="•"/>
          </a:pPr>
          <a:r>
            <a:rPr lang="es-ES" sz="2300" kern="1200">
              <a:latin typeface="Arial" panose="020B0604020202020204" pitchFamily="34" charset="0"/>
              <a:cs typeface="Arial" panose="020B0604020202020204" pitchFamily="34" charset="0"/>
            </a:rPr>
            <a:t>Presión arterial alta</a:t>
          </a:r>
        </a:p>
        <a:p>
          <a:pPr marL="228600" lvl="1" indent="-228600" algn="l" defTabSz="1022350" rtl="0">
            <a:lnSpc>
              <a:spcPct val="90000"/>
            </a:lnSpc>
            <a:spcBef>
              <a:spcPct val="0"/>
            </a:spcBef>
            <a:spcAft>
              <a:spcPct val="15000"/>
            </a:spcAft>
            <a:buChar char="•"/>
          </a:pPr>
          <a:r>
            <a:rPr lang="es-ES" sz="2300" kern="1200">
              <a:latin typeface="Arial" panose="020B0604020202020204" pitchFamily="34" charset="0"/>
              <a:cs typeface="Arial" panose="020B0604020202020204" pitchFamily="34" charset="0"/>
            </a:rPr>
            <a:t>Sudoración o escalofrios</a:t>
          </a:r>
        </a:p>
        <a:p>
          <a:pPr marL="228600" lvl="1" indent="-228600" algn="l" defTabSz="1022350" rtl="0">
            <a:lnSpc>
              <a:spcPct val="90000"/>
            </a:lnSpc>
            <a:spcBef>
              <a:spcPct val="0"/>
            </a:spcBef>
            <a:spcAft>
              <a:spcPct val="15000"/>
            </a:spcAft>
            <a:buChar char="•"/>
          </a:pPr>
          <a:r>
            <a:rPr lang="es-ES" sz="2300" kern="1200" dirty="0">
              <a:latin typeface="Arial" panose="020B0604020202020204" pitchFamily="34" charset="0"/>
              <a:cs typeface="Arial" panose="020B0604020202020204" pitchFamily="34" charset="0"/>
            </a:rPr>
            <a:t>Náuseas y vómitos</a:t>
          </a:r>
        </a:p>
        <a:p>
          <a:pPr marL="228600" lvl="1" indent="-228600" algn="l" defTabSz="1022350" rtl="0">
            <a:lnSpc>
              <a:spcPct val="90000"/>
            </a:lnSpc>
            <a:spcBef>
              <a:spcPct val="0"/>
            </a:spcBef>
            <a:spcAft>
              <a:spcPct val="15000"/>
            </a:spcAft>
            <a:buChar char="•"/>
          </a:pPr>
          <a:r>
            <a:rPr lang="es-ES" sz="2300" kern="1200" dirty="0">
              <a:latin typeface="Arial" panose="020B0604020202020204" pitchFamily="34" charset="0"/>
              <a:cs typeface="Arial" panose="020B0604020202020204" pitchFamily="34" charset="0"/>
            </a:rPr>
            <a:t>Agitación psicomotora</a:t>
          </a:r>
        </a:p>
        <a:p>
          <a:pPr marL="228600" lvl="1" indent="-228600" algn="l" defTabSz="1022350" rtl="0">
            <a:lnSpc>
              <a:spcPct val="90000"/>
            </a:lnSpc>
            <a:spcBef>
              <a:spcPct val="0"/>
            </a:spcBef>
            <a:spcAft>
              <a:spcPct val="15000"/>
            </a:spcAft>
            <a:buChar char="•"/>
          </a:pPr>
          <a:r>
            <a:rPr lang="es-ES" sz="2300" kern="1200">
              <a:latin typeface="Arial" panose="020B0604020202020204" pitchFamily="34" charset="0"/>
              <a:cs typeface="Arial" panose="020B0604020202020204" pitchFamily="34" charset="0"/>
            </a:rPr>
            <a:t>Convulsiones</a:t>
          </a:r>
        </a:p>
        <a:p>
          <a:pPr marL="228600" lvl="1" indent="-228600" algn="l" defTabSz="1022350" rtl="0">
            <a:lnSpc>
              <a:spcPct val="90000"/>
            </a:lnSpc>
            <a:spcBef>
              <a:spcPct val="0"/>
            </a:spcBef>
            <a:spcAft>
              <a:spcPct val="15000"/>
            </a:spcAft>
            <a:buChar char="•"/>
          </a:pPr>
          <a:r>
            <a:rPr lang="es-ES" sz="2300" kern="1200" dirty="0">
              <a:latin typeface="Arial" panose="020B0604020202020204" pitchFamily="34" charset="0"/>
              <a:cs typeface="Arial" panose="020B0604020202020204" pitchFamily="34" charset="0"/>
            </a:rPr>
            <a:t>Psicosis transitoria</a:t>
          </a:r>
        </a:p>
      </dsp:txBody>
      <dsp:txXfrm>
        <a:off x="0" y="711546"/>
        <a:ext cx="5385012" cy="347242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346CA-7E88-4BBE-BE1C-475270814766}">
      <dsp:nvSpPr>
        <dsp:cNvPr id="0" name=""/>
        <dsp:cNvSpPr/>
      </dsp:nvSpPr>
      <dsp:spPr>
        <a:xfrm>
          <a:off x="65416" y="607943"/>
          <a:ext cx="2472112" cy="62525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0">
            <a:lnSpc>
              <a:spcPct val="90000"/>
            </a:lnSpc>
            <a:spcBef>
              <a:spcPct val="0"/>
            </a:spcBef>
            <a:spcAft>
              <a:spcPct val="35000"/>
            </a:spcAft>
            <a:buNone/>
          </a:pPr>
          <a:r>
            <a:rPr lang="es-ES" sz="1300" kern="1200">
              <a:latin typeface="Arial" panose="020B0604020202020204" pitchFamily="34" charset="0"/>
              <a:cs typeface="Arial" panose="020B0604020202020204" pitchFamily="34" charset="0"/>
            </a:rPr>
            <a:t>Estabilización hemodinamica</a:t>
          </a:r>
        </a:p>
      </dsp:txBody>
      <dsp:txXfrm>
        <a:off x="65416" y="607943"/>
        <a:ext cx="2472112" cy="625259"/>
      </dsp:txXfrm>
    </dsp:sp>
    <dsp:sp modelId="{75B26CF5-9086-42C5-B063-A7A707FA6415}">
      <dsp:nvSpPr>
        <dsp:cNvPr id="0" name=""/>
        <dsp:cNvSpPr/>
      </dsp:nvSpPr>
      <dsp:spPr>
        <a:xfrm>
          <a:off x="65416" y="1434334"/>
          <a:ext cx="2472112" cy="2976105"/>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Control de la frecuencia cardiaca, según el tipo la clasificación de la arritmia. </a:t>
          </a:r>
        </a:p>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Evitar beta-bloqueadores y antiarrítmicos tipo </a:t>
          </a:r>
          <a:r>
            <a:rPr lang="es-ES" sz="1300" kern="1200" dirty="0" err="1">
              <a:latin typeface="Arial" panose="020B0604020202020204" pitchFamily="34" charset="0"/>
              <a:cs typeface="Arial" panose="020B0604020202020204" pitchFamily="34" charset="0"/>
            </a:rPr>
            <a:t>Ia</a:t>
          </a:r>
          <a:r>
            <a:rPr lang="es-ES" sz="1300" kern="1200" dirty="0">
              <a:latin typeface="Arial" panose="020B0604020202020204" pitchFamily="34" charset="0"/>
              <a:cs typeface="Arial" panose="020B0604020202020204" pitchFamily="34" charset="0"/>
            </a:rPr>
            <a:t> y </a:t>
          </a:r>
          <a:r>
            <a:rPr lang="es-ES" sz="1300" kern="1200" dirty="0" err="1">
              <a:latin typeface="Arial" panose="020B0604020202020204" pitchFamily="34" charset="0"/>
              <a:cs typeface="Arial" panose="020B0604020202020204" pitchFamily="34" charset="0"/>
            </a:rPr>
            <a:t>Ic</a:t>
          </a:r>
          <a:r>
            <a:rPr lang="es-ES" sz="1300" kern="1200" dirty="0">
              <a:latin typeface="Arial" panose="020B0604020202020204" pitchFamily="34" charset="0"/>
              <a:cs typeface="Arial" panose="020B0604020202020204" pitchFamily="34" charset="0"/>
            </a:rPr>
            <a:t>, así como los bloqueadores beta-adrenérgicos </a:t>
          </a:r>
        </a:p>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Control de tensión arterial</a:t>
          </a:r>
        </a:p>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En caso de alteración respiratoria que amerite intubación orotraqueal, evitar el uso de succinilcolina (puede empeorar los síntomas y la toxicidad)</a:t>
          </a:r>
        </a:p>
      </dsp:txBody>
      <dsp:txXfrm>
        <a:off x="65416" y="1434334"/>
        <a:ext cx="2472112" cy="2976105"/>
      </dsp:txXfrm>
    </dsp:sp>
    <dsp:sp modelId="{B031B644-3587-42C0-9574-0DAECC76842F}">
      <dsp:nvSpPr>
        <dsp:cNvPr id="0" name=""/>
        <dsp:cNvSpPr/>
      </dsp:nvSpPr>
      <dsp:spPr>
        <a:xfrm>
          <a:off x="2944851" y="607943"/>
          <a:ext cx="2129681" cy="62525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0">
            <a:lnSpc>
              <a:spcPct val="90000"/>
            </a:lnSpc>
            <a:spcBef>
              <a:spcPct val="0"/>
            </a:spcBef>
            <a:spcAft>
              <a:spcPct val="35000"/>
            </a:spcAft>
            <a:buNone/>
          </a:pPr>
          <a:r>
            <a:rPr lang="es-ES" sz="1300" kern="1200" dirty="0">
              <a:latin typeface="Arial" panose="020B0604020202020204" pitchFamily="34" charset="0"/>
              <a:cs typeface="Arial" panose="020B0604020202020204" pitchFamily="34" charset="0"/>
            </a:rPr>
            <a:t>No hay un tratamiento farmacológico especifico </a:t>
          </a:r>
        </a:p>
      </dsp:txBody>
      <dsp:txXfrm>
        <a:off x="2944851" y="607943"/>
        <a:ext cx="2129681" cy="625259"/>
      </dsp:txXfrm>
    </dsp:sp>
    <dsp:sp modelId="{8AD2AF65-1338-40CF-8874-9F5CFDE3A65E}">
      <dsp:nvSpPr>
        <dsp:cNvPr id="0" name=""/>
        <dsp:cNvSpPr/>
      </dsp:nvSpPr>
      <dsp:spPr>
        <a:xfrm>
          <a:off x="2944851" y="1434334"/>
          <a:ext cx="2129681" cy="2976105"/>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s-ES" sz="1300" kern="1200">
              <a:latin typeface="Arial" panose="020B0604020202020204" pitchFamily="34" charset="0"/>
              <a:cs typeface="Arial" panose="020B0604020202020204" pitchFamily="34" charset="0"/>
            </a:rPr>
            <a:t>Se debe hacer manejo sintomatico y según la aparición de complicaciones</a:t>
          </a:r>
        </a:p>
      </dsp:txBody>
      <dsp:txXfrm>
        <a:off x="2944851" y="1434334"/>
        <a:ext cx="2129681" cy="2976105"/>
      </dsp:txXfrm>
    </dsp:sp>
    <dsp:sp modelId="{AF14B693-F0D9-453D-8677-D46ED79B8A6F}">
      <dsp:nvSpPr>
        <dsp:cNvPr id="0" name=""/>
        <dsp:cNvSpPr/>
      </dsp:nvSpPr>
      <dsp:spPr>
        <a:xfrm>
          <a:off x="5328326" y="643077"/>
          <a:ext cx="2129681" cy="62525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0">
            <a:lnSpc>
              <a:spcPct val="90000"/>
            </a:lnSpc>
            <a:spcBef>
              <a:spcPct val="0"/>
            </a:spcBef>
            <a:spcAft>
              <a:spcPct val="35000"/>
            </a:spcAft>
            <a:buNone/>
          </a:pPr>
          <a:r>
            <a:rPr lang="es-ES" sz="1300" kern="1200" dirty="0">
              <a:latin typeface="Arial" panose="020B0604020202020204" pitchFamily="34" charset="0"/>
              <a:cs typeface="Arial" panose="020B0604020202020204" pitchFamily="34" charset="0"/>
            </a:rPr>
            <a:t>Garantizar la hidratación adecuada del paciente</a:t>
          </a:r>
        </a:p>
      </dsp:txBody>
      <dsp:txXfrm>
        <a:off x="5328326" y="643077"/>
        <a:ext cx="2129681" cy="625259"/>
      </dsp:txXfrm>
    </dsp:sp>
    <dsp:sp modelId="{FAF8A0E7-D9E0-48ED-90A3-5F2F8E1C27E9}">
      <dsp:nvSpPr>
        <dsp:cNvPr id="0" name=""/>
        <dsp:cNvSpPr/>
      </dsp:nvSpPr>
      <dsp:spPr>
        <a:xfrm>
          <a:off x="5328326" y="1465482"/>
          <a:ext cx="2129681" cy="2976105"/>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Algunos pacientes pueden cursar con rabdomiólisis por lo cual es fundamental garantizar la diuresis y prevenir falla renal aguda</a:t>
          </a:r>
        </a:p>
      </dsp:txBody>
      <dsp:txXfrm>
        <a:off x="5328326" y="1465482"/>
        <a:ext cx="2129681" cy="2976105"/>
      </dsp:txXfrm>
    </dsp:sp>
    <dsp:sp modelId="{BA08106B-881B-4762-83E8-A1127A13732A}">
      <dsp:nvSpPr>
        <dsp:cNvPr id="0" name=""/>
        <dsp:cNvSpPr/>
      </dsp:nvSpPr>
      <dsp:spPr>
        <a:xfrm>
          <a:off x="7662010" y="632997"/>
          <a:ext cx="1842472" cy="62525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0">
            <a:lnSpc>
              <a:spcPct val="90000"/>
            </a:lnSpc>
            <a:spcBef>
              <a:spcPct val="0"/>
            </a:spcBef>
            <a:spcAft>
              <a:spcPct val="35000"/>
            </a:spcAft>
            <a:buNone/>
          </a:pPr>
          <a:r>
            <a:rPr lang="es-ES" sz="1300" kern="1200">
              <a:latin typeface="Arial" panose="020B0604020202020204" pitchFamily="34" charset="0"/>
              <a:cs typeface="Arial" panose="020B0604020202020204" pitchFamily="34" charset="0"/>
            </a:rPr>
            <a:t>Si hay hipertemia</a:t>
          </a:r>
        </a:p>
      </dsp:txBody>
      <dsp:txXfrm>
        <a:off x="7662010" y="632997"/>
        <a:ext cx="1842472" cy="625259"/>
      </dsp:txXfrm>
    </dsp:sp>
    <dsp:sp modelId="{5952C606-6DD5-4D93-B889-33D7C0C7ED7C}">
      <dsp:nvSpPr>
        <dsp:cNvPr id="0" name=""/>
        <dsp:cNvSpPr/>
      </dsp:nvSpPr>
      <dsp:spPr>
        <a:xfrm>
          <a:off x="7659561" y="1457476"/>
          <a:ext cx="1871180" cy="2976105"/>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Debe usarse  medios físicos. </a:t>
          </a:r>
        </a:p>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Los antipiréticos como acetaminofén o AINES no están indicados dado son ineficaces en el manejo de la hipertermia</a:t>
          </a:r>
        </a:p>
      </dsp:txBody>
      <dsp:txXfrm>
        <a:off x="7659561" y="1457476"/>
        <a:ext cx="1871180" cy="2976105"/>
      </dsp:txXfrm>
    </dsp:sp>
    <dsp:sp modelId="{8A0E1C91-6EAF-4A92-BE23-15200D33E3B4}">
      <dsp:nvSpPr>
        <dsp:cNvPr id="0" name=""/>
        <dsp:cNvSpPr/>
      </dsp:nvSpPr>
      <dsp:spPr>
        <a:xfrm>
          <a:off x="9799400" y="607943"/>
          <a:ext cx="2129681" cy="62525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0">
            <a:lnSpc>
              <a:spcPct val="90000"/>
            </a:lnSpc>
            <a:spcBef>
              <a:spcPct val="0"/>
            </a:spcBef>
            <a:spcAft>
              <a:spcPct val="35000"/>
            </a:spcAft>
            <a:buNone/>
          </a:pPr>
          <a:r>
            <a:rPr lang="es-ES" sz="1300" kern="1200" dirty="0">
              <a:latin typeface="Arial" panose="020B0604020202020204" pitchFamily="34" charset="0"/>
              <a:cs typeface="Arial" panose="020B0604020202020204" pitchFamily="34" charset="0"/>
            </a:rPr>
            <a:t>En caso de Agitación psicomotora, ansiedad o convulsiones</a:t>
          </a:r>
        </a:p>
      </dsp:txBody>
      <dsp:txXfrm>
        <a:off x="9799400" y="607943"/>
        <a:ext cx="2129681" cy="625259"/>
      </dsp:txXfrm>
    </dsp:sp>
    <dsp:sp modelId="{BF7E7C6F-7142-4394-AB51-02D013318F2E}">
      <dsp:nvSpPr>
        <dsp:cNvPr id="0" name=""/>
        <dsp:cNvSpPr/>
      </dsp:nvSpPr>
      <dsp:spPr>
        <a:xfrm>
          <a:off x="9799400" y="1434334"/>
          <a:ext cx="2129681" cy="2976105"/>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Diazepam 5 a 10mg intravenoso según los esquemas recomendados para cada una de las situaciones descritas</a:t>
          </a:r>
        </a:p>
        <a:p>
          <a:pPr marL="114300" lvl="1" indent="-114300" algn="just" defTabSz="577850" rtl="0">
            <a:lnSpc>
              <a:spcPct val="90000"/>
            </a:lnSpc>
            <a:spcBef>
              <a:spcPct val="0"/>
            </a:spcBef>
            <a:spcAft>
              <a:spcPct val="15000"/>
            </a:spcAft>
            <a:buChar char="•"/>
          </a:pPr>
          <a:endParaRPr lang="es-ES" sz="1300" kern="1200" dirty="0">
            <a:latin typeface="Arial" panose="020B0604020202020204" pitchFamily="34" charset="0"/>
            <a:cs typeface="Arial" panose="020B0604020202020204" pitchFamily="34" charset="0"/>
          </a:endParaRPr>
        </a:p>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Evitar el uso de antipsicóticos, por riesgo de interacciones toxico-farmacológicas. </a:t>
          </a:r>
        </a:p>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De ser estrictamente necesario utilizar haloperidol acompañado de una benzodiacepina.</a:t>
          </a:r>
        </a:p>
      </dsp:txBody>
      <dsp:txXfrm>
        <a:off x="9799400" y="1434334"/>
        <a:ext cx="2129681" cy="2976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2C019-E2B2-41C9-95C0-A20FE983C334}">
      <dsp:nvSpPr>
        <dsp:cNvPr id="0" name=""/>
        <dsp:cNvSpPr/>
      </dsp:nvSpPr>
      <dsp:spPr>
        <a:xfrm>
          <a:off x="382325" y="511"/>
          <a:ext cx="2261645" cy="1356987"/>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Quemaduras de mucosas, piel y cualquier tejido en contacto con el ácido. </a:t>
          </a:r>
        </a:p>
      </dsp:txBody>
      <dsp:txXfrm>
        <a:off x="382325" y="511"/>
        <a:ext cx="2261645" cy="1356987"/>
      </dsp:txXfrm>
    </dsp:sp>
    <dsp:sp modelId="{A1F8DE92-426B-48BE-9D04-80EEC9C4A0F8}">
      <dsp:nvSpPr>
        <dsp:cNvPr id="0" name=""/>
        <dsp:cNvSpPr/>
      </dsp:nvSpPr>
      <dsp:spPr>
        <a:xfrm>
          <a:off x="2870136" y="511"/>
          <a:ext cx="2261645" cy="1356987"/>
        </a:xfrm>
        <a:prstGeom prst="rect">
          <a:avLst/>
        </a:prstGeom>
        <a:solidFill>
          <a:schemeClr val="accent1">
            <a:shade val="80000"/>
            <a:hueOff val="87321"/>
            <a:satOff val="-1564"/>
            <a:lumOff val="6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Producen edema, eritema y úlceras por necrosis de coagulación. </a:t>
          </a:r>
        </a:p>
      </dsp:txBody>
      <dsp:txXfrm>
        <a:off x="2870136" y="511"/>
        <a:ext cx="2261645" cy="1356987"/>
      </dsp:txXfrm>
    </dsp:sp>
    <dsp:sp modelId="{5521C228-6E7A-48C6-85C7-355D13681B55}">
      <dsp:nvSpPr>
        <dsp:cNvPr id="0" name=""/>
        <dsp:cNvSpPr/>
      </dsp:nvSpPr>
      <dsp:spPr>
        <a:xfrm>
          <a:off x="382325" y="1583663"/>
          <a:ext cx="2261645" cy="1356987"/>
        </a:xfrm>
        <a:prstGeom prst="rect">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La ingestión produce sialorrea, sed, odinofagia, disfagia, hematemesis y dolor abdominal. </a:t>
          </a:r>
        </a:p>
      </dsp:txBody>
      <dsp:txXfrm>
        <a:off x="382325" y="1583663"/>
        <a:ext cx="2261645" cy="1356987"/>
      </dsp:txXfrm>
    </dsp:sp>
    <dsp:sp modelId="{754E5D4E-5162-4ED4-87AB-ACFA64F20942}">
      <dsp:nvSpPr>
        <dsp:cNvPr id="0" name=""/>
        <dsp:cNvSpPr/>
      </dsp:nvSpPr>
      <dsp:spPr>
        <a:xfrm>
          <a:off x="2870136" y="1583663"/>
          <a:ext cx="2261645" cy="1356987"/>
        </a:xfrm>
        <a:prstGeom prst="rect">
          <a:avLst/>
        </a:prstGeom>
        <a:solidFill>
          <a:schemeClr val="accent1">
            <a:shade val="80000"/>
            <a:hueOff val="261962"/>
            <a:satOff val="-4692"/>
            <a:lumOff val="199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Puede producir por tos, disnea, dolor pleurítico, edema pulmonar, hipoxemia, broncoespasmo, neumonitis o traqueo bronquitis </a:t>
          </a:r>
        </a:p>
      </dsp:txBody>
      <dsp:txXfrm>
        <a:off x="2870136" y="1583663"/>
        <a:ext cx="2261645" cy="1356987"/>
      </dsp:txXfrm>
    </dsp:sp>
    <dsp:sp modelId="{B2B5A09B-3BB4-44BA-BB0E-68C1B187ABFA}">
      <dsp:nvSpPr>
        <dsp:cNvPr id="0" name=""/>
        <dsp:cNvSpPr/>
      </dsp:nvSpPr>
      <dsp:spPr>
        <a:xfrm>
          <a:off x="1626231" y="3056913"/>
          <a:ext cx="2261645" cy="1356987"/>
        </a:xfrm>
        <a:prstGeom prst="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La muerte puede sobrevenir por shock, broncoaspiración o infecciones. </a:t>
          </a:r>
        </a:p>
      </dsp:txBody>
      <dsp:txXfrm>
        <a:off x="1626231" y="3056913"/>
        <a:ext cx="2261645" cy="13569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BCE97-BF5A-4343-A364-F65591EA2F51}">
      <dsp:nvSpPr>
        <dsp:cNvPr id="0" name=""/>
        <dsp:cNvSpPr/>
      </dsp:nvSpPr>
      <dsp:spPr>
        <a:xfrm>
          <a:off x="382325" y="511"/>
          <a:ext cx="2261646" cy="1356987"/>
        </a:xfrm>
        <a:prstGeom prst="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Los iones OH- disociados penetran en el tejido y causan necrosis de licuefacción. </a:t>
          </a:r>
        </a:p>
      </dsp:txBody>
      <dsp:txXfrm>
        <a:off x="382325" y="511"/>
        <a:ext cx="2261646" cy="1356987"/>
      </dsp:txXfrm>
    </dsp:sp>
    <dsp:sp modelId="{331710E8-34DC-4D06-8F01-0021C8DDF598}">
      <dsp:nvSpPr>
        <dsp:cNvPr id="0" name=""/>
        <dsp:cNvSpPr/>
      </dsp:nvSpPr>
      <dsp:spPr>
        <a:xfrm>
          <a:off x="2870136" y="511"/>
          <a:ext cx="2261646" cy="1356987"/>
        </a:xfrm>
        <a:prstGeom prst="rect">
          <a:avLst/>
        </a:prstGeom>
        <a:solidFill>
          <a:schemeClr val="accent6">
            <a:shade val="80000"/>
            <a:hueOff val="80320"/>
            <a:satOff val="-3227"/>
            <a:lumOff val="69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dirty="0"/>
            <a:t>Pueden producir quemaduras de la orofaringe, vía aérea superior, esófago y estómago (la ausencia de quemaduras visibles orales no excluye la presencia de lesiones internas). </a:t>
          </a:r>
        </a:p>
      </dsp:txBody>
      <dsp:txXfrm>
        <a:off x="2870136" y="511"/>
        <a:ext cx="2261646" cy="1356987"/>
      </dsp:txXfrm>
    </dsp:sp>
    <dsp:sp modelId="{BD583E62-989A-4E23-8BB1-164A93A85440}">
      <dsp:nvSpPr>
        <dsp:cNvPr id="0" name=""/>
        <dsp:cNvSpPr/>
      </dsp:nvSpPr>
      <dsp:spPr>
        <a:xfrm>
          <a:off x="382325" y="1583663"/>
          <a:ext cx="2261646" cy="1356987"/>
        </a:xfrm>
        <a:prstGeom prst="rect">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a:t>Usualmente los pacientes presentan sialorrea, odinofagia, disfagia, estridor laríngeo, vómito y hematemesis. </a:t>
          </a:r>
        </a:p>
      </dsp:txBody>
      <dsp:txXfrm>
        <a:off x="382325" y="1583663"/>
        <a:ext cx="2261646" cy="1356987"/>
      </dsp:txXfrm>
    </dsp:sp>
    <dsp:sp modelId="{41A89175-01A7-4E31-8B1D-43912CAFD048}">
      <dsp:nvSpPr>
        <dsp:cNvPr id="0" name=""/>
        <dsp:cNvSpPr/>
      </dsp:nvSpPr>
      <dsp:spPr>
        <a:xfrm>
          <a:off x="2870136" y="1583663"/>
          <a:ext cx="2261646" cy="1356987"/>
        </a:xfrm>
        <a:prstGeom prst="rect">
          <a:avLst/>
        </a:prstGeom>
        <a:solidFill>
          <a:schemeClr val="accent6">
            <a:shade val="80000"/>
            <a:hueOff val="240960"/>
            <a:satOff val="-9682"/>
            <a:lumOff val="207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a:t>El aspecto de la mucosa oral es inicialmente blanquecino, luego oscuro, edematoso y ulcerado. </a:t>
          </a:r>
        </a:p>
      </dsp:txBody>
      <dsp:txXfrm>
        <a:off x="2870136" y="1583663"/>
        <a:ext cx="2261646" cy="1356987"/>
      </dsp:txXfrm>
    </dsp:sp>
    <dsp:sp modelId="{7AEA5D1D-AD8F-4F12-B47F-26D58EDB8A96}">
      <dsp:nvSpPr>
        <dsp:cNvPr id="0" name=""/>
        <dsp:cNvSpPr/>
      </dsp:nvSpPr>
      <dsp:spPr>
        <a:xfrm>
          <a:off x="1626231" y="3015104"/>
          <a:ext cx="2261646" cy="1356987"/>
        </a:xfrm>
        <a:prstGeom prst="rect">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La muerte puede sobrevenir por shock o broncoaspiración</a:t>
          </a:r>
        </a:p>
      </dsp:txBody>
      <dsp:txXfrm>
        <a:off x="1626231" y="3015104"/>
        <a:ext cx="2261646" cy="13569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EAF24-99D4-485C-8B8D-F79B66EC928F}">
      <dsp:nvSpPr>
        <dsp:cNvPr id="0" name=""/>
        <dsp:cNvSpPr/>
      </dsp:nvSpPr>
      <dsp:spPr>
        <a:xfrm rot="5400000">
          <a:off x="6990329" y="-3191484"/>
          <a:ext cx="1720212" cy="8183735"/>
        </a:xfrm>
        <a:prstGeom prst="round2SameRect">
          <a:avLst/>
        </a:prstGeom>
        <a:solidFill>
          <a:srgbClr val="5B9BD5"/>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S" sz="1400" kern="1200" dirty="0"/>
            <a:t>Debe prestarse atención al mantenimiento de la vía aérea, con objeto de mantener su permeabilidad. Intubación endotraqueal, </a:t>
          </a:r>
          <a:r>
            <a:rPr lang="es-ES" sz="1400" kern="1200" dirty="0" err="1"/>
            <a:t>cricotiroidectomía</a:t>
          </a:r>
          <a:r>
            <a:rPr lang="es-ES" sz="1400" kern="1200" dirty="0"/>
            <a:t> o traqueostomía dado el riesgo vital por edema faríngeo o traqueal.</a:t>
          </a:r>
        </a:p>
        <a:p>
          <a:pPr marL="114300" lvl="1" indent="-114300" algn="l" defTabSz="622300">
            <a:lnSpc>
              <a:spcPct val="90000"/>
            </a:lnSpc>
            <a:spcBef>
              <a:spcPct val="0"/>
            </a:spcBef>
            <a:spcAft>
              <a:spcPct val="15000"/>
            </a:spcAft>
            <a:buChar char="•"/>
          </a:pPr>
          <a:r>
            <a:rPr lang="es-ES" sz="1400" kern="1200" dirty="0"/>
            <a:t>No se debe realizar neutralización del material cáustico, debido al potencial de lesión exotérmica, </a:t>
          </a:r>
        </a:p>
        <a:p>
          <a:pPr marL="114300" lvl="1" indent="-114300" algn="l" defTabSz="622300">
            <a:lnSpc>
              <a:spcPct val="90000"/>
            </a:lnSpc>
            <a:spcBef>
              <a:spcPct val="0"/>
            </a:spcBef>
            <a:spcAft>
              <a:spcPct val="15000"/>
            </a:spcAft>
            <a:buChar char="•"/>
          </a:pPr>
          <a:r>
            <a:rPr lang="es-ES" sz="1400" kern="1200" dirty="0"/>
            <a:t>Se debe quitar la ropa expuesta, e irrigar la piel afectada con abundante cantidad de agua. La irrigación inmediata de los ojos está indicada cuando se sospecha una exposición ocular.</a:t>
          </a:r>
        </a:p>
      </dsp:txBody>
      <dsp:txXfrm rot="-5400000">
        <a:off x="3758568" y="124251"/>
        <a:ext cx="8099761" cy="1552264"/>
      </dsp:txXfrm>
    </dsp:sp>
    <dsp:sp modelId="{FC0F5703-62A4-40C3-9288-5461C0583893}">
      <dsp:nvSpPr>
        <dsp:cNvPr id="0" name=""/>
        <dsp:cNvSpPr/>
      </dsp:nvSpPr>
      <dsp:spPr>
        <a:xfrm>
          <a:off x="844784" y="108"/>
          <a:ext cx="2913783" cy="1800549"/>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s-ES" sz="3200" kern="1200"/>
            <a:t>A su ingreso</a:t>
          </a:r>
        </a:p>
      </dsp:txBody>
      <dsp:txXfrm>
        <a:off x="932680" y="88004"/>
        <a:ext cx="2737991" cy="1624757"/>
      </dsp:txXfrm>
    </dsp:sp>
    <dsp:sp modelId="{CDC4CF89-D49D-4EA1-B2F6-90E0A9DD5E69}">
      <dsp:nvSpPr>
        <dsp:cNvPr id="0" name=""/>
        <dsp:cNvSpPr/>
      </dsp:nvSpPr>
      <dsp:spPr>
        <a:xfrm rot="5400000">
          <a:off x="6880934" y="-1228542"/>
          <a:ext cx="1867648" cy="8175743"/>
        </a:xfrm>
        <a:prstGeom prst="round2SameRect">
          <a:avLst/>
        </a:prstGeom>
        <a:solidFill>
          <a:srgbClr val="4DC58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S" sz="1400" kern="1200"/>
            <a:t>Los principios toxicológicos estándar de descontaminación gastrointestinal no se aplican a los pacientes</a:t>
          </a:r>
        </a:p>
        <a:p>
          <a:pPr marL="114300" lvl="1" indent="-114300" algn="l" defTabSz="622300">
            <a:lnSpc>
              <a:spcPct val="90000"/>
            </a:lnSpc>
            <a:spcBef>
              <a:spcPct val="0"/>
            </a:spcBef>
            <a:spcAft>
              <a:spcPct val="15000"/>
            </a:spcAft>
            <a:buChar char="•"/>
          </a:pPr>
          <a:r>
            <a:rPr lang="es-ES" sz="1400" kern="1200"/>
            <a:t>El uso de carbón activado está contraindicado</a:t>
          </a:r>
        </a:p>
        <a:p>
          <a:pPr marL="114300" lvl="1" indent="-114300" algn="l" defTabSz="622300">
            <a:lnSpc>
              <a:spcPct val="90000"/>
            </a:lnSpc>
            <a:spcBef>
              <a:spcPct val="0"/>
            </a:spcBef>
            <a:spcAft>
              <a:spcPct val="15000"/>
            </a:spcAft>
            <a:buChar char="•"/>
          </a:pPr>
          <a:r>
            <a:rPr lang="es-ES" sz="1400" kern="1200"/>
            <a:t>No se recomienda lavado gástrico en ninguna circunstancia</a:t>
          </a:r>
        </a:p>
        <a:p>
          <a:pPr marL="114300" lvl="1" indent="-114300" algn="l" defTabSz="622300">
            <a:lnSpc>
              <a:spcPct val="90000"/>
            </a:lnSpc>
            <a:spcBef>
              <a:spcPct val="0"/>
            </a:spcBef>
            <a:spcAft>
              <a:spcPct val="15000"/>
            </a:spcAft>
            <a:buChar char="•"/>
          </a:pPr>
          <a:r>
            <a:rPr lang="es-ES" sz="1400" kern="1200" dirty="0"/>
            <a:t>Se puede realizar aspiración por sonda orogástrica en pacientes que ingresen en los primeros 30 minutos de la ingestión y ésta haya sido masiva</a:t>
          </a:r>
        </a:p>
        <a:p>
          <a:pPr marL="114300" lvl="1" indent="-114300" algn="l" defTabSz="622300">
            <a:lnSpc>
              <a:spcPct val="90000"/>
            </a:lnSpc>
            <a:spcBef>
              <a:spcPct val="0"/>
            </a:spcBef>
            <a:spcAft>
              <a:spcPct val="15000"/>
            </a:spcAft>
            <a:buChar char="•"/>
          </a:pPr>
          <a:r>
            <a:rPr lang="es-ES" sz="1400" kern="1200" dirty="0"/>
            <a:t>Los pacientes con ingestión del toxico deben ser evaluados por Cirugía General para definir si requieren manejo quirúrgico y el momento que se reiniciará vía oral.</a:t>
          </a:r>
        </a:p>
      </dsp:txBody>
      <dsp:txXfrm rot="-5400000">
        <a:off x="3726887" y="2016676"/>
        <a:ext cx="8084572" cy="1685306"/>
      </dsp:txXfrm>
    </dsp:sp>
    <dsp:sp modelId="{F9A7F1E4-E6F5-4DA7-AAFF-19D36135F82B}">
      <dsp:nvSpPr>
        <dsp:cNvPr id="0" name=""/>
        <dsp:cNvSpPr/>
      </dsp:nvSpPr>
      <dsp:spPr>
        <a:xfrm>
          <a:off x="844784" y="1895705"/>
          <a:ext cx="2882102" cy="1927247"/>
        </a:xfrm>
        <a:prstGeom prst="roundRect">
          <a:avLst/>
        </a:prstGeom>
        <a:solidFill>
          <a:srgbClr val="4DC5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s-ES" sz="3200" kern="1200"/>
            <a:t>Intervención</a:t>
          </a:r>
        </a:p>
      </dsp:txBody>
      <dsp:txXfrm>
        <a:off x="938864" y="1989785"/>
        <a:ext cx="2693942" cy="1739087"/>
      </dsp:txXfrm>
    </dsp:sp>
    <dsp:sp modelId="{15BD2B47-D32F-42F0-B37C-85476F9AAAC3}">
      <dsp:nvSpPr>
        <dsp:cNvPr id="0" name=""/>
        <dsp:cNvSpPr/>
      </dsp:nvSpPr>
      <dsp:spPr>
        <a:xfrm rot="5400000">
          <a:off x="7061196" y="601010"/>
          <a:ext cx="1520750" cy="8183735"/>
        </a:xfrm>
        <a:prstGeom prst="round2SameRect">
          <a:avLst/>
        </a:prstGeom>
        <a:solidFill>
          <a:srgbClr val="70AD4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a:t>El control del dolor es esencial. </a:t>
          </a:r>
        </a:p>
        <a:p>
          <a:pPr marL="171450" lvl="1" indent="-171450" algn="l" defTabSz="711200">
            <a:lnSpc>
              <a:spcPct val="90000"/>
            </a:lnSpc>
            <a:spcBef>
              <a:spcPct val="0"/>
            </a:spcBef>
            <a:spcAft>
              <a:spcPct val="15000"/>
            </a:spcAft>
            <a:buChar char="•"/>
          </a:pPr>
          <a:r>
            <a:rPr lang="es-ES" sz="1600" kern="1200" dirty="0"/>
            <a:t>No se recomiendan esteroides, ni antibióticos profilácticos.</a:t>
          </a:r>
        </a:p>
        <a:p>
          <a:pPr marL="171450" lvl="1" indent="-171450" algn="l" defTabSz="711200">
            <a:lnSpc>
              <a:spcPct val="90000"/>
            </a:lnSpc>
            <a:spcBef>
              <a:spcPct val="0"/>
            </a:spcBef>
            <a:spcAft>
              <a:spcPct val="15000"/>
            </a:spcAft>
            <a:buChar char="•"/>
          </a:pPr>
          <a:r>
            <a:rPr lang="es-ES" sz="1600" kern="1200"/>
            <a:t>Se debe adicionar un inhibidor de la bomba de protones o antagonista H2. </a:t>
          </a:r>
        </a:p>
      </dsp:txBody>
      <dsp:txXfrm rot="-5400000">
        <a:off x="3729704" y="4006740"/>
        <a:ext cx="8109498" cy="1372276"/>
      </dsp:txXfrm>
    </dsp:sp>
    <dsp:sp modelId="{F2A581B9-FDD6-42CA-B102-3653FF5E1FF8}">
      <dsp:nvSpPr>
        <dsp:cNvPr id="0" name=""/>
        <dsp:cNvSpPr/>
      </dsp:nvSpPr>
      <dsp:spPr>
        <a:xfrm>
          <a:off x="844784" y="3917999"/>
          <a:ext cx="2884920" cy="1549758"/>
        </a:xfrm>
        <a:prstGeom prst="roundRect">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s-ES" sz="3200" kern="1200"/>
            <a:t>Medicamentos</a:t>
          </a:r>
        </a:p>
      </dsp:txBody>
      <dsp:txXfrm>
        <a:off x="920437" y="3993652"/>
        <a:ext cx="2733614" cy="1398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62619-2E1A-41A1-A45D-DC5D41E3BBD0}">
      <dsp:nvSpPr>
        <dsp:cNvPr id="0" name=""/>
        <dsp:cNvSpPr/>
      </dsp:nvSpPr>
      <dsp:spPr>
        <a:xfrm>
          <a:off x="4011" y="1911844"/>
          <a:ext cx="1753927" cy="159497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1" kern="1200"/>
            <a:t>Fósforo se oxida en el hígado</a:t>
          </a:r>
        </a:p>
      </dsp:txBody>
      <dsp:txXfrm>
        <a:off x="50726" y="1958559"/>
        <a:ext cx="1660497" cy="1501547"/>
      </dsp:txXfrm>
    </dsp:sp>
    <dsp:sp modelId="{A5A309CD-E442-46CF-B356-501878BED543}">
      <dsp:nvSpPr>
        <dsp:cNvPr id="0" name=""/>
        <dsp:cNvSpPr/>
      </dsp:nvSpPr>
      <dsp:spPr>
        <a:xfrm>
          <a:off x="1933331" y="2491846"/>
          <a:ext cx="371832" cy="43497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1" kern="1200"/>
        </a:p>
      </dsp:txBody>
      <dsp:txXfrm>
        <a:off x="1933331" y="2578841"/>
        <a:ext cx="260282" cy="260983"/>
      </dsp:txXfrm>
    </dsp:sp>
    <dsp:sp modelId="{13B0CD09-7CE9-460E-AC05-34BD730E738E}">
      <dsp:nvSpPr>
        <dsp:cNvPr id="0" name=""/>
        <dsp:cNvSpPr/>
      </dsp:nvSpPr>
      <dsp:spPr>
        <a:xfrm>
          <a:off x="2459509" y="1911844"/>
          <a:ext cx="1753927" cy="1594977"/>
        </a:xfrm>
        <a:prstGeom prst="roundRect">
          <a:avLst>
            <a:gd name="adj" fmla="val 1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1" kern="1200"/>
            <a:t>Lesión de la membrana externa del hepatocito</a:t>
          </a:r>
        </a:p>
      </dsp:txBody>
      <dsp:txXfrm>
        <a:off x="2506224" y="1958559"/>
        <a:ext cx="1660497" cy="1501547"/>
      </dsp:txXfrm>
    </dsp:sp>
    <dsp:sp modelId="{DAEB5927-0DA4-4618-A315-44ACFAA2471B}">
      <dsp:nvSpPr>
        <dsp:cNvPr id="0" name=""/>
        <dsp:cNvSpPr/>
      </dsp:nvSpPr>
      <dsp:spPr>
        <a:xfrm>
          <a:off x="4388829" y="2491846"/>
          <a:ext cx="371832" cy="434973"/>
        </a:xfrm>
        <a:prstGeom prst="rightArrow">
          <a:avLst>
            <a:gd name="adj1" fmla="val 60000"/>
            <a:gd name="adj2" fmla="val 50000"/>
          </a:avLst>
        </a:prstGeom>
        <a:solidFill>
          <a:schemeClr val="accent3">
            <a:hueOff val="1355300"/>
            <a:satOff val="50000"/>
            <a:lumOff val="-7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1" kern="1200"/>
        </a:p>
      </dsp:txBody>
      <dsp:txXfrm>
        <a:off x="4388829" y="2578841"/>
        <a:ext cx="260282" cy="260983"/>
      </dsp:txXfrm>
    </dsp:sp>
    <dsp:sp modelId="{69262D95-D6D0-46CB-BBCA-CAB39FBD148F}">
      <dsp:nvSpPr>
        <dsp:cNvPr id="0" name=""/>
        <dsp:cNvSpPr/>
      </dsp:nvSpPr>
      <dsp:spPr>
        <a:xfrm>
          <a:off x="4915007" y="1911844"/>
          <a:ext cx="1753927" cy="1594977"/>
        </a:xfrm>
        <a:prstGeom prst="roundRect">
          <a:avLst>
            <a:gd name="adj" fmla="val 1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1" kern="1200"/>
            <a:t>Entrada de sodio y calcio a la célula</a:t>
          </a:r>
        </a:p>
      </dsp:txBody>
      <dsp:txXfrm>
        <a:off x="4961722" y="1958559"/>
        <a:ext cx="1660497" cy="1501547"/>
      </dsp:txXfrm>
    </dsp:sp>
    <dsp:sp modelId="{65EEA2A3-5305-4B4A-983A-E5353AF146F4}">
      <dsp:nvSpPr>
        <dsp:cNvPr id="0" name=""/>
        <dsp:cNvSpPr/>
      </dsp:nvSpPr>
      <dsp:spPr>
        <a:xfrm>
          <a:off x="6844327" y="2491846"/>
          <a:ext cx="371832" cy="434973"/>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1" kern="1200"/>
        </a:p>
      </dsp:txBody>
      <dsp:txXfrm>
        <a:off x="6844327" y="2578841"/>
        <a:ext cx="260282" cy="260983"/>
      </dsp:txXfrm>
    </dsp:sp>
    <dsp:sp modelId="{E728B4D0-94F5-40E0-847F-A1A9713DE62E}">
      <dsp:nvSpPr>
        <dsp:cNvPr id="0" name=""/>
        <dsp:cNvSpPr/>
      </dsp:nvSpPr>
      <dsp:spPr>
        <a:xfrm>
          <a:off x="7370505" y="1911844"/>
          <a:ext cx="1753927" cy="1594977"/>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1" kern="1200"/>
            <a:t>Daño</a:t>
          </a:r>
          <a:r>
            <a:rPr lang="es-CO" sz="1800" b="1" kern="1200" baseline="0"/>
            <a:t> mitocondrial</a:t>
          </a:r>
        </a:p>
        <a:p>
          <a:pPr marL="0" lvl="0" indent="0" algn="ctr" defTabSz="800100">
            <a:lnSpc>
              <a:spcPct val="90000"/>
            </a:lnSpc>
            <a:spcBef>
              <a:spcPct val="0"/>
            </a:spcBef>
            <a:spcAft>
              <a:spcPct val="35000"/>
            </a:spcAft>
            <a:buNone/>
          </a:pPr>
          <a:r>
            <a:rPr lang="es-CO" sz="1800" b="1" kern="1200" baseline="0"/>
            <a:t>(Ciclo de Krebs y ciclo de la urea)</a:t>
          </a:r>
          <a:endParaRPr lang="es-CO" sz="1800" b="1" kern="1200"/>
        </a:p>
      </dsp:txBody>
      <dsp:txXfrm>
        <a:off x="7417220" y="1958559"/>
        <a:ext cx="1660497" cy="15015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A2192-1031-44D7-BF05-51A4F52F57DF}">
      <dsp:nvSpPr>
        <dsp:cNvPr id="0" name=""/>
        <dsp:cNvSpPr/>
      </dsp:nvSpPr>
      <dsp:spPr>
        <a:xfrm>
          <a:off x="1310" y="688051"/>
          <a:ext cx="2795552" cy="16773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b="1" kern="1200"/>
            <a:t>Inhibición de la enzima que produce fosfolípidos</a:t>
          </a:r>
        </a:p>
      </dsp:txBody>
      <dsp:txXfrm>
        <a:off x="50437" y="737178"/>
        <a:ext cx="2697298" cy="1579077"/>
      </dsp:txXfrm>
    </dsp:sp>
    <dsp:sp modelId="{4B93F1A4-BBB4-4456-A3D9-0CD0B996AFC0}">
      <dsp:nvSpPr>
        <dsp:cNvPr id="0" name=""/>
        <dsp:cNvSpPr/>
      </dsp:nvSpPr>
      <dsp:spPr>
        <a:xfrm>
          <a:off x="3076418" y="1180068"/>
          <a:ext cx="592657" cy="69329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CO" sz="2000" kern="1200"/>
        </a:p>
      </dsp:txBody>
      <dsp:txXfrm>
        <a:off x="3076418" y="1318727"/>
        <a:ext cx="414860" cy="415979"/>
      </dsp:txXfrm>
    </dsp:sp>
    <dsp:sp modelId="{E12E8C27-660F-4324-8F3E-F00D54BD0F4D}">
      <dsp:nvSpPr>
        <dsp:cNvPr id="0" name=""/>
        <dsp:cNvSpPr/>
      </dsp:nvSpPr>
      <dsp:spPr>
        <a:xfrm>
          <a:off x="3915084" y="688051"/>
          <a:ext cx="2795552" cy="167733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b="1" kern="1200"/>
            <a:t>Degeneración grasa hepática</a:t>
          </a:r>
        </a:p>
      </dsp:txBody>
      <dsp:txXfrm>
        <a:off x="3964211" y="737178"/>
        <a:ext cx="2697298" cy="15790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36EA1-8751-4135-A5B4-2A8766C8C7FE}">
      <dsp:nvSpPr>
        <dsp:cNvPr id="0" name=""/>
        <dsp:cNvSpPr/>
      </dsp:nvSpPr>
      <dsp:spPr>
        <a:xfrm>
          <a:off x="43181" y="0"/>
          <a:ext cx="3462136" cy="395633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Font typeface="Symbol" panose="05050102010706020507" pitchFamily="18" charset="2"/>
            <a:buNone/>
          </a:pPr>
          <a:r>
            <a:rPr lang="es-ES" sz="3900" kern="1200"/>
            <a:t>Estadio 1:</a:t>
          </a:r>
        </a:p>
      </dsp:txBody>
      <dsp:txXfrm rot="16200000">
        <a:off x="-1232704" y="1275885"/>
        <a:ext cx="3244197" cy="692427"/>
      </dsp:txXfrm>
    </dsp:sp>
    <dsp:sp modelId="{CB26947B-749B-4F6D-ADC8-FE09E42F4B59}">
      <dsp:nvSpPr>
        <dsp:cNvPr id="0" name=""/>
        <dsp:cNvSpPr/>
      </dsp:nvSpPr>
      <dsp:spPr>
        <a:xfrm>
          <a:off x="735608" y="0"/>
          <a:ext cx="2579291" cy="39563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S" sz="1800" kern="1200"/>
            <a:t>Transcurre en las primeras 24 horas de la intoxicación, se presentan síntomas como: dolor abdominal, diarrea, vómito (luminiscente/ humeante), lesiones corrosivas del tracto gastrointestinal, gastritis, hematemesis, y aliento aliáceo.</a:t>
          </a:r>
        </a:p>
      </dsp:txBody>
      <dsp:txXfrm>
        <a:off x="735608" y="0"/>
        <a:ext cx="2579291" cy="3956339"/>
      </dsp:txXfrm>
    </dsp:sp>
    <dsp:sp modelId="{7E15FE3D-9B0D-411C-8430-154DECFAAAA1}">
      <dsp:nvSpPr>
        <dsp:cNvPr id="0" name=""/>
        <dsp:cNvSpPr/>
      </dsp:nvSpPr>
      <dsp:spPr>
        <a:xfrm>
          <a:off x="3584115" y="0"/>
          <a:ext cx="3462136" cy="3956339"/>
        </a:xfrm>
        <a:prstGeom prst="roundRect">
          <a:avLst>
            <a:gd name="adj" fmla="val 5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Font typeface="Symbol" panose="05050102010706020507" pitchFamily="18" charset="2"/>
            <a:buNone/>
          </a:pPr>
          <a:r>
            <a:rPr lang="es-ES" sz="3900" kern="1200"/>
            <a:t>Estadio 2:</a:t>
          </a:r>
        </a:p>
      </dsp:txBody>
      <dsp:txXfrm rot="16200000">
        <a:off x="2308230" y="1275885"/>
        <a:ext cx="3244197" cy="692427"/>
      </dsp:txXfrm>
    </dsp:sp>
    <dsp:sp modelId="{7703B0D1-1872-419B-8519-B82B9883A85C}">
      <dsp:nvSpPr>
        <dsp:cNvPr id="0" name=""/>
        <dsp:cNvSpPr/>
      </dsp:nvSpPr>
      <dsp:spPr>
        <a:xfrm rot="5400000">
          <a:off x="3310622" y="3133051"/>
          <a:ext cx="581607" cy="519320"/>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D81CEC-2C81-4CB5-9411-39EAD022E029}">
      <dsp:nvSpPr>
        <dsp:cNvPr id="0" name=""/>
        <dsp:cNvSpPr/>
      </dsp:nvSpPr>
      <dsp:spPr>
        <a:xfrm>
          <a:off x="4276543" y="0"/>
          <a:ext cx="2579291" cy="39563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S" sz="1800" kern="1200"/>
            <a:t> Durante las siguientes 48 a 72 horas el paciente está poco sintomático, puede aparecer anorexia, dolor abdominal, malestar general.</a:t>
          </a:r>
        </a:p>
      </dsp:txBody>
      <dsp:txXfrm>
        <a:off x="4276543" y="0"/>
        <a:ext cx="2579291" cy="3956339"/>
      </dsp:txXfrm>
    </dsp:sp>
    <dsp:sp modelId="{CD0B88B8-7A4D-49E1-90E0-751333E30025}">
      <dsp:nvSpPr>
        <dsp:cNvPr id="0" name=""/>
        <dsp:cNvSpPr/>
      </dsp:nvSpPr>
      <dsp:spPr>
        <a:xfrm>
          <a:off x="7167427" y="0"/>
          <a:ext cx="3462136" cy="3956339"/>
        </a:xfrm>
        <a:prstGeom prst="roundRect">
          <a:avLst>
            <a:gd name="adj" fmla="val 5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Font typeface="Symbol" panose="05050102010706020507" pitchFamily="18" charset="2"/>
            <a:buNone/>
          </a:pPr>
          <a:r>
            <a:rPr lang="es-ES" sz="3900" kern="1200"/>
            <a:t>Estadio 3:</a:t>
          </a:r>
        </a:p>
      </dsp:txBody>
      <dsp:txXfrm rot="16200000">
        <a:off x="5891541" y="1275885"/>
        <a:ext cx="3244197" cy="692427"/>
      </dsp:txXfrm>
    </dsp:sp>
    <dsp:sp modelId="{CEF71707-7EC8-4B39-BAC3-BE9BA410E7DC}">
      <dsp:nvSpPr>
        <dsp:cNvPr id="0" name=""/>
        <dsp:cNvSpPr/>
      </dsp:nvSpPr>
      <dsp:spPr>
        <a:xfrm rot="5400000">
          <a:off x="6893933" y="3133051"/>
          <a:ext cx="581607" cy="519320"/>
        </a:xfrm>
        <a:prstGeom prst="flowChartExtract">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30D336-1D56-41AE-8EB8-3E480D7CC25A}">
      <dsp:nvSpPr>
        <dsp:cNvPr id="0" name=""/>
        <dsp:cNvSpPr/>
      </dsp:nvSpPr>
      <dsp:spPr>
        <a:xfrm>
          <a:off x="7859854" y="0"/>
          <a:ext cx="2579291" cy="39563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S" sz="1800" kern="1200"/>
            <a:t>Aparecen las manifestaciones de toxicidad sistémica como insuficiencia renal, hepatitis e ictericia, encefalopatía hepática, coagulopatía, hipoglicemia, hipotensión, colapso cardiovascular, arritmias, depresión medular, falla multisistémica. La mortalidad de la intoxicación oscila entre el 20 y el 70%.(10)</a:t>
          </a:r>
        </a:p>
      </dsp:txBody>
      <dsp:txXfrm>
        <a:off x="7859854" y="0"/>
        <a:ext cx="2579291" cy="39563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E5630-B3CD-459D-A25C-6F16356186BA}">
      <dsp:nvSpPr>
        <dsp:cNvPr id="0" name=""/>
        <dsp:cNvSpPr/>
      </dsp:nvSpPr>
      <dsp:spPr>
        <a:xfrm>
          <a:off x="0" y="1220724"/>
          <a:ext cx="3776807" cy="22660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Los pacientes estables o asintomáticos deben ser monitoreados durante 3-5 días y aquellos con una dosis alta de ingestión, inestabilidad hemodinámica, anormalidades clínicas, bioquímicas deben trasladarse a una UCI en un centro asistencial con capacidad de trasplante hepático.</a:t>
          </a:r>
        </a:p>
      </dsp:txBody>
      <dsp:txXfrm>
        <a:off x="0" y="1220724"/>
        <a:ext cx="3776807" cy="2266084"/>
      </dsp:txXfrm>
    </dsp:sp>
    <dsp:sp modelId="{0FFF7B63-F347-4C2A-9F85-1E828C0ABAC9}">
      <dsp:nvSpPr>
        <dsp:cNvPr id="0" name=""/>
        <dsp:cNvSpPr/>
      </dsp:nvSpPr>
      <dsp:spPr>
        <a:xfrm>
          <a:off x="4154487" y="1220724"/>
          <a:ext cx="3776807" cy="2266084"/>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La leche o los alimentos grasos pueden promover la absorción de fósforo; por lo tanto, se prefiere una dieta alta en carbohidratos, alta en proteínas, baja o sin grasas, excepto en pacientes con dosis altas de inotrópicos donde se evita la alimentación oral.</a:t>
          </a:r>
        </a:p>
      </dsp:txBody>
      <dsp:txXfrm>
        <a:off x="4154487" y="1220724"/>
        <a:ext cx="3776807" cy="2266084"/>
      </dsp:txXfrm>
    </dsp:sp>
    <dsp:sp modelId="{C2E82BA0-4D65-4755-A22B-241D4AE09C7A}">
      <dsp:nvSpPr>
        <dsp:cNvPr id="0" name=""/>
        <dsp:cNvSpPr/>
      </dsp:nvSpPr>
      <dsp:spPr>
        <a:xfrm>
          <a:off x="8308975" y="1220724"/>
          <a:ext cx="3776807" cy="2266084"/>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a:t>Los pacientes que se presentan pocas horas después de la ingestión pueden beneficiarse de una descontaminación gástrica cautelosa(11). El carbón activado y el sulfato de cobre pueden acelerar aún más la desintegración y aumentar la toxicidad y, por lo tanto, no se recomiendan(11).</a:t>
          </a:r>
        </a:p>
      </dsp:txBody>
      <dsp:txXfrm>
        <a:off x="8308975" y="1220724"/>
        <a:ext cx="3776807" cy="2266084"/>
      </dsp:txXfrm>
    </dsp:sp>
    <dsp:sp modelId="{F638B43C-D14B-4F05-BC8B-261870624626}">
      <dsp:nvSpPr>
        <dsp:cNvPr id="0" name=""/>
        <dsp:cNvSpPr/>
      </dsp:nvSpPr>
      <dsp:spPr>
        <a:xfrm>
          <a:off x="2077243" y="3864489"/>
          <a:ext cx="3776807" cy="2266084"/>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a:t>Se ha informado un beneficio inconsistente de la N-acetilcisteína (NAC) especialmente con el uso temprano (dentro de las 6 h), aunque puede confundirse con el beneficio del lavado gástrico temprano. NAC es un medicamento seguro y de bajo costo, es parte de nuestro protocolo. ), también se han sugerido cinco ciclos de plasmaféresis para modular la respuesta inmune (11).</a:t>
          </a:r>
        </a:p>
      </dsp:txBody>
      <dsp:txXfrm>
        <a:off x="2077243" y="3864489"/>
        <a:ext cx="3776807" cy="2266084"/>
      </dsp:txXfrm>
    </dsp:sp>
    <dsp:sp modelId="{AFE8B42F-32C3-42E2-BDEC-F8E1E9CDF4E1}">
      <dsp:nvSpPr>
        <dsp:cNvPr id="0" name=""/>
        <dsp:cNvSpPr/>
      </dsp:nvSpPr>
      <dsp:spPr>
        <a:xfrm>
          <a:off x="6231731" y="3864489"/>
          <a:ext cx="3776807" cy="2266084"/>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El único tratamiento definitivo para la insuficiencia hepática aguda debido a la ingestión de fosforo blanco es el trasplante de hígado porque no se dispone de un antídoto o tratamiento médico para revertir por completo sus efectos tóxicos.</a:t>
          </a:r>
        </a:p>
      </dsp:txBody>
      <dsp:txXfrm>
        <a:off x="6231731" y="3864489"/>
        <a:ext cx="3776807" cy="22660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472AA-16B7-49F4-8AE7-47B551D8141A}">
      <dsp:nvSpPr>
        <dsp:cNvPr id="0" name=""/>
        <dsp:cNvSpPr/>
      </dsp:nvSpPr>
      <dsp:spPr>
        <a:xfrm>
          <a:off x="0" y="126552"/>
          <a:ext cx="7974642" cy="94909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150000"/>
            </a:lnSpc>
            <a:spcBef>
              <a:spcPct val="0"/>
            </a:spcBef>
            <a:spcAft>
              <a:spcPct val="35000"/>
            </a:spcAft>
            <a:buNone/>
          </a:pPr>
          <a:r>
            <a:rPr lang="es-ES" sz="1800" b="1" kern="1200" dirty="0">
              <a:latin typeface="Arial" panose="020B0604020202020204" pitchFamily="34" charset="0"/>
              <a:cs typeface="Arial" panose="020B0604020202020204" pitchFamily="34" charset="0"/>
            </a:rPr>
            <a:t>Síntomas y signos en exposiciones agudas accidentales (domiciliarias u ocupacionales </a:t>
          </a:r>
        </a:p>
      </dsp:txBody>
      <dsp:txXfrm>
        <a:off x="0" y="126552"/>
        <a:ext cx="7974642" cy="949098"/>
      </dsp:txXfrm>
    </dsp:sp>
    <dsp:sp modelId="{03A31DFA-0FE3-4BA5-B341-B3B13DF1E43E}">
      <dsp:nvSpPr>
        <dsp:cNvPr id="0" name=""/>
        <dsp:cNvSpPr/>
      </dsp:nvSpPr>
      <dsp:spPr>
        <a:xfrm>
          <a:off x="0" y="1075650"/>
          <a:ext cx="7974642" cy="444690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Inyección conjuntival (ojos rojos)</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Lagrimeo</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Irritación de nariz y garganta</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Sofocación</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Sensación de asfixia</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Disnea (dificultad para respirar)</a:t>
          </a:r>
        </a:p>
        <a:p>
          <a:pPr marL="114300" lvl="1" indent="-114300" algn="l" defTabSz="666750" rtl="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Taquipnea</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Estridor Inspiratorio - edema glótico - laringoespasmo</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Broncoespasmo</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Si la piel o los ojos estuvieron en contacto con el gas puede presentarse quemaduras, ampollas y lesiones parecidas a las quemaduras por congelación.</a:t>
          </a:r>
        </a:p>
        <a:p>
          <a:pPr marL="114300" lvl="1" indent="-114300" algn="l" defTabSz="666750" rtl="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En los casos severos, puede presentarse neumonitis toxica, edema pulmonar y muerte.</a:t>
          </a:r>
        </a:p>
      </dsp:txBody>
      <dsp:txXfrm>
        <a:off x="0" y="1075650"/>
        <a:ext cx="7974642" cy="444690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3EEF7-E320-504A-B82E-44218C3D9CAE}" type="datetimeFigureOut">
              <a:rPr lang="es-ES_tradnl" smtClean="0"/>
              <a:t>04/12/2021</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A705A-C9F8-FA4E-8672-B753276AF98F}" type="slidenum">
              <a:rPr lang="es-ES_tradnl" smtClean="0"/>
              <a:t>‹Nº›</a:t>
            </a:fld>
            <a:endParaRPr lang="es-ES_tradnl"/>
          </a:p>
        </p:txBody>
      </p:sp>
    </p:spTree>
    <p:extLst>
      <p:ext uri="{BB962C8B-B14F-4D97-AF65-F5344CB8AC3E}">
        <p14:creationId xmlns:p14="http://schemas.microsoft.com/office/powerpoint/2010/main" val="2765564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2</a:t>
            </a:fld>
            <a:endParaRPr lang="es-ES_tradnl" dirty="0"/>
          </a:p>
        </p:txBody>
      </p:sp>
    </p:spTree>
    <p:extLst>
      <p:ext uri="{BB962C8B-B14F-4D97-AF65-F5344CB8AC3E}">
        <p14:creationId xmlns:p14="http://schemas.microsoft.com/office/powerpoint/2010/main" val="2621857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Arial" panose="020B0604020202020204" pitchFamily="34" charset="0"/>
                <a:cs typeface="Arial" panose="020B0604020202020204" pitchFamily="34" charset="0"/>
              </a:rPr>
              <a:t>El mecanismo de acción del fosforo blanco o amarillo es mediante la fosforilación en hígado, lo que lleva a una lesión de la membrana externa del hepatocito, que permite la entrada de iones sodio y calcio a la célula hepática, produciendo un daño mitocondrial progresivo que se verá reflejado por alteraciones a el ciclo de Krebs y alteración en la síntesis de la urea con producción de hiperamonemia y formación de falsos neurotransmisores por deterioro del metabolismo de aminoácidos aromáticos. </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A nivel patológico se encuentra inflamación y necrosis del parénquima hepático, se evidencia un daño centrolobulillar y anastomosis portosistémicas.</a:t>
            </a:r>
          </a:p>
          <a:p>
            <a:endParaRPr lang="es-MX"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Posteriormente se presenta una hepatitis tóxica, con aumento de ferritina sérica, de la gamma </a:t>
            </a:r>
            <a:r>
              <a:rPr lang="es-ES" dirty="0" err="1">
                <a:latin typeface="Arial" panose="020B0604020202020204" pitchFamily="34" charset="0"/>
                <a:cs typeface="Arial" panose="020B0604020202020204" pitchFamily="34" charset="0"/>
              </a:rPr>
              <a:t>glutamil</a:t>
            </a:r>
            <a:r>
              <a:rPr lang="es-MX" dirty="0">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transpeptidasa, bilirrubinas y de las  transaminasas (AST, ALT), seguido de esteatosis y necrosis hepática.</a:t>
            </a: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11</a:t>
            </a:fld>
            <a:endParaRPr lang="es-ES_tradnl"/>
          </a:p>
        </p:txBody>
      </p:sp>
    </p:spTree>
    <p:extLst>
      <p:ext uri="{BB962C8B-B14F-4D97-AF65-F5344CB8AC3E}">
        <p14:creationId xmlns:p14="http://schemas.microsoft.com/office/powerpoint/2010/main" val="1654259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CO" sz="4000" dirty="0">
                <a:latin typeface="Arial" panose="020B0604020202020204" pitchFamily="34" charset="0"/>
                <a:cs typeface="Arial" panose="020B0604020202020204" pitchFamily="34" charset="0"/>
              </a:rPr>
              <a:t>La presentación de signos clínicos en la intoxicación por fósforo blanco, se resalta </a:t>
            </a:r>
            <a:r>
              <a:rPr lang="es-MX" sz="1800" b="0" i="0" dirty="0">
                <a:solidFill>
                  <a:srgbClr val="202124"/>
                </a:solidFill>
                <a:effectLst/>
                <a:latin typeface="Arial" panose="020B0604020202020204" pitchFamily="34" charset="0"/>
                <a:cs typeface="Arial" panose="020B0604020202020204" pitchFamily="34" charset="0"/>
              </a:rPr>
              <a:t>su hepatotoxicidad, la cual es alta y lleva al paciente a una falla hepática fulminante. </a:t>
            </a:r>
            <a:r>
              <a:rPr lang="es-CO" sz="1200" dirty="0">
                <a:effectLst/>
                <a:latin typeface="Arial" panose="020B0604020202020204" pitchFamily="34" charset="0"/>
                <a:ea typeface="Quattrocento Sans"/>
                <a:cs typeface="Arial" panose="020B0604020202020204" pitchFamily="34" charset="0"/>
              </a:rPr>
              <a:t>Clásicamente la intoxicación se ha dividido en tres estadios</a:t>
            </a:r>
            <a:r>
              <a:rPr lang="es-CO" sz="1200" dirty="0">
                <a:solidFill>
                  <a:srgbClr val="000000"/>
                </a:solidFill>
                <a:effectLst/>
                <a:latin typeface="Arial" panose="020B0604020202020204" pitchFamily="34" charset="0"/>
                <a:ea typeface="Quattrocento Sans"/>
                <a:cs typeface="Arial" panose="020B0604020202020204" pitchFamily="34" charset="0"/>
              </a:rPr>
              <a:t>(18)</a:t>
            </a:r>
            <a:r>
              <a:rPr lang="es-CO" sz="1200" dirty="0">
                <a:effectLst/>
                <a:latin typeface="Arial" panose="020B0604020202020204" pitchFamily="34" charset="0"/>
                <a:ea typeface="Quattrocento Sans"/>
                <a:cs typeface="Arial" panose="020B0604020202020204" pitchFamily="34" charset="0"/>
              </a:rPr>
              <a:t>:</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marL="0" lvl="0" indent="0" algn="just" fontAlgn="base">
              <a:lnSpc>
                <a:spcPct val="107000"/>
              </a:lnSpc>
              <a:spcAft>
                <a:spcPts val="800"/>
              </a:spcAft>
              <a:buFont typeface="Wingdings" panose="05000000000000000000" pitchFamily="2" charset="2"/>
              <a:buNone/>
            </a:pPr>
            <a:r>
              <a:rPr lang="es-CO" sz="1200" dirty="0">
                <a:solidFill>
                  <a:srgbClr val="000000"/>
                </a:solidFill>
                <a:effectLst/>
                <a:latin typeface="Arial" panose="020B0604020202020204" pitchFamily="34" charset="0"/>
                <a:ea typeface="Quattrocento Sans"/>
                <a:cs typeface="Arial" panose="020B0604020202020204" pitchFamily="34" charset="0"/>
              </a:rPr>
              <a:t>Estadio 1: Transcurre en las primeras 24 horas de la intoxicación, se presentan síntomas como: dolor abdominal, diarrea, vómito (luminiscente/ humeante), lesiones corrosivas del tracto gastrointestinal, gastritis, hematemesis, y aliento aliáceo.</a:t>
            </a:r>
            <a:endParaRPr lang="es-ES" sz="12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fontAlgn="base">
              <a:lnSpc>
                <a:spcPct val="107000"/>
              </a:lnSpc>
              <a:spcAft>
                <a:spcPts val="800"/>
              </a:spcAft>
              <a:buFont typeface="Wingdings" panose="05000000000000000000" pitchFamily="2" charset="2"/>
              <a:buNone/>
            </a:pPr>
            <a:r>
              <a:rPr lang="es-CO" sz="1200" dirty="0">
                <a:solidFill>
                  <a:srgbClr val="000000"/>
                </a:solidFill>
                <a:effectLst/>
                <a:latin typeface="Arial" panose="020B0604020202020204" pitchFamily="34" charset="0"/>
                <a:ea typeface="Quattrocento Sans"/>
                <a:cs typeface="Arial" panose="020B0604020202020204" pitchFamily="34" charset="0"/>
              </a:rPr>
              <a:t>Estadio 2: Durante las siguientes 48 a 72 horas el paciente está poco sintomático, puede aparecer anorexia, dolor abdominal, malestar general.</a:t>
            </a:r>
            <a:endParaRPr lang="es-ES" sz="12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fontAlgn="base">
              <a:lnSpc>
                <a:spcPct val="107000"/>
              </a:lnSpc>
              <a:spcAft>
                <a:spcPts val="800"/>
              </a:spcAft>
              <a:buFont typeface="Wingdings" panose="05000000000000000000" pitchFamily="2" charset="2"/>
              <a:buNone/>
            </a:pPr>
            <a:r>
              <a:rPr lang="es-CO" sz="1200" dirty="0">
                <a:solidFill>
                  <a:srgbClr val="000000"/>
                </a:solidFill>
                <a:effectLst/>
                <a:latin typeface="Arial" panose="020B0604020202020204" pitchFamily="34" charset="0"/>
                <a:ea typeface="Quattrocento Sans"/>
                <a:cs typeface="Arial" panose="020B0604020202020204" pitchFamily="34" charset="0"/>
              </a:rPr>
              <a:t>Estadio 3: Aparecen las manifestaciones de toxicidad sistémica como insuficiencia renal, hepatitis e ictericia, encefalopatía hepática, coagulopatía, hipoglicemia, hipotensión, colapso cardiovascular, arritmias, depresión medular y falla multisistémica. La mortalidad de la intoxicación oscila entre el 20 y el 70%  de los casos (18).</a:t>
            </a:r>
            <a:endParaRPr lang="es-ES" sz="1200" dirty="0">
              <a:effectLst/>
              <a:latin typeface="Arial" panose="020B0604020202020204" pitchFamily="34" charset="0"/>
              <a:ea typeface="Calibri" panose="020F0502020204030204" pitchFamily="34"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12</a:t>
            </a:fld>
            <a:endParaRPr lang="es-ES_tradnl"/>
          </a:p>
        </p:txBody>
      </p:sp>
    </p:spTree>
    <p:extLst>
      <p:ext uri="{BB962C8B-B14F-4D97-AF65-F5344CB8AC3E}">
        <p14:creationId xmlns:p14="http://schemas.microsoft.com/office/powerpoint/2010/main" val="31197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200" dirty="0">
                <a:solidFill>
                  <a:srgbClr val="000000"/>
                </a:solidFill>
                <a:effectLst/>
                <a:latin typeface="Arial" panose="020B0604020202020204" pitchFamily="34" charset="0"/>
                <a:ea typeface="Quattrocento Sans"/>
                <a:cs typeface="Arial" panose="020B0604020202020204" pitchFamily="34" charset="0"/>
              </a:rPr>
              <a:t>Para el tratamiento, Todos los pacientes con intoxicación por fosforo blanco deben ser valorados por toxicología clínica y está indicado el uso de esquema de N acetil cisteína por 21 horas para favorecer incremento de glutatión y disminuir riesgo de falla hepática (19).</a:t>
            </a:r>
            <a:endParaRPr lang="es-ES"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s-ES" sz="1200" dirty="0">
                <a:solidFill>
                  <a:srgbClr val="000000"/>
                </a:solidFill>
                <a:effectLst/>
                <a:latin typeface="Arial" panose="020B0604020202020204" pitchFamily="34" charset="0"/>
                <a:ea typeface="Quattrocento Sans"/>
                <a:cs typeface="Arial" panose="020B0604020202020204" pitchFamily="34" charset="0"/>
              </a:rPr>
              <a:t>Los pacientes estables o asintomáticos deben ser monitoreados durante 3-5 días y aquellos con una dosis alta de ingestión, inestabilidad hemodinámica, anormalidades clínicas, bioquímicas deben trasladarse a una UCI en un centro asistencial con capacidad de trasplante hepático (19).</a:t>
            </a:r>
            <a:endParaRPr lang="es-ES" sz="1200" dirty="0">
              <a:effectLst/>
              <a:latin typeface="Arial" panose="020B0604020202020204" pitchFamily="34" charset="0"/>
              <a:ea typeface="Cambria" panose="02040503050406030204" pitchFamily="18" charset="0"/>
              <a:cs typeface="Arial" panose="020B0604020202020204" pitchFamily="34" charset="0"/>
            </a:endParaRPr>
          </a:p>
          <a:p>
            <a:pPr algn="just"/>
            <a:r>
              <a:rPr lang="es-ES" sz="1200" dirty="0">
                <a:solidFill>
                  <a:srgbClr val="000000"/>
                </a:solidFill>
                <a:effectLst/>
                <a:latin typeface="Arial" panose="020B0604020202020204" pitchFamily="34" charset="0"/>
                <a:ea typeface="Quattrocento Sans"/>
                <a:cs typeface="Arial" panose="020B0604020202020204" pitchFamily="34" charset="0"/>
              </a:rPr>
              <a:t> No se recomiendan medidas de descontaminación ni con carbón activado ni el lavado gástrico ya que estas pueden acelerar aún más la desintegración y aumentar la toxicidad (19). La leche o los alimentos grasos pueden promover la absorción de fósforo; por lo tanto, se prefiere una dieta alta en carbohidratos, alta en proteínas, baja en grasas o sin grasas con glucosa intravenosa y vitaminas suplementarias,</a:t>
            </a:r>
          </a:p>
          <a:p>
            <a:pPr algn="just"/>
            <a:r>
              <a:rPr lang="es-ES" sz="1200" dirty="0">
                <a:solidFill>
                  <a:srgbClr val="000000"/>
                </a:solidFill>
                <a:effectLst/>
                <a:latin typeface="Arial" panose="020B0604020202020204" pitchFamily="34" charset="0"/>
                <a:ea typeface="Quattrocento Sans"/>
                <a:cs typeface="Arial" panose="020B0604020202020204" pitchFamily="34" charset="0"/>
              </a:rPr>
              <a:t>Para el caso de pacientes con dosis altas de inotrópicos se debe evitar la alimentación oral y se prefiere la alimentación nasogástrica e inhibidores de la bomba de protones (19)</a:t>
            </a:r>
            <a:endParaRPr lang="es-ES" sz="1200" dirty="0">
              <a:effectLst/>
              <a:latin typeface="Arial" panose="020B0604020202020204" pitchFamily="34" charset="0"/>
              <a:ea typeface="Cambria" panose="02040503050406030204" pitchFamily="18" charset="0"/>
              <a:cs typeface="Arial" panose="020B0604020202020204" pitchFamily="34" charset="0"/>
            </a:endParaRPr>
          </a:p>
          <a:p>
            <a:pPr algn="just">
              <a:lnSpc>
                <a:spcPct val="107000"/>
              </a:lnSpc>
              <a:spcBef>
                <a:spcPts val="830"/>
              </a:spcBef>
              <a:spcAft>
                <a:spcPts val="830"/>
              </a:spcAft>
            </a:pPr>
            <a:r>
              <a:rPr lang="es-ES" sz="1200" dirty="0">
                <a:solidFill>
                  <a:srgbClr val="000000"/>
                </a:solidFill>
                <a:effectLst/>
                <a:latin typeface="Arial" panose="020B0604020202020204" pitchFamily="34" charset="0"/>
                <a:ea typeface="Quattrocento Sans"/>
                <a:cs typeface="Arial" panose="020B0604020202020204" pitchFamily="34" charset="0"/>
              </a:rPr>
              <a:t>Se ha informado del beneficio de la administración temprana (dentro de las 6 primeras horas) la  N-acetilcisteína (NAC), siendo un medicamento seguro y de bajo costo(19). El único tratamiento definitivo para la insuficiencia hepática aguda debido a la ingestión de fosforo blanco es el trasplante hepático, debido a que no se dispone de un antídoto o tratamiento médico para revertir por completo sus efectos tóxicos (15).</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13</a:t>
            </a:fld>
            <a:endParaRPr lang="es-ES_tradnl"/>
          </a:p>
        </p:txBody>
      </p:sp>
    </p:spTree>
    <p:extLst>
      <p:ext uri="{BB962C8B-B14F-4D97-AF65-F5344CB8AC3E}">
        <p14:creationId xmlns:p14="http://schemas.microsoft.com/office/powerpoint/2010/main" val="1862044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14</a:t>
            </a:fld>
            <a:endParaRPr lang="es-ES_tradnl"/>
          </a:p>
        </p:txBody>
      </p:sp>
    </p:spTree>
    <p:extLst>
      <p:ext uri="{BB962C8B-B14F-4D97-AF65-F5344CB8AC3E}">
        <p14:creationId xmlns:p14="http://schemas.microsoft.com/office/powerpoint/2010/main" val="2330498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2800" dirty="0"/>
              <a:t>El monóxido de carbono sólo o mezclado con hidrógeno es una materia prima para la industria química, </a:t>
            </a:r>
            <a:r>
              <a:rPr lang="es-CO" sz="1800" dirty="0">
                <a:effectLst/>
                <a:latin typeface="Arial" panose="020B0604020202020204" pitchFamily="34" charset="0"/>
                <a:ea typeface="Wingdings" panose="05000000000000000000" pitchFamily="2" charset="2"/>
              </a:rPr>
              <a:t>en operaciones de manufactura para la producción de metanol, ácido acético, fosgeno, combustibles y síntesis orgánica. </a:t>
            </a:r>
          </a:p>
          <a:p>
            <a:endParaRPr lang="es-CO" sz="1800" dirty="0">
              <a:effectLst/>
              <a:latin typeface="Arial" panose="020B0604020202020204" pitchFamily="34" charset="0"/>
              <a:ea typeface="Wingdings" panose="05000000000000000000" pitchFamily="2" charset="2"/>
            </a:endParaRPr>
          </a:p>
          <a:p>
            <a:r>
              <a:rPr lang="es-CO" sz="1800" dirty="0">
                <a:effectLst/>
                <a:latin typeface="Arial" panose="020B0604020202020204" pitchFamily="34" charset="0"/>
                <a:ea typeface="Wingdings" panose="05000000000000000000" pitchFamily="2" charset="2"/>
              </a:rPr>
              <a:t>En metalurgia es usado en la recuperación de la alta pureza del níquel, para el oro en bruto, como agente reductor, reduciendo los óxidos de los metales. </a:t>
            </a:r>
          </a:p>
          <a:p>
            <a:endParaRPr lang="es-CO" sz="1800" dirty="0">
              <a:effectLst/>
              <a:latin typeface="Arial" panose="020B0604020202020204" pitchFamily="34" charset="0"/>
              <a:ea typeface="Wingdings" panose="05000000000000000000" pitchFamily="2" charset="2"/>
            </a:endParaRPr>
          </a:p>
          <a:p>
            <a:r>
              <a:rPr lang="es-CO" sz="1800" dirty="0">
                <a:effectLst/>
                <a:latin typeface="Arial" panose="020B0604020202020204" pitchFamily="34" charset="0"/>
                <a:ea typeface="Wingdings" panose="05000000000000000000" pitchFamily="2" charset="2"/>
              </a:rPr>
              <a:t>Al tratarse de un gas su vía de absorción es la vía respiratoria (100%), aunque hay un porcentaje no estimable de absorción por vía dérmica, al ingresar por vía inhalatoria atraviesa la membrana alveolo/capilar por difusión pasiva </a:t>
            </a:r>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16</a:t>
            </a:fld>
            <a:endParaRPr lang="es-ES_tradnl"/>
          </a:p>
        </p:txBody>
      </p:sp>
    </p:spTree>
    <p:extLst>
      <p:ext uri="{BB962C8B-B14F-4D97-AF65-F5344CB8AC3E}">
        <p14:creationId xmlns:p14="http://schemas.microsoft.com/office/powerpoint/2010/main" val="1369165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800" dirty="0">
                <a:effectLst/>
                <a:latin typeface="Arial" panose="020B0604020202020204" pitchFamily="34" charset="0"/>
                <a:ea typeface="Wingdings" panose="05000000000000000000" pitchFamily="2" charset="2"/>
              </a:rPr>
              <a:t>Los síntomas son variados y usualmente dependen del periodo de exposición y de los niveles de monóxido de carbono,</a:t>
            </a:r>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17</a:t>
            </a:fld>
            <a:endParaRPr lang="es-ES_tradnl"/>
          </a:p>
        </p:txBody>
      </p:sp>
    </p:spTree>
    <p:extLst>
      <p:ext uri="{BB962C8B-B14F-4D97-AF65-F5344CB8AC3E}">
        <p14:creationId xmlns:p14="http://schemas.microsoft.com/office/powerpoint/2010/main" val="3497880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18</a:t>
            </a:fld>
            <a:endParaRPr lang="es-ES_tradnl"/>
          </a:p>
        </p:txBody>
      </p:sp>
    </p:spTree>
    <p:extLst>
      <p:ext uri="{BB962C8B-B14F-4D97-AF65-F5344CB8AC3E}">
        <p14:creationId xmlns:p14="http://schemas.microsoft.com/office/powerpoint/2010/main" val="2356009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23</a:t>
            </a:fld>
            <a:endParaRPr lang="es-ES_tradnl"/>
          </a:p>
        </p:txBody>
      </p:sp>
    </p:spTree>
    <p:extLst>
      <p:ext uri="{BB962C8B-B14F-4D97-AF65-F5344CB8AC3E}">
        <p14:creationId xmlns:p14="http://schemas.microsoft.com/office/powerpoint/2010/main" val="1241819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800" dirty="0">
                <a:effectLst/>
                <a:latin typeface="Arial" panose="020B0604020202020204" pitchFamily="34" charset="0"/>
                <a:ea typeface="Wingdings" panose="05000000000000000000" pitchFamily="2" charset="2"/>
              </a:rPr>
              <a:t>Este grupo de sustancias Incluyen depresores y estimulantes del sistema nervioso central;, como cocaína, metanfetamina cafeína y nicotina; opioides como heroína y </a:t>
            </a:r>
            <a:r>
              <a:rPr lang="es-CO" sz="1800" dirty="0" err="1">
                <a:effectLst/>
                <a:latin typeface="Arial" panose="020B0604020202020204" pitchFamily="34" charset="0"/>
                <a:ea typeface="Wingdings" panose="05000000000000000000" pitchFamily="2" charset="2"/>
              </a:rPr>
              <a:t>mependina</a:t>
            </a:r>
            <a:r>
              <a:rPr lang="es-CO" sz="1800" dirty="0">
                <a:effectLst/>
                <a:latin typeface="Arial" panose="020B0604020202020204" pitchFamily="34" charset="0"/>
                <a:ea typeface="Wingdings" panose="05000000000000000000" pitchFamily="2" charset="2"/>
              </a:rPr>
              <a:t> (</a:t>
            </a:r>
            <a:r>
              <a:rPr lang="es-CO" sz="1800" dirty="0" err="1">
                <a:effectLst/>
                <a:latin typeface="Arial" panose="020B0604020202020204" pitchFamily="34" charset="0"/>
                <a:ea typeface="Wingdings" panose="05000000000000000000" pitchFamily="2" charset="2"/>
              </a:rPr>
              <a:t>demerol</a:t>
            </a:r>
            <a:r>
              <a:rPr lang="es-CO" sz="1800" dirty="0">
                <a:effectLst/>
                <a:latin typeface="Arial" panose="020B0604020202020204" pitchFamily="34" charset="0"/>
                <a:ea typeface="Wingdings" panose="05000000000000000000" pitchFamily="2" charset="2"/>
              </a:rPr>
              <a:t>); y alucinógenos como dietilamida del ácido lisérgico (LSD) y tetrahidrocannabinol,  principio activo de la marihuana.</a:t>
            </a:r>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24</a:t>
            </a:fld>
            <a:endParaRPr lang="es-ES_tradnl"/>
          </a:p>
        </p:txBody>
      </p:sp>
    </p:spTree>
    <p:extLst>
      <p:ext uri="{BB962C8B-B14F-4D97-AF65-F5344CB8AC3E}">
        <p14:creationId xmlns:p14="http://schemas.microsoft.com/office/powerpoint/2010/main" val="908956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25</a:t>
            </a:fld>
            <a:endParaRPr lang="es-ES_tradnl"/>
          </a:p>
        </p:txBody>
      </p:sp>
    </p:spTree>
    <p:extLst>
      <p:ext uri="{BB962C8B-B14F-4D97-AF65-F5344CB8AC3E}">
        <p14:creationId xmlns:p14="http://schemas.microsoft.com/office/powerpoint/2010/main" val="3866004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3</a:t>
            </a:fld>
            <a:endParaRPr lang="es-ES_tradnl"/>
          </a:p>
        </p:txBody>
      </p:sp>
    </p:spTree>
    <p:extLst>
      <p:ext uri="{BB962C8B-B14F-4D97-AF65-F5344CB8AC3E}">
        <p14:creationId xmlns:p14="http://schemas.microsoft.com/office/powerpoint/2010/main" val="3223679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800" dirty="0">
                <a:effectLst/>
                <a:latin typeface="Arial" panose="020B0604020202020204" pitchFamily="34" charset="0"/>
                <a:ea typeface="Wingdings" panose="05000000000000000000" pitchFamily="2" charset="2"/>
              </a:rPr>
              <a:t>La fase aguda se caracteriza por euforia, aumento de la percepción sensorial, analgesia, incremento de la sociabilidad, relajación e inyección conjuntival (ojos rojos).</a:t>
            </a:r>
          </a:p>
          <a:p>
            <a:r>
              <a:rPr lang="es-ES" sz="1800" dirty="0">
                <a:effectLst/>
                <a:latin typeface="Arial" panose="020B0604020202020204" pitchFamily="34" charset="0"/>
                <a:ea typeface="Wingdings" panose="05000000000000000000" pitchFamily="2" charset="2"/>
              </a:rPr>
              <a:t>En la sobredosis se presenta: ansiedad, pánico, despersonalización, actitud paranoide, dificultades en la concentración, en la memoria y disfunción cognitiva, alteración en la percepción del tiempo, en la coordinación motora, en las funciones ejecutivas y taquicardia </a:t>
            </a:r>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27</a:t>
            </a:fld>
            <a:endParaRPr lang="es-ES_tradnl"/>
          </a:p>
        </p:txBody>
      </p:sp>
    </p:spTree>
    <p:extLst>
      <p:ext uri="{BB962C8B-B14F-4D97-AF65-F5344CB8AC3E}">
        <p14:creationId xmlns:p14="http://schemas.microsoft.com/office/powerpoint/2010/main" val="3590842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28</a:t>
            </a:fld>
            <a:endParaRPr lang="es-ES_tradnl"/>
          </a:p>
        </p:txBody>
      </p:sp>
    </p:spTree>
    <p:extLst>
      <p:ext uri="{BB962C8B-B14F-4D97-AF65-F5344CB8AC3E}">
        <p14:creationId xmlns:p14="http://schemas.microsoft.com/office/powerpoint/2010/main" val="3462448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31</a:t>
            </a:fld>
            <a:endParaRPr lang="es-ES_tradnl"/>
          </a:p>
        </p:txBody>
      </p:sp>
    </p:spTree>
    <p:extLst>
      <p:ext uri="{BB962C8B-B14F-4D97-AF65-F5344CB8AC3E}">
        <p14:creationId xmlns:p14="http://schemas.microsoft.com/office/powerpoint/2010/main" val="1498079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dirty="0">
                <a:latin typeface="Arial"/>
                <a:ea typeface="Arial"/>
                <a:cs typeface="Arial"/>
                <a:sym typeface="Arial"/>
              </a:rPr>
              <a:t>Unidad 4. Grupos de sustancias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a:solidFill>
                  <a:schemeClr val="dk1"/>
                </a:solidFill>
                <a:latin typeface="Arial"/>
                <a:ea typeface="Arial"/>
                <a:cs typeface="Arial"/>
                <a:sym typeface="Arial"/>
              </a:rPr>
              <a:t>Resultados del aprendizaje</a:t>
            </a:r>
            <a:endParaRPr lang="es-ES" sz="1100" b="0" i="0" u="none" strike="noStrike" cap="none" dirty="0">
              <a:solidFill>
                <a:schemeClr val="dk1"/>
              </a:solidFill>
              <a:latin typeface="Calibri"/>
              <a:ea typeface="Calibri"/>
              <a:cs typeface="Calibri"/>
              <a:sym typeface="Calibri"/>
            </a:endParaRPr>
          </a:p>
          <a:p>
            <a:pPr marL="342900" marR="0" lvl="0" indent="-342900" algn="just" rtl="0">
              <a:lnSpc>
                <a:spcPct val="107000"/>
              </a:lnSpc>
              <a:spcBef>
                <a:spcPts val="800"/>
              </a:spcBef>
              <a:spcAft>
                <a:spcPts val="0"/>
              </a:spcAft>
              <a:buClr>
                <a:schemeClr val="dk1"/>
              </a:buClr>
              <a:buSzPts val="1800"/>
              <a:buFont typeface="Arial"/>
              <a:buChar char="●"/>
            </a:pPr>
            <a:r>
              <a:rPr lang="es-MX" sz="1200" b="0" i="0" u="none" strike="noStrike" cap="none" dirty="0">
                <a:solidFill>
                  <a:schemeClr val="dk1"/>
                </a:solidFill>
                <a:latin typeface="Arial"/>
                <a:ea typeface="Arial"/>
                <a:cs typeface="Arial"/>
                <a:sym typeface="Arial"/>
              </a:rPr>
              <a:t>Identificar las principales sustancias con los cuales se presentan las intoxicaciones por solventes y otras sustancias químicas.</a:t>
            </a:r>
            <a:endParaRPr lang="es-MX" sz="1200" b="0" i="0" u="none" strike="noStrike" cap="none" dirty="0">
              <a:solidFill>
                <a:schemeClr val="dk1"/>
              </a:solidFill>
              <a:latin typeface="Noto Sans Symbols"/>
              <a:ea typeface="Noto Sans Symbols"/>
              <a:cs typeface="Noto Sans Symbols"/>
              <a:sym typeface="Noto Sans Symbols"/>
            </a:endParaRPr>
          </a:p>
          <a:p>
            <a:pPr marL="342900" marR="0" lvl="0" indent="-342900" algn="just" rtl="0">
              <a:lnSpc>
                <a:spcPct val="107000"/>
              </a:lnSpc>
              <a:spcBef>
                <a:spcPts val="800"/>
              </a:spcBef>
              <a:spcAft>
                <a:spcPts val="0"/>
              </a:spcAft>
              <a:buClr>
                <a:schemeClr val="dk1"/>
              </a:buClr>
              <a:buSzPts val="1800"/>
              <a:buFont typeface="Arial"/>
              <a:buChar char="●"/>
            </a:pPr>
            <a:r>
              <a:rPr lang="es-MX" sz="1200" b="0" i="0" u="none" strike="noStrike" cap="none" dirty="0">
                <a:solidFill>
                  <a:schemeClr val="dk1"/>
                </a:solidFill>
                <a:latin typeface="Arial"/>
                <a:ea typeface="Arial"/>
                <a:cs typeface="Arial"/>
                <a:sym typeface="Arial"/>
              </a:rPr>
              <a:t>Reconocer las principales manifestaciones clínicas de la intoxicación por solventes y otras </a:t>
            </a:r>
            <a:r>
              <a:rPr lang="es-MX" sz="1200" b="0" i="0" u="none" strike="noStrike" cap="none">
                <a:solidFill>
                  <a:schemeClr val="dk1"/>
                </a:solidFill>
                <a:latin typeface="Arial"/>
                <a:ea typeface="Arial"/>
                <a:cs typeface="Arial"/>
                <a:sym typeface="Arial"/>
              </a:rPr>
              <a:t>sustancias químicas</a:t>
            </a:r>
            <a:endParaRPr lang="es-MX" dirty="0"/>
          </a:p>
        </p:txBody>
      </p:sp>
      <p:sp>
        <p:nvSpPr>
          <p:cNvPr id="53" name="Google Shape;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El grupo otras sustancias químicas está constituido por una gran variedad de sustancias liquidas, sólidas y mezclas que por sus características no están configuradas en los otros grupos de sustancias químicas.</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 Estas tienen propiedades fisicoquímicas como acidez, alcalinidad, combustión o corrosividad, que tienen el potencial de producir intoxicaciones agudas que pueden dejar secuelas graves e incluso causar la muerte. En este grupo se notifican en su mayoría intoxicaciones de tipo accidental, donde la población infantil cobra gran relevancia, seguido por el tipo de intencionalidad suicida.</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 Las sustancias que conforman este grupo son:  cosméticos, agroquímicos, álcalis, ácidos, productos de limpieza, plantas tóxicas, cianuro, fósforo y mezclas que correspondan a diferentes grupos de sustancias químicas. En este grupo algunas de las sustancias que presentan mayor toxicidad aguda son el fósforo blanco y el cianuro, y las que dejan más secuelas por intoxicación accidental y delictiva son las sustancias corrosivas como ácidos y álcalis.</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5</a:t>
            </a:fld>
            <a:endParaRPr lang="es-ES_tradnl"/>
          </a:p>
        </p:txBody>
      </p:sp>
    </p:spTree>
    <p:extLst>
      <p:ext uri="{BB962C8B-B14F-4D97-AF65-F5344CB8AC3E}">
        <p14:creationId xmlns:p14="http://schemas.microsoft.com/office/powerpoint/2010/main" val="181895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Arial" panose="020B0604020202020204" pitchFamily="34" charset="0"/>
                <a:ea typeface="Quattrocento Sans"/>
                <a:cs typeface="Arial" panose="020B0604020202020204" pitchFamily="34" charset="0"/>
              </a:rPr>
              <a:t>En los últimos 5 años (2016 – 2020), se han reportado en el </a:t>
            </a:r>
            <a:r>
              <a:rPr lang="es-ES" sz="1200" dirty="0" err="1">
                <a:effectLst/>
                <a:latin typeface="Arial" panose="020B0604020202020204" pitchFamily="34" charset="0"/>
                <a:ea typeface="Quattrocento Sans"/>
                <a:cs typeface="Arial" panose="020B0604020202020204" pitchFamily="34" charset="0"/>
              </a:rPr>
              <a:t>Sivigila</a:t>
            </a:r>
            <a:r>
              <a:rPr lang="es-ES" sz="1200" dirty="0">
                <a:effectLst/>
                <a:latin typeface="Arial" panose="020B0604020202020204" pitchFamily="34" charset="0"/>
                <a:ea typeface="Quattrocento Sans"/>
                <a:cs typeface="Arial" panose="020B0604020202020204" pitchFamily="34" charset="0"/>
              </a:rPr>
              <a:t>, 22.034 intoxicaciones por otras sustancias químicas en el país, siendo las más prevalentes las intoxicaciones por hipoclorito (42,8%), ácidos y corrosivos (5,6%) y productos de limpieza (5,2%) </a:t>
            </a:r>
            <a:endParaRPr lang="es-ES" dirty="0">
              <a:latin typeface="Arial" panose="020B0604020202020204" pitchFamily="34"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6</a:t>
            </a:fld>
            <a:endParaRPr lang="es-ES_tradnl"/>
          </a:p>
        </p:txBody>
      </p:sp>
    </p:spTree>
    <p:extLst>
      <p:ext uri="{BB962C8B-B14F-4D97-AF65-F5344CB8AC3E}">
        <p14:creationId xmlns:p14="http://schemas.microsoft.com/office/powerpoint/2010/main" val="2989612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Los cáusticos son sustancias capaces de producir daño al reaccionar químicamente con un tejido, se dividen en ácidos y álcalis (10). La gravedad de la lesión depende de la cantidad, pH, concentración de sustancia, duración del contacto y la capacidad de penetrar en los tejidos (11).</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Los cáusticos están ampliamente distribuidos en entornos de hogar e industria, los cáusticos domésticos comúnmente incluyen lejía (hidróxido de sodio o potasio) que se encuentra en limpiadores de desagües y alisadores del cabello, blanqueador (hipoclorito de sodio) o amoníaco (hidróxido de amonio) que se encuentra en productos de limpieza y ácidos altamente concentrados en productos limpiadores de inodoros o piscinas (10).</a:t>
            </a:r>
          </a:p>
          <a:p>
            <a:pPr algn="just">
              <a:lnSpc>
                <a:spcPct val="107000"/>
              </a:lnSpc>
              <a:spcAft>
                <a:spcPts val="800"/>
              </a:spcAft>
            </a:pP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La mayoría de las exposiciones cáusticas involucraron ingestión oral y ocurren en el hogar. </a:t>
            </a:r>
          </a:p>
          <a:p>
            <a:pPr algn="just">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En los niños, la exposición suele ser accidental y en adultos suele ser intencionada. </a:t>
            </a:r>
          </a:p>
          <a:p>
            <a:pPr algn="just">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En los últimos años se han presentado en el país casos de quemaduras cutáneas por cáusticos en personas que son agredidas por un tercero (12).</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200" dirty="0">
                <a:effectLst/>
                <a:latin typeface="Arial" panose="020B0604020202020204" pitchFamily="34" charset="0"/>
                <a:ea typeface="Quattrocento Sans"/>
                <a:cs typeface="Arial" panose="020B0604020202020204" pitchFamily="34" charset="0"/>
              </a:rPr>
              <a:t>La fisiopatología depende del tipo de sustancia involucrada: un álcali o un ácido. Los álcalis son sustancias que tienen un pH superior a 7,0, y el umbral para causar daño directo al tejido por necrosis por licuefacción suele estar por encima de 11,5.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200" dirty="0">
                <a:effectLst/>
                <a:latin typeface="Arial" panose="020B0604020202020204" pitchFamily="34" charset="0"/>
                <a:ea typeface="Quattrocento Sans"/>
                <a:cs typeface="Arial" panose="020B0604020202020204" pitchFamily="34" charset="0"/>
              </a:rPr>
              <a:t>Los ácidos que causan lesiones tienen un  pH  inferior a 2 generando necrosis coagulativa.</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7</a:t>
            </a:fld>
            <a:endParaRPr lang="es-ES_tradnl"/>
          </a:p>
        </p:txBody>
      </p:sp>
    </p:spTree>
    <p:extLst>
      <p:ext uri="{BB962C8B-B14F-4D97-AF65-F5344CB8AC3E}">
        <p14:creationId xmlns:p14="http://schemas.microsoft.com/office/powerpoint/2010/main" val="196733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spcBef>
                <a:spcPts val="200"/>
              </a:spcBef>
            </a:pPr>
            <a:r>
              <a:rPr lang="es-CO" sz="1200" b="1" dirty="0">
                <a:solidFill>
                  <a:srgbClr val="2F5496"/>
                </a:solidFill>
                <a:effectLst/>
                <a:latin typeface="Arial" panose="020B0604020202020204" pitchFamily="34" charset="0"/>
                <a:ea typeface="Noto Sans Symbols"/>
                <a:cs typeface="Arial" panose="020B0604020202020204" pitchFamily="34" charset="0"/>
              </a:rPr>
              <a:t>Manifestaciones clínicas: </a:t>
            </a:r>
            <a:endParaRPr lang="es-ES" sz="1200" b="1" dirty="0">
              <a:solidFill>
                <a:srgbClr val="2F5496"/>
              </a:solidFill>
              <a:effectLst/>
              <a:latin typeface="Arial" panose="020B0604020202020204" pitchFamily="34" charset="0"/>
              <a:ea typeface="Noto Sans Symbols"/>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 </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Los Ácidos:  Producen edema, eritema y úlceras por necrosis de coagulación. Se aprecian quemaduras de mucosas, piel y cualquier tejido en contacto con el ácido. La ingestión produce sialorrea, sed, odinofagia, disfagia, hematemesis y dolor abdominal. La muerte puede presentarse por shock, broncoaspiración o infecciones. La mezcla de ácido muriático  con blanqueador con fines de limpieza, produce una reacción exotérmica con generación de vapores y toxicidad inhalatoria que se manifiesta por tos, disnea, dolor pleurítico, edema pulmonar, hipoxemia, broncoespasmo, neumonitis o traqueo bronquitis (13).</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 </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En los Álcalis o (bases): Los iones OH- disociados penetran en el tejido y causan necrosis de licuefacción.</a:t>
            </a: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 Los corrosivos alcalinos pueden producir quemaduras de la orofaringe, vía aérea superior, esófago y estómago (la ausencia de quemaduras visibles orales no excluye la presencia de lesiones internas). Usualmente los pacientes presentan sialorrea, odinofagia, disfagia, estridor laríngeo, vómito y hematemesis. El aspecto de la mucosa oral es inicialmente blanquecino, luego oscuro, edematoso y ulcerado. La muerte puede sobrevenir por shock o broncoaspiración (13).</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8</a:t>
            </a:fld>
            <a:endParaRPr lang="es-ES_tradnl"/>
          </a:p>
        </p:txBody>
      </p:sp>
    </p:spTree>
    <p:extLst>
      <p:ext uri="{BB962C8B-B14F-4D97-AF65-F5344CB8AC3E}">
        <p14:creationId xmlns:p14="http://schemas.microsoft.com/office/powerpoint/2010/main" val="996447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Debe prestarse atención a la vía aérea, con objeto de mantener su permeabilidad. En ocasiones puede ser necesario realizar intubación endotraqueal con visualización directa y; en caso de no poder intubar se recurre a la traqueostomía dado el riesgo vital por edema faríngeo o traqueal (5).</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 </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No se debe realizar neutralización del material cáustico, debido al potencial de causar una lesión exotérmica, que puede empeorar una ya existente. </a:t>
            </a: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Se debe quitar la ropa expuesta, e irrigar la piel afectada con abundante cantidad de agua</a:t>
            </a:r>
          </a:p>
          <a:p>
            <a:pPr algn="just">
              <a:lnSpc>
                <a:spcPct val="107000"/>
              </a:lnSpc>
              <a:spcAft>
                <a:spcPts val="800"/>
              </a:spcAft>
            </a:pPr>
            <a:endParaRPr lang="es-CO" sz="1200" dirty="0">
              <a:solidFill>
                <a:srgbClr val="000000"/>
              </a:solidFill>
              <a:effectLst/>
              <a:latin typeface="Arial" panose="020B0604020202020204" pitchFamily="34" charset="0"/>
              <a:ea typeface="Quattrocento Sans"/>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La irrigación inmediata de los ojos está indicada cuando se sospecha una exposición ocular (10).</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 </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En la fase de intervención., Los principios toxicológicos estándar de descontaminación gastrointestinal no se aplican a los pacientes con este tipo de intoxicación (11) El uso de carbón activado está contraindicado, pues interfiere con la valoración endoscópica y la mayoría de los cáusticos no se adsorben con el carbón activado, de igual forma, No se recomienda lavado gástrico en ninguna circunstancia(10).</a:t>
            </a:r>
          </a:p>
          <a:p>
            <a:pPr lvl="0"/>
            <a:r>
              <a:rPr lang="es-ES" sz="1200" dirty="0">
                <a:latin typeface="Arial" panose="020B0604020202020204" pitchFamily="34" charset="0"/>
                <a:cs typeface="Arial" panose="020B0604020202020204" pitchFamily="34" charset="0"/>
              </a:rPr>
              <a:t>Se puede realizar aspiración por sonda orogástrica en pacientes que ingresen en los primeros 30 minutos de la ingestión y ésta haya sido masiva</a:t>
            </a:r>
          </a:p>
          <a:p>
            <a:pPr lvl="0"/>
            <a:r>
              <a:rPr lang="es-ES" sz="1200" dirty="0">
                <a:latin typeface="Arial" panose="020B0604020202020204" pitchFamily="34" charset="0"/>
                <a:cs typeface="Arial" panose="020B0604020202020204" pitchFamily="34" charset="0"/>
              </a:rPr>
              <a:t>Los pacientes con ingestión del toxico deben ser evaluados por Cirugía General para definir si requieren manejo quirúrgico y el momento que se reiniciará vía oral</a:t>
            </a:r>
            <a:endParaRPr lang="es-CO" dirty="0">
              <a:latin typeface="Arial" panose="020B0604020202020204" pitchFamily="34" charset="0"/>
              <a:cs typeface="Arial" panose="020B0604020202020204" pitchFamily="34" charset="0"/>
            </a:endParaRPr>
          </a:p>
          <a:p>
            <a:pPr algn="just">
              <a:lnSpc>
                <a:spcPct val="107000"/>
              </a:lnSpc>
              <a:spcAft>
                <a:spcPts val="800"/>
              </a:spcAft>
            </a:pP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l"/>
            <a:r>
              <a:rPr lang="es-CO" sz="1200" dirty="0">
                <a:solidFill>
                  <a:srgbClr val="000000"/>
                </a:solidFill>
                <a:effectLst/>
                <a:latin typeface="Arial" panose="020B0604020202020204" pitchFamily="34" charset="0"/>
                <a:ea typeface="Quattrocento Sans"/>
                <a:cs typeface="Arial" panose="020B0604020202020204" pitchFamily="34" charset="0"/>
              </a:rPr>
              <a:t> A nivel de </a:t>
            </a:r>
            <a:r>
              <a:rPr lang="es-CO" sz="1200" dirty="0" err="1">
                <a:solidFill>
                  <a:srgbClr val="000000"/>
                </a:solidFill>
                <a:effectLst/>
                <a:latin typeface="Arial" panose="020B0604020202020204" pitchFamily="34" charset="0"/>
                <a:ea typeface="Quattrocento Sans"/>
                <a:cs typeface="Arial" panose="020B0604020202020204" pitchFamily="34" charset="0"/>
              </a:rPr>
              <a:t>medicamentsos</a:t>
            </a:r>
            <a:r>
              <a:rPr lang="es-CO" sz="1200" dirty="0">
                <a:solidFill>
                  <a:srgbClr val="000000"/>
                </a:solidFill>
                <a:effectLst/>
                <a:latin typeface="Arial" panose="020B0604020202020204" pitchFamily="34" charset="0"/>
                <a:ea typeface="Quattrocento Sans"/>
                <a:cs typeface="Arial" panose="020B0604020202020204" pitchFamily="34" charset="0"/>
              </a:rPr>
              <a:t>. El control del dolor es esencial. No se recomiendan esteroides, ni antibióticos profilácticos (4). Se debe adicionar omeprazol endovenoso. </a:t>
            </a:r>
            <a:endParaRPr lang="es-CO"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9</a:t>
            </a:fld>
            <a:endParaRPr lang="es-ES_tradnl"/>
          </a:p>
        </p:txBody>
      </p:sp>
    </p:spTree>
    <p:extLst>
      <p:ext uri="{BB962C8B-B14F-4D97-AF65-F5344CB8AC3E}">
        <p14:creationId xmlns:p14="http://schemas.microsoft.com/office/powerpoint/2010/main" val="1700907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El fósforo blanco (también conocido como amarillo) es una sustancia tóxica producida a partir de rocas que contienen fosfato. Este se emplea industrialmente para fabricar productos químicos utilizados en fertilizantes, compuestos de limpieza, pesticidas y en fuegos artificiales. También es usado por militares en varios tipos de municiones como agente incendiario (14).</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El fósforo blanco, es muy tóxico, se absorbe muy bien por la piel y el tracto gastrointestinal, se excreta por las heces y la respiración. Se utiliza en la fabricación de proyectiles, raticidas, fertilizantes y en nuestro país se encuentra presente en un tipo específico de artefactos pirotécnicos que se conocen con los nombres comunes de: “totes”, “</a:t>
            </a:r>
            <a:r>
              <a:rPr lang="es-CO" sz="1200" dirty="0" err="1">
                <a:effectLst/>
                <a:latin typeface="Arial" panose="020B0604020202020204" pitchFamily="34" charset="0"/>
                <a:ea typeface="Quattrocento Sans"/>
                <a:cs typeface="Arial" panose="020B0604020202020204" pitchFamily="34" charset="0"/>
              </a:rPr>
              <a:t>martinicas</a:t>
            </a:r>
            <a:r>
              <a:rPr lang="es-CO" sz="1200" dirty="0">
                <a:effectLst/>
                <a:latin typeface="Arial" panose="020B0604020202020204" pitchFamily="34" charset="0"/>
                <a:ea typeface="Quattrocento Sans"/>
                <a:cs typeface="Arial" panose="020B0604020202020204" pitchFamily="34" charset="0"/>
              </a:rPr>
              <a:t>“, “buscaniguas”, “diablillos”, “</a:t>
            </a:r>
            <a:r>
              <a:rPr lang="es-CO" sz="1200" dirty="0" err="1">
                <a:effectLst/>
                <a:latin typeface="Arial" panose="020B0604020202020204" pitchFamily="34" charset="0"/>
                <a:ea typeface="Quattrocento Sans"/>
                <a:cs typeface="Arial" panose="020B0604020202020204" pitchFamily="34" charset="0"/>
              </a:rPr>
              <a:t>trakitraki</a:t>
            </a:r>
            <a:r>
              <a:rPr lang="es-CO" sz="1200" dirty="0">
                <a:effectLst/>
                <a:latin typeface="Arial" panose="020B0604020202020204" pitchFamily="34" charset="0"/>
                <a:ea typeface="Quattrocento Sans"/>
                <a:cs typeface="Arial" panose="020B0604020202020204" pitchFamily="34" charset="0"/>
              </a:rPr>
              <a:t>” y “buscapiés” (14,15).</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El fósforo blanco es utilizado para fabricar cerillas y debe ser diferenciado del fósforo rojo. El fósforo blanco es insoluble, no volátil, se absorbe muy poco por el tracto gastrointestinal por lo que su toxicidad es baja (14).</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En general la intoxicación por Fósforo blanco se presenta de manera accidental en niños, pero también se utiliza con intencionalidad suicida, la  dosis tóxica es &lt;1 mg / kg y la dosis letal:&gt; 1 mg / kg(7). Un “tote” o “</a:t>
            </a:r>
            <a:r>
              <a:rPr lang="es-CO" sz="1200" dirty="0" err="1">
                <a:effectLst/>
                <a:latin typeface="Arial" panose="020B0604020202020204" pitchFamily="34" charset="0"/>
                <a:ea typeface="Quattrocento Sans"/>
                <a:cs typeface="Arial" panose="020B0604020202020204" pitchFamily="34" charset="0"/>
              </a:rPr>
              <a:t>martiníca</a:t>
            </a:r>
            <a:r>
              <a:rPr lang="es-CO" sz="1200" dirty="0">
                <a:effectLst/>
                <a:latin typeface="Arial" panose="020B0604020202020204" pitchFamily="34" charset="0"/>
                <a:ea typeface="Quattrocento Sans"/>
                <a:cs typeface="Arial" panose="020B0604020202020204" pitchFamily="34" charset="0"/>
              </a:rPr>
              <a:t>” pesa aproximadamente 0,3 gr y contiene entre 3 y 30 mg de fosforo blanco(16).</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10</a:t>
            </a:fld>
            <a:endParaRPr lang="es-ES_tradnl"/>
          </a:p>
        </p:txBody>
      </p:sp>
    </p:spTree>
    <p:extLst>
      <p:ext uri="{BB962C8B-B14F-4D97-AF65-F5344CB8AC3E}">
        <p14:creationId xmlns:p14="http://schemas.microsoft.com/office/powerpoint/2010/main" val="3312269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inSalu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0DC4FD-0875-C549-8775-D9C370BF4F20}"/>
              </a:ext>
            </a:extLst>
          </p:cNvPr>
          <p:cNvSpPr/>
          <p:nvPr userDrawn="1"/>
        </p:nvSpPr>
        <p:spPr>
          <a:xfrm>
            <a:off x="1" y="0"/>
            <a:ext cx="4544292" cy="6858000"/>
          </a:xfrm>
          <a:prstGeom prst="rect">
            <a:avLst/>
          </a:prstGeom>
          <a:solidFill>
            <a:srgbClr val="F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 name="Graphic 5">
            <a:extLst>
              <a:ext uri="{FF2B5EF4-FFF2-40B4-BE49-F238E27FC236}">
                <a16:creationId xmlns:a16="http://schemas.microsoft.com/office/drawing/2014/main" id="{E34821C7-E8A6-BE46-BA59-8D385962D9A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71018" y="5865670"/>
            <a:ext cx="1409288" cy="823248"/>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FB062CAA-2F62-B843-83FB-7C521C63BA3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3328" y="1217377"/>
            <a:ext cx="4544292" cy="956693"/>
          </a:xfrm>
          <a:prstGeom prst="rect">
            <a:avLst/>
          </a:prstGeom>
        </p:spPr>
      </p:pic>
    </p:spTree>
    <p:extLst>
      <p:ext uri="{BB962C8B-B14F-4D97-AF65-F5344CB8AC3E}">
        <p14:creationId xmlns:p14="http://schemas.microsoft.com/office/powerpoint/2010/main" val="126139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acita">
  <p:cSld name="1_Capacita">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7"/>
          <p:cNvSpPr txBox="1">
            <a:spLocks noGrp="1"/>
          </p:cNvSpPr>
          <p:nvPr>
            <p:ph type="title"/>
          </p:nvPr>
        </p:nvSpPr>
        <p:spPr>
          <a:xfrm>
            <a:off x="838200" y="786230"/>
            <a:ext cx="10515600" cy="137945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7"/>
          <p:cNvSpPr txBox="1">
            <a:spLocks noGrp="1"/>
          </p:cNvSpPr>
          <p:nvPr>
            <p:ph type="body" idx="1"/>
          </p:nvPr>
        </p:nvSpPr>
        <p:spPr>
          <a:xfrm>
            <a:off x="838200" y="2550025"/>
            <a:ext cx="5057775" cy="3657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9691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17ECE-DE93-4EA6-861F-3B204A19DE60}"/>
              </a:ext>
            </a:extLst>
          </p:cNvPr>
          <p:cNvSpPr>
            <a:spLocks noGrp="1"/>
          </p:cNvSpPr>
          <p:nvPr>
            <p:ph type="ctrTitle" hasCustomPrompt="1"/>
          </p:nvPr>
        </p:nvSpPr>
        <p:spPr>
          <a:xfrm>
            <a:off x="1524000" y="2541319"/>
            <a:ext cx="9144000" cy="1662546"/>
          </a:xfrm>
        </p:spPr>
        <p:txBody>
          <a:bodyPr anchor="b">
            <a:normAutofit/>
          </a:bodyPr>
          <a:lstStyle>
            <a:lvl1pPr algn="ctr">
              <a:defRPr sz="5400">
                <a:solidFill>
                  <a:schemeClr val="bg1"/>
                </a:solidFill>
              </a:defRPr>
            </a:lvl1pPr>
          </a:lstStyle>
          <a:p>
            <a:r>
              <a:rPr lang="es-ES"/>
              <a:t>Título de la presentación</a:t>
            </a:r>
            <a:endParaRPr lang="es-CO"/>
          </a:p>
        </p:txBody>
      </p:sp>
      <p:sp>
        <p:nvSpPr>
          <p:cNvPr id="3" name="Subtítulo 2">
            <a:extLst>
              <a:ext uri="{FF2B5EF4-FFF2-40B4-BE49-F238E27FC236}">
                <a16:creationId xmlns:a16="http://schemas.microsoft.com/office/drawing/2014/main" id="{FE9D3FB3-359F-46C2-860A-1525058E02A0}"/>
              </a:ext>
            </a:extLst>
          </p:cNvPr>
          <p:cNvSpPr>
            <a:spLocks noGrp="1"/>
          </p:cNvSpPr>
          <p:nvPr>
            <p:ph type="subTitle" idx="1" hasCustomPrompt="1"/>
          </p:nvPr>
        </p:nvSpPr>
        <p:spPr>
          <a:xfrm>
            <a:off x="1524000" y="4455886"/>
            <a:ext cx="9144000" cy="1769424"/>
          </a:xfrm>
        </p:spPr>
        <p:txBody>
          <a:bodyPr>
            <a:normAutofit/>
          </a:bodyPr>
          <a:lstStyle>
            <a:lvl1pPr marL="0" indent="0" algn="ctr">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Incluir Presentador, </a:t>
            </a:r>
            <a:r>
              <a:rPr lang="es-CO"/>
              <a:t>Dependencia, Evento (Si corresponde), Fecha</a:t>
            </a:r>
            <a:endParaRPr lang="es-ES"/>
          </a:p>
        </p:txBody>
      </p:sp>
    </p:spTree>
    <p:extLst>
      <p:ext uri="{BB962C8B-B14F-4D97-AF65-F5344CB8AC3E}">
        <p14:creationId xmlns:p14="http://schemas.microsoft.com/office/powerpoint/2010/main" val="336348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iona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182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vestig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CE365-2412-40EC-A1F3-CF3447CAFBD0}"/>
              </a:ext>
            </a:extLst>
          </p:cNvPr>
          <p:cNvSpPr>
            <a:spLocks noGrp="1"/>
          </p:cNvSpPr>
          <p:nvPr>
            <p:ph type="title"/>
          </p:nvPr>
        </p:nvSpPr>
        <p:spPr>
          <a:xfrm>
            <a:off x="838200" y="786230"/>
            <a:ext cx="10515600" cy="1379454"/>
          </a:xfrm>
        </p:spPr>
        <p:txBody>
          <a:bodyPr/>
          <a:lstStyle/>
          <a:p>
            <a:r>
              <a:rPr lang="es-ES"/>
              <a:t>Haga clic para modificar el estilo de título del patrón</a:t>
            </a:r>
            <a:endParaRPr lang="es-CO"/>
          </a:p>
        </p:txBody>
      </p:sp>
      <p:sp>
        <p:nvSpPr>
          <p:cNvPr id="4" name="Marcador de texto 3">
            <a:extLst>
              <a:ext uri="{FF2B5EF4-FFF2-40B4-BE49-F238E27FC236}">
                <a16:creationId xmlns:a16="http://schemas.microsoft.com/office/drawing/2014/main" id="{EE63BDAB-2BFA-454D-A372-B2C86A22BADD}"/>
              </a:ext>
            </a:extLst>
          </p:cNvPr>
          <p:cNvSpPr>
            <a:spLocks noGrp="1"/>
          </p:cNvSpPr>
          <p:nvPr>
            <p:ph type="body" sz="quarter" idx="10"/>
          </p:nvPr>
        </p:nvSpPr>
        <p:spPr>
          <a:xfrm>
            <a:off x="838200" y="2550025"/>
            <a:ext cx="5057775" cy="3657600"/>
          </a:xfrm>
        </p:spPr>
        <p:txBody>
          <a:bodyPr>
            <a:normAutofit/>
          </a:bodyPr>
          <a:lstStyle>
            <a:lvl1pPr>
              <a:defRPr sz="1600"/>
            </a:lvl1pPr>
          </a:lstStyle>
          <a:p>
            <a:pPr lvl="0"/>
            <a:r>
              <a:rPr lang="es-ES"/>
              <a:t>Haga clic para modificar los estilos de texto del patrón</a:t>
            </a:r>
          </a:p>
        </p:txBody>
      </p:sp>
    </p:spTree>
    <p:extLst>
      <p:ext uri="{BB962C8B-B14F-4D97-AF65-F5344CB8AC3E}">
        <p14:creationId xmlns:p14="http://schemas.microsoft.com/office/powerpoint/2010/main" val="424460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ordi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CE365-2412-40EC-A1F3-CF3447CAFBD0}"/>
              </a:ext>
            </a:extLst>
          </p:cNvPr>
          <p:cNvSpPr>
            <a:spLocks noGrp="1"/>
          </p:cNvSpPr>
          <p:nvPr>
            <p:ph type="title"/>
          </p:nvPr>
        </p:nvSpPr>
        <p:spPr>
          <a:xfrm>
            <a:off x="838200" y="786230"/>
            <a:ext cx="10515600" cy="1379454"/>
          </a:xfrm>
        </p:spPr>
        <p:txBody>
          <a:bodyPr/>
          <a:lstStyle/>
          <a:p>
            <a:r>
              <a:rPr lang="es-ES"/>
              <a:t>Haga clic para modificar el estilo de título del patrón</a:t>
            </a:r>
            <a:endParaRPr lang="es-CO"/>
          </a:p>
        </p:txBody>
      </p:sp>
      <p:sp>
        <p:nvSpPr>
          <p:cNvPr id="4" name="Marcador de texto 3">
            <a:extLst>
              <a:ext uri="{FF2B5EF4-FFF2-40B4-BE49-F238E27FC236}">
                <a16:creationId xmlns:a16="http://schemas.microsoft.com/office/drawing/2014/main" id="{EE63BDAB-2BFA-454D-A372-B2C86A22BADD}"/>
              </a:ext>
            </a:extLst>
          </p:cNvPr>
          <p:cNvSpPr>
            <a:spLocks noGrp="1"/>
          </p:cNvSpPr>
          <p:nvPr>
            <p:ph type="body" sz="quarter" idx="10"/>
          </p:nvPr>
        </p:nvSpPr>
        <p:spPr>
          <a:xfrm>
            <a:off x="838200" y="2550025"/>
            <a:ext cx="5057775" cy="3657600"/>
          </a:xfrm>
        </p:spPr>
        <p:txBody>
          <a:bodyPr>
            <a:normAutofit/>
          </a:bodyPr>
          <a:lstStyle>
            <a:lvl1pPr>
              <a:defRPr sz="1600"/>
            </a:lvl1pPr>
          </a:lstStyle>
          <a:p>
            <a:pPr lvl="0"/>
            <a:r>
              <a:rPr lang="es-ES"/>
              <a:t>Haga clic para modificar los estilos de texto del patrón</a:t>
            </a:r>
          </a:p>
        </p:txBody>
      </p:sp>
    </p:spTree>
    <p:extLst>
      <p:ext uri="{BB962C8B-B14F-4D97-AF65-F5344CB8AC3E}">
        <p14:creationId xmlns:p14="http://schemas.microsoft.com/office/powerpoint/2010/main" val="38834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gi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CE365-2412-40EC-A1F3-CF3447CAFBD0}"/>
              </a:ext>
            </a:extLst>
          </p:cNvPr>
          <p:cNvSpPr>
            <a:spLocks noGrp="1"/>
          </p:cNvSpPr>
          <p:nvPr>
            <p:ph type="title"/>
          </p:nvPr>
        </p:nvSpPr>
        <p:spPr>
          <a:xfrm>
            <a:off x="838200" y="786230"/>
            <a:ext cx="10515600" cy="1379454"/>
          </a:xfrm>
        </p:spPr>
        <p:txBody>
          <a:bodyPr/>
          <a:lstStyle/>
          <a:p>
            <a:r>
              <a:rPr lang="es-ES"/>
              <a:t>Haga clic para modificar el estilo de título del patrón</a:t>
            </a:r>
            <a:endParaRPr lang="es-CO"/>
          </a:p>
        </p:txBody>
      </p:sp>
      <p:sp>
        <p:nvSpPr>
          <p:cNvPr id="4" name="Marcador de texto 3">
            <a:extLst>
              <a:ext uri="{FF2B5EF4-FFF2-40B4-BE49-F238E27FC236}">
                <a16:creationId xmlns:a16="http://schemas.microsoft.com/office/drawing/2014/main" id="{EE63BDAB-2BFA-454D-A372-B2C86A22BADD}"/>
              </a:ext>
            </a:extLst>
          </p:cNvPr>
          <p:cNvSpPr>
            <a:spLocks noGrp="1"/>
          </p:cNvSpPr>
          <p:nvPr>
            <p:ph type="body" sz="quarter" idx="10"/>
          </p:nvPr>
        </p:nvSpPr>
        <p:spPr>
          <a:xfrm>
            <a:off x="838200" y="2550025"/>
            <a:ext cx="5057775" cy="3657600"/>
          </a:xfrm>
        </p:spPr>
        <p:txBody>
          <a:bodyPr>
            <a:normAutofit/>
          </a:bodyPr>
          <a:lstStyle>
            <a:lvl1pPr>
              <a:defRPr sz="1600"/>
            </a:lvl1pPr>
          </a:lstStyle>
          <a:p>
            <a:pPr lvl="0"/>
            <a:r>
              <a:rPr lang="es-ES"/>
              <a:t>Haga clic para modificar los estilos de texto del patrón</a:t>
            </a:r>
          </a:p>
        </p:txBody>
      </p:sp>
    </p:spTree>
    <p:extLst>
      <p:ext uri="{BB962C8B-B14F-4D97-AF65-F5344CB8AC3E}">
        <p14:creationId xmlns:p14="http://schemas.microsoft.com/office/powerpoint/2010/main" val="3787032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ser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CE365-2412-40EC-A1F3-CF3447CAFBD0}"/>
              </a:ext>
            </a:extLst>
          </p:cNvPr>
          <p:cNvSpPr>
            <a:spLocks noGrp="1"/>
          </p:cNvSpPr>
          <p:nvPr>
            <p:ph type="title"/>
          </p:nvPr>
        </p:nvSpPr>
        <p:spPr>
          <a:xfrm>
            <a:off x="838200" y="786230"/>
            <a:ext cx="10515600" cy="1379454"/>
          </a:xfrm>
        </p:spPr>
        <p:txBody>
          <a:bodyPr/>
          <a:lstStyle/>
          <a:p>
            <a:r>
              <a:rPr lang="es-ES"/>
              <a:t>Haga clic para modificar el estilo de título del patrón</a:t>
            </a:r>
            <a:endParaRPr lang="es-CO"/>
          </a:p>
        </p:txBody>
      </p:sp>
      <p:sp>
        <p:nvSpPr>
          <p:cNvPr id="4" name="Marcador de texto 3">
            <a:extLst>
              <a:ext uri="{FF2B5EF4-FFF2-40B4-BE49-F238E27FC236}">
                <a16:creationId xmlns:a16="http://schemas.microsoft.com/office/drawing/2014/main" id="{EE63BDAB-2BFA-454D-A372-B2C86A22BADD}"/>
              </a:ext>
            </a:extLst>
          </p:cNvPr>
          <p:cNvSpPr>
            <a:spLocks noGrp="1"/>
          </p:cNvSpPr>
          <p:nvPr>
            <p:ph type="body" sz="quarter" idx="10"/>
          </p:nvPr>
        </p:nvSpPr>
        <p:spPr>
          <a:xfrm>
            <a:off x="838200" y="2550025"/>
            <a:ext cx="5057775" cy="3657600"/>
          </a:xfrm>
        </p:spPr>
        <p:txBody>
          <a:bodyPr>
            <a:normAutofit/>
          </a:bodyPr>
          <a:lstStyle>
            <a:lvl1pPr>
              <a:defRPr sz="1600"/>
            </a:lvl1pPr>
          </a:lstStyle>
          <a:p>
            <a:pPr lvl="0"/>
            <a:r>
              <a:rPr lang="es-ES"/>
              <a:t>Haga clic para modificar los estilos de texto del patrón</a:t>
            </a:r>
          </a:p>
        </p:txBody>
      </p:sp>
    </p:spTree>
    <p:extLst>
      <p:ext uri="{BB962C8B-B14F-4D97-AF65-F5344CB8AC3E}">
        <p14:creationId xmlns:p14="http://schemas.microsoft.com/office/powerpoint/2010/main" val="1369756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du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CE365-2412-40EC-A1F3-CF3447CAFBD0}"/>
              </a:ext>
            </a:extLst>
          </p:cNvPr>
          <p:cNvSpPr>
            <a:spLocks noGrp="1"/>
          </p:cNvSpPr>
          <p:nvPr>
            <p:ph type="title"/>
          </p:nvPr>
        </p:nvSpPr>
        <p:spPr>
          <a:xfrm>
            <a:off x="838200" y="786230"/>
            <a:ext cx="10515600" cy="1379454"/>
          </a:xfrm>
        </p:spPr>
        <p:txBody>
          <a:bodyPr/>
          <a:lstStyle/>
          <a:p>
            <a:r>
              <a:rPr lang="es-ES"/>
              <a:t>Haga clic para modificar el estilo de título del patrón</a:t>
            </a:r>
            <a:endParaRPr lang="es-CO"/>
          </a:p>
        </p:txBody>
      </p:sp>
      <p:sp>
        <p:nvSpPr>
          <p:cNvPr id="4" name="Marcador de texto 3">
            <a:extLst>
              <a:ext uri="{FF2B5EF4-FFF2-40B4-BE49-F238E27FC236}">
                <a16:creationId xmlns:a16="http://schemas.microsoft.com/office/drawing/2014/main" id="{EE63BDAB-2BFA-454D-A372-B2C86A22BADD}"/>
              </a:ext>
            </a:extLst>
          </p:cNvPr>
          <p:cNvSpPr>
            <a:spLocks noGrp="1"/>
          </p:cNvSpPr>
          <p:nvPr>
            <p:ph type="body" sz="quarter" idx="10"/>
          </p:nvPr>
        </p:nvSpPr>
        <p:spPr>
          <a:xfrm>
            <a:off x="838200" y="2550025"/>
            <a:ext cx="5057775" cy="3657600"/>
          </a:xfrm>
        </p:spPr>
        <p:txBody>
          <a:bodyPr>
            <a:normAutofit/>
          </a:bodyPr>
          <a:lstStyle>
            <a:lvl1pPr>
              <a:defRPr sz="1600"/>
            </a:lvl1pPr>
          </a:lstStyle>
          <a:p>
            <a:pPr lvl="0"/>
            <a:r>
              <a:rPr lang="es-ES"/>
              <a:t>Haga clic para modificar los estilos de texto del patrón</a:t>
            </a:r>
          </a:p>
        </p:txBody>
      </p:sp>
    </p:spTree>
    <p:extLst>
      <p:ext uri="{BB962C8B-B14F-4D97-AF65-F5344CB8AC3E}">
        <p14:creationId xmlns:p14="http://schemas.microsoft.com/office/powerpoint/2010/main" val="1736840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paci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CE365-2412-40EC-A1F3-CF3447CAFBD0}"/>
              </a:ext>
            </a:extLst>
          </p:cNvPr>
          <p:cNvSpPr>
            <a:spLocks noGrp="1"/>
          </p:cNvSpPr>
          <p:nvPr>
            <p:ph type="title"/>
          </p:nvPr>
        </p:nvSpPr>
        <p:spPr>
          <a:xfrm>
            <a:off x="838200" y="786230"/>
            <a:ext cx="10515600" cy="1379454"/>
          </a:xfrm>
        </p:spPr>
        <p:txBody>
          <a:bodyPr/>
          <a:lstStyle/>
          <a:p>
            <a:r>
              <a:rPr lang="es-ES"/>
              <a:t>Haga clic para modificar el estilo de título del patrón</a:t>
            </a:r>
            <a:endParaRPr lang="es-CO"/>
          </a:p>
        </p:txBody>
      </p:sp>
      <p:sp>
        <p:nvSpPr>
          <p:cNvPr id="4" name="Marcador de texto 3">
            <a:extLst>
              <a:ext uri="{FF2B5EF4-FFF2-40B4-BE49-F238E27FC236}">
                <a16:creationId xmlns:a16="http://schemas.microsoft.com/office/drawing/2014/main" id="{EE63BDAB-2BFA-454D-A372-B2C86A22BADD}"/>
              </a:ext>
            </a:extLst>
          </p:cNvPr>
          <p:cNvSpPr>
            <a:spLocks noGrp="1"/>
          </p:cNvSpPr>
          <p:nvPr>
            <p:ph type="body" sz="quarter" idx="10"/>
          </p:nvPr>
        </p:nvSpPr>
        <p:spPr>
          <a:xfrm>
            <a:off x="838200" y="2550025"/>
            <a:ext cx="5057775" cy="3657600"/>
          </a:xfrm>
        </p:spPr>
        <p:txBody>
          <a:bodyPr>
            <a:normAutofit/>
          </a:bodyPr>
          <a:lstStyle>
            <a:lvl1pPr>
              <a:defRPr sz="1600"/>
            </a:lvl1pPr>
          </a:lstStyle>
          <a:p>
            <a:pPr lvl="0"/>
            <a:r>
              <a:rPr lang="es-ES"/>
              <a:t>Haga clic para modificar los estilos de texto del patrón</a:t>
            </a:r>
          </a:p>
        </p:txBody>
      </p:sp>
    </p:spTree>
    <p:extLst>
      <p:ext uri="{BB962C8B-B14F-4D97-AF65-F5344CB8AC3E}">
        <p14:creationId xmlns:p14="http://schemas.microsoft.com/office/powerpoint/2010/main" val="2842927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D9F9267-4CE5-48EE-8E58-1EABD078F4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12C89073-E011-4938-80E8-B06957275F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972276237"/>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56" r:id="rId3"/>
    <p:sldLayoutId id="2147483650" r:id="rId4"/>
    <p:sldLayoutId id="2147483651" r:id="rId5"/>
    <p:sldLayoutId id="2147483652" r:id="rId6"/>
    <p:sldLayoutId id="2147483653" r:id="rId7"/>
    <p:sldLayoutId id="2147483654" r:id="rId8"/>
    <p:sldLayoutId id="2147483655" r:id="rId9"/>
    <p:sldLayoutId id="2147483658" r:id="rId10"/>
  </p:sldLayoutIdLst>
  <p:txStyles>
    <p:title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xml"/><Relationship Id="rId7" Type="http://schemas.openxmlformats.org/officeDocument/2006/relationships/image" Target="../media/image1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google.com.co/search?hl=es&amp;authuser=0&amp;tbm=isch&amp;sxsrf=ACYBGNRye_ZLKaS_sVO84ny7XQFHFLXDTA:1581087426999&amp;source=hp&amp;biw=1094&amp;bih=504&amp;ei=wno9Xp3yOs-y5gLHy6roAw&amp;q=fosforo+elemental&amp;oq=fosforo+elemental&amp;gs_l=img.3..0.1125.4194..4495...1.0..0.189.2506.0j17......0....1..gws-wiz-img.......35i39j0i131.wEEZWdbkBFk&amp;ved=0ahUKEwid28XT2b_nAhVPmVkKHcelCj0Q4dUDCAY&amp;uact=5#imgrc=QjE_u1i2Y4ZHuM" TargetMode="External"/><Relationship Id="rId5" Type="http://schemas.openxmlformats.org/officeDocument/2006/relationships/image" Target="../media/image17.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slideLayout" Target="../slideLayouts/slideLayout9.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image" Target="../media/image12.png"/><Relationship Id="rId2" Type="http://schemas.openxmlformats.org/officeDocument/2006/relationships/audio" Target="../media/media10.m4a"/><Relationship Id="rId16" Type="http://schemas.microsoft.com/office/2007/relationships/diagramDrawing" Target="../diagrams/drawing6.xml"/><Relationship Id="rId1" Type="http://schemas.microsoft.com/office/2007/relationships/media" Target="../media/media10.m4a"/><Relationship Id="rId6" Type="http://schemas.openxmlformats.org/officeDocument/2006/relationships/image" Target="../media/image19.png"/><Relationship Id="rId11" Type="http://schemas.microsoft.com/office/2007/relationships/diagramDrawing" Target="../diagrams/drawing5.xml"/><Relationship Id="rId5" Type="http://schemas.openxmlformats.org/officeDocument/2006/relationships/hyperlink" Target="https://asscat-hepatitis.org/hepatitis-no-viricas/esteatosis-hepatica/" TargetMode="Externa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notesSlide" Target="../notesSlides/notesSlide10.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9.xml"/><Relationship Id="rId7" Type="http://schemas.openxmlformats.org/officeDocument/2006/relationships/diagramQuickStyle" Target="../diagrams/quickStyle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2.png"/><Relationship Id="rId4" Type="http://schemas.openxmlformats.org/officeDocument/2006/relationships/notesSlide" Target="../notesSlides/notesSlide11.xml"/><Relationship Id="rId9" Type="http://schemas.microsoft.com/office/2007/relationships/diagramDrawing" Target="../diagrams/drawing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9.xml"/><Relationship Id="rId7" Type="http://schemas.openxmlformats.org/officeDocument/2006/relationships/diagramQuickStyle" Target="../diagrams/quickStyle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12.png"/><Relationship Id="rId4" Type="http://schemas.openxmlformats.org/officeDocument/2006/relationships/notesSlide" Target="../notesSlides/notesSlide12.xml"/><Relationship Id="rId9" Type="http://schemas.microsoft.com/office/2007/relationships/diagramDrawing" Target="../diagrams/drawing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9.xml"/><Relationship Id="rId7" Type="http://schemas.openxmlformats.org/officeDocument/2006/relationships/image" Target="../media/image2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svg"/><Relationship Id="rId11" Type="http://schemas.openxmlformats.org/officeDocument/2006/relationships/image" Target="../media/image12.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notesSlide" Target="../notesSlides/notesSlide14.xml"/><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slideLayout" Target="../slideLayouts/slideLayout9.xml"/><Relationship Id="rId7" Type="http://schemas.openxmlformats.org/officeDocument/2006/relationships/image" Target="../media/image3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6.xml"/><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2.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2.mp4"/><Relationship Id="rId7" Type="http://schemas.openxmlformats.org/officeDocument/2006/relationships/notesSlide" Target="../notesSlides/notesSlide1.xml"/><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3.m4a"/><Relationship Id="rId4" Type="http://schemas.microsoft.com/office/2007/relationships/media" Target="../media/media3.m4a"/><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2.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slideLayout" Target="../slideLayouts/slideLayout9.xml"/><Relationship Id="rId7" Type="http://schemas.openxmlformats.org/officeDocument/2006/relationships/diagramColors" Target="../diagrams/colors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slideLayout" Target="../slideLayouts/slideLayout9.xml"/><Relationship Id="rId7" Type="http://schemas.openxmlformats.org/officeDocument/2006/relationships/diagramLayout" Target="../diagrams/layout10.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Data" Target="../diagrams/data10.xml"/><Relationship Id="rId11" Type="http://schemas.openxmlformats.org/officeDocument/2006/relationships/image" Target="../media/image12.png"/><Relationship Id="rId5" Type="http://schemas.openxmlformats.org/officeDocument/2006/relationships/image" Target="../media/image34.png"/><Relationship Id="rId10" Type="http://schemas.microsoft.com/office/2007/relationships/diagramDrawing" Target="../diagrams/drawing10.xml"/><Relationship Id="rId4" Type="http://schemas.openxmlformats.org/officeDocument/2006/relationships/notesSlide" Target="../notesSlides/notesSlide17.xml"/><Relationship Id="rId9" Type="http://schemas.openxmlformats.org/officeDocument/2006/relationships/diagramColors" Target="../diagrams/colors10.xm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9.xml"/><Relationship Id="rId7" Type="http://schemas.openxmlformats.org/officeDocument/2006/relationships/image" Target="../media/image3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6.png"/><Relationship Id="rId11" Type="http://schemas.openxmlformats.org/officeDocument/2006/relationships/image" Target="../media/image12.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notesSlide" Target="../notesSlides/notesSlide18.xml"/><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2.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image" Target="../media/image12.png"/><Relationship Id="rId3" Type="http://schemas.openxmlformats.org/officeDocument/2006/relationships/slideLayout" Target="../slideLayouts/slideLayout9.xml"/><Relationship Id="rId7" Type="http://schemas.openxmlformats.org/officeDocument/2006/relationships/diagramQuickStyle" Target="../diagrams/quickStyle11.xml"/><Relationship Id="rId12" Type="http://schemas.openxmlformats.org/officeDocument/2006/relationships/image" Target="../media/image3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11.xml"/><Relationship Id="rId11" Type="http://schemas.openxmlformats.org/officeDocument/2006/relationships/image" Target="../media/image44.png"/><Relationship Id="rId5" Type="http://schemas.openxmlformats.org/officeDocument/2006/relationships/diagramData" Target="../diagrams/data11.xml"/><Relationship Id="rId10" Type="http://schemas.openxmlformats.org/officeDocument/2006/relationships/image" Target="../media/image43.png"/><Relationship Id="rId4" Type="http://schemas.openxmlformats.org/officeDocument/2006/relationships/notesSlide" Target="../notesSlides/notesSlide20.xml"/><Relationship Id="rId9" Type="http://schemas.microsoft.com/office/2007/relationships/diagramDrawing" Target="../diagrams/drawing11.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9.xml"/><Relationship Id="rId7" Type="http://schemas.openxmlformats.org/officeDocument/2006/relationships/diagramQuickStyle" Target="../diagrams/quickStyle1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12.png"/><Relationship Id="rId4" Type="http://schemas.openxmlformats.org/officeDocument/2006/relationships/notesSlide" Target="../notesSlides/notesSlide21.xml"/><Relationship Id="rId9" Type="http://schemas.microsoft.com/office/2007/relationships/diagramDrawing" Target="../diagrams/drawing1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2.pn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slideLayout" Target="../slideLayouts/slideLayout9.xml"/><Relationship Id="rId7" Type="http://schemas.openxmlformats.org/officeDocument/2006/relationships/diagramColors" Target="../diagrams/colors1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QuickStyle" Target="../diagrams/quickStyle13.xml"/><Relationship Id="rId5" Type="http://schemas.openxmlformats.org/officeDocument/2006/relationships/diagramLayout" Target="../diagrams/layout13.xml"/><Relationship Id="rId10" Type="http://schemas.openxmlformats.org/officeDocument/2006/relationships/image" Target="../media/image12.png"/><Relationship Id="rId4" Type="http://schemas.openxmlformats.org/officeDocument/2006/relationships/diagramData" Target="../diagrams/data13.xml"/><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slideLayout" Target="../slideLayouts/slideLayout9.xml"/><Relationship Id="rId7" Type="http://schemas.openxmlformats.org/officeDocument/2006/relationships/diagramLayout" Target="../diagrams/layout1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Data" Target="../diagrams/data14.xml"/><Relationship Id="rId5" Type="http://schemas.openxmlformats.org/officeDocument/2006/relationships/image" Target="../media/image12.png"/><Relationship Id="rId10" Type="http://schemas.microsoft.com/office/2007/relationships/diagramDrawing" Target="../diagrams/drawing14.xml"/><Relationship Id="rId4" Type="http://schemas.openxmlformats.org/officeDocument/2006/relationships/notesSlide" Target="../notesSlides/notesSlide22.xml"/><Relationship Id="rId9" Type="http://schemas.openxmlformats.org/officeDocument/2006/relationships/diagramColors" Target="../diagrams/colors14.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4.emf"/><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9.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slideLayout" Target="../slideLayouts/slideLayout9.xml"/><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12.png"/><Relationship Id="rId10" Type="http://schemas.openxmlformats.org/officeDocument/2006/relationships/diagramData" Target="../diagrams/data3.xml"/><Relationship Id="rId4" Type="http://schemas.openxmlformats.org/officeDocument/2006/relationships/notesSlide" Target="../notesSlides/notesSlide7.xml"/><Relationship Id="rId9" Type="http://schemas.microsoft.com/office/2007/relationships/diagramDrawing" Target="../diagrams/drawing2.xml"/><Relationship Id="rId14"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9.xml"/><Relationship Id="rId7"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2.png"/><Relationship Id="rId4" Type="http://schemas.openxmlformats.org/officeDocument/2006/relationships/notesSlide" Target="../notesSlides/notesSlide8.xml"/><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807B351-9191-4859-AA85-0F85DCFB4C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0845034"/>
      </p:ext>
    </p:extLst>
  </p:cSld>
  <p:clrMapOvr>
    <a:masterClrMapping/>
  </p:clrMapOvr>
  <mc:AlternateContent xmlns:mc="http://schemas.openxmlformats.org/markup-compatibility/2006" xmlns:p14="http://schemas.microsoft.com/office/powerpoint/2010/main">
    <mc:Choice Requires="p14">
      <p:transition spd="slow" p14:dur="2000" advTm="520"/>
    </mc:Choice>
    <mc:Fallback xmlns="">
      <p:transition spd="slow" advTm="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Resultado de imagen de fosforo elemental">
            <a:extLst>
              <a:ext uri="{FF2B5EF4-FFF2-40B4-BE49-F238E27FC236}">
                <a16:creationId xmlns:a16="http://schemas.microsoft.com/office/drawing/2014/main" id="{7E77D76E-F594-4D2B-B7AC-CD7FBE8C2E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1" y="1659263"/>
            <a:ext cx="1821871" cy="184111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16758760-474D-4132-9E10-D9E83DE2B752}"/>
              </a:ext>
            </a:extLst>
          </p:cNvPr>
          <p:cNvSpPr/>
          <p:nvPr/>
        </p:nvSpPr>
        <p:spPr>
          <a:xfrm>
            <a:off x="165100" y="5978044"/>
            <a:ext cx="5491360" cy="230832"/>
          </a:xfrm>
          <a:prstGeom prst="rect">
            <a:avLst/>
          </a:prstGeom>
        </p:spPr>
        <p:txBody>
          <a:bodyPr wrap="square">
            <a:spAutoFit/>
          </a:bodyPr>
          <a:lstStyle/>
          <a:p>
            <a:r>
              <a:rPr lang="es-CO" sz="900" dirty="0">
                <a:hlinkClick r:id="rId6">
                  <a:extLst>
                    <a:ext uri="{A12FA001-AC4F-418D-AE19-62706E023703}">
                      <ahyp:hlinkClr xmlns:ahyp="http://schemas.microsoft.com/office/drawing/2018/hyperlinkcolor" val="tx"/>
                    </a:ext>
                  </a:extLst>
                </a:hlinkClick>
              </a:rPr>
              <a:t>Fuente </a:t>
            </a:r>
            <a:r>
              <a:rPr lang="es-CO" sz="900" dirty="0"/>
              <a:t>https://www.amazon.es/100-f%C3%B3sforo-phosphorus-Elemental-pureza/dp/B01BRG2Q2A</a:t>
            </a:r>
          </a:p>
        </p:txBody>
      </p:sp>
      <p:pic>
        <p:nvPicPr>
          <p:cNvPr id="5" name="Picture 6" descr="Resultado de imagen de fosforo blanco">
            <a:extLst>
              <a:ext uri="{FF2B5EF4-FFF2-40B4-BE49-F238E27FC236}">
                <a16:creationId xmlns:a16="http://schemas.microsoft.com/office/drawing/2014/main" id="{336C1368-FF82-4CA9-8A2F-3826BB32F2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1" y="3893777"/>
            <a:ext cx="1821871" cy="18411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73DFC2BE-7280-47BB-B4A8-408573B2C30B}"/>
              </a:ext>
            </a:extLst>
          </p:cNvPr>
          <p:cNvSpPr/>
          <p:nvPr/>
        </p:nvSpPr>
        <p:spPr>
          <a:xfrm>
            <a:off x="4368216" y="1643862"/>
            <a:ext cx="6251745" cy="1841109"/>
          </a:xfrm>
          <a:prstGeom prst="rect">
            <a:avLst/>
          </a:prstGeom>
          <a:solidFill>
            <a:srgbClr val="F363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t>Fósforo blanco (rojo) </a:t>
            </a:r>
          </a:p>
          <a:p>
            <a:pPr algn="just"/>
            <a:r>
              <a:rPr lang="es-CO" dirty="0"/>
              <a:t>No se absorbe bien y tiene una toxicidad limitada.</a:t>
            </a:r>
          </a:p>
          <a:p>
            <a:pPr algn="just"/>
            <a:r>
              <a:rPr lang="es-CO" dirty="0"/>
              <a:t>Fabricación de metanfetaminas y fósforos</a:t>
            </a:r>
          </a:p>
        </p:txBody>
      </p:sp>
      <p:sp>
        <p:nvSpPr>
          <p:cNvPr id="11" name="Rectángulo 10">
            <a:extLst>
              <a:ext uri="{FF2B5EF4-FFF2-40B4-BE49-F238E27FC236}">
                <a16:creationId xmlns:a16="http://schemas.microsoft.com/office/drawing/2014/main" id="{EB76FA82-948B-4091-B2D6-C1AFE25FDE7E}"/>
              </a:ext>
            </a:extLst>
          </p:cNvPr>
          <p:cNvSpPr/>
          <p:nvPr/>
        </p:nvSpPr>
        <p:spPr>
          <a:xfrm>
            <a:off x="4368216" y="3891956"/>
            <a:ext cx="6263040" cy="1841110"/>
          </a:xfrm>
          <a:prstGeom prst="rect">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solidFill>
                  <a:schemeClr val="tx1"/>
                </a:solidFill>
              </a:rPr>
              <a:t>Fósforo blanco (amarillo) es altamente tóxico. </a:t>
            </a:r>
          </a:p>
          <a:p>
            <a:pPr algn="just"/>
            <a:r>
              <a:rPr lang="es-CO" dirty="0">
                <a:solidFill>
                  <a:schemeClr val="tx1"/>
                </a:solidFill>
              </a:rPr>
              <a:t>Olor a ajo y brilla con la exposición al aire.</a:t>
            </a:r>
          </a:p>
          <a:p>
            <a:pPr algn="just"/>
            <a:r>
              <a:rPr lang="es-CO" dirty="0">
                <a:solidFill>
                  <a:schemeClr val="tx1"/>
                </a:solidFill>
              </a:rPr>
              <a:t>Fabricación de fertilizantes, aditivos alimentarios, limpieza, compuestos e incendiarios en municiones militares, rodenticida y en la fabricación de fuegos artificiales. </a:t>
            </a:r>
          </a:p>
          <a:p>
            <a:pPr algn="just"/>
            <a:r>
              <a:rPr lang="es-CO" dirty="0">
                <a:solidFill>
                  <a:schemeClr val="tx1"/>
                </a:solidFill>
              </a:rPr>
              <a:t>Dosis tóxica vía oral 1 mg/kg.</a:t>
            </a:r>
          </a:p>
        </p:txBody>
      </p:sp>
      <p:sp>
        <p:nvSpPr>
          <p:cNvPr id="12" name="Título 1">
            <a:extLst>
              <a:ext uri="{FF2B5EF4-FFF2-40B4-BE49-F238E27FC236}">
                <a16:creationId xmlns:a16="http://schemas.microsoft.com/office/drawing/2014/main" id="{94AF62F8-A3C2-45A6-82D4-DE6D5041EEBC}"/>
              </a:ext>
            </a:extLst>
          </p:cNvPr>
          <p:cNvSpPr>
            <a:spLocks noGrp="1"/>
          </p:cNvSpPr>
          <p:nvPr>
            <p:ph type="title"/>
          </p:nvPr>
        </p:nvSpPr>
        <p:spPr>
          <a:xfrm>
            <a:off x="1219200" y="448065"/>
            <a:ext cx="10515600" cy="676331"/>
          </a:xfrm>
        </p:spPr>
        <p:txBody>
          <a:bodyPr/>
          <a:lstStyle/>
          <a:p>
            <a:r>
              <a:rPr lang="es-ES" dirty="0">
                <a:latin typeface="Arial"/>
                <a:cs typeface="Arial"/>
              </a:rPr>
              <a:t>Intoxicación por otras sustancias químicas, fósforo blanco</a:t>
            </a:r>
            <a:endParaRPr lang="es-ES" dirty="0"/>
          </a:p>
        </p:txBody>
      </p:sp>
      <p:pic>
        <p:nvPicPr>
          <p:cNvPr id="2" name="Audio 1">
            <a:hlinkClick r:id="" action="ppaction://media"/>
            <a:extLst>
              <a:ext uri="{FF2B5EF4-FFF2-40B4-BE49-F238E27FC236}">
                <a16:creationId xmlns:a16="http://schemas.microsoft.com/office/drawing/2014/main" id="{44C92AEB-7FC4-49C9-A7D3-32212026D1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9452315"/>
      </p:ext>
    </p:extLst>
  </p:cSld>
  <p:clrMapOvr>
    <a:masterClrMapping/>
  </p:clrMapOvr>
  <mc:AlternateContent xmlns:mc="http://schemas.openxmlformats.org/markup-compatibility/2006" xmlns:p14="http://schemas.microsoft.com/office/powerpoint/2010/main">
    <mc:Choice Requires="p14">
      <p:transition spd="slow" p14:dur="2000" advTm="5860"/>
    </mc:Choice>
    <mc:Fallback xmlns="">
      <p:transition spd="slow" advTm="5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CE359E-0ABC-4B8E-B48C-E17552789B77}"/>
              </a:ext>
            </a:extLst>
          </p:cNvPr>
          <p:cNvSpPr>
            <a:spLocks noGrp="1"/>
          </p:cNvSpPr>
          <p:nvPr>
            <p:ph type="title"/>
          </p:nvPr>
        </p:nvSpPr>
        <p:spPr>
          <a:xfrm>
            <a:off x="300782" y="211494"/>
            <a:ext cx="10515600" cy="571608"/>
          </a:xfrm>
        </p:spPr>
        <p:txBody>
          <a:bodyPr>
            <a:normAutofit/>
          </a:bodyPr>
          <a:lstStyle/>
          <a:p>
            <a:r>
              <a:rPr lang="es-CO" dirty="0"/>
              <a:t>Mecanismo de acción tóxico del fósforo blanco</a:t>
            </a:r>
          </a:p>
        </p:txBody>
      </p:sp>
      <p:sp>
        <p:nvSpPr>
          <p:cNvPr id="5" name="Rectángulo 4">
            <a:extLst>
              <a:ext uri="{FF2B5EF4-FFF2-40B4-BE49-F238E27FC236}">
                <a16:creationId xmlns:a16="http://schemas.microsoft.com/office/drawing/2014/main" id="{B5C8DB47-3631-4122-8F8A-7BC65AC60DA8}"/>
              </a:ext>
            </a:extLst>
          </p:cNvPr>
          <p:cNvSpPr/>
          <p:nvPr/>
        </p:nvSpPr>
        <p:spPr>
          <a:xfrm>
            <a:off x="0" y="6594106"/>
            <a:ext cx="11534775" cy="246221"/>
          </a:xfrm>
          <a:prstGeom prst="rect">
            <a:avLst/>
          </a:prstGeom>
        </p:spPr>
        <p:txBody>
          <a:bodyPr wrap="square">
            <a:spAutoFit/>
          </a:bodyPr>
          <a:lstStyle/>
          <a:p>
            <a:r>
              <a:rPr lang="es-CO" sz="1000" dirty="0">
                <a:solidFill>
                  <a:schemeClr val="bg1"/>
                </a:solidFill>
                <a:hlinkClick r:id="rId5">
                  <a:extLst>
                    <a:ext uri="{A12FA001-AC4F-418D-AE19-62706E023703}">
                      <ahyp:hlinkClr xmlns:ahyp="http://schemas.microsoft.com/office/drawing/2018/hyperlinkcolor" val="tx"/>
                    </a:ext>
                  </a:extLst>
                </a:hlinkClick>
              </a:rPr>
              <a:t>Fuente: https://asscat-hepatitis.org/hepatitis-no-viricas/esteatosis-hepatica/</a:t>
            </a:r>
            <a:endParaRPr lang="es-CO" sz="1000" dirty="0">
              <a:solidFill>
                <a:schemeClr val="bg1"/>
              </a:solidFill>
            </a:endParaRPr>
          </a:p>
        </p:txBody>
      </p:sp>
      <p:pic>
        <p:nvPicPr>
          <p:cNvPr id="6" name="Imagen 5">
            <a:extLst>
              <a:ext uri="{FF2B5EF4-FFF2-40B4-BE49-F238E27FC236}">
                <a16:creationId xmlns:a16="http://schemas.microsoft.com/office/drawing/2014/main" id="{3779CBAD-77D8-44EF-A690-59BD6025DADB}"/>
              </a:ext>
            </a:extLst>
          </p:cNvPr>
          <p:cNvPicPr>
            <a:picLocks noChangeAspect="1"/>
          </p:cNvPicPr>
          <p:nvPr/>
        </p:nvPicPr>
        <p:blipFill rotWithShape="1">
          <a:blip r:embed="rId6"/>
          <a:srcRect t="4076" b="3268"/>
          <a:stretch/>
        </p:blipFill>
        <p:spPr>
          <a:xfrm>
            <a:off x="6018748" y="4835202"/>
            <a:ext cx="4074781" cy="1799315"/>
          </a:xfrm>
          <a:prstGeom prst="rect">
            <a:avLst/>
          </a:prstGeom>
        </p:spPr>
      </p:pic>
      <p:graphicFrame>
        <p:nvGraphicFramePr>
          <p:cNvPr id="7" name="Diagrama 6">
            <a:extLst>
              <a:ext uri="{FF2B5EF4-FFF2-40B4-BE49-F238E27FC236}">
                <a16:creationId xmlns:a16="http://schemas.microsoft.com/office/drawing/2014/main" id="{BFDA568C-4A91-46C4-9587-4A3DABFB0494}"/>
              </a:ext>
            </a:extLst>
          </p:cNvPr>
          <p:cNvGraphicFramePr/>
          <p:nvPr>
            <p:extLst>
              <p:ext uri="{D42A27DB-BD31-4B8C-83A1-F6EECF244321}">
                <p14:modId xmlns:p14="http://schemas.microsoft.com/office/powerpoint/2010/main" val="3955496639"/>
              </p:ext>
            </p:extLst>
          </p:nvPr>
        </p:nvGraphicFramePr>
        <p:xfrm>
          <a:off x="704418" y="-721350"/>
          <a:ext cx="9128444"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a 7">
            <a:extLst>
              <a:ext uri="{FF2B5EF4-FFF2-40B4-BE49-F238E27FC236}">
                <a16:creationId xmlns:a16="http://schemas.microsoft.com/office/drawing/2014/main" id="{EAAF5E9A-6E4F-4A19-AE31-6A8CD5A73241}"/>
              </a:ext>
            </a:extLst>
          </p:cNvPr>
          <p:cNvGraphicFramePr/>
          <p:nvPr/>
        </p:nvGraphicFramePr>
        <p:xfrm>
          <a:off x="1669305" y="2112904"/>
          <a:ext cx="6711948" cy="305343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9" name="Grupo 8">
            <a:extLst>
              <a:ext uri="{FF2B5EF4-FFF2-40B4-BE49-F238E27FC236}">
                <a16:creationId xmlns:a16="http://schemas.microsoft.com/office/drawing/2014/main" id="{02F90855-F781-42E6-983E-8C66283E6FDA}"/>
              </a:ext>
            </a:extLst>
          </p:cNvPr>
          <p:cNvGrpSpPr/>
          <p:nvPr/>
        </p:nvGrpSpPr>
        <p:grpSpPr>
          <a:xfrm>
            <a:off x="9049811" y="3376669"/>
            <a:ext cx="592657" cy="693297"/>
            <a:chOff x="3076418" y="1180068"/>
            <a:chExt cx="592657" cy="693297"/>
          </a:xfrm>
        </p:grpSpPr>
        <p:sp>
          <p:nvSpPr>
            <p:cNvPr id="10" name="Flecha: a la derecha 9">
              <a:extLst>
                <a:ext uri="{FF2B5EF4-FFF2-40B4-BE49-F238E27FC236}">
                  <a16:creationId xmlns:a16="http://schemas.microsoft.com/office/drawing/2014/main" id="{B7F5B30F-0230-4483-BBEB-8A912D733DD7}"/>
                </a:ext>
              </a:extLst>
            </p:cNvPr>
            <p:cNvSpPr/>
            <p:nvPr/>
          </p:nvSpPr>
          <p:spPr>
            <a:xfrm>
              <a:off x="3076418" y="1180068"/>
              <a:ext cx="592657" cy="69329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Flecha: a la derecha 4">
              <a:extLst>
                <a:ext uri="{FF2B5EF4-FFF2-40B4-BE49-F238E27FC236}">
                  <a16:creationId xmlns:a16="http://schemas.microsoft.com/office/drawing/2014/main" id="{57FFAB86-22A9-4507-B58A-0152B9BC1528}"/>
                </a:ext>
              </a:extLst>
            </p:cNvPr>
            <p:cNvSpPr txBox="1"/>
            <p:nvPr/>
          </p:nvSpPr>
          <p:spPr>
            <a:xfrm>
              <a:off x="3076418" y="1318727"/>
              <a:ext cx="414860" cy="415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CO" sz="2000" kern="1200"/>
            </a:p>
          </p:txBody>
        </p:sp>
      </p:grpSp>
      <p:grpSp>
        <p:nvGrpSpPr>
          <p:cNvPr id="12" name="Grupo 11">
            <a:extLst>
              <a:ext uri="{FF2B5EF4-FFF2-40B4-BE49-F238E27FC236}">
                <a16:creationId xmlns:a16="http://schemas.microsoft.com/office/drawing/2014/main" id="{088641F9-3346-4BAC-A32F-BB0D0B92465E}"/>
              </a:ext>
            </a:extLst>
          </p:cNvPr>
          <p:cNvGrpSpPr/>
          <p:nvPr/>
        </p:nvGrpSpPr>
        <p:grpSpPr>
          <a:xfrm>
            <a:off x="10354197" y="402582"/>
            <a:ext cx="1606663" cy="5184753"/>
            <a:chOff x="8961225" y="233913"/>
            <a:chExt cx="1606663" cy="5184753"/>
          </a:xfrm>
        </p:grpSpPr>
        <p:sp>
          <p:nvSpPr>
            <p:cNvPr id="13" name="Rectángulo: esquinas redondeadas 12">
              <a:extLst>
                <a:ext uri="{FF2B5EF4-FFF2-40B4-BE49-F238E27FC236}">
                  <a16:creationId xmlns:a16="http://schemas.microsoft.com/office/drawing/2014/main" id="{E8D3BA2F-09E6-45A3-BBAE-9C363FA883FC}"/>
                </a:ext>
              </a:extLst>
            </p:cNvPr>
            <p:cNvSpPr/>
            <p:nvPr/>
          </p:nvSpPr>
          <p:spPr>
            <a:xfrm>
              <a:off x="8961225" y="233913"/>
              <a:ext cx="1606663" cy="518475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ángulo: esquinas redondeadas 4">
              <a:extLst>
                <a:ext uri="{FF2B5EF4-FFF2-40B4-BE49-F238E27FC236}">
                  <a16:creationId xmlns:a16="http://schemas.microsoft.com/office/drawing/2014/main" id="{B5329EF1-08AB-40D0-B863-334488FA081F}"/>
                </a:ext>
              </a:extLst>
            </p:cNvPr>
            <p:cNvSpPr txBox="1"/>
            <p:nvPr/>
          </p:nvSpPr>
          <p:spPr>
            <a:xfrm>
              <a:off x="9008283" y="280971"/>
              <a:ext cx="1512547" cy="50906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2000" b="1" kern="1200"/>
                <a:t>Inflamación y necrosis del parénquima hepático y renal </a:t>
              </a:r>
            </a:p>
          </p:txBody>
        </p:sp>
      </p:grpSp>
      <p:grpSp>
        <p:nvGrpSpPr>
          <p:cNvPr id="15" name="Grupo 14">
            <a:extLst>
              <a:ext uri="{FF2B5EF4-FFF2-40B4-BE49-F238E27FC236}">
                <a16:creationId xmlns:a16="http://schemas.microsoft.com/office/drawing/2014/main" id="{091DC7D6-1392-47A4-B666-11C44F186ABC}"/>
              </a:ext>
            </a:extLst>
          </p:cNvPr>
          <p:cNvGrpSpPr/>
          <p:nvPr/>
        </p:nvGrpSpPr>
        <p:grpSpPr>
          <a:xfrm>
            <a:off x="9900614" y="1496497"/>
            <a:ext cx="592657" cy="693297"/>
            <a:chOff x="3076418" y="1180068"/>
            <a:chExt cx="592657" cy="693297"/>
          </a:xfrm>
        </p:grpSpPr>
        <p:sp>
          <p:nvSpPr>
            <p:cNvPr id="16" name="Flecha: a la derecha 15">
              <a:extLst>
                <a:ext uri="{FF2B5EF4-FFF2-40B4-BE49-F238E27FC236}">
                  <a16:creationId xmlns:a16="http://schemas.microsoft.com/office/drawing/2014/main" id="{0A875B02-E64B-45F4-BFEE-E84B6A502DBB}"/>
                </a:ext>
              </a:extLst>
            </p:cNvPr>
            <p:cNvSpPr/>
            <p:nvPr/>
          </p:nvSpPr>
          <p:spPr>
            <a:xfrm>
              <a:off x="3076418" y="1180068"/>
              <a:ext cx="592657" cy="69329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Flecha: a la derecha 4">
              <a:extLst>
                <a:ext uri="{FF2B5EF4-FFF2-40B4-BE49-F238E27FC236}">
                  <a16:creationId xmlns:a16="http://schemas.microsoft.com/office/drawing/2014/main" id="{F31D50CC-5109-4E9A-BF9E-55D569AAF443}"/>
                </a:ext>
              </a:extLst>
            </p:cNvPr>
            <p:cNvSpPr txBox="1"/>
            <p:nvPr/>
          </p:nvSpPr>
          <p:spPr>
            <a:xfrm>
              <a:off x="3076418" y="1318727"/>
              <a:ext cx="414860" cy="415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CO" sz="2000" kern="1200"/>
            </a:p>
          </p:txBody>
        </p:sp>
      </p:grpSp>
      <p:pic>
        <p:nvPicPr>
          <p:cNvPr id="2" name="Audio 1">
            <a:hlinkClick r:id="" action="ppaction://media"/>
            <a:extLst>
              <a:ext uri="{FF2B5EF4-FFF2-40B4-BE49-F238E27FC236}">
                <a16:creationId xmlns:a16="http://schemas.microsoft.com/office/drawing/2014/main" id="{EC974747-0D13-419E-880E-D7AD79BCBD4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7228637"/>
      </p:ext>
    </p:extLst>
  </p:cSld>
  <p:clrMapOvr>
    <a:masterClrMapping/>
  </p:clrMapOvr>
  <mc:AlternateContent xmlns:mc="http://schemas.openxmlformats.org/markup-compatibility/2006" xmlns:p14="http://schemas.microsoft.com/office/powerpoint/2010/main">
    <mc:Choice Requires="p14">
      <p:transition spd="slow" p14:dur="2000" advTm="9391"/>
    </mc:Choice>
    <mc:Fallback xmlns="">
      <p:transition spd="slow" advTm="9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E2B7892-D9BE-4724-B340-94384C3175DB}"/>
              </a:ext>
            </a:extLst>
          </p:cNvPr>
          <p:cNvSpPr>
            <a:spLocks noGrp="1"/>
          </p:cNvSpPr>
          <p:nvPr>
            <p:ph type="title"/>
          </p:nvPr>
        </p:nvSpPr>
        <p:spPr>
          <a:xfrm>
            <a:off x="1460615" y="312096"/>
            <a:ext cx="10515600" cy="602303"/>
          </a:xfrm>
        </p:spPr>
        <p:txBody>
          <a:bodyPr>
            <a:normAutofit/>
          </a:bodyPr>
          <a:lstStyle/>
          <a:p>
            <a:r>
              <a:rPr lang="es-CO" dirty="0"/>
              <a:t>Presentación clínica de la intoxicación por fósforo blanco</a:t>
            </a:r>
          </a:p>
        </p:txBody>
      </p:sp>
      <p:graphicFrame>
        <p:nvGraphicFramePr>
          <p:cNvPr id="6" name="Diagrama 5">
            <a:extLst>
              <a:ext uri="{FF2B5EF4-FFF2-40B4-BE49-F238E27FC236}">
                <a16:creationId xmlns:a16="http://schemas.microsoft.com/office/drawing/2014/main" id="{8E0B6E9F-B9EE-4BA8-9FFF-B4102B1EA12A}"/>
              </a:ext>
            </a:extLst>
          </p:cNvPr>
          <p:cNvGraphicFramePr/>
          <p:nvPr>
            <p:extLst>
              <p:ext uri="{D42A27DB-BD31-4B8C-83A1-F6EECF244321}">
                <p14:modId xmlns:p14="http://schemas.microsoft.com/office/powerpoint/2010/main" val="3867940319"/>
              </p:ext>
            </p:extLst>
          </p:nvPr>
        </p:nvGraphicFramePr>
        <p:xfrm>
          <a:off x="657225" y="1450830"/>
          <a:ext cx="10630368" cy="39563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78BE27F2-DF34-42AB-942B-9403EF23F30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2307387"/>
      </p:ext>
    </p:extLst>
  </p:cSld>
  <p:clrMapOvr>
    <a:masterClrMapping/>
  </p:clrMapOvr>
  <mc:AlternateContent xmlns:mc="http://schemas.openxmlformats.org/markup-compatibility/2006" xmlns:p14="http://schemas.microsoft.com/office/powerpoint/2010/main">
    <mc:Choice Requires="p14">
      <p:transition spd="slow" p14:dur="2000" advTm="7115"/>
    </mc:Choice>
    <mc:Fallback xmlns="">
      <p:transition spd="slow" advTm="7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92CD925B-0E0A-48BD-942D-E1D6B875CAF4}"/>
              </a:ext>
            </a:extLst>
          </p:cNvPr>
          <p:cNvGraphicFramePr/>
          <p:nvPr>
            <p:extLst>
              <p:ext uri="{D42A27DB-BD31-4B8C-83A1-F6EECF244321}">
                <p14:modId xmlns:p14="http://schemas.microsoft.com/office/powerpoint/2010/main" val="2097133272"/>
              </p:ext>
            </p:extLst>
          </p:nvPr>
        </p:nvGraphicFramePr>
        <p:xfrm>
          <a:off x="53108" y="152400"/>
          <a:ext cx="12085783" cy="73512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uadroTexto 3">
            <a:extLst>
              <a:ext uri="{FF2B5EF4-FFF2-40B4-BE49-F238E27FC236}">
                <a16:creationId xmlns:a16="http://schemas.microsoft.com/office/drawing/2014/main" id="{C875C693-BB26-40A6-8D5D-FFD785ECDC94}"/>
              </a:ext>
            </a:extLst>
          </p:cNvPr>
          <p:cNvSpPr txBox="1"/>
          <p:nvPr/>
        </p:nvSpPr>
        <p:spPr>
          <a:xfrm>
            <a:off x="2578676" y="313519"/>
            <a:ext cx="7978487" cy="405047"/>
          </a:xfrm>
          <a:prstGeom prst="rect">
            <a:avLst/>
          </a:prstGeom>
          <a:noFill/>
        </p:spPr>
        <p:txBody>
          <a:bodyPr wrap="square">
            <a:spAutoFit/>
          </a:bodyPr>
          <a:lstStyle/>
          <a:p>
            <a:pPr algn="ctr">
              <a:lnSpc>
                <a:spcPct val="107000"/>
              </a:lnSpc>
              <a:spcAft>
                <a:spcPts val="800"/>
              </a:spcAft>
            </a:pPr>
            <a:r>
              <a:rPr lang="es-ES" sz="2000" b="1" dirty="0">
                <a:effectLst/>
                <a:latin typeface="Arial" panose="020B0604020202020204" pitchFamily="34" charset="0"/>
                <a:ea typeface="Calibri" panose="020F0502020204030204" pitchFamily="34" charset="0"/>
                <a:cs typeface="Times New Roman" panose="02020603050405020304" pitchFamily="18" charset="0"/>
              </a:rPr>
              <a:t>INTOXICACION POR FOSFORO BLANCO, TRATAMIENTO</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AF0D30F6-8F70-400C-B543-47C026DD2E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8736087"/>
      </p:ext>
    </p:extLst>
  </p:cSld>
  <p:clrMapOvr>
    <a:masterClrMapping/>
  </p:clrMapOvr>
  <mc:AlternateContent xmlns:mc="http://schemas.openxmlformats.org/markup-compatibility/2006" xmlns:p14="http://schemas.microsoft.com/office/powerpoint/2010/main">
    <mc:Choice Requires="p14">
      <p:transition spd="slow" p14:dur="2000" advTm="5628"/>
    </mc:Choice>
    <mc:Fallback xmlns="">
      <p:transition spd="slow" advTm="5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8D068B-F128-49FB-AFBC-2289FA4B5275}"/>
              </a:ext>
            </a:extLst>
          </p:cNvPr>
          <p:cNvSpPr>
            <a:spLocks noGrp="1"/>
          </p:cNvSpPr>
          <p:nvPr>
            <p:ph type="title"/>
          </p:nvPr>
        </p:nvSpPr>
        <p:spPr>
          <a:xfrm>
            <a:off x="2206978" y="110893"/>
            <a:ext cx="8273122" cy="692614"/>
          </a:xfrm>
        </p:spPr>
        <p:txBody>
          <a:bodyPr>
            <a:normAutofit/>
          </a:bodyPr>
          <a:lstStyle/>
          <a:p>
            <a:r>
              <a:rPr lang="es-ES" sz="3200" dirty="0">
                <a:latin typeface="Arial"/>
                <a:cs typeface="Arial"/>
              </a:rPr>
              <a:t>Intoxicación por gases</a:t>
            </a:r>
            <a:endParaRPr lang="es-ES" sz="3200" dirty="0"/>
          </a:p>
        </p:txBody>
      </p:sp>
      <p:pic>
        <p:nvPicPr>
          <p:cNvPr id="4" name="Audio 3">
            <a:hlinkClick r:id="" action="ppaction://media"/>
            <a:extLst>
              <a:ext uri="{FF2B5EF4-FFF2-40B4-BE49-F238E27FC236}">
                <a16:creationId xmlns:a16="http://schemas.microsoft.com/office/drawing/2014/main" id="{A30BBFF3-8A87-4638-A065-FAFBA23142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Marcador de texto 2">
            <a:extLst>
              <a:ext uri="{FF2B5EF4-FFF2-40B4-BE49-F238E27FC236}">
                <a16:creationId xmlns:a16="http://schemas.microsoft.com/office/drawing/2014/main" id="{23D8390C-A2B5-4A8C-8ACA-40C2C8792211}"/>
              </a:ext>
            </a:extLst>
          </p:cNvPr>
          <p:cNvSpPr>
            <a:spLocks noGrp="1"/>
          </p:cNvSpPr>
          <p:nvPr>
            <p:ph type="body" sz="quarter" idx="10"/>
          </p:nvPr>
        </p:nvSpPr>
        <p:spPr>
          <a:xfrm>
            <a:off x="360946" y="911297"/>
            <a:ext cx="8990871" cy="5489503"/>
          </a:xfrm>
          <a:solidFill>
            <a:schemeClr val="accent1">
              <a:lumMod val="20000"/>
              <a:lumOff val="80000"/>
            </a:schemeClr>
          </a:solidFill>
        </p:spPr>
        <p:txBody>
          <a:bodyPr vert="horz" lIns="91440" tIns="45720" rIns="91440" bIns="45720" rtlCol="0" anchor="t">
            <a:normAutofit/>
          </a:bodyPr>
          <a:lstStyle/>
          <a:p>
            <a:pPr marL="0" indent="0" algn="just">
              <a:lnSpc>
                <a:spcPct val="170000"/>
              </a:lnSpc>
              <a:buNone/>
            </a:pPr>
            <a:r>
              <a:rPr lang="es-ES" sz="1800" dirty="0">
                <a:latin typeface="Arial"/>
                <a:cs typeface="Arial"/>
              </a:rPr>
              <a:t>La intoxicación por gases puede presentarse en situaciones en las cuales el gas toxico desplaza el oxígeno del ambiente, lo cual impide el adecuado intercambio gaseoso pulmonar o por irritación de las vías respiratorias lo que dificulta el ingreso de aire.</a:t>
            </a:r>
            <a:endParaRPr lang="es-ES" sz="1800" dirty="0"/>
          </a:p>
          <a:p>
            <a:pPr marL="0" indent="0" algn="just">
              <a:lnSpc>
                <a:spcPct val="170000"/>
              </a:lnSpc>
              <a:buNone/>
            </a:pPr>
            <a:r>
              <a:rPr lang="es-ES" sz="1800" dirty="0">
                <a:latin typeface="Arial"/>
                <a:cs typeface="Arial"/>
              </a:rPr>
              <a:t>Los principales mecanismos de intoxicación son: </a:t>
            </a:r>
            <a:endParaRPr lang="es-ES" sz="1800" dirty="0"/>
          </a:p>
          <a:p>
            <a:pPr algn="just">
              <a:lnSpc>
                <a:spcPct val="170000"/>
              </a:lnSpc>
            </a:pPr>
            <a:r>
              <a:rPr lang="es-ES" sz="1800" dirty="0">
                <a:latin typeface="Arial"/>
                <a:cs typeface="Arial"/>
              </a:rPr>
              <a:t>Gases irritativos de las vías respiratorias</a:t>
            </a:r>
            <a:endParaRPr lang="es-ES" sz="1800" dirty="0"/>
          </a:p>
          <a:p>
            <a:pPr algn="just">
              <a:lnSpc>
                <a:spcPct val="170000"/>
              </a:lnSpc>
            </a:pPr>
            <a:r>
              <a:rPr lang="es-ES" sz="1800" dirty="0">
                <a:latin typeface="Arial"/>
                <a:cs typeface="Arial"/>
              </a:rPr>
              <a:t>Gases asfixiantes, estos a su vez se clasifican en asfixiantes </a:t>
            </a:r>
            <a:r>
              <a:rPr lang="es-ES" sz="1800" dirty="0" err="1">
                <a:latin typeface="Arial"/>
                <a:cs typeface="Arial"/>
              </a:rPr>
              <a:t>deprivantes</a:t>
            </a:r>
            <a:r>
              <a:rPr lang="es-ES" sz="1800" dirty="0">
                <a:latin typeface="Arial"/>
                <a:cs typeface="Arial"/>
              </a:rPr>
              <a:t> y asfixiantes sistémicos (mitocondriales)</a:t>
            </a:r>
          </a:p>
          <a:p>
            <a:pPr marL="0" indent="0" algn="just">
              <a:lnSpc>
                <a:spcPct val="170000"/>
              </a:lnSpc>
              <a:buNone/>
            </a:pPr>
            <a:r>
              <a:rPr lang="es-ES" sz="1800" dirty="0">
                <a:latin typeface="Arial"/>
                <a:cs typeface="Arial"/>
              </a:rPr>
              <a:t>La gravedad de los síntomas después de la exposición a un gas irritante depende de la concentración y toxicidad de la sustancia, la duración de la exposición, la solubilidad en agua, la frecuencia respiratoria por minuto y la susceptibilidad de la </a:t>
            </a:r>
            <a:r>
              <a:rPr lang="es-ES" sz="1800" dirty="0"/>
              <a:t>persona</a:t>
            </a:r>
            <a:r>
              <a:rPr lang="es-ES" sz="1800" dirty="0">
                <a:latin typeface="Arial"/>
                <a:cs typeface="Arial"/>
              </a:rPr>
              <a:t>.</a:t>
            </a:r>
            <a:endParaRPr lang="es-ES" sz="1800" dirty="0"/>
          </a:p>
        </p:txBody>
      </p:sp>
      <p:sp>
        <p:nvSpPr>
          <p:cNvPr id="11" name="CuadroTexto 10">
            <a:extLst>
              <a:ext uri="{FF2B5EF4-FFF2-40B4-BE49-F238E27FC236}">
                <a16:creationId xmlns:a16="http://schemas.microsoft.com/office/drawing/2014/main" id="{3A8211C1-B7CE-4C4A-9F2B-D44049212D9D}"/>
              </a:ext>
            </a:extLst>
          </p:cNvPr>
          <p:cNvSpPr txBox="1"/>
          <p:nvPr/>
        </p:nvSpPr>
        <p:spPr>
          <a:xfrm>
            <a:off x="9601200" y="2452264"/>
            <a:ext cx="2438400" cy="181588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600" dirty="0">
                <a:cs typeface="Calibri"/>
              </a:rPr>
              <a:t>En Colombia, las intoxicaciones por gases están asociadas principalmente a monóxido de Carbono, gases desconocidos, gas Cloro y gas domiciliario</a:t>
            </a:r>
          </a:p>
        </p:txBody>
      </p:sp>
    </p:spTree>
    <p:extLst>
      <p:ext uri="{BB962C8B-B14F-4D97-AF65-F5344CB8AC3E}">
        <p14:creationId xmlns:p14="http://schemas.microsoft.com/office/powerpoint/2010/main" val="2574038724"/>
      </p:ext>
    </p:extLst>
  </p:cSld>
  <p:clrMapOvr>
    <a:masterClrMapping/>
  </p:clrMapOvr>
  <mc:AlternateContent xmlns:mc="http://schemas.openxmlformats.org/markup-compatibility/2006" xmlns:p14="http://schemas.microsoft.com/office/powerpoint/2010/main">
    <mc:Choice Requires="p14">
      <p:transition spd="slow" p14:dur="2000" advTm="7231"/>
    </mc:Choice>
    <mc:Fallback xmlns="">
      <p:transition spd="slow" advTm="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1;p10">
            <a:extLst>
              <a:ext uri="{FF2B5EF4-FFF2-40B4-BE49-F238E27FC236}">
                <a16:creationId xmlns:a16="http://schemas.microsoft.com/office/drawing/2014/main" id="{9139F646-BB2E-4BDE-A618-6C6EA3672866}"/>
              </a:ext>
            </a:extLst>
          </p:cNvPr>
          <p:cNvSpPr txBox="1">
            <a:spLocks noGrp="1"/>
          </p:cNvSpPr>
          <p:nvPr>
            <p:ph type="title"/>
          </p:nvPr>
        </p:nvSpPr>
        <p:spPr>
          <a:xfrm>
            <a:off x="1233055" y="388862"/>
            <a:ext cx="10515600" cy="5230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Arial"/>
              <a:buNone/>
            </a:pPr>
            <a:r>
              <a:rPr lang="es-ES" dirty="0"/>
              <a:t>Epidemiología</a:t>
            </a:r>
            <a:endParaRPr dirty="0"/>
          </a:p>
        </p:txBody>
      </p:sp>
      <p:sp>
        <p:nvSpPr>
          <p:cNvPr id="5" name="Google Shape;122;p10">
            <a:extLst>
              <a:ext uri="{FF2B5EF4-FFF2-40B4-BE49-F238E27FC236}">
                <a16:creationId xmlns:a16="http://schemas.microsoft.com/office/drawing/2014/main" id="{A15C4A87-D546-4B1C-9A89-BC01DF95AA0B}"/>
              </a:ext>
            </a:extLst>
          </p:cNvPr>
          <p:cNvSpPr txBox="1"/>
          <p:nvPr/>
        </p:nvSpPr>
        <p:spPr>
          <a:xfrm>
            <a:off x="256674" y="1813656"/>
            <a:ext cx="4571999" cy="3363701"/>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es-CO" sz="1800" dirty="0">
                <a:effectLst/>
                <a:latin typeface="Arial" panose="020B0604020202020204" pitchFamily="34" charset="0"/>
                <a:ea typeface="Wingdings" panose="05000000000000000000" pitchFamily="2" charset="2"/>
                <a:cs typeface="Wingdings" panose="05000000000000000000" pitchFamily="2" charset="2"/>
              </a:rPr>
              <a:t>En los últimos 5 años (2016 – 2020), se han notificado </a:t>
            </a:r>
            <a:r>
              <a:rPr lang="es-CO" sz="1800" dirty="0">
                <a:solidFill>
                  <a:srgbClr val="000000"/>
                </a:solidFill>
                <a:effectLst/>
                <a:latin typeface="Arial" panose="020B0604020202020204" pitchFamily="34" charset="0"/>
                <a:ea typeface="Wingdings" panose="05000000000000000000" pitchFamily="2" charset="2"/>
                <a:cs typeface="Wingdings" panose="05000000000000000000" pitchFamily="2" charset="2"/>
              </a:rPr>
              <a:t>2.851 casos,</a:t>
            </a:r>
            <a:r>
              <a:rPr lang="es-CO" sz="1800" dirty="0">
                <a:effectLst/>
                <a:latin typeface="Arial" panose="020B0604020202020204" pitchFamily="34" charset="0"/>
                <a:ea typeface="Wingdings" panose="05000000000000000000" pitchFamily="2" charset="2"/>
                <a:cs typeface="Wingdings" panose="05000000000000000000" pitchFamily="2" charset="2"/>
              </a:rPr>
              <a:t> siendo las intoxicaciones por gas industrial (16,2%), humos y vapores (14,1%) y gas de planta eléctrica las más prevalentes. </a:t>
            </a:r>
          </a:p>
          <a:p>
            <a:pPr algn="just">
              <a:lnSpc>
                <a:spcPct val="107000"/>
              </a:lnSpc>
              <a:spcAft>
                <a:spcPts val="800"/>
              </a:spcAft>
            </a:pPr>
            <a:endParaRPr lang="es-CO" sz="1800" dirty="0">
              <a:effectLst/>
              <a:latin typeface="Arial" panose="020B0604020202020204" pitchFamily="34" charset="0"/>
              <a:ea typeface="Wingdings" panose="05000000000000000000" pitchFamily="2" charset="2"/>
              <a:cs typeface="Wingdings" panose="05000000000000000000" pitchFamily="2" charset="2"/>
            </a:endParaRPr>
          </a:p>
          <a:p>
            <a:pPr algn="just">
              <a:lnSpc>
                <a:spcPct val="107000"/>
              </a:lnSpc>
              <a:spcAft>
                <a:spcPts val="800"/>
              </a:spcAft>
            </a:pPr>
            <a:r>
              <a:rPr lang="es-CO" sz="1800" dirty="0">
                <a:solidFill>
                  <a:srgbClr val="000000"/>
                </a:solidFill>
                <a:effectLst/>
                <a:latin typeface="Arial" panose="020B0604020202020204" pitchFamily="34" charset="0"/>
                <a:ea typeface="Wingdings" panose="05000000000000000000" pitchFamily="2" charset="2"/>
                <a:cs typeface="Wingdings" panose="05000000000000000000" pitchFamily="2" charset="2"/>
              </a:rPr>
              <a:t>Para el año 2020, el 51.4% correspondió a casos accidentales, 30,1% ocupacional y el 9% fue usado como método autolesivo en intento suicida</a:t>
            </a:r>
            <a:r>
              <a:rPr lang="es-CO" sz="1800" dirty="0">
                <a:effectLst/>
                <a:latin typeface="Arial" panose="020B0604020202020204" pitchFamily="34" charset="0"/>
                <a:ea typeface="Wingdings" panose="05000000000000000000" pitchFamily="2" charset="2"/>
                <a:cs typeface="Wingdings" panose="05000000000000000000" pitchFamily="2" charset="2"/>
              </a:rPr>
              <a:t>​.</a:t>
            </a:r>
            <a:endParaRPr lang="es-CO" sz="1800" dirty="0">
              <a:effectLst/>
              <a:latin typeface="Courier New" panose="02070309020205020404" pitchFamily="49" charset="0"/>
              <a:ea typeface="Wingdings" panose="05000000000000000000" pitchFamily="2" charset="2"/>
              <a:cs typeface="Wingdings" panose="05000000000000000000" pitchFamily="2" charset="2"/>
            </a:endParaRPr>
          </a:p>
        </p:txBody>
      </p:sp>
      <p:pic>
        <p:nvPicPr>
          <p:cNvPr id="6" name="Imagen 5">
            <a:extLst>
              <a:ext uri="{FF2B5EF4-FFF2-40B4-BE49-F238E27FC236}">
                <a16:creationId xmlns:a16="http://schemas.microsoft.com/office/drawing/2014/main" id="{07D65886-2228-4CE5-A4CF-0FBB741045E9}"/>
              </a:ext>
            </a:extLst>
          </p:cNvPr>
          <p:cNvPicPr>
            <a:picLocks noChangeAspect="1"/>
          </p:cNvPicPr>
          <p:nvPr/>
        </p:nvPicPr>
        <p:blipFill>
          <a:blip r:embed="rId2"/>
          <a:stretch>
            <a:fillRect/>
          </a:stretch>
        </p:blipFill>
        <p:spPr>
          <a:xfrm>
            <a:off x="5408274" y="1396218"/>
            <a:ext cx="6527051" cy="4248564"/>
          </a:xfrm>
          <a:prstGeom prst="rect">
            <a:avLst/>
          </a:prstGeom>
        </p:spPr>
      </p:pic>
    </p:spTree>
    <p:extLst>
      <p:ext uri="{BB962C8B-B14F-4D97-AF65-F5344CB8AC3E}">
        <p14:creationId xmlns:p14="http://schemas.microsoft.com/office/powerpoint/2010/main" val="1695298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3FE76-2EAB-4C8D-A220-88CCEE4CB956}"/>
              </a:ext>
            </a:extLst>
          </p:cNvPr>
          <p:cNvSpPr>
            <a:spLocks noGrp="1"/>
          </p:cNvSpPr>
          <p:nvPr>
            <p:ph type="title"/>
          </p:nvPr>
        </p:nvSpPr>
        <p:spPr>
          <a:xfrm>
            <a:off x="1718909" y="154984"/>
            <a:ext cx="8354131" cy="545859"/>
          </a:xfrm>
        </p:spPr>
        <p:txBody>
          <a:bodyPr/>
          <a:lstStyle/>
          <a:p>
            <a:r>
              <a:rPr lang="es-ES" dirty="0">
                <a:latin typeface="Arial"/>
                <a:cs typeface="Arial"/>
              </a:rPr>
              <a:t>Intoxicación por Monóxido de Carbono</a:t>
            </a:r>
            <a:endParaRPr lang="es-ES" dirty="0"/>
          </a:p>
        </p:txBody>
      </p:sp>
      <p:sp>
        <p:nvSpPr>
          <p:cNvPr id="3" name="Marcador de texto 2">
            <a:extLst>
              <a:ext uri="{FF2B5EF4-FFF2-40B4-BE49-F238E27FC236}">
                <a16:creationId xmlns:a16="http://schemas.microsoft.com/office/drawing/2014/main" id="{23E558A1-04A1-4D34-9266-A80872E198BF}"/>
              </a:ext>
            </a:extLst>
          </p:cNvPr>
          <p:cNvSpPr>
            <a:spLocks noGrp="1"/>
          </p:cNvSpPr>
          <p:nvPr>
            <p:ph type="body" sz="quarter" idx="10"/>
          </p:nvPr>
        </p:nvSpPr>
        <p:spPr>
          <a:xfrm>
            <a:off x="129577" y="1071180"/>
            <a:ext cx="6052237" cy="3657600"/>
          </a:xfrm>
          <a:solidFill>
            <a:schemeClr val="bg2"/>
          </a:solidFill>
        </p:spPr>
        <p:txBody>
          <a:bodyPr vert="horz" lIns="91440" tIns="45720" rIns="91440" bIns="45720" rtlCol="0" anchor="t">
            <a:normAutofit fontScale="92500" lnSpcReduction="10000"/>
          </a:bodyPr>
          <a:lstStyle/>
          <a:p>
            <a:pPr marL="0" indent="0" algn="just">
              <a:lnSpc>
                <a:spcPct val="120000"/>
              </a:lnSpc>
              <a:buNone/>
            </a:pPr>
            <a:r>
              <a:rPr lang="es" dirty="0">
                <a:latin typeface="Arial"/>
                <a:cs typeface="Arial"/>
              </a:rPr>
              <a:t>El monóxido de carbono es un gas que está compuesto por un átomo de carbono y  un átomo de oxígeno, mediante enlaces covalentes. Es altamente reactivo, puede hacer uniones con metales como el hierro y el cobre</a:t>
            </a:r>
            <a:r>
              <a:rPr lang="es-CO" dirty="0">
                <a:latin typeface="Arial"/>
                <a:cs typeface="Arial"/>
              </a:rPr>
              <a:t>.</a:t>
            </a:r>
            <a:endParaRPr lang="es-ES" dirty="0">
              <a:latin typeface="Arial"/>
              <a:cs typeface="Arial"/>
            </a:endParaRPr>
          </a:p>
          <a:p>
            <a:pPr marL="0" indent="0" algn="just">
              <a:lnSpc>
                <a:spcPct val="120000"/>
              </a:lnSpc>
              <a:buNone/>
            </a:pPr>
            <a:r>
              <a:rPr lang="es" dirty="0">
                <a:latin typeface="Arial"/>
                <a:cs typeface="Arial"/>
              </a:rPr>
              <a:t>Se produce por la combustión deficiente de sustancias como gasolina, keroseno, carbón, petróleo, tabaco, madera u otros gases derivados del petróleo, así como es  producido por chimeneas, calderas, calentadores de agua o calefactores y los aparatos domésticos que queman combustible como las estufas, los vehículos automotrices .</a:t>
            </a:r>
            <a:endParaRPr lang="es-ES" dirty="0">
              <a:latin typeface="Arial"/>
              <a:cs typeface="Arial"/>
            </a:endParaRPr>
          </a:p>
          <a:p>
            <a:pPr marL="0" indent="0" algn="just">
              <a:lnSpc>
                <a:spcPct val="120000"/>
              </a:lnSpc>
              <a:buNone/>
            </a:pPr>
            <a:r>
              <a:rPr lang="es" dirty="0">
                <a:latin typeface="Arial"/>
                <a:cs typeface="Arial"/>
              </a:rPr>
              <a:t>Tiene una afinidad intensa por la hemoglobina e interfiere con el transporte de oxígeno en la sangre, por lo cual se considera un gas asfixiante. </a:t>
            </a:r>
            <a:endParaRPr lang="es" dirty="0"/>
          </a:p>
          <a:p>
            <a:pPr marL="0" indent="0" algn="just">
              <a:buNone/>
            </a:pPr>
            <a:endParaRPr lang="es" dirty="0"/>
          </a:p>
          <a:p>
            <a:pPr marL="0" indent="0" algn="just">
              <a:buNone/>
            </a:pPr>
            <a:endParaRPr lang="es" dirty="0"/>
          </a:p>
        </p:txBody>
      </p:sp>
      <p:pic>
        <p:nvPicPr>
          <p:cNvPr id="4" name="Gráfico 4" descr="Pulmones con relleno sólido">
            <a:extLst>
              <a:ext uri="{FF2B5EF4-FFF2-40B4-BE49-F238E27FC236}">
                <a16:creationId xmlns:a16="http://schemas.microsoft.com/office/drawing/2014/main" id="{3608D44C-3DE4-41E7-80A7-DF8BCCA40F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4650" y="921947"/>
            <a:ext cx="914400" cy="914400"/>
          </a:xfrm>
          <a:prstGeom prst="rect">
            <a:avLst/>
          </a:prstGeom>
        </p:spPr>
      </p:pic>
      <p:sp>
        <p:nvSpPr>
          <p:cNvPr id="5" name="CuadroTexto 4">
            <a:extLst>
              <a:ext uri="{FF2B5EF4-FFF2-40B4-BE49-F238E27FC236}">
                <a16:creationId xmlns:a16="http://schemas.microsoft.com/office/drawing/2014/main" id="{EB5E0E3C-FDAB-4B6B-AB6B-F6F1F1E1D0D3}"/>
              </a:ext>
            </a:extLst>
          </p:cNvPr>
          <p:cNvSpPr txBox="1"/>
          <p:nvPr/>
        </p:nvSpPr>
        <p:spPr>
          <a:xfrm>
            <a:off x="6302584" y="2057451"/>
            <a:ext cx="2470031" cy="646331"/>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cs typeface="Calibri"/>
              </a:rPr>
              <a:t>Vía de absorción es respiratoria 100%</a:t>
            </a:r>
          </a:p>
        </p:txBody>
      </p:sp>
      <p:sp>
        <p:nvSpPr>
          <p:cNvPr id="7" name="CuadroTexto 6">
            <a:extLst>
              <a:ext uri="{FF2B5EF4-FFF2-40B4-BE49-F238E27FC236}">
                <a16:creationId xmlns:a16="http://schemas.microsoft.com/office/drawing/2014/main" id="{41D04583-4474-4B70-8E1B-B4A7FD5E4A79}"/>
              </a:ext>
            </a:extLst>
          </p:cNvPr>
          <p:cNvSpPr txBox="1"/>
          <p:nvPr/>
        </p:nvSpPr>
        <p:spPr>
          <a:xfrm>
            <a:off x="9167005" y="2077530"/>
            <a:ext cx="2743200" cy="2862322"/>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 dirty="0">
                <a:ea typeface="+mn-lt"/>
                <a:cs typeface="+mn-lt"/>
              </a:rPr>
              <a:t>El Monóxido de Carbono tiene una afinidad muy alta por la hemoglobina de 230 a 270 veces más que el oxígeno, produce carboxihemoglobina por una reacción de oxido-reducción al unirse al hierro de la hemoglobina desplazando el oxígeno</a:t>
            </a:r>
            <a:endParaRPr lang="es" dirty="0">
              <a:cs typeface="Calibri"/>
            </a:endParaRPr>
          </a:p>
        </p:txBody>
      </p:sp>
      <p:sp>
        <p:nvSpPr>
          <p:cNvPr id="8" name="CuadroTexto 7">
            <a:extLst>
              <a:ext uri="{FF2B5EF4-FFF2-40B4-BE49-F238E27FC236}">
                <a16:creationId xmlns:a16="http://schemas.microsoft.com/office/drawing/2014/main" id="{D9CF02AF-1093-486F-9F38-DD81CD98A69D}"/>
              </a:ext>
            </a:extLst>
          </p:cNvPr>
          <p:cNvSpPr txBox="1"/>
          <p:nvPr/>
        </p:nvSpPr>
        <p:spPr>
          <a:xfrm>
            <a:off x="6345536" y="3834664"/>
            <a:ext cx="2743200" cy="2031325"/>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 dirty="0">
                <a:ea typeface="+mn-lt"/>
                <a:cs typeface="+mn-lt"/>
              </a:rPr>
              <a:t>Los órganos blancos suelen ser principalmente el sistema nervioso (central y periférico) y cardiovascular, dado estos son sistemas altamente requirentes de oxígeno.</a:t>
            </a:r>
            <a:r>
              <a:rPr lang="es-ES" dirty="0">
                <a:ea typeface="+mn-lt"/>
                <a:cs typeface="+mn-lt"/>
              </a:rPr>
              <a:t> </a:t>
            </a:r>
            <a:endParaRPr lang="es-ES" dirty="0"/>
          </a:p>
        </p:txBody>
      </p:sp>
      <p:pic>
        <p:nvPicPr>
          <p:cNvPr id="9" name="Gráfico 9" descr="Cerebro en la cabeza con relleno sólido">
            <a:extLst>
              <a:ext uri="{FF2B5EF4-FFF2-40B4-BE49-F238E27FC236}">
                <a16:creationId xmlns:a16="http://schemas.microsoft.com/office/drawing/2014/main" id="{2F979126-0660-4950-9ED6-9C5E98EBE1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96872" y="2812023"/>
            <a:ext cx="914400" cy="914400"/>
          </a:xfrm>
          <a:prstGeom prst="rect">
            <a:avLst/>
          </a:prstGeom>
        </p:spPr>
      </p:pic>
      <p:pic>
        <p:nvPicPr>
          <p:cNvPr id="10" name="Gráfico 10" descr="Órgano del corazón con relleno sólido">
            <a:extLst>
              <a:ext uri="{FF2B5EF4-FFF2-40B4-BE49-F238E27FC236}">
                <a16:creationId xmlns:a16="http://schemas.microsoft.com/office/drawing/2014/main" id="{7D02A05C-DEB1-4472-A652-A4F7735C09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32042" y="2812023"/>
            <a:ext cx="914400" cy="914400"/>
          </a:xfrm>
          <a:prstGeom prst="rect">
            <a:avLst/>
          </a:prstGeom>
        </p:spPr>
      </p:pic>
      <p:sp>
        <p:nvSpPr>
          <p:cNvPr id="12" name="CuadroTexto 11">
            <a:extLst>
              <a:ext uri="{FF2B5EF4-FFF2-40B4-BE49-F238E27FC236}">
                <a16:creationId xmlns:a16="http://schemas.microsoft.com/office/drawing/2014/main" id="{ACD2EDBD-9A48-4133-B293-1B325D5F7062}"/>
              </a:ext>
            </a:extLst>
          </p:cNvPr>
          <p:cNvSpPr txBox="1"/>
          <p:nvPr/>
        </p:nvSpPr>
        <p:spPr>
          <a:xfrm>
            <a:off x="0" y="6587600"/>
            <a:ext cx="6509052" cy="230832"/>
          </a:xfrm>
          <a:prstGeom prst="rect">
            <a:avLst/>
          </a:prstGeom>
          <a:noFill/>
        </p:spPr>
        <p:txBody>
          <a:bodyPr wrap="square">
            <a:spAutoFit/>
          </a:bodyPr>
          <a:lstStyle/>
          <a:p>
            <a:r>
              <a:rPr lang="es-CO" sz="850" dirty="0">
                <a:solidFill>
                  <a:schemeClr val="bg1"/>
                </a:solidFill>
                <a:latin typeface="Arial" panose="020B0604020202020204" pitchFamily="34" charset="0"/>
                <a:cs typeface="Arial" panose="020B0604020202020204" pitchFamily="34" charset="0"/>
              </a:rPr>
              <a:t>Fuente: https://es.dreamstime.com/foto-de-archivo-libre-de-regal%C3%ADas-%C3%B3rganos-humanos-image40886385</a:t>
            </a:r>
          </a:p>
        </p:txBody>
      </p:sp>
      <p:pic>
        <p:nvPicPr>
          <p:cNvPr id="6" name="Audio 5">
            <a:hlinkClick r:id="" action="ppaction://media"/>
            <a:extLst>
              <a:ext uri="{FF2B5EF4-FFF2-40B4-BE49-F238E27FC236}">
                <a16:creationId xmlns:a16="http://schemas.microsoft.com/office/drawing/2014/main" id="{F44B0262-520A-48F8-8FDB-40AF855CB00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713376"/>
      </p:ext>
    </p:extLst>
  </p:cSld>
  <p:clrMapOvr>
    <a:masterClrMapping/>
  </p:clrMapOvr>
  <mc:AlternateContent xmlns:mc="http://schemas.openxmlformats.org/markup-compatibility/2006" xmlns:p14="http://schemas.microsoft.com/office/powerpoint/2010/main">
    <mc:Choice Requires="p14">
      <p:transition spd="slow" p14:dur="2000" advTm="6743"/>
    </mc:Choice>
    <mc:Fallback xmlns="">
      <p:transition spd="slow" advTm="6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CE63D0F4-7F68-4F05-9F17-B5AC57B7BAD3}"/>
              </a:ext>
            </a:extLst>
          </p:cNvPr>
          <p:cNvGraphicFramePr>
            <a:graphicFrameLocks noGrp="1"/>
          </p:cNvGraphicFramePr>
          <p:nvPr>
            <p:extLst>
              <p:ext uri="{D42A27DB-BD31-4B8C-83A1-F6EECF244321}">
                <p14:modId xmlns:p14="http://schemas.microsoft.com/office/powerpoint/2010/main" val="3440752120"/>
              </p:ext>
            </p:extLst>
          </p:nvPr>
        </p:nvGraphicFramePr>
        <p:xfrm>
          <a:off x="155335" y="1808019"/>
          <a:ext cx="6312427" cy="3983181"/>
        </p:xfrm>
        <a:graphic>
          <a:graphicData uri="http://schemas.openxmlformats.org/drawingml/2006/table">
            <a:tbl>
              <a:tblPr firstRow="1" firstCol="1" bandRow="1">
                <a:tableStyleId>{7DF18680-E054-41AD-8BC1-D1AEF772440D}</a:tableStyleId>
              </a:tblPr>
              <a:tblGrid>
                <a:gridCol w="1345219">
                  <a:extLst>
                    <a:ext uri="{9D8B030D-6E8A-4147-A177-3AD203B41FA5}">
                      <a16:colId xmlns:a16="http://schemas.microsoft.com/office/drawing/2014/main" val="1225623679"/>
                    </a:ext>
                  </a:extLst>
                </a:gridCol>
                <a:gridCol w="4967208">
                  <a:extLst>
                    <a:ext uri="{9D8B030D-6E8A-4147-A177-3AD203B41FA5}">
                      <a16:colId xmlns:a16="http://schemas.microsoft.com/office/drawing/2014/main" val="3002198819"/>
                    </a:ext>
                  </a:extLst>
                </a:gridCol>
              </a:tblGrid>
              <a:tr h="748975">
                <a:tc gridSpan="2">
                  <a:txBody>
                    <a:bodyPr/>
                    <a:lstStyle/>
                    <a:p>
                      <a:pPr algn="ctr"/>
                      <a:r>
                        <a:rPr lang="es-ES" sz="2400" dirty="0">
                          <a:effectLst/>
                        </a:rPr>
                        <a:t>Cuadro Clínico de la Intoxicación por Monóxido de Carbono</a:t>
                      </a:r>
                    </a:p>
                  </a:txBody>
                  <a:tcPr marL="68580" marR="68580" marT="0" marB="0"/>
                </a:tc>
                <a:tc hMerge="1">
                  <a:txBody>
                    <a:bodyPr/>
                    <a:lstStyle/>
                    <a:p>
                      <a:endParaRPr lang="es-ES"/>
                    </a:p>
                  </a:txBody>
                  <a:tcPr marL="0" marR="0" marT="0" marB="0" horzOverflow="overflow"/>
                </a:tc>
                <a:extLst>
                  <a:ext uri="{0D108BD9-81ED-4DB2-BD59-A6C34878D82A}">
                    <a16:rowId xmlns:a16="http://schemas.microsoft.com/office/drawing/2014/main" val="2730829388"/>
                  </a:ext>
                </a:extLst>
              </a:tr>
              <a:tr h="404276">
                <a:tc>
                  <a:txBody>
                    <a:bodyPr/>
                    <a:lstStyle/>
                    <a:p>
                      <a:pPr algn="just"/>
                      <a:r>
                        <a:rPr lang="es-ES" sz="1800" dirty="0">
                          <a:effectLst/>
                        </a:rPr>
                        <a:t>Severidad</a:t>
                      </a:r>
                      <a:endParaRPr lang="es-ES" sz="2000" dirty="0"/>
                    </a:p>
                  </a:txBody>
                  <a:tcPr marL="68580" marR="68580" marT="0" marB="0"/>
                </a:tc>
                <a:tc>
                  <a:txBody>
                    <a:bodyPr/>
                    <a:lstStyle/>
                    <a:p>
                      <a:pPr algn="ctr"/>
                      <a:r>
                        <a:rPr lang="es-ES" sz="2000" dirty="0">
                          <a:effectLst/>
                        </a:rPr>
                        <a:t>Signos y síntomas</a:t>
                      </a:r>
                    </a:p>
                  </a:txBody>
                  <a:tcPr marL="68580" marR="68580" marT="0" marB="0"/>
                </a:tc>
                <a:extLst>
                  <a:ext uri="{0D108BD9-81ED-4DB2-BD59-A6C34878D82A}">
                    <a16:rowId xmlns:a16="http://schemas.microsoft.com/office/drawing/2014/main" val="4018550090"/>
                  </a:ext>
                </a:extLst>
              </a:tr>
              <a:tr h="808551">
                <a:tc>
                  <a:txBody>
                    <a:bodyPr/>
                    <a:lstStyle/>
                    <a:p>
                      <a:pPr algn="just"/>
                      <a:r>
                        <a:rPr lang="es-ES" sz="1800" dirty="0">
                          <a:effectLst/>
                        </a:rPr>
                        <a:t>Leve</a:t>
                      </a:r>
                      <a:endParaRPr lang="es-ES" sz="2000" dirty="0"/>
                    </a:p>
                  </a:txBody>
                  <a:tcPr marL="68580" marR="68580" marT="0" marB="0"/>
                </a:tc>
                <a:tc>
                  <a:txBody>
                    <a:bodyPr/>
                    <a:lstStyle/>
                    <a:p>
                      <a:pPr algn="just"/>
                      <a:r>
                        <a:rPr lang="es-ES" sz="1800" dirty="0">
                          <a:effectLst/>
                        </a:rPr>
                        <a:t>Fatiga, malestar general, cefalea, mareo, confusión, desorientación, visión borrosa, náuseas y vomito.</a:t>
                      </a:r>
                    </a:p>
                  </a:txBody>
                  <a:tcPr marL="68580" marR="68580" marT="0" marB="0"/>
                </a:tc>
                <a:extLst>
                  <a:ext uri="{0D108BD9-81ED-4DB2-BD59-A6C34878D82A}">
                    <a16:rowId xmlns:a16="http://schemas.microsoft.com/office/drawing/2014/main" val="3865668143"/>
                  </a:ext>
                </a:extLst>
              </a:tr>
              <a:tr h="808551">
                <a:tc>
                  <a:txBody>
                    <a:bodyPr/>
                    <a:lstStyle/>
                    <a:p>
                      <a:pPr algn="just"/>
                      <a:r>
                        <a:rPr lang="es-ES" sz="1800" dirty="0">
                          <a:effectLst/>
                        </a:rPr>
                        <a:t>Moderado</a:t>
                      </a:r>
                      <a:endParaRPr lang="es-ES" sz="2000" dirty="0"/>
                    </a:p>
                  </a:txBody>
                  <a:tcPr marL="68580" marR="68580" marT="0" marB="0"/>
                </a:tc>
                <a:tc>
                  <a:txBody>
                    <a:bodyPr/>
                    <a:lstStyle/>
                    <a:p>
                      <a:pPr algn="just"/>
                      <a:r>
                        <a:rPr lang="es-ES" sz="1800" dirty="0">
                          <a:effectLst/>
                        </a:rPr>
                        <a:t>Ataxia, sincope, taquipnea, dolor torácico, palpitaciones, rabdomiólisis.</a:t>
                      </a:r>
                    </a:p>
                  </a:txBody>
                  <a:tcPr marL="68580" marR="68580" marT="0" marB="0"/>
                </a:tc>
                <a:extLst>
                  <a:ext uri="{0D108BD9-81ED-4DB2-BD59-A6C34878D82A}">
                    <a16:rowId xmlns:a16="http://schemas.microsoft.com/office/drawing/2014/main" val="2532351832"/>
                  </a:ext>
                </a:extLst>
              </a:tr>
              <a:tr h="1212828">
                <a:tc>
                  <a:txBody>
                    <a:bodyPr/>
                    <a:lstStyle/>
                    <a:p>
                      <a:pPr algn="just"/>
                      <a:r>
                        <a:rPr lang="es-ES" sz="1800" dirty="0">
                          <a:effectLst/>
                        </a:rPr>
                        <a:t>Severo</a:t>
                      </a:r>
                      <a:endParaRPr lang="es-ES" sz="2000" dirty="0"/>
                    </a:p>
                  </a:txBody>
                  <a:tcPr marL="68580" marR="68580" marT="0" marB="0"/>
                </a:tc>
                <a:tc>
                  <a:txBody>
                    <a:bodyPr/>
                    <a:lstStyle/>
                    <a:p>
                      <a:pPr algn="just"/>
                      <a:r>
                        <a:rPr lang="es-ES" sz="1800" dirty="0">
                          <a:effectLst/>
                        </a:rPr>
                        <a:t>Hipotensión, arritmias cardiacas, isquemia miocárdica, coma, depresión respiratoria, edema pulmonar no carcinogénico, y convulsiones.</a:t>
                      </a:r>
                    </a:p>
                  </a:txBody>
                  <a:tcPr marL="68580" marR="68580" marT="0" marB="0"/>
                </a:tc>
                <a:extLst>
                  <a:ext uri="{0D108BD9-81ED-4DB2-BD59-A6C34878D82A}">
                    <a16:rowId xmlns:a16="http://schemas.microsoft.com/office/drawing/2014/main" val="3011991158"/>
                  </a:ext>
                </a:extLst>
              </a:tr>
            </a:tbl>
          </a:graphicData>
        </a:graphic>
      </p:graphicFrame>
      <p:pic>
        <p:nvPicPr>
          <p:cNvPr id="8" name="Imagen 8" descr="Diagrama&#10;&#10;Descripción generada automáticamente">
            <a:extLst>
              <a:ext uri="{FF2B5EF4-FFF2-40B4-BE49-F238E27FC236}">
                <a16:creationId xmlns:a16="http://schemas.microsoft.com/office/drawing/2014/main" id="{D75F6E09-689E-4783-B7A1-AC2107868013}"/>
              </a:ext>
            </a:extLst>
          </p:cNvPr>
          <p:cNvPicPr>
            <a:picLocks noChangeAspect="1"/>
          </p:cNvPicPr>
          <p:nvPr/>
        </p:nvPicPr>
        <p:blipFill>
          <a:blip r:embed="rId5"/>
          <a:stretch>
            <a:fillRect/>
          </a:stretch>
        </p:blipFill>
        <p:spPr>
          <a:xfrm>
            <a:off x="6995916" y="1611828"/>
            <a:ext cx="5029200" cy="3297274"/>
          </a:xfrm>
          <a:prstGeom prst="rect">
            <a:avLst/>
          </a:prstGeom>
        </p:spPr>
      </p:pic>
      <p:sp>
        <p:nvSpPr>
          <p:cNvPr id="7" name="Título 1">
            <a:extLst>
              <a:ext uri="{FF2B5EF4-FFF2-40B4-BE49-F238E27FC236}">
                <a16:creationId xmlns:a16="http://schemas.microsoft.com/office/drawing/2014/main" id="{0692FCD3-1C79-41F8-B27F-89473D339420}"/>
              </a:ext>
            </a:extLst>
          </p:cNvPr>
          <p:cNvSpPr>
            <a:spLocks noGrp="1"/>
          </p:cNvSpPr>
          <p:nvPr>
            <p:ph type="title"/>
          </p:nvPr>
        </p:nvSpPr>
        <p:spPr>
          <a:xfrm>
            <a:off x="1718909" y="154984"/>
            <a:ext cx="8354131" cy="545859"/>
          </a:xfrm>
        </p:spPr>
        <p:txBody>
          <a:bodyPr/>
          <a:lstStyle/>
          <a:p>
            <a:r>
              <a:rPr lang="es-ES" dirty="0">
                <a:latin typeface="Arial"/>
                <a:cs typeface="Arial"/>
              </a:rPr>
              <a:t>Intoxicación por Monóxido de Carbono</a:t>
            </a:r>
            <a:endParaRPr lang="es-ES" dirty="0"/>
          </a:p>
        </p:txBody>
      </p:sp>
      <p:sp>
        <p:nvSpPr>
          <p:cNvPr id="6" name="CuadroTexto 5">
            <a:extLst>
              <a:ext uri="{FF2B5EF4-FFF2-40B4-BE49-F238E27FC236}">
                <a16:creationId xmlns:a16="http://schemas.microsoft.com/office/drawing/2014/main" id="{1F4CCBC4-C8D7-4E5D-9971-16FD4F85F781}"/>
              </a:ext>
            </a:extLst>
          </p:cNvPr>
          <p:cNvSpPr txBox="1"/>
          <p:nvPr/>
        </p:nvSpPr>
        <p:spPr>
          <a:xfrm>
            <a:off x="-38242" y="6587600"/>
            <a:ext cx="6699583" cy="215444"/>
          </a:xfrm>
          <a:prstGeom prst="rect">
            <a:avLst/>
          </a:prstGeom>
          <a:noFill/>
        </p:spPr>
        <p:txBody>
          <a:bodyPr wrap="square">
            <a:spAutoFit/>
          </a:bodyPr>
          <a:lstStyle/>
          <a:p>
            <a:r>
              <a:rPr lang="es-CO" sz="800" dirty="0">
                <a:solidFill>
                  <a:schemeClr val="bg1"/>
                </a:solidFill>
                <a:latin typeface="Arial" panose="020B0604020202020204" pitchFamily="34" charset="0"/>
                <a:cs typeface="Arial" panose="020B0604020202020204" pitchFamily="34" charset="0"/>
              </a:rPr>
              <a:t>Fuente: https://www.cigna.com/es-us/individuals-families/health-wellness/hw/intoxicacin-por-monxido-de-carbono-zm2552</a:t>
            </a:r>
          </a:p>
        </p:txBody>
      </p:sp>
      <p:pic>
        <p:nvPicPr>
          <p:cNvPr id="2" name="Audio 1">
            <a:hlinkClick r:id="" action="ppaction://media"/>
            <a:extLst>
              <a:ext uri="{FF2B5EF4-FFF2-40B4-BE49-F238E27FC236}">
                <a16:creationId xmlns:a16="http://schemas.microsoft.com/office/drawing/2014/main" id="{800955D8-354C-48EE-801A-3E897C1721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7715388"/>
      </p:ext>
    </p:extLst>
  </p:cSld>
  <p:clrMapOvr>
    <a:masterClrMapping/>
  </p:clrMapOvr>
  <mc:AlternateContent xmlns:mc="http://schemas.openxmlformats.org/markup-compatibility/2006" xmlns:p14="http://schemas.microsoft.com/office/powerpoint/2010/main">
    <mc:Choice Requires="p14">
      <p:transition spd="slow" p14:dur="2000" advTm="6581"/>
    </mc:Choice>
    <mc:Fallback xmlns="">
      <p:transition spd="slow" advTm="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3FE76-2EAB-4C8D-A220-88CCEE4CB956}"/>
              </a:ext>
            </a:extLst>
          </p:cNvPr>
          <p:cNvSpPr>
            <a:spLocks noGrp="1"/>
          </p:cNvSpPr>
          <p:nvPr>
            <p:ph type="title"/>
          </p:nvPr>
        </p:nvSpPr>
        <p:spPr>
          <a:xfrm>
            <a:off x="1459089" y="127094"/>
            <a:ext cx="10515600" cy="523281"/>
          </a:xfrm>
        </p:spPr>
        <p:txBody>
          <a:bodyPr/>
          <a:lstStyle/>
          <a:p>
            <a:r>
              <a:rPr lang="es-ES" dirty="0">
                <a:latin typeface="Arial"/>
                <a:cs typeface="Arial"/>
              </a:rPr>
              <a:t>Tratamiento</a:t>
            </a:r>
            <a:endParaRPr lang="es-ES" dirty="0"/>
          </a:p>
        </p:txBody>
      </p:sp>
      <p:sp>
        <p:nvSpPr>
          <p:cNvPr id="3" name="Marcador de texto 2">
            <a:extLst>
              <a:ext uri="{FF2B5EF4-FFF2-40B4-BE49-F238E27FC236}">
                <a16:creationId xmlns:a16="http://schemas.microsoft.com/office/drawing/2014/main" id="{23E558A1-04A1-4D34-9266-A80872E198BF}"/>
              </a:ext>
            </a:extLst>
          </p:cNvPr>
          <p:cNvSpPr>
            <a:spLocks noGrp="1"/>
          </p:cNvSpPr>
          <p:nvPr>
            <p:ph type="body" sz="quarter" idx="10"/>
          </p:nvPr>
        </p:nvSpPr>
        <p:spPr>
          <a:xfrm>
            <a:off x="240280" y="954830"/>
            <a:ext cx="5057775" cy="3200431"/>
          </a:xfrm>
        </p:spPr>
        <p:txBody>
          <a:bodyPr vert="horz" lIns="91440" tIns="45720" rIns="91440" bIns="45720" rtlCol="0" anchor="t">
            <a:normAutofit/>
          </a:bodyPr>
          <a:lstStyle/>
          <a:p>
            <a:pPr marL="0" indent="0" algn="just">
              <a:lnSpc>
                <a:spcPct val="110000"/>
              </a:lnSpc>
              <a:buNone/>
            </a:pPr>
            <a:r>
              <a:rPr lang="es" dirty="0">
                <a:latin typeface="Arial"/>
                <a:cs typeface="Arial"/>
              </a:rPr>
              <a:t>El manejo inicia en la atención pre hospitalaria, retirando al individuo del lugar de exposición, administración de oxígeno suplementario a alto flujo con dispositivos para este fin, éstos serán usados de acuerdo al compromiso clínico del paciente, dado se debe suministrar a una concentración del 100%.</a:t>
            </a:r>
            <a:endParaRPr lang="es-CO" dirty="0">
              <a:latin typeface="Arial"/>
              <a:cs typeface="Arial"/>
            </a:endParaRPr>
          </a:p>
          <a:p>
            <a:pPr marL="0" indent="0" algn="just">
              <a:lnSpc>
                <a:spcPct val="110000"/>
              </a:lnSpc>
              <a:buNone/>
            </a:pPr>
            <a:endParaRPr lang="es" dirty="0">
              <a:latin typeface="Arial"/>
              <a:cs typeface="Arial"/>
            </a:endParaRPr>
          </a:p>
          <a:p>
            <a:pPr marL="0" indent="0" algn="just">
              <a:lnSpc>
                <a:spcPct val="110000"/>
              </a:lnSpc>
              <a:buNone/>
            </a:pPr>
            <a:r>
              <a:rPr lang="es" dirty="0">
                <a:latin typeface="Arial"/>
                <a:cs typeface="Arial"/>
              </a:rPr>
              <a:t>En algunos casos también se puede usar la cámara hiperbárica, para aumentar la eliminación del xenobiótico con criterios clínicos muy específicos </a:t>
            </a:r>
            <a:endParaRPr lang="es-ES" dirty="0">
              <a:latin typeface="Arial"/>
              <a:cs typeface="Arial"/>
            </a:endParaRPr>
          </a:p>
        </p:txBody>
      </p:sp>
      <p:pic>
        <p:nvPicPr>
          <p:cNvPr id="4" name="Imagen 4" descr="Diagrama, Escala de tiempo&#10;&#10;Descripción generada automáticamente">
            <a:extLst>
              <a:ext uri="{FF2B5EF4-FFF2-40B4-BE49-F238E27FC236}">
                <a16:creationId xmlns:a16="http://schemas.microsoft.com/office/drawing/2014/main" id="{3588BE87-AA30-4401-8D53-CD5D92CEAFEB}"/>
              </a:ext>
            </a:extLst>
          </p:cNvPr>
          <p:cNvPicPr>
            <a:picLocks noChangeAspect="1"/>
          </p:cNvPicPr>
          <p:nvPr/>
        </p:nvPicPr>
        <p:blipFill>
          <a:blip r:embed="rId5"/>
          <a:stretch>
            <a:fillRect/>
          </a:stretch>
        </p:blipFill>
        <p:spPr>
          <a:xfrm>
            <a:off x="6130931" y="818413"/>
            <a:ext cx="5733688" cy="2753916"/>
          </a:xfrm>
          <a:prstGeom prst="rect">
            <a:avLst/>
          </a:prstGeom>
        </p:spPr>
      </p:pic>
      <p:pic>
        <p:nvPicPr>
          <p:cNvPr id="7" name="Imagen 7" descr="Imagen que contiene persona, cepillo de dientes, diente, cepillar&#10;&#10;Descripción generada automáticamente">
            <a:extLst>
              <a:ext uri="{FF2B5EF4-FFF2-40B4-BE49-F238E27FC236}">
                <a16:creationId xmlns:a16="http://schemas.microsoft.com/office/drawing/2014/main" id="{967DDB1E-6B36-48F1-AF8E-AE46A2DC7EBB}"/>
              </a:ext>
            </a:extLst>
          </p:cNvPr>
          <p:cNvPicPr>
            <a:picLocks noChangeAspect="1"/>
          </p:cNvPicPr>
          <p:nvPr/>
        </p:nvPicPr>
        <p:blipFill>
          <a:blip r:embed="rId6"/>
          <a:stretch>
            <a:fillRect/>
          </a:stretch>
        </p:blipFill>
        <p:spPr>
          <a:xfrm>
            <a:off x="5606424" y="4340547"/>
            <a:ext cx="1981200" cy="1514688"/>
          </a:xfrm>
          <a:prstGeom prst="rect">
            <a:avLst/>
          </a:prstGeom>
        </p:spPr>
      </p:pic>
      <p:pic>
        <p:nvPicPr>
          <p:cNvPr id="8" name="Imagen 8" descr="Imagen que contiene interior, avión, pequeño, tabla&#10;&#10;Descripción generada automáticamente">
            <a:extLst>
              <a:ext uri="{FF2B5EF4-FFF2-40B4-BE49-F238E27FC236}">
                <a16:creationId xmlns:a16="http://schemas.microsoft.com/office/drawing/2014/main" id="{487E2E1B-F8B2-4FB3-93BA-366ADAEC084D}"/>
              </a:ext>
            </a:extLst>
          </p:cNvPr>
          <p:cNvPicPr>
            <a:picLocks noChangeAspect="1"/>
          </p:cNvPicPr>
          <p:nvPr/>
        </p:nvPicPr>
        <p:blipFill>
          <a:blip r:embed="rId7"/>
          <a:stretch>
            <a:fillRect/>
          </a:stretch>
        </p:blipFill>
        <p:spPr>
          <a:xfrm>
            <a:off x="8366877" y="4345827"/>
            <a:ext cx="2743200" cy="1489753"/>
          </a:xfrm>
          <a:prstGeom prst="rect">
            <a:avLst/>
          </a:prstGeom>
        </p:spPr>
      </p:pic>
      <p:sp>
        <p:nvSpPr>
          <p:cNvPr id="9" name="CuadroTexto 8">
            <a:extLst>
              <a:ext uri="{FF2B5EF4-FFF2-40B4-BE49-F238E27FC236}">
                <a16:creationId xmlns:a16="http://schemas.microsoft.com/office/drawing/2014/main" id="{69933EA2-899E-4D27-A23A-CED2A535482F}"/>
              </a:ext>
            </a:extLst>
          </p:cNvPr>
          <p:cNvSpPr txBox="1"/>
          <p:nvPr/>
        </p:nvSpPr>
        <p:spPr>
          <a:xfrm>
            <a:off x="6412089" y="3572329"/>
            <a:ext cx="5562600" cy="307777"/>
          </a:xfrm>
          <a:prstGeom prst="rect">
            <a:avLst/>
          </a:prstGeom>
          <a:noFill/>
        </p:spPr>
        <p:txBody>
          <a:bodyPr wrap="square">
            <a:spAutoFit/>
          </a:bodyPr>
          <a:lstStyle/>
          <a:p>
            <a:r>
              <a:rPr lang="es-CO" sz="700" dirty="0">
                <a:latin typeface="Arial" panose="020B0604020202020204" pitchFamily="34" charset="0"/>
                <a:cs typeface="Arial" panose="020B0604020202020204" pitchFamily="34" charset="0"/>
              </a:rPr>
              <a:t>Fuente: http://www.paralelo28.com.ar/2018/05/22/el-ministerio-de-salud-brindo-recomendaciones-para-prevenir-envenenamiento-por-inhalacion-de-monoxido-de-carbono/</a:t>
            </a:r>
          </a:p>
        </p:txBody>
      </p:sp>
      <p:sp>
        <p:nvSpPr>
          <p:cNvPr id="11" name="CuadroTexto 10">
            <a:extLst>
              <a:ext uri="{FF2B5EF4-FFF2-40B4-BE49-F238E27FC236}">
                <a16:creationId xmlns:a16="http://schemas.microsoft.com/office/drawing/2014/main" id="{8C5E6A4C-F85D-4764-95FD-D4A85E938222}"/>
              </a:ext>
            </a:extLst>
          </p:cNvPr>
          <p:cNvSpPr txBox="1"/>
          <p:nvPr/>
        </p:nvSpPr>
        <p:spPr>
          <a:xfrm>
            <a:off x="5161175" y="6146399"/>
            <a:ext cx="2871698" cy="338554"/>
          </a:xfrm>
          <a:prstGeom prst="rect">
            <a:avLst/>
          </a:prstGeom>
          <a:noFill/>
        </p:spPr>
        <p:txBody>
          <a:bodyPr wrap="square">
            <a:spAutoFit/>
          </a:bodyPr>
          <a:lstStyle/>
          <a:p>
            <a:r>
              <a:rPr lang="es-CO" sz="800" dirty="0">
                <a:latin typeface="Arial" panose="020B0604020202020204" pitchFamily="34" charset="0"/>
                <a:cs typeface="Arial" panose="020B0604020202020204" pitchFamily="34" charset="0"/>
              </a:rPr>
              <a:t>Fuente: https://equipomexmedical.com/blog/todo-lo-que-debes-saber-de-las-puntas-nasales/</a:t>
            </a:r>
          </a:p>
        </p:txBody>
      </p:sp>
      <p:sp>
        <p:nvSpPr>
          <p:cNvPr id="13" name="CuadroTexto 12">
            <a:extLst>
              <a:ext uri="{FF2B5EF4-FFF2-40B4-BE49-F238E27FC236}">
                <a16:creationId xmlns:a16="http://schemas.microsoft.com/office/drawing/2014/main" id="{F5DDB68E-DD6A-428E-8672-163216A22A0B}"/>
              </a:ext>
            </a:extLst>
          </p:cNvPr>
          <p:cNvSpPr txBox="1"/>
          <p:nvPr/>
        </p:nvSpPr>
        <p:spPr>
          <a:xfrm>
            <a:off x="8366878" y="5931899"/>
            <a:ext cx="2743200" cy="338554"/>
          </a:xfrm>
          <a:prstGeom prst="rect">
            <a:avLst/>
          </a:prstGeom>
          <a:noFill/>
        </p:spPr>
        <p:txBody>
          <a:bodyPr wrap="square">
            <a:spAutoFit/>
          </a:bodyPr>
          <a:lstStyle/>
          <a:p>
            <a:r>
              <a:rPr lang="es-CO" sz="800" dirty="0">
                <a:latin typeface="Arial" panose="020B0604020202020204" pitchFamily="34" charset="0"/>
                <a:cs typeface="Arial" panose="020B0604020202020204" pitchFamily="34" charset="0"/>
              </a:rPr>
              <a:t>Fuente: https://autismodiario.com/2016/07/17/validez-del-tratamiento-camara-hiperbarica-personas-autismo/</a:t>
            </a:r>
          </a:p>
        </p:txBody>
      </p:sp>
      <p:sp>
        <p:nvSpPr>
          <p:cNvPr id="15" name="CuadroTexto 14">
            <a:extLst>
              <a:ext uri="{FF2B5EF4-FFF2-40B4-BE49-F238E27FC236}">
                <a16:creationId xmlns:a16="http://schemas.microsoft.com/office/drawing/2014/main" id="{A8D9390F-66A9-4E51-B50D-FE79B7862BF1}"/>
              </a:ext>
            </a:extLst>
          </p:cNvPr>
          <p:cNvSpPr txBox="1"/>
          <p:nvPr/>
        </p:nvSpPr>
        <p:spPr>
          <a:xfrm>
            <a:off x="879373" y="5835580"/>
            <a:ext cx="2743200" cy="415498"/>
          </a:xfrm>
          <a:prstGeom prst="rect">
            <a:avLst/>
          </a:prstGeom>
          <a:noFill/>
        </p:spPr>
        <p:txBody>
          <a:bodyPr wrap="square">
            <a:spAutoFit/>
          </a:bodyPr>
          <a:lstStyle/>
          <a:p>
            <a:r>
              <a:rPr lang="es-CO" sz="700" dirty="0">
                <a:latin typeface="Arial" panose="020B0604020202020204" pitchFamily="34" charset="0"/>
                <a:cs typeface="Arial" panose="020B0604020202020204" pitchFamily="34" charset="0"/>
              </a:rPr>
              <a:t>Fuente: https://www.istockphoto.com/es/vector/dibujos-animados-de-coche-de-ambulancia-icono-negro-gm694852322-128546133</a:t>
            </a:r>
          </a:p>
        </p:txBody>
      </p:sp>
      <p:pic>
        <p:nvPicPr>
          <p:cNvPr id="17" name="Imagen 16" descr="Diagrama&#10;&#10;Descripción generada automáticamente">
            <a:extLst>
              <a:ext uri="{FF2B5EF4-FFF2-40B4-BE49-F238E27FC236}">
                <a16:creationId xmlns:a16="http://schemas.microsoft.com/office/drawing/2014/main" id="{F754549D-EF79-40DD-BE7F-2123FEA517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923" y="4229267"/>
            <a:ext cx="2334944" cy="1532307"/>
          </a:xfrm>
          <a:prstGeom prst="rect">
            <a:avLst/>
          </a:prstGeom>
        </p:spPr>
      </p:pic>
      <p:pic>
        <p:nvPicPr>
          <p:cNvPr id="5" name="Audio 4">
            <a:hlinkClick r:id="" action="ppaction://media"/>
            <a:extLst>
              <a:ext uri="{FF2B5EF4-FFF2-40B4-BE49-F238E27FC236}">
                <a16:creationId xmlns:a16="http://schemas.microsoft.com/office/drawing/2014/main" id="{414A3386-23D9-4C38-844D-D9147AFFE8E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427637"/>
      </p:ext>
    </p:extLst>
  </p:cSld>
  <p:clrMapOvr>
    <a:masterClrMapping/>
  </p:clrMapOvr>
  <mc:AlternateContent xmlns:mc="http://schemas.openxmlformats.org/markup-compatibility/2006" xmlns:p14="http://schemas.microsoft.com/office/powerpoint/2010/main">
    <mc:Choice Requires="p14">
      <p:transition spd="slow" p14:dur="2000" advTm="7231"/>
    </mc:Choice>
    <mc:Fallback xmlns="">
      <p:transition spd="slow" advTm="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3FE76-2EAB-4C8D-A220-88CCEE4CB956}"/>
              </a:ext>
            </a:extLst>
          </p:cNvPr>
          <p:cNvSpPr>
            <a:spLocks noGrp="1"/>
          </p:cNvSpPr>
          <p:nvPr>
            <p:ph type="title"/>
          </p:nvPr>
        </p:nvSpPr>
        <p:spPr>
          <a:xfrm>
            <a:off x="795586" y="64622"/>
            <a:ext cx="9349543" cy="525875"/>
          </a:xfrm>
        </p:spPr>
        <p:txBody>
          <a:bodyPr/>
          <a:lstStyle/>
          <a:p>
            <a:r>
              <a:rPr lang="es-ES" dirty="0">
                <a:latin typeface="Arial"/>
                <a:cs typeface="Arial"/>
              </a:rPr>
              <a:t>Intoxicación por gas Cloro</a:t>
            </a:r>
            <a:endParaRPr lang="es-ES" dirty="0"/>
          </a:p>
        </p:txBody>
      </p:sp>
      <p:sp>
        <p:nvSpPr>
          <p:cNvPr id="3" name="Marcador de texto 2">
            <a:extLst>
              <a:ext uri="{FF2B5EF4-FFF2-40B4-BE49-F238E27FC236}">
                <a16:creationId xmlns:a16="http://schemas.microsoft.com/office/drawing/2014/main" id="{23E558A1-04A1-4D34-9266-A80872E198BF}"/>
              </a:ext>
            </a:extLst>
          </p:cNvPr>
          <p:cNvSpPr>
            <a:spLocks noGrp="1"/>
          </p:cNvSpPr>
          <p:nvPr>
            <p:ph type="body" sz="quarter" idx="10"/>
          </p:nvPr>
        </p:nvSpPr>
        <p:spPr>
          <a:xfrm>
            <a:off x="3972796" y="590497"/>
            <a:ext cx="7911411" cy="5677005"/>
          </a:xfrm>
        </p:spPr>
        <p:txBody>
          <a:bodyPr vert="horz" lIns="91440" tIns="45720" rIns="91440" bIns="45720" rtlCol="0" anchor="t">
            <a:normAutofit/>
          </a:bodyPr>
          <a:lstStyle/>
          <a:p>
            <a:pPr marL="0" indent="0" algn="just">
              <a:lnSpc>
                <a:spcPct val="160000"/>
              </a:lnSpc>
              <a:buNone/>
            </a:pPr>
            <a:r>
              <a:rPr lang="es-ES" sz="1500" dirty="0">
                <a:latin typeface="Arial"/>
                <a:cs typeface="Arial"/>
              </a:rPr>
              <a:t>El cloro gaseoso se utilizó como </a:t>
            </a:r>
            <a:r>
              <a:rPr lang="es-ES" sz="1500" i="1" dirty="0">
                <a:latin typeface="Arial"/>
                <a:cs typeface="Arial"/>
              </a:rPr>
              <a:t>arma química</a:t>
            </a:r>
            <a:r>
              <a:rPr lang="es-ES" sz="1500" dirty="0">
                <a:latin typeface="Arial"/>
                <a:cs typeface="Arial"/>
              </a:rPr>
              <a:t> en la primera guerra mundial; causó cerca de 5.000 muertes por asfixia, lesión pulmonar aguda (ALI) y síndrome de dificultad respiratoria aguda (SDRA). A partir de entonces, el cloro gaseoso y otros agentes asfixiantes se utilizaron con regularidad durante la guerra, causando aproximadamente 1,3 millones de víctimas de armas químicas hasta 1918.</a:t>
            </a:r>
            <a:endParaRPr lang="es-ES" sz="1500" dirty="0"/>
          </a:p>
          <a:p>
            <a:pPr marL="0" indent="0" algn="just">
              <a:lnSpc>
                <a:spcPct val="120000"/>
              </a:lnSpc>
              <a:buNone/>
            </a:pPr>
            <a:r>
              <a:rPr lang="es-ES" sz="1500" dirty="0">
                <a:latin typeface="Arial"/>
                <a:cs typeface="Arial"/>
              </a:rPr>
              <a:t>Otras fuentes de exposición al gas cloro son:</a:t>
            </a:r>
            <a:endParaRPr lang="es-ES" sz="1500" dirty="0"/>
          </a:p>
          <a:p>
            <a:pPr marL="285750" indent="-285750" algn="just">
              <a:lnSpc>
                <a:spcPct val="120000"/>
              </a:lnSpc>
            </a:pPr>
            <a:r>
              <a:rPr lang="es-ES" sz="1500" dirty="0">
                <a:latin typeface="Arial"/>
                <a:cs typeface="Arial"/>
              </a:rPr>
              <a:t>Los accidentes laborales o industriales. </a:t>
            </a:r>
            <a:endParaRPr lang="es-ES" sz="1500" dirty="0"/>
          </a:p>
          <a:p>
            <a:pPr marL="285750" indent="-285750" algn="just">
              <a:lnSpc>
                <a:spcPct val="120000"/>
              </a:lnSpc>
            </a:pPr>
            <a:r>
              <a:rPr lang="es-ES" sz="1500" dirty="0">
                <a:latin typeface="Arial"/>
                <a:cs typeface="Arial"/>
              </a:rPr>
              <a:t>En el domicilio, el hipoclorito está disponible en muchos detergentes y blanqueadores a base de cloro; </a:t>
            </a:r>
            <a:r>
              <a:rPr lang="es-ES" sz="1500" i="1" dirty="0">
                <a:latin typeface="Arial"/>
                <a:cs typeface="Arial"/>
              </a:rPr>
              <a:t>cuando se mezcla con ácidos domésticos, libera cloro gaseoso.</a:t>
            </a:r>
            <a:r>
              <a:rPr lang="es-ES" sz="1500" dirty="0">
                <a:latin typeface="Arial"/>
                <a:cs typeface="Arial"/>
              </a:rPr>
              <a:t> Por lo tanto, los accidentes domésticos con exposición al gas cloro son comunes. </a:t>
            </a:r>
            <a:endParaRPr lang="es-ES" sz="1500" dirty="0"/>
          </a:p>
          <a:p>
            <a:pPr marL="0" indent="0" algn="just">
              <a:lnSpc>
                <a:spcPct val="120000"/>
              </a:lnSpc>
              <a:buNone/>
            </a:pPr>
            <a:endParaRPr lang="es-ES" sz="800" dirty="0">
              <a:latin typeface="Arial"/>
              <a:cs typeface="Arial"/>
            </a:endParaRPr>
          </a:p>
          <a:p>
            <a:pPr marL="0" indent="0" algn="just">
              <a:lnSpc>
                <a:spcPct val="120000"/>
              </a:lnSpc>
              <a:buNone/>
            </a:pPr>
            <a:r>
              <a:rPr lang="es-ES" sz="1500" dirty="0">
                <a:latin typeface="Arial"/>
                <a:cs typeface="Arial"/>
              </a:rPr>
              <a:t>En Estados Unidos se documentaron en 2017, 4.305 exposiciones de cloro gaseoso y otras 2.284 por mezclar hipoclorito con ácidos </a:t>
            </a:r>
            <a:r>
              <a:rPr lang="es" sz="1500" dirty="0">
                <a:latin typeface="Arial"/>
                <a:cs typeface="Arial"/>
              </a:rPr>
              <a:t>domésticos como: ácido acético (vinagre) y ácido bórico o algunas bases como: amoníaco y bicarbonato.</a:t>
            </a:r>
            <a:endParaRPr lang="es-ES" sz="1500" dirty="0"/>
          </a:p>
        </p:txBody>
      </p:sp>
      <p:pic>
        <p:nvPicPr>
          <p:cNvPr id="5" name="Imagen 5">
            <a:extLst>
              <a:ext uri="{FF2B5EF4-FFF2-40B4-BE49-F238E27FC236}">
                <a16:creationId xmlns:a16="http://schemas.microsoft.com/office/drawing/2014/main" id="{7E72AA1A-2F5B-4906-AA12-2601FE51E86A}"/>
              </a:ext>
            </a:extLst>
          </p:cNvPr>
          <p:cNvPicPr>
            <a:picLocks noChangeAspect="1"/>
          </p:cNvPicPr>
          <p:nvPr/>
        </p:nvPicPr>
        <p:blipFill>
          <a:blip r:embed="rId4"/>
          <a:stretch>
            <a:fillRect/>
          </a:stretch>
        </p:blipFill>
        <p:spPr>
          <a:xfrm>
            <a:off x="133854" y="2007903"/>
            <a:ext cx="3566698" cy="1866265"/>
          </a:xfrm>
          <a:prstGeom prst="rect">
            <a:avLst/>
          </a:prstGeom>
        </p:spPr>
      </p:pic>
      <p:sp>
        <p:nvSpPr>
          <p:cNvPr id="6" name="CuadroTexto 5">
            <a:extLst>
              <a:ext uri="{FF2B5EF4-FFF2-40B4-BE49-F238E27FC236}">
                <a16:creationId xmlns:a16="http://schemas.microsoft.com/office/drawing/2014/main" id="{E9EC81EE-4E63-42DF-BD85-3A891336491D}"/>
              </a:ext>
            </a:extLst>
          </p:cNvPr>
          <p:cNvSpPr txBox="1"/>
          <p:nvPr/>
        </p:nvSpPr>
        <p:spPr>
          <a:xfrm>
            <a:off x="307792" y="4082218"/>
            <a:ext cx="3016919" cy="461665"/>
          </a:xfrm>
          <a:prstGeom prst="rect">
            <a:avLst/>
          </a:prstGeom>
          <a:noFill/>
        </p:spPr>
        <p:txBody>
          <a:bodyPr wrap="square">
            <a:spAutoFit/>
          </a:bodyPr>
          <a:lstStyle/>
          <a:p>
            <a:r>
              <a:rPr lang="es-CO" sz="800" dirty="0">
                <a:latin typeface="Arial" panose="020B0604020202020204" pitchFamily="34" charset="0"/>
                <a:cs typeface="Arial" panose="020B0604020202020204" pitchFamily="34" charset="0"/>
              </a:rPr>
              <a:t>Fuente: https://www.greelane.com/es/ciencia-tecnolog%c3%ada-matem%c3%a1ticas/ciencia/mixing-bleach-and-vinegar-609281/</a:t>
            </a:r>
          </a:p>
        </p:txBody>
      </p:sp>
      <p:pic>
        <p:nvPicPr>
          <p:cNvPr id="4" name="Audio 3">
            <a:hlinkClick r:id="" action="ppaction://media"/>
            <a:extLst>
              <a:ext uri="{FF2B5EF4-FFF2-40B4-BE49-F238E27FC236}">
                <a16:creationId xmlns:a16="http://schemas.microsoft.com/office/drawing/2014/main" id="{14EC59E2-930F-47EC-80C6-769D8D08E3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6308940"/>
      </p:ext>
    </p:extLst>
  </p:cSld>
  <p:clrMapOvr>
    <a:masterClrMapping/>
  </p:clrMapOvr>
  <mc:AlternateContent xmlns:mc="http://schemas.openxmlformats.org/markup-compatibility/2006" xmlns:p14="http://schemas.microsoft.com/office/powerpoint/2010/main">
    <mc:Choice Requires="p14">
      <p:transition spd="slow" p14:dur="2000" advTm="8485"/>
    </mc:Choice>
    <mc:Fallback xmlns="">
      <p:transition spd="slow" advTm="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F314FF1-EE5E-42E9-9FCC-95D7BEAC28E1}"/>
              </a:ext>
            </a:extLst>
          </p:cNvPr>
          <p:cNvSpPr>
            <a:spLocks noGrp="1"/>
          </p:cNvSpPr>
          <p:nvPr>
            <p:ph type="ctrTitle"/>
          </p:nvPr>
        </p:nvSpPr>
        <p:spPr>
          <a:xfrm>
            <a:off x="752662" y="1766454"/>
            <a:ext cx="10686675" cy="1662546"/>
          </a:xfrm>
        </p:spPr>
        <p:txBody>
          <a:bodyPr>
            <a:noAutofit/>
          </a:bodyPr>
          <a:lstStyle/>
          <a:p>
            <a:r>
              <a:rPr lang="es-MX" sz="3200" dirty="0"/>
              <a:t>Curso Virtual intoxicaciones por sustancias químicas</a:t>
            </a:r>
            <a:endParaRPr lang="es-ES" sz="3200" dirty="0"/>
          </a:p>
        </p:txBody>
      </p:sp>
      <p:sp>
        <p:nvSpPr>
          <p:cNvPr id="9" name="Marcador de contenido 4">
            <a:extLst>
              <a:ext uri="{FF2B5EF4-FFF2-40B4-BE49-F238E27FC236}">
                <a16:creationId xmlns:a16="http://schemas.microsoft.com/office/drawing/2014/main" id="{8281F2FB-92FF-4A34-B83D-8437E8601E14}"/>
              </a:ext>
            </a:extLst>
          </p:cNvPr>
          <p:cNvSpPr txBox="1">
            <a:spLocks/>
          </p:cNvSpPr>
          <p:nvPr/>
        </p:nvSpPr>
        <p:spPr>
          <a:xfrm>
            <a:off x="752662" y="4562391"/>
            <a:ext cx="10131425" cy="14658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O" sz="1600" dirty="0">
                <a:solidFill>
                  <a:schemeClr val="bg1"/>
                </a:solidFill>
              </a:rPr>
              <a:t>Grupo Enfermedades No Transmisibles</a:t>
            </a:r>
          </a:p>
          <a:p>
            <a:pPr algn="ctr"/>
            <a:r>
              <a:rPr lang="es-CO" sz="1600" dirty="0">
                <a:solidFill>
                  <a:schemeClr val="bg1"/>
                </a:solidFill>
              </a:rPr>
              <a:t>Intoxicaciones por sustancias químicas</a:t>
            </a:r>
          </a:p>
          <a:p>
            <a:pPr algn="ctr"/>
            <a:r>
              <a:rPr lang="es-CO" sz="1600" dirty="0">
                <a:solidFill>
                  <a:schemeClr val="bg1"/>
                </a:solidFill>
              </a:rPr>
              <a:t>Dirección de Vigilancia y Análisis del Riesgo en Salud Pública</a:t>
            </a:r>
          </a:p>
          <a:p>
            <a:pPr algn="ctr"/>
            <a:r>
              <a:rPr lang="es-MX" sz="1600" dirty="0">
                <a:solidFill>
                  <a:schemeClr val="bg1"/>
                </a:solidFill>
              </a:rPr>
              <a:t>Noviembre 2021 - Versión 1.0</a:t>
            </a:r>
          </a:p>
        </p:txBody>
      </p:sp>
      <p:sp>
        <p:nvSpPr>
          <p:cNvPr id="10" name="CuadroTexto 9">
            <a:extLst>
              <a:ext uri="{FF2B5EF4-FFF2-40B4-BE49-F238E27FC236}">
                <a16:creationId xmlns:a16="http://schemas.microsoft.com/office/drawing/2014/main" id="{1B63E08A-7538-49EC-A692-81A11915977A}"/>
              </a:ext>
            </a:extLst>
          </p:cNvPr>
          <p:cNvSpPr txBox="1"/>
          <p:nvPr/>
        </p:nvSpPr>
        <p:spPr>
          <a:xfrm>
            <a:off x="2920218" y="3650499"/>
            <a:ext cx="6098344" cy="400110"/>
          </a:xfrm>
          <a:prstGeom prst="rect">
            <a:avLst/>
          </a:prstGeom>
          <a:noFill/>
        </p:spPr>
        <p:txBody>
          <a:bodyPr wrap="square" lIns="91440" tIns="45720" rIns="91440" bIns="45720" anchor="t">
            <a:spAutoFit/>
          </a:bodyPr>
          <a:lstStyle/>
          <a:p>
            <a:pPr algn="ctr"/>
            <a:r>
              <a:rPr lang="es-MX" sz="2000" dirty="0">
                <a:solidFill>
                  <a:schemeClr val="bg1"/>
                </a:solidFill>
                <a:latin typeface="Helvetica"/>
                <a:cs typeface="Helvetica"/>
              </a:rPr>
              <a:t>Unidad 1 Módulo 4</a:t>
            </a:r>
          </a:p>
        </p:txBody>
      </p:sp>
      <p:pic>
        <p:nvPicPr>
          <p:cNvPr id="2" name="WhatsApp Video 2021-10-25 at 12.04.11 PM">
            <a:hlinkClick r:id="" action="ppaction://media"/>
            <a:extLst>
              <a:ext uri="{FF2B5EF4-FFF2-40B4-BE49-F238E27FC236}">
                <a16:creationId xmlns:a16="http://schemas.microsoft.com/office/drawing/2014/main" id="{A95C267A-DF79-4EA8-B4A4-71FEA8100621}"/>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0" y="69850"/>
            <a:ext cx="12192000" cy="6718300"/>
          </a:xfrm>
          <a:prstGeom prst="rect">
            <a:avLst/>
          </a:prstGeom>
        </p:spPr>
      </p:pic>
      <p:pic>
        <p:nvPicPr>
          <p:cNvPr id="3" name="Audio 2">
            <a:hlinkClick r:id="" action="ppaction://media"/>
            <a:extLst>
              <a:ext uri="{FF2B5EF4-FFF2-40B4-BE49-F238E27FC236}">
                <a16:creationId xmlns:a16="http://schemas.microsoft.com/office/drawing/2014/main" id="{C01182D2-C299-4AD3-8006-F3FB8B4DD855}"/>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30789280"/>
      </p:ext>
    </p:extLst>
  </p:cSld>
  <p:clrMapOvr>
    <a:masterClrMapping/>
  </p:clrMapOvr>
  <mc:AlternateContent xmlns:mc="http://schemas.openxmlformats.org/markup-compatibility/2006" xmlns:p14="http://schemas.microsoft.com/office/powerpoint/2010/main">
    <mc:Choice Requires="p14">
      <p:transition spd="slow" p14:dur="2000" advTm="9878"/>
    </mc:Choice>
    <mc:Fallback xmlns="">
      <p:transition spd="slow" advTm="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282" objId="2"/>
        <p14:stopEvt time="5996"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3FE76-2EAB-4C8D-A220-88CCEE4CB956}"/>
              </a:ext>
            </a:extLst>
          </p:cNvPr>
          <p:cNvSpPr>
            <a:spLocks noGrp="1"/>
          </p:cNvSpPr>
          <p:nvPr>
            <p:ph type="title"/>
          </p:nvPr>
        </p:nvSpPr>
        <p:spPr>
          <a:xfrm>
            <a:off x="838200" y="196613"/>
            <a:ext cx="10515600" cy="704684"/>
          </a:xfrm>
        </p:spPr>
        <p:txBody>
          <a:bodyPr/>
          <a:lstStyle/>
          <a:p>
            <a:r>
              <a:rPr lang="es-ES" dirty="0">
                <a:latin typeface="Arial"/>
                <a:cs typeface="Arial"/>
              </a:rPr>
              <a:t>Intoxicación por gas Cloro</a:t>
            </a:r>
            <a:endParaRPr lang="es-ES" dirty="0"/>
          </a:p>
        </p:txBody>
      </p:sp>
      <p:pic>
        <p:nvPicPr>
          <p:cNvPr id="4" name="Imagen 4">
            <a:extLst>
              <a:ext uri="{FF2B5EF4-FFF2-40B4-BE49-F238E27FC236}">
                <a16:creationId xmlns:a16="http://schemas.microsoft.com/office/drawing/2014/main" id="{EB1FEBBB-2F42-4D30-8216-98ED37487C39}"/>
              </a:ext>
            </a:extLst>
          </p:cNvPr>
          <p:cNvPicPr>
            <a:picLocks noChangeAspect="1"/>
          </p:cNvPicPr>
          <p:nvPr/>
        </p:nvPicPr>
        <p:blipFill>
          <a:blip r:embed="rId4"/>
          <a:stretch>
            <a:fillRect/>
          </a:stretch>
        </p:blipFill>
        <p:spPr>
          <a:xfrm>
            <a:off x="622929" y="1760266"/>
            <a:ext cx="3876335" cy="2136941"/>
          </a:xfrm>
          <a:prstGeom prst="rect">
            <a:avLst/>
          </a:prstGeom>
        </p:spPr>
      </p:pic>
      <p:sp>
        <p:nvSpPr>
          <p:cNvPr id="6" name="CuadroTexto 5">
            <a:extLst>
              <a:ext uri="{FF2B5EF4-FFF2-40B4-BE49-F238E27FC236}">
                <a16:creationId xmlns:a16="http://schemas.microsoft.com/office/drawing/2014/main" id="{82056820-0DC1-40D4-BF0B-FFC3A7B87F00}"/>
              </a:ext>
            </a:extLst>
          </p:cNvPr>
          <p:cNvSpPr txBox="1"/>
          <p:nvPr/>
        </p:nvSpPr>
        <p:spPr>
          <a:xfrm>
            <a:off x="5142574" y="1269446"/>
            <a:ext cx="6426497" cy="3693319"/>
          </a:xfrm>
          <a:prstGeom prst="rect">
            <a:avLst/>
          </a:prstGeom>
          <a:solidFill>
            <a:schemeClr val="accent4">
              <a:lumMod val="20000"/>
              <a:lumOff val="80000"/>
            </a:schemeClr>
          </a:solidFill>
          <a:ln w="571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dirty="0">
                <a:latin typeface="Arial"/>
                <a:cs typeface="Arial"/>
              </a:rPr>
              <a:t>Es un gas de color amarillo – verdoso con un olor característico, es soluble en agua, </a:t>
            </a:r>
            <a:r>
              <a:rPr lang="es" dirty="0">
                <a:latin typeface="Arial"/>
                <a:ea typeface="+mn-lt"/>
                <a:cs typeface="Arial"/>
              </a:rPr>
              <a:t>por lo que puede provocar síntomas en las vías respiratorias superiores e inferiores, asi como en la mucosa ocular y la piel. </a:t>
            </a:r>
          </a:p>
          <a:p>
            <a:pPr algn="just"/>
            <a:endParaRPr lang="es" dirty="0">
              <a:latin typeface="Arial"/>
              <a:cs typeface="Arial"/>
            </a:endParaRPr>
          </a:p>
          <a:p>
            <a:pPr algn="just"/>
            <a:r>
              <a:rPr lang="es" dirty="0">
                <a:latin typeface="Arial"/>
                <a:cs typeface="Arial"/>
              </a:rPr>
              <a:t>Este gas al interactuar con las mucosas del individuo y con el agua de los fluidos corporales puede producir acido hipocloroso y clorhidrico, generando una reacción de oxidación, lo cual libera iones que atraviesan la membrana celular produciendo radicales libres, favoreciendo el daño celular, oxidacion de los lipidos de la membrana y lesiona el ADN. Lo que posteriormente culminara en un estado inflamatorio.</a:t>
            </a:r>
          </a:p>
        </p:txBody>
      </p:sp>
      <p:sp>
        <p:nvSpPr>
          <p:cNvPr id="8" name="CuadroTexto 7">
            <a:extLst>
              <a:ext uri="{FF2B5EF4-FFF2-40B4-BE49-F238E27FC236}">
                <a16:creationId xmlns:a16="http://schemas.microsoft.com/office/drawing/2014/main" id="{FD35C191-750B-4222-B57B-05A4A11A12EF}"/>
              </a:ext>
            </a:extLst>
          </p:cNvPr>
          <p:cNvSpPr txBox="1"/>
          <p:nvPr/>
        </p:nvSpPr>
        <p:spPr>
          <a:xfrm>
            <a:off x="99260" y="6581001"/>
            <a:ext cx="6093994" cy="230832"/>
          </a:xfrm>
          <a:prstGeom prst="rect">
            <a:avLst/>
          </a:prstGeom>
          <a:noFill/>
        </p:spPr>
        <p:txBody>
          <a:bodyPr wrap="square">
            <a:spAutoFit/>
          </a:bodyPr>
          <a:lstStyle/>
          <a:p>
            <a:r>
              <a:rPr lang="es-CO" sz="900" dirty="0">
                <a:solidFill>
                  <a:schemeClr val="bg1"/>
                </a:solidFill>
                <a:latin typeface="Arial" panose="020B0604020202020204" pitchFamily="34" charset="0"/>
                <a:cs typeface="Arial" panose="020B0604020202020204" pitchFamily="34" charset="0"/>
              </a:rPr>
              <a:t>Fuente: https://www.youtube.com/watch?v=IIUzPALNqNs</a:t>
            </a:r>
          </a:p>
        </p:txBody>
      </p:sp>
      <p:pic>
        <p:nvPicPr>
          <p:cNvPr id="3" name="Audio 2">
            <a:hlinkClick r:id="" action="ppaction://media"/>
            <a:extLst>
              <a:ext uri="{FF2B5EF4-FFF2-40B4-BE49-F238E27FC236}">
                <a16:creationId xmlns:a16="http://schemas.microsoft.com/office/drawing/2014/main" id="{159CDB5A-AB9F-4C67-AFB6-C57B9F5B5E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4370409"/>
      </p:ext>
    </p:extLst>
  </p:cSld>
  <p:clrMapOvr>
    <a:masterClrMapping/>
  </p:clrMapOvr>
  <mc:AlternateContent xmlns:mc="http://schemas.openxmlformats.org/markup-compatibility/2006" xmlns:p14="http://schemas.microsoft.com/office/powerpoint/2010/main">
    <mc:Choice Requires="p14">
      <p:transition spd="slow" p14:dur="2000" advTm="7719"/>
    </mc:Choice>
    <mc:Fallback xmlns="">
      <p:transition spd="slow" advTm="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20BBF9-ABAB-4F63-8A9B-FD1D0593353E}"/>
              </a:ext>
            </a:extLst>
          </p:cNvPr>
          <p:cNvSpPr>
            <a:spLocks noGrp="1"/>
          </p:cNvSpPr>
          <p:nvPr>
            <p:ph type="title"/>
          </p:nvPr>
        </p:nvSpPr>
        <p:spPr>
          <a:xfrm>
            <a:off x="838200" y="105968"/>
            <a:ext cx="10515600" cy="760421"/>
          </a:xfrm>
        </p:spPr>
        <p:txBody>
          <a:bodyPr/>
          <a:lstStyle/>
          <a:p>
            <a:r>
              <a:rPr lang="es-ES" dirty="0">
                <a:latin typeface="Arial"/>
                <a:cs typeface="Arial"/>
              </a:rPr>
              <a:t>Intoxicación por gas Cloro</a:t>
            </a:r>
            <a:endParaRPr lang="es-CO" dirty="0"/>
          </a:p>
        </p:txBody>
      </p:sp>
      <p:sp>
        <p:nvSpPr>
          <p:cNvPr id="3" name="Marcador de texto 2">
            <a:extLst>
              <a:ext uri="{FF2B5EF4-FFF2-40B4-BE49-F238E27FC236}">
                <a16:creationId xmlns:a16="http://schemas.microsoft.com/office/drawing/2014/main" id="{23E558A1-04A1-4D34-9266-A80872E198BF}"/>
              </a:ext>
            </a:extLst>
          </p:cNvPr>
          <p:cNvSpPr>
            <a:spLocks noGrp="1"/>
          </p:cNvSpPr>
          <p:nvPr>
            <p:ph type="body" sz="quarter" idx="10"/>
          </p:nvPr>
        </p:nvSpPr>
        <p:spPr>
          <a:xfrm>
            <a:off x="613833" y="1001257"/>
            <a:ext cx="10397067" cy="4855486"/>
          </a:xfrm>
        </p:spPr>
        <p:txBody>
          <a:bodyPr vert="horz" lIns="91440" tIns="45720" rIns="91440" bIns="45720" rtlCol="0" anchor="t">
            <a:normAutofit/>
          </a:bodyPr>
          <a:lstStyle/>
          <a:p>
            <a:pPr marL="0" indent="0" algn="just">
              <a:lnSpc>
                <a:spcPct val="150000"/>
              </a:lnSpc>
              <a:buNone/>
            </a:pPr>
            <a:r>
              <a:rPr lang="es-ES" sz="1800" dirty="0">
                <a:latin typeface="Arial"/>
                <a:cs typeface="Arial"/>
              </a:rPr>
              <a:t>El gas cloro causa un espectro de síntomas clínicos que dependen de la concentración de este, la duración de la exposición y las características individuales de las víctimas, como edad, sexo, características físicas, enfermedades preexistentes, ventilación por minuto y el tabaquismo.</a:t>
            </a:r>
          </a:p>
          <a:p>
            <a:pPr marL="0" indent="0" algn="just">
              <a:lnSpc>
                <a:spcPct val="150000"/>
              </a:lnSpc>
              <a:buNone/>
            </a:pPr>
            <a:r>
              <a:rPr lang="es-ES" sz="1800" dirty="0">
                <a:latin typeface="Arial"/>
                <a:cs typeface="Arial"/>
              </a:rPr>
              <a:t>Una exposición baja (1–30 ppm*) por una hora produce irritación leve a moderada de las membranas mucosas.</a:t>
            </a:r>
          </a:p>
          <a:p>
            <a:pPr marL="0" indent="0" algn="just">
              <a:lnSpc>
                <a:spcPct val="150000"/>
              </a:lnSpc>
              <a:buNone/>
            </a:pPr>
            <a:r>
              <a:rPr lang="es-ES" sz="1800" dirty="0">
                <a:latin typeface="Arial"/>
                <a:cs typeface="Arial"/>
              </a:rPr>
              <a:t>Una exposición más alta (30 ppm y un poco más) causa dolor en el pecho, disnea y tos. El edema pulmonar agudo se desarrolla típicamente entre 40 a 60 ppm. Las concentraciones superiores a 400 ppm suelen ser mortales en 30 minutos, mientras que los niveles superiores a 1.000 ppm suelen ser mortales en cuestión de minutos. Las tasas de mortalidad varían según el nivel de exposición, pero normalmente oscilan entre el 1% y el 2%.</a:t>
            </a:r>
            <a:endParaRPr lang="es-ES" sz="1800" dirty="0"/>
          </a:p>
        </p:txBody>
      </p:sp>
      <p:sp>
        <p:nvSpPr>
          <p:cNvPr id="7" name="CuadroTexto 6">
            <a:extLst>
              <a:ext uri="{FF2B5EF4-FFF2-40B4-BE49-F238E27FC236}">
                <a16:creationId xmlns:a16="http://schemas.microsoft.com/office/drawing/2014/main" id="{90E44F1C-1DB8-415B-B63D-311F6D0935A0}"/>
              </a:ext>
            </a:extLst>
          </p:cNvPr>
          <p:cNvSpPr txBox="1"/>
          <p:nvPr/>
        </p:nvSpPr>
        <p:spPr>
          <a:xfrm>
            <a:off x="199046" y="6064044"/>
            <a:ext cx="32176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dirty="0">
                <a:cs typeface="Calibri"/>
              </a:rPr>
              <a:t>*ppm, </a:t>
            </a:r>
            <a:r>
              <a:rPr lang="es-ES" sz="1400" dirty="0" err="1">
                <a:cs typeface="Calibri"/>
              </a:rPr>
              <a:t>particulas</a:t>
            </a:r>
            <a:r>
              <a:rPr lang="es-ES" sz="1400" dirty="0">
                <a:cs typeface="Calibri"/>
              </a:rPr>
              <a:t> por </a:t>
            </a:r>
            <a:r>
              <a:rPr lang="es-ES" sz="1400" dirty="0" err="1">
                <a:cs typeface="Calibri"/>
              </a:rPr>
              <a:t>millon</a:t>
            </a:r>
            <a:endParaRPr lang="es-ES" sz="1400" dirty="0">
              <a:cs typeface="Calibri"/>
            </a:endParaRPr>
          </a:p>
        </p:txBody>
      </p:sp>
      <p:pic>
        <p:nvPicPr>
          <p:cNvPr id="5" name="Audio 4">
            <a:hlinkClick r:id="" action="ppaction://media"/>
            <a:extLst>
              <a:ext uri="{FF2B5EF4-FFF2-40B4-BE49-F238E27FC236}">
                <a16:creationId xmlns:a16="http://schemas.microsoft.com/office/drawing/2014/main" id="{70092E6F-921A-4FCA-BD7F-9BA81DFD58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32704108"/>
      </p:ext>
    </p:extLst>
  </p:cSld>
  <p:clrMapOvr>
    <a:masterClrMapping/>
  </p:clrMapOvr>
  <mc:AlternateContent xmlns:mc="http://schemas.openxmlformats.org/markup-compatibility/2006" xmlns:p14="http://schemas.microsoft.com/office/powerpoint/2010/main">
    <mc:Choice Requires="p14">
      <p:transition spd="slow" p14:dur="2000" advTm="6349"/>
    </mc:Choice>
    <mc:Fallback xmlns="">
      <p:transition spd="slow" advTm="6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20BBF9-ABAB-4F63-8A9B-FD1D0593353E}"/>
              </a:ext>
            </a:extLst>
          </p:cNvPr>
          <p:cNvSpPr>
            <a:spLocks noGrp="1"/>
          </p:cNvSpPr>
          <p:nvPr>
            <p:ph type="title"/>
          </p:nvPr>
        </p:nvSpPr>
        <p:spPr>
          <a:xfrm>
            <a:off x="584200" y="0"/>
            <a:ext cx="10515600" cy="760421"/>
          </a:xfrm>
        </p:spPr>
        <p:txBody>
          <a:bodyPr/>
          <a:lstStyle/>
          <a:p>
            <a:r>
              <a:rPr lang="es-ES" dirty="0">
                <a:latin typeface="Arial"/>
                <a:cs typeface="Arial"/>
              </a:rPr>
              <a:t>Intoxicación por gas Cloro</a:t>
            </a:r>
            <a:endParaRPr lang="es-CO" dirty="0"/>
          </a:p>
        </p:txBody>
      </p:sp>
      <p:graphicFrame>
        <p:nvGraphicFramePr>
          <p:cNvPr id="4" name="Diagrama 4">
            <a:extLst>
              <a:ext uri="{FF2B5EF4-FFF2-40B4-BE49-F238E27FC236}">
                <a16:creationId xmlns:a16="http://schemas.microsoft.com/office/drawing/2014/main" id="{D0385163-C786-416C-85E3-C5FAA34D8A54}"/>
              </a:ext>
            </a:extLst>
          </p:cNvPr>
          <p:cNvGraphicFramePr/>
          <p:nvPr>
            <p:extLst>
              <p:ext uri="{D42A27DB-BD31-4B8C-83A1-F6EECF244321}">
                <p14:modId xmlns:p14="http://schemas.microsoft.com/office/powerpoint/2010/main" val="4084491414"/>
              </p:ext>
            </p:extLst>
          </p:nvPr>
        </p:nvGraphicFramePr>
        <p:xfrm>
          <a:off x="2274258" y="751697"/>
          <a:ext cx="7974642" cy="56491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id="{70092E6F-921A-4FCA-BD7F-9BA81DFD58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9171649"/>
      </p:ext>
    </p:extLst>
  </p:cSld>
  <p:clrMapOvr>
    <a:masterClrMapping/>
  </p:clrMapOvr>
  <mc:AlternateContent xmlns:mc="http://schemas.openxmlformats.org/markup-compatibility/2006" xmlns:p14="http://schemas.microsoft.com/office/powerpoint/2010/main">
    <mc:Choice Requires="p14">
      <p:transition spd="slow" p14:dur="2000" advTm="6349"/>
    </mc:Choice>
    <mc:Fallback xmlns="">
      <p:transition spd="slow" advTm="6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6">
            <a:extLst>
              <a:ext uri="{FF2B5EF4-FFF2-40B4-BE49-F238E27FC236}">
                <a16:creationId xmlns:a16="http://schemas.microsoft.com/office/drawing/2014/main" id="{7FC6AAE3-48E7-4EC4-BB3C-45CC9CA5564E}"/>
              </a:ext>
            </a:extLst>
          </p:cNvPr>
          <p:cNvPicPr>
            <a:picLocks noChangeAspect="1"/>
          </p:cNvPicPr>
          <p:nvPr/>
        </p:nvPicPr>
        <p:blipFill>
          <a:blip r:embed="rId5"/>
          <a:stretch>
            <a:fillRect/>
          </a:stretch>
        </p:blipFill>
        <p:spPr>
          <a:xfrm>
            <a:off x="223329" y="1305104"/>
            <a:ext cx="3358913" cy="2912841"/>
          </a:xfrm>
          <a:prstGeom prst="rect">
            <a:avLst/>
          </a:prstGeom>
        </p:spPr>
      </p:pic>
      <p:graphicFrame>
        <p:nvGraphicFramePr>
          <p:cNvPr id="4" name="Diagrama 4">
            <a:extLst>
              <a:ext uri="{FF2B5EF4-FFF2-40B4-BE49-F238E27FC236}">
                <a16:creationId xmlns:a16="http://schemas.microsoft.com/office/drawing/2014/main" id="{1637C65F-7E20-42AB-B7FF-E605F68DD4CA}"/>
              </a:ext>
            </a:extLst>
          </p:cNvPr>
          <p:cNvGraphicFramePr/>
          <p:nvPr>
            <p:extLst>
              <p:ext uri="{D42A27DB-BD31-4B8C-83A1-F6EECF244321}">
                <p14:modId xmlns:p14="http://schemas.microsoft.com/office/powerpoint/2010/main" val="710772594"/>
              </p:ext>
            </p:extLst>
          </p:nvPr>
        </p:nvGraphicFramePr>
        <p:xfrm>
          <a:off x="4116696" y="219019"/>
          <a:ext cx="7480300" cy="48533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69" name="CuadroTexto 668">
            <a:extLst>
              <a:ext uri="{FF2B5EF4-FFF2-40B4-BE49-F238E27FC236}">
                <a16:creationId xmlns:a16="http://schemas.microsoft.com/office/drawing/2014/main" id="{EB9B5CD8-BEFD-4CEC-9EF6-310DB9A69631}"/>
              </a:ext>
            </a:extLst>
          </p:cNvPr>
          <p:cNvSpPr txBox="1"/>
          <p:nvPr/>
        </p:nvSpPr>
        <p:spPr>
          <a:xfrm>
            <a:off x="8503729" y="5275610"/>
            <a:ext cx="42384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dirty="0">
                <a:latin typeface="Arial" panose="020B0604020202020204" pitchFamily="34" charset="0"/>
                <a:cs typeface="Arial" panose="020B0604020202020204" pitchFamily="34" charset="0"/>
              </a:rPr>
              <a:t>*UCI, Unidad de Cuidados Intensivos</a:t>
            </a:r>
          </a:p>
          <a:p>
            <a:r>
              <a:rPr lang="es-ES" sz="1000" dirty="0">
                <a:latin typeface="Arial" panose="020B0604020202020204" pitchFamily="34" charset="0"/>
                <a:cs typeface="Arial" panose="020B0604020202020204" pitchFamily="34" charset="0"/>
              </a:rPr>
              <a:t>**SDRA, Síndrome </a:t>
            </a:r>
            <a:r>
              <a:rPr lang="es-ES" sz="1000" dirty="0">
                <a:latin typeface="Arial" panose="020B0604020202020204" pitchFamily="34" charset="0"/>
                <a:ea typeface="+mn-lt"/>
                <a:cs typeface="Arial" panose="020B0604020202020204" pitchFamily="34" charset="0"/>
              </a:rPr>
              <a:t>de Dificultad Respiratoria Aguda</a:t>
            </a:r>
            <a:endParaRPr lang="es-ES" sz="1000" dirty="0">
              <a:latin typeface="Arial" panose="020B0604020202020204" pitchFamily="34" charset="0"/>
              <a:cs typeface="Arial" panose="020B0604020202020204" pitchFamily="34" charset="0"/>
            </a:endParaRPr>
          </a:p>
        </p:txBody>
      </p:sp>
      <p:sp>
        <p:nvSpPr>
          <p:cNvPr id="2417" name="CuadroTexto 2416">
            <a:extLst>
              <a:ext uri="{FF2B5EF4-FFF2-40B4-BE49-F238E27FC236}">
                <a16:creationId xmlns:a16="http://schemas.microsoft.com/office/drawing/2014/main" id="{4394BEB7-15AE-48F4-AD8E-7B24706143C9}"/>
              </a:ext>
            </a:extLst>
          </p:cNvPr>
          <p:cNvSpPr txBox="1"/>
          <p:nvPr/>
        </p:nvSpPr>
        <p:spPr>
          <a:xfrm>
            <a:off x="626155" y="6031468"/>
            <a:ext cx="9996796" cy="369332"/>
          </a:xfrm>
          <a:prstGeom prst="rect">
            <a:avLst/>
          </a:prstGeom>
          <a:solidFill>
            <a:schemeClr val="accent4">
              <a:lumMod val="20000"/>
              <a:lumOff val="80000"/>
            </a:schemeClr>
          </a:solidFill>
          <a:ln w="571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dirty="0">
                <a:latin typeface="Arial"/>
                <a:cs typeface="Arial"/>
              </a:rPr>
              <a:t>No hay un tratamiento o antídoto especifico, el tratamiento suele ser sintomático y de soporte</a:t>
            </a:r>
            <a:endParaRPr lang="es-ES" dirty="0"/>
          </a:p>
        </p:txBody>
      </p:sp>
      <p:sp>
        <p:nvSpPr>
          <p:cNvPr id="7" name="CuadroTexto 6">
            <a:extLst>
              <a:ext uri="{FF2B5EF4-FFF2-40B4-BE49-F238E27FC236}">
                <a16:creationId xmlns:a16="http://schemas.microsoft.com/office/drawing/2014/main" id="{E3BDF31D-C8B8-4718-A021-D4018218BC1E}"/>
              </a:ext>
            </a:extLst>
          </p:cNvPr>
          <p:cNvSpPr txBox="1"/>
          <p:nvPr/>
        </p:nvSpPr>
        <p:spPr>
          <a:xfrm>
            <a:off x="391804" y="4398119"/>
            <a:ext cx="3190438" cy="230832"/>
          </a:xfrm>
          <a:prstGeom prst="rect">
            <a:avLst/>
          </a:prstGeom>
          <a:noFill/>
        </p:spPr>
        <p:txBody>
          <a:bodyPr wrap="square">
            <a:spAutoFit/>
          </a:bodyPr>
          <a:lstStyle/>
          <a:p>
            <a:r>
              <a:rPr lang="es-CO" sz="900" dirty="0">
                <a:latin typeface="Arial" panose="020B0604020202020204" pitchFamily="34" charset="0"/>
                <a:cs typeface="Arial" panose="020B0604020202020204" pitchFamily="34" charset="0"/>
              </a:rPr>
              <a:t>Fuente: Foto Profeco/Revista del Consumidor mayo 2020)</a:t>
            </a:r>
          </a:p>
        </p:txBody>
      </p:sp>
      <p:pic>
        <p:nvPicPr>
          <p:cNvPr id="2" name="Audio 1">
            <a:hlinkClick r:id="" action="ppaction://media"/>
            <a:extLst>
              <a:ext uri="{FF2B5EF4-FFF2-40B4-BE49-F238E27FC236}">
                <a16:creationId xmlns:a16="http://schemas.microsoft.com/office/drawing/2014/main" id="{B225EA16-7290-436A-9D02-8B3A397D0E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0001527"/>
      </p:ext>
    </p:extLst>
  </p:cSld>
  <p:clrMapOvr>
    <a:masterClrMapping/>
  </p:clrMapOvr>
  <mc:AlternateContent xmlns:mc="http://schemas.openxmlformats.org/markup-compatibility/2006" xmlns:p14="http://schemas.microsoft.com/office/powerpoint/2010/main">
    <mc:Choice Requires="p14">
      <p:transition spd="slow" p14:dur="2000" advTm="7626"/>
    </mc:Choice>
    <mc:Fallback xmlns="">
      <p:transition spd="slow" advTm="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0FDAD-84DA-4850-80F0-3AE83D0B6230}"/>
              </a:ext>
            </a:extLst>
          </p:cNvPr>
          <p:cNvSpPr>
            <a:spLocks noGrp="1"/>
          </p:cNvSpPr>
          <p:nvPr>
            <p:ph type="title"/>
          </p:nvPr>
        </p:nvSpPr>
        <p:spPr>
          <a:xfrm>
            <a:off x="846826" y="143363"/>
            <a:ext cx="10515600" cy="635803"/>
          </a:xfrm>
        </p:spPr>
        <p:txBody>
          <a:bodyPr/>
          <a:lstStyle/>
          <a:p>
            <a:r>
              <a:rPr lang="es-ES" dirty="0">
                <a:latin typeface="Arial"/>
                <a:cs typeface="Arial"/>
              </a:rPr>
              <a:t>Intoxicación por sustancias psicoactivas</a:t>
            </a:r>
            <a:endParaRPr lang="es-ES" dirty="0"/>
          </a:p>
        </p:txBody>
      </p:sp>
      <p:sp>
        <p:nvSpPr>
          <p:cNvPr id="3" name="Marcador de texto 2">
            <a:extLst>
              <a:ext uri="{FF2B5EF4-FFF2-40B4-BE49-F238E27FC236}">
                <a16:creationId xmlns:a16="http://schemas.microsoft.com/office/drawing/2014/main" id="{D35FCFE9-2A9F-4568-9800-8F3ED11C903F}"/>
              </a:ext>
            </a:extLst>
          </p:cNvPr>
          <p:cNvSpPr>
            <a:spLocks noGrp="1"/>
          </p:cNvSpPr>
          <p:nvPr>
            <p:ph type="body" sz="quarter" idx="10"/>
          </p:nvPr>
        </p:nvSpPr>
        <p:spPr>
          <a:xfrm>
            <a:off x="267599" y="1014046"/>
            <a:ext cx="5606090" cy="5225381"/>
          </a:xfrm>
        </p:spPr>
        <p:txBody>
          <a:bodyPr vert="horz" lIns="91440" tIns="45720" rIns="91440" bIns="45720" rtlCol="0" anchor="t">
            <a:normAutofit fontScale="92500" lnSpcReduction="10000"/>
          </a:bodyPr>
          <a:lstStyle/>
          <a:p>
            <a:pPr marL="0" indent="0" algn="just">
              <a:lnSpc>
                <a:spcPct val="120000"/>
              </a:lnSpc>
              <a:buNone/>
            </a:pPr>
            <a:r>
              <a:rPr lang="es-ES" dirty="0">
                <a:latin typeface="Arial"/>
                <a:cs typeface="Arial"/>
              </a:rPr>
              <a:t>Las sustancias psicoactivas o psicotrópicas son aquellas sustancias químicas que al consumirlas o usarlas tienen la capacidad de alterar las funciones nerviosas superiores (estado de ánimo, tiempo de reacción y coordinación) y cuyo uso principal es recreativo. Estas sustancias tienen el potencial de producir dependencia física y tienen efectos físicos graves, siendo frecuentes las sobredosis fatales. </a:t>
            </a:r>
          </a:p>
          <a:p>
            <a:pPr marL="0" indent="0" algn="just">
              <a:lnSpc>
                <a:spcPct val="120000"/>
              </a:lnSpc>
              <a:buNone/>
            </a:pPr>
            <a:endParaRPr lang="es-ES" dirty="0"/>
          </a:p>
          <a:p>
            <a:pPr marL="0" indent="0" algn="just">
              <a:lnSpc>
                <a:spcPct val="120000"/>
              </a:lnSpc>
              <a:buNone/>
            </a:pPr>
            <a:r>
              <a:rPr lang="es-ES" dirty="0">
                <a:latin typeface="Arial"/>
                <a:cs typeface="Arial"/>
              </a:rPr>
              <a:t>Son clasificadas como legales o ilegales dependiendo de su producción, distribución, venta o uso farmacológico aprobado (está relacionado con el control y prohibición de la legislación nacional e internacional). </a:t>
            </a:r>
            <a:endParaRPr lang="es-ES" dirty="0"/>
          </a:p>
          <a:p>
            <a:pPr marL="0" indent="0" algn="just">
              <a:lnSpc>
                <a:spcPct val="120000"/>
              </a:lnSpc>
              <a:buNone/>
            </a:pPr>
            <a:endParaRPr lang="es-ES" dirty="0">
              <a:latin typeface="Arial"/>
              <a:cs typeface="Arial"/>
            </a:endParaRPr>
          </a:p>
          <a:p>
            <a:pPr marL="0" indent="0" algn="just">
              <a:lnSpc>
                <a:spcPct val="120000"/>
              </a:lnSpc>
              <a:buNone/>
            </a:pPr>
            <a:r>
              <a:rPr lang="es-ES" dirty="0">
                <a:latin typeface="Arial"/>
                <a:cs typeface="Arial"/>
              </a:rPr>
              <a:t>Un ejemplo de una sustancia controlada corresponde al psicofármaco clonazepam, el cual tiene diferentes grados de restricción de disponibilidad; en función de sus riesgos para la salud y la utilidad terapéutica, será legal y su uso recreativo será ilegal. </a:t>
            </a:r>
            <a:endParaRPr lang="es-ES" dirty="0"/>
          </a:p>
        </p:txBody>
      </p:sp>
      <p:pic>
        <p:nvPicPr>
          <p:cNvPr id="4" name="Imagen 4">
            <a:extLst>
              <a:ext uri="{FF2B5EF4-FFF2-40B4-BE49-F238E27FC236}">
                <a16:creationId xmlns:a16="http://schemas.microsoft.com/office/drawing/2014/main" id="{F490473F-DC4F-4503-8057-B674B3E4E056}"/>
              </a:ext>
            </a:extLst>
          </p:cNvPr>
          <p:cNvPicPr>
            <a:picLocks noChangeAspect="1"/>
          </p:cNvPicPr>
          <p:nvPr/>
        </p:nvPicPr>
        <p:blipFill>
          <a:blip r:embed="rId5"/>
          <a:stretch>
            <a:fillRect/>
          </a:stretch>
        </p:blipFill>
        <p:spPr>
          <a:xfrm>
            <a:off x="6061494" y="1127400"/>
            <a:ext cx="2254370" cy="1181388"/>
          </a:xfrm>
          <a:prstGeom prst="rect">
            <a:avLst/>
          </a:prstGeom>
        </p:spPr>
      </p:pic>
      <p:pic>
        <p:nvPicPr>
          <p:cNvPr id="6" name="Imagen 6">
            <a:extLst>
              <a:ext uri="{FF2B5EF4-FFF2-40B4-BE49-F238E27FC236}">
                <a16:creationId xmlns:a16="http://schemas.microsoft.com/office/drawing/2014/main" id="{A243256A-BA00-4C6B-9408-C853EE1B8B26}"/>
              </a:ext>
            </a:extLst>
          </p:cNvPr>
          <p:cNvPicPr>
            <a:picLocks noChangeAspect="1"/>
          </p:cNvPicPr>
          <p:nvPr/>
        </p:nvPicPr>
        <p:blipFill>
          <a:blip r:embed="rId6"/>
          <a:stretch>
            <a:fillRect/>
          </a:stretch>
        </p:blipFill>
        <p:spPr>
          <a:xfrm>
            <a:off x="6104626" y="2795950"/>
            <a:ext cx="2110597" cy="1438628"/>
          </a:xfrm>
          <a:prstGeom prst="rect">
            <a:avLst/>
          </a:prstGeom>
        </p:spPr>
      </p:pic>
      <p:sp>
        <p:nvSpPr>
          <p:cNvPr id="7" name="CuadroTexto 6">
            <a:extLst>
              <a:ext uri="{FF2B5EF4-FFF2-40B4-BE49-F238E27FC236}">
                <a16:creationId xmlns:a16="http://schemas.microsoft.com/office/drawing/2014/main" id="{940BC5BD-5180-4561-B3C5-6FE745BF957A}"/>
              </a:ext>
            </a:extLst>
          </p:cNvPr>
          <p:cNvSpPr txBox="1"/>
          <p:nvPr/>
        </p:nvSpPr>
        <p:spPr>
          <a:xfrm>
            <a:off x="6564702" y="2382589"/>
            <a:ext cx="129108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000" dirty="0">
                <a:solidFill>
                  <a:srgbClr val="C00000"/>
                </a:solidFill>
                <a:cs typeface="Calibri"/>
              </a:rPr>
              <a:t>Etanol</a:t>
            </a:r>
          </a:p>
        </p:txBody>
      </p:sp>
      <p:sp>
        <p:nvSpPr>
          <p:cNvPr id="8" name="CuadroTexto 7">
            <a:extLst>
              <a:ext uri="{FF2B5EF4-FFF2-40B4-BE49-F238E27FC236}">
                <a16:creationId xmlns:a16="http://schemas.microsoft.com/office/drawing/2014/main" id="{5A689DFA-5361-4943-AA28-39C9E09A7ED1}"/>
              </a:ext>
            </a:extLst>
          </p:cNvPr>
          <p:cNvSpPr txBox="1"/>
          <p:nvPr/>
        </p:nvSpPr>
        <p:spPr>
          <a:xfrm>
            <a:off x="9614572" y="1955602"/>
            <a:ext cx="10872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2000">
                <a:solidFill>
                  <a:srgbClr val="C00000"/>
                </a:solidFill>
                <a:cs typeface="Calibri"/>
              </a:rPr>
              <a:t>2-CB</a:t>
            </a:r>
          </a:p>
        </p:txBody>
      </p:sp>
      <p:sp>
        <p:nvSpPr>
          <p:cNvPr id="9" name="CuadroTexto 8">
            <a:extLst>
              <a:ext uri="{FF2B5EF4-FFF2-40B4-BE49-F238E27FC236}">
                <a16:creationId xmlns:a16="http://schemas.microsoft.com/office/drawing/2014/main" id="{26573F5E-2BC2-4F73-80FD-92D949E24718}"/>
              </a:ext>
            </a:extLst>
          </p:cNvPr>
          <p:cNvSpPr txBox="1"/>
          <p:nvPr/>
        </p:nvSpPr>
        <p:spPr>
          <a:xfrm>
            <a:off x="6649169" y="4307359"/>
            <a:ext cx="11041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a:solidFill>
                  <a:srgbClr val="C00000"/>
                </a:solidFill>
                <a:cs typeface="Calibri"/>
              </a:rPr>
              <a:t>Cocaina</a:t>
            </a:r>
          </a:p>
        </p:txBody>
      </p:sp>
      <p:pic>
        <p:nvPicPr>
          <p:cNvPr id="10" name="Imagen 10">
            <a:extLst>
              <a:ext uri="{FF2B5EF4-FFF2-40B4-BE49-F238E27FC236}">
                <a16:creationId xmlns:a16="http://schemas.microsoft.com/office/drawing/2014/main" id="{AA88388A-6135-4CA6-81E7-6B3C4A711791}"/>
              </a:ext>
            </a:extLst>
          </p:cNvPr>
          <p:cNvPicPr>
            <a:picLocks noChangeAspect="1"/>
          </p:cNvPicPr>
          <p:nvPr/>
        </p:nvPicPr>
        <p:blipFill>
          <a:blip r:embed="rId7"/>
          <a:stretch>
            <a:fillRect/>
          </a:stretch>
        </p:blipFill>
        <p:spPr>
          <a:xfrm>
            <a:off x="8951343" y="2371546"/>
            <a:ext cx="2110598" cy="1539816"/>
          </a:xfrm>
          <a:prstGeom prst="rect">
            <a:avLst/>
          </a:prstGeom>
        </p:spPr>
      </p:pic>
      <p:sp>
        <p:nvSpPr>
          <p:cNvPr id="11" name="CuadroTexto 10">
            <a:extLst>
              <a:ext uri="{FF2B5EF4-FFF2-40B4-BE49-F238E27FC236}">
                <a16:creationId xmlns:a16="http://schemas.microsoft.com/office/drawing/2014/main" id="{A7D70D77-69A9-4EB6-B97E-B105E24679E6}"/>
              </a:ext>
            </a:extLst>
          </p:cNvPr>
          <p:cNvSpPr txBox="1"/>
          <p:nvPr/>
        </p:nvSpPr>
        <p:spPr>
          <a:xfrm>
            <a:off x="9034912" y="3961404"/>
            <a:ext cx="18661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000">
                <a:solidFill>
                  <a:srgbClr val="C00000"/>
                </a:solidFill>
                <a:ea typeface="+mn-lt"/>
                <a:cs typeface="+mn-lt"/>
              </a:rPr>
              <a:t>Metanfetamina </a:t>
            </a:r>
          </a:p>
          <a:p>
            <a:pPr algn="ctr"/>
            <a:r>
              <a:rPr lang="es-ES" sz="2000">
                <a:solidFill>
                  <a:srgbClr val="C00000"/>
                </a:solidFill>
                <a:ea typeface="+mn-lt"/>
                <a:cs typeface="+mn-lt"/>
              </a:rPr>
              <a:t>(speed)</a:t>
            </a:r>
            <a:endParaRPr lang="es-ES" sz="2000">
              <a:solidFill>
                <a:srgbClr val="C00000"/>
              </a:solidFill>
              <a:cs typeface="Calibri"/>
            </a:endParaRPr>
          </a:p>
        </p:txBody>
      </p:sp>
      <p:pic>
        <p:nvPicPr>
          <p:cNvPr id="12" name="Imagen 12">
            <a:extLst>
              <a:ext uri="{FF2B5EF4-FFF2-40B4-BE49-F238E27FC236}">
                <a16:creationId xmlns:a16="http://schemas.microsoft.com/office/drawing/2014/main" id="{D6984669-7737-4F24-BC26-F7075BB3B01C}"/>
              </a:ext>
            </a:extLst>
          </p:cNvPr>
          <p:cNvPicPr>
            <a:picLocks noChangeAspect="1"/>
          </p:cNvPicPr>
          <p:nvPr/>
        </p:nvPicPr>
        <p:blipFill>
          <a:blip r:embed="rId8"/>
          <a:stretch>
            <a:fillRect/>
          </a:stretch>
        </p:blipFill>
        <p:spPr>
          <a:xfrm>
            <a:off x="6219645" y="4746839"/>
            <a:ext cx="1866182" cy="1188698"/>
          </a:xfrm>
          <a:prstGeom prst="rect">
            <a:avLst/>
          </a:prstGeom>
        </p:spPr>
      </p:pic>
      <p:sp>
        <p:nvSpPr>
          <p:cNvPr id="13" name="CuadroTexto 12">
            <a:extLst>
              <a:ext uri="{FF2B5EF4-FFF2-40B4-BE49-F238E27FC236}">
                <a16:creationId xmlns:a16="http://schemas.microsoft.com/office/drawing/2014/main" id="{CC5F46FE-533E-47FD-B64B-8A46A4609E0C}"/>
              </a:ext>
            </a:extLst>
          </p:cNvPr>
          <p:cNvSpPr txBox="1"/>
          <p:nvPr/>
        </p:nvSpPr>
        <p:spPr>
          <a:xfrm>
            <a:off x="6029145" y="5987713"/>
            <a:ext cx="22399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solidFill>
                  <a:srgbClr val="C00000"/>
                </a:solidFill>
                <a:ea typeface="+mn-lt"/>
                <a:cs typeface="+mn-lt"/>
              </a:rPr>
              <a:t>Ácido lisérgico (LSD)</a:t>
            </a:r>
            <a:endParaRPr lang="es-ES">
              <a:solidFill>
                <a:srgbClr val="C00000"/>
              </a:solidFill>
            </a:endParaRPr>
          </a:p>
        </p:txBody>
      </p:sp>
      <p:pic>
        <p:nvPicPr>
          <p:cNvPr id="14" name="Imagen 14">
            <a:extLst>
              <a:ext uri="{FF2B5EF4-FFF2-40B4-BE49-F238E27FC236}">
                <a16:creationId xmlns:a16="http://schemas.microsoft.com/office/drawing/2014/main" id="{BAE241D4-9EAA-4809-AFF2-BFD724BB775A}"/>
              </a:ext>
            </a:extLst>
          </p:cNvPr>
          <p:cNvPicPr>
            <a:picLocks noChangeAspect="1"/>
          </p:cNvPicPr>
          <p:nvPr/>
        </p:nvPicPr>
        <p:blipFill>
          <a:blip r:embed="rId9"/>
          <a:stretch>
            <a:fillRect/>
          </a:stretch>
        </p:blipFill>
        <p:spPr>
          <a:xfrm>
            <a:off x="9066362" y="4685124"/>
            <a:ext cx="1851804" cy="1197111"/>
          </a:xfrm>
          <a:prstGeom prst="rect">
            <a:avLst/>
          </a:prstGeom>
        </p:spPr>
      </p:pic>
      <p:sp>
        <p:nvSpPr>
          <p:cNvPr id="15" name="CuadroTexto 14">
            <a:extLst>
              <a:ext uri="{FF2B5EF4-FFF2-40B4-BE49-F238E27FC236}">
                <a16:creationId xmlns:a16="http://schemas.microsoft.com/office/drawing/2014/main" id="{0F97620A-C8E6-4257-A68C-B932A00B0536}"/>
              </a:ext>
            </a:extLst>
          </p:cNvPr>
          <p:cNvSpPr txBox="1"/>
          <p:nvPr/>
        </p:nvSpPr>
        <p:spPr>
          <a:xfrm>
            <a:off x="8889341" y="5870096"/>
            <a:ext cx="22256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solidFill>
                  <a:srgbClr val="C00000"/>
                </a:solidFill>
                <a:ea typeface="+mn-lt"/>
                <a:cs typeface="+mn-lt"/>
              </a:rPr>
              <a:t>Tetrahidrocannabinol</a:t>
            </a:r>
          </a:p>
        </p:txBody>
      </p:sp>
      <p:pic>
        <p:nvPicPr>
          <p:cNvPr id="16" name="Imagen 16">
            <a:extLst>
              <a:ext uri="{FF2B5EF4-FFF2-40B4-BE49-F238E27FC236}">
                <a16:creationId xmlns:a16="http://schemas.microsoft.com/office/drawing/2014/main" id="{E8C9C142-EB59-418E-B892-3A6CA295F458}"/>
              </a:ext>
            </a:extLst>
          </p:cNvPr>
          <p:cNvPicPr>
            <a:picLocks noChangeAspect="1"/>
          </p:cNvPicPr>
          <p:nvPr/>
        </p:nvPicPr>
        <p:blipFill>
          <a:blip r:embed="rId10"/>
          <a:stretch>
            <a:fillRect/>
          </a:stretch>
        </p:blipFill>
        <p:spPr>
          <a:xfrm>
            <a:off x="8893834" y="685621"/>
            <a:ext cx="2110597" cy="1259814"/>
          </a:xfrm>
          <a:prstGeom prst="rect">
            <a:avLst/>
          </a:prstGeom>
        </p:spPr>
      </p:pic>
      <p:sp>
        <p:nvSpPr>
          <p:cNvPr id="17" name="CuadroTexto 16">
            <a:extLst>
              <a:ext uri="{FF2B5EF4-FFF2-40B4-BE49-F238E27FC236}">
                <a16:creationId xmlns:a16="http://schemas.microsoft.com/office/drawing/2014/main" id="{0F9AA4D5-AE43-475A-98BB-82CF144B833E}"/>
              </a:ext>
            </a:extLst>
          </p:cNvPr>
          <p:cNvSpPr txBox="1"/>
          <p:nvPr/>
        </p:nvSpPr>
        <p:spPr>
          <a:xfrm>
            <a:off x="125651" y="6618867"/>
            <a:ext cx="6093994" cy="215444"/>
          </a:xfrm>
          <a:prstGeom prst="rect">
            <a:avLst/>
          </a:prstGeom>
          <a:noFill/>
        </p:spPr>
        <p:txBody>
          <a:bodyPr wrap="square">
            <a:spAutoFit/>
          </a:bodyPr>
          <a:lstStyle/>
          <a:p>
            <a:r>
              <a:rPr lang="es-CO" sz="800" dirty="0">
                <a:solidFill>
                  <a:schemeClr val="bg1"/>
                </a:solidFill>
                <a:latin typeface="Arial" panose="020B0604020202020204" pitchFamily="34" charset="0"/>
                <a:cs typeface="Arial" panose="020B0604020202020204" pitchFamily="34" charset="0"/>
              </a:rPr>
              <a:t>Fuente: https://centroarbor.es/dependencia-de-sustancias-psicoactivas/</a:t>
            </a:r>
          </a:p>
        </p:txBody>
      </p:sp>
      <p:pic>
        <p:nvPicPr>
          <p:cNvPr id="5" name="Audio 4">
            <a:hlinkClick r:id="" action="ppaction://media"/>
            <a:extLst>
              <a:ext uri="{FF2B5EF4-FFF2-40B4-BE49-F238E27FC236}">
                <a16:creationId xmlns:a16="http://schemas.microsoft.com/office/drawing/2014/main" id="{9188F28E-63A3-4545-BACF-840A11509E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5073378"/>
      </p:ext>
    </p:extLst>
  </p:cSld>
  <p:clrMapOvr>
    <a:masterClrMapping/>
  </p:clrMapOvr>
  <mc:AlternateContent xmlns:mc="http://schemas.openxmlformats.org/markup-compatibility/2006" xmlns:p14="http://schemas.microsoft.com/office/powerpoint/2010/main">
    <mc:Choice Requires="p14">
      <p:transition spd="slow" p14:dur="2000" advTm="7695"/>
    </mc:Choice>
    <mc:Fallback xmlns="">
      <p:transition spd="slow" advTm="7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1;p10">
            <a:extLst>
              <a:ext uri="{FF2B5EF4-FFF2-40B4-BE49-F238E27FC236}">
                <a16:creationId xmlns:a16="http://schemas.microsoft.com/office/drawing/2014/main" id="{9139F646-BB2E-4BDE-A618-6C6EA3672866}"/>
              </a:ext>
            </a:extLst>
          </p:cNvPr>
          <p:cNvSpPr txBox="1">
            <a:spLocks noGrp="1"/>
          </p:cNvSpPr>
          <p:nvPr>
            <p:ph type="title"/>
          </p:nvPr>
        </p:nvSpPr>
        <p:spPr>
          <a:xfrm>
            <a:off x="838200" y="248185"/>
            <a:ext cx="10515600" cy="5230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Arial"/>
              <a:buNone/>
            </a:pPr>
            <a:r>
              <a:rPr lang="es-ES" dirty="0"/>
              <a:t>Epidemiología</a:t>
            </a:r>
            <a:endParaRPr dirty="0"/>
          </a:p>
        </p:txBody>
      </p:sp>
      <p:sp>
        <p:nvSpPr>
          <p:cNvPr id="5" name="Google Shape;122;p10">
            <a:extLst>
              <a:ext uri="{FF2B5EF4-FFF2-40B4-BE49-F238E27FC236}">
                <a16:creationId xmlns:a16="http://schemas.microsoft.com/office/drawing/2014/main" id="{A15C4A87-D546-4B1C-9A89-BC01DF95AA0B}"/>
              </a:ext>
            </a:extLst>
          </p:cNvPr>
          <p:cNvSpPr txBox="1"/>
          <p:nvPr/>
        </p:nvSpPr>
        <p:spPr>
          <a:xfrm>
            <a:off x="256674" y="2278345"/>
            <a:ext cx="3752618" cy="2269427"/>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es-CO" sz="1800" dirty="0">
                <a:effectLst/>
                <a:latin typeface="Arial" panose="020B0604020202020204" pitchFamily="34" charset="0"/>
                <a:ea typeface="Wingdings" panose="05000000000000000000" pitchFamily="2" charset="2"/>
                <a:cs typeface="Wingdings" panose="05000000000000000000" pitchFamily="2" charset="2"/>
              </a:rPr>
              <a:t>En los últimos 5 años (2016 – 2020), se han notificado </a:t>
            </a:r>
            <a:r>
              <a:rPr lang="es-CO" sz="1800" dirty="0">
                <a:solidFill>
                  <a:srgbClr val="000000"/>
                </a:solidFill>
                <a:effectLst/>
                <a:latin typeface="Arial" panose="020B0604020202020204" pitchFamily="34" charset="0"/>
                <a:ea typeface="Wingdings" panose="05000000000000000000" pitchFamily="2" charset="2"/>
                <a:cs typeface="Wingdings" panose="05000000000000000000" pitchFamily="2" charset="2"/>
              </a:rPr>
              <a:t>41.987 casos,</a:t>
            </a:r>
            <a:r>
              <a:rPr lang="es-CO" sz="1800" dirty="0">
                <a:effectLst/>
                <a:latin typeface="Arial" panose="020B0604020202020204" pitchFamily="34" charset="0"/>
                <a:ea typeface="Wingdings" panose="05000000000000000000" pitchFamily="2" charset="2"/>
                <a:cs typeface="Wingdings" panose="05000000000000000000" pitchFamily="2" charset="2"/>
              </a:rPr>
              <a:t> siendo las intoxicaciones por marihuana (28,5%), cocaína (14,9%) y aguardiente (8,6%) las sustancias psicoactivas que más casos aportar</a:t>
            </a:r>
          </a:p>
        </p:txBody>
      </p:sp>
      <p:pic>
        <p:nvPicPr>
          <p:cNvPr id="2" name="Imagen 1">
            <a:extLst>
              <a:ext uri="{FF2B5EF4-FFF2-40B4-BE49-F238E27FC236}">
                <a16:creationId xmlns:a16="http://schemas.microsoft.com/office/drawing/2014/main" id="{94542DE0-1160-4169-A407-C8B9617ABB7D}"/>
              </a:ext>
            </a:extLst>
          </p:cNvPr>
          <p:cNvPicPr>
            <a:picLocks noChangeAspect="1"/>
          </p:cNvPicPr>
          <p:nvPr/>
        </p:nvPicPr>
        <p:blipFill>
          <a:blip r:embed="rId3"/>
          <a:stretch>
            <a:fillRect/>
          </a:stretch>
        </p:blipFill>
        <p:spPr>
          <a:xfrm>
            <a:off x="4426424" y="1035754"/>
            <a:ext cx="6927376" cy="4786492"/>
          </a:xfrm>
          <a:prstGeom prst="rect">
            <a:avLst/>
          </a:prstGeom>
        </p:spPr>
      </p:pic>
      <p:sp>
        <p:nvSpPr>
          <p:cNvPr id="7" name="CuadroTexto 6">
            <a:extLst>
              <a:ext uri="{FF2B5EF4-FFF2-40B4-BE49-F238E27FC236}">
                <a16:creationId xmlns:a16="http://schemas.microsoft.com/office/drawing/2014/main" id="{E69D96F9-1826-415D-8730-788BF47E8BF6}"/>
              </a:ext>
            </a:extLst>
          </p:cNvPr>
          <p:cNvSpPr txBox="1"/>
          <p:nvPr/>
        </p:nvSpPr>
        <p:spPr>
          <a:xfrm>
            <a:off x="0" y="6539643"/>
            <a:ext cx="6096000" cy="318357"/>
          </a:xfrm>
          <a:prstGeom prst="rect">
            <a:avLst/>
          </a:prstGeom>
          <a:noFill/>
        </p:spPr>
        <p:txBody>
          <a:bodyPr wrap="square">
            <a:spAutoFit/>
          </a:bodyPr>
          <a:lstStyle/>
          <a:p>
            <a:pPr>
              <a:lnSpc>
                <a:spcPct val="107000"/>
              </a:lnSpc>
              <a:spcAft>
                <a:spcPts val="800"/>
              </a:spcAft>
            </a:pPr>
            <a:r>
              <a:rPr lang="es-CO" sz="1400" dirty="0">
                <a:solidFill>
                  <a:schemeClr val="bg1"/>
                </a:solidFill>
                <a:effectLst/>
                <a:latin typeface="Segoe UI" panose="020B0502040204020203" pitchFamily="34" charset="0"/>
                <a:ea typeface="Wingdings" panose="05000000000000000000" pitchFamily="2" charset="2"/>
                <a:cs typeface="Wingdings" panose="05000000000000000000" pitchFamily="2" charset="2"/>
              </a:rPr>
              <a:t>Fuente: </a:t>
            </a:r>
            <a:r>
              <a:rPr lang="es-CO" sz="1400" dirty="0" err="1">
                <a:solidFill>
                  <a:schemeClr val="bg1"/>
                </a:solidFill>
                <a:effectLst/>
                <a:latin typeface="Segoe UI" panose="020B0502040204020203" pitchFamily="34" charset="0"/>
                <a:ea typeface="Wingdings" panose="05000000000000000000" pitchFamily="2" charset="2"/>
                <a:cs typeface="Wingdings" panose="05000000000000000000" pitchFamily="2" charset="2"/>
              </a:rPr>
              <a:t>Sivigila</a:t>
            </a:r>
            <a:r>
              <a:rPr lang="es-CO" sz="1400" dirty="0">
                <a:solidFill>
                  <a:schemeClr val="bg1"/>
                </a:solidFill>
                <a:effectLst/>
                <a:latin typeface="Segoe UI" panose="020B0502040204020203" pitchFamily="34" charset="0"/>
                <a:ea typeface="Wingdings" panose="05000000000000000000" pitchFamily="2" charset="2"/>
                <a:cs typeface="Wingdings" panose="05000000000000000000" pitchFamily="2" charset="2"/>
              </a:rPr>
              <a:t>, Instituto Nacional de Salud 2016-2020</a:t>
            </a:r>
            <a:endParaRPr lang="es-CO" sz="2000" dirty="0">
              <a:solidFill>
                <a:schemeClr val="bg1"/>
              </a:solidFill>
              <a:effectLst/>
              <a:latin typeface="Courier New" panose="02070309020205020404" pitchFamily="49" charset="0"/>
              <a:ea typeface="Wingdings" panose="05000000000000000000" pitchFamily="2" charset="2"/>
              <a:cs typeface="Wingdings" panose="05000000000000000000" pitchFamily="2" charset="2"/>
            </a:endParaRPr>
          </a:p>
        </p:txBody>
      </p:sp>
    </p:spTree>
    <p:extLst>
      <p:ext uri="{BB962C8B-B14F-4D97-AF65-F5344CB8AC3E}">
        <p14:creationId xmlns:p14="http://schemas.microsoft.com/office/powerpoint/2010/main" val="1528042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33DE1-FE1F-48D1-96B3-D4B688DC8B2D}"/>
              </a:ext>
            </a:extLst>
          </p:cNvPr>
          <p:cNvSpPr>
            <a:spLocks noGrp="1"/>
          </p:cNvSpPr>
          <p:nvPr>
            <p:ph type="title"/>
          </p:nvPr>
        </p:nvSpPr>
        <p:spPr>
          <a:xfrm>
            <a:off x="984955" y="199208"/>
            <a:ext cx="10515600" cy="579726"/>
          </a:xfrm>
        </p:spPr>
        <p:txBody>
          <a:bodyPr/>
          <a:lstStyle/>
          <a:p>
            <a:r>
              <a:rPr lang="es-ES" dirty="0">
                <a:latin typeface="Arial"/>
                <a:cs typeface="Arial"/>
              </a:rPr>
              <a:t>Intoxicación por Marihuana</a:t>
            </a:r>
            <a:endParaRPr lang="es-ES" dirty="0"/>
          </a:p>
        </p:txBody>
      </p:sp>
      <p:sp>
        <p:nvSpPr>
          <p:cNvPr id="3" name="Marcador de texto 2">
            <a:extLst>
              <a:ext uri="{FF2B5EF4-FFF2-40B4-BE49-F238E27FC236}">
                <a16:creationId xmlns:a16="http://schemas.microsoft.com/office/drawing/2014/main" id="{94CF4992-A449-467D-A32A-B4AD34D1C3A2}"/>
              </a:ext>
            </a:extLst>
          </p:cNvPr>
          <p:cNvSpPr>
            <a:spLocks noGrp="1"/>
          </p:cNvSpPr>
          <p:nvPr>
            <p:ph type="body" sz="quarter" idx="10"/>
          </p:nvPr>
        </p:nvSpPr>
        <p:spPr>
          <a:xfrm>
            <a:off x="4619642" y="1062702"/>
            <a:ext cx="6680536" cy="5157475"/>
          </a:xfrm>
        </p:spPr>
        <p:txBody>
          <a:bodyPr vert="horz" lIns="91440" tIns="45720" rIns="91440" bIns="45720" rtlCol="0" anchor="t">
            <a:normAutofit fontScale="92500" lnSpcReduction="10000"/>
          </a:bodyPr>
          <a:lstStyle/>
          <a:p>
            <a:pPr algn="just">
              <a:lnSpc>
                <a:spcPct val="120000"/>
              </a:lnSpc>
            </a:pPr>
            <a:r>
              <a:rPr lang="es-ES" dirty="0">
                <a:latin typeface="Arial"/>
                <a:cs typeface="Arial"/>
              </a:rPr>
              <a:t>La marihuana o cannabis es una sustancia proveniente de la planta del cáñamo.</a:t>
            </a:r>
            <a:endParaRPr lang="es-ES" dirty="0"/>
          </a:p>
          <a:p>
            <a:pPr algn="just">
              <a:lnSpc>
                <a:spcPct val="120000"/>
              </a:lnSpc>
            </a:pPr>
            <a:r>
              <a:rPr lang="es-ES" dirty="0">
                <a:latin typeface="Arial"/>
                <a:cs typeface="Arial"/>
              </a:rPr>
              <a:t>Su forma más frecuente de consumo es por vía respiratoria mediante la combustión del cigarrillo artesanal y aspiración del humo. También puede consumirse por vía oral en preparaciones horneadas en forma de galleta o brownie.</a:t>
            </a:r>
          </a:p>
          <a:p>
            <a:pPr algn="just">
              <a:lnSpc>
                <a:spcPct val="120000"/>
              </a:lnSpc>
            </a:pPr>
            <a:r>
              <a:rPr lang="es-ES" dirty="0">
                <a:latin typeface="Arial"/>
                <a:cs typeface="Arial"/>
              </a:rPr>
              <a:t>Se ha utilizado con fines medicinales o recreativos desde hace más de 4.000 años.</a:t>
            </a:r>
            <a:endParaRPr lang="es-ES" dirty="0"/>
          </a:p>
          <a:p>
            <a:pPr algn="just">
              <a:lnSpc>
                <a:spcPct val="120000"/>
              </a:lnSpc>
            </a:pPr>
            <a:r>
              <a:rPr lang="es-ES" dirty="0">
                <a:latin typeface="Arial"/>
                <a:cs typeface="Arial"/>
              </a:rPr>
              <a:t>El principal componente psicoactivo del cannabis es el Δ9 tetrahidrocannabinol (Δ9-THC). Sin embargo, la planta puede contener al menos 60 cannabinoides distintos entre los 400 compuestos identificados. Actualmente se está investigando las propiedades medicinales de los cannabinoides con el fin de producir medicamentos para el manejo de la epilepsia, el dolor, manejo del síndrome emético en los pacientes con cáncer. </a:t>
            </a:r>
          </a:p>
          <a:p>
            <a:pPr algn="just">
              <a:lnSpc>
                <a:spcPct val="120000"/>
              </a:lnSpc>
            </a:pPr>
            <a:r>
              <a:rPr lang="es-ES" dirty="0">
                <a:latin typeface="Arial"/>
                <a:cs typeface="Arial"/>
              </a:rPr>
              <a:t>Los cannabinoides actúan en dos receptores cerebrales específicos (CB1 y CB2), favoreciendo las acciones psicoactivas de la molécula.</a:t>
            </a:r>
            <a:endParaRPr lang="es-ES" dirty="0"/>
          </a:p>
        </p:txBody>
      </p:sp>
      <p:pic>
        <p:nvPicPr>
          <p:cNvPr id="5" name="Imagen 5" descr="Diagrama&#10;&#10;Descripción generada automáticamente">
            <a:extLst>
              <a:ext uri="{FF2B5EF4-FFF2-40B4-BE49-F238E27FC236}">
                <a16:creationId xmlns:a16="http://schemas.microsoft.com/office/drawing/2014/main" id="{4B86F709-AE07-4F7A-A7D4-B394E35CA2FB}"/>
              </a:ext>
            </a:extLst>
          </p:cNvPr>
          <p:cNvPicPr>
            <a:picLocks noChangeAspect="1"/>
          </p:cNvPicPr>
          <p:nvPr/>
        </p:nvPicPr>
        <p:blipFill>
          <a:blip r:embed="rId4"/>
          <a:stretch>
            <a:fillRect/>
          </a:stretch>
        </p:blipFill>
        <p:spPr>
          <a:xfrm>
            <a:off x="421379" y="778934"/>
            <a:ext cx="3428133" cy="5744415"/>
          </a:xfrm>
          <a:prstGeom prst="rect">
            <a:avLst/>
          </a:prstGeom>
        </p:spPr>
      </p:pic>
      <p:sp>
        <p:nvSpPr>
          <p:cNvPr id="6" name="CuadroTexto 5">
            <a:extLst>
              <a:ext uri="{FF2B5EF4-FFF2-40B4-BE49-F238E27FC236}">
                <a16:creationId xmlns:a16="http://schemas.microsoft.com/office/drawing/2014/main" id="{96679801-F681-4561-BACE-B35204EF979A}"/>
              </a:ext>
            </a:extLst>
          </p:cNvPr>
          <p:cNvSpPr txBox="1"/>
          <p:nvPr/>
        </p:nvSpPr>
        <p:spPr>
          <a:xfrm>
            <a:off x="84593" y="6576285"/>
            <a:ext cx="6093994" cy="230832"/>
          </a:xfrm>
          <a:prstGeom prst="rect">
            <a:avLst/>
          </a:prstGeom>
          <a:noFill/>
        </p:spPr>
        <p:txBody>
          <a:bodyPr wrap="square">
            <a:spAutoFit/>
          </a:bodyPr>
          <a:lstStyle/>
          <a:p>
            <a:r>
              <a:rPr lang="es-CO" sz="900" dirty="0">
                <a:solidFill>
                  <a:schemeClr val="bg1"/>
                </a:solidFill>
                <a:latin typeface="Arial" panose="020B0604020202020204" pitchFamily="34" charset="0"/>
                <a:cs typeface="Arial" panose="020B0604020202020204" pitchFamily="34" charset="0"/>
              </a:rPr>
              <a:t>Fuente: http://hospital.uas.edu.mx/revmeduas/articulos/v9/n2/cannabis.html</a:t>
            </a:r>
          </a:p>
        </p:txBody>
      </p:sp>
      <p:pic>
        <p:nvPicPr>
          <p:cNvPr id="4" name="Audio 3">
            <a:hlinkClick r:id="" action="ppaction://media"/>
            <a:extLst>
              <a:ext uri="{FF2B5EF4-FFF2-40B4-BE49-F238E27FC236}">
                <a16:creationId xmlns:a16="http://schemas.microsoft.com/office/drawing/2014/main" id="{0B7F6FF1-9D00-4EC5-916A-A2512A8A0D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6575877"/>
      </p:ext>
    </p:extLst>
  </p:cSld>
  <p:clrMapOvr>
    <a:masterClrMapping/>
  </p:clrMapOvr>
  <mc:AlternateContent xmlns:mc="http://schemas.openxmlformats.org/markup-compatibility/2006" xmlns:p14="http://schemas.microsoft.com/office/powerpoint/2010/main">
    <mc:Choice Requires="p14">
      <p:transition spd="slow" p14:dur="2000" advTm="5211"/>
    </mc:Choice>
    <mc:Fallback xmlns="">
      <p:transition spd="slow" advTm="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4">
            <a:extLst>
              <a:ext uri="{FF2B5EF4-FFF2-40B4-BE49-F238E27FC236}">
                <a16:creationId xmlns:a16="http://schemas.microsoft.com/office/drawing/2014/main" id="{36035317-7C6F-4AF3-9943-FEF4BFC046B7}"/>
              </a:ext>
            </a:extLst>
          </p:cNvPr>
          <p:cNvGraphicFramePr/>
          <p:nvPr>
            <p:extLst>
              <p:ext uri="{D42A27DB-BD31-4B8C-83A1-F6EECF244321}">
                <p14:modId xmlns:p14="http://schemas.microsoft.com/office/powerpoint/2010/main" val="2036221303"/>
              </p:ext>
            </p:extLst>
          </p:nvPr>
        </p:nvGraphicFramePr>
        <p:xfrm>
          <a:off x="6031227" y="1036257"/>
          <a:ext cx="5617412" cy="50652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59" name="Imagen 959">
            <a:extLst>
              <a:ext uri="{FF2B5EF4-FFF2-40B4-BE49-F238E27FC236}">
                <a16:creationId xmlns:a16="http://schemas.microsoft.com/office/drawing/2014/main" id="{B152F76D-F2DC-4F5E-AC22-957427EEEA80}"/>
              </a:ext>
            </a:extLst>
          </p:cNvPr>
          <p:cNvPicPr>
            <a:picLocks noChangeAspect="1"/>
          </p:cNvPicPr>
          <p:nvPr/>
        </p:nvPicPr>
        <p:blipFill>
          <a:blip r:embed="rId10"/>
          <a:stretch>
            <a:fillRect/>
          </a:stretch>
        </p:blipFill>
        <p:spPr>
          <a:xfrm>
            <a:off x="500459" y="897782"/>
            <a:ext cx="1794295" cy="1979584"/>
          </a:xfrm>
          <a:prstGeom prst="rect">
            <a:avLst/>
          </a:prstGeom>
        </p:spPr>
      </p:pic>
      <p:pic>
        <p:nvPicPr>
          <p:cNvPr id="963" name="Imagen 963">
            <a:extLst>
              <a:ext uri="{FF2B5EF4-FFF2-40B4-BE49-F238E27FC236}">
                <a16:creationId xmlns:a16="http://schemas.microsoft.com/office/drawing/2014/main" id="{CB0BD2B2-F7D7-4A57-ADB1-E23808DE4129}"/>
              </a:ext>
            </a:extLst>
          </p:cNvPr>
          <p:cNvPicPr>
            <a:picLocks noChangeAspect="1"/>
          </p:cNvPicPr>
          <p:nvPr/>
        </p:nvPicPr>
        <p:blipFill>
          <a:blip r:embed="rId11"/>
          <a:stretch>
            <a:fillRect/>
          </a:stretch>
        </p:blipFill>
        <p:spPr>
          <a:xfrm>
            <a:off x="790755" y="3216312"/>
            <a:ext cx="3723915" cy="2554317"/>
          </a:xfrm>
          <a:prstGeom prst="rect">
            <a:avLst/>
          </a:prstGeom>
        </p:spPr>
      </p:pic>
      <p:pic>
        <p:nvPicPr>
          <p:cNvPr id="974" name="Imagen 14" descr="Imagen que contiene árbol, palma&#10;&#10;Descripción generada automáticamente">
            <a:extLst>
              <a:ext uri="{FF2B5EF4-FFF2-40B4-BE49-F238E27FC236}">
                <a16:creationId xmlns:a16="http://schemas.microsoft.com/office/drawing/2014/main" id="{66C78B31-173A-4445-AD03-5F71CECAB508}"/>
              </a:ext>
            </a:extLst>
          </p:cNvPr>
          <p:cNvPicPr>
            <a:picLocks noChangeAspect="1"/>
          </p:cNvPicPr>
          <p:nvPr/>
        </p:nvPicPr>
        <p:blipFill>
          <a:blip r:embed="rId12"/>
          <a:stretch>
            <a:fillRect/>
          </a:stretch>
        </p:blipFill>
        <p:spPr>
          <a:xfrm>
            <a:off x="2774085" y="1030227"/>
            <a:ext cx="2642558" cy="1714695"/>
          </a:xfrm>
          <a:prstGeom prst="rect">
            <a:avLst/>
          </a:prstGeom>
        </p:spPr>
      </p:pic>
      <p:sp>
        <p:nvSpPr>
          <p:cNvPr id="2" name="Título 1">
            <a:extLst>
              <a:ext uri="{FF2B5EF4-FFF2-40B4-BE49-F238E27FC236}">
                <a16:creationId xmlns:a16="http://schemas.microsoft.com/office/drawing/2014/main" id="{FEACDCC8-4DEC-4BDA-AE56-B965EE3BC965}"/>
              </a:ext>
            </a:extLst>
          </p:cNvPr>
          <p:cNvSpPr>
            <a:spLocks noGrp="1"/>
          </p:cNvSpPr>
          <p:nvPr>
            <p:ph type="title"/>
          </p:nvPr>
        </p:nvSpPr>
        <p:spPr>
          <a:xfrm>
            <a:off x="433137" y="35933"/>
            <a:ext cx="10515600" cy="577015"/>
          </a:xfrm>
        </p:spPr>
        <p:txBody>
          <a:bodyPr/>
          <a:lstStyle/>
          <a:p>
            <a:r>
              <a:rPr lang="es-ES" dirty="0">
                <a:latin typeface="Arial"/>
                <a:cs typeface="Arial"/>
              </a:rPr>
              <a:t>Intoxicación por marihuana</a:t>
            </a:r>
            <a:endParaRPr lang="es-CO" dirty="0"/>
          </a:p>
        </p:txBody>
      </p:sp>
      <p:sp>
        <p:nvSpPr>
          <p:cNvPr id="9" name="CuadroTexto 8">
            <a:extLst>
              <a:ext uri="{FF2B5EF4-FFF2-40B4-BE49-F238E27FC236}">
                <a16:creationId xmlns:a16="http://schemas.microsoft.com/office/drawing/2014/main" id="{7D72B504-B43E-4D66-B7C6-799D92D89ED6}"/>
              </a:ext>
            </a:extLst>
          </p:cNvPr>
          <p:cNvSpPr txBox="1"/>
          <p:nvPr/>
        </p:nvSpPr>
        <p:spPr>
          <a:xfrm>
            <a:off x="235940" y="6076513"/>
            <a:ext cx="4648881" cy="230832"/>
          </a:xfrm>
          <a:prstGeom prst="rect">
            <a:avLst/>
          </a:prstGeom>
          <a:noFill/>
        </p:spPr>
        <p:txBody>
          <a:bodyPr wrap="square">
            <a:spAutoFit/>
          </a:bodyPr>
          <a:lstStyle/>
          <a:p>
            <a:r>
              <a:rPr lang="es-CO" sz="900" dirty="0">
                <a:latin typeface="Arial" panose="020B0604020202020204" pitchFamily="34" charset="0"/>
                <a:cs typeface="Arial" panose="020B0604020202020204" pitchFamily="34" charset="0"/>
              </a:rPr>
              <a:t>Fuente: http://desmotivaciones.es/2712527/La-marihuana-causa-amnesia</a:t>
            </a:r>
          </a:p>
        </p:txBody>
      </p:sp>
      <p:sp>
        <p:nvSpPr>
          <p:cNvPr id="10" name="CuadroTexto 9">
            <a:extLst>
              <a:ext uri="{FF2B5EF4-FFF2-40B4-BE49-F238E27FC236}">
                <a16:creationId xmlns:a16="http://schemas.microsoft.com/office/drawing/2014/main" id="{A6F248CB-809B-4907-9675-E48B0F335C64}"/>
              </a:ext>
            </a:extLst>
          </p:cNvPr>
          <p:cNvSpPr txBox="1"/>
          <p:nvPr/>
        </p:nvSpPr>
        <p:spPr>
          <a:xfrm>
            <a:off x="2652712" y="2811340"/>
            <a:ext cx="3038225" cy="338554"/>
          </a:xfrm>
          <a:prstGeom prst="rect">
            <a:avLst/>
          </a:prstGeom>
          <a:noFill/>
        </p:spPr>
        <p:txBody>
          <a:bodyPr wrap="square">
            <a:spAutoFit/>
          </a:bodyPr>
          <a:lstStyle/>
          <a:p>
            <a:r>
              <a:rPr lang="es-CO" sz="800" dirty="0">
                <a:latin typeface="Arial" panose="020B0604020202020204" pitchFamily="34" charset="0"/>
                <a:cs typeface="Arial" panose="020B0604020202020204" pitchFamily="34" charset="0"/>
              </a:rPr>
              <a:t>Fuente: https://centroarbor.es/dependencia-de-sustancias-psicoactivas/</a:t>
            </a:r>
          </a:p>
        </p:txBody>
      </p:sp>
      <p:pic>
        <p:nvPicPr>
          <p:cNvPr id="3" name="Audio 2">
            <a:hlinkClick r:id="" action="ppaction://media"/>
            <a:extLst>
              <a:ext uri="{FF2B5EF4-FFF2-40B4-BE49-F238E27FC236}">
                <a16:creationId xmlns:a16="http://schemas.microsoft.com/office/drawing/2014/main" id="{5698BC2F-02F3-44C2-B3EE-ACF7C659172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7049558"/>
      </p:ext>
    </p:extLst>
  </p:cSld>
  <p:clrMapOvr>
    <a:masterClrMapping/>
  </p:clrMapOvr>
  <mc:AlternateContent xmlns:mc="http://schemas.openxmlformats.org/markup-compatibility/2006" xmlns:p14="http://schemas.microsoft.com/office/powerpoint/2010/main">
    <mc:Choice Requires="p14">
      <p:transition spd="slow" p14:dur="2000" advTm="4329"/>
    </mc:Choice>
    <mc:Fallback xmlns="">
      <p:transition spd="slow" advTm="4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4">
            <a:extLst>
              <a:ext uri="{FF2B5EF4-FFF2-40B4-BE49-F238E27FC236}">
                <a16:creationId xmlns:a16="http://schemas.microsoft.com/office/drawing/2014/main" id="{89C834FD-34F8-47AF-9279-3D22344ADF13}"/>
              </a:ext>
            </a:extLst>
          </p:cNvPr>
          <p:cNvGraphicFramePr/>
          <p:nvPr>
            <p:extLst>
              <p:ext uri="{D42A27DB-BD31-4B8C-83A1-F6EECF244321}">
                <p14:modId xmlns:p14="http://schemas.microsoft.com/office/powerpoint/2010/main" val="1835758651"/>
              </p:ext>
            </p:extLst>
          </p:nvPr>
        </p:nvGraphicFramePr>
        <p:xfrm>
          <a:off x="1193321" y="708804"/>
          <a:ext cx="9862867" cy="54260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ítulo 1">
            <a:extLst>
              <a:ext uri="{FF2B5EF4-FFF2-40B4-BE49-F238E27FC236}">
                <a16:creationId xmlns:a16="http://schemas.microsoft.com/office/drawing/2014/main" id="{97D5F0E0-A999-4208-92B1-F9C62335D97C}"/>
              </a:ext>
            </a:extLst>
          </p:cNvPr>
          <p:cNvSpPr>
            <a:spLocks noGrp="1"/>
          </p:cNvSpPr>
          <p:nvPr>
            <p:ph type="title"/>
          </p:nvPr>
        </p:nvSpPr>
        <p:spPr>
          <a:xfrm>
            <a:off x="866954" y="-12534"/>
            <a:ext cx="10515600" cy="648531"/>
          </a:xfrm>
        </p:spPr>
        <p:txBody>
          <a:bodyPr/>
          <a:lstStyle/>
          <a:p>
            <a:r>
              <a:rPr lang="es-ES" dirty="0">
                <a:latin typeface="Arial"/>
                <a:cs typeface="Arial"/>
              </a:rPr>
              <a:t>Intoxicación por Marihuana</a:t>
            </a:r>
            <a:endParaRPr lang="es-CO" dirty="0"/>
          </a:p>
        </p:txBody>
      </p:sp>
      <p:pic>
        <p:nvPicPr>
          <p:cNvPr id="3" name="Audio 2">
            <a:hlinkClick r:id="" action="ppaction://media"/>
            <a:extLst>
              <a:ext uri="{FF2B5EF4-FFF2-40B4-BE49-F238E27FC236}">
                <a16:creationId xmlns:a16="http://schemas.microsoft.com/office/drawing/2014/main" id="{C587D891-3DB4-4000-8C3A-A0F10FF8EB8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8772545"/>
      </p:ext>
    </p:extLst>
  </p:cSld>
  <p:clrMapOvr>
    <a:masterClrMapping/>
  </p:clrMapOvr>
  <mc:AlternateContent xmlns:mc="http://schemas.openxmlformats.org/markup-compatibility/2006" xmlns:p14="http://schemas.microsoft.com/office/powerpoint/2010/main">
    <mc:Choice Requires="p14">
      <p:transition spd="slow" p14:dur="2000" advTm="5954"/>
    </mc:Choice>
    <mc:Fallback xmlns="">
      <p:transition spd="slow" advTm="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53B9E1-35D1-49C7-9E75-343F42DB0FFC}"/>
              </a:ext>
            </a:extLst>
          </p:cNvPr>
          <p:cNvSpPr>
            <a:spLocks noGrp="1"/>
          </p:cNvSpPr>
          <p:nvPr>
            <p:ph type="title"/>
          </p:nvPr>
        </p:nvSpPr>
        <p:spPr>
          <a:xfrm>
            <a:off x="838200" y="200883"/>
            <a:ext cx="10515600" cy="444259"/>
          </a:xfrm>
        </p:spPr>
        <p:txBody>
          <a:bodyPr>
            <a:normAutofit fontScale="90000"/>
          </a:bodyPr>
          <a:lstStyle/>
          <a:p>
            <a:r>
              <a:rPr lang="es-ES" dirty="0">
                <a:latin typeface="Arial"/>
                <a:cs typeface="Arial"/>
              </a:rPr>
              <a:t>Intoxicación por cocaína</a:t>
            </a:r>
            <a:endParaRPr lang="es-ES" dirty="0"/>
          </a:p>
        </p:txBody>
      </p:sp>
      <p:sp>
        <p:nvSpPr>
          <p:cNvPr id="3" name="Marcador de texto 2">
            <a:extLst>
              <a:ext uri="{FF2B5EF4-FFF2-40B4-BE49-F238E27FC236}">
                <a16:creationId xmlns:a16="http://schemas.microsoft.com/office/drawing/2014/main" id="{80F5A47C-DD2D-4C1B-849D-F0D46166E214}"/>
              </a:ext>
            </a:extLst>
          </p:cNvPr>
          <p:cNvSpPr>
            <a:spLocks noGrp="1"/>
          </p:cNvSpPr>
          <p:nvPr>
            <p:ph type="body" sz="quarter" idx="10"/>
          </p:nvPr>
        </p:nvSpPr>
        <p:spPr>
          <a:xfrm>
            <a:off x="246511" y="992158"/>
            <a:ext cx="8486141" cy="5103841"/>
          </a:xfrm>
        </p:spPr>
        <p:txBody>
          <a:bodyPr vert="horz" lIns="91440" tIns="45720" rIns="91440" bIns="45720" rtlCol="0" anchor="t">
            <a:normAutofit lnSpcReduction="10000"/>
          </a:bodyPr>
          <a:lstStyle/>
          <a:p>
            <a:pPr algn="just">
              <a:lnSpc>
                <a:spcPct val="120000"/>
              </a:lnSpc>
            </a:pPr>
            <a:r>
              <a:rPr lang="es-ES" dirty="0">
                <a:latin typeface="Arial"/>
                <a:cs typeface="Arial"/>
              </a:rPr>
              <a:t>La cocaína es una sustancia estimulante del sistema nervioso central. Ha sido utilizada desde las civilizaciones indígenas suramericanas, principalmente en la región Andina. </a:t>
            </a:r>
          </a:p>
          <a:p>
            <a:pPr algn="just">
              <a:lnSpc>
                <a:spcPct val="120000"/>
              </a:lnSpc>
            </a:pPr>
            <a:r>
              <a:rPr lang="es-ES" dirty="0">
                <a:latin typeface="Arial"/>
                <a:cs typeface="Arial"/>
              </a:rPr>
              <a:t>Sus nombres comunes son: coca, perico, nieve, marchosa, lady pura, pasta, blanca, perica y farlopa.</a:t>
            </a:r>
          </a:p>
          <a:p>
            <a:pPr algn="just">
              <a:lnSpc>
                <a:spcPct val="120000"/>
              </a:lnSpc>
            </a:pPr>
            <a:r>
              <a:rPr lang="es-ES" dirty="0">
                <a:latin typeface="Arial"/>
                <a:cs typeface="Arial"/>
              </a:rPr>
              <a:t>Puede ser consumida de manera aspirada, inhalada e intravenosa.</a:t>
            </a:r>
            <a:endParaRPr lang="es-ES" dirty="0"/>
          </a:p>
          <a:p>
            <a:pPr algn="just">
              <a:lnSpc>
                <a:spcPct val="120000"/>
              </a:lnSpc>
            </a:pPr>
            <a:r>
              <a:rPr lang="es-ES" dirty="0">
                <a:latin typeface="Arial"/>
                <a:cs typeface="Arial"/>
              </a:rPr>
              <a:t>Según su procesamiento, tiene diferentes formas químicas, como clorhidrato de cocaína, pasta básica de cocaína y el crack.</a:t>
            </a:r>
            <a:endParaRPr lang="es-ES" dirty="0"/>
          </a:p>
          <a:p>
            <a:pPr algn="just">
              <a:lnSpc>
                <a:spcPct val="120000"/>
              </a:lnSpc>
            </a:pPr>
            <a:r>
              <a:rPr lang="es-ES" dirty="0">
                <a:latin typeface="Arial"/>
                <a:cs typeface="Arial"/>
              </a:rPr>
              <a:t>El ingrediente activo de la cocaína es la </a:t>
            </a:r>
            <a:r>
              <a:rPr lang="es-ES" dirty="0" err="1">
                <a:latin typeface="Arial"/>
                <a:cs typeface="Arial"/>
              </a:rPr>
              <a:t>metil</a:t>
            </a:r>
            <a:r>
              <a:rPr lang="es-ES" dirty="0">
                <a:latin typeface="Arial"/>
                <a:cs typeface="Arial"/>
              </a:rPr>
              <a:t> </a:t>
            </a:r>
            <a:r>
              <a:rPr lang="es-ES" dirty="0" err="1">
                <a:latin typeface="Arial"/>
                <a:cs typeface="Arial"/>
              </a:rPr>
              <a:t>benzoilecgonina</a:t>
            </a:r>
            <a:r>
              <a:rPr lang="es-ES" dirty="0">
                <a:latin typeface="Arial"/>
                <a:cs typeface="Arial"/>
              </a:rPr>
              <a:t>, el cual es un éster alcaloide que atraviesa fácilmente la barrera </a:t>
            </a:r>
            <a:r>
              <a:rPr lang="es-ES" dirty="0" err="1">
                <a:latin typeface="Arial"/>
                <a:cs typeface="Arial"/>
              </a:rPr>
              <a:t>hemato</a:t>
            </a:r>
            <a:r>
              <a:rPr lang="es-ES" dirty="0">
                <a:latin typeface="Arial"/>
                <a:cs typeface="Arial"/>
              </a:rPr>
              <a:t>-encefálica, cuya acción es bloquear el transportador de adrenalina y noradrenalina, inhibiendo la recaptación de dopamina y aumentando su concentración en la hendidura sináptica. Esto favorece los estados de vigila, alerta e hiperactividad del sistema nervioso autónomo que se traduce en aumento de la frecuencia cardiaca, vasoconstricción y midriasis.</a:t>
            </a:r>
            <a:endParaRPr lang="es-ES" dirty="0"/>
          </a:p>
          <a:p>
            <a:pPr algn="just">
              <a:lnSpc>
                <a:spcPct val="120000"/>
              </a:lnSpc>
            </a:pPr>
            <a:r>
              <a:rPr lang="es-ES" dirty="0">
                <a:latin typeface="Arial"/>
                <a:cs typeface="Arial"/>
              </a:rPr>
              <a:t>Adicionalmente bloquea los canales de sodio dependientes de voltaje, generando propiedades anestésicas por estabilización de la membrana neuronal y bloqueo de la conducción nerviosa periférica.  </a:t>
            </a:r>
            <a:endParaRPr lang="es-ES" dirty="0"/>
          </a:p>
        </p:txBody>
      </p:sp>
      <p:pic>
        <p:nvPicPr>
          <p:cNvPr id="6" name="Imagen 5" descr="Diagrama&#10;&#10;Descripción generada automáticamente">
            <a:extLst>
              <a:ext uri="{FF2B5EF4-FFF2-40B4-BE49-F238E27FC236}">
                <a16:creationId xmlns:a16="http://schemas.microsoft.com/office/drawing/2014/main" id="{985A6AEC-712B-4C49-A5A5-B7D7BD731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8489" y="2233136"/>
            <a:ext cx="2536311" cy="1859245"/>
          </a:xfrm>
          <a:prstGeom prst="rect">
            <a:avLst/>
          </a:prstGeom>
        </p:spPr>
      </p:pic>
      <p:sp>
        <p:nvSpPr>
          <p:cNvPr id="8" name="CuadroTexto 7">
            <a:extLst>
              <a:ext uri="{FF2B5EF4-FFF2-40B4-BE49-F238E27FC236}">
                <a16:creationId xmlns:a16="http://schemas.microsoft.com/office/drawing/2014/main" id="{FCE970C5-D390-4D85-B7BD-1A19CC63C3F6}"/>
              </a:ext>
            </a:extLst>
          </p:cNvPr>
          <p:cNvSpPr txBox="1"/>
          <p:nvPr/>
        </p:nvSpPr>
        <p:spPr>
          <a:xfrm>
            <a:off x="8732652" y="4786413"/>
            <a:ext cx="3467984" cy="307777"/>
          </a:xfrm>
          <a:prstGeom prst="rect">
            <a:avLst/>
          </a:prstGeom>
          <a:noFill/>
        </p:spPr>
        <p:txBody>
          <a:bodyPr wrap="square">
            <a:spAutoFit/>
          </a:bodyPr>
          <a:lstStyle/>
          <a:p>
            <a:r>
              <a:rPr lang="es-CO" sz="700" dirty="0">
                <a:latin typeface="Arial" panose="020B0604020202020204" pitchFamily="34" charset="0"/>
                <a:cs typeface="Arial" panose="020B0604020202020204" pitchFamily="34" charset="0"/>
              </a:rPr>
              <a:t>Fuente: https://www.drugabuse.gov/es/publicaciones/serie-de-reportes/cocaina-abuso-y-adiccion/como-produce-sus-efectos-la-cocaina</a:t>
            </a:r>
          </a:p>
        </p:txBody>
      </p:sp>
      <p:pic>
        <p:nvPicPr>
          <p:cNvPr id="4" name="Audio 3">
            <a:hlinkClick r:id="" action="ppaction://media"/>
            <a:extLst>
              <a:ext uri="{FF2B5EF4-FFF2-40B4-BE49-F238E27FC236}">
                <a16:creationId xmlns:a16="http://schemas.microsoft.com/office/drawing/2014/main" id="{493B52C6-0422-40AD-9898-A5E5E9D3F9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8662483"/>
      </p:ext>
    </p:extLst>
  </p:cSld>
  <p:clrMapOvr>
    <a:masterClrMapping/>
  </p:clrMapOvr>
  <mc:AlternateContent xmlns:mc="http://schemas.openxmlformats.org/markup-compatibility/2006" xmlns:p14="http://schemas.microsoft.com/office/powerpoint/2010/main">
    <mc:Choice Requires="p14">
      <p:transition spd="slow" p14:dur="2000" advTm="7115"/>
    </mc:Choice>
    <mc:Fallback xmlns="">
      <p:transition spd="slow" advTm="7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7;p2">
            <a:extLst>
              <a:ext uri="{FF2B5EF4-FFF2-40B4-BE49-F238E27FC236}">
                <a16:creationId xmlns:a16="http://schemas.microsoft.com/office/drawing/2014/main" id="{AF4143ED-CFED-45BC-93A4-742493C96C9F}"/>
              </a:ext>
            </a:extLst>
          </p:cNvPr>
          <p:cNvSpPr txBox="1">
            <a:spLocks noGrp="1"/>
          </p:cNvSpPr>
          <p:nvPr>
            <p:ph type="ctrTitle"/>
          </p:nvPr>
        </p:nvSpPr>
        <p:spPr>
          <a:xfrm>
            <a:off x="752662" y="1833361"/>
            <a:ext cx="10686675" cy="166254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200"/>
              <a:buFont typeface="Arial"/>
              <a:buNone/>
            </a:pPr>
            <a:r>
              <a:rPr lang="es-ES" sz="3200" dirty="0"/>
              <a:t>Curso Virtual intoxicaciones por sustancias químicas</a:t>
            </a:r>
            <a:endParaRPr sz="3200" dirty="0"/>
          </a:p>
        </p:txBody>
      </p:sp>
      <p:sp>
        <p:nvSpPr>
          <p:cNvPr id="5" name="Google Shape;48;p2">
            <a:extLst>
              <a:ext uri="{FF2B5EF4-FFF2-40B4-BE49-F238E27FC236}">
                <a16:creationId xmlns:a16="http://schemas.microsoft.com/office/drawing/2014/main" id="{41A62AB1-EE05-44AE-A6CD-1502CEA59D4B}"/>
              </a:ext>
            </a:extLst>
          </p:cNvPr>
          <p:cNvSpPr txBox="1"/>
          <p:nvPr/>
        </p:nvSpPr>
        <p:spPr>
          <a:xfrm>
            <a:off x="752662" y="4629298"/>
            <a:ext cx="10131425" cy="1465876"/>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ES" sz="1600" b="0" i="0" u="none" strike="noStrike" cap="none" dirty="0">
                <a:solidFill>
                  <a:schemeClr val="lt1"/>
                </a:solidFill>
                <a:latin typeface="Helvetica Neue"/>
                <a:ea typeface="Helvetica Neue"/>
                <a:cs typeface="Helvetica Neue"/>
                <a:sym typeface="Helvetica Neue"/>
              </a:rPr>
              <a:t>Grupo Enfermedades No Transmisibles</a:t>
            </a:r>
            <a:endParaRPr dirty="0"/>
          </a:p>
          <a:p>
            <a:pPr marL="0" marR="0" lvl="0" indent="0" algn="ctr" rtl="0">
              <a:lnSpc>
                <a:spcPct val="90000"/>
              </a:lnSpc>
              <a:spcBef>
                <a:spcPts val="1000"/>
              </a:spcBef>
              <a:spcAft>
                <a:spcPts val="0"/>
              </a:spcAft>
              <a:buClr>
                <a:schemeClr val="lt1"/>
              </a:buClr>
              <a:buSzPts val="1600"/>
              <a:buFont typeface="Arial"/>
              <a:buNone/>
            </a:pPr>
            <a:r>
              <a:rPr lang="es-ES" sz="1600" b="0" i="0" u="none" strike="noStrike" cap="none" dirty="0">
                <a:solidFill>
                  <a:schemeClr val="lt1"/>
                </a:solidFill>
                <a:latin typeface="Helvetica Neue"/>
                <a:ea typeface="Helvetica Neue"/>
                <a:cs typeface="Helvetica Neue"/>
                <a:sym typeface="Helvetica Neue"/>
              </a:rPr>
              <a:t>Intoxicaciones por </a:t>
            </a:r>
            <a:r>
              <a:rPr lang="es-ES" sz="1600" b="0" i="0" u="none" strike="noStrike" cap="none" dirty="0">
                <a:solidFill>
                  <a:schemeClr val="lt1"/>
                </a:solidFill>
                <a:latin typeface="Noto Sans Symbols"/>
                <a:ea typeface="Helvetica Neue"/>
                <a:cs typeface="Helvetica Neue"/>
                <a:sym typeface="Helvetica Neue"/>
              </a:rPr>
              <a:t>sustancias</a:t>
            </a:r>
            <a:r>
              <a:rPr lang="es-ES" sz="1600" b="0" i="0" u="none" strike="noStrike" cap="none" dirty="0">
                <a:solidFill>
                  <a:schemeClr val="lt1"/>
                </a:solidFill>
                <a:latin typeface="Helvetica Neue"/>
                <a:ea typeface="Helvetica Neue"/>
                <a:cs typeface="Helvetica Neue"/>
                <a:sym typeface="Helvetica Neue"/>
              </a:rPr>
              <a:t> químicas</a:t>
            </a:r>
            <a:endParaRPr dirty="0"/>
          </a:p>
          <a:p>
            <a:pPr marL="0" marR="0" lvl="0" indent="0" algn="ctr" rtl="0">
              <a:lnSpc>
                <a:spcPct val="90000"/>
              </a:lnSpc>
              <a:spcBef>
                <a:spcPts val="1000"/>
              </a:spcBef>
              <a:spcAft>
                <a:spcPts val="0"/>
              </a:spcAft>
              <a:buClr>
                <a:schemeClr val="lt1"/>
              </a:buClr>
              <a:buSzPts val="1600"/>
              <a:buFont typeface="Arial"/>
              <a:buNone/>
            </a:pPr>
            <a:r>
              <a:rPr lang="es-ES" sz="1600" b="0" i="0" u="none" strike="noStrike" cap="none" dirty="0">
                <a:solidFill>
                  <a:schemeClr val="lt1"/>
                </a:solidFill>
                <a:latin typeface="Helvetica Neue"/>
                <a:ea typeface="Helvetica Neue"/>
                <a:cs typeface="Helvetica Neue"/>
                <a:sym typeface="Helvetica Neue"/>
              </a:rPr>
              <a:t>Dirección de Vigilancia y Análisis del Riesgo en Salud Pública</a:t>
            </a:r>
            <a:endParaRPr dirty="0"/>
          </a:p>
          <a:p>
            <a:pPr marL="0" marR="0" lvl="0" indent="0" algn="ctr" rtl="0">
              <a:lnSpc>
                <a:spcPct val="90000"/>
              </a:lnSpc>
              <a:spcBef>
                <a:spcPts val="1000"/>
              </a:spcBef>
              <a:spcAft>
                <a:spcPts val="0"/>
              </a:spcAft>
              <a:buClr>
                <a:schemeClr val="lt1"/>
              </a:buClr>
              <a:buSzPts val="1600"/>
              <a:buFont typeface="Arial"/>
              <a:buNone/>
            </a:pPr>
            <a:r>
              <a:rPr lang="es-ES" sz="1600" b="0" i="0" u="none" strike="noStrike" cap="none" dirty="0">
                <a:solidFill>
                  <a:schemeClr val="lt1"/>
                </a:solidFill>
                <a:latin typeface="Helvetica Neue"/>
                <a:ea typeface="Helvetica Neue"/>
                <a:cs typeface="Helvetica Neue"/>
                <a:sym typeface="Helvetica Neue"/>
              </a:rPr>
              <a:t>Noviembre 2021 - Versión 1.0</a:t>
            </a:r>
            <a:endParaRPr dirty="0"/>
          </a:p>
        </p:txBody>
      </p:sp>
      <p:sp>
        <p:nvSpPr>
          <p:cNvPr id="6" name="Google Shape;49;p2">
            <a:extLst>
              <a:ext uri="{FF2B5EF4-FFF2-40B4-BE49-F238E27FC236}">
                <a16:creationId xmlns:a16="http://schemas.microsoft.com/office/drawing/2014/main" id="{4E38C18D-51DE-4867-B0AF-2659F57A50A9}"/>
              </a:ext>
            </a:extLst>
          </p:cNvPr>
          <p:cNvSpPr txBox="1"/>
          <p:nvPr/>
        </p:nvSpPr>
        <p:spPr>
          <a:xfrm>
            <a:off x="2769202" y="3662492"/>
            <a:ext cx="609834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0" i="0" u="none" strike="noStrike" cap="none" dirty="0">
                <a:solidFill>
                  <a:schemeClr val="lt1"/>
                </a:solidFill>
                <a:latin typeface="Helvetica Neue"/>
                <a:ea typeface="Helvetica Neue"/>
                <a:cs typeface="Helvetica Neue"/>
                <a:sym typeface="Helvetica Neue"/>
              </a:rPr>
              <a:t>Módulo 1 Unidad 4</a:t>
            </a:r>
            <a:endParaRPr dirty="0"/>
          </a:p>
        </p:txBody>
      </p:sp>
    </p:spTree>
    <p:extLst>
      <p:ext uri="{BB962C8B-B14F-4D97-AF65-F5344CB8AC3E}">
        <p14:creationId xmlns:p14="http://schemas.microsoft.com/office/powerpoint/2010/main" val="3834057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4">
            <a:extLst>
              <a:ext uri="{FF2B5EF4-FFF2-40B4-BE49-F238E27FC236}">
                <a16:creationId xmlns:a16="http://schemas.microsoft.com/office/drawing/2014/main" id="{CECD98C4-AD32-4DBE-B8C7-A5221C0CCEFC}"/>
              </a:ext>
            </a:extLst>
          </p:cNvPr>
          <p:cNvGraphicFramePr/>
          <p:nvPr>
            <p:extLst>
              <p:ext uri="{D42A27DB-BD31-4B8C-83A1-F6EECF244321}">
                <p14:modId xmlns:p14="http://schemas.microsoft.com/office/powerpoint/2010/main" val="1240282494"/>
              </p:ext>
            </p:extLst>
          </p:nvPr>
        </p:nvGraphicFramePr>
        <p:xfrm>
          <a:off x="564232" y="1212117"/>
          <a:ext cx="5385012" cy="41839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52" name="Imagen 1252" descr="Imagen que contiene texto, persona, libro, foto&#10;&#10;Descripción generada automáticamente">
            <a:extLst>
              <a:ext uri="{FF2B5EF4-FFF2-40B4-BE49-F238E27FC236}">
                <a16:creationId xmlns:a16="http://schemas.microsoft.com/office/drawing/2014/main" id="{5820BDB2-4A0C-4453-ACCE-F56CF5D7C105}"/>
              </a:ext>
            </a:extLst>
          </p:cNvPr>
          <p:cNvPicPr>
            <a:picLocks noChangeAspect="1"/>
          </p:cNvPicPr>
          <p:nvPr/>
        </p:nvPicPr>
        <p:blipFill>
          <a:blip r:embed="rId9"/>
          <a:stretch>
            <a:fillRect/>
          </a:stretch>
        </p:blipFill>
        <p:spPr>
          <a:xfrm>
            <a:off x="7064821" y="1597325"/>
            <a:ext cx="3648973" cy="3663350"/>
          </a:xfrm>
          <a:prstGeom prst="rect">
            <a:avLst/>
          </a:prstGeom>
        </p:spPr>
      </p:pic>
      <p:sp>
        <p:nvSpPr>
          <p:cNvPr id="2" name="Título 1">
            <a:extLst>
              <a:ext uri="{FF2B5EF4-FFF2-40B4-BE49-F238E27FC236}">
                <a16:creationId xmlns:a16="http://schemas.microsoft.com/office/drawing/2014/main" id="{512B35E0-DD0F-448D-B1A7-2C795D49EB70}"/>
              </a:ext>
            </a:extLst>
          </p:cNvPr>
          <p:cNvSpPr>
            <a:spLocks noGrp="1"/>
          </p:cNvSpPr>
          <p:nvPr>
            <p:ph type="title"/>
          </p:nvPr>
        </p:nvSpPr>
        <p:spPr>
          <a:xfrm>
            <a:off x="895709" y="230520"/>
            <a:ext cx="10515600" cy="715192"/>
          </a:xfrm>
        </p:spPr>
        <p:txBody>
          <a:bodyPr/>
          <a:lstStyle/>
          <a:p>
            <a:r>
              <a:rPr lang="es-ES" dirty="0">
                <a:latin typeface="Arial"/>
                <a:cs typeface="Arial"/>
              </a:rPr>
              <a:t>Intoxicación por Cocaína</a:t>
            </a:r>
            <a:endParaRPr lang="es-CO" dirty="0"/>
          </a:p>
        </p:txBody>
      </p:sp>
      <p:sp>
        <p:nvSpPr>
          <p:cNvPr id="6" name="CuadroTexto 5">
            <a:extLst>
              <a:ext uri="{FF2B5EF4-FFF2-40B4-BE49-F238E27FC236}">
                <a16:creationId xmlns:a16="http://schemas.microsoft.com/office/drawing/2014/main" id="{45D47EF2-6159-4165-B164-B7206BD0C381}"/>
              </a:ext>
            </a:extLst>
          </p:cNvPr>
          <p:cNvSpPr txBox="1"/>
          <p:nvPr/>
        </p:nvSpPr>
        <p:spPr>
          <a:xfrm>
            <a:off x="7470843" y="5426191"/>
            <a:ext cx="3406423" cy="215444"/>
          </a:xfrm>
          <a:prstGeom prst="rect">
            <a:avLst/>
          </a:prstGeom>
          <a:noFill/>
        </p:spPr>
        <p:txBody>
          <a:bodyPr wrap="square">
            <a:spAutoFit/>
          </a:bodyPr>
          <a:lstStyle/>
          <a:p>
            <a:r>
              <a:rPr lang="es-CO" sz="800" dirty="0">
                <a:latin typeface="Arial" panose="020B0604020202020204" pitchFamily="34" charset="0"/>
                <a:cs typeface="Arial" panose="020B0604020202020204" pitchFamily="34" charset="0"/>
              </a:rPr>
              <a:t>Fuente: https://misignificadodelossuenos.com/sonar-con-drogas/</a:t>
            </a:r>
          </a:p>
        </p:txBody>
      </p:sp>
      <p:pic>
        <p:nvPicPr>
          <p:cNvPr id="3" name="Audio 2">
            <a:hlinkClick r:id="" action="ppaction://media"/>
            <a:extLst>
              <a:ext uri="{FF2B5EF4-FFF2-40B4-BE49-F238E27FC236}">
                <a16:creationId xmlns:a16="http://schemas.microsoft.com/office/drawing/2014/main" id="{C0B94947-E7C6-437C-86CC-4A38B5F5B8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7402696"/>
      </p:ext>
    </p:extLst>
  </p:cSld>
  <p:clrMapOvr>
    <a:masterClrMapping/>
  </p:clrMapOvr>
  <mc:AlternateContent xmlns:mc="http://schemas.openxmlformats.org/markup-compatibility/2006" xmlns:p14="http://schemas.microsoft.com/office/powerpoint/2010/main">
    <mc:Choice Requires="p14">
      <p:transition spd="slow" p14:dur="2000" advTm="3957"/>
    </mc:Choice>
    <mc:Fallback xmlns="">
      <p:transition spd="slow" advTm="3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CuadroTexto 911">
            <a:extLst>
              <a:ext uri="{FF2B5EF4-FFF2-40B4-BE49-F238E27FC236}">
                <a16:creationId xmlns:a16="http://schemas.microsoft.com/office/drawing/2014/main" id="{54536FE2-0099-4DA8-8051-692E7FCAD6F0}"/>
              </a:ext>
            </a:extLst>
          </p:cNvPr>
          <p:cNvSpPr txBox="1"/>
          <p:nvPr/>
        </p:nvSpPr>
        <p:spPr>
          <a:xfrm>
            <a:off x="2021457" y="195532"/>
            <a:ext cx="92326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800" b="1" dirty="0">
                <a:latin typeface="Arial"/>
                <a:cs typeface="Calibri"/>
              </a:rPr>
              <a:t>Tratamiento de la intoxicación aguda por Cocaína</a:t>
            </a:r>
          </a:p>
        </p:txBody>
      </p:sp>
      <p:pic>
        <p:nvPicPr>
          <p:cNvPr id="2" name="Audio 1">
            <a:hlinkClick r:id="" action="ppaction://media"/>
            <a:extLst>
              <a:ext uri="{FF2B5EF4-FFF2-40B4-BE49-F238E27FC236}">
                <a16:creationId xmlns:a16="http://schemas.microsoft.com/office/drawing/2014/main" id="{A1CB9D27-2CD2-4EF2-8692-CA7192FE8C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graphicFrame>
        <p:nvGraphicFramePr>
          <p:cNvPr id="5" name="Diagrama 4">
            <a:extLst>
              <a:ext uri="{FF2B5EF4-FFF2-40B4-BE49-F238E27FC236}">
                <a16:creationId xmlns:a16="http://schemas.microsoft.com/office/drawing/2014/main" id="{95789DA4-E13D-4954-84CA-6CC1A44F22E5}"/>
              </a:ext>
            </a:extLst>
          </p:cNvPr>
          <p:cNvGraphicFramePr/>
          <p:nvPr>
            <p:extLst>
              <p:ext uri="{D42A27DB-BD31-4B8C-83A1-F6EECF244321}">
                <p14:modId xmlns:p14="http://schemas.microsoft.com/office/powerpoint/2010/main" val="1851266886"/>
              </p:ext>
            </p:extLst>
          </p:nvPr>
        </p:nvGraphicFramePr>
        <p:xfrm>
          <a:off x="129397" y="1077617"/>
          <a:ext cx="11933206" cy="50183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78112432"/>
      </p:ext>
    </p:extLst>
  </p:cSld>
  <p:clrMapOvr>
    <a:masterClrMapping/>
  </p:clrMapOvr>
  <mc:AlternateContent xmlns:mc="http://schemas.openxmlformats.org/markup-compatibility/2006" xmlns:p14="http://schemas.microsoft.com/office/powerpoint/2010/main">
    <mc:Choice Requires="p14">
      <p:transition spd="slow" p14:dur="2000" advTm="9692"/>
    </mc:Choice>
    <mc:Fallback xmlns="">
      <p:transition spd="slow" advTm="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a caricatura de una persona&#10;&#10;Descripción generada automáticamente con confianza baja">
            <a:extLst>
              <a:ext uri="{FF2B5EF4-FFF2-40B4-BE49-F238E27FC236}">
                <a16:creationId xmlns:a16="http://schemas.microsoft.com/office/drawing/2014/main" id="{CCD3C8B0-5646-4F01-A453-2CC589EC8476}"/>
              </a:ext>
            </a:extLst>
          </p:cNvPr>
          <p:cNvPicPr>
            <a:picLocks noChangeAspect="1"/>
          </p:cNvPicPr>
          <p:nvPr/>
        </p:nvPicPr>
        <p:blipFill>
          <a:blip r:embed="rId2"/>
          <a:stretch>
            <a:fillRect/>
          </a:stretch>
        </p:blipFill>
        <p:spPr>
          <a:xfrm>
            <a:off x="9089019" y="630532"/>
            <a:ext cx="2751481" cy="3219234"/>
          </a:xfrm>
          <a:prstGeom prst="rect">
            <a:avLst/>
          </a:prstGeom>
        </p:spPr>
      </p:pic>
      <p:sp>
        <p:nvSpPr>
          <p:cNvPr id="6" name="CuadroTexto 5">
            <a:extLst>
              <a:ext uri="{FF2B5EF4-FFF2-40B4-BE49-F238E27FC236}">
                <a16:creationId xmlns:a16="http://schemas.microsoft.com/office/drawing/2014/main" id="{40E48A11-693C-41D0-AA94-20FE24226A9F}"/>
              </a:ext>
            </a:extLst>
          </p:cNvPr>
          <p:cNvSpPr txBox="1"/>
          <p:nvPr/>
        </p:nvSpPr>
        <p:spPr>
          <a:xfrm>
            <a:off x="6867036" y="6233797"/>
            <a:ext cx="4443967" cy="253916"/>
          </a:xfrm>
          <a:prstGeom prst="rect">
            <a:avLst/>
          </a:prstGeom>
          <a:noFill/>
        </p:spPr>
        <p:txBody>
          <a:bodyPr wrap="square">
            <a:spAutoFit/>
          </a:bodyPr>
          <a:lstStyle/>
          <a:p>
            <a:r>
              <a:rPr lang="es-CO" sz="1050" dirty="0"/>
              <a:t>Fuente https://www.google.com/</a:t>
            </a:r>
            <a:r>
              <a:rPr lang="es-CO" sz="1050" dirty="0" err="1"/>
              <a:t>search?q</a:t>
            </a:r>
            <a:r>
              <a:rPr lang="es-CO" sz="1050" dirty="0"/>
              <a:t>=</a:t>
            </a:r>
            <a:r>
              <a:rPr lang="es-CO" sz="1050" dirty="0" err="1"/>
              <a:t>muñecos+para+presentaciones</a:t>
            </a:r>
            <a:endParaRPr lang="es-CO" sz="1050" dirty="0"/>
          </a:p>
        </p:txBody>
      </p:sp>
      <p:sp>
        <p:nvSpPr>
          <p:cNvPr id="11" name="Rectángulo: esquina doblada 10">
            <a:extLst>
              <a:ext uri="{FF2B5EF4-FFF2-40B4-BE49-F238E27FC236}">
                <a16:creationId xmlns:a16="http://schemas.microsoft.com/office/drawing/2014/main" id="{AAFA1D3F-84B5-41A5-A0D1-DF712B24E69C}"/>
              </a:ext>
            </a:extLst>
          </p:cNvPr>
          <p:cNvSpPr/>
          <p:nvPr/>
        </p:nvSpPr>
        <p:spPr>
          <a:xfrm>
            <a:off x="1073133" y="3006111"/>
            <a:ext cx="8347842" cy="1687310"/>
          </a:xfrm>
          <a:prstGeom prst="foldedCorner">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600" b="1" dirty="0">
                <a:solidFill>
                  <a:srgbClr val="480000"/>
                </a:solidFill>
              </a:rPr>
              <a:t>Con esta unidad, se ha finalizado el módulo 1 de este curso.</a:t>
            </a:r>
            <a:br>
              <a:rPr lang="es-ES" sz="2600" b="1" dirty="0">
                <a:solidFill>
                  <a:srgbClr val="480000"/>
                </a:solidFill>
              </a:rPr>
            </a:br>
            <a:r>
              <a:rPr lang="es-ES" sz="2600" b="1" dirty="0">
                <a:solidFill>
                  <a:srgbClr val="480000"/>
                </a:solidFill>
              </a:rPr>
              <a:t>Para continuar, debe desarrollar la evaluación de este módulo y aprobar con el 70%</a:t>
            </a:r>
            <a:endParaRPr lang="es-CO" sz="2600" b="1" dirty="0">
              <a:solidFill>
                <a:srgbClr val="480000"/>
              </a:solidFill>
            </a:endParaRPr>
          </a:p>
        </p:txBody>
      </p:sp>
    </p:spTree>
    <p:extLst>
      <p:ext uri="{BB962C8B-B14F-4D97-AF65-F5344CB8AC3E}">
        <p14:creationId xmlns:p14="http://schemas.microsoft.com/office/powerpoint/2010/main" val="819354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5938EB6-4B98-4789-BB18-BB715D9691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7648245"/>
      </p:ext>
    </p:extLst>
  </p:cSld>
  <p:clrMapOvr>
    <a:masterClrMapping/>
  </p:clrMapOvr>
  <mc:AlternateContent xmlns:mc="http://schemas.openxmlformats.org/markup-compatibility/2006" xmlns:p14="http://schemas.microsoft.com/office/powerpoint/2010/main">
    <mc:Choice Requires="p14">
      <p:transition spd="slow" p14:dur="2000" advTm="3002"/>
    </mc:Choice>
    <mc:Fallback xmlns="">
      <p:transition spd="slow" advTm="3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3"/>
          <p:cNvSpPr txBox="1">
            <a:spLocks noGrp="1"/>
          </p:cNvSpPr>
          <p:nvPr>
            <p:ph type="title"/>
          </p:nvPr>
        </p:nvSpPr>
        <p:spPr>
          <a:xfrm>
            <a:off x="724225" y="633959"/>
            <a:ext cx="10515600" cy="83389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s-ES" dirty="0">
                <a:latin typeface="Arial"/>
                <a:ea typeface="Arial"/>
                <a:cs typeface="Arial"/>
                <a:sym typeface="Arial"/>
              </a:rPr>
              <a:t>Unidad 3. Grupos de sustancias</a:t>
            </a:r>
            <a:br>
              <a:rPr lang="es-ES" dirty="0">
                <a:latin typeface="Arial"/>
                <a:ea typeface="Arial"/>
                <a:cs typeface="Arial"/>
                <a:sym typeface="Arial"/>
              </a:rPr>
            </a:br>
            <a:r>
              <a:rPr lang="es-ES" dirty="0">
                <a:latin typeface="Arial"/>
                <a:ea typeface="Arial"/>
                <a:cs typeface="Arial"/>
                <a:sym typeface="Arial"/>
              </a:rPr>
              <a:t>Otras sustancias químicas y sustancias psicoactivas</a:t>
            </a:r>
            <a:endParaRPr dirty="0">
              <a:latin typeface="Arial"/>
              <a:ea typeface="Arial"/>
              <a:cs typeface="Arial"/>
              <a:sym typeface="Arial"/>
            </a:endParaRPr>
          </a:p>
        </p:txBody>
      </p:sp>
      <p:sp>
        <p:nvSpPr>
          <p:cNvPr id="56" name="Google Shape;56;p3"/>
          <p:cNvSpPr txBox="1"/>
          <p:nvPr/>
        </p:nvSpPr>
        <p:spPr>
          <a:xfrm>
            <a:off x="724225" y="2339876"/>
            <a:ext cx="10515599" cy="2375995"/>
          </a:xfrm>
          <a:prstGeom prst="rect">
            <a:avLst/>
          </a:prstGeom>
          <a:solidFill>
            <a:schemeClr val="accent2">
              <a:lumMod val="20000"/>
              <a:lumOff val="80000"/>
            </a:schemeClr>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s-ES" sz="2000" b="0" i="0" u="none" strike="noStrike" cap="none" dirty="0">
                <a:solidFill>
                  <a:schemeClr val="dk1"/>
                </a:solidFill>
                <a:latin typeface="Arial"/>
                <a:ea typeface="Arial"/>
                <a:cs typeface="Arial"/>
                <a:sym typeface="Arial"/>
              </a:rPr>
              <a:t>Resultados del aprendizaje</a:t>
            </a:r>
            <a:endParaRPr sz="1800" b="0" i="0" u="none" strike="noStrike" cap="none" dirty="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s-ES" sz="2000" b="0" i="0" u="none" strike="noStrike" cap="none" dirty="0">
                <a:solidFill>
                  <a:schemeClr val="dk1"/>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a:p>
            <a:pPr marL="342900" marR="0" lvl="0" indent="-342900" algn="just" rtl="0">
              <a:lnSpc>
                <a:spcPct val="107000"/>
              </a:lnSpc>
              <a:spcBef>
                <a:spcPts val="800"/>
              </a:spcBef>
              <a:spcAft>
                <a:spcPts val="0"/>
              </a:spcAft>
              <a:buClr>
                <a:schemeClr val="dk1"/>
              </a:buClr>
              <a:buSzPts val="1800"/>
              <a:buFont typeface="Arial"/>
              <a:buChar char="●"/>
            </a:pPr>
            <a:r>
              <a:rPr lang="es-ES" sz="2000" b="0" i="0" u="none" strike="noStrike" cap="none" dirty="0">
                <a:solidFill>
                  <a:schemeClr val="dk1"/>
                </a:solidFill>
                <a:latin typeface="Arial"/>
                <a:ea typeface="Arial"/>
                <a:cs typeface="Arial"/>
                <a:sym typeface="Arial"/>
              </a:rPr>
              <a:t>Identificar las principales sustancias con los cuales se presentan las intoxicaciones otras sustancias químicas y sustancias psicoactivas</a:t>
            </a:r>
            <a:endParaRPr sz="2000" b="0" i="0" u="none" strike="noStrike" cap="none" dirty="0">
              <a:solidFill>
                <a:schemeClr val="dk1"/>
              </a:solidFill>
              <a:latin typeface="Noto Sans Symbols"/>
              <a:ea typeface="Noto Sans Symbols"/>
              <a:cs typeface="Noto Sans Symbols"/>
              <a:sym typeface="Noto Sans Symbols"/>
            </a:endParaRPr>
          </a:p>
          <a:p>
            <a:pPr marL="342900" marR="0" lvl="0" indent="-342900" algn="just" rtl="0">
              <a:lnSpc>
                <a:spcPct val="107000"/>
              </a:lnSpc>
              <a:spcBef>
                <a:spcPts val="800"/>
              </a:spcBef>
              <a:spcAft>
                <a:spcPts val="0"/>
              </a:spcAft>
              <a:buClr>
                <a:schemeClr val="dk1"/>
              </a:buClr>
              <a:buSzPts val="1800"/>
              <a:buFont typeface="Arial"/>
              <a:buChar char="●"/>
            </a:pPr>
            <a:r>
              <a:rPr lang="es-ES" sz="2000" b="0" i="0" u="none" strike="noStrike" cap="none" dirty="0">
                <a:solidFill>
                  <a:schemeClr val="dk1"/>
                </a:solidFill>
                <a:latin typeface="Arial"/>
                <a:ea typeface="Arial"/>
                <a:cs typeface="Arial"/>
                <a:sym typeface="Arial"/>
              </a:rPr>
              <a:t>Reconocer las principales manifestaciones clínicas de la intoxicación por otras sustancias químicas y sustancias psicoactivas</a:t>
            </a:r>
            <a:endParaRPr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348C8-FC26-44B5-8E42-54AC65105FF7}"/>
              </a:ext>
            </a:extLst>
          </p:cNvPr>
          <p:cNvSpPr>
            <a:spLocks noGrp="1"/>
          </p:cNvSpPr>
          <p:nvPr>
            <p:ph type="title"/>
          </p:nvPr>
        </p:nvSpPr>
        <p:spPr>
          <a:xfrm>
            <a:off x="949036" y="424087"/>
            <a:ext cx="10515600" cy="923330"/>
          </a:xfrm>
        </p:spPr>
        <p:txBody>
          <a:bodyPr/>
          <a:lstStyle/>
          <a:p>
            <a:r>
              <a:rPr lang="es-ES" dirty="0">
                <a:latin typeface="Arial"/>
                <a:cs typeface="Arial"/>
              </a:rPr>
              <a:t>Intoxicación por otras sustancias químicas</a:t>
            </a:r>
            <a:endParaRPr lang="es-ES" dirty="0"/>
          </a:p>
        </p:txBody>
      </p:sp>
      <p:sp>
        <p:nvSpPr>
          <p:cNvPr id="5" name="CuadroTexto 4">
            <a:extLst>
              <a:ext uri="{FF2B5EF4-FFF2-40B4-BE49-F238E27FC236}">
                <a16:creationId xmlns:a16="http://schemas.microsoft.com/office/drawing/2014/main" id="{AB5DDD5C-E5FE-429C-966C-2FC1A2F16CF8}"/>
              </a:ext>
            </a:extLst>
          </p:cNvPr>
          <p:cNvSpPr txBox="1"/>
          <p:nvPr/>
        </p:nvSpPr>
        <p:spPr>
          <a:xfrm>
            <a:off x="1145950" y="1372590"/>
            <a:ext cx="9533339" cy="1015663"/>
          </a:xfrm>
          <a:prstGeom prst="rect">
            <a:avLst/>
          </a:prstGeom>
          <a:solidFill>
            <a:srgbClr val="5B9BD5"/>
          </a:solidFill>
        </p:spPr>
        <p:txBody>
          <a:bodyPr wrap="square">
            <a:spAutoFit/>
          </a:bodyPr>
          <a:lstStyle/>
          <a:p>
            <a:pPr algn="ctr"/>
            <a:r>
              <a:rPr lang="es-ES" sz="2000" dirty="0">
                <a:effectLst/>
                <a:latin typeface="Arial" panose="020B0604020202020204" pitchFamily="34" charset="0"/>
                <a:ea typeface="Calibri" panose="020F0502020204030204" pitchFamily="34" charset="0"/>
                <a:cs typeface="Times New Roman" panose="02020603050405020304" pitchFamily="18" charset="0"/>
              </a:rPr>
              <a:t>La notificación por intoxicaciones con otras sustancias químicas constituye una variedad de sustancias liquidas, sólidas y mezclas que </a:t>
            </a:r>
            <a:r>
              <a:rPr lang="es-ES" sz="2000" b="1" dirty="0">
                <a:effectLst/>
                <a:latin typeface="Arial" panose="020B0604020202020204" pitchFamily="34" charset="0"/>
                <a:ea typeface="Calibri" panose="020F0502020204030204" pitchFamily="34" charset="0"/>
                <a:cs typeface="Times New Roman" panose="02020603050405020304" pitchFamily="18" charset="0"/>
              </a:rPr>
              <a:t>no están configuradas en los otros grupos de sustancias químicas.</a:t>
            </a:r>
            <a:endParaRPr lang="es-E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FB2AC30B-E73B-4DD4-9002-3C0A57B88BCC}"/>
              </a:ext>
            </a:extLst>
          </p:cNvPr>
          <p:cNvSpPr txBox="1"/>
          <p:nvPr/>
        </p:nvSpPr>
        <p:spPr>
          <a:xfrm>
            <a:off x="1145950" y="2822802"/>
            <a:ext cx="4142253" cy="2554545"/>
          </a:xfrm>
          <a:prstGeom prst="rect">
            <a:avLst/>
          </a:prstGeom>
          <a:solidFill>
            <a:srgbClr val="4DC58D"/>
          </a:solidFill>
        </p:spPr>
        <p:txBody>
          <a:bodyPr wrap="square">
            <a:spAutoFit/>
          </a:bodyPr>
          <a:lstStyle/>
          <a:p>
            <a:pPr algn="just"/>
            <a:r>
              <a:rPr lang="es-ES" sz="2000" dirty="0">
                <a:effectLst/>
                <a:latin typeface="Arial" panose="020B0604020202020204" pitchFamily="34" charset="0"/>
                <a:ea typeface="Calibri" panose="020F0502020204030204" pitchFamily="34" charset="0"/>
                <a:cs typeface="Times New Roman" panose="02020603050405020304" pitchFamily="18" charset="0"/>
              </a:rPr>
              <a:t>Las sustancias que conforman este grupo son:  cosméticos,</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agroquímicos,</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álcalis,</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ácidos,</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productos</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de</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limpieza,</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cianuro,</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fósforo,</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mezclas</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que</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correspondan a diferentes grupos de sustancias químicas, plantas tóxicas, entre otros.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4E464A6D-9030-49BC-839C-DB2839708123}"/>
              </a:ext>
            </a:extLst>
          </p:cNvPr>
          <p:cNvSpPr txBox="1"/>
          <p:nvPr/>
        </p:nvSpPr>
        <p:spPr>
          <a:xfrm>
            <a:off x="6521514" y="2822802"/>
            <a:ext cx="4338398" cy="2554545"/>
          </a:xfrm>
          <a:prstGeom prst="rect">
            <a:avLst/>
          </a:prstGeom>
          <a:solidFill>
            <a:srgbClr val="4DC58D"/>
          </a:solidFill>
        </p:spPr>
        <p:txBody>
          <a:bodyPr wrap="square">
            <a:spAutoFit/>
          </a:bodyPr>
          <a:lstStyle>
            <a:defPPr>
              <a:defRPr lang="es-CO"/>
            </a:defPPr>
            <a:lvl1pPr algn="just">
              <a:defRPr sz="2000">
                <a:effectLst/>
                <a:latin typeface="Arial" panose="020B0604020202020204" pitchFamily="34" charset="0"/>
                <a:ea typeface="Calibri" panose="020F0502020204030204" pitchFamily="34" charset="0"/>
                <a:cs typeface="Times New Roman" panose="02020603050405020304" pitchFamily="18" charset="0"/>
              </a:defRPr>
            </a:lvl1pPr>
          </a:lstStyle>
          <a:p>
            <a:r>
              <a:rPr lang="es-ES" dirty="0"/>
              <a:t>En este grupo unas de las sustancias que presentan mayor toxicidad aguda son: el fósforo blanco y el cianuro, y las que dejan más secuelas por intoxicación accidental y delictiva son las sustancias corrosivas como ácidos y álcalis.</a:t>
            </a:r>
          </a:p>
        </p:txBody>
      </p:sp>
      <p:pic>
        <p:nvPicPr>
          <p:cNvPr id="3" name="Audio 2">
            <a:hlinkClick r:id="" action="ppaction://media"/>
            <a:extLst>
              <a:ext uri="{FF2B5EF4-FFF2-40B4-BE49-F238E27FC236}">
                <a16:creationId xmlns:a16="http://schemas.microsoft.com/office/drawing/2014/main" id="{04EDFEBC-8F3B-4F72-B0FF-EC1CE070AB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2898749"/>
      </p:ext>
    </p:extLst>
  </p:cSld>
  <p:clrMapOvr>
    <a:masterClrMapping/>
  </p:clrMapOvr>
  <mc:AlternateContent xmlns:mc="http://schemas.openxmlformats.org/markup-compatibility/2006" xmlns:p14="http://schemas.microsoft.com/office/powerpoint/2010/main">
    <mc:Choice Requires="p14">
      <p:transition spd="slow" p14:dur="2000" advTm="10250"/>
    </mc:Choice>
    <mc:Fallback xmlns="">
      <p:transition spd="slow" advTm="1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6AF34E-90EF-41DC-8A0E-E67DB62B8190}"/>
              </a:ext>
            </a:extLst>
          </p:cNvPr>
          <p:cNvSpPr>
            <a:spLocks noGrp="1"/>
          </p:cNvSpPr>
          <p:nvPr>
            <p:ph type="title"/>
          </p:nvPr>
        </p:nvSpPr>
        <p:spPr>
          <a:xfrm>
            <a:off x="1233055" y="388862"/>
            <a:ext cx="10515600" cy="523025"/>
          </a:xfrm>
        </p:spPr>
        <p:txBody>
          <a:bodyPr/>
          <a:lstStyle/>
          <a:p>
            <a:r>
              <a:rPr lang="es-ES" dirty="0"/>
              <a:t>Epidemiología</a:t>
            </a:r>
            <a:endParaRPr lang="es-CO" dirty="0"/>
          </a:p>
        </p:txBody>
      </p:sp>
      <p:sp>
        <p:nvSpPr>
          <p:cNvPr id="5" name="CuadroTexto 4">
            <a:extLst>
              <a:ext uri="{FF2B5EF4-FFF2-40B4-BE49-F238E27FC236}">
                <a16:creationId xmlns:a16="http://schemas.microsoft.com/office/drawing/2014/main" id="{4017061A-6020-4E00-B79C-31F4FBAC1721}"/>
              </a:ext>
            </a:extLst>
          </p:cNvPr>
          <p:cNvSpPr txBox="1"/>
          <p:nvPr/>
        </p:nvSpPr>
        <p:spPr>
          <a:xfrm>
            <a:off x="507275" y="1813656"/>
            <a:ext cx="3503615" cy="3170099"/>
          </a:xfrm>
          <a:prstGeom prst="rect">
            <a:avLst/>
          </a:prstGeom>
          <a:noFill/>
        </p:spPr>
        <p:txBody>
          <a:bodyPr wrap="square">
            <a:spAutoFit/>
          </a:bodyPr>
          <a:lstStyle/>
          <a:p>
            <a:pPr algn="just"/>
            <a:r>
              <a:rPr lang="es-CO" sz="2000" dirty="0">
                <a:effectLst/>
                <a:latin typeface="Arial" panose="020B0604020202020204" pitchFamily="34" charset="0"/>
                <a:ea typeface="Times New Roman" panose="02020603050405020304" pitchFamily="18" charset="0"/>
              </a:rPr>
              <a:t>En los últimos 5 años (2016 – 2020), se han reportado en el </a:t>
            </a:r>
            <a:r>
              <a:rPr lang="es-CO" sz="2000" dirty="0" err="1">
                <a:effectLst/>
                <a:latin typeface="Arial" panose="020B0604020202020204" pitchFamily="34" charset="0"/>
                <a:ea typeface="Times New Roman" panose="02020603050405020304" pitchFamily="18" charset="0"/>
              </a:rPr>
              <a:t>Sivigila</a:t>
            </a:r>
            <a:r>
              <a:rPr lang="es-CO" sz="2000" dirty="0">
                <a:effectLst/>
                <a:latin typeface="Arial" panose="020B0604020202020204" pitchFamily="34" charset="0"/>
                <a:ea typeface="Times New Roman" panose="02020603050405020304" pitchFamily="18" charset="0"/>
              </a:rPr>
              <a:t>, 22.034 intoxicaciones por otras sustancias químicas en el país, siendo las intoxicaciones por hipoclorito (42,8%), ácidos y corrosivos (5,2%) y productos de limpieza las más prevalentes </a:t>
            </a:r>
            <a:endParaRPr lang="es-CO" sz="2400" dirty="0"/>
          </a:p>
        </p:txBody>
      </p:sp>
      <p:sp>
        <p:nvSpPr>
          <p:cNvPr id="8" name="CuadroTexto 7">
            <a:extLst>
              <a:ext uri="{FF2B5EF4-FFF2-40B4-BE49-F238E27FC236}">
                <a16:creationId xmlns:a16="http://schemas.microsoft.com/office/drawing/2014/main" id="{BA5443C7-69B4-4703-8472-05AD0813F405}"/>
              </a:ext>
            </a:extLst>
          </p:cNvPr>
          <p:cNvSpPr txBox="1"/>
          <p:nvPr/>
        </p:nvSpPr>
        <p:spPr>
          <a:xfrm>
            <a:off x="0" y="6546761"/>
            <a:ext cx="6099462" cy="311239"/>
          </a:xfrm>
          <a:prstGeom prst="rect">
            <a:avLst/>
          </a:prstGeom>
          <a:noFill/>
        </p:spPr>
        <p:txBody>
          <a:bodyPr wrap="square">
            <a:spAutoFit/>
          </a:bodyPr>
          <a:lstStyle/>
          <a:p>
            <a:pPr>
              <a:lnSpc>
                <a:spcPct val="107000"/>
              </a:lnSpc>
              <a:spcAft>
                <a:spcPts val="800"/>
              </a:spcAft>
            </a:pPr>
            <a:r>
              <a:rPr lang="es-CO" sz="1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Fuente: </a:t>
            </a:r>
            <a:r>
              <a:rPr lang="es-CO" sz="14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Sivigila</a:t>
            </a:r>
            <a:r>
              <a:rPr lang="es-CO" sz="1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Instituto Nacional de Salud 2016-2020</a:t>
            </a:r>
            <a:endParaRPr lang="es-CO"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F130F9A6-34F6-49A9-A64E-9529E0082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1886" y="1280281"/>
            <a:ext cx="6465358" cy="457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5992630E-E8E1-4416-8A8B-B42D9B0F5A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5190969"/>
      </p:ext>
    </p:extLst>
  </p:cSld>
  <p:clrMapOvr>
    <a:masterClrMapping/>
  </p:clrMapOvr>
  <mc:AlternateContent xmlns:mc="http://schemas.openxmlformats.org/markup-compatibility/2006" xmlns:p14="http://schemas.microsoft.com/office/powerpoint/2010/main">
    <mc:Choice Requires="p14">
      <p:transition spd="slow" p14:dur="2000" advTm="6999"/>
    </mc:Choice>
    <mc:Fallback xmlns="">
      <p:transition spd="slow" advTm="6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62B26CE1-851A-47C7-BE2F-024074597FF4}"/>
              </a:ext>
            </a:extLst>
          </p:cNvPr>
          <p:cNvGraphicFramePr/>
          <p:nvPr>
            <p:extLst>
              <p:ext uri="{D42A27DB-BD31-4B8C-83A1-F6EECF244321}">
                <p14:modId xmlns:p14="http://schemas.microsoft.com/office/powerpoint/2010/main" val="2950643520"/>
              </p:ext>
            </p:extLst>
          </p:nvPr>
        </p:nvGraphicFramePr>
        <p:xfrm>
          <a:off x="137519" y="1391193"/>
          <a:ext cx="7008348" cy="46262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CuadroTexto 12">
            <a:extLst>
              <a:ext uri="{FF2B5EF4-FFF2-40B4-BE49-F238E27FC236}">
                <a16:creationId xmlns:a16="http://schemas.microsoft.com/office/drawing/2014/main" id="{DB7CC0ED-2DFE-4FD3-AFF2-372204D587EC}"/>
              </a:ext>
            </a:extLst>
          </p:cNvPr>
          <p:cNvSpPr txBox="1"/>
          <p:nvPr/>
        </p:nvSpPr>
        <p:spPr>
          <a:xfrm rot="16200000">
            <a:off x="-638052" y="3337430"/>
            <a:ext cx="2144215" cy="341632"/>
          </a:xfrm>
          <a:prstGeom prst="rect">
            <a:avLst/>
          </a:prstGeom>
          <a:noFill/>
        </p:spPr>
        <p:txBody>
          <a:bodyPr wrap="square">
            <a:spAutoFit/>
          </a:bodyPr>
          <a:lstStyle/>
          <a:p>
            <a:pPr marL="0" lvl="0" indent="0" defTabSz="933450">
              <a:lnSpc>
                <a:spcPct val="90000"/>
              </a:lnSpc>
              <a:spcBef>
                <a:spcPct val="0"/>
              </a:spcBef>
              <a:spcAft>
                <a:spcPct val="35000"/>
              </a:spcAft>
              <a:buNone/>
            </a:pPr>
            <a:r>
              <a:rPr lang="es-ES" sz="1800" b="1" kern="1200"/>
              <a:t>Tipos de cáusticos</a:t>
            </a:r>
          </a:p>
        </p:txBody>
      </p:sp>
      <p:sp>
        <p:nvSpPr>
          <p:cNvPr id="4" name="Rectángulo 3">
            <a:extLst>
              <a:ext uri="{FF2B5EF4-FFF2-40B4-BE49-F238E27FC236}">
                <a16:creationId xmlns:a16="http://schemas.microsoft.com/office/drawing/2014/main" id="{E5498C0E-86D3-4D99-995E-B4771C5427D1}"/>
              </a:ext>
            </a:extLst>
          </p:cNvPr>
          <p:cNvSpPr/>
          <p:nvPr/>
        </p:nvSpPr>
        <p:spPr>
          <a:xfrm>
            <a:off x="7665257" y="1933384"/>
            <a:ext cx="3962400" cy="1744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800">
                <a:effectLst/>
                <a:latin typeface="Arial" panose="020B0604020202020204" pitchFamily="34" charset="0"/>
                <a:ea typeface="Calibri" panose="020F0502020204030204" pitchFamily="34" charset="0"/>
              </a:rPr>
              <a:t>Los álcalis son sustancias que tienen un pH superior a 7,0, y el umbral suele estar por encima de 11,5 para causar daño directo al tejido por necrosis por licuefacción. </a:t>
            </a:r>
            <a:endParaRPr lang="es-ES"/>
          </a:p>
        </p:txBody>
      </p:sp>
      <p:sp>
        <p:nvSpPr>
          <p:cNvPr id="14" name="Rectángulo 13">
            <a:extLst>
              <a:ext uri="{FF2B5EF4-FFF2-40B4-BE49-F238E27FC236}">
                <a16:creationId xmlns:a16="http://schemas.microsoft.com/office/drawing/2014/main" id="{123AB0F8-57AB-41C6-A1F4-28E3ADBEA6FD}"/>
              </a:ext>
            </a:extLst>
          </p:cNvPr>
          <p:cNvSpPr/>
          <p:nvPr/>
        </p:nvSpPr>
        <p:spPr>
          <a:xfrm>
            <a:off x="7692960" y="4134208"/>
            <a:ext cx="3962400" cy="1744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effectLst/>
                <a:latin typeface="Arial" panose="020B0604020202020204" pitchFamily="34" charset="0"/>
                <a:ea typeface="Calibri" panose="020F0502020204030204" pitchFamily="34" charset="0"/>
              </a:rPr>
              <a:t>Los ácidos son más propensos a causar lesiones si el pH es inferior a 2 debido a la necrosis de la coagulación. La necrosis coagulativa es el modo predeterminado de necrosis para la mayor parte del cuerpo cuando el tejido es hipóxico o isquémico</a:t>
            </a:r>
            <a:endParaRPr lang="es-ES" sz="1600" dirty="0"/>
          </a:p>
        </p:txBody>
      </p:sp>
      <p:sp>
        <p:nvSpPr>
          <p:cNvPr id="6" name="Flecha: a la derecha 5">
            <a:extLst>
              <a:ext uri="{FF2B5EF4-FFF2-40B4-BE49-F238E27FC236}">
                <a16:creationId xmlns:a16="http://schemas.microsoft.com/office/drawing/2014/main" id="{A55B1BE2-DB93-4BCB-B072-1A9F070FE6BC}"/>
              </a:ext>
            </a:extLst>
          </p:cNvPr>
          <p:cNvSpPr/>
          <p:nvPr/>
        </p:nvSpPr>
        <p:spPr>
          <a:xfrm>
            <a:off x="6829849" y="2582928"/>
            <a:ext cx="681626" cy="445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echa: a la derecha 14">
            <a:extLst>
              <a:ext uri="{FF2B5EF4-FFF2-40B4-BE49-F238E27FC236}">
                <a16:creationId xmlns:a16="http://schemas.microsoft.com/office/drawing/2014/main" id="{067DA765-5E3B-4D27-A67D-1A7746F43A8B}"/>
              </a:ext>
            </a:extLst>
          </p:cNvPr>
          <p:cNvSpPr/>
          <p:nvPr/>
        </p:nvSpPr>
        <p:spPr>
          <a:xfrm>
            <a:off x="6829849" y="4783752"/>
            <a:ext cx="681626" cy="445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ítulo 1">
            <a:extLst>
              <a:ext uri="{FF2B5EF4-FFF2-40B4-BE49-F238E27FC236}">
                <a16:creationId xmlns:a16="http://schemas.microsoft.com/office/drawing/2014/main" id="{7D92D328-D04A-40E1-ABBB-9554805EABC6}"/>
              </a:ext>
            </a:extLst>
          </p:cNvPr>
          <p:cNvSpPr>
            <a:spLocks noGrp="1"/>
          </p:cNvSpPr>
          <p:nvPr>
            <p:ph type="title"/>
          </p:nvPr>
        </p:nvSpPr>
        <p:spPr>
          <a:xfrm>
            <a:off x="1139760" y="-30996"/>
            <a:ext cx="10515600" cy="858632"/>
          </a:xfrm>
        </p:spPr>
        <p:txBody>
          <a:bodyPr/>
          <a:lstStyle/>
          <a:p>
            <a:r>
              <a:rPr lang="es-ES" dirty="0">
                <a:latin typeface="Arial"/>
                <a:cs typeface="Arial"/>
              </a:rPr>
              <a:t>Intoxicación por otras sustancias químicas, cáusticos</a:t>
            </a:r>
            <a:endParaRPr lang="es-ES" dirty="0"/>
          </a:p>
        </p:txBody>
      </p:sp>
      <p:sp>
        <p:nvSpPr>
          <p:cNvPr id="11" name="CuadroTexto 10">
            <a:extLst>
              <a:ext uri="{FF2B5EF4-FFF2-40B4-BE49-F238E27FC236}">
                <a16:creationId xmlns:a16="http://schemas.microsoft.com/office/drawing/2014/main" id="{1D9F3B4D-C643-43C9-A6D6-3563FE20C8C5}"/>
              </a:ext>
            </a:extLst>
          </p:cNvPr>
          <p:cNvSpPr txBox="1"/>
          <p:nvPr/>
        </p:nvSpPr>
        <p:spPr>
          <a:xfrm>
            <a:off x="20673" y="6581029"/>
            <a:ext cx="6096000" cy="230832"/>
          </a:xfrm>
          <a:prstGeom prst="rect">
            <a:avLst/>
          </a:prstGeom>
          <a:noFill/>
        </p:spPr>
        <p:txBody>
          <a:bodyPr wrap="square">
            <a:spAutoFit/>
          </a:bodyPr>
          <a:lstStyle/>
          <a:p>
            <a:r>
              <a:rPr lang="es-CO" sz="900" dirty="0">
                <a:solidFill>
                  <a:schemeClr val="bg1"/>
                </a:solidFill>
                <a:latin typeface="Arial" panose="020B0604020202020204" pitchFamily="34" charset="0"/>
                <a:cs typeface="Arial" panose="020B0604020202020204" pitchFamily="34" charset="0"/>
              </a:rPr>
              <a:t>Fuente: https://www.ecoembes.com</a:t>
            </a:r>
          </a:p>
        </p:txBody>
      </p:sp>
      <p:pic>
        <p:nvPicPr>
          <p:cNvPr id="3" name="Audio 2">
            <a:hlinkClick r:id="" action="ppaction://media"/>
            <a:extLst>
              <a:ext uri="{FF2B5EF4-FFF2-40B4-BE49-F238E27FC236}">
                <a16:creationId xmlns:a16="http://schemas.microsoft.com/office/drawing/2014/main" id="{41BD292E-0975-42C1-A1CC-F6F10F95387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0239659"/>
      </p:ext>
    </p:extLst>
  </p:cSld>
  <p:clrMapOvr>
    <a:masterClrMapping/>
  </p:clrMapOvr>
  <mc:AlternateContent xmlns:mc="http://schemas.openxmlformats.org/markup-compatibility/2006" xmlns:p14="http://schemas.microsoft.com/office/powerpoint/2010/main">
    <mc:Choice Requires="p14">
      <p:transition spd="slow" p14:dur="2000" advTm="7602"/>
    </mc:Choice>
    <mc:Fallback xmlns="">
      <p:transition spd="slow" advTm="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a 11">
            <a:extLst>
              <a:ext uri="{FF2B5EF4-FFF2-40B4-BE49-F238E27FC236}">
                <a16:creationId xmlns:a16="http://schemas.microsoft.com/office/drawing/2014/main" id="{1655384B-ECC9-49D8-9E6F-C3017785EAF6}"/>
              </a:ext>
            </a:extLst>
          </p:cNvPr>
          <p:cNvGraphicFramePr/>
          <p:nvPr>
            <p:extLst>
              <p:ext uri="{D42A27DB-BD31-4B8C-83A1-F6EECF244321}">
                <p14:modId xmlns:p14="http://schemas.microsoft.com/office/powerpoint/2010/main" val="437278246"/>
              </p:ext>
            </p:extLst>
          </p:nvPr>
        </p:nvGraphicFramePr>
        <p:xfrm>
          <a:off x="415637" y="2101272"/>
          <a:ext cx="5514108" cy="45243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6" name="Diagrama 15">
            <a:extLst>
              <a:ext uri="{FF2B5EF4-FFF2-40B4-BE49-F238E27FC236}">
                <a16:creationId xmlns:a16="http://schemas.microsoft.com/office/drawing/2014/main" id="{234317E3-5AB3-42C2-81D0-F1E32FD3A079}"/>
              </a:ext>
            </a:extLst>
          </p:cNvPr>
          <p:cNvGraphicFramePr/>
          <p:nvPr>
            <p:extLst>
              <p:ext uri="{D42A27DB-BD31-4B8C-83A1-F6EECF244321}">
                <p14:modId xmlns:p14="http://schemas.microsoft.com/office/powerpoint/2010/main" val="388991634"/>
              </p:ext>
            </p:extLst>
          </p:nvPr>
        </p:nvGraphicFramePr>
        <p:xfrm>
          <a:off x="6317673" y="2106404"/>
          <a:ext cx="5514109" cy="452431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3" name="Grupo 12">
            <a:extLst>
              <a:ext uri="{FF2B5EF4-FFF2-40B4-BE49-F238E27FC236}">
                <a16:creationId xmlns:a16="http://schemas.microsoft.com/office/drawing/2014/main" id="{97DF1EE0-6212-4FC6-9327-4E810B1476E6}"/>
              </a:ext>
            </a:extLst>
          </p:cNvPr>
          <p:cNvGrpSpPr/>
          <p:nvPr/>
        </p:nvGrpSpPr>
        <p:grpSpPr>
          <a:xfrm>
            <a:off x="1167400" y="1370112"/>
            <a:ext cx="4010580" cy="694599"/>
            <a:chOff x="673" y="52530"/>
            <a:chExt cx="2625125" cy="1575075"/>
          </a:xfrm>
          <a:solidFill>
            <a:schemeClr val="accent1"/>
          </a:solidFill>
        </p:grpSpPr>
        <p:sp>
          <p:nvSpPr>
            <p:cNvPr id="14" name="Rectángulo 13">
              <a:extLst>
                <a:ext uri="{FF2B5EF4-FFF2-40B4-BE49-F238E27FC236}">
                  <a16:creationId xmlns:a16="http://schemas.microsoft.com/office/drawing/2014/main" id="{7AD83B35-EC43-4138-932E-63F17F777C01}"/>
                </a:ext>
              </a:extLst>
            </p:cNvPr>
            <p:cNvSpPr/>
            <p:nvPr/>
          </p:nvSpPr>
          <p:spPr>
            <a:xfrm>
              <a:off x="673" y="52530"/>
              <a:ext cx="2625125" cy="157507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uadroTexto 14">
              <a:extLst>
                <a:ext uri="{FF2B5EF4-FFF2-40B4-BE49-F238E27FC236}">
                  <a16:creationId xmlns:a16="http://schemas.microsoft.com/office/drawing/2014/main" id="{F082C9E3-D182-440A-B00D-0ECF0C486660}"/>
                </a:ext>
              </a:extLst>
            </p:cNvPr>
            <p:cNvSpPr txBox="1"/>
            <p:nvPr/>
          </p:nvSpPr>
          <p:spPr>
            <a:xfrm>
              <a:off x="673" y="52530"/>
              <a:ext cx="2625125" cy="157507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2000" kern="1200"/>
                <a:t>Ácidos:  </a:t>
              </a:r>
            </a:p>
          </p:txBody>
        </p:sp>
      </p:grpSp>
      <p:grpSp>
        <p:nvGrpSpPr>
          <p:cNvPr id="17" name="Grupo 16">
            <a:extLst>
              <a:ext uri="{FF2B5EF4-FFF2-40B4-BE49-F238E27FC236}">
                <a16:creationId xmlns:a16="http://schemas.microsoft.com/office/drawing/2014/main" id="{15CDA375-5426-4FD3-A045-8485664F47AB}"/>
              </a:ext>
            </a:extLst>
          </p:cNvPr>
          <p:cNvGrpSpPr/>
          <p:nvPr/>
        </p:nvGrpSpPr>
        <p:grpSpPr>
          <a:xfrm>
            <a:off x="7069439" y="1370111"/>
            <a:ext cx="4010579" cy="694600"/>
            <a:chOff x="37667" y="2134"/>
            <a:chExt cx="2260022" cy="1356013"/>
          </a:xfrm>
          <a:solidFill>
            <a:srgbClr val="00B050"/>
          </a:solidFill>
        </p:grpSpPr>
        <p:sp>
          <p:nvSpPr>
            <p:cNvPr id="18" name="Rectángulo 17">
              <a:extLst>
                <a:ext uri="{FF2B5EF4-FFF2-40B4-BE49-F238E27FC236}">
                  <a16:creationId xmlns:a16="http://schemas.microsoft.com/office/drawing/2014/main" id="{1395C329-7871-4063-B6C7-566CBAF95214}"/>
                </a:ext>
              </a:extLst>
            </p:cNvPr>
            <p:cNvSpPr/>
            <p:nvPr/>
          </p:nvSpPr>
          <p:spPr>
            <a:xfrm>
              <a:off x="37667" y="2134"/>
              <a:ext cx="2260022" cy="1356013"/>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CuadroTexto 18">
              <a:extLst>
                <a:ext uri="{FF2B5EF4-FFF2-40B4-BE49-F238E27FC236}">
                  <a16:creationId xmlns:a16="http://schemas.microsoft.com/office/drawing/2014/main" id="{209D33A4-BCF5-4345-BDA8-F40487B30E94}"/>
                </a:ext>
              </a:extLst>
            </p:cNvPr>
            <p:cNvSpPr txBox="1"/>
            <p:nvPr/>
          </p:nvSpPr>
          <p:spPr>
            <a:xfrm>
              <a:off x="37667" y="2134"/>
              <a:ext cx="2260022" cy="135601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ES" sz="2400" kern="1200"/>
                <a:t>Álcalis </a:t>
              </a:r>
              <a:r>
                <a:rPr lang="es-ES" sz="2400"/>
                <a:t>(bases):</a:t>
              </a:r>
            </a:p>
          </p:txBody>
        </p:sp>
      </p:grpSp>
      <p:sp>
        <p:nvSpPr>
          <p:cNvPr id="21" name="Título 1">
            <a:extLst>
              <a:ext uri="{FF2B5EF4-FFF2-40B4-BE49-F238E27FC236}">
                <a16:creationId xmlns:a16="http://schemas.microsoft.com/office/drawing/2014/main" id="{B2D0B1DF-0953-4A14-BB8A-C32E34B16452}"/>
              </a:ext>
            </a:extLst>
          </p:cNvPr>
          <p:cNvSpPr>
            <a:spLocks noGrp="1"/>
          </p:cNvSpPr>
          <p:nvPr>
            <p:ph type="title"/>
          </p:nvPr>
        </p:nvSpPr>
        <p:spPr>
          <a:xfrm>
            <a:off x="838200" y="142101"/>
            <a:ext cx="10515600" cy="694599"/>
          </a:xfrm>
        </p:spPr>
        <p:txBody>
          <a:bodyPr/>
          <a:lstStyle/>
          <a:p>
            <a:r>
              <a:rPr lang="es-ES" dirty="0">
                <a:latin typeface="Arial"/>
                <a:cs typeface="Arial"/>
              </a:rPr>
              <a:t>Intoxicación por </a:t>
            </a:r>
            <a:r>
              <a:rPr lang="es-ES" sz="2800" b="1" dirty="0">
                <a:effectLst/>
                <a:latin typeface="Arial" panose="020B0604020202020204" pitchFamily="34" charset="0"/>
                <a:ea typeface="Calibri" panose="020F0502020204030204" pitchFamily="34" charset="0"/>
                <a:cs typeface="Times New Roman" panose="02020603050405020304" pitchFamily="18" charset="0"/>
              </a:rPr>
              <a:t>cáusticos, manifestaciones clínicas</a:t>
            </a:r>
            <a:endParaRPr lang="es-ES" dirty="0"/>
          </a:p>
        </p:txBody>
      </p:sp>
      <p:pic>
        <p:nvPicPr>
          <p:cNvPr id="2" name="Audio 1">
            <a:hlinkClick r:id="" action="ppaction://media"/>
            <a:extLst>
              <a:ext uri="{FF2B5EF4-FFF2-40B4-BE49-F238E27FC236}">
                <a16:creationId xmlns:a16="http://schemas.microsoft.com/office/drawing/2014/main" id="{88CD927F-A1A5-4425-A258-48CCAA4A45F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7007672"/>
      </p:ext>
    </p:extLst>
  </p:cSld>
  <p:clrMapOvr>
    <a:masterClrMapping/>
  </p:clrMapOvr>
  <mc:AlternateContent xmlns:mc="http://schemas.openxmlformats.org/markup-compatibility/2006" xmlns:p14="http://schemas.microsoft.com/office/powerpoint/2010/main">
    <mc:Choice Requires="p14">
      <p:transition spd="slow" p14:dur="2000" advTm="6233"/>
    </mc:Choice>
    <mc:Fallback xmlns="">
      <p:transition spd="slow" advTm="6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F7416FDE-507F-4BE2-89DA-CD41302F8051}"/>
              </a:ext>
            </a:extLst>
          </p:cNvPr>
          <p:cNvGraphicFramePr/>
          <p:nvPr>
            <p:extLst>
              <p:ext uri="{D42A27DB-BD31-4B8C-83A1-F6EECF244321}">
                <p14:modId xmlns:p14="http://schemas.microsoft.com/office/powerpoint/2010/main" val="1186708769"/>
              </p:ext>
            </p:extLst>
          </p:nvPr>
        </p:nvGraphicFramePr>
        <p:xfrm>
          <a:off x="-747487" y="787791"/>
          <a:ext cx="12787087" cy="54678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ítulo 1">
            <a:extLst>
              <a:ext uri="{FF2B5EF4-FFF2-40B4-BE49-F238E27FC236}">
                <a16:creationId xmlns:a16="http://schemas.microsoft.com/office/drawing/2014/main" id="{183CB298-6D4D-480E-AC70-C273E7997CF2}"/>
              </a:ext>
            </a:extLst>
          </p:cNvPr>
          <p:cNvSpPr>
            <a:spLocks noGrp="1"/>
          </p:cNvSpPr>
          <p:nvPr>
            <p:ph type="title"/>
          </p:nvPr>
        </p:nvSpPr>
        <p:spPr>
          <a:xfrm>
            <a:off x="1200150" y="95378"/>
            <a:ext cx="10515600" cy="852070"/>
          </a:xfrm>
        </p:spPr>
        <p:txBody>
          <a:bodyPr/>
          <a:lstStyle/>
          <a:p>
            <a:r>
              <a:rPr lang="es-ES" dirty="0">
                <a:latin typeface="Arial"/>
                <a:cs typeface="Arial"/>
              </a:rPr>
              <a:t>Intoxicación por </a:t>
            </a:r>
            <a:r>
              <a:rPr lang="es-ES" sz="2800" b="1" dirty="0">
                <a:effectLst/>
                <a:latin typeface="Arial" panose="020B0604020202020204" pitchFamily="34" charset="0"/>
                <a:ea typeface="Calibri" panose="020F0502020204030204" pitchFamily="34" charset="0"/>
                <a:cs typeface="Times New Roman" panose="02020603050405020304" pitchFamily="18" charset="0"/>
              </a:rPr>
              <a:t>cáusticos, tratamiento</a:t>
            </a:r>
            <a:endParaRPr lang="es-ES" dirty="0"/>
          </a:p>
        </p:txBody>
      </p:sp>
      <p:pic>
        <p:nvPicPr>
          <p:cNvPr id="2" name="Audio 1">
            <a:hlinkClick r:id="" action="ppaction://media"/>
            <a:extLst>
              <a:ext uri="{FF2B5EF4-FFF2-40B4-BE49-F238E27FC236}">
                <a16:creationId xmlns:a16="http://schemas.microsoft.com/office/drawing/2014/main" id="{DA202DE1-4043-42DB-BFF7-772D570D34E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76316674"/>
      </p:ext>
    </p:extLst>
  </p:cSld>
  <p:clrMapOvr>
    <a:masterClrMapping/>
  </p:clrMapOvr>
  <mc:AlternateContent xmlns:mc="http://schemas.openxmlformats.org/markup-compatibility/2006" xmlns:p14="http://schemas.microsoft.com/office/powerpoint/2010/main">
    <mc:Choice Requires="p14">
      <p:transition spd="slow" p14:dur="2000" advTm="6604"/>
    </mc:Choice>
    <mc:Fallback xmlns="">
      <p:transition spd="slow" advTm="6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1005</TotalTime>
  <Words>6035</Words>
  <Application>Microsoft Office PowerPoint</Application>
  <PresentationFormat>Panorámica</PresentationFormat>
  <Paragraphs>342</Paragraphs>
  <Slides>33</Slides>
  <Notes>22</Notes>
  <HiddenSlides>0</HiddenSlides>
  <MMClips>29</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33</vt:i4>
      </vt:variant>
    </vt:vector>
  </HeadingPairs>
  <TitlesOfParts>
    <vt:vector size="44" baseType="lpstr">
      <vt:lpstr>Arial</vt:lpstr>
      <vt:lpstr>Calibri</vt:lpstr>
      <vt:lpstr>Calibri Light</vt:lpstr>
      <vt:lpstr>Courier New</vt:lpstr>
      <vt:lpstr>Helvetica</vt:lpstr>
      <vt:lpstr>Helvetica Neue</vt:lpstr>
      <vt:lpstr>Noto Sans Symbols</vt:lpstr>
      <vt:lpstr>Segoe UI</vt:lpstr>
      <vt:lpstr>Symbol</vt:lpstr>
      <vt:lpstr>Wingdings</vt:lpstr>
      <vt:lpstr>Tema de Office</vt:lpstr>
      <vt:lpstr>Presentación de PowerPoint</vt:lpstr>
      <vt:lpstr>Curso Virtual intoxicaciones por sustancias químicas</vt:lpstr>
      <vt:lpstr>Curso Virtual intoxicaciones por sustancias químicas</vt:lpstr>
      <vt:lpstr>Unidad 3. Grupos de sustancias Otras sustancias químicas y sustancias psicoactivas</vt:lpstr>
      <vt:lpstr>Intoxicación por otras sustancias químicas</vt:lpstr>
      <vt:lpstr>Epidemiología</vt:lpstr>
      <vt:lpstr>Intoxicación por otras sustancias químicas, cáusticos</vt:lpstr>
      <vt:lpstr>Intoxicación por cáusticos, manifestaciones clínicas</vt:lpstr>
      <vt:lpstr>Intoxicación por cáusticos, tratamiento</vt:lpstr>
      <vt:lpstr>Intoxicación por otras sustancias químicas, fósforo blanco</vt:lpstr>
      <vt:lpstr>Mecanismo de acción tóxico del fósforo blanco</vt:lpstr>
      <vt:lpstr>Presentación clínica de la intoxicación por fósforo blanco</vt:lpstr>
      <vt:lpstr>Presentación de PowerPoint</vt:lpstr>
      <vt:lpstr>Intoxicación por gases</vt:lpstr>
      <vt:lpstr>Epidemiología</vt:lpstr>
      <vt:lpstr>Intoxicación por Monóxido de Carbono</vt:lpstr>
      <vt:lpstr>Intoxicación por Monóxido de Carbono</vt:lpstr>
      <vt:lpstr>Tratamiento</vt:lpstr>
      <vt:lpstr>Intoxicación por gas Cloro</vt:lpstr>
      <vt:lpstr>Intoxicación por gas Cloro</vt:lpstr>
      <vt:lpstr>Intoxicación por gas Cloro</vt:lpstr>
      <vt:lpstr>Intoxicación por gas Cloro</vt:lpstr>
      <vt:lpstr>Presentación de PowerPoint</vt:lpstr>
      <vt:lpstr>Intoxicación por sustancias psicoactivas</vt:lpstr>
      <vt:lpstr>Epidemiología</vt:lpstr>
      <vt:lpstr>Intoxicación por Marihuana</vt:lpstr>
      <vt:lpstr>Intoxicación por marihuana</vt:lpstr>
      <vt:lpstr>Intoxicación por Marihuana</vt:lpstr>
      <vt:lpstr>Intoxicación por cocaína</vt:lpstr>
      <vt:lpstr>Intoxicación por Cocaína</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Catalina Maria Cruz Rodriguez</dc:creator>
  <cp:lastModifiedBy>Giomar Sichaca</cp:lastModifiedBy>
  <cp:revision>504</cp:revision>
  <dcterms:created xsi:type="dcterms:W3CDTF">2020-02-04T17:00:47Z</dcterms:created>
  <dcterms:modified xsi:type="dcterms:W3CDTF">2021-12-04T08:38:17Z</dcterms:modified>
</cp:coreProperties>
</file>