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7" r:id="rId3"/>
    <p:sldId id="259" r:id="rId4"/>
    <p:sldId id="262" r:id="rId5"/>
    <p:sldId id="268" r:id="rId6"/>
    <p:sldId id="264" r:id="rId7"/>
    <p:sldId id="265" r:id="rId8"/>
    <p:sldId id="266" r:id="rId9"/>
    <p:sldId id="267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0" r:id="rId20"/>
    <p:sldId id="257" r:id="rId21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3399FF"/>
    <a:srgbClr val="F4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 autoAdjust="0"/>
    <p:restoredTop sz="94659"/>
  </p:normalViewPr>
  <p:slideViewPr>
    <p:cSldViewPr snapToGrid="0">
      <p:cViewPr varScale="1">
        <p:scale>
          <a:sx n="66" d="100"/>
          <a:sy n="66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20719-6F2C-4298-B61C-C11B372C5F62}" type="doc">
      <dgm:prSet loTypeId="urn:microsoft.com/office/officeart/2005/8/layout/hProcess9" loCatId="process" qsTypeId="urn:microsoft.com/office/officeart/2005/8/quickstyle/simple5" qsCatId="simple" csTypeId="urn:microsoft.com/office/officeart/2005/8/colors/accent6_1" csCatId="accent6" phldr="1"/>
      <dgm:spPr/>
    </dgm:pt>
    <dgm:pt modelId="{3AAFADCA-8CF7-4502-898C-23DE9F826FA5}">
      <dgm:prSet phldrT="[Texto]"/>
      <dgm:spPr/>
      <dgm:t>
        <a:bodyPr/>
        <a:lstStyle/>
        <a:p>
          <a:r>
            <a:rPr lang="es-CO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s-CO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irigir el sistema de vigilancia en salud pública</a:t>
          </a:r>
          <a:endParaRPr lang="es-CO" dirty="0"/>
        </a:p>
      </dgm:t>
    </dgm:pt>
    <dgm:pt modelId="{03B7D741-046A-4E00-80FC-5BEB1A602F91}" type="parTrans" cxnId="{52DD887A-59DA-474A-8D58-725C1679A9E1}">
      <dgm:prSet/>
      <dgm:spPr/>
      <dgm:t>
        <a:bodyPr/>
        <a:lstStyle/>
        <a:p>
          <a:endParaRPr lang="es-CO"/>
        </a:p>
      </dgm:t>
    </dgm:pt>
    <dgm:pt modelId="{4250682A-3B5E-4BF3-A18D-1BE367B5A539}" type="sibTrans" cxnId="{52DD887A-59DA-474A-8D58-725C1679A9E1}">
      <dgm:prSet/>
      <dgm:spPr/>
      <dgm:t>
        <a:bodyPr/>
        <a:lstStyle/>
        <a:p>
          <a:endParaRPr lang="es-CO"/>
        </a:p>
      </dgm:t>
    </dgm:pt>
    <dgm:pt modelId="{069F22EB-678D-4593-9474-D82E6872FA0D}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s-C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eglamentar políticas, planes programas y proyectos</a:t>
          </a:r>
          <a:endParaRPr lang="es-CO" dirty="0"/>
        </a:p>
      </dgm:t>
    </dgm:pt>
    <dgm:pt modelId="{6132F6B5-E99E-42A0-A90B-553BFF50DF60}" type="parTrans" cxnId="{BC2FAA23-BAB2-4970-92E2-CD058C1915F9}">
      <dgm:prSet/>
      <dgm:spPr/>
      <dgm:t>
        <a:bodyPr/>
        <a:lstStyle/>
        <a:p>
          <a:endParaRPr lang="es-CO"/>
        </a:p>
      </dgm:t>
    </dgm:pt>
    <dgm:pt modelId="{3CFC1E6B-099F-4B08-BDAB-BD1D3E6B6F46}" type="sibTrans" cxnId="{BC2FAA23-BAB2-4970-92E2-CD058C1915F9}">
      <dgm:prSet/>
      <dgm:spPr/>
      <dgm:t>
        <a:bodyPr/>
        <a:lstStyle/>
        <a:p>
          <a:endParaRPr lang="es-CO"/>
        </a:p>
      </dgm:t>
    </dgm:pt>
    <dgm:pt modelId="{196A6B02-6BBE-4019-B7BF-EA40ACA82456}">
      <dgm:prSet phldrT="[Texto]"/>
      <dgm:spPr/>
      <dgm:t>
        <a:bodyPr/>
        <a:lstStyle/>
        <a:p>
          <a:r>
            <a:rPr lang="es-CO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s-CO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eglamentar todos los aspectos relacionados con la vigilancia en salud pública del país</a:t>
          </a:r>
          <a:endParaRPr lang="es-CO" dirty="0"/>
        </a:p>
      </dgm:t>
    </dgm:pt>
    <dgm:pt modelId="{F2BE5280-F9DB-4C78-9004-BE5841AADEC4}" type="parTrans" cxnId="{58DF6F68-0EF7-4E17-9F57-18D3E1FE4742}">
      <dgm:prSet/>
      <dgm:spPr/>
      <dgm:t>
        <a:bodyPr/>
        <a:lstStyle/>
        <a:p>
          <a:endParaRPr lang="es-CO"/>
        </a:p>
      </dgm:t>
    </dgm:pt>
    <dgm:pt modelId="{F5A78791-7ED5-4869-9CAC-BE325DAB57DE}" type="sibTrans" cxnId="{58DF6F68-0EF7-4E17-9F57-18D3E1FE4742}">
      <dgm:prSet/>
      <dgm:spPr/>
      <dgm:t>
        <a:bodyPr/>
        <a:lstStyle/>
        <a:p>
          <a:endParaRPr lang="es-CO"/>
        </a:p>
      </dgm:t>
    </dgm:pt>
    <dgm:pt modelId="{BB5946F8-0B2F-4421-B7A5-EDE77CACCC46}" type="pres">
      <dgm:prSet presAssocID="{DE020719-6F2C-4298-B61C-C11B372C5F62}" presName="CompostProcess" presStyleCnt="0">
        <dgm:presLayoutVars>
          <dgm:dir/>
          <dgm:resizeHandles val="exact"/>
        </dgm:presLayoutVars>
      </dgm:prSet>
      <dgm:spPr/>
    </dgm:pt>
    <dgm:pt modelId="{70D9593F-D66B-4FBE-A4FA-4D803C8C3D90}" type="pres">
      <dgm:prSet presAssocID="{DE020719-6F2C-4298-B61C-C11B372C5F62}" presName="arrow" presStyleLbl="bgShp" presStyleIdx="0" presStyleCnt="1"/>
      <dgm:spPr/>
    </dgm:pt>
    <dgm:pt modelId="{74AE971B-BC5C-4452-B794-9CBA6EC069C5}" type="pres">
      <dgm:prSet presAssocID="{DE020719-6F2C-4298-B61C-C11B372C5F62}" presName="linearProcess" presStyleCnt="0"/>
      <dgm:spPr/>
    </dgm:pt>
    <dgm:pt modelId="{ED55D9C9-DEDC-4886-8008-EBF30CCFBA19}" type="pres">
      <dgm:prSet presAssocID="{3AAFADCA-8CF7-4502-898C-23DE9F826FA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00E676-360D-4D74-8259-6538EF295AC7}" type="pres">
      <dgm:prSet presAssocID="{4250682A-3B5E-4BF3-A18D-1BE367B5A539}" presName="sibTrans" presStyleCnt="0"/>
      <dgm:spPr/>
    </dgm:pt>
    <dgm:pt modelId="{05BBE082-B69F-48A7-B871-CD1E70A9D0C9}" type="pres">
      <dgm:prSet presAssocID="{069F22EB-678D-4593-9474-D82E6872FA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BAE57C-B0FC-4AFD-9E36-083CE76C0EEE}" type="pres">
      <dgm:prSet presAssocID="{3CFC1E6B-099F-4B08-BDAB-BD1D3E6B6F46}" presName="sibTrans" presStyleCnt="0"/>
      <dgm:spPr/>
    </dgm:pt>
    <dgm:pt modelId="{E09CBE99-6D67-4C17-ADE8-9B24322862FA}" type="pres">
      <dgm:prSet presAssocID="{196A6B02-6BBE-4019-B7BF-EA40ACA8245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B88EE89-0B96-4D6F-86B1-0A04B04B7CAF}" type="presOf" srcId="{196A6B02-6BBE-4019-B7BF-EA40ACA82456}" destId="{E09CBE99-6D67-4C17-ADE8-9B24322862FA}" srcOrd="0" destOrd="0" presId="urn:microsoft.com/office/officeart/2005/8/layout/hProcess9"/>
    <dgm:cxn modelId="{BC2FAA23-BAB2-4970-92E2-CD058C1915F9}" srcId="{DE020719-6F2C-4298-B61C-C11B372C5F62}" destId="{069F22EB-678D-4593-9474-D82E6872FA0D}" srcOrd="1" destOrd="0" parTransId="{6132F6B5-E99E-42A0-A90B-553BFF50DF60}" sibTransId="{3CFC1E6B-099F-4B08-BDAB-BD1D3E6B6F46}"/>
    <dgm:cxn modelId="{08557BE1-7151-44E5-80C1-BA1F4667AF79}" type="presOf" srcId="{069F22EB-678D-4593-9474-D82E6872FA0D}" destId="{05BBE082-B69F-48A7-B871-CD1E70A9D0C9}" srcOrd="0" destOrd="0" presId="urn:microsoft.com/office/officeart/2005/8/layout/hProcess9"/>
    <dgm:cxn modelId="{58DF6F68-0EF7-4E17-9F57-18D3E1FE4742}" srcId="{DE020719-6F2C-4298-B61C-C11B372C5F62}" destId="{196A6B02-6BBE-4019-B7BF-EA40ACA82456}" srcOrd="2" destOrd="0" parTransId="{F2BE5280-F9DB-4C78-9004-BE5841AADEC4}" sibTransId="{F5A78791-7ED5-4869-9CAC-BE325DAB57DE}"/>
    <dgm:cxn modelId="{21339DC8-1AB2-4EA1-9C53-3FD1C5D52F40}" type="presOf" srcId="{DE020719-6F2C-4298-B61C-C11B372C5F62}" destId="{BB5946F8-0B2F-4421-B7A5-EDE77CACCC46}" srcOrd="0" destOrd="0" presId="urn:microsoft.com/office/officeart/2005/8/layout/hProcess9"/>
    <dgm:cxn modelId="{BD6D7BA4-B167-49EF-8B48-10BBB9FC35E6}" type="presOf" srcId="{3AAFADCA-8CF7-4502-898C-23DE9F826FA5}" destId="{ED55D9C9-DEDC-4886-8008-EBF30CCFBA19}" srcOrd="0" destOrd="0" presId="urn:microsoft.com/office/officeart/2005/8/layout/hProcess9"/>
    <dgm:cxn modelId="{52DD887A-59DA-474A-8D58-725C1679A9E1}" srcId="{DE020719-6F2C-4298-B61C-C11B372C5F62}" destId="{3AAFADCA-8CF7-4502-898C-23DE9F826FA5}" srcOrd="0" destOrd="0" parTransId="{03B7D741-046A-4E00-80FC-5BEB1A602F91}" sibTransId="{4250682A-3B5E-4BF3-A18D-1BE367B5A539}"/>
    <dgm:cxn modelId="{2B309D4C-C538-4B51-A184-232237EDEF0D}" type="presParOf" srcId="{BB5946F8-0B2F-4421-B7A5-EDE77CACCC46}" destId="{70D9593F-D66B-4FBE-A4FA-4D803C8C3D90}" srcOrd="0" destOrd="0" presId="urn:microsoft.com/office/officeart/2005/8/layout/hProcess9"/>
    <dgm:cxn modelId="{DDB85137-04E6-4542-B6C2-60D5BE340800}" type="presParOf" srcId="{BB5946F8-0B2F-4421-B7A5-EDE77CACCC46}" destId="{74AE971B-BC5C-4452-B794-9CBA6EC069C5}" srcOrd="1" destOrd="0" presId="urn:microsoft.com/office/officeart/2005/8/layout/hProcess9"/>
    <dgm:cxn modelId="{E4D7F726-C8CB-42B0-99FC-19EF9AA1146F}" type="presParOf" srcId="{74AE971B-BC5C-4452-B794-9CBA6EC069C5}" destId="{ED55D9C9-DEDC-4886-8008-EBF30CCFBA19}" srcOrd="0" destOrd="0" presId="urn:microsoft.com/office/officeart/2005/8/layout/hProcess9"/>
    <dgm:cxn modelId="{1ADDEDB4-BE7D-46B7-B99B-A9B9B849BD9A}" type="presParOf" srcId="{74AE971B-BC5C-4452-B794-9CBA6EC069C5}" destId="{6400E676-360D-4D74-8259-6538EF295AC7}" srcOrd="1" destOrd="0" presId="urn:microsoft.com/office/officeart/2005/8/layout/hProcess9"/>
    <dgm:cxn modelId="{4EE493BF-C439-41A7-935F-E8B9AC08E7AE}" type="presParOf" srcId="{74AE971B-BC5C-4452-B794-9CBA6EC069C5}" destId="{05BBE082-B69F-48A7-B871-CD1E70A9D0C9}" srcOrd="2" destOrd="0" presId="urn:microsoft.com/office/officeart/2005/8/layout/hProcess9"/>
    <dgm:cxn modelId="{47BCA458-3C7E-4182-9294-49EB2CCF9A6C}" type="presParOf" srcId="{74AE971B-BC5C-4452-B794-9CBA6EC069C5}" destId="{4DBAE57C-B0FC-4AFD-9E36-083CE76C0EEE}" srcOrd="3" destOrd="0" presId="urn:microsoft.com/office/officeart/2005/8/layout/hProcess9"/>
    <dgm:cxn modelId="{51D80DB4-EC60-4992-8E77-E7BAB17E01DC}" type="presParOf" srcId="{74AE971B-BC5C-4452-B794-9CBA6EC069C5}" destId="{E09CBE99-6D67-4C17-ADE8-9B24322862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6896FC-B971-4B16-9F63-771FDEF5D052}" type="doc">
      <dgm:prSet loTypeId="urn:microsoft.com/office/officeart/2005/8/layout/target3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s-CO"/>
        </a:p>
      </dgm:t>
    </dgm:pt>
    <dgm:pt modelId="{A42FD047-6D23-414E-8B8B-31E638586150}">
      <dgm:prSet phldrT="[Texto]"/>
      <dgm:spPr/>
      <dgm:t>
        <a:bodyPr/>
        <a:lstStyle/>
        <a:p>
          <a:r>
            <a:rPr lang="es-ES" dirty="0"/>
            <a:t>Dirigir</a:t>
          </a:r>
          <a:endParaRPr lang="es-CO" dirty="0"/>
        </a:p>
      </dgm:t>
    </dgm:pt>
    <dgm:pt modelId="{A46442AD-7460-4B6E-9DCF-790EAADF758A}" type="parTrans" cxnId="{15DA2D45-4469-4DC8-82C7-5B3469C2B0E8}">
      <dgm:prSet/>
      <dgm:spPr/>
      <dgm:t>
        <a:bodyPr/>
        <a:lstStyle/>
        <a:p>
          <a:endParaRPr lang="es-CO"/>
        </a:p>
      </dgm:t>
    </dgm:pt>
    <dgm:pt modelId="{86EEC58A-118E-4F7C-B803-7E35BE69A898}" type="sibTrans" cxnId="{15DA2D45-4469-4DC8-82C7-5B3469C2B0E8}">
      <dgm:prSet/>
      <dgm:spPr/>
      <dgm:t>
        <a:bodyPr/>
        <a:lstStyle/>
        <a:p>
          <a:endParaRPr lang="es-CO"/>
        </a:p>
      </dgm:t>
    </dgm:pt>
    <dgm:pt modelId="{6B861808-A787-4DA4-B666-E7551BEAF83B}">
      <dgm:prSet phldrT="[Texto]"/>
      <dgm:spPr/>
      <dgm:t>
        <a:bodyPr/>
        <a:lstStyle/>
        <a:p>
          <a:pPr algn="just"/>
          <a:endParaRPr lang="es-CO" dirty="0"/>
        </a:p>
      </dgm:t>
    </dgm:pt>
    <dgm:pt modelId="{7427503F-4AEE-4730-9CD5-F13F98292FFE}" type="parTrans" cxnId="{C07D8574-53AF-4387-8B3E-EFEDC4DC2537}">
      <dgm:prSet/>
      <dgm:spPr/>
      <dgm:t>
        <a:bodyPr/>
        <a:lstStyle/>
        <a:p>
          <a:endParaRPr lang="es-CO"/>
        </a:p>
      </dgm:t>
    </dgm:pt>
    <dgm:pt modelId="{F63C07A4-814B-421F-AB4B-9201AC5E7200}" type="sibTrans" cxnId="{C07D8574-53AF-4387-8B3E-EFEDC4DC2537}">
      <dgm:prSet/>
      <dgm:spPr/>
      <dgm:t>
        <a:bodyPr/>
        <a:lstStyle/>
        <a:p>
          <a:endParaRPr lang="es-CO"/>
        </a:p>
      </dgm:t>
    </dgm:pt>
    <dgm:pt modelId="{25E1B2B7-B422-404F-8B6B-0D9E52494BB9}">
      <dgm:prSet phldrT="[Texto]"/>
      <dgm:spPr/>
      <dgm:t>
        <a:bodyPr/>
        <a:lstStyle/>
        <a:p>
          <a:pPr algn="just"/>
          <a:r>
            <a:rPr lang="es-CO" dirty="0"/>
            <a:t>La operación del sistema de vigilancia en </a:t>
          </a:r>
          <a:br>
            <a:rPr lang="es-CO" dirty="0"/>
          </a:br>
          <a:r>
            <a:rPr lang="es-CO" dirty="0"/>
            <a:t>salud pública para el territorio nacional</a:t>
          </a:r>
        </a:p>
      </dgm:t>
    </dgm:pt>
    <dgm:pt modelId="{777B684C-445C-46AF-93E4-5ED1F629F149}" type="parTrans" cxnId="{F5784976-1122-4909-A83F-510804BF8CE8}">
      <dgm:prSet/>
      <dgm:spPr/>
      <dgm:t>
        <a:bodyPr/>
        <a:lstStyle/>
        <a:p>
          <a:endParaRPr lang="es-CO"/>
        </a:p>
      </dgm:t>
    </dgm:pt>
    <dgm:pt modelId="{C7279B22-108E-41BC-AE99-E665C14CF06C}" type="sibTrans" cxnId="{F5784976-1122-4909-A83F-510804BF8CE8}">
      <dgm:prSet/>
      <dgm:spPr/>
      <dgm:t>
        <a:bodyPr/>
        <a:lstStyle/>
        <a:p>
          <a:endParaRPr lang="es-CO"/>
        </a:p>
      </dgm:t>
    </dgm:pt>
    <dgm:pt modelId="{183123FE-CED3-49AB-A6F2-81DD598C274D}">
      <dgm:prSet phldrT="[Texto]"/>
      <dgm:spPr/>
      <dgm:t>
        <a:bodyPr/>
        <a:lstStyle/>
        <a:p>
          <a:r>
            <a:rPr lang="es-ES" dirty="0"/>
            <a:t>Formular</a:t>
          </a:r>
          <a:endParaRPr lang="es-CO" dirty="0"/>
        </a:p>
      </dgm:t>
    </dgm:pt>
    <dgm:pt modelId="{A2D3EB33-68EC-4655-8E7F-12AC480D93CF}" type="parTrans" cxnId="{CEE7DFAE-29F0-4D98-A73B-76C5CC9B23C5}">
      <dgm:prSet/>
      <dgm:spPr/>
      <dgm:t>
        <a:bodyPr/>
        <a:lstStyle/>
        <a:p>
          <a:endParaRPr lang="es-CO"/>
        </a:p>
      </dgm:t>
    </dgm:pt>
    <dgm:pt modelId="{AC7D1EFB-A1F4-43A9-84DD-BC444256AA75}" type="sibTrans" cxnId="{CEE7DFAE-29F0-4D98-A73B-76C5CC9B23C5}">
      <dgm:prSet/>
      <dgm:spPr/>
      <dgm:t>
        <a:bodyPr/>
        <a:lstStyle/>
        <a:p>
          <a:endParaRPr lang="es-CO"/>
        </a:p>
      </dgm:t>
    </dgm:pt>
    <dgm:pt modelId="{CF0C6729-B92C-43B9-93F1-1535196F2DEB}">
      <dgm:prSet phldrT="[Texto]"/>
      <dgm:spPr/>
      <dgm:t>
        <a:bodyPr/>
        <a:lstStyle/>
        <a:p>
          <a:pPr algn="just"/>
          <a:r>
            <a:rPr lang="es-CO" dirty="0"/>
            <a:t>Normas técnicas y estrategias para la vigilancia</a:t>
          </a:r>
        </a:p>
      </dgm:t>
    </dgm:pt>
    <dgm:pt modelId="{8E2860B0-5F6C-4FB0-A441-26D33E44B7EB}" type="parTrans" cxnId="{9D15B175-2387-4266-BB56-F3FE50B26D3B}">
      <dgm:prSet/>
      <dgm:spPr/>
      <dgm:t>
        <a:bodyPr/>
        <a:lstStyle/>
        <a:p>
          <a:endParaRPr lang="es-CO"/>
        </a:p>
      </dgm:t>
    </dgm:pt>
    <dgm:pt modelId="{47BE9704-7042-4DD4-8FE3-25643619A395}" type="sibTrans" cxnId="{9D15B175-2387-4266-BB56-F3FE50B26D3B}">
      <dgm:prSet/>
      <dgm:spPr/>
      <dgm:t>
        <a:bodyPr/>
        <a:lstStyle/>
        <a:p>
          <a:endParaRPr lang="es-CO"/>
        </a:p>
      </dgm:t>
    </dgm:pt>
    <dgm:pt modelId="{81F66BCE-C56A-4762-86EC-F59D4D2803E0}">
      <dgm:prSet phldrT="[Texto]"/>
      <dgm:spPr/>
      <dgm:t>
        <a:bodyPr/>
        <a:lstStyle/>
        <a:p>
          <a:pPr algn="just"/>
          <a:r>
            <a:rPr lang="es-CO" dirty="0"/>
            <a:t>Acciones de evaluación, superación y mitigación de los riesgos que afecten la salud pública</a:t>
          </a:r>
        </a:p>
      </dgm:t>
    </dgm:pt>
    <dgm:pt modelId="{3D5F4355-8D3C-4C66-87B8-32626D67E506}" type="parTrans" cxnId="{2176C606-AB64-4E60-9571-AAD7F78CC8F4}">
      <dgm:prSet/>
      <dgm:spPr/>
      <dgm:t>
        <a:bodyPr/>
        <a:lstStyle/>
        <a:p>
          <a:endParaRPr lang="es-CO"/>
        </a:p>
      </dgm:t>
    </dgm:pt>
    <dgm:pt modelId="{71CD3983-A15B-452F-87C9-FF0EC887FB94}" type="sibTrans" cxnId="{2176C606-AB64-4E60-9571-AAD7F78CC8F4}">
      <dgm:prSet/>
      <dgm:spPr/>
      <dgm:t>
        <a:bodyPr/>
        <a:lstStyle/>
        <a:p>
          <a:endParaRPr lang="es-CO"/>
        </a:p>
      </dgm:t>
    </dgm:pt>
    <dgm:pt modelId="{F0F66DBF-EDFC-4558-8757-17086B4CA90D}">
      <dgm:prSet phldrT="[Texto]"/>
      <dgm:spPr/>
      <dgm:t>
        <a:bodyPr/>
        <a:lstStyle/>
        <a:p>
          <a:r>
            <a:rPr lang="es-ES" dirty="0"/>
            <a:t>Participar</a:t>
          </a:r>
          <a:endParaRPr lang="es-CO" dirty="0"/>
        </a:p>
      </dgm:t>
    </dgm:pt>
    <dgm:pt modelId="{FD20F343-8F05-419D-9DFF-D35D4BF41FC9}" type="parTrans" cxnId="{D069F5D9-2F2F-4BC7-976F-0F1E95EADC58}">
      <dgm:prSet/>
      <dgm:spPr/>
      <dgm:t>
        <a:bodyPr/>
        <a:lstStyle/>
        <a:p>
          <a:endParaRPr lang="es-CO"/>
        </a:p>
      </dgm:t>
    </dgm:pt>
    <dgm:pt modelId="{86D7C672-1451-4888-ACC6-49563AA624E8}" type="sibTrans" cxnId="{D069F5D9-2F2F-4BC7-976F-0F1E95EADC58}">
      <dgm:prSet/>
      <dgm:spPr/>
      <dgm:t>
        <a:bodyPr/>
        <a:lstStyle/>
        <a:p>
          <a:endParaRPr lang="es-CO"/>
        </a:p>
      </dgm:t>
    </dgm:pt>
    <dgm:pt modelId="{5DF34A3D-81DC-4E21-8E26-08C0DBFE586F}">
      <dgm:prSet phldrT="[Texto]"/>
      <dgm:spPr/>
      <dgm:t>
        <a:bodyPr/>
        <a:lstStyle/>
        <a:p>
          <a:pPr algn="just"/>
          <a:r>
            <a:rPr lang="es-CO" dirty="0"/>
            <a:t>Diagnósticos que determinen eventuales riesgos en salud</a:t>
          </a:r>
        </a:p>
      </dgm:t>
    </dgm:pt>
    <dgm:pt modelId="{9F2AAA43-09E3-4D6F-83EE-A402DFD3E29F}" type="parTrans" cxnId="{263473B2-5103-4961-8A7B-98E03F76F038}">
      <dgm:prSet/>
      <dgm:spPr/>
      <dgm:t>
        <a:bodyPr/>
        <a:lstStyle/>
        <a:p>
          <a:endParaRPr lang="es-CO"/>
        </a:p>
      </dgm:t>
    </dgm:pt>
    <dgm:pt modelId="{DA642378-7E25-4590-8166-E3425D63CDB3}" type="sibTrans" cxnId="{263473B2-5103-4961-8A7B-98E03F76F038}">
      <dgm:prSet/>
      <dgm:spPr/>
      <dgm:t>
        <a:bodyPr/>
        <a:lstStyle/>
        <a:p>
          <a:endParaRPr lang="es-CO"/>
        </a:p>
      </dgm:t>
    </dgm:pt>
    <dgm:pt modelId="{FAC1FEFF-85ED-40F0-97F8-3A4B0B3BD955}">
      <dgm:prSet phldrT="[Texto]"/>
      <dgm:spPr/>
      <dgm:t>
        <a:bodyPr/>
        <a:lstStyle/>
        <a:p>
          <a:pPr algn="just"/>
          <a:r>
            <a:rPr lang="es-CO" dirty="0"/>
            <a:t>Desarrollar y coordinación de los sistemas de información en salud pública</a:t>
          </a:r>
        </a:p>
      </dgm:t>
    </dgm:pt>
    <dgm:pt modelId="{AAEE2837-B4A5-4DD3-9AA8-A083E6B45413}" type="parTrans" cxnId="{D2236D64-5189-4E7F-A745-D5BFEB62A2B1}">
      <dgm:prSet/>
      <dgm:spPr/>
      <dgm:t>
        <a:bodyPr/>
        <a:lstStyle/>
        <a:p>
          <a:endParaRPr lang="es-CO"/>
        </a:p>
      </dgm:t>
    </dgm:pt>
    <dgm:pt modelId="{124F294C-A35E-4065-AEC5-289DB74393C5}" type="sibTrans" cxnId="{D2236D64-5189-4E7F-A745-D5BFEB62A2B1}">
      <dgm:prSet/>
      <dgm:spPr/>
      <dgm:t>
        <a:bodyPr/>
        <a:lstStyle/>
        <a:p>
          <a:endParaRPr lang="es-CO"/>
        </a:p>
      </dgm:t>
    </dgm:pt>
    <dgm:pt modelId="{B8DCFE74-6B57-4312-A707-305382B76AD1}">
      <dgm:prSet/>
      <dgm:spPr/>
      <dgm:t>
        <a:bodyPr/>
        <a:lstStyle/>
        <a:p>
          <a:r>
            <a:rPr lang="es-ES" dirty="0"/>
            <a:t>Divulgar</a:t>
          </a:r>
          <a:endParaRPr lang="es-CO" dirty="0"/>
        </a:p>
      </dgm:t>
    </dgm:pt>
    <dgm:pt modelId="{F3551275-3548-44D7-B01C-6FB1280AE676}" type="parTrans" cxnId="{CD68F5E2-6A46-404E-ACA8-0250D238BE18}">
      <dgm:prSet/>
      <dgm:spPr/>
      <dgm:t>
        <a:bodyPr/>
        <a:lstStyle/>
        <a:p>
          <a:endParaRPr lang="es-CO"/>
        </a:p>
      </dgm:t>
    </dgm:pt>
    <dgm:pt modelId="{288192E1-A5D4-438B-8FA9-07F36A649671}" type="sibTrans" cxnId="{CD68F5E2-6A46-404E-ACA8-0250D238BE18}">
      <dgm:prSet/>
      <dgm:spPr/>
      <dgm:t>
        <a:bodyPr/>
        <a:lstStyle/>
        <a:p>
          <a:endParaRPr lang="es-CO"/>
        </a:p>
      </dgm:t>
    </dgm:pt>
    <dgm:pt modelId="{4BCFB405-E7B2-4F5C-AEB3-0603364BBBFC}" type="pres">
      <dgm:prSet presAssocID="{A26896FC-B971-4B16-9F63-771FDEF5D0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2629967-B6DF-4564-AB57-A76F0451537A}" type="pres">
      <dgm:prSet presAssocID="{A42FD047-6D23-414E-8B8B-31E638586150}" presName="circle1" presStyleLbl="node1" presStyleIdx="0" presStyleCnt="4"/>
      <dgm:spPr/>
    </dgm:pt>
    <dgm:pt modelId="{A33E8149-298A-459B-8F43-C479230D9528}" type="pres">
      <dgm:prSet presAssocID="{A42FD047-6D23-414E-8B8B-31E638586150}" presName="space" presStyleCnt="0"/>
      <dgm:spPr/>
    </dgm:pt>
    <dgm:pt modelId="{285F777D-8CFE-49BE-BDA6-05A6036B9C15}" type="pres">
      <dgm:prSet presAssocID="{A42FD047-6D23-414E-8B8B-31E638586150}" presName="rect1" presStyleLbl="alignAcc1" presStyleIdx="0" presStyleCnt="4"/>
      <dgm:spPr/>
      <dgm:t>
        <a:bodyPr/>
        <a:lstStyle/>
        <a:p>
          <a:endParaRPr lang="es-CO"/>
        </a:p>
      </dgm:t>
    </dgm:pt>
    <dgm:pt modelId="{FEF8EF2E-6AC4-46E6-99BD-8CC5F81952E7}" type="pres">
      <dgm:prSet presAssocID="{183123FE-CED3-49AB-A6F2-81DD598C274D}" presName="vertSpace2" presStyleLbl="node1" presStyleIdx="0" presStyleCnt="4"/>
      <dgm:spPr/>
    </dgm:pt>
    <dgm:pt modelId="{8826E751-F94B-4F93-B37F-193C9BD438A5}" type="pres">
      <dgm:prSet presAssocID="{183123FE-CED3-49AB-A6F2-81DD598C274D}" presName="circle2" presStyleLbl="node1" presStyleIdx="1" presStyleCnt="4"/>
      <dgm:spPr/>
    </dgm:pt>
    <dgm:pt modelId="{E3153DF1-B3A8-4209-818B-98E28F0BC86A}" type="pres">
      <dgm:prSet presAssocID="{183123FE-CED3-49AB-A6F2-81DD598C274D}" presName="rect2" presStyleLbl="alignAcc1" presStyleIdx="1" presStyleCnt="4"/>
      <dgm:spPr/>
      <dgm:t>
        <a:bodyPr/>
        <a:lstStyle/>
        <a:p>
          <a:endParaRPr lang="es-CO"/>
        </a:p>
      </dgm:t>
    </dgm:pt>
    <dgm:pt modelId="{A0ED8889-DD28-44CB-B799-FBB546D8C0F1}" type="pres">
      <dgm:prSet presAssocID="{B8DCFE74-6B57-4312-A707-305382B76AD1}" presName="vertSpace3" presStyleLbl="node1" presStyleIdx="1" presStyleCnt="4"/>
      <dgm:spPr/>
    </dgm:pt>
    <dgm:pt modelId="{0C5464E8-1C0A-432E-A260-DD2119218D17}" type="pres">
      <dgm:prSet presAssocID="{B8DCFE74-6B57-4312-A707-305382B76AD1}" presName="circle3" presStyleLbl="node1" presStyleIdx="2" presStyleCnt="4"/>
      <dgm:spPr/>
    </dgm:pt>
    <dgm:pt modelId="{5165FABA-9AA8-4908-A04A-87FFDDEEE101}" type="pres">
      <dgm:prSet presAssocID="{B8DCFE74-6B57-4312-A707-305382B76AD1}" presName="rect3" presStyleLbl="alignAcc1" presStyleIdx="2" presStyleCnt="4" custLinFactNeighborX="241" custLinFactNeighborY="2205"/>
      <dgm:spPr/>
      <dgm:t>
        <a:bodyPr/>
        <a:lstStyle/>
        <a:p>
          <a:endParaRPr lang="es-CO"/>
        </a:p>
      </dgm:t>
    </dgm:pt>
    <dgm:pt modelId="{34331A68-C574-4A35-A1A6-E462F6A0B8C0}" type="pres">
      <dgm:prSet presAssocID="{F0F66DBF-EDFC-4558-8757-17086B4CA90D}" presName="vertSpace4" presStyleLbl="node1" presStyleIdx="2" presStyleCnt="4"/>
      <dgm:spPr/>
    </dgm:pt>
    <dgm:pt modelId="{E59407DD-0444-4CB4-8D04-DD7ACFBD15B4}" type="pres">
      <dgm:prSet presAssocID="{F0F66DBF-EDFC-4558-8757-17086B4CA90D}" presName="circle4" presStyleLbl="node1" presStyleIdx="3" presStyleCnt="4"/>
      <dgm:spPr/>
    </dgm:pt>
    <dgm:pt modelId="{0FE8DAF4-F4F7-43BE-88BB-902130439089}" type="pres">
      <dgm:prSet presAssocID="{F0F66DBF-EDFC-4558-8757-17086B4CA90D}" presName="rect4" presStyleLbl="alignAcc1" presStyleIdx="3" presStyleCnt="4"/>
      <dgm:spPr/>
      <dgm:t>
        <a:bodyPr/>
        <a:lstStyle/>
        <a:p>
          <a:endParaRPr lang="es-CO"/>
        </a:p>
      </dgm:t>
    </dgm:pt>
    <dgm:pt modelId="{77627F78-8A98-43F2-B357-0DDD99E420F9}" type="pres">
      <dgm:prSet presAssocID="{A42FD047-6D23-414E-8B8B-31E638586150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36AB7B-1480-4D31-8675-72C8580DEF58}" type="pres">
      <dgm:prSet presAssocID="{A42FD047-6D23-414E-8B8B-31E638586150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449F87-B893-4331-9343-EB4A892DD993}" type="pres">
      <dgm:prSet presAssocID="{183123FE-CED3-49AB-A6F2-81DD598C274D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FD7FB1-ACD0-4C82-BDEE-DDFD2029D320}" type="pres">
      <dgm:prSet presAssocID="{183123FE-CED3-49AB-A6F2-81DD598C274D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CF7362-1FEE-474C-9AB2-57AD49FE3AE7}" type="pres">
      <dgm:prSet presAssocID="{B8DCFE74-6B57-4312-A707-305382B76AD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AE201D-0BED-48F8-A424-0CBD4748FC59}" type="pres">
      <dgm:prSet presAssocID="{B8DCFE74-6B57-4312-A707-305382B76AD1}" presName="rect3ChTx" presStyleLbl="alignAcc1" presStyleIdx="3" presStyleCnt="4">
        <dgm:presLayoutVars>
          <dgm:bulletEnabled val="1"/>
        </dgm:presLayoutVars>
      </dgm:prSet>
      <dgm:spPr/>
    </dgm:pt>
    <dgm:pt modelId="{EA098362-0B26-40A7-90C5-84BD9F5950A5}" type="pres">
      <dgm:prSet presAssocID="{F0F66DBF-EDFC-4558-8757-17086B4CA9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942FC3-00E8-4047-9208-6A2DA04018D4}" type="pres">
      <dgm:prSet presAssocID="{F0F66DBF-EDFC-4558-8757-17086B4CA9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B845C7F-A9B3-48FA-9486-5131361F4843}" type="presOf" srcId="{B8DCFE74-6B57-4312-A707-305382B76AD1}" destId="{5165FABA-9AA8-4908-A04A-87FFDDEEE101}" srcOrd="0" destOrd="0" presId="urn:microsoft.com/office/officeart/2005/8/layout/target3"/>
    <dgm:cxn modelId="{CD91DA52-FDDB-4EBE-82A3-55CD28A8C627}" type="presOf" srcId="{6B861808-A787-4DA4-B666-E7551BEAF83B}" destId="{C136AB7B-1480-4D31-8675-72C8580DEF58}" srcOrd="0" destOrd="0" presId="urn:microsoft.com/office/officeart/2005/8/layout/target3"/>
    <dgm:cxn modelId="{822F1E65-0B3D-41E7-BF7D-4818C2BE03CC}" type="presOf" srcId="{FAC1FEFF-85ED-40F0-97F8-3A4B0B3BD955}" destId="{53942FC3-00E8-4047-9208-6A2DA04018D4}" srcOrd="0" destOrd="1" presId="urn:microsoft.com/office/officeart/2005/8/layout/target3"/>
    <dgm:cxn modelId="{630D7727-BD3D-49BC-9B42-5FFF9EB9D995}" type="presOf" srcId="{A26896FC-B971-4B16-9F63-771FDEF5D052}" destId="{4BCFB405-E7B2-4F5C-AEB3-0603364BBBFC}" srcOrd="0" destOrd="0" presId="urn:microsoft.com/office/officeart/2005/8/layout/target3"/>
    <dgm:cxn modelId="{938D52E1-D03E-4496-877C-2D962B7A9073}" type="presOf" srcId="{CF0C6729-B92C-43B9-93F1-1535196F2DEB}" destId="{19FD7FB1-ACD0-4C82-BDEE-DDFD2029D320}" srcOrd="0" destOrd="0" presId="urn:microsoft.com/office/officeart/2005/8/layout/target3"/>
    <dgm:cxn modelId="{9D15B175-2387-4266-BB56-F3FE50B26D3B}" srcId="{183123FE-CED3-49AB-A6F2-81DD598C274D}" destId="{CF0C6729-B92C-43B9-93F1-1535196F2DEB}" srcOrd="0" destOrd="0" parTransId="{8E2860B0-5F6C-4FB0-A441-26D33E44B7EB}" sibTransId="{47BE9704-7042-4DD4-8FE3-25643619A395}"/>
    <dgm:cxn modelId="{DAE08202-3F96-4A79-9EE1-385817D34E77}" type="presOf" srcId="{183123FE-CED3-49AB-A6F2-81DD598C274D}" destId="{E3153DF1-B3A8-4209-818B-98E28F0BC86A}" srcOrd="0" destOrd="0" presId="urn:microsoft.com/office/officeart/2005/8/layout/target3"/>
    <dgm:cxn modelId="{8811E196-39BE-4A43-AD72-CA751D86E318}" type="presOf" srcId="{183123FE-CED3-49AB-A6F2-81DD598C274D}" destId="{8B449F87-B893-4331-9343-EB4A892DD993}" srcOrd="1" destOrd="0" presId="urn:microsoft.com/office/officeart/2005/8/layout/target3"/>
    <dgm:cxn modelId="{CD68F5E2-6A46-404E-ACA8-0250D238BE18}" srcId="{A26896FC-B971-4B16-9F63-771FDEF5D052}" destId="{B8DCFE74-6B57-4312-A707-305382B76AD1}" srcOrd="2" destOrd="0" parTransId="{F3551275-3548-44D7-B01C-6FB1280AE676}" sibTransId="{288192E1-A5D4-438B-8FA9-07F36A649671}"/>
    <dgm:cxn modelId="{C07D8574-53AF-4387-8B3E-EFEDC4DC2537}" srcId="{A42FD047-6D23-414E-8B8B-31E638586150}" destId="{6B861808-A787-4DA4-B666-E7551BEAF83B}" srcOrd="0" destOrd="0" parTransId="{7427503F-4AEE-4730-9CD5-F13F98292FFE}" sibTransId="{F63C07A4-814B-421F-AB4B-9201AC5E7200}"/>
    <dgm:cxn modelId="{D2236D64-5189-4E7F-A745-D5BFEB62A2B1}" srcId="{F0F66DBF-EDFC-4558-8757-17086B4CA90D}" destId="{FAC1FEFF-85ED-40F0-97F8-3A4B0B3BD955}" srcOrd="1" destOrd="0" parTransId="{AAEE2837-B4A5-4DD3-9AA8-A083E6B45413}" sibTransId="{124F294C-A35E-4065-AEC5-289DB74393C5}"/>
    <dgm:cxn modelId="{83325531-3D3D-4FE8-8959-86E80B0A65DC}" type="presOf" srcId="{81F66BCE-C56A-4762-86EC-F59D4D2803E0}" destId="{19FD7FB1-ACD0-4C82-BDEE-DDFD2029D320}" srcOrd="0" destOrd="1" presId="urn:microsoft.com/office/officeart/2005/8/layout/target3"/>
    <dgm:cxn modelId="{A21B9254-C927-48FF-83FE-58B394BB6338}" type="presOf" srcId="{B8DCFE74-6B57-4312-A707-305382B76AD1}" destId="{A4CF7362-1FEE-474C-9AB2-57AD49FE3AE7}" srcOrd="1" destOrd="0" presId="urn:microsoft.com/office/officeart/2005/8/layout/target3"/>
    <dgm:cxn modelId="{263473B2-5103-4961-8A7B-98E03F76F038}" srcId="{F0F66DBF-EDFC-4558-8757-17086B4CA90D}" destId="{5DF34A3D-81DC-4E21-8E26-08C0DBFE586F}" srcOrd="0" destOrd="0" parTransId="{9F2AAA43-09E3-4D6F-83EE-A402DFD3E29F}" sibTransId="{DA642378-7E25-4590-8166-E3425D63CDB3}"/>
    <dgm:cxn modelId="{074FFB34-C1F1-4F7B-8128-14947F19AD43}" type="presOf" srcId="{5DF34A3D-81DC-4E21-8E26-08C0DBFE586F}" destId="{53942FC3-00E8-4047-9208-6A2DA04018D4}" srcOrd="0" destOrd="0" presId="urn:microsoft.com/office/officeart/2005/8/layout/target3"/>
    <dgm:cxn modelId="{98DE2224-6BBD-4B58-A2BC-8A8D4C68958C}" type="presOf" srcId="{A42FD047-6D23-414E-8B8B-31E638586150}" destId="{285F777D-8CFE-49BE-BDA6-05A6036B9C15}" srcOrd="0" destOrd="0" presId="urn:microsoft.com/office/officeart/2005/8/layout/target3"/>
    <dgm:cxn modelId="{2465720B-43E8-4FF4-8841-E5691D64E660}" type="presOf" srcId="{A42FD047-6D23-414E-8B8B-31E638586150}" destId="{77627F78-8A98-43F2-B357-0DDD99E420F9}" srcOrd="1" destOrd="0" presId="urn:microsoft.com/office/officeart/2005/8/layout/target3"/>
    <dgm:cxn modelId="{71F4DF90-D400-4453-8CA2-5683C612D871}" type="presOf" srcId="{F0F66DBF-EDFC-4558-8757-17086B4CA90D}" destId="{0FE8DAF4-F4F7-43BE-88BB-902130439089}" srcOrd="0" destOrd="0" presId="urn:microsoft.com/office/officeart/2005/8/layout/target3"/>
    <dgm:cxn modelId="{D069F5D9-2F2F-4BC7-976F-0F1E95EADC58}" srcId="{A26896FC-B971-4B16-9F63-771FDEF5D052}" destId="{F0F66DBF-EDFC-4558-8757-17086B4CA90D}" srcOrd="3" destOrd="0" parTransId="{FD20F343-8F05-419D-9DFF-D35D4BF41FC9}" sibTransId="{86D7C672-1451-4888-ACC6-49563AA624E8}"/>
    <dgm:cxn modelId="{2176C606-AB64-4E60-9571-AAD7F78CC8F4}" srcId="{183123FE-CED3-49AB-A6F2-81DD598C274D}" destId="{81F66BCE-C56A-4762-86EC-F59D4D2803E0}" srcOrd="1" destOrd="0" parTransId="{3D5F4355-8D3C-4C66-87B8-32626D67E506}" sibTransId="{71CD3983-A15B-452F-87C9-FF0EC887FB94}"/>
    <dgm:cxn modelId="{CEE7DFAE-29F0-4D98-A73B-76C5CC9B23C5}" srcId="{A26896FC-B971-4B16-9F63-771FDEF5D052}" destId="{183123FE-CED3-49AB-A6F2-81DD598C274D}" srcOrd="1" destOrd="0" parTransId="{A2D3EB33-68EC-4655-8E7F-12AC480D93CF}" sibTransId="{AC7D1EFB-A1F4-43A9-84DD-BC444256AA75}"/>
    <dgm:cxn modelId="{15DA2D45-4469-4DC8-82C7-5B3469C2B0E8}" srcId="{A26896FC-B971-4B16-9F63-771FDEF5D052}" destId="{A42FD047-6D23-414E-8B8B-31E638586150}" srcOrd="0" destOrd="0" parTransId="{A46442AD-7460-4B6E-9DCF-790EAADF758A}" sibTransId="{86EEC58A-118E-4F7C-B803-7E35BE69A898}"/>
    <dgm:cxn modelId="{BB84C2EA-9943-4EB1-A8E8-913881552828}" type="presOf" srcId="{25E1B2B7-B422-404F-8B6B-0D9E52494BB9}" destId="{C136AB7B-1480-4D31-8675-72C8580DEF58}" srcOrd="0" destOrd="1" presId="urn:microsoft.com/office/officeart/2005/8/layout/target3"/>
    <dgm:cxn modelId="{F5784976-1122-4909-A83F-510804BF8CE8}" srcId="{A42FD047-6D23-414E-8B8B-31E638586150}" destId="{25E1B2B7-B422-404F-8B6B-0D9E52494BB9}" srcOrd="1" destOrd="0" parTransId="{777B684C-445C-46AF-93E4-5ED1F629F149}" sibTransId="{C7279B22-108E-41BC-AE99-E665C14CF06C}"/>
    <dgm:cxn modelId="{E91E714C-86D1-4224-8B48-ADEEEEB01782}" type="presOf" srcId="{F0F66DBF-EDFC-4558-8757-17086B4CA90D}" destId="{EA098362-0B26-40A7-90C5-84BD9F5950A5}" srcOrd="1" destOrd="0" presId="urn:microsoft.com/office/officeart/2005/8/layout/target3"/>
    <dgm:cxn modelId="{68DDC60D-70B9-45FE-8810-FD67CB6AEA3A}" type="presParOf" srcId="{4BCFB405-E7B2-4F5C-AEB3-0603364BBBFC}" destId="{82629967-B6DF-4564-AB57-A76F0451537A}" srcOrd="0" destOrd="0" presId="urn:microsoft.com/office/officeart/2005/8/layout/target3"/>
    <dgm:cxn modelId="{020CF34E-74CD-4317-AEE7-B263E4BEDCD6}" type="presParOf" srcId="{4BCFB405-E7B2-4F5C-AEB3-0603364BBBFC}" destId="{A33E8149-298A-459B-8F43-C479230D9528}" srcOrd="1" destOrd="0" presId="urn:microsoft.com/office/officeart/2005/8/layout/target3"/>
    <dgm:cxn modelId="{E16AFDE7-922D-4BF2-8672-BE1F897B2CF7}" type="presParOf" srcId="{4BCFB405-E7B2-4F5C-AEB3-0603364BBBFC}" destId="{285F777D-8CFE-49BE-BDA6-05A6036B9C15}" srcOrd="2" destOrd="0" presId="urn:microsoft.com/office/officeart/2005/8/layout/target3"/>
    <dgm:cxn modelId="{50D55ADF-C0E4-4F4F-A963-4BF6B9BDF833}" type="presParOf" srcId="{4BCFB405-E7B2-4F5C-AEB3-0603364BBBFC}" destId="{FEF8EF2E-6AC4-46E6-99BD-8CC5F81952E7}" srcOrd="3" destOrd="0" presId="urn:microsoft.com/office/officeart/2005/8/layout/target3"/>
    <dgm:cxn modelId="{6DD3A6B6-46C3-4757-BC2B-65B27EF73A37}" type="presParOf" srcId="{4BCFB405-E7B2-4F5C-AEB3-0603364BBBFC}" destId="{8826E751-F94B-4F93-B37F-193C9BD438A5}" srcOrd="4" destOrd="0" presId="urn:microsoft.com/office/officeart/2005/8/layout/target3"/>
    <dgm:cxn modelId="{0710EFF5-D334-49E3-9EF7-7469C4CFA2C7}" type="presParOf" srcId="{4BCFB405-E7B2-4F5C-AEB3-0603364BBBFC}" destId="{E3153DF1-B3A8-4209-818B-98E28F0BC86A}" srcOrd="5" destOrd="0" presId="urn:microsoft.com/office/officeart/2005/8/layout/target3"/>
    <dgm:cxn modelId="{E6773FD2-EE8B-4D87-B4BD-6340447137F3}" type="presParOf" srcId="{4BCFB405-E7B2-4F5C-AEB3-0603364BBBFC}" destId="{A0ED8889-DD28-44CB-B799-FBB546D8C0F1}" srcOrd="6" destOrd="0" presId="urn:microsoft.com/office/officeart/2005/8/layout/target3"/>
    <dgm:cxn modelId="{EE705426-114A-477F-946A-12C09D7CC21A}" type="presParOf" srcId="{4BCFB405-E7B2-4F5C-AEB3-0603364BBBFC}" destId="{0C5464E8-1C0A-432E-A260-DD2119218D17}" srcOrd="7" destOrd="0" presId="urn:microsoft.com/office/officeart/2005/8/layout/target3"/>
    <dgm:cxn modelId="{90DE5C48-EA44-4FEC-BBB2-CE711ADBAA2E}" type="presParOf" srcId="{4BCFB405-E7B2-4F5C-AEB3-0603364BBBFC}" destId="{5165FABA-9AA8-4908-A04A-87FFDDEEE101}" srcOrd="8" destOrd="0" presId="urn:microsoft.com/office/officeart/2005/8/layout/target3"/>
    <dgm:cxn modelId="{62DE4B1D-9183-4440-B146-F73BD7EB52B8}" type="presParOf" srcId="{4BCFB405-E7B2-4F5C-AEB3-0603364BBBFC}" destId="{34331A68-C574-4A35-A1A6-E462F6A0B8C0}" srcOrd="9" destOrd="0" presId="urn:microsoft.com/office/officeart/2005/8/layout/target3"/>
    <dgm:cxn modelId="{6BFA9750-44BC-4D0C-BFDD-D3E10DF61877}" type="presParOf" srcId="{4BCFB405-E7B2-4F5C-AEB3-0603364BBBFC}" destId="{E59407DD-0444-4CB4-8D04-DD7ACFBD15B4}" srcOrd="10" destOrd="0" presId="urn:microsoft.com/office/officeart/2005/8/layout/target3"/>
    <dgm:cxn modelId="{BB524B8E-BE67-4646-8B95-A4ACCE48A405}" type="presParOf" srcId="{4BCFB405-E7B2-4F5C-AEB3-0603364BBBFC}" destId="{0FE8DAF4-F4F7-43BE-88BB-902130439089}" srcOrd="11" destOrd="0" presId="urn:microsoft.com/office/officeart/2005/8/layout/target3"/>
    <dgm:cxn modelId="{0326CF3A-7CDE-4E17-91AE-09B9AF8425E4}" type="presParOf" srcId="{4BCFB405-E7B2-4F5C-AEB3-0603364BBBFC}" destId="{77627F78-8A98-43F2-B357-0DDD99E420F9}" srcOrd="12" destOrd="0" presId="urn:microsoft.com/office/officeart/2005/8/layout/target3"/>
    <dgm:cxn modelId="{6AB61098-FFAB-40D9-8494-3A0B4E8CB6DA}" type="presParOf" srcId="{4BCFB405-E7B2-4F5C-AEB3-0603364BBBFC}" destId="{C136AB7B-1480-4D31-8675-72C8580DEF58}" srcOrd="13" destOrd="0" presId="urn:microsoft.com/office/officeart/2005/8/layout/target3"/>
    <dgm:cxn modelId="{060C3CD8-0A0C-4D9E-A020-4231643C5318}" type="presParOf" srcId="{4BCFB405-E7B2-4F5C-AEB3-0603364BBBFC}" destId="{8B449F87-B893-4331-9343-EB4A892DD993}" srcOrd="14" destOrd="0" presId="urn:microsoft.com/office/officeart/2005/8/layout/target3"/>
    <dgm:cxn modelId="{175F963C-80D2-4663-9EBA-3804745C4DB1}" type="presParOf" srcId="{4BCFB405-E7B2-4F5C-AEB3-0603364BBBFC}" destId="{19FD7FB1-ACD0-4C82-BDEE-DDFD2029D320}" srcOrd="15" destOrd="0" presId="urn:microsoft.com/office/officeart/2005/8/layout/target3"/>
    <dgm:cxn modelId="{2C6F91CD-28A2-4D13-9655-59A76A317E49}" type="presParOf" srcId="{4BCFB405-E7B2-4F5C-AEB3-0603364BBBFC}" destId="{A4CF7362-1FEE-474C-9AB2-57AD49FE3AE7}" srcOrd="16" destOrd="0" presId="urn:microsoft.com/office/officeart/2005/8/layout/target3"/>
    <dgm:cxn modelId="{1E8C680C-E05D-499A-96AE-AF9F0519638E}" type="presParOf" srcId="{4BCFB405-E7B2-4F5C-AEB3-0603364BBBFC}" destId="{88AE201D-0BED-48F8-A424-0CBD4748FC59}" srcOrd="17" destOrd="0" presId="urn:microsoft.com/office/officeart/2005/8/layout/target3"/>
    <dgm:cxn modelId="{B8503B99-1657-4839-8D48-0CBCE6C6E2F8}" type="presParOf" srcId="{4BCFB405-E7B2-4F5C-AEB3-0603364BBBFC}" destId="{EA098362-0B26-40A7-90C5-84BD9F5950A5}" srcOrd="18" destOrd="0" presId="urn:microsoft.com/office/officeart/2005/8/layout/target3"/>
    <dgm:cxn modelId="{D41DA949-73FC-4E9E-8139-DDBE4063DA96}" type="presParOf" srcId="{4BCFB405-E7B2-4F5C-AEB3-0603364BBBFC}" destId="{53942FC3-00E8-4047-9208-6A2DA04018D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2DAB7-3CE0-49E2-B1AB-7473D1B12C0A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E0A17C02-9564-47B9-B233-88DD20BCD859}">
      <dgm:prSet phldrT="[Texto]"/>
      <dgm:spPr/>
      <dgm:t>
        <a:bodyPr/>
        <a:lstStyle/>
        <a:p>
          <a:r>
            <a:rPr lang="es-ES" b="1" dirty="0"/>
            <a:t>Planificar</a:t>
          </a:r>
          <a:endParaRPr lang="es-CO" b="1" dirty="0"/>
        </a:p>
      </dgm:t>
    </dgm:pt>
    <dgm:pt modelId="{EAFFB5EF-04CB-4462-802A-4D1FBEAE43BB}" type="parTrans" cxnId="{5F4DE6AE-46B9-4972-B9AA-4F22EC65A4DC}">
      <dgm:prSet/>
      <dgm:spPr/>
      <dgm:t>
        <a:bodyPr/>
        <a:lstStyle/>
        <a:p>
          <a:endParaRPr lang="es-CO"/>
        </a:p>
      </dgm:t>
    </dgm:pt>
    <dgm:pt modelId="{8363B979-4335-40B1-A0CB-26F1D6C6B02C}" type="sibTrans" cxnId="{5F4DE6AE-46B9-4972-B9AA-4F22EC65A4DC}">
      <dgm:prSet/>
      <dgm:spPr/>
      <dgm:t>
        <a:bodyPr/>
        <a:lstStyle/>
        <a:p>
          <a:endParaRPr lang="es-CO"/>
        </a:p>
      </dgm:t>
    </dgm:pt>
    <dgm:pt modelId="{139CDFD9-E154-4ACE-BD6F-CA33645C751C}">
      <dgm:prSet phldrT="[Texto]"/>
      <dgm:spPr/>
      <dgm:t>
        <a:bodyPr/>
        <a:lstStyle/>
        <a:p>
          <a:r>
            <a:rPr lang="es-CO" dirty="0"/>
            <a:t>La gestión técnica administrativa de vigilancia en salud pública. </a:t>
          </a:r>
        </a:p>
      </dgm:t>
    </dgm:pt>
    <dgm:pt modelId="{34563992-B7F2-4094-9817-6E2643578ACC}" type="parTrans" cxnId="{151E642D-8BED-421E-B1DD-82F39675C493}">
      <dgm:prSet/>
      <dgm:spPr/>
      <dgm:t>
        <a:bodyPr/>
        <a:lstStyle/>
        <a:p>
          <a:endParaRPr lang="es-CO"/>
        </a:p>
      </dgm:t>
    </dgm:pt>
    <dgm:pt modelId="{7A874131-0D86-49C9-B4D8-7F354BA657B6}" type="sibTrans" cxnId="{151E642D-8BED-421E-B1DD-82F39675C493}">
      <dgm:prSet/>
      <dgm:spPr/>
      <dgm:t>
        <a:bodyPr/>
        <a:lstStyle/>
        <a:p>
          <a:endParaRPr lang="es-CO"/>
        </a:p>
      </dgm:t>
    </dgm:pt>
    <dgm:pt modelId="{E547592A-8ADE-4A49-8B86-AB827CE5C323}">
      <dgm:prSet phldrT="[Texto]"/>
      <dgm:spPr/>
      <dgm:t>
        <a:bodyPr/>
        <a:lstStyle/>
        <a:p>
          <a:r>
            <a:rPr lang="es-ES" b="1" dirty="0"/>
            <a:t>Apoya</a:t>
          </a:r>
          <a:endParaRPr lang="es-CO" b="1" dirty="0"/>
        </a:p>
      </dgm:t>
    </dgm:pt>
    <dgm:pt modelId="{A9C5610A-934C-4483-97C5-A9FBFAF844C0}" type="parTrans" cxnId="{39BB566C-1306-4A20-8CB3-90C0CE45300B}">
      <dgm:prSet/>
      <dgm:spPr/>
      <dgm:t>
        <a:bodyPr/>
        <a:lstStyle/>
        <a:p>
          <a:endParaRPr lang="es-CO"/>
        </a:p>
      </dgm:t>
    </dgm:pt>
    <dgm:pt modelId="{C9AE161B-23D0-4ED7-9495-7419C680BA28}" type="sibTrans" cxnId="{39BB566C-1306-4A20-8CB3-90C0CE45300B}">
      <dgm:prSet/>
      <dgm:spPr/>
      <dgm:t>
        <a:bodyPr/>
        <a:lstStyle/>
        <a:p>
          <a:endParaRPr lang="es-CO"/>
        </a:p>
      </dgm:t>
    </dgm:pt>
    <dgm:pt modelId="{8BCE923B-4C47-4FBB-AD47-93AA845C6F9C}">
      <dgm:prSet phldrT="[Texto]"/>
      <dgm:spPr/>
      <dgm:t>
        <a:bodyPr/>
        <a:lstStyle/>
        <a:p>
          <a:pPr algn="just"/>
          <a:r>
            <a:rPr lang="es-CO" dirty="0"/>
            <a:t>El desarrollo, coordinación y supervisión de procesos sistémicos para la prevención, vigilancia y control en salud pública a nivel nacional y territorial</a:t>
          </a:r>
        </a:p>
      </dgm:t>
    </dgm:pt>
    <dgm:pt modelId="{D0045282-0733-4788-82BD-2B6337A68516}" type="parTrans" cxnId="{DE74A8DB-9806-4BA1-A8C7-042141055339}">
      <dgm:prSet/>
      <dgm:spPr/>
      <dgm:t>
        <a:bodyPr/>
        <a:lstStyle/>
        <a:p>
          <a:endParaRPr lang="es-CO"/>
        </a:p>
      </dgm:t>
    </dgm:pt>
    <dgm:pt modelId="{A2C51D16-6470-4D47-BFB6-A939E86A13D1}" type="sibTrans" cxnId="{DE74A8DB-9806-4BA1-A8C7-042141055339}">
      <dgm:prSet/>
      <dgm:spPr/>
      <dgm:t>
        <a:bodyPr/>
        <a:lstStyle/>
        <a:p>
          <a:endParaRPr lang="es-CO"/>
        </a:p>
      </dgm:t>
    </dgm:pt>
    <dgm:pt modelId="{C64AFAE1-B1AB-46A9-8697-BEDF45672D1C}">
      <dgm:prSet phldrT="[Texto]"/>
      <dgm:spPr/>
      <dgm:t>
        <a:bodyPr/>
        <a:lstStyle/>
        <a:p>
          <a:r>
            <a:rPr lang="es-ES" b="1" dirty="0"/>
            <a:t>Coordina</a:t>
          </a:r>
          <a:endParaRPr lang="es-CO" b="1" dirty="0"/>
        </a:p>
      </dgm:t>
    </dgm:pt>
    <dgm:pt modelId="{21D4397A-6B83-4FF9-B7CB-CA703B4CCF18}" type="parTrans" cxnId="{F7684128-5C97-4BFF-A886-914D24239D1B}">
      <dgm:prSet/>
      <dgm:spPr/>
      <dgm:t>
        <a:bodyPr/>
        <a:lstStyle/>
        <a:p>
          <a:endParaRPr lang="es-CO"/>
        </a:p>
      </dgm:t>
    </dgm:pt>
    <dgm:pt modelId="{E1ED056D-D17E-4B12-AD5F-F508CF27992D}" type="sibTrans" cxnId="{F7684128-5C97-4BFF-A886-914D24239D1B}">
      <dgm:prSet/>
      <dgm:spPr/>
      <dgm:t>
        <a:bodyPr/>
        <a:lstStyle/>
        <a:p>
          <a:endParaRPr lang="es-CO"/>
        </a:p>
      </dgm:t>
    </dgm:pt>
    <dgm:pt modelId="{FBD79C95-4E43-4A8B-8BFF-B25B8428A02E}">
      <dgm:prSet phldrT="[Texto]"/>
      <dgm:spPr/>
      <dgm:t>
        <a:bodyPr/>
        <a:lstStyle/>
        <a:p>
          <a:pPr algn="just"/>
          <a:r>
            <a:rPr lang="es-CO" dirty="0"/>
            <a:t>La producción, análisis y generación de información estratégica para la toma de decisiones</a:t>
          </a:r>
        </a:p>
      </dgm:t>
    </dgm:pt>
    <dgm:pt modelId="{123264F7-C87C-4AC6-94A3-B12E55F8559A}" type="parTrans" cxnId="{92C52A08-BEFC-4AB4-B818-0846B6200DA6}">
      <dgm:prSet/>
      <dgm:spPr/>
      <dgm:t>
        <a:bodyPr/>
        <a:lstStyle/>
        <a:p>
          <a:endParaRPr lang="es-CO"/>
        </a:p>
      </dgm:t>
    </dgm:pt>
    <dgm:pt modelId="{5205C4D2-E8D5-4BFC-AF8E-6BECBEAC8E9B}" type="sibTrans" cxnId="{92C52A08-BEFC-4AB4-B818-0846B6200DA6}">
      <dgm:prSet/>
      <dgm:spPr/>
      <dgm:t>
        <a:bodyPr/>
        <a:lstStyle/>
        <a:p>
          <a:endParaRPr lang="es-CO"/>
        </a:p>
      </dgm:t>
    </dgm:pt>
    <dgm:pt modelId="{DB0294CC-6117-4479-A878-D7B27BE21278}">
      <dgm:prSet phldrT="[Texto]"/>
      <dgm:spPr/>
      <dgm:t>
        <a:bodyPr/>
        <a:lstStyle/>
        <a:p>
          <a:r>
            <a:rPr lang="es-ES" b="1" dirty="0"/>
            <a:t>Dirige y asesora</a:t>
          </a:r>
          <a:endParaRPr lang="es-CO" b="1" dirty="0"/>
        </a:p>
      </dgm:t>
    </dgm:pt>
    <dgm:pt modelId="{A8E32E53-1B14-4951-BDD3-E7F63D1F9260}" type="parTrans" cxnId="{75745A45-5307-411F-9BDF-0164F1480A0C}">
      <dgm:prSet/>
      <dgm:spPr/>
      <dgm:t>
        <a:bodyPr/>
        <a:lstStyle/>
        <a:p>
          <a:endParaRPr lang="es-CO"/>
        </a:p>
      </dgm:t>
    </dgm:pt>
    <dgm:pt modelId="{7442DF4B-F6B7-4CA9-BEA3-DE2E6493BCD0}" type="sibTrans" cxnId="{75745A45-5307-411F-9BDF-0164F1480A0C}">
      <dgm:prSet/>
      <dgm:spPr/>
      <dgm:t>
        <a:bodyPr/>
        <a:lstStyle/>
        <a:p>
          <a:endParaRPr lang="es-CO"/>
        </a:p>
      </dgm:t>
    </dgm:pt>
    <dgm:pt modelId="{67C26231-3755-45B2-8E6A-F9202F9A1BC3}" type="pres">
      <dgm:prSet presAssocID="{3512DAB7-3CE0-49E2-B1AB-7473D1B12C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A66A72B-4598-4425-904E-B45E30B7703A}" type="pres">
      <dgm:prSet presAssocID="{E0A17C02-9564-47B9-B233-88DD20BCD859}" presName="composite" presStyleCnt="0"/>
      <dgm:spPr/>
    </dgm:pt>
    <dgm:pt modelId="{CDAFE239-6C33-469E-8191-C265B2DC8A27}" type="pres">
      <dgm:prSet presAssocID="{E0A17C02-9564-47B9-B233-88DD20BCD859}" presName="bentUpArrow1" presStyleLbl="alignImgPlace1" presStyleIdx="0" presStyleCnt="3"/>
      <dgm:spPr/>
    </dgm:pt>
    <dgm:pt modelId="{2DF2FA46-2259-47A1-8925-924EF97F9559}" type="pres">
      <dgm:prSet presAssocID="{E0A17C02-9564-47B9-B233-88DD20BCD859}" presName="ParentText" presStyleLbl="node1" presStyleIdx="0" presStyleCnt="4" custLinFactNeighborX="-45556" custLinFactNeighborY="-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0B40BE-B889-46A6-9366-DC943DE60A88}" type="pres">
      <dgm:prSet presAssocID="{E0A17C02-9564-47B9-B233-88DD20BCD859}" presName="ChildText" presStyleLbl="revTx" presStyleIdx="0" presStyleCnt="3" custScaleX="306685" custLinFactNeighborX="56194" custLinFactNeighborY="7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05D853-8D1D-4CD3-83CA-E4CDCFF09CE7}" type="pres">
      <dgm:prSet presAssocID="{8363B979-4335-40B1-A0CB-26F1D6C6B02C}" presName="sibTrans" presStyleCnt="0"/>
      <dgm:spPr/>
    </dgm:pt>
    <dgm:pt modelId="{FC8AA174-D4F8-47D2-A8E1-24B0FEDA380B}" type="pres">
      <dgm:prSet presAssocID="{E547592A-8ADE-4A49-8B86-AB827CE5C323}" presName="composite" presStyleCnt="0"/>
      <dgm:spPr/>
    </dgm:pt>
    <dgm:pt modelId="{C6184BAC-AFA5-4CC2-8193-189E10FCB7BB}" type="pres">
      <dgm:prSet presAssocID="{E547592A-8ADE-4A49-8B86-AB827CE5C323}" presName="bentUpArrow1" presStyleLbl="alignImgPlace1" presStyleIdx="1" presStyleCnt="3" custLinFactNeighborX="-36146" custLinFactNeighborY="-20965"/>
      <dgm:spPr/>
    </dgm:pt>
    <dgm:pt modelId="{FFC36268-8A7C-486F-9F74-CF0F34FBCAFA}" type="pres">
      <dgm:prSet presAssocID="{E547592A-8ADE-4A49-8B86-AB827CE5C323}" presName="ParentText" presStyleLbl="node1" presStyleIdx="1" presStyleCnt="4" custLinFactNeighborX="-41112" custLinFactNeighborY="-17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F5B6C2-43A8-47FE-8F21-EFCDAECB1D29}" type="pres">
      <dgm:prSet presAssocID="{E547592A-8ADE-4A49-8B86-AB827CE5C323}" presName="ChildText" presStyleLbl="revTx" presStyleIdx="1" presStyleCnt="3" custScaleX="271901" custLinFactNeighborX="45049" custLinFactNeighborY="-2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D71959-67B4-4618-87C2-72E1E272B4E5}" type="pres">
      <dgm:prSet presAssocID="{C9AE161B-23D0-4ED7-9495-7419C680BA28}" presName="sibTrans" presStyleCnt="0"/>
      <dgm:spPr/>
    </dgm:pt>
    <dgm:pt modelId="{8E412E94-0684-4DD2-9F24-498F937EB130}" type="pres">
      <dgm:prSet presAssocID="{C64AFAE1-B1AB-46A9-8697-BEDF45672D1C}" presName="composite" presStyleCnt="0"/>
      <dgm:spPr/>
    </dgm:pt>
    <dgm:pt modelId="{16C7A1B2-BA77-4DEF-B1C5-B5DC3F393A34}" type="pres">
      <dgm:prSet presAssocID="{C64AFAE1-B1AB-46A9-8697-BEDF45672D1C}" presName="bentUpArrow1" presStyleLbl="alignImgPlace1" presStyleIdx="2" presStyleCnt="3" custLinFactNeighborX="-58525" custLinFactNeighborY="-22445"/>
      <dgm:spPr/>
    </dgm:pt>
    <dgm:pt modelId="{E3952C91-1FB5-41AE-96DE-4D1E4020D23F}" type="pres">
      <dgm:prSet presAssocID="{C64AFAE1-B1AB-46A9-8697-BEDF45672D1C}" presName="ParentText" presStyleLbl="node1" presStyleIdx="2" presStyleCnt="4" custLinFactNeighborX="-62265" custLinFactNeighborY="-190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275097-28E1-4A95-B078-18CB523CD42C}" type="pres">
      <dgm:prSet presAssocID="{C64AFAE1-B1AB-46A9-8697-BEDF45672D1C}" presName="ChildText" presStyleLbl="revTx" presStyleIdx="2" presStyleCnt="3" custScaleX="341906" custLinFactNeighborX="55368" custLinFactNeighborY="-23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C385A6-0391-4DF2-A80F-0880EE686CE5}" type="pres">
      <dgm:prSet presAssocID="{E1ED056D-D17E-4B12-AD5F-F508CF27992D}" presName="sibTrans" presStyleCnt="0"/>
      <dgm:spPr/>
    </dgm:pt>
    <dgm:pt modelId="{C6A3BCCC-7B8C-4D34-BD2A-088022844077}" type="pres">
      <dgm:prSet presAssocID="{DB0294CC-6117-4479-A878-D7B27BE21278}" presName="composite" presStyleCnt="0"/>
      <dgm:spPr/>
    </dgm:pt>
    <dgm:pt modelId="{11CDB1AF-8CD0-480F-8099-DE6D71880883}" type="pres">
      <dgm:prSet presAssocID="{DB0294CC-6117-4479-A878-D7B27BE21278}" presName="ParentText" presStyleLbl="node1" presStyleIdx="3" presStyleCnt="4" custLinFactNeighborX="-82223" custLinFactNeighborY="-101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21E7D09-F2A2-4564-B7BA-2405611B350B}" type="presOf" srcId="{8BCE923B-4C47-4FBB-AD47-93AA845C6F9C}" destId="{E2F5B6C2-43A8-47FE-8F21-EFCDAECB1D29}" srcOrd="0" destOrd="0" presId="urn:microsoft.com/office/officeart/2005/8/layout/StepDownProcess"/>
    <dgm:cxn modelId="{404FEBF0-2D37-4327-8026-677913A09800}" type="presOf" srcId="{139CDFD9-E154-4ACE-BD6F-CA33645C751C}" destId="{1F0B40BE-B889-46A6-9366-DC943DE60A88}" srcOrd="0" destOrd="0" presId="urn:microsoft.com/office/officeart/2005/8/layout/StepDownProcess"/>
    <dgm:cxn modelId="{151E642D-8BED-421E-B1DD-82F39675C493}" srcId="{E0A17C02-9564-47B9-B233-88DD20BCD859}" destId="{139CDFD9-E154-4ACE-BD6F-CA33645C751C}" srcOrd="0" destOrd="0" parTransId="{34563992-B7F2-4094-9817-6E2643578ACC}" sibTransId="{7A874131-0D86-49C9-B4D8-7F354BA657B6}"/>
    <dgm:cxn modelId="{39BB566C-1306-4A20-8CB3-90C0CE45300B}" srcId="{3512DAB7-3CE0-49E2-B1AB-7473D1B12C0A}" destId="{E547592A-8ADE-4A49-8B86-AB827CE5C323}" srcOrd="1" destOrd="0" parTransId="{A9C5610A-934C-4483-97C5-A9FBFAF844C0}" sibTransId="{C9AE161B-23D0-4ED7-9495-7419C680BA28}"/>
    <dgm:cxn modelId="{C624C3A7-ADAE-49E2-A120-99823A85AA61}" type="presOf" srcId="{E0A17C02-9564-47B9-B233-88DD20BCD859}" destId="{2DF2FA46-2259-47A1-8925-924EF97F9559}" srcOrd="0" destOrd="0" presId="urn:microsoft.com/office/officeart/2005/8/layout/StepDownProcess"/>
    <dgm:cxn modelId="{005B26F5-7F3F-488F-B71E-D27FAB5F231D}" type="presOf" srcId="{C64AFAE1-B1AB-46A9-8697-BEDF45672D1C}" destId="{E3952C91-1FB5-41AE-96DE-4D1E4020D23F}" srcOrd="0" destOrd="0" presId="urn:microsoft.com/office/officeart/2005/8/layout/StepDownProcess"/>
    <dgm:cxn modelId="{92C52A08-BEFC-4AB4-B818-0846B6200DA6}" srcId="{C64AFAE1-B1AB-46A9-8697-BEDF45672D1C}" destId="{FBD79C95-4E43-4A8B-8BFF-B25B8428A02E}" srcOrd="0" destOrd="0" parTransId="{123264F7-C87C-4AC6-94A3-B12E55F8559A}" sibTransId="{5205C4D2-E8D5-4BFC-AF8E-6BECBEAC8E9B}"/>
    <dgm:cxn modelId="{75745A45-5307-411F-9BDF-0164F1480A0C}" srcId="{3512DAB7-3CE0-49E2-B1AB-7473D1B12C0A}" destId="{DB0294CC-6117-4479-A878-D7B27BE21278}" srcOrd="3" destOrd="0" parTransId="{A8E32E53-1B14-4951-BDD3-E7F63D1F9260}" sibTransId="{7442DF4B-F6B7-4CA9-BEA3-DE2E6493BCD0}"/>
    <dgm:cxn modelId="{F74A4928-F0A3-40D0-99D7-D993AB44BE3E}" type="presOf" srcId="{3512DAB7-3CE0-49E2-B1AB-7473D1B12C0A}" destId="{67C26231-3755-45B2-8E6A-F9202F9A1BC3}" srcOrd="0" destOrd="0" presId="urn:microsoft.com/office/officeart/2005/8/layout/StepDownProcess"/>
    <dgm:cxn modelId="{2BE07B3E-0F5E-46E1-8CE9-E6E2B8990592}" type="presOf" srcId="{DB0294CC-6117-4479-A878-D7B27BE21278}" destId="{11CDB1AF-8CD0-480F-8099-DE6D71880883}" srcOrd="0" destOrd="0" presId="urn:microsoft.com/office/officeart/2005/8/layout/StepDownProcess"/>
    <dgm:cxn modelId="{A3E22317-ED32-4786-B20B-D2ED862D3EE1}" type="presOf" srcId="{FBD79C95-4E43-4A8B-8BFF-B25B8428A02E}" destId="{7A275097-28E1-4A95-B078-18CB523CD42C}" srcOrd="0" destOrd="0" presId="urn:microsoft.com/office/officeart/2005/8/layout/StepDownProcess"/>
    <dgm:cxn modelId="{F7684128-5C97-4BFF-A886-914D24239D1B}" srcId="{3512DAB7-3CE0-49E2-B1AB-7473D1B12C0A}" destId="{C64AFAE1-B1AB-46A9-8697-BEDF45672D1C}" srcOrd="2" destOrd="0" parTransId="{21D4397A-6B83-4FF9-B7CB-CA703B4CCF18}" sibTransId="{E1ED056D-D17E-4B12-AD5F-F508CF27992D}"/>
    <dgm:cxn modelId="{901635D5-431B-4092-B9AC-8F6780688432}" type="presOf" srcId="{E547592A-8ADE-4A49-8B86-AB827CE5C323}" destId="{FFC36268-8A7C-486F-9F74-CF0F34FBCAFA}" srcOrd="0" destOrd="0" presId="urn:microsoft.com/office/officeart/2005/8/layout/StepDownProcess"/>
    <dgm:cxn modelId="{DE74A8DB-9806-4BA1-A8C7-042141055339}" srcId="{E547592A-8ADE-4A49-8B86-AB827CE5C323}" destId="{8BCE923B-4C47-4FBB-AD47-93AA845C6F9C}" srcOrd="0" destOrd="0" parTransId="{D0045282-0733-4788-82BD-2B6337A68516}" sibTransId="{A2C51D16-6470-4D47-BFB6-A939E86A13D1}"/>
    <dgm:cxn modelId="{5F4DE6AE-46B9-4972-B9AA-4F22EC65A4DC}" srcId="{3512DAB7-3CE0-49E2-B1AB-7473D1B12C0A}" destId="{E0A17C02-9564-47B9-B233-88DD20BCD859}" srcOrd="0" destOrd="0" parTransId="{EAFFB5EF-04CB-4462-802A-4D1FBEAE43BB}" sibTransId="{8363B979-4335-40B1-A0CB-26F1D6C6B02C}"/>
    <dgm:cxn modelId="{88A8D62B-F0F8-40CF-8A46-0EEAF6511627}" type="presParOf" srcId="{67C26231-3755-45B2-8E6A-F9202F9A1BC3}" destId="{CA66A72B-4598-4425-904E-B45E30B7703A}" srcOrd="0" destOrd="0" presId="urn:microsoft.com/office/officeart/2005/8/layout/StepDownProcess"/>
    <dgm:cxn modelId="{A406D661-B7D2-4D42-85D2-F3F3B21DAFC0}" type="presParOf" srcId="{CA66A72B-4598-4425-904E-B45E30B7703A}" destId="{CDAFE239-6C33-469E-8191-C265B2DC8A27}" srcOrd="0" destOrd="0" presId="urn:microsoft.com/office/officeart/2005/8/layout/StepDownProcess"/>
    <dgm:cxn modelId="{0A0AD7BD-17C8-463E-A27F-07D0F42BB85C}" type="presParOf" srcId="{CA66A72B-4598-4425-904E-B45E30B7703A}" destId="{2DF2FA46-2259-47A1-8925-924EF97F9559}" srcOrd="1" destOrd="0" presId="urn:microsoft.com/office/officeart/2005/8/layout/StepDownProcess"/>
    <dgm:cxn modelId="{43D026F2-059D-4288-9C7C-84C52366158A}" type="presParOf" srcId="{CA66A72B-4598-4425-904E-B45E30B7703A}" destId="{1F0B40BE-B889-46A6-9366-DC943DE60A88}" srcOrd="2" destOrd="0" presId="urn:microsoft.com/office/officeart/2005/8/layout/StepDownProcess"/>
    <dgm:cxn modelId="{D43D06B9-B06C-4522-9068-0489A9FEE5AA}" type="presParOf" srcId="{67C26231-3755-45B2-8E6A-F9202F9A1BC3}" destId="{1205D853-8D1D-4CD3-83CA-E4CDCFF09CE7}" srcOrd="1" destOrd="0" presId="urn:microsoft.com/office/officeart/2005/8/layout/StepDownProcess"/>
    <dgm:cxn modelId="{6B5DD82F-3F33-4E43-822A-3BB0FD163D51}" type="presParOf" srcId="{67C26231-3755-45B2-8E6A-F9202F9A1BC3}" destId="{FC8AA174-D4F8-47D2-A8E1-24B0FEDA380B}" srcOrd="2" destOrd="0" presId="urn:microsoft.com/office/officeart/2005/8/layout/StepDownProcess"/>
    <dgm:cxn modelId="{A7905844-B1B0-483A-96EB-25B18C372E2B}" type="presParOf" srcId="{FC8AA174-D4F8-47D2-A8E1-24B0FEDA380B}" destId="{C6184BAC-AFA5-4CC2-8193-189E10FCB7BB}" srcOrd="0" destOrd="0" presId="urn:microsoft.com/office/officeart/2005/8/layout/StepDownProcess"/>
    <dgm:cxn modelId="{5D70125F-6217-4FA1-B58A-FEECD3E66350}" type="presParOf" srcId="{FC8AA174-D4F8-47D2-A8E1-24B0FEDA380B}" destId="{FFC36268-8A7C-486F-9F74-CF0F34FBCAFA}" srcOrd="1" destOrd="0" presId="urn:microsoft.com/office/officeart/2005/8/layout/StepDownProcess"/>
    <dgm:cxn modelId="{D8594C68-D00E-4E24-985A-C62F2E6BFE54}" type="presParOf" srcId="{FC8AA174-D4F8-47D2-A8E1-24B0FEDA380B}" destId="{E2F5B6C2-43A8-47FE-8F21-EFCDAECB1D29}" srcOrd="2" destOrd="0" presId="urn:microsoft.com/office/officeart/2005/8/layout/StepDownProcess"/>
    <dgm:cxn modelId="{E6D787E4-8DC5-4951-A355-06A5EF3ADD7C}" type="presParOf" srcId="{67C26231-3755-45B2-8E6A-F9202F9A1BC3}" destId="{60D71959-67B4-4618-87C2-72E1E272B4E5}" srcOrd="3" destOrd="0" presId="urn:microsoft.com/office/officeart/2005/8/layout/StepDownProcess"/>
    <dgm:cxn modelId="{8FCCBA97-CCA3-4E18-B77D-96179B53A257}" type="presParOf" srcId="{67C26231-3755-45B2-8E6A-F9202F9A1BC3}" destId="{8E412E94-0684-4DD2-9F24-498F937EB130}" srcOrd="4" destOrd="0" presId="urn:microsoft.com/office/officeart/2005/8/layout/StepDownProcess"/>
    <dgm:cxn modelId="{39FC250D-76DA-4486-BD4D-8FD0E4EC5AF3}" type="presParOf" srcId="{8E412E94-0684-4DD2-9F24-498F937EB130}" destId="{16C7A1B2-BA77-4DEF-B1C5-B5DC3F393A34}" srcOrd="0" destOrd="0" presId="urn:microsoft.com/office/officeart/2005/8/layout/StepDownProcess"/>
    <dgm:cxn modelId="{3B81F820-E675-470B-8DD9-8CF5173613BA}" type="presParOf" srcId="{8E412E94-0684-4DD2-9F24-498F937EB130}" destId="{E3952C91-1FB5-41AE-96DE-4D1E4020D23F}" srcOrd="1" destOrd="0" presId="urn:microsoft.com/office/officeart/2005/8/layout/StepDownProcess"/>
    <dgm:cxn modelId="{3543A6C7-3A90-4AA5-A8E9-6BB3BF5754AF}" type="presParOf" srcId="{8E412E94-0684-4DD2-9F24-498F937EB130}" destId="{7A275097-28E1-4A95-B078-18CB523CD42C}" srcOrd="2" destOrd="0" presId="urn:microsoft.com/office/officeart/2005/8/layout/StepDownProcess"/>
    <dgm:cxn modelId="{6491C710-1149-4537-A1EB-A2B619E05350}" type="presParOf" srcId="{67C26231-3755-45B2-8E6A-F9202F9A1BC3}" destId="{71C385A6-0391-4DF2-A80F-0880EE686CE5}" srcOrd="5" destOrd="0" presId="urn:microsoft.com/office/officeart/2005/8/layout/StepDownProcess"/>
    <dgm:cxn modelId="{4B0BE998-E200-40A7-9632-331B38685BB8}" type="presParOf" srcId="{67C26231-3755-45B2-8E6A-F9202F9A1BC3}" destId="{C6A3BCCC-7B8C-4D34-BD2A-088022844077}" srcOrd="6" destOrd="0" presId="urn:microsoft.com/office/officeart/2005/8/layout/StepDownProcess"/>
    <dgm:cxn modelId="{2CA25C8F-FFF7-4250-B5BE-55681996A7A8}" type="presParOf" srcId="{C6A3BCCC-7B8C-4D34-BD2A-088022844077}" destId="{11CDB1AF-8CD0-480F-8099-DE6D7188088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220F1-1AA0-4FA2-AC99-34EB6F26E9F5}" type="doc">
      <dgm:prSet loTypeId="urn:microsoft.com/office/officeart/2005/8/layout/chevron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F240A3D8-A5AB-4D56-9EC8-40F5C6E9F02A}">
      <dgm:prSet phldrT="[Texto]"/>
      <dgm:spPr/>
      <dgm:t>
        <a:bodyPr/>
        <a:lstStyle/>
        <a:p>
          <a:r>
            <a:rPr lang="es-ES" dirty="0"/>
            <a:t>Investigación</a:t>
          </a:r>
          <a:endParaRPr lang="es-CO" dirty="0"/>
        </a:p>
      </dgm:t>
    </dgm:pt>
    <dgm:pt modelId="{40D6B7D9-5A46-47AA-B43B-A25B42D52448}" type="parTrans" cxnId="{75958986-8804-466F-8A69-2A7E8C1A2493}">
      <dgm:prSet/>
      <dgm:spPr/>
      <dgm:t>
        <a:bodyPr/>
        <a:lstStyle/>
        <a:p>
          <a:endParaRPr lang="es-CO"/>
        </a:p>
      </dgm:t>
    </dgm:pt>
    <dgm:pt modelId="{718149DB-3E8F-4EE3-A507-F63FA9C8FC17}" type="sibTrans" cxnId="{75958986-8804-466F-8A69-2A7E8C1A2493}">
      <dgm:prSet/>
      <dgm:spPr/>
      <dgm:t>
        <a:bodyPr/>
        <a:lstStyle/>
        <a:p>
          <a:endParaRPr lang="es-CO"/>
        </a:p>
      </dgm:t>
    </dgm:pt>
    <dgm:pt modelId="{98D98059-734B-4D10-A44A-BC7BD519F3D4}">
      <dgm:prSet phldrT="[Texto]"/>
      <dgm:spPr/>
      <dgm:t>
        <a:bodyPr/>
        <a:lstStyle/>
        <a:p>
          <a:r>
            <a:rPr lang="es-ES" dirty="0"/>
            <a:t>Investigación de campo al 100% de los brotes y población confinada</a:t>
          </a:r>
          <a:endParaRPr lang="es-CO" dirty="0"/>
        </a:p>
      </dgm:t>
    </dgm:pt>
    <dgm:pt modelId="{70D90268-DC30-4777-AB4C-245E71146D6A}" type="parTrans" cxnId="{D5D08FDE-93B2-4C3A-A7A0-662814717745}">
      <dgm:prSet/>
      <dgm:spPr/>
      <dgm:t>
        <a:bodyPr/>
        <a:lstStyle/>
        <a:p>
          <a:endParaRPr lang="es-CO"/>
        </a:p>
      </dgm:t>
    </dgm:pt>
    <dgm:pt modelId="{AFEB20EC-14B6-48F8-8FDA-5C8419759EA2}" type="sibTrans" cxnId="{D5D08FDE-93B2-4C3A-A7A0-662814717745}">
      <dgm:prSet/>
      <dgm:spPr/>
      <dgm:t>
        <a:bodyPr/>
        <a:lstStyle/>
        <a:p>
          <a:endParaRPr lang="es-CO"/>
        </a:p>
      </dgm:t>
    </dgm:pt>
    <dgm:pt modelId="{E52F9849-BC9E-4FC2-A038-64B9C0823BB1}">
      <dgm:prSet phldrT="[Texto]"/>
      <dgm:spPr/>
      <dgm:t>
        <a:bodyPr/>
        <a:lstStyle/>
        <a:p>
          <a:r>
            <a:rPr lang="es-ES" dirty="0"/>
            <a:t>Informe del brote a las 24 horas</a:t>
          </a:r>
          <a:endParaRPr lang="es-CO" dirty="0"/>
        </a:p>
      </dgm:t>
    </dgm:pt>
    <dgm:pt modelId="{23512F6A-7A86-4E18-8800-2E305CE9C697}" type="parTrans" cxnId="{4CACBF02-92FA-4B87-825D-A2847FCEEF20}">
      <dgm:prSet/>
      <dgm:spPr/>
      <dgm:t>
        <a:bodyPr/>
        <a:lstStyle/>
        <a:p>
          <a:endParaRPr lang="es-CO"/>
        </a:p>
      </dgm:t>
    </dgm:pt>
    <dgm:pt modelId="{0250917F-631D-49C8-B005-8D10312452BC}" type="sibTrans" cxnId="{4CACBF02-92FA-4B87-825D-A2847FCEEF20}">
      <dgm:prSet/>
      <dgm:spPr/>
      <dgm:t>
        <a:bodyPr/>
        <a:lstStyle/>
        <a:p>
          <a:endParaRPr lang="es-CO"/>
        </a:p>
      </dgm:t>
    </dgm:pt>
    <dgm:pt modelId="{A65A492B-D10E-4A3F-A10F-E655AC3D7590}">
      <dgm:prSet phldrT="[Texto]"/>
      <dgm:spPr/>
      <dgm:t>
        <a:bodyPr/>
        <a:lstStyle/>
        <a:p>
          <a:r>
            <a:rPr lang="es-ES" dirty="0"/>
            <a:t>Laboratorio</a:t>
          </a:r>
          <a:endParaRPr lang="es-CO" dirty="0"/>
        </a:p>
      </dgm:t>
    </dgm:pt>
    <dgm:pt modelId="{F7699B00-0ACF-476D-A70F-863B3C61E302}" type="parTrans" cxnId="{A7C1ED4D-14A0-4230-8F9E-57DC8E1FA241}">
      <dgm:prSet/>
      <dgm:spPr/>
      <dgm:t>
        <a:bodyPr/>
        <a:lstStyle/>
        <a:p>
          <a:endParaRPr lang="es-CO"/>
        </a:p>
      </dgm:t>
    </dgm:pt>
    <dgm:pt modelId="{3737AC25-5AC5-4A21-A437-4548C0A5DDBD}" type="sibTrans" cxnId="{A7C1ED4D-14A0-4230-8F9E-57DC8E1FA241}">
      <dgm:prSet/>
      <dgm:spPr/>
      <dgm:t>
        <a:bodyPr/>
        <a:lstStyle/>
        <a:p>
          <a:endParaRPr lang="es-CO"/>
        </a:p>
      </dgm:t>
    </dgm:pt>
    <dgm:pt modelId="{F39688DD-181E-4589-9671-DC19053C3166}">
      <dgm:prSet phldrT="[Texto]"/>
      <dgm:spPr/>
      <dgm:t>
        <a:bodyPr/>
        <a:lstStyle/>
        <a:p>
          <a:r>
            <a:rPr lang="es-ES" dirty="0"/>
            <a:t>Estudio por laboratorio de acuerdo con disponibilidad</a:t>
          </a:r>
          <a:endParaRPr lang="es-CO" dirty="0"/>
        </a:p>
      </dgm:t>
    </dgm:pt>
    <dgm:pt modelId="{5EF711DB-88CC-4682-BBF6-EEEDE698B713}" type="parTrans" cxnId="{DBE78BB4-37BA-4F76-806E-6FBC23BA4027}">
      <dgm:prSet/>
      <dgm:spPr/>
      <dgm:t>
        <a:bodyPr/>
        <a:lstStyle/>
        <a:p>
          <a:endParaRPr lang="es-CO"/>
        </a:p>
      </dgm:t>
    </dgm:pt>
    <dgm:pt modelId="{A1653B40-3DB3-4D20-BE33-9436EE256C4A}" type="sibTrans" cxnId="{DBE78BB4-37BA-4F76-806E-6FBC23BA4027}">
      <dgm:prSet/>
      <dgm:spPr/>
      <dgm:t>
        <a:bodyPr/>
        <a:lstStyle/>
        <a:p>
          <a:endParaRPr lang="es-CO"/>
        </a:p>
      </dgm:t>
    </dgm:pt>
    <dgm:pt modelId="{226A3852-4E2A-418B-AD1B-B8C1186ABE37}">
      <dgm:prSet phldrT="[Texto]"/>
      <dgm:spPr/>
      <dgm:t>
        <a:bodyPr/>
        <a:lstStyle/>
        <a:p>
          <a:r>
            <a:rPr lang="es-ES" dirty="0"/>
            <a:t>Cumplir con especificaciones de toma, envío y custodia de muestras</a:t>
          </a:r>
          <a:endParaRPr lang="es-CO" dirty="0"/>
        </a:p>
      </dgm:t>
    </dgm:pt>
    <dgm:pt modelId="{F1A4E81A-756D-44B9-BA4A-E0A3B3AC6078}" type="parTrans" cxnId="{51004F38-6512-4CCA-A75D-87FAB49D9522}">
      <dgm:prSet/>
      <dgm:spPr/>
      <dgm:t>
        <a:bodyPr/>
        <a:lstStyle/>
        <a:p>
          <a:endParaRPr lang="es-CO"/>
        </a:p>
      </dgm:t>
    </dgm:pt>
    <dgm:pt modelId="{D2DAE455-AF62-492E-97E9-B6350FD5EBA8}" type="sibTrans" cxnId="{51004F38-6512-4CCA-A75D-87FAB49D9522}">
      <dgm:prSet/>
      <dgm:spPr/>
      <dgm:t>
        <a:bodyPr/>
        <a:lstStyle/>
        <a:p>
          <a:endParaRPr lang="es-CO"/>
        </a:p>
      </dgm:t>
    </dgm:pt>
    <dgm:pt modelId="{4DC2B5C9-C40A-4781-8DB7-BA1BF78E0AFB}">
      <dgm:prSet phldrT="[Texto]"/>
      <dgm:spPr/>
      <dgm:t>
        <a:bodyPr/>
        <a:lstStyle/>
        <a:p>
          <a:r>
            <a:rPr lang="es-ES" dirty="0"/>
            <a:t>Educación</a:t>
          </a:r>
          <a:endParaRPr lang="es-CO" dirty="0"/>
        </a:p>
      </dgm:t>
    </dgm:pt>
    <dgm:pt modelId="{280E2ABB-8920-4092-8473-305B123D1DA0}" type="parTrans" cxnId="{01A2CE97-9BCE-432F-8B86-14951023B44E}">
      <dgm:prSet/>
      <dgm:spPr/>
      <dgm:t>
        <a:bodyPr/>
        <a:lstStyle/>
        <a:p>
          <a:endParaRPr lang="es-CO"/>
        </a:p>
      </dgm:t>
    </dgm:pt>
    <dgm:pt modelId="{DF208BF5-3AC1-430F-BE0B-D46D0C4E9E9A}" type="sibTrans" cxnId="{01A2CE97-9BCE-432F-8B86-14951023B44E}">
      <dgm:prSet/>
      <dgm:spPr/>
      <dgm:t>
        <a:bodyPr/>
        <a:lstStyle/>
        <a:p>
          <a:endParaRPr lang="es-CO"/>
        </a:p>
      </dgm:t>
    </dgm:pt>
    <dgm:pt modelId="{3F5416FB-AA05-45E4-A8E4-B79FD4B22590}">
      <dgm:prSet phldrT="[Texto]"/>
      <dgm:spPr/>
      <dgm:t>
        <a:bodyPr/>
        <a:lstStyle/>
        <a:p>
          <a:r>
            <a:rPr lang="es-ES" dirty="0"/>
            <a:t>Educación, información y comunicación comunitaria</a:t>
          </a:r>
          <a:endParaRPr lang="es-CO" dirty="0"/>
        </a:p>
      </dgm:t>
    </dgm:pt>
    <dgm:pt modelId="{9B20BD43-1CED-40D8-A0E5-D1816529F78A}" type="parTrans" cxnId="{EEFD40BB-9506-4E7A-B2D8-4C0FCCA1701C}">
      <dgm:prSet/>
      <dgm:spPr/>
      <dgm:t>
        <a:bodyPr/>
        <a:lstStyle/>
        <a:p>
          <a:endParaRPr lang="es-CO"/>
        </a:p>
      </dgm:t>
    </dgm:pt>
    <dgm:pt modelId="{7F402BAA-646A-455D-89DE-C9A4D8E4B772}" type="sibTrans" cxnId="{EEFD40BB-9506-4E7A-B2D8-4C0FCCA1701C}">
      <dgm:prSet/>
      <dgm:spPr/>
      <dgm:t>
        <a:bodyPr/>
        <a:lstStyle/>
        <a:p>
          <a:endParaRPr lang="es-CO"/>
        </a:p>
      </dgm:t>
    </dgm:pt>
    <dgm:pt modelId="{B6611857-EB14-4102-9E6A-322EDC2727E4}">
      <dgm:prSet phldrT="[Texto]"/>
      <dgm:spPr/>
      <dgm:t>
        <a:bodyPr/>
        <a:lstStyle/>
        <a:p>
          <a:r>
            <a:rPr lang="es-ES" dirty="0"/>
            <a:t>Identificación grupos de riesgo y exposición</a:t>
          </a:r>
          <a:endParaRPr lang="es-CO" dirty="0"/>
        </a:p>
      </dgm:t>
    </dgm:pt>
    <dgm:pt modelId="{359E61EC-82C7-49D0-A008-F49E6002FD81}" type="parTrans" cxnId="{ABB159A1-99A0-46CF-B7F0-D477C7F14B1D}">
      <dgm:prSet/>
      <dgm:spPr/>
      <dgm:t>
        <a:bodyPr/>
        <a:lstStyle/>
        <a:p>
          <a:endParaRPr lang="es-CO"/>
        </a:p>
      </dgm:t>
    </dgm:pt>
    <dgm:pt modelId="{0052ED86-7675-4E71-86E7-1832820B9B76}" type="sibTrans" cxnId="{ABB159A1-99A0-46CF-B7F0-D477C7F14B1D}">
      <dgm:prSet/>
      <dgm:spPr/>
      <dgm:t>
        <a:bodyPr/>
        <a:lstStyle/>
        <a:p>
          <a:endParaRPr lang="es-CO"/>
        </a:p>
      </dgm:t>
    </dgm:pt>
    <dgm:pt modelId="{6DDABF0E-7311-4BDB-B34C-118D79DDCD27}" type="pres">
      <dgm:prSet presAssocID="{485220F1-1AA0-4FA2-AC99-34EB6F26E9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3B39D50-9F84-4731-ABB3-EE8BCE9DC72C}" type="pres">
      <dgm:prSet presAssocID="{F240A3D8-A5AB-4D56-9EC8-40F5C6E9F02A}" presName="composite" presStyleCnt="0"/>
      <dgm:spPr/>
    </dgm:pt>
    <dgm:pt modelId="{4D84776C-43F1-48B9-9660-D8D87AD03B39}" type="pres">
      <dgm:prSet presAssocID="{F240A3D8-A5AB-4D56-9EC8-40F5C6E9F0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1AEF0A-6A6E-4E9D-B6AD-CC6774EBEB9F}" type="pres">
      <dgm:prSet presAssocID="{F240A3D8-A5AB-4D56-9EC8-40F5C6E9F0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2C3091-101C-4483-8FA2-1C32678EC72A}" type="pres">
      <dgm:prSet presAssocID="{718149DB-3E8F-4EE3-A507-F63FA9C8FC17}" presName="sp" presStyleCnt="0"/>
      <dgm:spPr/>
    </dgm:pt>
    <dgm:pt modelId="{FF8E9235-1FA0-45D5-B525-B8704B89009B}" type="pres">
      <dgm:prSet presAssocID="{A65A492B-D10E-4A3F-A10F-E655AC3D7590}" presName="composite" presStyleCnt="0"/>
      <dgm:spPr/>
    </dgm:pt>
    <dgm:pt modelId="{A4BBD452-2D67-4949-9847-ECF557C42764}" type="pres">
      <dgm:prSet presAssocID="{A65A492B-D10E-4A3F-A10F-E655AC3D75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B451D7-43E3-4970-A00D-95F051365268}" type="pres">
      <dgm:prSet presAssocID="{A65A492B-D10E-4A3F-A10F-E655AC3D75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9AB1FE-9770-4621-A07D-2F46CE146D16}" type="pres">
      <dgm:prSet presAssocID="{3737AC25-5AC5-4A21-A437-4548C0A5DDBD}" presName="sp" presStyleCnt="0"/>
      <dgm:spPr/>
    </dgm:pt>
    <dgm:pt modelId="{8C1114E2-90C1-423A-8B0A-0F7C9B97E378}" type="pres">
      <dgm:prSet presAssocID="{4DC2B5C9-C40A-4781-8DB7-BA1BF78E0AFB}" presName="composite" presStyleCnt="0"/>
      <dgm:spPr/>
    </dgm:pt>
    <dgm:pt modelId="{DF1C7FED-1416-4F03-9F6B-3B35D7901E03}" type="pres">
      <dgm:prSet presAssocID="{4DC2B5C9-C40A-4781-8DB7-BA1BF78E0A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FEEB5F-AC72-47D7-BA7D-E74B20116672}" type="pres">
      <dgm:prSet presAssocID="{4DC2B5C9-C40A-4781-8DB7-BA1BF78E0A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8F01961-F469-40D9-9CB1-F659D96F9868}" type="presOf" srcId="{E52F9849-BC9E-4FC2-A038-64B9C0823BB1}" destId="{DF1AEF0A-6A6E-4E9D-B6AD-CC6774EBEB9F}" srcOrd="0" destOrd="1" presId="urn:microsoft.com/office/officeart/2005/8/layout/chevron2"/>
    <dgm:cxn modelId="{4CACBF02-92FA-4B87-825D-A2847FCEEF20}" srcId="{F240A3D8-A5AB-4D56-9EC8-40F5C6E9F02A}" destId="{E52F9849-BC9E-4FC2-A038-64B9C0823BB1}" srcOrd="1" destOrd="0" parTransId="{23512F6A-7A86-4E18-8800-2E305CE9C697}" sibTransId="{0250917F-631D-49C8-B005-8D10312452BC}"/>
    <dgm:cxn modelId="{F049068A-EAAE-4257-9E51-C80A3B3789B1}" type="presOf" srcId="{4DC2B5C9-C40A-4781-8DB7-BA1BF78E0AFB}" destId="{DF1C7FED-1416-4F03-9F6B-3B35D7901E03}" srcOrd="0" destOrd="0" presId="urn:microsoft.com/office/officeart/2005/8/layout/chevron2"/>
    <dgm:cxn modelId="{C1FF3071-EBEF-412A-BDF6-BF022FB2CA54}" type="presOf" srcId="{226A3852-4E2A-418B-AD1B-B8C1186ABE37}" destId="{C1B451D7-43E3-4970-A00D-95F051365268}" srcOrd="0" destOrd="1" presId="urn:microsoft.com/office/officeart/2005/8/layout/chevron2"/>
    <dgm:cxn modelId="{D5D08FDE-93B2-4C3A-A7A0-662814717745}" srcId="{F240A3D8-A5AB-4D56-9EC8-40F5C6E9F02A}" destId="{98D98059-734B-4D10-A44A-BC7BD519F3D4}" srcOrd="0" destOrd="0" parTransId="{70D90268-DC30-4777-AB4C-245E71146D6A}" sibTransId="{AFEB20EC-14B6-48F8-8FDA-5C8419759EA2}"/>
    <dgm:cxn modelId="{ABB159A1-99A0-46CF-B7F0-D477C7F14B1D}" srcId="{4DC2B5C9-C40A-4781-8DB7-BA1BF78E0AFB}" destId="{B6611857-EB14-4102-9E6A-322EDC2727E4}" srcOrd="1" destOrd="0" parTransId="{359E61EC-82C7-49D0-A008-F49E6002FD81}" sibTransId="{0052ED86-7675-4E71-86E7-1832820B9B76}"/>
    <dgm:cxn modelId="{DBE78BB4-37BA-4F76-806E-6FBC23BA4027}" srcId="{A65A492B-D10E-4A3F-A10F-E655AC3D7590}" destId="{F39688DD-181E-4589-9671-DC19053C3166}" srcOrd="0" destOrd="0" parTransId="{5EF711DB-88CC-4682-BBF6-EEEDE698B713}" sibTransId="{A1653B40-3DB3-4D20-BE33-9436EE256C4A}"/>
    <dgm:cxn modelId="{96C40818-0860-4B88-B080-1AA34698B278}" type="presOf" srcId="{A65A492B-D10E-4A3F-A10F-E655AC3D7590}" destId="{A4BBD452-2D67-4949-9847-ECF557C42764}" srcOrd="0" destOrd="0" presId="urn:microsoft.com/office/officeart/2005/8/layout/chevron2"/>
    <dgm:cxn modelId="{1C005926-38AB-407D-868C-E80D9F788AD2}" type="presOf" srcId="{485220F1-1AA0-4FA2-AC99-34EB6F26E9F5}" destId="{6DDABF0E-7311-4BDB-B34C-118D79DDCD27}" srcOrd="0" destOrd="0" presId="urn:microsoft.com/office/officeart/2005/8/layout/chevron2"/>
    <dgm:cxn modelId="{51004F38-6512-4CCA-A75D-87FAB49D9522}" srcId="{A65A492B-D10E-4A3F-A10F-E655AC3D7590}" destId="{226A3852-4E2A-418B-AD1B-B8C1186ABE37}" srcOrd="1" destOrd="0" parTransId="{F1A4E81A-756D-44B9-BA4A-E0A3B3AC6078}" sibTransId="{D2DAE455-AF62-492E-97E9-B6350FD5EBA8}"/>
    <dgm:cxn modelId="{4FC1A2FB-92A9-4844-8218-EA6675040A41}" type="presOf" srcId="{F240A3D8-A5AB-4D56-9EC8-40F5C6E9F02A}" destId="{4D84776C-43F1-48B9-9660-D8D87AD03B39}" srcOrd="0" destOrd="0" presId="urn:microsoft.com/office/officeart/2005/8/layout/chevron2"/>
    <dgm:cxn modelId="{EEFD40BB-9506-4E7A-B2D8-4C0FCCA1701C}" srcId="{4DC2B5C9-C40A-4781-8DB7-BA1BF78E0AFB}" destId="{3F5416FB-AA05-45E4-A8E4-B79FD4B22590}" srcOrd="0" destOrd="0" parTransId="{9B20BD43-1CED-40D8-A0E5-D1816529F78A}" sibTransId="{7F402BAA-646A-455D-89DE-C9A4D8E4B772}"/>
    <dgm:cxn modelId="{ACB1751A-0AF5-4A66-B6B3-0FB487692B12}" type="presOf" srcId="{B6611857-EB14-4102-9E6A-322EDC2727E4}" destId="{0AFEEB5F-AC72-47D7-BA7D-E74B20116672}" srcOrd="0" destOrd="1" presId="urn:microsoft.com/office/officeart/2005/8/layout/chevron2"/>
    <dgm:cxn modelId="{39DB3C48-FD5E-46AD-93F4-39AE24ACFA83}" type="presOf" srcId="{F39688DD-181E-4589-9671-DC19053C3166}" destId="{C1B451D7-43E3-4970-A00D-95F051365268}" srcOrd="0" destOrd="0" presId="urn:microsoft.com/office/officeart/2005/8/layout/chevron2"/>
    <dgm:cxn modelId="{2E12041F-488A-454B-A881-058A87A88CBE}" type="presOf" srcId="{98D98059-734B-4D10-A44A-BC7BD519F3D4}" destId="{DF1AEF0A-6A6E-4E9D-B6AD-CC6774EBEB9F}" srcOrd="0" destOrd="0" presId="urn:microsoft.com/office/officeart/2005/8/layout/chevron2"/>
    <dgm:cxn modelId="{A7C1ED4D-14A0-4230-8F9E-57DC8E1FA241}" srcId="{485220F1-1AA0-4FA2-AC99-34EB6F26E9F5}" destId="{A65A492B-D10E-4A3F-A10F-E655AC3D7590}" srcOrd="1" destOrd="0" parTransId="{F7699B00-0ACF-476D-A70F-863B3C61E302}" sibTransId="{3737AC25-5AC5-4A21-A437-4548C0A5DDBD}"/>
    <dgm:cxn modelId="{01A2CE97-9BCE-432F-8B86-14951023B44E}" srcId="{485220F1-1AA0-4FA2-AC99-34EB6F26E9F5}" destId="{4DC2B5C9-C40A-4781-8DB7-BA1BF78E0AFB}" srcOrd="2" destOrd="0" parTransId="{280E2ABB-8920-4092-8473-305B123D1DA0}" sibTransId="{DF208BF5-3AC1-430F-BE0B-D46D0C4E9E9A}"/>
    <dgm:cxn modelId="{75958986-8804-466F-8A69-2A7E8C1A2493}" srcId="{485220F1-1AA0-4FA2-AC99-34EB6F26E9F5}" destId="{F240A3D8-A5AB-4D56-9EC8-40F5C6E9F02A}" srcOrd="0" destOrd="0" parTransId="{40D6B7D9-5A46-47AA-B43B-A25B42D52448}" sibTransId="{718149DB-3E8F-4EE3-A507-F63FA9C8FC17}"/>
    <dgm:cxn modelId="{D3F5CDA8-132E-41CF-AFC4-B423DA252E25}" type="presOf" srcId="{3F5416FB-AA05-45E4-A8E4-B79FD4B22590}" destId="{0AFEEB5F-AC72-47D7-BA7D-E74B20116672}" srcOrd="0" destOrd="0" presId="urn:microsoft.com/office/officeart/2005/8/layout/chevron2"/>
    <dgm:cxn modelId="{0D210849-E0F9-419A-9278-13E6DDD1AB2F}" type="presParOf" srcId="{6DDABF0E-7311-4BDB-B34C-118D79DDCD27}" destId="{E3B39D50-9F84-4731-ABB3-EE8BCE9DC72C}" srcOrd="0" destOrd="0" presId="urn:microsoft.com/office/officeart/2005/8/layout/chevron2"/>
    <dgm:cxn modelId="{08B74AD5-9C60-493F-A9B1-243F2FD6CF54}" type="presParOf" srcId="{E3B39D50-9F84-4731-ABB3-EE8BCE9DC72C}" destId="{4D84776C-43F1-48B9-9660-D8D87AD03B39}" srcOrd="0" destOrd="0" presId="urn:microsoft.com/office/officeart/2005/8/layout/chevron2"/>
    <dgm:cxn modelId="{994BF8B2-A426-4981-9498-60030A87AC2F}" type="presParOf" srcId="{E3B39D50-9F84-4731-ABB3-EE8BCE9DC72C}" destId="{DF1AEF0A-6A6E-4E9D-B6AD-CC6774EBEB9F}" srcOrd="1" destOrd="0" presId="urn:microsoft.com/office/officeart/2005/8/layout/chevron2"/>
    <dgm:cxn modelId="{E8364090-6ABD-4C23-9BEF-548236952973}" type="presParOf" srcId="{6DDABF0E-7311-4BDB-B34C-118D79DDCD27}" destId="{CE2C3091-101C-4483-8FA2-1C32678EC72A}" srcOrd="1" destOrd="0" presId="urn:microsoft.com/office/officeart/2005/8/layout/chevron2"/>
    <dgm:cxn modelId="{07B88FE5-7585-46DC-909E-71A57D9EF6A2}" type="presParOf" srcId="{6DDABF0E-7311-4BDB-B34C-118D79DDCD27}" destId="{FF8E9235-1FA0-45D5-B525-B8704B89009B}" srcOrd="2" destOrd="0" presId="urn:microsoft.com/office/officeart/2005/8/layout/chevron2"/>
    <dgm:cxn modelId="{8A1A1314-65C8-4F8C-80A5-1CD70E9E6ABB}" type="presParOf" srcId="{FF8E9235-1FA0-45D5-B525-B8704B89009B}" destId="{A4BBD452-2D67-4949-9847-ECF557C42764}" srcOrd="0" destOrd="0" presId="urn:microsoft.com/office/officeart/2005/8/layout/chevron2"/>
    <dgm:cxn modelId="{86EBA08F-4B60-4A23-AAC9-1E51BAA13EB6}" type="presParOf" srcId="{FF8E9235-1FA0-45D5-B525-B8704B89009B}" destId="{C1B451D7-43E3-4970-A00D-95F051365268}" srcOrd="1" destOrd="0" presId="urn:microsoft.com/office/officeart/2005/8/layout/chevron2"/>
    <dgm:cxn modelId="{A914778F-A61F-4ABC-B7EC-7B7FFACCAE9E}" type="presParOf" srcId="{6DDABF0E-7311-4BDB-B34C-118D79DDCD27}" destId="{999AB1FE-9770-4621-A07D-2F46CE146D16}" srcOrd="3" destOrd="0" presId="urn:microsoft.com/office/officeart/2005/8/layout/chevron2"/>
    <dgm:cxn modelId="{DBBF35CA-4466-4586-B121-F16DD8C490F3}" type="presParOf" srcId="{6DDABF0E-7311-4BDB-B34C-118D79DDCD27}" destId="{8C1114E2-90C1-423A-8B0A-0F7C9B97E378}" srcOrd="4" destOrd="0" presId="urn:microsoft.com/office/officeart/2005/8/layout/chevron2"/>
    <dgm:cxn modelId="{BDA4538F-61DE-4D55-A856-69F1DC16D467}" type="presParOf" srcId="{8C1114E2-90C1-423A-8B0A-0F7C9B97E378}" destId="{DF1C7FED-1416-4F03-9F6B-3B35D7901E03}" srcOrd="0" destOrd="0" presId="urn:microsoft.com/office/officeart/2005/8/layout/chevron2"/>
    <dgm:cxn modelId="{E08BF728-BCAE-47C6-8838-AC1DD6C69A00}" type="presParOf" srcId="{8C1114E2-90C1-423A-8B0A-0F7C9B97E378}" destId="{0AFEEB5F-AC72-47D7-BA7D-E74B201166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B4E6DB-C875-476B-BE59-E7F1FF73F30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8464F0F-4B44-401F-92A1-2EA0307235FA}">
      <dgm:prSet phldrT="[Texto]" custT="1"/>
      <dgm:spPr/>
      <dgm:t>
        <a:bodyPr/>
        <a:lstStyle/>
        <a:p>
          <a:r>
            <a:rPr lang="es-CO" sz="2800" dirty="0"/>
            <a:t>Estudio por laboratorio de casos notifica­dos, de acuerdo con capacidad diagnóstica en la red de laboratorios de toxicología</a:t>
          </a:r>
        </a:p>
      </dgm:t>
    </dgm:pt>
    <dgm:pt modelId="{FE2E96B8-5FB3-410C-A077-D268D6A9A196}" type="parTrans" cxnId="{576E96B5-01F8-475E-B723-08FDE070EDDE}">
      <dgm:prSet/>
      <dgm:spPr/>
      <dgm:t>
        <a:bodyPr/>
        <a:lstStyle/>
        <a:p>
          <a:endParaRPr lang="es-CO" sz="1600"/>
        </a:p>
      </dgm:t>
    </dgm:pt>
    <dgm:pt modelId="{694ADCC8-F13D-4570-8411-3F24FB0764B4}" type="sibTrans" cxnId="{576E96B5-01F8-475E-B723-08FDE070EDDE}">
      <dgm:prSet/>
      <dgm:spPr/>
      <dgm:t>
        <a:bodyPr/>
        <a:lstStyle/>
        <a:p>
          <a:endParaRPr lang="es-CO" sz="1600"/>
        </a:p>
      </dgm:t>
    </dgm:pt>
    <dgm:pt modelId="{44996C3A-9A74-46DC-A41C-F177C229CEE5}">
      <dgm:prSet phldrT="[Texto]" custT="1"/>
      <dgm:spPr/>
      <dgm:t>
        <a:bodyPr/>
        <a:lstStyle/>
        <a:p>
          <a:r>
            <a:rPr lang="es-CO" sz="2000" dirty="0"/>
            <a:t>Análisis de sustancias químicas en sangre (laboratorios públicos o privados, laborato­rio de salud pública). La muestra debe estar rotulada y acompañada de un resumen de historia clínica y de la ficha de notificación. </a:t>
          </a:r>
        </a:p>
      </dgm:t>
    </dgm:pt>
    <dgm:pt modelId="{75FC9A3C-05AF-459A-A2D9-65563372A114}" type="parTrans" cxnId="{65076638-49DE-4EF8-B301-414E31F88F5A}">
      <dgm:prSet/>
      <dgm:spPr/>
      <dgm:t>
        <a:bodyPr/>
        <a:lstStyle/>
        <a:p>
          <a:endParaRPr lang="es-CO" sz="1600"/>
        </a:p>
      </dgm:t>
    </dgm:pt>
    <dgm:pt modelId="{144A418F-C0E2-4B9E-A073-150DCD3D94F9}" type="sibTrans" cxnId="{65076638-49DE-4EF8-B301-414E31F88F5A}">
      <dgm:prSet/>
      <dgm:spPr/>
      <dgm:t>
        <a:bodyPr/>
        <a:lstStyle/>
        <a:p>
          <a:endParaRPr lang="es-CO" sz="1600"/>
        </a:p>
      </dgm:t>
    </dgm:pt>
    <dgm:pt modelId="{01F82ADB-D3A3-48A8-BB57-30565359518B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"/>
          </a:pPr>
          <a:r>
            <a:rPr lang="es-CO" sz="2400" dirty="0"/>
            <a:t>Cumplir con las especificaciones necesarias para la correcta obtención, rotulación, transporte y pre­servación de la muestra biológica para el análisis de laboratorio.</a:t>
          </a:r>
        </a:p>
      </dgm:t>
    </dgm:pt>
    <dgm:pt modelId="{09B58C9A-2B2B-42E8-8A87-09CED44D67D5}" type="parTrans" cxnId="{B58AF6B1-C515-4CF5-AF40-8E16A9D5FF1E}">
      <dgm:prSet/>
      <dgm:spPr/>
      <dgm:t>
        <a:bodyPr/>
        <a:lstStyle/>
        <a:p>
          <a:endParaRPr lang="es-CO" sz="1600"/>
        </a:p>
      </dgm:t>
    </dgm:pt>
    <dgm:pt modelId="{87F08CDB-71CA-4547-99AB-82DC0FD0240B}" type="sibTrans" cxnId="{B58AF6B1-C515-4CF5-AF40-8E16A9D5FF1E}">
      <dgm:prSet/>
      <dgm:spPr/>
      <dgm:t>
        <a:bodyPr/>
        <a:lstStyle/>
        <a:p>
          <a:endParaRPr lang="es-CO" sz="1600"/>
        </a:p>
      </dgm:t>
    </dgm:pt>
    <dgm:pt modelId="{C70E2192-5EFB-4FAF-879E-16997B464D2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2000" dirty="0"/>
            <a:t>Para casos en los cuales se requiera la utilización de cadena custodia deberán considerarse los</a:t>
          </a:r>
        </a:p>
      </dgm:t>
    </dgm:pt>
    <dgm:pt modelId="{F23A0DB7-88AE-4FF5-94F6-8C425C572456}" type="parTrans" cxnId="{CDEE08F5-2B44-43AD-864E-4ED204C773D1}">
      <dgm:prSet/>
      <dgm:spPr/>
      <dgm:t>
        <a:bodyPr/>
        <a:lstStyle/>
        <a:p>
          <a:endParaRPr lang="es-CO" sz="1600"/>
        </a:p>
      </dgm:t>
    </dgm:pt>
    <dgm:pt modelId="{23AE9150-5642-4C62-925F-FD7D605260EF}" type="sibTrans" cxnId="{CDEE08F5-2B44-43AD-864E-4ED204C773D1}">
      <dgm:prSet/>
      <dgm:spPr/>
      <dgm:t>
        <a:bodyPr/>
        <a:lstStyle/>
        <a:p>
          <a:endParaRPr lang="es-CO" sz="1600"/>
        </a:p>
      </dgm:t>
    </dgm:pt>
    <dgm:pt modelId="{187940DA-9A7E-4540-9E4E-6DF0D2095AAE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O" sz="2000" dirty="0"/>
            <a:t> li­neamientos establecidos por el manual de proce­dimientos para cadena de custodia. </a:t>
          </a:r>
        </a:p>
      </dgm:t>
    </dgm:pt>
    <dgm:pt modelId="{531E890D-61DC-4431-8B6C-8F6EBD9C1EDC}" type="parTrans" cxnId="{FA2635A4-DD93-4544-915D-2C10CA7E1CE5}">
      <dgm:prSet/>
      <dgm:spPr/>
      <dgm:t>
        <a:bodyPr/>
        <a:lstStyle/>
        <a:p>
          <a:endParaRPr lang="es-CO"/>
        </a:p>
      </dgm:t>
    </dgm:pt>
    <dgm:pt modelId="{1548BBFC-5D85-4AB4-97F0-27583909A262}" type="sibTrans" cxnId="{FA2635A4-DD93-4544-915D-2C10CA7E1CE5}">
      <dgm:prSet/>
      <dgm:spPr/>
      <dgm:t>
        <a:bodyPr/>
        <a:lstStyle/>
        <a:p>
          <a:endParaRPr lang="es-CO"/>
        </a:p>
      </dgm:t>
    </dgm:pt>
    <dgm:pt modelId="{7286C135-D498-4735-84F5-E1382244B3B1}" type="pres">
      <dgm:prSet presAssocID="{D5B4E6DB-C875-476B-BE59-E7F1FF73F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4969C21-01EF-4C57-80EE-8283522D0971}" type="pres">
      <dgm:prSet presAssocID="{68464F0F-4B44-401F-92A1-2EA0307235FA}" presName="parentText" presStyleLbl="node1" presStyleIdx="0" presStyleCnt="2" custScaleY="7853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13E262-E2EA-43FF-A784-ABC0C238A3BE}" type="pres">
      <dgm:prSet presAssocID="{68464F0F-4B44-401F-92A1-2EA0307235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C6B5D1-CD36-4C2B-AB51-43BE4FC7F2B7}" type="pres">
      <dgm:prSet presAssocID="{01F82ADB-D3A3-48A8-BB57-30565359518B}" presName="parentText" presStyleLbl="node1" presStyleIdx="1" presStyleCnt="2" custScaleY="7832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938E7D-4ED3-404C-AC92-72E80046DEAF}" type="pres">
      <dgm:prSet presAssocID="{01F82ADB-D3A3-48A8-BB57-30565359518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09DFCAB-CEAE-4CFC-9692-E9D6E96B34AA}" type="presOf" srcId="{C70E2192-5EFB-4FAF-879E-16997B464D2C}" destId="{FA938E7D-4ED3-404C-AC92-72E80046DEAF}" srcOrd="0" destOrd="0" presId="urn:microsoft.com/office/officeart/2005/8/layout/vList2"/>
    <dgm:cxn modelId="{65076638-49DE-4EF8-B301-414E31F88F5A}" srcId="{68464F0F-4B44-401F-92A1-2EA0307235FA}" destId="{44996C3A-9A74-46DC-A41C-F177C229CEE5}" srcOrd="0" destOrd="0" parTransId="{75FC9A3C-05AF-459A-A2D9-65563372A114}" sibTransId="{144A418F-C0E2-4B9E-A073-150DCD3D94F9}"/>
    <dgm:cxn modelId="{576E96B5-01F8-475E-B723-08FDE070EDDE}" srcId="{D5B4E6DB-C875-476B-BE59-E7F1FF73F308}" destId="{68464F0F-4B44-401F-92A1-2EA0307235FA}" srcOrd="0" destOrd="0" parTransId="{FE2E96B8-5FB3-410C-A077-D268D6A9A196}" sibTransId="{694ADCC8-F13D-4570-8411-3F24FB0764B4}"/>
    <dgm:cxn modelId="{F570830D-8AD0-466A-A387-0977D280A35C}" type="presOf" srcId="{187940DA-9A7E-4540-9E4E-6DF0D2095AAE}" destId="{FA938E7D-4ED3-404C-AC92-72E80046DEAF}" srcOrd="0" destOrd="1" presId="urn:microsoft.com/office/officeart/2005/8/layout/vList2"/>
    <dgm:cxn modelId="{B58AF6B1-C515-4CF5-AF40-8E16A9D5FF1E}" srcId="{D5B4E6DB-C875-476B-BE59-E7F1FF73F308}" destId="{01F82ADB-D3A3-48A8-BB57-30565359518B}" srcOrd="1" destOrd="0" parTransId="{09B58C9A-2B2B-42E8-8A87-09CED44D67D5}" sibTransId="{87F08CDB-71CA-4547-99AB-82DC0FD0240B}"/>
    <dgm:cxn modelId="{8412D39A-F095-4BC0-A0A1-0A7FE74307B7}" type="presOf" srcId="{68464F0F-4B44-401F-92A1-2EA0307235FA}" destId="{94969C21-01EF-4C57-80EE-8283522D0971}" srcOrd="0" destOrd="0" presId="urn:microsoft.com/office/officeart/2005/8/layout/vList2"/>
    <dgm:cxn modelId="{CDEE08F5-2B44-43AD-864E-4ED204C773D1}" srcId="{01F82ADB-D3A3-48A8-BB57-30565359518B}" destId="{C70E2192-5EFB-4FAF-879E-16997B464D2C}" srcOrd="0" destOrd="0" parTransId="{F23A0DB7-88AE-4FF5-94F6-8C425C572456}" sibTransId="{23AE9150-5642-4C62-925F-FD7D605260EF}"/>
    <dgm:cxn modelId="{CDFD9CCE-6E29-4798-9847-2F1126FB450C}" type="presOf" srcId="{01F82ADB-D3A3-48A8-BB57-30565359518B}" destId="{99C6B5D1-CD36-4C2B-AB51-43BE4FC7F2B7}" srcOrd="0" destOrd="0" presId="urn:microsoft.com/office/officeart/2005/8/layout/vList2"/>
    <dgm:cxn modelId="{427FF799-7696-4D07-9F11-C454CE2BCA80}" type="presOf" srcId="{44996C3A-9A74-46DC-A41C-F177C229CEE5}" destId="{9013E262-E2EA-43FF-A784-ABC0C238A3BE}" srcOrd="0" destOrd="0" presId="urn:microsoft.com/office/officeart/2005/8/layout/vList2"/>
    <dgm:cxn modelId="{FA2635A4-DD93-4544-915D-2C10CA7E1CE5}" srcId="{01F82ADB-D3A3-48A8-BB57-30565359518B}" destId="{187940DA-9A7E-4540-9E4E-6DF0D2095AAE}" srcOrd="1" destOrd="0" parTransId="{531E890D-61DC-4431-8B6C-8F6EBD9C1EDC}" sibTransId="{1548BBFC-5D85-4AB4-97F0-27583909A262}"/>
    <dgm:cxn modelId="{E66DC970-10ED-4BB3-B6DE-D415AAFB5EEF}" type="presOf" srcId="{D5B4E6DB-C875-476B-BE59-E7F1FF73F308}" destId="{7286C135-D498-4735-84F5-E1382244B3B1}" srcOrd="0" destOrd="0" presId="urn:microsoft.com/office/officeart/2005/8/layout/vList2"/>
    <dgm:cxn modelId="{401AE05E-FD61-45FA-882D-CC904159C3D6}" type="presParOf" srcId="{7286C135-D498-4735-84F5-E1382244B3B1}" destId="{94969C21-01EF-4C57-80EE-8283522D0971}" srcOrd="0" destOrd="0" presId="urn:microsoft.com/office/officeart/2005/8/layout/vList2"/>
    <dgm:cxn modelId="{2647E3E2-6E28-4B74-9EDA-C7189B8B1C8D}" type="presParOf" srcId="{7286C135-D498-4735-84F5-E1382244B3B1}" destId="{9013E262-E2EA-43FF-A784-ABC0C238A3BE}" srcOrd="1" destOrd="0" presId="urn:microsoft.com/office/officeart/2005/8/layout/vList2"/>
    <dgm:cxn modelId="{211DB76F-0DD4-443D-A19F-368500141E65}" type="presParOf" srcId="{7286C135-D498-4735-84F5-E1382244B3B1}" destId="{99C6B5D1-CD36-4C2B-AB51-43BE4FC7F2B7}" srcOrd="2" destOrd="0" presId="urn:microsoft.com/office/officeart/2005/8/layout/vList2"/>
    <dgm:cxn modelId="{AB63CA80-4536-471E-AE1F-4B4DA2D54DCB}" type="presParOf" srcId="{7286C135-D498-4735-84F5-E1382244B3B1}" destId="{FA938E7D-4ED3-404C-AC92-72E80046DE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B4E6DB-C875-476B-BE59-E7F1FF73F3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8464F0F-4B44-401F-92A1-2EA0307235FA}">
      <dgm:prSet phldrT="[Texto]"/>
      <dgm:spPr/>
      <dgm:t>
        <a:bodyPr/>
        <a:lstStyle/>
        <a:p>
          <a:pPr algn="just"/>
          <a:r>
            <a:rPr lang="es-CO" dirty="0"/>
            <a:t>Cumplir los lineamientos es­tablecidos para la vigilancia de la intoxicación por sustancias químicas relacionados con el apoyo entre laboratorios en los casos que sea necesaria la realización de identificaciones y/o determinaciones específicas en muestras bio­lógicas y no se cuente con la tecnología necesaria para este fin</a:t>
          </a:r>
        </a:p>
      </dgm:t>
    </dgm:pt>
    <dgm:pt modelId="{FE2E96B8-5FB3-410C-A077-D268D6A9A196}" type="parTrans" cxnId="{576E96B5-01F8-475E-B723-08FDE070EDDE}">
      <dgm:prSet/>
      <dgm:spPr/>
      <dgm:t>
        <a:bodyPr/>
        <a:lstStyle/>
        <a:p>
          <a:endParaRPr lang="es-CO"/>
        </a:p>
      </dgm:t>
    </dgm:pt>
    <dgm:pt modelId="{694ADCC8-F13D-4570-8411-3F24FB0764B4}" type="sibTrans" cxnId="{576E96B5-01F8-475E-B723-08FDE070EDDE}">
      <dgm:prSet/>
      <dgm:spPr/>
      <dgm:t>
        <a:bodyPr/>
        <a:lstStyle/>
        <a:p>
          <a:endParaRPr lang="es-CO"/>
        </a:p>
      </dgm:t>
    </dgm:pt>
    <dgm:pt modelId="{44996C3A-9A74-46DC-A41C-F177C229CEE5}">
      <dgm:prSet phldrT="[Texto]"/>
      <dgm:spPr/>
      <dgm:t>
        <a:bodyPr/>
        <a:lstStyle/>
        <a:p>
          <a:endParaRPr lang="es-CO" dirty="0"/>
        </a:p>
      </dgm:t>
    </dgm:pt>
    <dgm:pt modelId="{75FC9A3C-05AF-459A-A2D9-65563372A114}" type="parTrans" cxnId="{65076638-49DE-4EF8-B301-414E31F88F5A}">
      <dgm:prSet/>
      <dgm:spPr/>
      <dgm:t>
        <a:bodyPr/>
        <a:lstStyle/>
        <a:p>
          <a:endParaRPr lang="es-CO"/>
        </a:p>
      </dgm:t>
    </dgm:pt>
    <dgm:pt modelId="{144A418F-C0E2-4B9E-A073-150DCD3D94F9}" type="sibTrans" cxnId="{65076638-49DE-4EF8-B301-414E31F88F5A}">
      <dgm:prSet/>
      <dgm:spPr/>
      <dgm:t>
        <a:bodyPr/>
        <a:lstStyle/>
        <a:p>
          <a:endParaRPr lang="es-CO"/>
        </a:p>
      </dgm:t>
    </dgm:pt>
    <dgm:pt modelId="{01F82ADB-D3A3-48A8-BB57-30565359518B}">
      <dgm:prSet phldrT="[Texto]"/>
      <dgm:spPr/>
      <dgm:t>
        <a:bodyPr/>
        <a:lstStyle/>
        <a:p>
          <a:pPr algn="just">
            <a:buFont typeface="Wingdings" panose="05000000000000000000" pitchFamily="2" charset="2"/>
            <a:buChar char=""/>
          </a:pPr>
          <a:r>
            <a:rPr lang="es-CO" dirty="0"/>
            <a:t>Para el estudio de sustancias químicas en alimentos, en caso de requerirse, debe consultarse la capacidad analíti­ca del tipo de sustancias y de alimentos, así como los requisitos de entrega de muestras, que se describen en el portafolio de servicios del laboratorio físico químico de alimentos y bebidas del INVIMA</a:t>
          </a:r>
        </a:p>
      </dgm:t>
    </dgm:pt>
    <dgm:pt modelId="{09B58C9A-2B2B-42E8-8A87-09CED44D67D5}" type="parTrans" cxnId="{B58AF6B1-C515-4CF5-AF40-8E16A9D5FF1E}">
      <dgm:prSet/>
      <dgm:spPr/>
      <dgm:t>
        <a:bodyPr/>
        <a:lstStyle/>
        <a:p>
          <a:endParaRPr lang="es-CO"/>
        </a:p>
      </dgm:t>
    </dgm:pt>
    <dgm:pt modelId="{87F08CDB-71CA-4547-99AB-82DC0FD0240B}" type="sibTrans" cxnId="{B58AF6B1-C515-4CF5-AF40-8E16A9D5FF1E}">
      <dgm:prSet/>
      <dgm:spPr/>
      <dgm:t>
        <a:bodyPr/>
        <a:lstStyle/>
        <a:p>
          <a:endParaRPr lang="es-CO"/>
        </a:p>
      </dgm:t>
    </dgm:pt>
    <dgm:pt modelId="{C70E2192-5EFB-4FAF-879E-16997B464D2C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CO" dirty="0"/>
        </a:p>
      </dgm:t>
    </dgm:pt>
    <dgm:pt modelId="{F23A0DB7-88AE-4FF5-94F6-8C425C572456}" type="parTrans" cxnId="{CDEE08F5-2B44-43AD-864E-4ED204C773D1}">
      <dgm:prSet/>
      <dgm:spPr/>
      <dgm:t>
        <a:bodyPr/>
        <a:lstStyle/>
        <a:p>
          <a:endParaRPr lang="es-CO"/>
        </a:p>
      </dgm:t>
    </dgm:pt>
    <dgm:pt modelId="{23AE9150-5642-4C62-925F-FD7D605260EF}" type="sibTrans" cxnId="{CDEE08F5-2B44-43AD-864E-4ED204C773D1}">
      <dgm:prSet/>
      <dgm:spPr/>
      <dgm:t>
        <a:bodyPr/>
        <a:lstStyle/>
        <a:p>
          <a:endParaRPr lang="es-CO"/>
        </a:p>
      </dgm:t>
    </dgm:pt>
    <dgm:pt modelId="{7286C135-D498-4735-84F5-E1382244B3B1}" type="pres">
      <dgm:prSet presAssocID="{D5B4E6DB-C875-476B-BE59-E7F1FF73F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4969C21-01EF-4C57-80EE-8283522D0971}" type="pres">
      <dgm:prSet presAssocID="{68464F0F-4B44-401F-92A1-2EA0307235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13E262-E2EA-43FF-A784-ABC0C238A3BE}" type="pres">
      <dgm:prSet presAssocID="{68464F0F-4B44-401F-92A1-2EA0307235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C6B5D1-CD36-4C2B-AB51-43BE4FC7F2B7}" type="pres">
      <dgm:prSet presAssocID="{01F82ADB-D3A3-48A8-BB57-3056535951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938E7D-4ED3-404C-AC92-72E80046DEAF}" type="pres">
      <dgm:prSet presAssocID="{01F82ADB-D3A3-48A8-BB57-30565359518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09DFCAB-CEAE-4CFC-9692-E9D6E96B34AA}" type="presOf" srcId="{C70E2192-5EFB-4FAF-879E-16997B464D2C}" destId="{FA938E7D-4ED3-404C-AC92-72E80046DEAF}" srcOrd="0" destOrd="0" presId="urn:microsoft.com/office/officeart/2005/8/layout/vList2"/>
    <dgm:cxn modelId="{65076638-49DE-4EF8-B301-414E31F88F5A}" srcId="{68464F0F-4B44-401F-92A1-2EA0307235FA}" destId="{44996C3A-9A74-46DC-A41C-F177C229CEE5}" srcOrd="0" destOrd="0" parTransId="{75FC9A3C-05AF-459A-A2D9-65563372A114}" sibTransId="{144A418F-C0E2-4B9E-A073-150DCD3D94F9}"/>
    <dgm:cxn modelId="{576E96B5-01F8-475E-B723-08FDE070EDDE}" srcId="{D5B4E6DB-C875-476B-BE59-E7F1FF73F308}" destId="{68464F0F-4B44-401F-92A1-2EA0307235FA}" srcOrd="0" destOrd="0" parTransId="{FE2E96B8-5FB3-410C-A077-D268D6A9A196}" sibTransId="{694ADCC8-F13D-4570-8411-3F24FB0764B4}"/>
    <dgm:cxn modelId="{B58AF6B1-C515-4CF5-AF40-8E16A9D5FF1E}" srcId="{D5B4E6DB-C875-476B-BE59-E7F1FF73F308}" destId="{01F82ADB-D3A3-48A8-BB57-30565359518B}" srcOrd="1" destOrd="0" parTransId="{09B58C9A-2B2B-42E8-8A87-09CED44D67D5}" sibTransId="{87F08CDB-71CA-4547-99AB-82DC0FD0240B}"/>
    <dgm:cxn modelId="{8412D39A-F095-4BC0-A0A1-0A7FE74307B7}" type="presOf" srcId="{68464F0F-4B44-401F-92A1-2EA0307235FA}" destId="{94969C21-01EF-4C57-80EE-8283522D0971}" srcOrd="0" destOrd="0" presId="urn:microsoft.com/office/officeart/2005/8/layout/vList2"/>
    <dgm:cxn modelId="{CDEE08F5-2B44-43AD-864E-4ED204C773D1}" srcId="{01F82ADB-D3A3-48A8-BB57-30565359518B}" destId="{C70E2192-5EFB-4FAF-879E-16997B464D2C}" srcOrd="0" destOrd="0" parTransId="{F23A0DB7-88AE-4FF5-94F6-8C425C572456}" sibTransId="{23AE9150-5642-4C62-925F-FD7D605260EF}"/>
    <dgm:cxn modelId="{CDFD9CCE-6E29-4798-9847-2F1126FB450C}" type="presOf" srcId="{01F82ADB-D3A3-48A8-BB57-30565359518B}" destId="{99C6B5D1-CD36-4C2B-AB51-43BE4FC7F2B7}" srcOrd="0" destOrd="0" presId="urn:microsoft.com/office/officeart/2005/8/layout/vList2"/>
    <dgm:cxn modelId="{427FF799-7696-4D07-9F11-C454CE2BCA80}" type="presOf" srcId="{44996C3A-9A74-46DC-A41C-F177C229CEE5}" destId="{9013E262-E2EA-43FF-A784-ABC0C238A3BE}" srcOrd="0" destOrd="0" presId="urn:microsoft.com/office/officeart/2005/8/layout/vList2"/>
    <dgm:cxn modelId="{E66DC970-10ED-4BB3-B6DE-D415AAFB5EEF}" type="presOf" srcId="{D5B4E6DB-C875-476B-BE59-E7F1FF73F308}" destId="{7286C135-D498-4735-84F5-E1382244B3B1}" srcOrd="0" destOrd="0" presId="urn:microsoft.com/office/officeart/2005/8/layout/vList2"/>
    <dgm:cxn modelId="{401AE05E-FD61-45FA-882D-CC904159C3D6}" type="presParOf" srcId="{7286C135-D498-4735-84F5-E1382244B3B1}" destId="{94969C21-01EF-4C57-80EE-8283522D0971}" srcOrd="0" destOrd="0" presId="urn:microsoft.com/office/officeart/2005/8/layout/vList2"/>
    <dgm:cxn modelId="{2647E3E2-6E28-4B74-9EDA-C7189B8B1C8D}" type="presParOf" srcId="{7286C135-D498-4735-84F5-E1382244B3B1}" destId="{9013E262-E2EA-43FF-A784-ABC0C238A3BE}" srcOrd="1" destOrd="0" presId="urn:microsoft.com/office/officeart/2005/8/layout/vList2"/>
    <dgm:cxn modelId="{211DB76F-0DD4-443D-A19F-368500141E65}" type="presParOf" srcId="{7286C135-D498-4735-84F5-E1382244B3B1}" destId="{99C6B5D1-CD36-4C2B-AB51-43BE4FC7F2B7}" srcOrd="2" destOrd="0" presId="urn:microsoft.com/office/officeart/2005/8/layout/vList2"/>
    <dgm:cxn modelId="{AB63CA80-4536-471E-AE1F-4B4DA2D54DCB}" type="presParOf" srcId="{7286C135-D498-4735-84F5-E1382244B3B1}" destId="{FA938E7D-4ED3-404C-AC92-72E80046DE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9593F-D66B-4FBE-A4FA-4D803C8C3D90}">
      <dsp:nvSpPr>
        <dsp:cNvPr id="0" name=""/>
        <dsp:cNvSpPr/>
      </dsp:nvSpPr>
      <dsp:spPr>
        <a:xfrm>
          <a:off x="766233" y="0"/>
          <a:ext cx="8683977" cy="4797779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5D9C9-DEDC-4886-8008-EBF30CCFBA19}">
      <dsp:nvSpPr>
        <dsp:cNvPr id="0" name=""/>
        <dsp:cNvSpPr/>
      </dsp:nvSpPr>
      <dsp:spPr>
        <a:xfrm>
          <a:off x="346201" y="1439333"/>
          <a:ext cx="3064933" cy="19191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s-CO" sz="2300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irigir el sistema de vigilancia en salud pública</a:t>
          </a:r>
          <a:endParaRPr lang="es-CO" sz="2300" kern="1200" dirty="0"/>
        </a:p>
      </dsp:txBody>
      <dsp:txXfrm>
        <a:off x="439884" y="1533016"/>
        <a:ext cx="2877567" cy="1731745"/>
      </dsp:txXfrm>
    </dsp:sp>
    <dsp:sp modelId="{05BBE082-B69F-48A7-B871-CD1E70A9D0C9}">
      <dsp:nvSpPr>
        <dsp:cNvPr id="0" name=""/>
        <dsp:cNvSpPr/>
      </dsp:nvSpPr>
      <dsp:spPr>
        <a:xfrm>
          <a:off x="3575755" y="1439333"/>
          <a:ext cx="3064933" cy="19191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s-CO" sz="23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eglamentar políticas, planes programas y proyectos</a:t>
          </a:r>
          <a:endParaRPr lang="es-CO" sz="2300" kern="1200" dirty="0"/>
        </a:p>
      </dsp:txBody>
      <dsp:txXfrm>
        <a:off x="3669438" y="1533016"/>
        <a:ext cx="2877567" cy="1731745"/>
      </dsp:txXfrm>
    </dsp:sp>
    <dsp:sp modelId="{E09CBE99-6D67-4C17-ADE8-9B24322862FA}">
      <dsp:nvSpPr>
        <dsp:cNvPr id="0" name=""/>
        <dsp:cNvSpPr/>
      </dsp:nvSpPr>
      <dsp:spPr>
        <a:xfrm>
          <a:off x="6805309" y="1439333"/>
          <a:ext cx="3064933" cy="19191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s-CO" sz="2300" kern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eglamentar todos los aspectos relacionados con la vigilancia en salud pública del país</a:t>
          </a:r>
          <a:endParaRPr lang="es-CO" sz="2300" kern="1200" dirty="0"/>
        </a:p>
      </dsp:txBody>
      <dsp:txXfrm>
        <a:off x="6898992" y="1533016"/>
        <a:ext cx="2877567" cy="1731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29967-B6DF-4564-AB57-A76F0451537A}">
      <dsp:nvSpPr>
        <dsp:cNvPr id="0" name=""/>
        <dsp:cNvSpPr/>
      </dsp:nvSpPr>
      <dsp:spPr>
        <a:xfrm>
          <a:off x="0" y="0"/>
          <a:ext cx="5418667" cy="54186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5F777D-8CFE-49BE-BDA6-05A6036B9C15}">
      <dsp:nvSpPr>
        <dsp:cNvPr id="0" name=""/>
        <dsp:cNvSpPr/>
      </dsp:nvSpPr>
      <dsp:spPr>
        <a:xfrm>
          <a:off x="2709333" y="0"/>
          <a:ext cx="7089422" cy="5418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/>
            <a:t>Dirigir</a:t>
          </a:r>
          <a:endParaRPr lang="es-CO" sz="5300" kern="1200" dirty="0"/>
        </a:p>
      </dsp:txBody>
      <dsp:txXfrm>
        <a:off x="2709333" y="0"/>
        <a:ext cx="3544711" cy="1151466"/>
      </dsp:txXfrm>
    </dsp:sp>
    <dsp:sp modelId="{8826E751-F94B-4F93-B37F-193C9BD438A5}">
      <dsp:nvSpPr>
        <dsp:cNvPr id="0" name=""/>
        <dsp:cNvSpPr/>
      </dsp:nvSpPr>
      <dsp:spPr>
        <a:xfrm>
          <a:off x="711200" y="1151466"/>
          <a:ext cx="3996266" cy="39962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153DF1-B3A8-4209-818B-98E28F0BC86A}">
      <dsp:nvSpPr>
        <dsp:cNvPr id="0" name=""/>
        <dsp:cNvSpPr/>
      </dsp:nvSpPr>
      <dsp:spPr>
        <a:xfrm>
          <a:off x="2709333" y="1151466"/>
          <a:ext cx="7089422" cy="399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/>
            <a:t>Formular</a:t>
          </a:r>
          <a:endParaRPr lang="es-CO" sz="5300" kern="1200" dirty="0"/>
        </a:p>
      </dsp:txBody>
      <dsp:txXfrm>
        <a:off x="2709333" y="1151466"/>
        <a:ext cx="3544711" cy="1151466"/>
      </dsp:txXfrm>
    </dsp:sp>
    <dsp:sp modelId="{0C5464E8-1C0A-432E-A260-DD2119218D17}">
      <dsp:nvSpPr>
        <dsp:cNvPr id="0" name=""/>
        <dsp:cNvSpPr/>
      </dsp:nvSpPr>
      <dsp:spPr>
        <a:xfrm>
          <a:off x="1422400" y="2302933"/>
          <a:ext cx="2573866" cy="25738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334258"/>
                <a:satOff val="8955"/>
                <a:lumOff val="39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334258"/>
                <a:satOff val="8955"/>
                <a:lumOff val="39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334258"/>
                <a:satOff val="8955"/>
                <a:lumOff val="39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65FABA-9AA8-4908-A04A-87FFDDEEE101}">
      <dsp:nvSpPr>
        <dsp:cNvPr id="0" name=""/>
        <dsp:cNvSpPr/>
      </dsp:nvSpPr>
      <dsp:spPr>
        <a:xfrm>
          <a:off x="2709333" y="2359687"/>
          <a:ext cx="7089422" cy="2573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/>
            <a:t>Divulgar</a:t>
          </a:r>
          <a:endParaRPr lang="es-CO" sz="5300" kern="1200" dirty="0"/>
        </a:p>
      </dsp:txBody>
      <dsp:txXfrm>
        <a:off x="2709333" y="2359687"/>
        <a:ext cx="3544711" cy="1151466"/>
      </dsp:txXfrm>
    </dsp:sp>
    <dsp:sp modelId="{E59407DD-0444-4CB4-8D04-DD7ACFBD15B4}">
      <dsp:nvSpPr>
        <dsp:cNvPr id="0" name=""/>
        <dsp:cNvSpPr/>
      </dsp:nvSpPr>
      <dsp:spPr>
        <a:xfrm>
          <a:off x="2133600" y="3454400"/>
          <a:ext cx="1151466" cy="11514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167129"/>
                <a:satOff val="4478"/>
                <a:lumOff val="1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67129"/>
                <a:satOff val="4478"/>
                <a:lumOff val="1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67129"/>
                <a:satOff val="4478"/>
                <a:lumOff val="1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E8DAF4-F4F7-43BE-88BB-902130439089}">
      <dsp:nvSpPr>
        <dsp:cNvPr id="0" name=""/>
        <dsp:cNvSpPr/>
      </dsp:nvSpPr>
      <dsp:spPr>
        <a:xfrm>
          <a:off x="2709333" y="3454400"/>
          <a:ext cx="7089422" cy="1151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/>
            <a:t>Participar</a:t>
          </a:r>
          <a:endParaRPr lang="es-CO" sz="5300" kern="1200" dirty="0"/>
        </a:p>
      </dsp:txBody>
      <dsp:txXfrm>
        <a:off x="2709333" y="3454400"/>
        <a:ext cx="3544711" cy="1151466"/>
      </dsp:txXfrm>
    </dsp:sp>
    <dsp:sp modelId="{C136AB7B-1480-4D31-8675-72C8580DEF58}">
      <dsp:nvSpPr>
        <dsp:cNvPr id="0" name=""/>
        <dsp:cNvSpPr/>
      </dsp:nvSpPr>
      <dsp:spPr>
        <a:xfrm>
          <a:off x="6254044" y="0"/>
          <a:ext cx="3544711" cy="115146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La operación del sistema de vigilancia en </a:t>
          </a:r>
          <a:br>
            <a:rPr lang="es-CO" sz="1400" kern="1200" dirty="0"/>
          </a:br>
          <a:r>
            <a:rPr lang="es-CO" sz="1400" kern="1200" dirty="0"/>
            <a:t>salud pública para el territorio nacional</a:t>
          </a:r>
        </a:p>
      </dsp:txBody>
      <dsp:txXfrm>
        <a:off x="6254044" y="0"/>
        <a:ext cx="3544711" cy="1151466"/>
      </dsp:txXfrm>
    </dsp:sp>
    <dsp:sp modelId="{19FD7FB1-ACD0-4C82-BDEE-DDFD2029D320}">
      <dsp:nvSpPr>
        <dsp:cNvPr id="0" name=""/>
        <dsp:cNvSpPr/>
      </dsp:nvSpPr>
      <dsp:spPr>
        <a:xfrm>
          <a:off x="6254044" y="1151466"/>
          <a:ext cx="3544711" cy="115146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Normas técnicas y estrategias para la vigilancia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Acciones de evaluación, superación y mitigación de los riesgos que afecten la salud pública</a:t>
          </a:r>
        </a:p>
      </dsp:txBody>
      <dsp:txXfrm>
        <a:off x="6254044" y="1151466"/>
        <a:ext cx="3544711" cy="1151466"/>
      </dsp:txXfrm>
    </dsp:sp>
    <dsp:sp modelId="{53942FC3-00E8-4047-9208-6A2DA04018D4}">
      <dsp:nvSpPr>
        <dsp:cNvPr id="0" name=""/>
        <dsp:cNvSpPr/>
      </dsp:nvSpPr>
      <dsp:spPr>
        <a:xfrm>
          <a:off x="6254044" y="3454400"/>
          <a:ext cx="3544711" cy="115146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Diagnósticos que determinen eventuales riesgos en salud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Desarrollar y coordinación de los sistemas de información en salud pública</a:t>
          </a:r>
        </a:p>
      </dsp:txBody>
      <dsp:txXfrm>
        <a:off x="6254044" y="3454400"/>
        <a:ext cx="3544711" cy="1151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FE239-6C33-469E-8191-C265B2DC8A27}">
      <dsp:nvSpPr>
        <dsp:cNvPr id="0" name=""/>
        <dsp:cNvSpPr/>
      </dsp:nvSpPr>
      <dsp:spPr>
        <a:xfrm rot="5400000">
          <a:off x="1362275" y="1184365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F2FA46-2259-47A1-8925-924EF97F9559}">
      <dsp:nvSpPr>
        <dsp:cNvPr id="0" name=""/>
        <dsp:cNvSpPr/>
      </dsp:nvSpPr>
      <dsp:spPr>
        <a:xfrm>
          <a:off x="289033" y="0"/>
          <a:ext cx="1750966" cy="122561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Planificar</a:t>
          </a:r>
          <a:endParaRPr lang="es-CO" sz="2800" b="1" kern="1200" dirty="0"/>
        </a:p>
      </dsp:txBody>
      <dsp:txXfrm>
        <a:off x="348874" y="59841"/>
        <a:ext cx="1631284" cy="1105937"/>
      </dsp:txXfrm>
    </dsp:sp>
    <dsp:sp modelId="{1F0B40BE-B889-46A6-9366-DC943DE60A88}">
      <dsp:nvSpPr>
        <dsp:cNvPr id="0" name=""/>
        <dsp:cNvSpPr/>
      </dsp:nvSpPr>
      <dsp:spPr>
        <a:xfrm>
          <a:off x="2237241" y="226072"/>
          <a:ext cx="3905591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La gestión técnica administrativa de vigilancia en salud pública. </a:t>
          </a:r>
        </a:p>
      </dsp:txBody>
      <dsp:txXfrm>
        <a:off x="2237241" y="226072"/>
        <a:ext cx="3905591" cy="990600"/>
      </dsp:txXfrm>
    </dsp:sp>
    <dsp:sp modelId="{C6184BAC-AFA5-4CC2-8193-189E10FCB7BB}">
      <dsp:nvSpPr>
        <dsp:cNvPr id="0" name=""/>
        <dsp:cNvSpPr/>
      </dsp:nvSpPr>
      <dsp:spPr>
        <a:xfrm rot="5400000">
          <a:off x="3017694" y="2343077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C36268-8A7C-486F-9F74-CF0F34FBCAFA}">
      <dsp:nvSpPr>
        <dsp:cNvPr id="0" name=""/>
        <dsp:cNvSpPr/>
      </dsp:nvSpPr>
      <dsp:spPr>
        <a:xfrm>
          <a:off x="2450289" y="1189472"/>
          <a:ext cx="1750966" cy="122561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Apoya</a:t>
          </a:r>
          <a:endParaRPr lang="es-CO" sz="2800" b="1" kern="1200" dirty="0"/>
        </a:p>
      </dsp:txBody>
      <dsp:txXfrm>
        <a:off x="2510130" y="1249313"/>
        <a:ext cx="1631284" cy="1105937"/>
      </dsp:txXfrm>
    </dsp:sp>
    <dsp:sp modelId="{E2F5B6C2-43A8-47FE-8F21-EFCDAECB1D29}">
      <dsp:nvSpPr>
        <dsp:cNvPr id="0" name=""/>
        <dsp:cNvSpPr/>
      </dsp:nvSpPr>
      <dsp:spPr>
        <a:xfrm>
          <a:off x="4400238" y="1315583"/>
          <a:ext cx="3462622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El desarrollo, coordinación y supervisión de procesos sistémicos para la prevención, vigilancia y control en salud pública a nivel nacional y territorial</a:t>
          </a:r>
        </a:p>
      </dsp:txBody>
      <dsp:txXfrm>
        <a:off x="4400238" y="1315583"/>
        <a:ext cx="3462622" cy="990600"/>
      </dsp:txXfrm>
    </dsp:sp>
    <dsp:sp modelId="{16C7A1B2-BA77-4DEF-B1C5-B5DC3F393A34}">
      <dsp:nvSpPr>
        <dsp:cNvPr id="0" name=""/>
        <dsp:cNvSpPr/>
      </dsp:nvSpPr>
      <dsp:spPr>
        <a:xfrm rot="5400000">
          <a:off x="4836136" y="3704459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952C91-1FB5-41AE-96DE-4D1E4020D23F}">
      <dsp:nvSpPr>
        <dsp:cNvPr id="0" name=""/>
        <dsp:cNvSpPr/>
      </dsp:nvSpPr>
      <dsp:spPr>
        <a:xfrm>
          <a:off x="4163350" y="2551442"/>
          <a:ext cx="1750966" cy="122561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Coordina</a:t>
          </a:r>
          <a:endParaRPr lang="es-CO" sz="2800" b="1" kern="1200" dirty="0"/>
        </a:p>
      </dsp:txBody>
      <dsp:txXfrm>
        <a:off x="4223191" y="2611283"/>
        <a:ext cx="1631284" cy="1105937"/>
      </dsp:txXfrm>
    </dsp:sp>
    <dsp:sp modelId="{7A275097-28E1-4A95-B078-18CB523CD42C}">
      <dsp:nvSpPr>
        <dsp:cNvPr id="0" name=""/>
        <dsp:cNvSpPr/>
      </dsp:nvSpPr>
      <dsp:spPr>
        <a:xfrm>
          <a:off x="6169340" y="2669060"/>
          <a:ext cx="435412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La producción, análisis y generación de información estratégica para la toma de decisiones</a:t>
          </a:r>
        </a:p>
      </dsp:txBody>
      <dsp:txXfrm>
        <a:off x="6169340" y="2669060"/>
        <a:ext cx="4354126" cy="990600"/>
      </dsp:txXfrm>
    </dsp:sp>
    <dsp:sp modelId="{11CDB1AF-8CD0-480F-8099-DE6D71880883}">
      <dsp:nvSpPr>
        <dsp:cNvPr id="0" name=""/>
        <dsp:cNvSpPr/>
      </dsp:nvSpPr>
      <dsp:spPr>
        <a:xfrm>
          <a:off x="5897335" y="4037409"/>
          <a:ext cx="1750966" cy="122561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/>
            <a:t>Dirige y asesora</a:t>
          </a:r>
          <a:endParaRPr lang="es-CO" sz="2800" b="1" kern="1200" dirty="0"/>
        </a:p>
      </dsp:txBody>
      <dsp:txXfrm>
        <a:off x="5957176" y="4097250"/>
        <a:ext cx="1631284" cy="1105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776C-43F1-48B9-9660-D8D87AD03B39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Investigación</a:t>
          </a:r>
          <a:endParaRPr lang="es-CO" sz="1900" kern="1200" dirty="0"/>
        </a:p>
      </dsp:txBody>
      <dsp:txXfrm rot="-5400000">
        <a:off x="1" y="679096"/>
        <a:ext cx="1352020" cy="579438"/>
      </dsp:txXfrm>
    </dsp:sp>
    <dsp:sp modelId="{DF1AEF0A-6A6E-4E9D-B6AD-CC6774EBEB9F}">
      <dsp:nvSpPr>
        <dsp:cNvPr id="0" name=""/>
        <dsp:cNvSpPr/>
      </dsp:nvSpPr>
      <dsp:spPr>
        <a:xfrm rot="5400000">
          <a:off x="5575549" y="-4220442"/>
          <a:ext cx="1255447" cy="97025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/>
            <a:t>Investigación de campo al 100% de los brotes y población confinada</a:t>
          </a:r>
          <a:endParaRPr lang="es-CO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/>
            <a:t>Informe del brote a las 24 horas</a:t>
          </a:r>
          <a:endParaRPr lang="es-CO" sz="2600" kern="1200" dirty="0"/>
        </a:p>
      </dsp:txBody>
      <dsp:txXfrm rot="-5400000">
        <a:off x="1352020" y="64373"/>
        <a:ext cx="9641219" cy="1132875"/>
      </dsp:txXfrm>
    </dsp:sp>
    <dsp:sp modelId="{A4BBD452-2D67-4949-9847-ECF557C42764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Laboratorio</a:t>
          </a:r>
          <a:endParaRPr lang="es-CO" sz="1900" kern="1200" dirty="0"/>
        </a:p>
      </dsp:txBody>
      <dsp:txXfrm rot="-5400000">
        <a:off x="1" y="2419614"/>
        <a:ext cx="1352020" cy="579438"/>
      </dsp:txXfrm>
    </dsp:sp>
    <dsp:sp modelId="{C1B451D7-43E3-4970-A00D-95F051365268}">
      <dsp:nvSpPr>
        <dsp:cNvPr id="0" name=""/>
        <dsp:cNvSpPr/>
      </dsp:nvSpPr>
      <dsp:spPr>
        <a:xfrm rot="5400000">
          <a:off x="5575549" y="-2479924"/>
          <a:ext cx="1255447" cy="97025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/>
            <a:t>Estudio por laboratorio de acuerdo con disponibilidad</a:t>
          </a:r>
          <a:endParaRPr lang="es-CO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/>
            <a:t>Cumplir con especificaciones de toma, envío y custodia de muestras</a:t>
          </a:r>
          <a:endParaRPr lang="es-CO" sz="2600" kern="1200" dirty="0"/>
        </a:p>
      </dsp:txBody>
      <dsp:txXfrm rot="-5400000">
        <a:off x="1352020" y="1804891"/>
        <a:ext cx="9641219" cy="1132875"/>
      </dsp:txXfrm>
    </dsp:sp>
    <dsp:sp modelId="{DF1C7FED-1416-4F03-9F6B-3B35D7901E03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Educación</a:t>
          </a:r>
          <a:endParaRPr lang="es-CO" sz="1900" kern="1200" dirty="0"/>
        </a:p>
      </dsp:txBody>
      <dsp:txXfrm rot="-5400000">
        <a:off x="1" y="4160131"/>
        <a:ext cx="1352020" cy="579438"/>
      </dsp:txXfrm>
    </dsp:sp>
    <dsp:sp modelId="{0AFEEB5F-AC72-47D7-BA7D-E74B20116672}">
      <dsp:nvSpPr>
        <dsp:cNvPr id="0" name=""/>
        <dsp:cNvSpPr/>
      </dsp:nvSpPr>
      <dsp:spPr>
        <a:xfrm rot="5400000">
          <a:off x="5575549" y="-739406"/>
          <a:ext cx="1255447" cy="97025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/>
            <a:t>Educación, información y comunicación comunitaria</a:t>
          </a:r>
          <a:endParaRPr lang="es-CO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/>
            <a:t>Identificación grupos de riesgo y exposición</a:t>
          </a:r>
          <a:endParaRPr lang="es-CO" sz="2600" kern="1200" dirty="0"/>
        </a:p>
      </dsp:txBody>
      <dsp:txXfrm rot="-5400000">
        <a:off x="1352020" y="3545409"/>
        <a:ext cx="9641219" cy="113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69C21-01EF-4C57-80EE-8283522D0971}">
      <dsp:nvSpPr>
        <dsp:cNvPr id="0" name=""/>
        <dsp:cNvSpPr/>
      </dsp:nvSpPr>
      <dsp:spPr>
        <a:xfrm>
          <a:off x="0" y="709875"/>
          <a:ext cx="11508903" cy="9409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/>
            <a:t>Estudio por laboratorio de casos notifica­dos, de acuerdo con capacidad diagnóstica en la red de laboratorios de toxicología</a:t>
          </a:r>
        </a:p>
      </dsp:txBody>
      <dsp:txXfrm>
        <a:off x="45931" y="755806"/>
        <a:ext cx="11417041" cy="849038"/>
      </dsp:txXfrm>
    </dsp:sp>
    <dsp:sp modelId="{9013E262-E2EA-43FF-A784-ABC0C238A3BE}">
      <dsp:nvSpPr>
        <dsp:cNvPr id="0" name=""/>
        <dsp:cNvSpPr/>
      </dsp:nvSpPr>
      <dsp:spPr>
        <a:xfrm>
          <a:off x="0" y="1650775"/>
          <a:ext cx="1150890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2000" kern="1200" dirty="0"/>
            <a:t>Análisis de sustancias químicas en sangre (laboratorios públicos o privados, laborato­rio de salud pública). La muestra debe estar rotulada y acompañada de un resumen de historia clínica y de la ficha de notificación. </a:t>
          </a:r>
        </a:p>
      </dsp:txBody>
      <dsp:txXfrm>
        <a:off x="0" y="1650775"/>
        <a:ext cx="11508903" cy="1059840"/>
      </dsp:txXfrm>
    </dsp:sp>
    <dsp:sp modelId="{99C6B5D1-CD36-4C2B-AB51-43BE4FC7F2B7}">
      <dsp:nvSpPr>
        <dsp:cNvPr id="0" name=""/>
        <dsp:cNvSpPr/>
      </dsp:nvSpPr>
      <dsp:spPr>
        <a:xfrm>
          <a:off x="0" y="2710615"/>
          <a:ext cx="11508903" cy="93833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"/>
          </a:pPr>
          <a:r>
            <a:rPr lang="es-CO" sz="2400" kern="1200" dirty="0"/>
            <a:t>Cumplir con las especificaciones necesarias para la correcta obtención, rotulación, transporte y pre­servación de la muestra biológica para el análisis de laboratorio.</a:t>
          </a:r>
        </a:p>
      </dsp:txBody>
      <dsp:txXfrm>
        <a:off x="45806" y="2756421"/>
        <a:ext cx="11417291" cy="846724"/>
      </dsp:txXfrm>
    </dsp:sp>
    <dsp:sp modelId="{FA938E7D-4ED3-404C-AC92-72E80046DEAF}">
      <dsp:nvSpPr>
        <dsp:cNvPr id="0" name=""/>
        <dsp:cNvSpPr/>
      </dsp:nvSpPr>
      <dsp:spPr>
        <a:xfrm>
          <a:off x="0" y="3648951"/>
          <a:ext cx="1150890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0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s-CO" sz="2000" kern="1200" dirty="0"/>
            <a:t>Para casos en los cuales se requiera la utilización de cadena custodia deberán considerarse los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s-CO" sz="2000" kern="1200" dirty="0"/>
            <a:t> li­neamientos establecidos por el manual de proce­dimientos para cadena de custodia. </a:t>
          </a:r>
        </a:p>
      </dsp:txBody>
      <dsp:txXfrm>
        <a:off x="0" y="3648951"/>
        <a:ext cx="11508903" cy="1059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69C21-01EF-4C57-80EE-8283522D0971}">
      <dsp:nvSpPr>
        <dsp:cNvPr id="0" name=""/>
        <dsp:cNvSpPr/>
      </dsp:nvSpPr>
      <dsp:spPr>
        <a:xfrm>
          <a:off x="0" y="423153"/>
          <a:ext cx="11508903" cy="1855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/>
            <a:t>Cumplir los lineamientos es­tablecidos para la vigilancia de la intoxicación por sustancias químicas relacionados con el apoyo entre laboratorios en los casos que sea necesaria la realización de identificaciones y/o determinaciones específicas en muestras bio­lógicas y no se cuente con la tecnología necesaria para este fin</a:t>
          </a:r>
        </a:p>
      </dsp:txBody>
      <dsp:txXfrm>
        <a:off x="90584" y="513737"/>
        <a:ext cx="11327735" cy="1674452"/>
      </dsp:txXfrm>
    </dsp:sp>
    <dsp:sp modelId="{9013E262-E2EA-43FF-A784-ABC0C238A3BE}">
      <dsp:nvSpPr>
        <dsp:cNvPr id="0" name=""/>
        <dsp:cNvSpPr/>
      </dsp:nvSpPr>
      <dsp:spPr>
        <a:xfrm>
          <a:off x="0" y="2278773"/>
          <a:ext cx="1150890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0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O" sz="2000" kern="1200" dirty="0"/>
        </a:p>
      </dsp:txBody>
      <dsp:txXfrm>
        <a:off x="0" y="2278773"/>
        <a:ext cx="11508903" cy="430560"/>
      </dsp:txXfrm>
    </dsp:sp>
    <dsp:sp modelId="{99C6B5D1-CD36-4C2B-AB51-43BE4FC7F2B7}">
      <dsp:nvSpPr>
        <dsp:cNvPr id="0" name=""/>
        <dsp:cNvSpPr/>
      </dsp:nvSpPr>
      <dsp:spPr>
        <a:xfrm>
          <a:off x="0" y="2709333"/>
          <a:ext cx="11508903" cy="18556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"/>
          </a:pPr>
          <a:r>
            <a:rPr lang="es-CO" sz="2600" kern="1200" dirty="0"/>
            <a:t>Para el estudio de sustancias químicas en alimentos, en caso de requerirse, debe consultarse la capacidad analíti­ca del tipo de sustancias y de alimentos, así como los requisitos de entrega de muestras, que se describen en el portafolio de servicios del laboratorio físico químico de alimentos y bebidas del INVIMA</a:t>
          </a:r>
        </a:p>
      </dsp:txBody>
      <dsp:txXfrm>
        <a:off x="90584" y="2799917"/>
        <a:ext cx="11327735" cy="1674452"/>
      </dsp:txXfrm>
    </dsp:sp>
    <dsp:sp modelId="{FA938E7D-4ED3-404C-AC92-72E80046DEAF}">
      <dsp:nvSpPr>
        <dsp:cNvPr id="0" name=""/>
        <dsp:cNvSpPr/>
      </dsp:nvSpPr>
      <dsp:spPr>
        <a:xfrm>
          <a:off x="0" y="4564953"/>
          <a:ext cx="1150890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40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endParaRPr lang="es-CO" sz="2000" kern="1200" dirty="0"/>
        </a:p>
      </dsp:txBody>
      <dsp:txXfrm>
        <a:off x="0" y="4564953"/>
        <a:ext cx="11508903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D887356-1CF1-425E-B34E-2E8C25E88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4BD355-CC72-42F8-ADAB-39FF5D6D95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515D61-70BA-4159-8AD8-C6D45EB868BA}" type="datetimeFigureOut">
              <a:rPr lang="es-ES_tradnl"/>
              <a:pPr>
                <a:defRPr/>
              </a:pPr>
              <a:t>06/12/2021</a:t>
            </a:fld>
            <a:endParaRPr lang="es-ES_tradn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52524F9-2DB6-4353-8921-A3BCA45CE1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3C4ED0D-F287-45A7-AB82-17E95FB3C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ES_tradnl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BB46B0-B04F-4727-8A18-61E9E41075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8940B-9E43-4F6B-9B40-983D8C121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911C2-3043-4C3B-BB2B-E99F2111C2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027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507864A1-BF6E-4C33-9E5C-ED57C359C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B76C9749-47E5-427B-8653-3B319E0C0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CO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7C44E8E0-11D4-4FC8-B2E6-17BB201B6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A6A40-111A-4F8D-8DF0-D31699E85CCA}" type="slidenum">
              <a:rPr lang="es-ES_tradnl" altLang="es-C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62873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911C2-3043-4C3B-BB2B-E99F2111C2FB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323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xmlns="" id="{5067164F-8491-412C-BD64-1BEE7940D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>
            <a:extLst>
              <a:ext uri="{FF2B5EF4-FFF2-40B4-BE49-F238E27FC236}">
                <a16:creationId xmlns:a16="http://schemas.microsoft.com/office/drawing/2014/main" xmlns="" id="{BCA83F02-0752-4455-BF7C-9BA2B09A1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E8B75DD-7F3F-435A-A56A-AFAFB6CB5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72723-14B1-4D0A-808C-8FF1B0E9AF1B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036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911C2-3043-4C3B-BB2B-E99F2111C2FB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964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Salu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A6B49393-EA70-4DB7-9537-329D9BB2A71B}"/>
              </a:ext>
            </a:extLst>
          </p:cNvPr>
          <p:cNvSpPr/>
          <p:nvPr userDrawn="1"/>
        </p:nvSpPr>
        <p:spPr>
          <a:xfrm>
            <a:off x="0" y="0"/>
            <a:ext cx="4545013" cy="6858000"/>
          </a:xfrm>
          <a:prstGeom prst="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xmlns="" id="{AF9626BA-551A-4D3F-9E34-20CFECE563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5865813"/>
            <a:ext cx="140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726B6D0-EAAC-4AA4-9112-B32EF6BE8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217613"/>
            <a:ext cx="45450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81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64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989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303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289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439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0597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357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xmlns="" id="{5C00AE75-A06F-4982-BEE9-94058C6FA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xmlns="" id="{60D34FC0-6E2F-45F8-AD5C-C2B818976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los estilos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"/>
    </mc:Choice>
    <mc:Fallback xmlns="">
      <p:transition spd="slow" advTm="2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xmlns="" id="{184F40C6-A2FF-408B-9E71-04E785820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75637"/>
            <a:ext cx="10515600" cy="602303"/>
          </a:xfrm>
        </p:spPr>
        <p:txBody>
          <a:bodyPr/>
          <a:lstStyle/>
          <a:p>
            <a:r>
              <a:rPr lang="es-CO" altLang="es-CO" sz="2400" dirty="0"/>
              <a:t/>
            </a:r>
            <a:br>
              <a:rPr lang="es-CO" altLang="es-CO" sz="2400" dirty="0"/>
            </a:br>
            <a:r>
              <a:rPr lang="es-CO" altLang="es-CO" sz="2400" dirty="0"/>
              <a:t>Empresas Administradoras de Planes de Beneficios</a:t>
            </a:r>
            <a:br>
              <a:rPr lang="es-CO" altLang="es-CO" sz="2400" dirty="0"/>
            </a:br>
            <a:endParaRPr lang="es-CO" altLang="es-CO" sz="2400" dirty="0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xmlns="" id="{7644AB77-FC2C-4900-BA7B-1C35EB957997}"/>
              </a:ext>
            </a:extLst>
          </p:cNvPr>
          <p:cNvSpPr/>
          <p:nvPr/>
        </p:nvSpPr>
        <p:spPr>
          <a:xfrm>
            <a:off x="5867860" y="3192300"/>
            <a:ext cx="3386900" cy="3348326"/>
          </a:xfrm>
          <a:custGeom>
            <a:avLst/>
            <a:gdLst>
              <a:gd name="connsiteX0" fmla="*/ 2406059 w 3386900"/>
              <a:gd name="connsiteY0" fmla="*/ 533852 h 3348326"/>
              <a:gd name="connsiteX1" fmla="*/ 2664963 w 3386900"/>
              <a:gd name="connsiteY1" fmla="*/ 313474 h 3348326"/>
              <a:gd name="connsiteX2" fmla="*/ 2876797 w 3386900"/>
              <a:gd name="connsiteY2" fmla="*/ 488700 h 3348326"/>
              <a:gd name="connsiteX3" fmla="*/ 2708865 w 3386900"/>
              <a:gd name="connsiteY3" fmla="*/ 784329 h 3348326"/>
              <a:gd name="connsiteX4" fmla="*/ 2982873 w 3386900"/>
              <a:gd name="connsiteY4" fmla="*/ 1252187 h 3348326"/>
              <a:gd name="connsiteX5" fmla="*/ 3322869 w 3386900"/>
              <a:gd name="connsiteY5" fmla="*/ 1251342 h 3348326"/>
              <a:gd name="connsiteX6" fmla="*/ 3370722 w 3386900"/>
              <a:gd name="connsiteY6" fmla="*/ 1518878 h 3348326"/>
              <a:gd name="connsiteX7" fmla="*/ 3051514 w 3386900"/>
              <a:gd name="connsiteY7" fmla="*/ 1635942 h 3348326"/>
              <a:gd name="connsiteX8" fmla="*/ 2956352 w 3386900"/>
              <a:gd name="connsiteY8" fmla="*/ 2167971 h 3348326"/>
              <a:gd name="connsiteX9" fmla="*/ 3215447 w 3386900"/>
              <a:gd name="connsiteY9" fmla="*/ 2388123 h 3348326"/>
              <a:gd name="connsiteX10" fmla="*/ 3077470 w 3386900"/>
              <a:gd name="connsiteY10" fmla="*/ 2623715 h 3348326"/>
              <a:gd name="connsiteX11" fmla="*/ 2758709 w 3386900"/>
              <a:gd name="connsiteY11" fmla="*/ 2505438 h 3348326"/>
              <a:gd name="connsiteX12" fmla="*/ 2338904 w 3386900"/>
              <a:gd name="connsiteY12" fmla="*/ 2852695 h 3348326"/>
              <a:gd name="connsiteX13" fmla="*/ 2396422 w 3386900"/>
              <a:gd name="connsiteY13" fmla="*/ 3187791 h 3348326"/>
              <a:gd name="connsiteX14" fmla="*/ 2136101 w 3386900"/>
              <a:gd name="connsiteY14" fmla="*/ 3281195 h 3348326"/>
              <a:gd name="connsiteX15" fmla="*/ 1967458 w 3386900"/>
              <a:gd name="connsiteY15" fmla="*/ 2985972 h 3348326"/>
              <a:gd name="connsiteX16" fmla="*/ 1419442 w 3386900"/>
              <a:gd name="connsiteY16" fmla="*/ 2985972 h 3348326"/>
              <a:gd name="connsiteX17" fmla="*/ 1250799 w 3386900"/>
              <a:gd name="connsiteY17" fmla="*/ 3281195 h 3348326"/>
              <a:gd name="connsiteX18" fmla="*/ 990478 w 3386900"/>
              <a:gd name="connsiteY18" fmla="*/ 3187791 h 3348326"/>
              <a:gd name="connsiteX19" fmla="*/ 1047995 w 3386900"/>
              <a:gd name="connsiteY19" fmla="*/ 2852695 h 3348326"/>
              <a:gd name="connsiteX20" fmla="*/ 628190 w 3386900"/>
              <a:gd name="connsiteY20" fmla="*/ 2505438 h 3348326"/>
              <a:gd name="connsiteX21" fmla="*/ 309430 w 3386900"/>
              <a:gd name="connsiteY21" fmla="*/ 2623715 h 3348326"/>
              <a:gd name="connsiteX22" fmla="*/ 171453 w 3386900"/>
              <a:gd name="connsiteY22" fmla="*/ 2388123 h 3348326"/>
              <a:gd name="connsiteX23" fmla="*/ 430548 w 3386900"/>
              <a:gd name="connsiteY23" fmla="*/ 2167971 h 3348326"/>
              <a:gd name="connsiteX24" fmla="*/ 335386 w 3386900"/>
              <a:gd name="connsiteY24" fmla="*/ 1635942 h 3348326"/>
              <a:gd name="connsiteX25" fmla="*/ 16178 w 3386900"/>
              <a:gd name="connsiteY25" fmla="*/ 1518878 h 3348326"/>
              <a:gd name="connsiteX26" fmla="*/ 64031 w 3386900"/>
              <a:gd name="connsiteY26" fmla="*/ 1251342 h 3348326"/>
              <a:gd name="connsiteX27" fmla="*/ 404026 w 3386900"/>
              <a:gd name="connsiteY27" fmla="*/ 1252188 h 3348326"/>
              <a:gd name="connsiteX28" fmla="*/ 678034 w 3386900"/>
              <a:gd name="connsiteY28" fmla="*/ 784330 h 3348326"/>
              <a:gd name="connsiteX29" fmla="*/ 510103 w 3386900"/>
              <a:gd name="connsiteY29" fmla="*/ 488700 h 3348326"/>
              <a:gd name="connsiteX30" fmla="*/ 721937 w 3386900"/>
              <a:gd name="connsiteY30" fmla="*/ 313474 h 3348326"/>
              <a:gd name="connsiteX31" fmla="*/ 980841 w 3386900"/>
              <a:gd name="connsiteY31" fmla="*/ 533852 h 3348326"/>
              <a:gd name="connsiteX32" fmla="*/ 1495807 w 3386900"/>
              <a:gd name="connsiteY32" fmla="*/ 349080 h 3348326"/>
              <a:gd name="connsiteX33" fmla="*/ 1554838 w 3386900"/>
              <a:gd name="connsiteY33" fmla="*/ 14248 h 3348326"/>
              <a:gd name="connsiteX34" fmla="*/ 1832062 w 3386900"/>
              <a:gd name="connsiteY34" fmla="*/ 14248 h 3348326"/>
              <a:gd name="connsiteX35" fmla="*/ 1891093 w 3386900"/>
              <a:gd name="connsiteY35" fmla="*/ 349080 h 3348326"/>
              <a:gd name="connsiteX36" fmla="*/ 2406060 w 3386900"/>
              <a:gd name="connsiteY36" fmla="*/ 533852 h 3348326"/>
              <a:gd name="connsiteX37" fmla="*/ 2406059 w 3386900"/>
              <a:gd name="connsiteY37" fmla="*/ 533852 h 33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86900" h="3348326">
                <a:moveTo>
                  <a:pt x="2406059" y="533852"/>
                </a:moveTo>
                <a:lnTo>
                  <a:pt x="2664963" y="313474"/>
                </a:lnTo>
                <a:lnTo>
                  <a:pt x="2876797" y="488700"/>
                </a:lnTo>
                <a:lnTo>
                  <a:pt x="2708865" y="784329"/>
                </a:lnTo>
                <a:cubicBezTo>
                  <a:pt x="2831490" y="920315"/>
                  <a:pt x="2924722" y="1079506"/>
                  <a:pt x="2982873" y="1252187"/>
                </a:cubicBezTo>
                <a:lnTo>
                  <a:pt x="3322869" y="1251342"/>
                </a:lnTo>
                <a:lnTo>
                  <a:pt x="3370722" y="1518878"/>
                </a:lnTo>
                <a:lnTo>
                  <a:pt x="3051514" y="1635942"/>
                </a:lnTo>
                <a:cubicBezTo>
                  <a:pt x="3056781" y="1817816"/>
                  <a:pt x="3024402" y="1998841"/>
                  <a:pt x="2956352" y="2167971"/>
                </a:cubicBezTo>
                <a:lnTo>
                  <a:pt x="3215447" y="2388123"/>
                </a:lnTo>
                <a:lnTo>
                  <a:pt x="3077470" y="2623715"/>
                </a:lnTo>
                <a:lnTo>
                  <a:pt x="2758709" y="2505438"/>
                </a:lnTo>
                <a:cubicBezTo>
                  <a:pt x="2644154" y="2648099"/>
                  <a:pt x="2501314" y="2766255"/>
                  <a:pt x="2338904" y="2852695"/>
                </a:cubicBezTo>
                <a:lnTo>
                  <a:pt x="2396422" y="3187791"/>
                </a:lnTo>
                <a:lnTo>
                  <a:pt x="2136101" y="3281195"/>
                </a:lnTo>
                <a:lnTo>
                  <a:pt x="1967458" y="2985972"/>
                </a:lnTo>
                <a:cubicBezTo>
                  <a:pt x="2104605" y="2958133"/>
                  <a:pt x="1282295" y="2958133"/>
                  <a:pt x="1419442" y="2985972"/>
                </a:cubicBezTo>
                <a:lnTo>
                  <a:pt x="1250799" y="3281195"/>
                </a:lnTo>
                <a:lnTo>
                  <a:pt x="990478" y="3187791"/>
                </a:lnTo>
                <a:lnTo>
                  <a:pt x="1047995" y="2852695"/>
                </a:lnTo>
                <a:cubicBezTo>
                  <a:pt x="885586" y="2766255"/>
                  <a:pt x="742745" y="2648099"/>
                  <a:pt x="628190" y="2505438"/>
                </a:cubicBezTo>
                <a:lnTo>
                  <a:pt x="309430" y="2623715"/>
                </a:lnTo>
                <a:lnTo>
                  <a:pt x="171453" y="2388123"/>
                </a:lnTo>
                <a:lnTo>
                  <a:pt x="430548" y="2167971"/>
                </a:lnTo>
                <a:cubicBezTo>
                  <a:pt x="362498" y="1998841"/>
                  <a:pt x="330119" y="1817816"/>
                  <a:pt x="335386" y="1635942"/>
                </a:cubicBezTo>
                <a:lnTo>
                  <a:pt x="16178" y="1518878"/>
                </a:lnTo>
                <a:lnTo>
                  <a:pt x="64031" y="1251342"/>
                </a:lnTo>
                <a:lnTo>
                  <a:pt x="404026" y="1252188"/>
                </a:lnTo>
                <a:cubicBezTo>
                  <a:pt x="462177" y="1079506"/>
                  <a:pt x="555409" y="920316"/>
                  <a:pt x="678034" y="784330"/>
                </a:cubicBezTo>
                <a:lnTo>
                  <a:pt x="510103" y="488700"/>
                </a:lnTo>
                <a:lnTo>
                  <a:pt x="721937" y="313474"/>
                </a:lnTo>
                <a:lnTo>
                  <a:pt x="980841" y="533852"/>
                </a:lnTo>
                <a:cubicBezTo>
                  <a:pt x="1137983" y="438418"/>
                  <a:pt x="1313203" y="375549"/>
                  <a:pt x="1495807" y="349080"/>
                </a:cubicBezTo>
                <a:lnTo>
                  <a:pt x="1554838" y="14248"/>
                </a:lnTo>
                <a:lnTo>
                  <a:pt x="1832062" y="14248"/>
                </a:lnTo>
                <a:lnTo>
                  <a:pt x="1891093" y="349080"/>
                </a:lnTo>
                <a:cubicBezTo>
                  <a:pt x="2073698" y="375549"/>
                  <a:pt x="2248917" y="438418"/>
                  <a:pt x="2406060" y="533852"/>
                </a:cubicBezTo>
                <a:lnTo>
                  <a:pt x="2406059" y="533852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9465" tIns="795759" rIns="689465" bIns="854318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900" b="1" kern="1200" dirty="0"/>
              <a:t>Implementar en sus redes de servicios directrices y procedimientos determinados por el Ministerio de Salud y Protección Social y participar en  estrategias de vigilancia especiales planteadas por la autoridad sanitaria territorial, de acuerdo con las prioridades en salud pública. 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6A9313C9-A88B-4D95-963A-71F877A4DBF2}"/>
              </a:ext>
            </a:extLst>
          </p:cNvPr>
          <p:cNvSpPr/>
          <p:nvPr/>
        </p:nvSpPr>
        <p:spPr>
          <a:xfrm>
            <a:off x="3250713" y="2765112"/>
            <a:ext cx="2707090" cy="2617216"/>
          </a:xfrm>
          <a:custGeom>
            <a:avLst/>
            <a:gdLst>
              <a:gd name="connsiteX0" fmla="*/ 2035134 w 2707090"/>
              <a:gd name="connsiteY0" fmla="*/ 662874 h 2617216"/>
              <a:gd name="connsiteX1" fmla="*/ 2418735 w 2707090"/>
              <a:gd name="connsiteY1" fmla="*/ 538427 h 2617216"/>
              <a:gd name="connsiteX2" fmla="*/ 2568980 w 2707090"/>
              <a:gd name="connsiteY2" fmla="*/ 786490 h 2617216"/>
              <a:gd name="connsiteX3" fmla="*/ 2280995 w 2707090"/>
              <a:gd name="connsiteY3" fmla="*/ 1068804 h 2617216"/>
              <a:gd name="connsiteX4" fmla="*/ 2280995 w 2707090"/>
              <a:gd name="connsiteY4" fmla="*/ 1548412 h 2617216"/>
              <a:gd name="connsiteX5" fmla="*/ 2568980 w 2707090"/>
              <a:gd name="connsiteY5" fmla="*/ 1830726 h 2617216"/>
              <a:gd name="connsiteX6" fmla="*/ 2418735 w 2707090"/>
              <a:gd name="connsiteY6" fmla="*/ 2078789 h 2617216"/>
              <a:gd name="connsiteX7" fmla="*/ 2035134 w 2707090"/>
              <a:gd name="connsiteY7" fmla="*/ 1954342 h 2617216"/>
              <a:gd name="connsiteX8" fmla="*/ 1599406 w 2707090"/>
              <a:gd name="connsiteY8" fmla="*/ 2194146 h 2617216"/>
              <a:gd name="connsiteX9" fmla="*/ 1507123 w 2707090"/>
              <a:gd name="connsiteY9" fmla="*/ 2586728 h 2617216"/>
              <a:gd name="connsiteX10" fmla="*/ 1199967 w 2707090"/>
              <a:gd name="connsiteY10" fmla="*/ 2586728 h 2617216"/>
              <a:gd name="connsiteX11" fmla="*/ 1107684 w 2707090"/>
              <a:gd name="connsiteY11" fmla="*/ 2194145 h 2617216"/>
              <a:gd name="connsiteX12" fmla="*/ 671956 w 2707090"/>
              <a:gd name="connsiteY12" fmla="*/ 1954341 h 2617216"/>
              <a:gd name="connsiteX13" fmla="*/ 288355 w 2707090"/>
              <a:gd name="connsiteY13" fmla="*/ 2078789 h 2617216"/>
              <a:gd name="connsiteX14" fmla="*/ 138110 w 2707090"/>
              <a:gd name="connsiteY14" fmla="*/ 1830726 h 2617216"/>
              <a:gd name="connsiteX15" fmla="*/ 426095 w 2707090"/>
              <a:gd name="connsiteY15" fmla="*/ 1548412 h 2617216"/>
              <a:gd name="connsiteX16" fmla="*/ 426095 w 2707090"/>
              <a:gd name="connsiteY16" fmla="*/ 1068804 h 2617216"/>
              <a:gd name="connsiteX17" fmla="*/ 138110 w 2707090"/>
              <a:gd name="connsiteY17" fmla="*/ 786490 h 2617216"/>
              <a:gd name="connsiteX18" fmla="*/ 288355 w 2707090"/>
              <a:gd name="connsiteY18" fmla="*/ 538427 h 2617216"/>
              <a:gd name="connsiteX19" fmla="*/ 671956 w 2707090"/>
              <a:gd name="connsiteY19" fmla="*/ 662874 h 2617216"/>
              <a:gd name="connsiteX20" fmla="*/ 1107684 w 2707090"/>
              <a:gd name="connsiteY20" fmla="*/ 423070 h 2617216"/>
              <a:gd name="connsiteX21" fmla="*/ 1199967 w 2707090"/>
              <a:gd name="connsiteY21" fmla="*/ 30488 h 2617216"/>
              <a:gd name="connsiteX22" fmla="*/ 1507123 w 2707090"/>
              <a:gd name="connsiteY22" fmla="*/ 30488 h 2617216"/>
              <a:gd name="connsiteX23" fmla="*/ 1599406 w 2707090"/>
              <a:gd name="connsiteY23" fmla="*/ 423071 h 2617216"/>
              <a:gd name="connsiteX24" fmla="*/ 2035134 w 2707090"/>
              <a:gd name="connsiteY24" fmla="*/ 662875 h 2617216"/>
              <a:gd name="connsiteX25" fmla="*/ 2035134 w 2707090"/>
              <a:gd name="connsiteY25" fmla="*/ 662874 h 26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07090" h="2617216">
                <a:moveTo>
                  <a:pt x="2035134" y="662874"/>
                </a:moveTo>
                <a:lnTo>
                  <a:pt x="2418735" y="538427"/>
                </a:lnTo>
                <a:lnTo>
                  <a:pt x="2568980" y="786490"/>
                </a:lnTo>
                <a:lnTo>
                  <a:pt x="2280995" y="1068804"/>
                </a:lnTo>
                <a:cubicBezTo>
                  <a:pt x="2325679" y="1225836"/>
                  <a:pt x="2325679" y="1391380"/>
                  <a:pt x="2280995" y="1548412"/>
                </a:cubicBezTo>
                <a:lnTo>
                  <a:pt x="2568980" y="1830726"/>
                </a:lnTo>
                <a:lnTo>
                  <a:pt x="2418735" y="2078789"/>
                </a:lnTo>
                <a:lnTo>
                  <a:pt x="2035134" y="1954342"/>
                </a:lnTo>
                <a:cubicBezTo>
                  <a:pt x="1914811" y="2069746"/>
                  <a:pt x="1764413" y="2152518"/>
                  <a:pt x="1599406" y="2194146"/>
                </a:cubicBezTo>
                <a:lnTo>
                  <a:pt x="1507123" y="2586728"/>
                </a:lnTo>
                <a:lnTo>
                  <a:pt x="1199967" y="2586728"/>
                </a:lnTo>
                <a:lnTo>
                  <a:pt x="1107684" y="2194145"/>
                </a:lnTo>
                <a:cubicBezTo>
                  <a:pt x="942677" y="2152517"/>
                  <a:pt x="792279" y="2069745"/>
                  <a:pt x="671956" y="1954341"/>
                </a:cubicBezTo>
                <a:lnTo>
                  <a:pt x="288355" y="2078789"/>
                </a:lnTo>
                <a:lnTo>
                  <a:pt x="138110" y="1830726"/>
                </a:lnTo>
                <a:lnTo>
                  <a:pt x="426095" y="1548412"/>
                </a:lnTo>
                <a:cubicBezTo>
                  <a:pt x="381411" y="1391380"/>
                  <a:pt x="381411" y="1225836"/>
                  <a:pt x="426095" y="1068804"/>
                </a:cubicBezTo>
                <a:lnTo>
                  <a:pt x="138110" y="786490"/>
                </a:lnTo>
                <a:lnTo>
                  <a:pt x="288355" y="538427"/>
                </a:lnTo>
                <a:lnTo>
                  <a:pt x="671956" y="662874"/>
                </a:lnTo>
                <a:cubicBezTo>
                  <a:pt x="792279" y="547470"/>
                  <a:pt x="942677" y="464698"/>
                  <a:pt x="1107684" y="423070"/>
                </a:cubicBezTo>
                <a:lnTo>
                  <a:pt x="1199967" y="30488"/>
                </a:lnTo>
                <a:lnTo>
                  <a:pt x="1507123" y="30488"/>
                </a:lnTo>
                <a:lnTo>
                  <a:pt x="1599406" y="423071"/>
                </a:lnTo>
                <a:cubicBezTo>
                  <a:pt x="1764413" y="464699"/>
                  <a:pt x="1914811" y="547471"/>
                  <a:pt x="2035134" y="662875"/>
                </a:cubicBezTo>
                <a:lnTo>
                  <a:pt x="2035134" y="662874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3386" tIns="674304" rIns="683386" bIns="674304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900" b="1" kern="1200" dirty="0"/>
              <a:t>Garantizar la atención integral del paciente intoxicado de acuerdo con la guía para el manejo de urgencias toxicológicas emitida por el Ministerio de Salud y Protección Social.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79811FB6-5748-4891-9B36-45D10B7C3142}"/>
              </a:ext>
            </a:extLst>
          </p:cNvPr>
          <p:cNvSpPr/>
          <p:nvPr/>
        </p:nvSpPr>
        <p:spPr>
          <a:xfrm>
            <a:off x="4772109" y="836450"/>
            <a:ext cx="2955840" cy="2922177"/>
          </a:xfrm>
          <a:custGeom>
            <a:avLst/>
            <a:gdLst>
              <a:gd name="connsiteX0" fmla="*/ 1818437 w 2423494"/>
              <a:gd name="connsiteY0" fmla="*/ 601751 h 2375885"/>
              <a:gd name="connsiteX1" fmla="*/ 2167634 w 2423494"/>
              <a:gd name="connsiteY1" fmla="*/ 491804 h 2375885"/>
              <a:gd name="connsiteX2" fmla="*/ 2300925 w 2423494"/>
              <a:gd name="connsiteY2" fmla="*/ 716246 h 2375885"/>
              <a:gd name="connsiteX3" fmla="*/ 2037281 w 2423494"/>
              <a:gd name="connsiteY3" fmla="*/ 970251 h 2375885"/>
              <a:gd name="connsiteX4" fmla="*/ 2037281 w 2423494"/>
              <a:gd name="connsiteY4" fmla="*/ 1405634 h 2375885"/>
              <a:gd name="connsiteX5" fmla="*/ 2300925 w 2423494"/>
              <a:gd name="connsiteY5" fmla="*/ 1659639 h 2375885"/>
              <a:gd name="connsiteX6" fmla="*/ 2167634 w 2423494"/>
              <a:gd name="connsiteY6" fmla="*/ 1884081 h 2375885"/>
              <a:gd name="connsiteX7" fmla="*/ 1818437 w 2423494"/>
              <a:gd name="connsiteY7" fmla="*/ 1774134 h 2375885"/>
              <a:gd name="connsiteX8" fmla="*/ 1430590 w 2423494"/>
              <a:gd name="connsiteY8" fmla="*/ 1991826 h 2375885"/>
              <a:gd name="connsiteX9" fmla="*/ 1346817 w 2423494"/>
              <a:gd name="connsiteY9" fmla="*/ 2348208 h 2375885"/>
              <a:gd name="connsiteX10" fmla="*/ 1076677 w 2423494"/>
              <a:gd name="connsiteY10" fmla="*/ 2348208 h 2375885"/>
              <a:gd name="connsiteX11" fmla="*/ 992903 w 2423494"/>
              <a:gd name="connsiteY11" fmla="*/ 1991825 h 2375885"/>
              <a:gd name="connsiteX12" fmla="*/ 605056 w 2423494"/>
              <a:gd name="connsiteY12" fmla="*/ 1774133 h 2375885"/>
              <a:gd name="connsiteX13" fmla="*/ 255860 w 2423494"/>
              <a:gd name="connsiteY13" fmla="*/ 1884081 h 2375885"/>
              <a:gd name="connsiteX14" fmla="*/ 122569 w 2423494"/>
              <a:gd name="connsiteY14" fmla="*/ 1659639 h 2375885"/>
              <a:gd name="connsiteX15" fmla="*/ 386213 w 2423494"/>
              <a:gd name="connsiteY15" fmla="*/ 1405634 h 2375885"/>
              <a:gd name="connsiteX16" fmla="*/ 386213 w 2423494"/>
              <a:gd name="connsiteY16" fmla="*/ 970251 h 2375885"/>
              <a:gd name="connsiteX17" fmla="*/ 122569 w 2423494"/>
              <a:gd name="connsiteY17" fmla="*/ 716246 h 2375885"/>
              <a:gd name="connsiteX18" fmla="*/ 255860 w 2423494"/>
              <a:gd name="connsiteY18" fmla="*/ 491804 h 2375885"/>
              <a:gd name="connsiteX19" fmla="*/ 605057 w 2423494"/>
              <a:gd name="connsiteY19" fmla="*/ 601751 h 2375885"/>
              <a:gd name="connsiteX20" fmla="*/ 992904 w 2423494"/>
              <a:gd name="connsiteY20" fmla="*/ 384059 h 2375885"/>
              <a:gd name="connsiteX21" fmla="*/ 1076677 w 2423494"/>
              <a:gd name="connsiteY21" fmla="*/ 27677 h 2375885"/>
              <a:gd name="connsiteX22" fmla="*/ 1346817 w 2423494"/>
              <a:gd name="connsiteY22" fmla="*/ 27677 h 2375885"/>
              <a:gd name="connsiteX23" fmla="*/ 1430591 w 2423494"/>
              <a:gd name="connsiteY23" fmla="*/ 384060 h 2375885"/>
              <a:gd name="connsiteX24" fmla="*/ 1818438 w 2423494"/>
              <a:gd name="connsiteY24" fmla="*/ 601752 h 2375885"/>
              <a:gd name="connsiteX25" fmla="*/ 1818437 w 2423494"/>
              <a:gd name="connsiteY25" fmla="*/ 601751 h 237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23494" h="2375885">
                <a:moveTo>
                  <a:pt x="1567830" y="599910"/>
                </a:moveTo>
                <a:lnTo>
                  <a:pt x="1821049" y="440080"/>
                </a:lnTo>
                <a:lnTo>
                  <a:pt x="1974239" y="588296"/>
                </a:lnTo>
                <a:lnTo>
                  <a:pt x="1819344" y="843259"/>
                </a:lnTo>
                <a:cubicBezTo>
                  <a:pt x="1881094" y="946842"/>
                  <a:pt x="1912984" y="1064863"/>
                  <a:pt x="1911735" y="1185186"/>
                </a:cubicBezTo>
                <a:lnTo>
                  <a:pt x="2174432" y="1329189"/>
                </a:lnTo>
                <a:lnTo>
                  <a:pt x="2116499" y="1533503"/>
                </a:lnTo>
                <a:lnTo>
                  <a:pt x="1816616" y="1520639"/>
                </a:lnTo>
                <a:cubicBezTo>
                  <a:pt x="1754027" y="1625453"/>
                  <a:pt x="1663952" y="1712634"/>
                  <a:pt x="1555651" y="1773220"/>
                </a:cubicBezTo>
                <a:lnTo>
                  <a:pt x="1564932" y="2070733"/>
                </a:lnTo>
                <a:lnTo>
                  <a:pt x="1350992" y="2127579"/>
                </a:lnTo>
                <a:lnTo>
                  <a:pt x="1209019" y="1865323"/>
                </a:lnTo>
                <a:cubicBezTo>
                  <a:pt x="1084680" y="1866552"/>
                  <a:pt x="962715" y="1835713"/>
                  <a:pt x="855663" y="1775975"/>
                </a:cubicBezTo>
                <a:lnTo>
                  <a:pt x="602445" y="1935805"/>
                </a:lnTo>
                <a:lnTo>
                  <a:pt x="449255" y="1787589"/>
                </a:lnTo>
                <a:lnTo>
                  <a:pt x="604150" y="1532626"/>
                </a:lnTo>
                <a:cubicBezTo>
                  <a:pt x="542400" y="1429043"/>
                  <a:pt x="510510" y="1311022"/>
                  <a:pt x="511759" y="1190699"/>
                </a:cubicBezTo>
                <a:lnTo>
                  <a:pt x="249062" y="1046696"/>
                </a:lnTo>
                <a:lnTo>
                  <a:pt x="306995" y="842382"/>
                </a:lnTo>
                <a:lnTo>
                  <a:pt x="606878" y="855246"/>
                </a:lnTo>
                <a:cubicBezTo>
                  <a:pt x="669467" y="750432"/>
                  <a:pt x="759542" y="663251"/>
                  <a:pt x="867843" y="602665"/>
                </a:cubicBezTo>
                <a:lnTo>
                  <a:pt x="858562" y="305152"/>
                </a:lnTo>
                <a:lnTo>
                  <a:pt x="1072502" y="248306"/>
                </a:lnTo>
                <a:lnTo>
                  <a:pt x="1214475" y="510562"/>
                </a:lnTo>
                <a:cubicBezTo>
                  <a:pt x="1338814" y="509333"/>
                  <a:pt x="1460779" y="540172"/>
                  <a:pt x="1567831" y="599910"/>
                </a:cubicBezTo>
                <a:lnTo>
                  <a:pt x="1567830" y="599910"/>
                </a:lnTo>
                <a:close/>
              </a:path>
            </a:pathLst>
          </a:custGeom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970" tIns="802853" rIns="811970" bIns="802854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900" b="1" kern="1200" dirty="0"/>
              <a:t>Realizar el seguimiento a  casos de intoxicación con sustancias químicas especialmente casos reincidentes con intencionalidad psicoactiva y accidentales</a:t>
            </a:r>
          </a:p>
        </p:txBody>
      </p:sp>
      <p:sp>
        <p:nvSpPr>
          <p:cNvPr id="8" name="Flecha: circular 7">
            <a:extLst>
              <a:ext uri="{FF2B5EF4-FFF2-40B4-BE49-F238E27FC236}">
                <a16:creationId xmlns:a16="http://schemas.microsoft.com/office/drawing/2014/main" xmlns="" id="{F588CA98-AE17-4323-95C4-F847EEAC8A3D}"/>
              </a:ext>
            </a:extLst>
          </p:cNvPr>
          <p:cNvSpPr/>
          <p:nvPr/>
        </p:nvSpPr>
        <p:spPr>
          <a:xfrm>
            <a:off x="6220756" y="2838816"/>
            <a:ext cx="3751823" cy="3751823"/>
          </a:xfrm>
          <a:prstGeom prst="circularArrow">
            <a:avLst>
              <a:gd name="adj1" fmla="val 4687"/>
              <a:gd name="adj2" fmla="val 299029"/>
              <a:gd name="adj3" fmla="val 2537934"/>
              <a:gd name="adj4" fmla="val 15815156"/>
              <a:gd name="adj5" fmla="val 5469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8">
            <a:extLst>
              <a:ext uri="{FF2B5EF4-FFF2-40B4-BE49-F238E27FC236}">
                <a16:creationId xmlns:a16="http://schemas.microsoft.com/office/drawing/2014/main" xmlns="" id="{3DE4C905-7DD5-48EC-9898-B0DB55D51950}"/>
              </a:ext>
            </a:extLst>
          </p:cNvPr>
          <p:cNvSpPr/>
          <p:nvPr/>
        </p:nvSpPr>
        <p:spPr>
          <a:xfrm>
            <a:off x="2734881" y="2499764"/>
            <a:ext cx="2725934" cy="272593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lecha: circular 9">
            <a:extLst>
              <a:ext uri="{FF2B5EF4-FFF2-40B4-BE49-F238E27FC236}">
                <a16:creationId xmlns:a16="http://schemas.microsoft.com/office/drawing/2014/main" xmlns="" id="{CECE4E08-3092-4F55-85E8-07B0276BCB1C}"/>
              </a:ext>
            </a:extLst>
          </p:cNvPr>
          <p:cNvSpPr/>
          <p:nvPr/>
        </p:nvSpPr>
        <p:spPr>
          <a:xfrm>
            <a:off x="4396731" y="743385"/>
            <a:ext cx="2939106" cy="293910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5"/>
    </mc:Choice>
    <mc:Fallback xmlns="">
      <p:transition spd="slow" advTm="47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1D2B576-FD99-4E69-B066-5F33AC4B4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63" y="3785936"/>
            <a:ext cx="2466374" cy="246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CuadroTexto 6">
            <a:extLst>
              <a:ext uri="{FF2B5EF4-FFF2-40B4-BE49-F238E27FC236}">
                <a16:creationId xmlns:a16="http://schemas.microsoft.com/office/drawing/2014/main" xmlns="" id="{79FBEC8B-4303-45FC-BC4D-F07ABDB59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1509889"/>
            <a:ext cx="11401425" cy="18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Corresponde a la </a:t>
            </a:r>
            <a:r>
              <a:rPr lang="es-CO" altLang="es-CO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Superintendencia Nacional de Salud</a:t>
            </a:r>
            <a:r>
              <a:rPr lang="es-CO" altLang="es-CO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ejercer la inspección, vigilancia y control sobre la administración de los riesgos inherentes al Sistema General de Seguridad Social en Salud, incluidos los riesgos sistémicos, así como la como la supervisión de las entidades territoriales y prestadores, en lo relacionado con el ejercicio de sus funciones, de conformidad con sus competencias y en los términos señalados en la normativa vigente.</a:t>
            </a:r>
            <a:endParaRPr lang="es-CO" altLang="es-CO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CuadroTexto 4">
            <a:extLst>
              <a:ext uri="{FF2B5EF4-FFF2-40B4-BE49-F238E27FC236}">
                <a16:creationId xmlns:a16="http://schemas.microsoft.com/office/drawing/2014/main" xmlns="" id="{B156BAA2-B65E-4E56-8946-C41A0F8E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775"/>
            <a:ext cx="6673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altLang="es-CO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https://www.google.com/search?q=mu%C3%B1ecos+interactivos+para+presentaciones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2"/>
    </mc:Choice>
    <mc:Fallback xmlns="">
      <p:transition spd="slow" advTm="3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xmlns="" id="{E2AD79B9-CEC9-4EAD-9BC1-E55F9A608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181205"/>
            <a:ext cx="10515600" cy="728245"/>
          </a:xfrm>
        </p:spPr>
        <p:txBody>
          <a:bodyPr/>
          <a:lstStyle/>
          <a:p>
            <a:r>
              <a:rPr lang="es-ES" altLang="es-CO" dirty="0"/>
              <a:t>Análisis de la información</a:t>
            </a:r>
            <a:endParaRPr lang="es-CO" altLang="es-CO" dirty="0"/>
          </a:p>
        </p:txBody>
      </p:sp>
      <p:sp>
        <p:nvSpPr>
          <p:cNvPr id="24579" name="Marcador de texto 2">
            <a:extLst>
              <a:ext uri="{FF2B5EF4-FFF2-40B4-BE49-F238E27FC236}">
                <a16:creationId xmlns:a16="http://schemas.microsoft.com/office/drawing/2014/main" xmlns="" id="{063E455F-6DB2-4AC6-8C37-97394B98904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5003799" y="1417804"/>
            <a:ext cx="6239934" cy="465561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s-ES" altLang="es-CO" sz="2600" dirty="0">
                <a:solidFill>
                  <a:srgbClr val="000000"/>
                </a:solidFill>
              </a:rPr>
              <a:t>El análisis de la información consolidada de los casos notificados de intoxicaciones por sustancias químicas permite determinar las problemáticas prioritarias en los diferentes niveles territoriales (municipal, departamental, distrital y nacional), las principales sustancias involucradas, los grupos poblacionales más afectados y factores de riesgo por cada grupo de sustancias.</a:t>
            </a:r>
            <a:endParaRPr lang="es-CO" altLang="es-CO" sz="2600" dirty="0"/>
          </a:p>
        </p:txBody>
      </p:sp>
      <p:pic>
        <p:nvPicPr>
          <p:cNvPr id="24580" name="Imagen 6" descr="Diagrama&#10;&#10;Descripción generada automáticamente">
            <a:extLst>
              <a:ext uri="{FF2B5EF4-FFF2-40B4-BE49-F238E27FC236}">
                <a16:creationId xmlns:a16="http://schemas.microsoft.com/office/drawing/2014/main" xmlns="" id="{DE503757-5D21-4184-AA31-02771086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57388"/>
            <a:ext cx="4092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uadroTexto 4">
            <a:extLst>
              <a:ext uri="{FF2B5EF4-FFF2-40B4-BE49-F238E27FC236}">
                <a16:creationId xmlns:a16="http://schemas.microsoft.com/office/drawing/2014/main" xmlns="" id="{5F39C8F6-2AFA-4C12-A540-1604C300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775"/>
            <a:ext cx="6673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altLang="es-CO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https://www.google.com/search?q=mu%C3%B1ecos+interactivos+para+presentaciones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8"/>
    </mc:Choice>
    <mc:Fallback xmlns="">
      <p:transition spd="slow" advTm="235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xmlns="" id="{AF5625DB-96CA-485C-821E-6D18F8B80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79454"/>
          </a:xfrm>
        </p:spPr>
        <p:txBody>
          <a:bodyPr/>
          <a:lstStyle/>
          <a:p>
            <a:r>
              <a:rPr lang="es-ES" altLang="es-CO" dirty="0"/>
              <a:t>Indicadores</a:t>
            </a:r>
            <a:endParaRPr lang="es-CO" alt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DA671135-94EE-4089-A441-C751DF3A5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37102"/>
              </p:ext>
            </p:extLst>
          </p:nvPr>
        </p:nvGraphicFramePr>
        <p:xfrm>
          <a:off x="986631" y="1379454"/>
          <a:ext cx="10218738" cy="432117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20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8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23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endParaRPr lang="es-CO" sz="14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effectLst/>
                        </a:rPr>
                        <a:t>Nombre del indicador 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endParaRPr lang="es-CO" sz="14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800" b="1" dirty="0">
                          <a:effectLst/>
                        </a:rPr>
                        <a:t>Tasa de incidencia intoxicaciones por sustancias químicas </a:t>
                      </a:r>
                      <a:endParaRPr lang="es-CO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Tipo de Indicador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Resultado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Definición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Se define como el número de casos nuevos de intoxicaciones agudas por sustancias quí­micas que se presentaron en una población durante un periodo de tiempo determinado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Periodicidad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Periodo epidemiológico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Propósito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Evaluar el ritmo de ocurrencia de nuevos casos, el riesgo de intoxicación, determinar la magnitud del evento, identificar grupos de edad vulnerables que requieren control y seguimiento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286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Definición operacional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Numerador: casos </a:t>
                      </a:r>
                      <a:r>
                        <a:rPr lang="es-CO" sz="1600" b="1" dirty="0">
                          <a:effectLst/>
                        </a:rPr>
                        <a:t>nuevos</a:t>
                      </a:r>
                      <a:r>
                        <a:rPr lang="es-CO" sz="1400" dirty="0">
                          <a:effectLst/>
                        </a:rPr>
                        <a:t> de Intoxicaciones agudas por sustancias químicas registrados en periodo de tiempo </a:t>
                      </a:r>
                      <a:endParaRPr lang="es-CO" sz="20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Denominador: población expuesta al riesgo de intoxicación en el periodo.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Coeficiente de multiplicación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100.000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Fuente de información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 err="1">
                          <a:effectLst/>
                        </a:rPr>
                        <a:t>Sivigila</a:t>
                      </a:r>
                      <a:r>
                        <a:rPr lang="es-CO" sz="1400" dirty="0">
                          <a:effectLst/>
                        </a:rPr>
                        <a:t>, DANE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Interpretación del resultado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En el periodo X se notificaron __ casos nuevos del evento intoxicación por (nombre sus­tancia) por cada100.000 habitantes o personas en riesgo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Nivel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Nacional, departamental, municipal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Meta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No aplica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3637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Aclaraciones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Debe construirse con el total de casos confirmados del evento intoxicación por (grupo sustancia), es importante verificar que la variable tipo de caso sea confirmado por labora­torio, clínica o nexo epidemiológico.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98"/>
    </mc:Choice>
    <mc:Fallback xmlns="">
      <p:transition spd="slow" advTm="780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xmlns="" id="{3E117F78-8FC2-4A7E-83C9-133D9291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6772" y="312097"/>
            <a:ext cx="10515600" cy="647459"/>
          </a:xfrm>
        </p:spPr>
        <p:txBody>
          <a:bodyPr/>
          <a:lstStyle/>
          <a:p>
            <a:r>
              <a:rPr lang="es-ES" altLang="es-CO" dirty="0"/>
              <a:t>Indicadores</a:t>
            </a:r>
            <a:endParaRPr lang="es-CO" alt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B9C2FFE4-6A10-4067-840D-28360135A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98049"/>
              </p:ext>
            </p:extLst>
          </p:nvPr>
        </p:nvGraphicFramePr>
        <p:xfrm>
          <a:off x="1256772" y="1147762"/>
          <a:ext cx="9407525" cy="45624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61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6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2766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Nombre del indicador </a:t>
                      </a:r>
                      <a:endParaRPr lang="es-CO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endParaRPr lang="es-CO" sz="12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effectLst/>
                        </a:rPr>
                        <a:t>Porcentaje de casos notificados con confirmación por laboratorio de Intoxicaciones por </a:t>
                      </a:r>
                      <a:endParaRPr lang="es-CO" sz="24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b="1" dirty="0">
                          <a:effectLst/>
                        </a:rPr>
                        <a:t>metanol (bebida alcohólica adulterada - metanol) </a:t>
                      </a:r>
                      <a:endParaRPr lang="es-CO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Tipo de Indicador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Proceso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Definición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Corresponde a la notificación de casos confirmados por laboratorio de intoxicación por metanol (bebida alcohólica adulterada – metanol)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Periodicidad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Periodo epidemiológico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Propósito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Implementar estrategias de mejoramiento y seguimiento, identificar grupos vulnerables y capacidad diagnóstica, para poder Intensificar medidas preventivas y correctivas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003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Definición operacional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Numerador: total casos confirmados por laboratorio de intoxicación por Metanol (Bebida alcohólica adulterada - metanol) </a:t>
                      </a:r>
                      <a:endParaRPr lang="es-CO" sz="20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Denominador: total casos notificados por intoxicación metanol (Bebida alcohólica adulterada - me­tanol)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Coeficiente de multiplicación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100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Fuente de información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err="1">
                          <a:effectLst/>
                        </a:rPr>
                        <a:t>Sivigila</a:t>
                      </a:r>
                      <a:r>
                        <a:rPr lang="es-CO" sz="1200" dirty="0">
                          <a:effectLst/>
                        </a:rPr>
                        <a:t>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66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Interpretación del resultado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Del total de casos notificados en intoxicación por metanol por bebida alcohólica adulterado - metanol, el ___ % corresponden a casos confirmados por laboratorio.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Nivel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Nacional, departamental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708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Meta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No aplica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0647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Aclaraciones 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El metanol proveniente de bebida alcohólica adulterada, se seguirá notificando en el grupo de metanol, bajo la clasificación licor adulterado con metanol, categoría bebida adulterada, nombre de producto li­cor adulterado con metanol, esto teniendo en cuenta que el grupo metanol contempla otras categorías que incluyen el metanol como solvente, combustible y bebidas artesanales.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74"/>
    </mc:Choice>
    <mc:Fallback xmlns="">
      <p:transition spd="slow" advTm="803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xmlns="" id="{BE3A116D-0FCE-4EEE-BED1-61B3CF062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1786"/>
            <a:ext cx="10515600" cy="692614"/>
          </a:xfrm>
        </p:spPr>
        <p:txBody>
          <a:bodyPr/>
          <a:lstStyle/>
          <a:p>
            <a:r>
              <a:rPr lang="es-ES" altLang="es-CO" dirty="0"/>
              <a:t>Indicadores</a:t>
            </a:r>
            <a:endParaRPr lang="es-CO" alt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B4A5A97B-1FCC-4716-BEAE-9457BE704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89002"/>
              </p:ext>
            </p:extLst>
          </p:nvPr>
        </p:nvGraphicFramePr>
        <p:xfrm>
          <a:off x="688269" y="1188508"/>
          <a:ext cx="10206038" cy="517842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45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0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2755">
                <a:tc gridSpan="2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endParaRPr lang="es-CO" sz="1400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</a:rPr>
                        <a:t>Porcentaje de brotes en población cerrada o confinada con investigación epidemiológica de campo </a:t>
                      </a: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endParaRPr lang="es-CO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57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Tipo de Indicador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Proceso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075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Definición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Refleja el cumplimiento del lineamiento de investigación epidemiológica de campo para brotes de intoxicaciones por sustancias químicas ocurridos en población cerrada o confinada.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57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Periodicidad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Periodo epidemiológico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9793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 dirty="0">
                          <a:effectLst/>
                        </a:rPr>
                        <a:t>Propósito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Estimar el cumplimiento de los lineamientos nacionales, evaluar las medidas preventivas  establecidas para la atención de brote, identificar la sustancia o agente implicado en el brote para tomar las medidas de control y prevención oportunas.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432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Definición operacional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Numerador: número de brotes de intoxicaciones por sustancias químicas ocurridos en población cerrada o confinada con investigación epidemiológica de campo. </a:t>
                      </a:r>
                      <a:endParaRPr lang="es-CO" sz="24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Denominador: número de brotes de intoxicaciones por sustancias químicas ocurridos en población cerrada o confinada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57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Coeficiente de multiplicación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100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57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Fuente de información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Sivigila e informes de investigación epidemiológica de campo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075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Interpretación del resultado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Del total de brotes ocurridos en población cerrada/confinada de intoxicación por sustancias químicas el ___ % corresponden a brotes con investigación epidemiológica de campo realizada.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57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Nivel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Nacional, departamental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57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Meta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No aplica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53945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600">
                          <a:effectLst/>
                        </a:rPr>
                        <a:t>Aclaraciones 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Parámetros para investigación: </a:t>
                      </a:r>
                      <a:endParaRPr lang="es-CO" sz="24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Bueno: mayor de 90%. </a:t>
                      </a:r>
                      <a:endParaRPr lang="es-CO" sz="24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Regular: entre 70% y 90%. </a:t>
                      </a:r>
                      <a:endParaRPr lang="es-CO" sz="2400" dirty="0">
                        <a:effectLst/>
                      </a:endParaRPr>
                    </a:p>
                    <a:p>
                      <a:pPr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Deficiente: menor de 70%. 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16"/>
    </mc:Choice>
    <mc:Fallback xmlns="">
      <p:transition spd="slow" advTm="6351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xmlns="" id="{3CA3DA3E-31A3-480A-A346-58BFE71A5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2689" y="120186"/>
            <a:ext cx="10515600" cy="816792"/>
          </a:xfrm>
        </p:spPr>
        <p:txBody>
          <a:bodyPr/>
          <a:lstStyle/>
          <a:p>
            <a:r>
              <a:rPr lang="es-ES" altLang="es-CO" dirty="0"/>
              <a:t>Acciones individuales</a:t>
            </a:r>
            <a:endParaRPr lang="es-CO" altLang="es-CO" dirty="0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9CCBF7FD-874E-439A-AE1B-5CE878D04923}"/>
              </a:ext>
            </a:extLst>
          </p:cNvPr>
          <p:cNvSpPr/>
          <p:nvPr/>
        </p:nvSpPr>
        <p:spPr>
          <a:xfrm>
            <a:off x="5277703" y="1023546"/>
            <a:ext cx="1636592" cy="1636592"/>
          </a:xfrm>
          <a:custGeom>
            <a:avLst/>
            <a:gdLst>
              <a:gd name="connsiteX0" fmla="*/ 0 w 1636592"/>
              <a:gd name="connsiteY0" fmla="*/ 818296 h 1636592"/>
              <a:gd name="connsiteX1" fmla="*/ 818296 w 1636592"/>
              <a:gd name="connsiteY1" fmla="*/ 0 h 1636592"/>
              <a:gd name="connsiteX2" fmla="*/ 1636592 w 1636592"/>
              <a:gd name="connsiteY2" fmla="*/ 818296 h 1636592"/>
              <a:gd name="connsiteX3" fmla="*/ 818296 w 1636592"/>
              <a:gd name="connsiteY3" fmla="*/ 1636592 h 1636592"/>
              <a:gd name="connsiteX4" fmla="*/ 0 w 1636592"/>
              <a:gd name="connsiteY4" fmla="*/ 818296 h 163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92" h="1636592">
                <a:moveTo>
                  <a:pt x="0" y="818296"/>
                </a:moveTo>
                <a:cubicBezTo>
                  <a:pt x="0" y="366364"/>
                  <a:pt x="366364" y="0"/>
                  <a:pt x="818296" y="0"/>
                </a:cubicBezTo>
                <a:cubicBezTo>
                  <a:pt x="1270228" y="0"/>
                  <a:pt x="1636592" y="366364"/>
                  <a:pt x="1636592" y="818296"/>
                </a:cubicBezTo>
                <a:cubicBezTo>
                  <a:pt x="1636592" y="1270228"/>
                  <a:pt x="1270228" y="1636592"/>
                  <a:pt x="818296" y="1636592"/>
                </a:cubicBezTo>
                <a:cubicBezTo>
                  <a:pt x="366364" y="1636592"/>
                  <a:pt x="0" y="1270228"/>
                  <a:pt x="0" y="81829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723" tIns="258723" rIns="258723" bIns="25872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500" b="1" kern="1200" dirty="0"/>
              <a:t>Manejo médico de inmediato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283D4692-0F10-4CDD-B912-D81B895562B5}"/>
              </a:ext>
            </a:extLst>
          </p:cNvPr>
          <p:cNvSpPr/>
          <p:nvPr/>
        </p:nvSpPr>
        <p:spPr>
          <a:xfrm rot="2160000">
            <a:off x="6862588" y="2280695"/>
            <a:ext cx="435127" cy="552350"/>
          </a:xfrm>
          <a:custGeom>
            <a:avLst/>
            <a:gdLst>
              <a:gd name="connsiteX0" fmla="*/ 0 w 435127"/>
              <a:gd name="connsiteY0" fmla="*/ 110470 h 552350"/>
              <a:gd name="connsiteX1" fmla="*/ 217564 w 435127"/>
              <a:gd name="connsiteY1" fmla="*/ 110470 h 552350"/>
              <a:gd name="connsiteX2" fmla="*/ 217564 w 435127"/>
              <a:gd name="connsiteY2" fmla="*/ 0 h 552350"/>
              <a:gd name="connsiteX3" fmla="*/ 435127 w 435127"/>
              <a:gd name="connsiteY3" fmla="*/ 276175 h 552350"/>
              <a:gd name="connsiteX4" fmla="*/ 217564 w 435127"/>
              <a:gd name="connsiteY4" fmla="*/ 552350 h 552350"/>
              <a:gd name="connsiteX5" fmla="*/ 217564 w 435127"/>
              <a:gd name="connsiteY5" fmla="*/ 441880 h 552350"/>
              <a:gd name="connsiteX6" fmla="*/ 0 w 435127"/>
              <a:gd name="connsiteY6" fmla="*/ 441880 h 552350"/>
              <a:gd name="connsiteX7" fmla="*/ 0 w 435127"/>
              <a:gd name="connsiteY7" fmla="*/ 110470 h 5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7" h="552350">
                <a:moveTo>
                  <a:pt x="0" y="110470"/>
                </a:moveTo>
                <a:lnTo>
                  <a:pt x="217564" y="110470"/>
                </a:lnTo>
                <a:lnTo>
                  <a:pt x="217564" y="0"/>
                </a:lnTo>
                <a:lnTo>
                  <a:pt x="435127" y="276175"/>
                </a:lnTo>
                <a:lnTo>
                  <a:pt x="217564" y="552350"/>
                </a:lnTo>
                <a:lnTo>
                  <a:pt x="217564" y="441880"/>
                </a:lnTo>
                <a:lnTo>
                  <a:pt x="0" y="441880"/>
                </a:lnTo>
                <a:lnTo>
                  <a:pt x="0" y="110470"/>
                </a:lnTo>
                <a:close/>
              </a:path>
            </a:pathLst>
          </a:cu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0469" rIns="130538" bIns="11047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200" b="1" kern="120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B0895E6F-6577-4B23-9AB8-37EA2B33CD09}"/>
              </a:ext>
            </a:extLst>
          </p:cNvPr>
          <p:cNvSpPr/>
          <p:nvPr/>
        </p:nvSpPr>
        <p:spPr>
          <a:xfrm>
            <a:off x="7265933" y="2468079"/>
            <a:ext cx="1636592" cy="1636592"/>
          </a:xfrm>
          <a:custGeom>
            <a:avLst/>
            <a:gdLst>
              <a:gd name="connsiteX0" fmla="*/ 0 w 1636592"/>
              <a:gd name="connsiteY0" fmla="*/ 818296 h 1636592"/>
              <a:gd name="connsiteX1" fmla="*/ 818296 w 1636592"/>
              <a:gd name="connsiteY1" fmla="*/ 0 h 1636592"/>
              <a:gd name="connsiteX2" fmla="*/ 1636592 w 1636592"/>
              <a:gd name="connsiteY2" fmla="*/ 818296 h 1636592"/>
              <a:gd name="connsiteX3" fmla="*/ 818296 w 1636592"/>
              <a:gd name="connsiteY3" fmla="*/ 1636592 h 1636592"/>
              <a:gd name="connsiteX4" fmla="*/ 0 w 1636592"/>
              <a:gd name="connsiteY4" fmla="*/ 818296 h 163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92" h="1636592">
                <a:moveTo>
                  <a:pt x="0" y="818296"/>
                </a:moveTo>
                <a:cubicBezTo>
                  <a:pt x="0" y="366364"/>
                  <a:pt x="366364" y="0"/>
                  <a:pt x="818296" y="0"/>
                </a:cubicBezTo>
                <a:cubicBezTo>
                  <a:pt x="1270228" y="0"/>
                  <a:pt x="1636592" y="366364"/>
                  <a:pt x="1636592" y="818296"/>
                </a:cubicBezTo>
                <a:cubicBezTo>
                  <a:pt x="1636592" y="1270228"/>
                  <a:pt x="1270228" y="1636592"/>
                  <a:pt x="818296" y="1636592"/>
                </a:cubicBezTo>
                <a:cubicBezTo>
                  <a:pt x="366364" y="1636592"/>
                  <a:pt x="0" y="1270228"/>
                  <a:pt x="0" y="81829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147370"/>
              <a:satOff val="-6442"/>
              <a:lumOff val="17584"/>
              <a:alphaOff val="0"/>
            </a:schemeClr>
          </a:fillRef>
          <a:effectRef idx="3">
            <a:schemeClr val="accent6">
              <a:shade val="50000"/>
              <a:hueOff val="147370"/>
              <a:satOff val="-6442"/>
              <a:lumOff val="175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723" tIns="258723" rIns="258723" bIns="25872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/>
              <a:t>Notificación obligatoria</a:t>
            </a:r>
            <a:endParaRPr lang="es-CO" sz="1500" b="1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C60497F6-B865-41E4-995F-47F0D84724E9}"/>
              </a:ext>
            </a:extLst>
          </p:cNvPr>
          <p:cNvSpPr/>
          <p:nvPr/>
        </p:nvSpPr>
        <p:spPr>
          <a:xfrm rot="17280000">
            <a:off x="7490753" y="4167141"/>
            <a:ext cx="435127" cy="552350"/>
          </a:xfrm>
          <a:custGeom>
            <a:avLst/>
            <a:gdLst>
              <a:gd name="connsiteX0" fmla="*/ 0 w 435127"/>
              <a:gd name="connsiteY0" fmla="*/ 110470 h 552350"/>
              <a:gd name="connsiteX1" fmla="*/ 217564 w 435127"/>
              <a:gd name="connsiteY1" fmla="*/ 110470 h 552350"/>
              <a:gd name="connsiteX2" fmla="*/ 217564 w 435127"/>
              <a:gd name="connsiteY2" fmla="*/ 0 h 552350"/>
              <a:gd name="connsiteX3" fmla="*/ 435127 w 435127"/>
              <a:gd name="connsiteY3" fmla="*/ 276175 h 552350"/>
              <a:gd name="connsiteX4" fmla="*/ 217564 w 435127"/>
              <a:gd name="connsiteY4" fmla="*/ 552350 h 552350"/>
              <a:gd name="connsiteX5" fmla="*/ 217564 w 435127"/>
              <a:gd name="connsiteY5" fmla="*/ 441880 h 552350"/>
              <a:gd name="connsiteX6" fmla="*/ 0 w 435127"/>
              <a:gd name="connsiteY6" fmla="*/ 441880 h 552350"/>
              <a:gd name="connsiteX7" fmla="*/ 0 w 435127"/>
              <a:gd name="connsiteY7" fmla="*/ 110470 h 5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7" h="552350">
                <a:moveTo>
                  <a:pt x="435127" y="441880"/>
                </a:moveTo>
                <a:lnTo>
                  <a:pt x="217563" y="441880"/>
                </a:lnTo>
                <a:lnTo>
                  <a:pt x="217563" y="552350"/>
                </a:lnTo>
                <a:lnTo>
                  <a:pt x="0" y="276175"/>
                </a:lnTo>
                <a:lnTo>
                  <a:pt x="217563" y="0"/>
                </a:lnTo>
                <a:lnTo>
                  <a:pt x="217563" y="110470"/>
                </a:lnTo>
                <a:lnTo>
                  <a:pt x="435127" y="110470"/>
                </a:lnTo>
                <a:lnTo>
                  <a:pt x="435127" y="441880"/>
                </a:lnTo>
                <a:close/>
              </a:path>
            </a:pathLst>
          </a:custGeom>
        </p:spPr>
        <p:style>
          <a:lnRef idx="0">
            <a:schemeClr val="accent6">
              <a:shade val="90000"/>
              <a:hueOff val="151948"/>
              <a:satOff val="-6069"/>
              <a:lumOff val="14076"/>
              <a:alphaOff val="0"/>
            </a:schemeClr>
          </a:lnRef>
          <a:fillRef idx="3">
            <a:schemeClr val="accent6">
              <a:shade val="90000"/>
              <a:hueOff val="151948"/>
              <a:satOff val="-6069"/>
              <a:lumOff val="14076"/>
              <a:alphaOff val="0"/>
            </a:schemeClr>
          </a:fillRef>
          <a:effectRef idx="3">
            <a:schemeClr val="accent6">
              <a:shade val="90000"/>
              <a:hueOff val="151948"/>
              <a:satOff val="-6069"/>
              <a:lumOff val="140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38" tIns="110470" rIns="-1" bIns="11046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200" b="1" kern="120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BCB966DB-C897-4F0B-998E-A3A506CE6A7A}"/>
              </a:ext>
            </a:extLst>
          </p:cNvPr>
          <p:cNvSpPr/>
          <p:nvPr/>
        </p:nvSpPr>
        <p:spPr>
          <a:xfrm>
            <a:off x="6506497" y="4805384"/>
            <a:ext cx="1636592" cy="1636592"/>
          </a:xfrm>
          <a:custGeom>
            <a:avLst/>
            <a:gdLst>
              <a:gd name="connsiteX0" fmla="*/ 0 w 1636592"/>
              <a:gd name="connsiteY0" fmla="*/ 818296 h 1636592"/>
              <a:gd name="connsiteX1" fmla="*/ 818296 w 1636592"/>
              <a:gd name="connsiteY1" fmla="*/ 0 h 1636592"/>
              <a:gd name="connsiteX2" fmla="*/ 1636592 w 1636592"/>
              <a:gd name="connsiteY2" fmla="*/ 818296 h 1636592"/>
              <a:gd name="connsiteX3" fmla="*/ 818296 w 1636592"/>
              <a:gd name="connsiteY3" fmla="*/ 1636592 h 1636592"/>
              <a:gd name="connsiteX4" fmla="*/ 0 w 1636592"/>
              <a:gd name="connsiteY4" fmla="*/ 818296 h 163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92" h="1636592">
                <a:moveTo>
                  <a:pt x="0" y="818296"/>
                </a:moveTo>
                <a:cubicBezTo>
                  <a:pt x="0" y="366364"/>
                  <a:pt x="366364" y="0"/>
                  <a:pt x="818296" y="0"/>
                </a:cubicBezTo>
                <a:cubicBezTo>
                  <a:pt x="1270228" y="0"/>
                  <a:pt x="1636592" y="366364"/>
                  <a:pt x="1636592" y="818296"/>
                </a:cubicBezTo>
                <a:cubicBezTo>
                  <a:pt x="1636592" y="1270228"/>
                  <a:pt x="1270228" y="1636592"/>
                  <a:pt x="818296" y="1636592"/>
                </a:cubicBezTo>
                <a:cubicBezTo>
                  <a:pt x="366364" y="1636592"/>
                  <a:pt x="0" y="1270228"/>
                  <a:pt x="0" y="81829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294739"/>
              <a:satOff val="-12884"/>
              <a:lumOff val="35169"/>
              <a:alphaOff val="0"/>
            </a:schemeClr>
          </a:fillRef>
          <a:effectRef idx="3">
            <a:schemeClr val="accent6">
              <a:shade val="50000"/>
              <a:hueOff val="294739"/>
              <a:satOff val="-12884"/>
              <a:lumOff val="351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723" tIns="258723" rIns="258723" bIns="25872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/>
              <a:t>Confirmación por laboratorio</a:t>
            </a:r>
            <a:endParaRPr lang="es-CO" sz="1500" b="1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AE576AE5-6D26-49F6-8561-4911B4BAAB34}"/>
              </a:ext>
            </a:extLst>
          </p:cNvPr>
          <p:cNvSpPr/>
          <p:nvPr/>
        </p:nvSpPr>
        <p:spPr>
          <a:xfrm>
            <a:off x="5890751" y="5347504"/>
            <a:ext cx="435128" cy="552351"/>
          </a:xfrm>
          <a:custGeom>
            <a:avLst/>
            <a:gdLst>
              <a:gd name="connsiteX0" fmla="*/ 0 w 435127"/>
              <a:gd name="connsiteY0" fmla="*/ 110470 h 552350"/>
              <a:gd name="connsiteX1" fmla="*/ 217564 w 435127"/>
              <a:gd name="connsiteY1" fmla="*/ 110470 h 552350"/>
              <a:gd name="connsiteX2" fmla="*/ 217564 w 435127"/>
              <a:gd name="connsiteY2" fmla="*/ 0 h 552350"/>
              <a:gd name="connsiteX3" fmla="*/ 435127 w 435127"/>
              <a:gd name="connsiteY3" fmla="*/ 276175 h 552350"/>
              <a:gd name="connsiteX4" fmla="*/ 217564 w 435127"/>
              <a:gd name="connsiteY4" fmla="*/ 552350 h 552350"/>
              <a:gd name="connsiteX5" fmla="*/ 217564 w 435127"/>
              <a:gd name="connsiteY5" fmla="*/ 441880 h 552350"/>
              <a:gd name="connsiteX6" fmla="*/ 0 w 435127"/>
              <a:gd name="connsiteY6" fmla="*/ 441880 h 552350"/>
              <a:gd name="connsiteX7" fmla="*/ 0 w 435127"/>
              <a:gd name="connsiteY7" fmla="*/ 110470 h 5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7" h="552350">
                <a:moveTo>
                  <a:pt x="435127" y="441880"/>
                </a:moveTo>
                <a:lnTo>
                  <a:pt x="217563" y="441880"/>
                </a:lnTo>
                <a:lnTo>
                  <a:pt x="217563" y="552350"/>
                </a:lnTo>
                <a:lnTo>
                  <a:pt x="0" y="276175"/>
                </a:lnTo>
                <a:lnTo>
                  <a:pt x="217563" y="0"/>
                </a:lnTo>
                <a:lnTo>
                  <a:pt x="217563" y="110470"/>
                </a:lnTo>
                <a:lnTo>
                  <a:pt x="435127" y="110470"/>
                </a:lnTo>
                <a:lnTo>
                  <a:pt x="435127" y="441880"/>
                </a:lnTo>
                <a:close/>
              </a:path>
            </a:pathLst>
          </a:custGeom>
        </p:spPr>
        <p:style>
          <a:lnRef idx="0">
            <a:schemeClr val="accent6">
              <a:shade val="90000"/>
              <a:hueOff val="303896"/>
              <a:satOff val="-12138"/>
              <a:lumOff val="28153"/>
              <a:alphaOff val="0"/>
            </a:schemeClr>
          </a:lnRef>
          <a:fillRef idx="3">
            <a:schemeClr val="accent6">
              <a:shade val="90000"/>
              <a:hueOff val="303896"/>
              <a:satOff val="-12138"/>
              <a:lumOff val="28153"/>
              <a:alphaOff val="0"/>
            </a:schemeClr>
          </a:fillRef>
          <a:effectRef idx="3">
            <a:schemeClr val="accent6">
              <a:shade val="90000"/>
              <a:hueOff val="303896"/>
              <a:satOff val="-12138"/>
              <a:lumOff val="281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38" tIns="110471" rIns="1" bIns="11047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200" b="1" kern="120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1ADF65D7-4B1E-4A54-AF57-FBFEAF70D89F}"/>
              </a:ext>
            </a:extLst>
          </p:cNvPr>
          <p:cNvSpPr/>
          <p:nvPr/>
        </p:nvSpPr>
        <p:spPr>
          <a:xfrm>
            <a:off x="4048910" y="4805384"/>
            <a:ext cx="1636592" cy="1636592"/>
          </a:xfrm>
          <a:custGeom>
            <a:avLst/>
            <a:gdLst>
              <a:gd name="connsiteX0" fmla="*/ 0 w 1636592"/>
              <a:gd name="connsiteY0" fmla="*/ 818296 h 1636592"/>
              <a:gd name="connsiteX1" fmla="*/ 818296 w 1636592"/>
              <a:gd name="connsiteY1" fmla="*/ 0 h 1636592"/>
              <a:gd name="connsiteX2" fmla="*/ 1636592 w 1636592"/>
              <a:gd name="connsiteY2" fmla="*/ 818296 h 1636592"/>
              <a:gd name="connsiteX3" fmla="*/ 818296 w 1636592"/>
              <a:gd name="connsiteY3" fmla="*/ 1636592 h 1636592"/>
              <a:gd name="connsiteX4" fmla="*/ 0 w 1636592"/>
              <a:gd name="connsiteY4" fmla="*/ 818296 h 163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92" h="1636592">
                <a:moveTo>
                  <a:pt x="0" y="818296"/>
                </a:moveTo>
                <a:cubicBezTo>
                  <a:pt x="0" y="366364"/>
                  <a:pt x="366364" y="0"/>
                  <a:pt x="818296" y="0"/>
                </a:cubicBezTo>
                <a:cubicBezTo>
                  <a:pt x="1270228" y="0"/>
                  <a:pt x="1636592" y="366364"/>
                  <a:pt x="1636592" y="818296"/>
                </a:cubicBezTo>
                <a:cubicBezTo>
                  <a:pt x="1636592" y="1270228"/>
                  <a:pt x="1270228" y="1636592"/>
                  <a:pt x="818296" y="1636592"/>
                </a:cubicBezTo>
                <a:cubicBezTo>
                  <a:pt x="366364" y="1636592"/>
                  <a:pt x="0" y="1270228"/>
                  <a:pt x="0" y="81829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294739"/>
              <a:satOff val="-12884"/>
              <a:lumOff val="35169"/>
              <a:alphaOff val="0"/>
            </a:schemeClr>
          </a:fillRef>
          <a:effectRef idx="3">
            <a:schemeClr val="accent6">
              <a:shade val="50000"/>
              <a:hueOff val="294739"/>
              <a:satOff val="-12884"/>
              <a:lumOff val="351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723" tIns="258723" rIns="258723" bIns="25872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/>
              <a:t>Garantizar apoyo diagnóstico</a:t>
            </a:r>
            <a:endParaRPr lang="es-CO" sz="1500" b="1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677B1F70-F9E0-4806-836D-7DF8B3FA9958}"/>
              </a:ext>
            </a:extLst>
          </p:cNvPr>
          <p:cNvSpPr/>
          <p:nvPr/>
        </p:nvSpPr>
        <p:spPr>
          <a:xfrm rot="4320000">
            <a:off x="4273730" y="4190564"/>
            <a:ext cx="435128" cy="552351"/>
          </a:xfrm>
          <a:custGeom>
            <a:avLst/>
            <a:gdLst>
              <a:gd name="connsiteX0" fmla="*/ 0 w 435127"/>
              <a:gd name="connsiteY0" fmla="*/ 110470 h 552350"/>
              <a:gd name="connsiteX1" fmla="*/ 217564 w 435127"/>
              <a:gd name="connsiteY1" fmla="*/ 110470 h 552350"/>
              <a:gd name="connsiteX2" fmla="*/ 217564 w 435127"/>
              <a:gd name="connsiteY2" fmla="*/ 0 h 552350"/>
              <a:gd name="connsiteX3" fmla="*/ 435127 w 435127"/>
              <a:gd name="connsiteY3" fmla="*/ 276175 h 552350"/>
              <a:gd name="connsiteX4" fmla="*/ 217564 w 435127"/>
              <a:gd name="connsiteY4" fmla="*/ 552350 h 552350"/>
              <a:gd name="connsiteX5" fmla="*/ 217564 w 435127"/>
              <a:gd name="connsiteY5" fmla="*/ 441880 h 552350"/>
              <a:gd name="connsiteX6" fmla="*/ 0 w 435127"/>
              <a:gd name="connsiteY6" fmla="*/ 441880 h 552350"/>
              <a:gd name="connsiteX7" fmla="*/ 0 w 435127"/>
              <a:gd name="connsiteY7" fmla="*/ 110470 h 5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7" h="552350">
                <a:moveTo>
                  <a:pt x="435127" y="441880"/>
                </a:moveTo>
                <a:lnTo>
                  <a:pt x="217563" y="441880"/>
                </a:lnTo>
                <a:lnTo>
                  <a:pt x="217563" y="552350"/>
                </a:lnTo>
                <a:lnTo>
                  <a:pt x="0" y="276175"/>
                </a:lnTo>
                <a:lnTo>
                  <a:pt x="217563" y="0"/>
                </a:lnTo>
                <a:lnTo>
                  <a:pt x="217563" y="110470"/>
                </a:lnTo>
                <a:lnTo>
                  <a:pt x="435127" y="110470"/>
                </a:lnTo>
                <a:lnTo>
                  <a:pt x="435127" y="441880"/>
                </a:lnTo>
                <a:close/>
              </a:path>
            </a:pathLst>
          </a:custGeom>
        </p:spPr>
        <p:style>
          <a:lnRef idx="0">
            <a:schemeClr val="accent6">
              <a:shade val="90000"/>
              <a:hueOff val="303896"/>
              <a:satOff val="-12138"/>
              <a:lumOff val="28153"/>
              <a:alphaOff val="0"/>
            </a:schemeClr>
          </a:lnRef>
          <a:fillRef idx="3">
            <a:schemeClr val="accent6">
              <a:shade val="90000"/>
              <a:hueOff val="303896"/>
              <a:satOff val="-12138"/>
              <a:lumOff val="28153"/>
              <a:alphaOff val="0"/>
            </a:schemeClr>
          </a:fillRef>
          <a:effectRef idx="3">
            <a:schemeClr val="accent6">
              <a:shade val="90000"/>
              <a:hueOff val="303896"/>
              <a:satOff val="-12138"/>
              <a:lumOff val="281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39" tIns="110471" rIns="-1" bIns="11046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200" b="1" kern="120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02DC5A15-DB74-4ECE-94AF-1B22FB28D612}"/>
              </a:ext>
            </a:extLst>
          </p:cNvPr>
          <p:cNvSpPr/>
          <p:nvPr/>
        </p:nvSpPr>
        <p:spPr>
          <a:xfrm>
            <a:off x="3289473" y="2468079"/>
            <a:ext cx="1636592" cy="1636592"/>
          </a:xfrm>
          <a:custGeom>
            <a:avLst/>
            <a:gdLst>
              <a:gd name="connsiteX0" fmla="*/ 0 w 1636592"/>
              <a:gd name="connsiteY0" fmla="*/ 818296 h 1636592"/>
              <a:gd name="connsiteX1" fmla="*/ 818296 w 1636592"/>
              <a:gd name="connsiteY1" fmla="*/ 0 h 1636592"/>
              <a:gd name="connsiteX2" fmla="*/ 1636592 w 1636592"/>
              <a:gd name="connsiteY2" fmla="*/ 818296 h 1636592"/>
              <a:gd name="connsiteX3" fmla="*/ 818296 w 1636592"/>
              <a:gd name="connsiteY3" fmla="*/ 1636592 h 1636592"/>
              <a:gd name="connsiteX4" fmla="*/ 0 w 1636592"/>
              <a:gd name="connsiteY4" fmla="*/ 818296 h 163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592" h="1636592">
                <a:moveTo>
                  <a:pt x="0" y="818296"/>
                </a:moveTo>
                <a:cubicBezTo>
                  <a:pt x="0" y="366364"/>
                  <a:pt x="366364" y="0"/>
                  <a:pt x="818296" y="0"/>
                </a:cubicBezTo>
                <a:cubicBezTo>
                  <a:pt x="1270228" y="0"/>
                  <a:pt x="1636592" y="366364"/>
                  <a:pt x="1636592" y="818296"/>
                </a:cubicBezTo>
                <a:cubicBezTo>
                  <a:pt x="1636592" y="1270228"/>
                  <a:pt x="1270228" y="1636592"/>
                  <a:pt x="818296" y="1636592"/>
                </a:cubicBezTo>
                <a:cubicBezTo>
                  <a:pt x="366364" y="1636592"/>
                  <a:pt x="0" y="1270228"/>
                  <a:pt x="0" y="818296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50000"/>
              <a:hueOff val="147370"/>
              <a:satOff val="-6442"/>
              <a:lumOff val="17584"/>
              <a:alphaOff val="0"/>
            </a:schemeClr>
          </a:fillRef>
          <a:effectRef idx="3">
            <a:schemeClr val="accent6">
              <a:shade val="50000"/>
              <a:hueOff val="147370"/>
              <a:satOff val="-6442"/>
              <a:lumOff val="175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723" tIns="258723" rIns="258723" bIns="25872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/>
              <a:t>Confirmar casos por metanol</a:t>
            </a:r>
            <a:endParaRPr lang="es-CO" sz="1500" b="1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6E05B2B-B839-4062-A4D5-3772D71B5194}"/>
              </a:ext>
            </a:extLst>
          </p:cNvPr>
          <p:cNvSpPr/>
          <p:nvPr/>
        </p:nvSpPr>
        <p:spPr>
          <a:xfrm rot="19440000">
            <a:off x="4874358" y="2295172"/>
            <a:ext cx="435127" cy="552350"/>
          </a:xfrm>
          <a:custGeom>
            <a:avLst/>
            <a:gdLst>
              <a:gd name="connsiteX0" fmla="*/ 0 w 435127"/>
              <a:gd name="connsiteY0" fmla="*/ 110470 h 552350"/>
              <a:gd name="connsiteX1" fmla="*/ 217564 w 435127"/>
              <a:gd name="connsiteY1" fmla="*/ 110470 h 552350"/>
              <a:gd name="connsiteX2" fmla="*/ 217564 w 435127"/>
              <a:gd name="connsiteY2" fmla="*/ 0 h 552350"/>
              <a:gd name="connsiteX3" fmla="*/ 435127 w 435127"/>
              <a:gd name="connsiteY3" fmla="*/ 276175 h 552350"/>
              <a:gd name="connsiteX4" fmla="*/ 217564 w 435127"/>
              <a:gd name="connsiteY4" fmla="*/ 552350 h 552350"/>
              <a:gd name="connsiteX5" fmla="*/ 217564 w 435127"/>
              <a:gd name="connsiteY5" fmla="*/ 441880 h 552350"/>
              <a:gd name="connsiteX6" fmla="*/ 0 w 435127"/>
              <a:gd name="connsiteY6" fmla="*/ 441880 h 552350"/>
              <a:gd name="connsiteX7" fmla="*/ 0 w 435127"/>
              <a:gd name="connsiteY7" fmla="*/ 110470 h 5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7" h="552350">
                <a:moveTo>
                  <a:pt x="0" y="110470"/>
                </a:moveTo>
                <a:lnTo>
                  <a:pt x="217564" y="110470"/>
                </a:lnTo>
                <a:lnTo>
                  <a:pt x="217564" y="0"/>
                </a:lnTo>
                <a:lnTo>
                  <a:pt x="435127" y="276175"/>
                </a:lnTo>
                <a:lnTo>
                  <a:pt x="217564" y="552350"/>
                </a:lnTo>
                <a:lnTo>
                  <a:pt x="217564" y="441880"/>
                </a:lnTo>
                <a:lnTo>
                  <a:pt x="0" y="441880"/>
                </a:lnTo>
                <a:lnTo>
                  <a:pt x="0" y="110470"/>
                </a:lnTo>
                <a:close/>
              </a:path>
            </a:pathLst>
          </a:custGeom>
        </p:spPr>
        <p:style>
          <a:lnRef idx="0">
            <a:schemeClr val="accent6">
              <a:shade val="90000"/>
              <a:hueOff val="151948"/>
              <a:satOff val="-6069"/>
              <a:lumOff val="14076"/>
              <a:alphaOff val="0"/>
            </a:schemeClr>
          </a:lnRef>
          <a:fillRef idx="3">
            <a:schemeClr val="accent6">
              <a:shade val="90000"/>
              <a:hueOff val="151948"/>
              <a:satOff val="-6069"/>
              <a:lumOff val="14076"/>
              <a:alphaOff val="0"/>
            </a:schemeClr>
          </a:fillRef>
          <a:effectRef idx="3">
            <a:schemeClr val="accent6">
              <a:shade val="90000"/>
              <a:hueOff val="151948"/>
              <a:satOff val="-6069"/>
              <a:lumOff val="140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0470" rIns="130538" bIns="110469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200" b="1" kern="12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30"/>
    </mc:Choice>
    <mc:Fallback xmlns="">
      <p:transition spd="slow" advTm="77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B31389FE-7E3E-40B4-B5F1-86995D59C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2213"/>
            <a:ext cx="10515600" cy="610016"/>
          </a:xfrm>
        </p:spPr>
        <p:txBody>
          <a:bodyPr/>
          <a:lstStyle/>
          <a:p>
            <a:r>
              <a:rPr lang="es-ES" altLang="es-CO"/>
              <a:t>Acciones colectivas</a:t>
            </a:r>
            <a:endParaRPr lang="es-CO" altLang="es-CO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389EF08-62FC-447E-9655-6F7FD4B93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127152"/>
              </p:ext>
            </p:extLst>
          </p:nvPr>
        </p:nvGraphicFramePr>
        <p:xfrm>
          <a:off x="299274" y="957753"/>
          <a:ext cx="110545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45"/>
    </mc:Choice>
    <mc:Fallback xmlns="">
      <p:transition spd="slow" advTm="49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24C783-B18F-45B7-A74B-3ADDE017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03" y="383056"/>
            <a:ext cx="10515600" cy="718479"/>
          </a:xfrm>
        </p:spPr>
        <p:txBody>
          <a:bodyPr/>
          <a:lstStyle/>
          <a:p>
            <a:r>
              <a:rPr lang="es-ES" dirty="0"/>
              <a:t>Acciones de laboratorio</a:t>
            </a:r>
            <a:endParaRPr lang="es-CO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1DA89F6-5661-44EB-B739-2A7C04E6E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7029"/>
              </p:ext>
            </p:extLst>
          </p:nvPr>
        </p:nvGraphicFramePr>
        <p:xfrm>
          <a:off x="173620" y="872484"/>
          <a:ext cx="1150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96"/>
    </mc:Choice>
    <mc:Fallback xmlns="">
      <p:transition spd="slow" advTm="513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24C783-B18F-45B7-A74B-3ADDE017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32" y="304536"/>
            <a:ext cx="10515600" cy="760334"/>
          </a:xfrm>
        </p:spPr>
        <p:txBody>
          <a:bodyPr/>
          <a:lstStyle/>
          <a:p>
            <a:r>
              <a:rPr lang="es-ES" dirty="0"/>
              <a:t>Acciones de laboratorio</a:t>
            </a:r>
            <a:endParaRPr lang="es-CO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1DA89F6-5661-44EB-B739-2A7C04E6E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732074"/>
              </p:ext>
            </p:extLst>
          </p:nvPr>
        </p:nvGraphicFramePr>
        <p:xfrm>
          <a:off x="188915" y="1064870"/>
          <a:ext cx="115089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4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44"/>
    </mc:Choice>
    <mc:Fallback xmlns="">
      <p:transition spd="slow" advTm="442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1-10-25 at 12.04.11 PM.mp4">
            <a:hlinkClick r:id="" action="ppaction://media"/>
            <a:extLst>
              <a:ext uri="{FF2B5EF4-FFF2-40B4-BE49-F238E27FC236}">
                <a16:creationId xmlns:a16="http://schemas.microsoft.com/office/drawing/2014/main" xmlns="" id="{348623AE-7B7A-43B5-9BF7-FC6B6CC2E395}"/>
              </a:ext>
            </a:extLst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1"/>
    </mc:Choice>
    <mc:Fallback xmlns="">
      <p:transition spd="slow" advTm="5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39" objId="2"/>
        <p14:stopEvt time="5799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"/>
    </mc:Choice>
    <mc:Fallback xmlns="">
      <p:transition spd="slow" advTm="27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xmlns="" id="{803F90EC-1F29-4086-B04D-EE2CEC2957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475" y="1766888"/>
            <a:ext cx="10687050" cy="1662112"/>
          </a:xfrm>
        </p:spPr>
        <p:txBody>
          <a:bodyPr/>
          <a:lstStyle/>
          <a:p>
            <a:r>
              <a:rPr lang="es-MX" altLang="es-CO" sz="3200" dirty="0"/>
              <a:t>Curso virtual intoxicaciones por sustancias químicas</a:t>
            </a:r>
            <a:endParaRPr lang="es-ES" altLang="es-CO" sz="3200" dirty="0"/>
          </a:p>
        </p:txBody>
      </p:sp>
      <p:sp>
        <p:nvSpPr>
          <p:cNvPr id="13315" name="Marcador de contenido 4">
            <a:extLst>
              <a:ext uri="{FF2B5EF4-FFF2-40B4-BE49-F238E27FC236}">
                <a16:creationId xmlns:a16="http://schemas.microsoft.com/office/drawing/2014/main" xmlns="" id="{AF432E5E-C648-46E7-9DAD-30E635E79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562475"/>
            <a:ext cx="10131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CO" altLang="es-CO" sz="1600">
                <a:solidFill>
                  <a:schemeClr val="bg1"/>
                </a:solidFill>
                <a:latin typeface="Helvetica" panose="020B0604020202020204" pitchFamily="34" charset="0"/>
              </a:rPr>
              <a:t>Grupo Enfermedades No Transmisibles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CO" altLang="es-CO" sz="1600">
                <a:solidFill>
                  <a:schemeClr val="bg1"/>
                </a:solidFill>
                <a:latin typeface="Helvetica" panose="020B0604020202020204" pitchFamily="34" charset="0"/>
              </a:rPr>
              <a:t>Intoxicaciones por sustancias químicas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CO" altLang="es-CO" sz="1600">
                <a:solidFill>
                  <a:schemeClr val="bg1"/>
                </a:solidFill>
                <a:latin typeface="Helvetica" panose="020B0604020202020204" pitchFamily="34" charset="0"/>
              </a:rPr>
              <a:t>Dirección de Vigilancia y Análisis del Riesgo en Salud Pública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CO" sz="1600">
                <a:solidFill>
                  <a:schemeClr val="bg1"/>
                </a:solidFill>
                <a:latin typeface="Helvetica" panose="020B0604020202020204" pitchFamily="34" charset="0"/>
              </a:rPr>
              <a:t>Noviembre 2021 - Versión 1.0</a:t>
            </a:r>
          </a:p>
        </p:txBody>
      </p:sp>
      <p:sp>
        <p:nvSpPr>
          <p:cNvPr id="13316" name="CuadroTexto 6">
            <a:extLst>
              <a:ext uri="{FF2B5EF4-FFF2-40B4-BE49-F238E27FC236}">
                <a16:creationId xmlns:a16="http://schemas.microsoft.com/office/drawing/2014/main" xmlns="" id="{2076A733-66CF-4DAD-8DC9-B2D314EF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651250"/>
            <a:ext cx="609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CO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Módulo 3 Unidad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xmlns="" id="{223B958F-1E8B-43A4-994D-45556E05D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8078" y="594319"/>
            <a:ext cx="10823222" cy="1132881"/>
          </a:xfrm>
        </p:spPr>
        <p:txBody>
          <a:bodyPr/>
          <a:lstStyle/>
          <a:p>
            <a:r>
              <a:rPr lang="es-CO" altLang="es-CO" dirty="0"/>
              <a:t>Unidad 2. R</a:t>
            </a:r>
            <a:r>
              <a:rPr lang="es-ES" altLang="es-CO" dirty="0"/>
              <a:t>esponsabilidades por niveles, indicadores y la orientación para la acción</a:t>
            </a:r>
            <a:endParaRPr lang="es-CO" altLang="es-CO" dirty="0"/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xmlns="" id="{F3B1C489-11C4-474C-8247-616B7AC63E60}"/>
              </a:ext>
            </a:extLst>
          </p:cNvPr>
          <p:cNvSpPr/>
          <p:nvPr/>
        </p:nvSpPr>
        <p:spPr>
          <a:xfrm>
            <a:off x="722489" y="2872581"/>
            <a:ext cx="9539111" cy="3014133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4342" name="10 Rectángulo">
            <a:extLst>
              <a:ext uri="{FF2B5EF4-FFF2-40B4-BE49-F238E27FC236}">
                <a16:creationId xmlns:a16="http://schemas.microsoft.com/office/drawing/2014/main" xmlns="" id="{FEC9973D-3F7A-44E2-A174-1D29D5B3E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068638"/>
            <a:ext cx="9245600" cy="22535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s-CO" sz="1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Resultados del aprendizaje</a:t>
            </a:r>
            <a:endParaRPr lang="es-CO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CO" sz="1800" dirty="0">
                <a:solidFill>
                  <a:schemeClr val="bg1"/>
                </a:solidFill>
                <a:ea typeface="Noto Sans Symbols"/>
                <a:cs typeface="Noto Sans Symbols"/>
              </a:rPr>
              <a:t>Diferenciar las responsabilidades por niveles de los actores del sistema de vigilancia</a:t>
            </a:r>
            <a:endParaRPr lang="es-CO" sz="1800" dirty="0">
              <a:solidFill>
                <a:schemeClr val="bg1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CO" sz="1800" dirty="0">
                <a:solidFill>
                  <a:schemeClr val="bg1"/>
                </a:solidFill>
                <a:ea typeface="Noto Sans Symbols"/>
                <a:cs typeface="Noto Sans Symbols"/>
              </a:rPr>
              <a:t>Determinar los indicadores de la vigilancia de las intoxicaciones por sustancias químicas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CO" sz="1800" dirty="0">
                <a:solidFill>
                  <a:schemeClr val="bg1"/>
                </a:solidFill>
              </a:rPr>
              <a:t>Diferencias las acciones individuales, colectivas y de laboratorio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5"/>
    </mc:Choice>
    <mc:Fallback xmlns="">
      <p:transition spd="slow" advTm="276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xmlns="" id="{AC7E8611-EBEB-4D85-96E3-C13D199A0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955" y="278230"/>
            <a:ext cx="10515600" cy="760348"/>
          </a:xfrm>
        </p:spPr>
        <p:txBody>
          <a:bodyPr/>
          <a:lstStyle/>
          <a:p>
            <a:r>
              <a:rPr lang="es-ES" altLang="es-CO"/>
              <a:t>Ministerio de Salud y Protección Social</a:t>
            </a:r>
            <a:endParaRPr lang="es-CO" altLang="es-CO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EA2BD7C4-9E08-4C6E-A4F1-954D92C14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295236"/>
              </p:ext>
            </p:extLst>
          </p:nvPr>
        </p:nvGraphicFramePr>
        <p:xfrm>
          <a:off x="984955" y="1264356"/>
          <a:ext cx="10216444" cy="479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80"/>
    </mc:Choice>
    <mc:Fallback xmlns="">
      <p:transition spd="slow" advTm="352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xmlns="" id="{2BD08E56-1886-498D-8BEF-EDC4D20F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5914"/>
            <a:ext cx="10515600" cy="715193"/>
          </a:xfrm>
        </p:spPr>
        <p:txBody>
          <a:bodyPr/>
          <a:lstStyle/>
          <a:p>
            <a:r>
              <a:rPr lang="es-ES" altLang="es-CO" dirty="0"/>
              <a:t>Instituto Nacional de Salud</a:t>
            </a:r>
            <a:endParaRPr lang="es-CO" altLang="es-CO" dirty="0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xmlns="" id="{2525FD3C-2753-40A3-A0CE-7F2E69FF4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026857"/>
              </p:ext>
            </p:extLst>
          </p:nvPr>
        </p:nvGraphicFramePr>
        <p:xfrm>
          <a:off x="1049866" y="1104659"/>
          <a:ext cx="97987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958FC4F-8AB4-4B21-9937-2DF1AB1D1625}"/>
              </a:ext>
            </a:extLst>
          </p:cNvPr>
          <p:cNvSpPr txBox="1"/>
          <p:nvPr/>
        </p:nvSpPr>
        <p:spPr>
          <a:xfrm>
            <a:off x="7140399" y="3575050"/>
            <a:ext cx="34480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just">
              <a:buSzPct val="130000"/>
              <a:buFont typeface="Calibri" panose="020F0502020204030204" pitchFamily="34" charset="0"/>
              <a:buChar char="•"/>
              <a:defRPr/>
            </a:pPr>
            <a:r>
              <a:rPr lang="es-CO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Información de la vigilancia para tomar decisiones en salud pública oportunamente</a:t>
            </a:r>
            <a:endParaRPr lang="es-CO" sz="1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3"/>
    </mc:Choice>
    <mc:Fallback xmlns="">
      <p:transition spd="slow" advTm="417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xmlns="" id="{ECBC41BD-46B5-485A-81B0-28ADB4E33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667" y="161692"/>
            <a:ext cx="10515600" cy="603483"/>
          </a:xfrm>
        </p:spPr>
        <p:txBody>
          <a:bodyPr/>
          <a:lstStyle/>
          <a:p>
            <a:r>
              <a:rPr lang="es-CO" altLang="es-CO" sz="2000" dirty="0"/>
              <a:t>Dirección</a:t>
            </a:r>
            <a:r>
              <a:rPr lang="es-CO" altLang="es-CO" sz="140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s-CO" altLang="es-CO" sz="2000" dirty="0"/>
              <a:t>de Vigilancia y Análisis del Riesgo en Salud Pública del INS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93C02A30-49CB-4E9B-931E-DD9FF8DA9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79474"/>
              </p:ext>
            </p:extLst>
          </p:nvPr>
        </p:nvGraphicFramePr>
        <p:xfrm>
          <a:off x="226483" y="1328913"/>
          <a:ext cx="10905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CuadroTexto 15">
            <a:extLst>
              <a:ext uri="{FF2B5EF4-FFF2-40B4-BE49-F238E27FC236}">
                <a16:creationId xmlns:a16="http://schemas.microsoft.com/office/drawing/2014/main" xmlns="" id="{D4CDC579-EC8D-400C-AD6A-4AEBFF97E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5076825"/>
            <a:ext cx="292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s-CO" altLang="es-CO" sz="1500" dirty="0">
                <a:solidFill>
                  <a:srgbClr val="000000"/>
                </a:solidFill>
                <a:latin typeface="Calibri" panose="020F0502020204030204" pitchFamily="34" charset="0"/>
              </a:rPr>
              <a:t>Acciones de preparación y respuesta para prevenir y controlar las amenazas y emergencias en salud pública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0"/>
    </mc:Choice>
    <mc:Fallback xmlns="">
      <p:transition spd="slow" advTm="414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xmlns="" id="{674C8843-BF88-423C-99C7-03AB74E50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9328" y="0"/>
            <a:ext cx="10515600" cy="726481"/>
          </a:xfrm>
        </p:spPr>
        <p:txBody>
          <a:bodyPr/>
          <a:lstStyle/>
          <a:p>
            <a:r>
              <a:rPr lang="es-CO" altLang="es-CO" sz="2000"/>
              <a:t/>
            </a:r>
            <a:br>
              <a:rPr lang="es-CO" altLang="es-CO" sz="2000"/>
            </a:br>
            <a:r>
              <a:rPr lang="es-CO" altLang="es-CO" sz="2000"/>
              <a:t>Direcciones Departamentales y Distritales de Salud</a:t>
            </a:r>
            <a:br>
              <a:rPr lang="es-CO" altLang="es-CO" sz="2000"/>
            </a:br>
            <a:endParaRPr lang="es-CO" altLang="es-CO" sz="2000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xmlns="" id="{032916D7-C4F6-4143-BFF5-7BC03E2D6CA7}"/>
              </a:ext>
            </a:extLst>
          </p:cNvPr>
          <p:cNvSpPr/>
          <p:nvPr/>
        </p:nvSpPr>
        <p:spPr>
          <a:xfrm>
            <a:off x="6869631" y="4613774"/>
            <a:ext cx="2824004" cy="1829314"/>
          </a:xfrm>
          <a:custGeom>
            <a:avLst/>
            <a:gdLst>
              <a:gd name="connsiteX0" fmla="*/ 0 w 2824004"/>
              <a:gd name="connsiteY0" fmla="*/ 182931 h 1829314"/>
              <a:gd name="connsiteX1" fmla="*/ 182931 w 2824004"/>
              <a:gd name="connsiteY1" fmla="*/ 0 h 1829314"/>
              <a:gd name="connsiteX2" fmla="*/ 2641073 w 2824004"/>
              <a:gd name="connsiteY2" fmla="*/ 0 h 1829314"/>
              <a:gd name="connsiteX3" fmla="*/ 2824004 w 2824004"/>
              <a:gd name="connsiteY3" fmla="*/ 182931 h 1829314"/>
              <a:gd name="connsiteX4" fmla="*/ 2824004 w 2824004"/>
              <a:gd name="connsiteY4" fmla="*/ 1646383 h 1829314"/>
              <a:gd name="connsiteX5" fmla="*/ 2641073 w 2824004"/>
              <a:gd name="connsiteY5" fmla="*/ 1829314 h 1829314"/>
              <a:gd name="connsiteX6" fmla="*/ 182931 w 2824004"/>
              <a:gd name="connsiteY6" fmla="*/ 1829314 h 1829314"/>
              <a:gd name="connsiteX7" fmla="*/ 0 w 2824004"/>
              <a:gd name="connsiteY7" fmla="*/ 1646383 h 1829314"/>
              <a:gd name="connsiteX8" fmla="*/ 0 w 2824004"/>
              <a:gd name="connsiteY8" fmla="*/ 182931 h 18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04" h="1829314">
                <a:moveTo>
                  <a:pt x="0" y="182931"/>
                </a:moveTo>
                <a:cubicBezTo>
                  <a:pt x="0" y="81901"/>
                  <a:pt x="81901" y="0"/>
                  <a:pt x="182931" y="0"/>
                </a:cubicBezTo>
                <a:lnTo>
                  <a:pt x="2641073" y="0"/>
                </a:lnTo>
                <a:cubicBezTo>
                  <a:pt x="2742103" y="0"/>
                  <a:pt x="2824004" y="81901"/>
                  <a:pt x="2824004" y="182931"/>
                </a:cubicBezTo>
                <a:lnTo>
                  <a:pt x="2824004" y="1646383"/>
                </a:lnTo>
                <a:cubicBezTo>
                  <a:pt x="2824004" y="1747413"/>
                  <a:pt x="2742103" y="1829314"/>
                  <a:pt x="2641073" y="1829314"/>
                </a:cubicBezTo>
                <a:lnTo>
                  <a:pt x="182931" y="1829314"/>
                </a:lnTo>
                <a:cubicBezTo>
                  <a:pt x="81901" y="1829314"/>
                  <a:pt x="0" y="1747413"/>
                  <a:pt x="0" y="1646383"/>
                </a:cubicBezTo>
                <a:lnTo>
                  <a:pt x="0" y="18293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155" tIns="562283" rIns="104954" bIns="104954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300" kern="1200" dirty="0"/>
              <a:t>   Realizar estudios epidemiológicos en zonas de riesgo de intoxicaciones por sustancias químicas.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5BC04C3D-899C-4C4B-900C-879328830B0C}"/>
              </a:ext>
            </a:extLst>
          </p:cNvPr>
          <p:cNvSpPr/>
          <p:nvPr/>
        </p:nvSpPr>
        <p:spPr>
          <a:xfrm>
            <a:off x="2262045" y="4613774"/>
            <a:ext cx="2824004" cy="1829314"/>
          </a:xfrm>
          <a:custGeom>
            <a:avLst/>
            <a:gdLst>
              <a:gd name="connsiteX0" fmla="*/ 0 w 2824004"/>
              <a:gd name="connsiteY0" fmla="*/ 182931 h 1829314"/>
              <a:gd name="connsiteX1" fmla="*/ 182931 w 2824004"/>
              <a:gd name="connsiteY1" fmla="*/ 0 h 1829314"/>
              <a:gd name="connsiteX2" fmla="*/ 2641073 w 2824004"/>
              <a:gd name="connsiteY2" fmla="*/ 0 h 1829314"/>
              <a:gd name="connsiteX3" fmla="*/ 2824004 w 2824004"/>
              <a:gd name="connsiteY3" fmla="*/ 182931 h 1829314"/>
              <a:gd name="connsiteX4" fmla="*/ 2824004 w 2824004"/>
              <a:gd name="connsiteY4" fmla="*/ 1646383 h 1829314"/>
              <a:gd name="connsiteX5" fmla="*/ 2641073 w 2824004"/>
              <a:gd name="connsiteY5" fmla="*/ 1829314 h 1829314"/>
              <a:gd name="connsiteX6" fmla="*/ 182931 w 2824004"/>
              <a:gd name="connsiteY6" fmla="*/ 1829314 h 1829314"/>
              <a:gd name="connsiteX7" fmla="*/ 0 w 2824004"/>
              <a:gd name="connsiteY7" fmla="*/ 1646383 h 1829314"/>
              <a:gd name="connsiteX8" fmla="*/ 0 w 2824004"/>
              <a:gd name="connsiteY8" fmla="*/ 182931 h 18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04" h="1829314">
                <a:moveTo>
                  <a:pt x="0" y="182931"/>
                </a:moveTo>
                <a:cubicBezTo>
                  <a:pt x="0" y="81901"/>
                  <a:pt x="81901" y="0"/>
                  <a:pt x="182931" y="0"/>
                </a:cubicBezTo>
                <a:lnTo>
                  <a:pt x="2641073" y="0"/>
                </a:lnTo>
                <a:cubicBezTo>
                  <a:pt x="2742103" y="0"/>
                  <a:pt x="2824004" y="81901"/>
                  <a:pt x="2824004" y="182931"/>
                </a:cubicBezTo>
                <a:lnTo>
                  <a:pt x="2824004" y="1646383"/>
                </a:lnTo>
                <a:cubicBezTo>
                  <a:pt x="2824004" y="1747413"/>
                  <a:pt x="2742103" y="1829314"/>
                  <a:pt x="2641073" y="1829314"/>
                </a:cubicBezTo>
                <a:lnTo>
                  <a:pt x="182931" y="1829314"/>
                </a:lnTo>
                <a:cubicBezTo>
                  <a:pt x="81901" y="1829314"/>
                  <a:pt x="0" y="1747413"/>
                  <a:pt x="0" y="1646383"/>
                </a:cubicBezTo>
                <a:lnTo>
                  <a:pt x="0" y="18293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954" tIns="562283" rIns="952155" bIns="104954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300" kern="1200" dirty="0"/>
              <a:t>Realizar semestralmente búsqueda activa en los registros individuales de prestación de servicios de Salud (RIPS)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8DDC19BC-B1D2-4363-9546-1379AAD8C464}"/>
              </a:ext>
            </a:extLst>
          </p:cNvPr>
          <p:cNvSpPr/>
          <p:nvPr/>
        </p:nvSpPr>
        <p:spPr>
          <a:xfrm>
            <a:off x="6869631" y="726481"/>
            <a:ext cx="2824004" cy="1829314"/>
          </a:xfrm>
          <a:custGeom>
            <a:avLst/>
            <a:gdLst>
              <a:gd name="connsiteX0" fmla="*/ 0 w 2824004"/>
              <a:gd name="connsiteY0" fmla="*/ 182931 h 1829314"/>
              <a:gd name="connsiteX1" fmla="*/ 182931 w 2824004"/>
              <a:gd name="connsiteY1" fmla="*/ 0 h 1829314"/>
              <a:gd name="connsiteX2" fmla="*/ 2641073 w 2824004"/>
              <a:gd name="connsiteY2" fmla="*/ 0 h 1829314"/>
              <a:gd name="connsiteX3" fmla="*/ 2824004 w 2824004"/>
              <a:gd name="connsiteY3" fmla="*/ 182931 h 1829314"/>
              <a:gd name="connsiteX4" fmla="*/ 2824004 w 2824004"/>
              <a:gd name="connsiteY4" fmla="*/ 1646383 h 1829314"/>
              <a:gd name="connsiteX5" fmla="*/ 2641073 w 2824004"/>
              <a:gd name="connsiteY5" fmla="*/ 1829314 h 1829314"/>
              <a:gd name="connsiteX6" fmla="*/ 182931 w 2824004"/>
              <a:gd name="connsiteY6" fmla="*/ 1829314 h 1829314"/>
              <a:gd name="connsiteX7" fmla="*/ 0 w 2824004"/>
              <a:gd name="connsiteY7" fmla="*/ 1646383 h 1829314"/>
              <a:gd name="connsiteX8" fmla="*/ 0 w 2824004"/>
              <a:gd name="connsiteY8" fmla="*/ 182931 h 18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04" h="1829314">
                <a:moveTo>
                  <a:pt x="0" y="182931"/>
                </a:moveTo>
                <a:cubicBezTo>
                  <a:pt x="0" y="81901"/>
                  <a:pt x="81901" y="0"/>
                  <a:pt x="182931" y="0"/>
                </a:cubicBezTo>
                <a:lnTo>
                  <a:pt x="2641073" y="0"/>
                </a:lnTo>
                <a:cubicBezTo>
                  <a:pt x="2742103" y="0"/>
                  <a:pt x="2824004" y="81901"/>
                  <a:pt x="2824004" y="182931"/>
                </a:cubicBezTo>
                <a:lnTo>
                  <a:pt x="2824004" y="1646383"/>
                </a:lnTo>
                <a:cubicBezTo>
                  <a:pt x="2824004" y="1747413"/>
                  <a:pt x="2742103" y="1829314"/>
                  <a:pt x="2641073" y="1829314"/>
                </a:cubicBezTo>
                <a:lnTo>
                  <a:pt x="182931" y="1829314"/>
                </a:lnTo>
                <a:cubicBezTo>
                  <a:pt x="81901" y="1829314"/>
                  <a:pt x="0" y="1747413"/>
                  <a:pt x="0" y="1646383"/>
                </a:cubicBezTo>
                <a:lnTo>
                  <a:pt x="0" y="18293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155" tIns="104954" rIns="104954" bIns="56228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300" kern="1200" dirty="0"/>
              <a:t>Remitir al Instituto Nacional de Salud y Ministerio de Salud, informes de investigaciones de brotes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895AA56F-6D29-45BF-9791-AF20CE15EFC6}"/>
              </a:ext>
            </a:extLst>
          </p:cNvPr>
          <p:cNvSpPr/>
          <p:nvPr/>
        </p:nvSpPr>
        <p:spPr>
          <a:xfrm>
            <a:off x="2262045" y="726481"/>
            <a:ext cx="2824004" cy="1829314"/>
          </a:xfrm>
          <a:custGeom>
            <a:avLst/>
            <a:gdLst>
              <a:gd name="connsiteX0" fmla="*/ 0 w 2824004"/>
              <a:gd name="connsiteY0" fmla="*/ 182931 h 1829314"/>
              <a:gd name="connsiteX1" fmla="*/ 182931 w 2824004"/>
              <a:gd name="connsiteY1" fmla="*/ 0 h 1829314"/>
              <a:gd name="connsiteX2" fmla="*/ 2641073 w 2824004"/>
              <a:gd name="connsiteY2" fmla="*/ 0 h 1829314"/>
              <a:gd name="connsiteX3" fmla="*/ 2824004 w 2824004"/>
              <a:gd name="connsiteY3" fmla="*/ 182931 h 1829314"/>
              <a:gd name="connsiteX4" fmla="*/ 2824004 w 2824004"/>
              <a:gd name="connsiteY4" fmla="*/ 1646383 h 1829314"/>
              <a:gd name="connsiteX5" fmla="*/ 2641073 w 2824004"/>
              <a:gd name="connsiteY5" fmla="*/ 1829314 h 1829314"/>
              <a:gd name="connsiteX6" fmla="*/ 182931 w 2824004"/>
              <a:gd name="connsiteY6" fmla="*/ 1829314 h 1829314"/>
              <a:gd name="connsiteX7" fmla="*/ 0 w 2824004"/>
              <a:gd name="connsiteY7" fmla="*/ 1646383 h 1829314"/>
              <a:gd name="connsiteX8" fmla="*/ 0 w 2824004"/>
              <a:gd name="connsiteY8" fmla="*/ 182931 h 18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04" h="1829314">
                <a:moveTo>
                  <a:pt x="0" y="182931"/>
                </a:moveTo>
                <a:cubicBezTo>
                  <a:pt x="0" y="81901"/>
                  <a:pt x="81901" y="0"/>
                  <a:pt x="182931" y="0"/>
                </a:cubicBezTo>
                <a:lnTo>
                  <a:pt x="2641073" y="0"/>
                </a:lnTo>
                <a:cubicBezTo>
                  <a:pt x="2742103" y="0"/>
                  <a:pt x="2824004" y="81901"/>
                  <a:pt x="2824004" y="182931"/>
                </a:cubicBezTo>
                <a:lnTo>
                  <a:pt x="2824004" y="1646383"/>
                </a:lnTo>
                <a:cubicBezTo>
                  <a:pt x="2824004" y="1747413"/>
                  <a:pt x="2742103" y="1829314"/>
                  <a:pt x="2641073" y="1829314"/>
                </a:cubicBezTo>
                <a:lnTo>
                  <a:pt x="182931" y="1829314"/>
                </a:lnTo>
                <a:cubicBezTo>
                  <a:pt x="81901" y="1829314"/>
                  <a:pt x="0" y="1747413"/>
                  <a:pt x="0" y="1646383"/>
                </a:cubicBezTo>
                <a:lnTo>
                  <a:pt x="0" y="182931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954" tIns="104954" rIns="952155" bIns="562283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300" kern="1200" dirty="0"/>
              <a:t>Realizar asistencia técnica a la unidad local de salud para la adecuada notificación del evento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7071DEA4-F45B-492C-A180-34411D46BF2B}"/>
              </a:ext>
            </a:extLst>
          </p:cNvPr>
          <p:cNvSpPr/>
          <p:nvPr/>
        </p:nvSpPr>
        <p:spPr>
          <a:xfrm>
            <a:off x="3445383" y="1052327"/>
            <a:ext cx="2475291" cy="2475291"/>
          </a:xfrm>
          <a:custGeom>
            <a:avLst/>
            <a:gdLst>
              <a:gd name="connsiteX0" fmla="*/ 0 w 2475291"/>
              <a:gd name="connsiteY0" fmla="*/ 2475291 h 2475291"/>
              <a:gd name="connsiteX1" fmla="*/ 2475291 w 2475291"/>
              <a:gd name="connsiteY1" fmla="*/ 0 h 2475291"/>
              <a:gd name="connsiteX2" fmla="*/ 2475291 w 2475291"/>
              <a:gd name="connsiteY2" fmla="*/ 2475291 h 2475291"/>
              <a:gd name="connsiteX3" fmla="*/ 0 w 2475291"/>
              <a:gd name="connsiteY3" fmla="*/ 2475291 h 24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91" h="2475291">
                <a:moveTo>
                  <a:pt x="0" y="2475291"/>
                </a:moveTo>
                <a:cubicBezTo>
                  <a:pt x="0" y="1108226"/>
                  <a:pt x="1108226" y="0"/>
                  <a:pt x="2475291" y="0"/>
                </a:cubicBezTo>
                <a:lnTo>
                  <a:pt x="2475291" y="2475291"/>
                </a:lnTo>
                <a:lnTo>
                  <a:pt x="0" y="2475291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3228" tIns="803228" rIns="78232" bIns="7823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kern="1200" dirty="0"/>
              <a:t>Apoyar a los municipios de su jurisdicción en la gestión del sistema y acciones de vigilancia y control epidemiológico y sanitario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19C7BCAF-E27A-4115-993C-E24581D44C37}"/>
              </a:ext>
            </a:extLst>
          </p:cNvPr>
          <p:cNvSpPr/>
          <p:nvPr/>
        </p:nvSpPr>
        <p:spPr>
          <a:xfrm>
            <a:off x="6035006" y="1052327"/>
            <a:ext cx="2475291" cy="2475291"/>
          </a:xfrm>
          <a:custGeom>
            <a:avLst/>
            <a:gdLst>
              <a:gd name="connsiteX0" fmla="*/ 0 w 2475291"/>
              <a:gd name="connsiteY0" fmla="*/ 2475291 h 2475291"/>
              <a:gd name="connsiteX1" fmla="*/ 2475291 w 2475291"/>
              <a:gd name="connsiteY1" fmla="*/ 0 h 2475291"/>
              <a:gd name="connsiteX2" fmla="*/ 2475291 w 2475291"/>
              <a:gd name="connsiteY2" fmla="*/ 2475291 h 2475291"/>
              <a:gd name="connsiteX3" fmla="*/ 0 w 2475291"/>
              <a:gd name="connsiteY3" fmla="*/ 2475291 h 24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91" h="2475291">
                <a:moveTo>
                  <a:pt x="0" y="0"/>
                </a:moveTo>
                <a:cubicBezTo>
                  <a:pt x="1367065" y="0"/>
                  <a:pt x="2475291" y="1108226"/>
                  <a:pt x="2475291" y="2475291"/>
                </a:cubicBezTo>
                <a:lnTo>
                  <a:pt x="0" y="24752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803228" rIns="803228" bIns="7823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kern="1200" dirty="0"/>
              <a:t>Aplicar principio de subsidiariedad en los términos de la Ley 10 de 1990, a cualquiera de los municipios o áreas que de su jurisdicción lo requieran y justifiquen.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4ADBE9A-2E3D-4AAC-A87A-ADC1B73A3C36}"/>
              </a:ext>
            </a:extLst>
          </p:cNvPr>
          <p:cNvSpPr/>
          <p:nvPr/>
        </p:nvSpPr>
        <p:spPr>
          <a:xfrm>
            <a:off x="6035006" y="3641951"/>
            <a:ext cx="2475292" cy="2475291"/>
          </a:xfrm>
          <a:custGeom>
            <a:avLst/>
            <a:gdLst>
              <a:gd name="connsiteX0" fmla="*/ 0 w 2475291"/>
              <a:gd name="connsiteY0" fmla="*/ 2475291 h 2475291"/>
              <a:gd name="connsiteX1" fmla="*/ 2475291 w 2475291"/>
              <a:gd name="connsiteY1" fmla="*/ 0 h 2475291"/>
              <a:gd name="connsiteX2" fmla="*/ 2475291 w 2475291"/>
              <a:gd name="connsiteY2" fmla="*/ 2475291 h 2475291"/>
              <a:gd name="connsiteX3" fmla="*/ 0 w 2475291"/>
              <a:gd name="connsiteY3" fmla="*/ 2475291 h 24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91" h="2475291">
                <a:moveTo>
                  <a:pt x="2475291" y="0"/>
                </a:moveTo>
                <a:cubicBezTo>
                  <a:pt x="2475291" y="1367065"/>
                  <a:pt x="1367065" y="2475291"/>
                  <a:pt x="0" y="2475291"/>
                </a:cubicBezTo>
                <a:lnTo>
                  <a:pt x="0" y="0"/>
                </a:lnTo>
                <a:lnTo>
                  <a:pt x="2475291" y="0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803229" bIns="80322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kern="1200" dirty="0"/>
              <a:t>     Realimentar a empresas administradoras de planes de beneficios y riesgos laborales especialmente casos de reincidencias, con intencionalidad suicida, psicoactiva y accidentales.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7C978F8D-A7D5-4F41-B8E4-ED387C54D25E}"/>
              </a:ext>
            </a:extLst>
          </p:cNvPr>
          <p:cNvSpPr/>
          <p:nvPr/>
        </p:nvSpPr>
        <p:spPr>
          <a:xfrm>
            <a:off x="3445383" y="3641951"/>
            <a:ext cx="2475291" cy="2475291"/>
          </a:xfrm>
          <a:custGeom>
            <a:avLst/>
            <a:gdLst>
              <a:gd name="connsiteX0" fmla="*/ 0 w 2475291"/>
              <a:gd name="connsiteY0" fmla="*/ 2475291 h 2475291"/>
              <a:gd name="connsiteX1" fmla="*/ 2475291 w 2475291"/>
              <a:gd name="connsiteY1" fmla="*/ 0 h 2475291"/>
              <a:gd name="connsiteX2" fmla="*/ 2475291 w 2475291"/>
              <a:gd name="connsiteY2" fmla="*/ 2475291 h 2475291"/>
              <a:gd name="connsiteX3" fmla="*/ 0 w 2475291"/>
              <a:gd name="connsiteY3" fmla="*/ 2475291 h 24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91" h="2475291">
                <a:moveTo>
                  <a:pt x="2475291" y="2475291"/>
                </a:moveTo>
                <a:cubicBezTo>
                  <a:pt x="1108226" y="2475291"/>
                  <a:pt x="0" y="1367065"/>
                  <a:pt x="0" y="0"/>
                </a:cubicBezTo>
                <a:lnTo>
                  <a:pt x="2475291" y="0"/>
                </a:lnTo>
                <a:lnTo>
                  <a:pt x="2475291" y="2475291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3228" tIns="78232" rIns="78232" bIns="80322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100" kern="1200" dirty="0"/>
              <a:t>Garantizar la infraestructura y talento humano necesario para la gestión del sistema y cumplimiento de acciones de vigilancia</a:t>
            </a:r>
          </a:p>
        </p:txBody>
      </p:sp>
      <p:sp>
        <p:nvSpPr>
          <p:cNvPr id="13" name="Flecha: circular 12">
            <a:extLst>
              <a:ext uri="{FF2B5EF4-FFF2-40B4-BE49-F238E27FC236}">
                <a16:creationId xmlns:a16="http://schemas.microsoft.com/office/drawing/2014/main" xmlns="" id="{2B1ED0DE-C5AF-46F9-94CD-B9270729EED9}"/>
              </a:ext>
            </a:extLst>
          </p:cNvPr>
          <p:cNvSpPr/>
          <p:nvPr/>
        </p:nvSpPr>
        <p:spPr>
          <a:xfrm>
            <a:off x="5550524" y="3070290"/>
            <a:ext cx="854632" cy="743159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lecha: circular 13">
            <a:extLst>
              <a:ext uri="{FF2B5EF4-FFF2-40B4-BE49-F238E27FC236}">
                <a16:creationId xmlns:a16="http://schemas.microsoft.com/office/drawing/2014/main" xmlns="" id="{BEBAC8F7-7AC1-4068-8157-E23ACF24B679}"/>
              </a:ext>
            </a:extLst>
          </p:cNvPr>
          <p:cNvSpPr/>
          <p:nvPr/>
        </p:nvSpPr>
        <p:spPr>
          <a:xfrm rot="10800000">
            <a:off x="5550524" y="3356120"/>
            <a:ext cx="854632" cy="743159"/>
          </a:xfrm>
          <a:prstGeom prst="circular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0"/>
    </mc:Choice>
    <mc:Fallback xmlns="">
      <p:transition spd="slow" advTm="78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xmlns="" id="{261CFAFF-FFDD-4E0A-86C2-98FFF72C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275" y="149631"/>
            <a:ext cx="10515600" cy="674458"/>
          </a:xfrm>
        </p:spPr>
        <p:txBody>
          <a:bodyPr/>
          <a:lstStyle/>
          <a:p>
            <a:r>
              <a:rPr lang="es-CO" altLang="es-CO" sz="2000" dirty="0"/>
              <a:t>Direcciones Municipales de Salud</a:t>
            </a:r>
            <a:br>
              <a:rPr lang="es-CO" altLang="es-CO" sz="2000" dirty="0"/>
            </a:br>
            <a:endParaRPr lang="es-CO" altLang="es-CO" sz="2000" dirty="0"/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xmlns="" id="{C29E34D1-5E23-44E3-A870-D0FD71CEFF74}"/>
              </a:ext>
            </a:extLst>
          </p:cNvPr>
          <p:cNvSpPr/>
          <p:nvPr/>
        </p:nvSpPr>
        <p:spPr>
          <a:xfrm>
            <a:off x="3436938" y="5241925"/>
            <a:ext cx="1252537" cy="1082675"/>
          </a:xfrm>
          <a:prstGeom prst="pentagon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10" name="Pentágono 9">
            <a:extLst>
              <a:ext uri="{FF2B5EF4-FFF2-40B4-BE49-F238E27FC236}">
                <a16:creationId xmlns:a16="http://schemas.microsoft.com/office/drawing/2014/main" xmlns="" id="{31844C11-3CAE-48CB-B158-0B9BFBA5ADCB}"/>
              </a:ext>
            </a:extLst>
          </p:cNvPr>
          <p:cNvSpPr/>
          <p:nvPr/>
        </p:nvSpPr>
        <p:spPr>
          <a:xfrm rot="19244075">
            <a:off x="4062413" y="4268788"/>
            <a:ext cx="1252537" cy="1082675"/>
          </a:xfrm>
          <a:prstGeom prst="pentagon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Pentágono 10">
            <a:extLst>
              <a:ext uri="{FF2B5EF4-FFF2-40B4-BE49-F238E27FC236}">
                <a16:creationId xmlns:a16="http://schemas.microsoft.com/office/drawing/2014/main" xmlns="" id="{187EE49E-2E92-44F9-B6C0-BBD2E749BEFF}"/>
              </a:ext>
            </a:extLst>
          </p:cNvPr>
          <p:cNvSpPr/>
          <p:nvPr/>
        </p:nvSpPr>
        <p:spPr>
          <a:xfrm>
            <a:off x="5194300" y="3811588"/>
            <a:ext cx="1252538" cy="1082675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2" name="Pentágono 11">
            <a:extLst>
              <a:ext uri="{FF2B5EF4-FFF2-40B4-BE49-F238E27FC236}">
                <a16:creationId xmlns:a16="http://schemas.microsoft.com/office/drawing/2014/main" xmlns="" id="{E7154103-A8B1-42DC-A861-1A293D9F5E92}"/>
              </a:ext>
            </a:extLst>
          </p:cNvPr>
          <p:cNvSpPr/>
          <p:nvPr/>
        </p:nvSpPr>
        <p:spPr>
          <a:xfrm rot="2266944">
            <a:off x="6384925" y="4171950"/>
            <a:ext cx="1252538" cy="1082675"/>
          </a:xfrm>
          <a:prstGeom prst="pentagon">
            <a:avLst/>
          </a:prstGeom>
          <a:solidFill>
            <a:schemeClr val="tx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xmlns="" id="{7A4DD535-87AC-410B-859F-158CBEA9D1E9}"/>
              </a:ext>
            </a:extLst>
          </p:cNvPr>
          <p:cNvSpPr/>
          <p:nvPr/>
        </p:nvSpPr>
        <p:spPr>
          <a:xfrm>
            <a:off x="7065963" y="5073650"/>
            <a:ext cx="1252537" cy="1082675"/>
          </a:xfrm>
          <a:prstGeom prst="pentagon">
            <a:avLst/>
          </a:prstGeom>
          <a:solidFill>
            <a:schemeClr val="accent5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015BAE15-E3FF-4D8F-85B7-76DFF11B125F}"/>
              </a:ext>
            </a:extLst>
          </p:cNvPr>
          <p:cNvSpPr/>
          <p:nvPr/>
        </p:nvSpPr>
        <p:spPr>
          <a:xfrm>
            <a:off x="2620963" y="5351463"/>
            <a:ext cx="481012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1</a:t>
            </a:r>
            <a:endParaRPr lang="es-CO" b="1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FA303D30-6B4F-4E61-9117-92A92B702C49}"/>
              </a:ext>
            </a:extLst>
          </p:cNvPr>
          <p:cNvSpPr/>
          <p:nvPr/>
        </p:nvSpPr>
        <p:spPr>
          <a:xfrm>
            <a:off x="3778250" y="3887788"/>
            <a:ext cx="481013" cy="4572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2</a:t>
            </a:r>
            <a:endParaRPr lang="es-CO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5B4EFD5-70B0-4981-A5C6-48FFDD8E7D92}"/>
              </a:ext>
            </a:extLst>
          </p:cNvPr>
          <p:cNvSpPr/>
          <p:nvPr/>
        </p:nvSpPr>
        <p:spPr>
          <a:xfrm>
            <a:off x="5580063" y="3181350"/>
            <a:ext cx="481012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3</a:t>
            </a:r>
            <a:endParaRPr lang="es-CO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132879C2-2416-49E8-B442-FFCDE96F4357}"/>
              </a:ext>
            </a:extLst>
          </p:cNvPr>
          <p:cNvSpPr/>
          <p:nvPr/>
        </p:nvSpPr>
        <p:spPr>
          <a:xfrm>
            <a:off x="7356475" y="3811588"/>
            <a:ext cx="481013" cy="4572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4</a:t>
            </a:r>
            <a:endParaRPr lang="es-CO" b="1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A8072A28-6444-479B-B065-4EA8C5E5B2B6}"/>
              </a:ext>
            </a:extLst>
          </p:cNvPr>
          <p:cNvSpPr/>
          <p:nvPr/>
        </p:nvSpPr>
        <p:spPr>
          <a:xfrm>
            <a:off x="8469313" y="5167313"/>
            <a:ext cx="4810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/>
              <a:t>5</a:t>
            </a:r>
            <a:endParaRPr lang="es-CO" b="1" dirty="0"/>
          </a:p>
        </p:txBody>
      </p:sp>
      <p:sp>
        <p:nvSpPr>
          <p:cNvPr id="20493" name="CuadroTexto 16">
            <a:extLst>
              <a:ext uri="{FF2B5EF4-FFF2-40B4-BE49-F238E27FC236}">
                <a16:creationId xmlns:a16="http://schemas.microsoft.com/office/drawing/2014/main" xmlns="" id="{BC1EF54E-79F9-48F2-B3BC-3A301AF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535488"/>
            <a:ext cx="3192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Realizar gestión para garantizar el flujo de información para el sistema de vigilancia en su jurisdicción</a:t>
            </a:r>
            <a:endParaRPr lang="es-CO" altLang="es-CO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4" name="CuadroTexto 17">
            <a:extLst>
              <a:ext uri="{FF2B5EF4-FFF2-40B4-BE49-F238E27FC236}">
                <a16:creationId xmlns:a16="http://schemas.microsoft.com/office/drawing/2014/main" xmlns="" id="{2422F120-8785-48F1-95F2-D8FE9D6E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2979738"/>
            <a:ext cx="2584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rgbClr val="000000"/>
                </a:solidFill>
              </a:rPr>
              <a:t>Garantizar infraestructura y talento humano para la gestión de la vigilancia</a:t>
            </a:r>
          </a:p>
        </p:txBody>
      </p:sp>
      <p:sp>
        <p:nvSpPr>
          <p:cNvPr id="20495" name="CuadroTexto 18">
            <a:extLst>
              <a:ext uri="{FF2B5EF4-FFF2-40B4-BE49-F238E27FC236}">
                <a16:creationId xmlns:a16="http://schemas.microsoft.com/office/drawing/2014/main" xmlns="" id="{5C3240FB-3363-4DF8-9945-00272D541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1140366"/>
            <a:ext cx="27574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rgbClr val="000000"/>
                </a:solidFill>
              </a:rPr>
              <a:t>Realizar acciones definidas en protocolos y lineamientos ante la ocurrencia de un evento, brote, alerta y situaciones de emergencia de intoxicaciones por sustancias químicas</a:t>
            </a:r>
          </a:p>
        </p:txBody>
      </p:sp>
      <p:sp>
        <p:nvSpPr>
          <p:cNvPr id="20496" name="CuadroTexto 21">
            <a:extLst>
              <a:ext uri="{FF2B5EF4-FFF2-40B4-BE49-F238E27FC236}">
                <a16:creationId xmlns:a16="http://schemas.microsoft.com/office/drawing/2014/main" xmlns="" id="{561D1B82-0F1A-4162-AC75-3B3A98611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8" y="2384425"/>
            <a:ext cx="2757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rgbClr val="000000"/>
                </a:solidFill>
              </a:rPr>
              <a:t>Realizar semestralmente búsqueda activa en los registros individuales de prestación de servicios de Salud (RIPS)</a:t>
            </a:r>
          </a:p>
        </p:txBody>
      </p:sp>
      <p:sp>
        <p:nvSpPr>
          <p:cNvPr id="20497" name="CuadroTexto 23">
            <a:extLst>
              <a:ext uri="{FF2B5EF4-FFF2-40B4-BE49-F238E27FC236}">
                <a16:creationId xmlns:a16="http://schemas.microsoft.com/office/drawing/2014/main" xmlns="" id="{0A53A746-971A-46A2-8E32-5BBD31EAB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4180240"/>
            <a:ext cx="2889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rgbClr val="000000"/>
                </a:solidFill>
              </a:rPr>
              <a:t>Realimentar empresas administradoras de planes de beneficios/administradoras de riesgos laborales en casos notificados que requieren seguimiento y tratamiento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2"/>
    </mc:Choice>
    <mc:Fallback xmlns="">
      <p:transition spd="slow" advTm="5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4" grpId="0" animBg="1"/>
      <p:bldP spid="9" grpId="0" animBg="1"/>
      <p:bldP spid="14" grpId="0" animBg="1"/>
      <p:bldP spid="15" grpId="0" animBg="1"/>
      <p:bldP spid="16" grpId="0" animBg="1"/>
      <p:bldP spid="20493" grpId="0"/>
      <p:bldP spid="20494" grpId="0"/>
      <p:bldP spid="20495" grpId="0"/>
      <p:bldP spid="20496" grpId="0"/>
      <p:bldP spid="204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7.6|19.3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3|6|12.5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1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2.7|13.5|4.4|6.1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1640</Words>
  <Application>Microsoft Office PowerPoint</Application>
  <PresentationFormat>Panorámica</PresentationFormat>
  <Paragraphs>179</Paragraphs>
  <Slides>20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Noto Sans Symbols</vt:lpstr>
      <vt:lpstr>Times New Roman</vt:lpstr>
      <vt:lpstr>Wingdings</vt:lpstr>
      <vt:lpstr>Tema de Office</vt:lpstr>
      <vt:lpstr>Presentación de PowerPoint</vt:lpstr>
      <vt:lpstr>Presentación de PowerPoint</vt:lpstr>
      <vt:lpstr>Curso virtual intoxicaciones por sustancias químicas</vt:lpstr>
      <vt:lpstr>Unidad 2. Responsabilidades por niveles, indicadores y la orientación para la acción</vt:lpstr>
      <vt:lpstr>Ministerio de Salud y Protección Social</vt:lpstr>
      <vt:lpstr>Instituto Nacional de Salud</vt:lpstr>
      <vt:lpstr>Dirección de Vigilancia y Análisis del Riesgo en Salud Pública del INS</vt:lpstr>
      <vt:lpstr> Direcciones Departamentales y Distritales de Salud </vt:lpstr>
      <vt:lpstr>Direcciones Municipales de Salud </vt:lpstr>
      <vt:lpstr> Empresas Administradoras de Planes de Beneficios </vt:lpstr>
      <vt:lpstr>Presentación de PowerPoint</vt:lpstr>
      <vt:lpstr>Análisis de la información</vt:lpstr>
      <vt:lpstr>Indicadores</vt:lpstr>
      <vt:lpstr>Indicadores</vt:lpstr>
      <vt:lpstr>Indicadores</vt:lpstr>
      <vt:lpstr>Acciones individuales</vt:lpstr>
      <vt:lpstr>Acciones colectivas</vt:lpstr>
      <vt:lpstr>Acciones de laboratorio</vt:lpstr>
      <vt:lpstr>Acciones de laboratorio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inscolombia</cp:lastModifiedBy>
  <cp:revision>124</cp:revision>
  <dcterms:created xsi:type="dcterms:W3CDTF">2020-02-04T17:00:47Z</dcterms:created>
  <dcterms:modified xsi:type="dcterms:W3CDTF">2021-12-06T20:51:53Z</dcterms:modified>
</cp:coreProperties>
</file>