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19"/>
  </p:notesMasterIdLst>
  <p:handoutMasterIdLst>
    <p:handoutMasterId r:id="rId20"/>
  </p:handoutMasterIdLst>
  <p:sldIdLst>
    <p:sldId id="257" r:id="rId2"/>
    <p:sldId id="292" r:id="rId3"/>
    <p:sldId id="288" r:id="rId4"/>
    <p:sldId id="318" r:id="rId5"/>
    <p:sldId id="319" r:id="rId6"/>
    <p:sldId id="320" r:id="rId7"/>
    <p:sldId id="280" r:id="rId8"/>
    <p:sldId id="321" r:id="rId9"/>
    <p:sldId id="316" r:id="rId10"/>
    <p:sldId id="317" r:id="rId11"/>
    <p:sldId id="281" r:id="rId12"/>
    <p:sldId id="289" r:id="rId13"/>
    <p:sldId id="322" r:id="rId14"/>
    <p:sldId id="260" r:id="rId15"/>
    <p:sldId id="313" r:id="rId16"/>
    <p:sldId id="282" r:id="rId17"/>
    <p:sldId id="325" r:id="rId18"/>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2414" autoAdjust="0"/>
  </p:normalViewPr>
  <p:slideViewPr>
    <p:cSldViewPr>
      <p:cViewPr varScale="1">
        <p:scale>
          <a:sx n="52" d="100"/>
          <a:sy n="52" d="100"/>
        </p:scale>
        <p:origin x="1950"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2736"/>
    </p:cViewPr>
  </p:sorterViewPr>
  <p:notesViewPr>
    <p:cSldViewPr>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86F85E-F457-4FCE-8E9D-FB02196CEF79}" type="doc">
      <dgm:prSet loTypeId="urn:microsoft.com/office/officeart/2005/8/layout/pyramid1" loCatId="pyramid" qsTypeId="urn:microsoft.com/office/officeart/2005/8/quickstyle/simple1" qsCatId="accent1" csTypeId="urn:microsoft.com/office/officeart/2005/8/colors/accent1_3" csCatId="accent1" phldr="1"/>
      <dgm:spPr/>
      <dgm:t>
        <a:bodyPr/>
        <a:lstStyle/>
        <a:p>
          <a:endParaRPr/>
        </a:p>
      </dgm:t>
    </dgm:pt>
    <dgm:pt modelId="{C7907698-8A1F-4DE0-A00A-01F651D0D6F5}" type="parTrans" cxnId="{2E888741-8DAB-4F98-8109-1F92915EC425}">
      <dgm:prSet/>
      <dgm:spPr/>
      <dgm:t>
        <a:bodyPr/>
        <a:lstStyle/>
        <a:p>
          <a:endParaRPr lang="en-US"/>
        </a:p>
      </dgm:t>
    </dgm:pt>
    <dgm:pt modelId="{BFC60A4F-C216-41B7-A256-AD1E92B7DED1}">
      <dgm:prSet phldrT="[Text]"/>
      <dgm:spPr>
        <a:solidFill>
          <a:srgbClr val="0066A4"/>
        </a:solidFill>
        <a:ln>
          <a:solidFill>
            <a:schemeClr val="tx1"/>
          </a:solidFill>
        </a:ln>
      </dgm:spPr>
      <dgm:t>
        <a:bodyPr/>
        <a:lstStyle/>
        <a:p>
          <a:pPr>
            <a:defRPr b="0" i="0"/>
          </a:pPr>
          <a:endParaRPr lang="en-US" dirty="0"/>
        </a:p>
      </dgm:t>
    </dgm:pt>
    <dgm:pt modelId="{FEC90A81-86A3-4398-9C23-7757443A5F3F}" type="sibTrans" cxnId="{2E888741-8DAB-4F98-8109-1F92915EC425}">
      <dgm:prSet/>
      <dgm:spPr/>
      <dgm:t>
        <a:bodyPr/>
        <a:lstStyle/>
        <a:p>
          <a:endParaRPr lang="en-US"/>
        </a:p>
      </dgm:t>
    </dgm:pt>
    <dgm:pt modelId="{774D395F-C15D-4257-BAD7-449A38BB84BD}" type="parTrans" cxnId="{A008239A-A9B8-40EA-AF1C-D087F9DC4490}">
      <dgm:prSet/>
      <dgm:spPr/>
      <dgm:t>
        <a:bodyPr/>
        <a:lstStyle/>
        <a:p>
          <a:endParaRPr lang="en-US"/>
        </a:p>
      </dgm:t>
    </dgm:pt>
    <dgm:pt modelId="{CFF2BB4F-F221-4C17-88FA-1FC62E0E2354}">
      <dgm:prSet phldrT="[Text]"/>
      <dgm:spPr>
        <a:solidFill>
          <a:schemeClr val="accent6">
            <a:lumMod val="75000"/>
          </a:schemeClr>
        </a:solidFill>
        <a:ln>
          <a:solidFill>
            <a:schemeClr val="tx1"/>
          </a:solidFill>
        </a:ln>
      </dgm:spPr>
      <dgm:t>
        <a:bodyPr/>
        <a:lstStyle/>
        <a:p>
          <a:pPr>
            <a:defRPr b="0" i="0"/>
          </a:pPr>
          <a:endParaRPr lang="en-US"/>
        </a:p>
      </dgm:t>
    </dgm:pt>
    <dgm:pt modelId="{A00677B5-1710-476D-B963-1BF6B94BF3D1}" type="sibTrans" cxnId="{A008239A-A9B8-40EA-AF1C-D087F9DC4490}">
      <dgm:prSet/>
      <dgm:spPr/>
      <dgm:t>
        <a:bodyPr/>
        <a:lstStyle/>
        <a:p>
          <a:endParaRPr lang="en-US"/>
        </a:p>
      </dgm:t>
    </dgm:pt>
    <dgm:pt modelId="{C3A9027A-C24E-4348-9D55-DCFA79067390}" type="parTrans" cxnId="{EBEFC1DB-EF3B-4EAC-8686-668B8B0BE2ED}">
      <dgm:prSet/>
      <dgm:spPr/>
      <dgm:t>
        <a:bodyPr/>
        <a:lstStyle/>
        <a:p>
          <a:endParaRPr lang="en-US"/>
        </a:p>
      </dgm:t>
    </dgm:pt>
    <dgm:pt modelId="{13A97C1A-BBF7-4643-8FA4-6D9FEADDC0BB}">
      <dgm:prSet phldrT="[Text]"/>
      <dgm:spPr>
        <a:solidFill>
          <a:srgbClr val="00A850"/>
        </a:solidFill>
        <a:ln>
          <a:solidFill>
            <a:schemeClr val="tx1"/>
          </a:solidFill>
        </a:ln>
      </dgm:spPr>
      <dgm:t>
        <a:bodyPr/>
        <a:lstStyle/>
        <a:p>
          <a:pPr>
            <a:defRPr b="0" i="0"/>
          </a:pPr>
          <a:endParaRPr lang="en-US" dirty="0"/>
        </a:p>
      </dgm:t>
    </dgm:pt>
    <dgm:pt modelId="{62E4AEE3-5E02-46BB-BB7E-2C25B32649A5}" type="sibTrans" cxnId="{EBEFC1DB-EF3B-4EAC-8686-668B8B0BE2ED}">
      <dgm:prSet/>
      <dgm:spPr/>
      <dgm:t>
        <a:bodyPr/>
        <a:lstStyle/>
        <a:p>
          <a:endParaRPr lang="en-US"/>
        </a:p>
      </dgm:t>
    </dgm:pt>
    <dgm:pt modelId="{BA8BC88B-F8E9-48F6-9D91-E6C8400F7E9C}" type="pres">
      <dgm:prSet presAssocID="{C286F85E-F457-4FCE-8E9D-FB02196CEF79}" presName="Name0" presStyleCnt="0">
        <dgm:presLayoutVars>
          <dgm:dir/>
          <dgm:animLvl val="lvl"/>
          <dgm:resizeHandles val="exact"/>
        </dgm:presLayoutVars>
      </dgm:prSet>
      <dgm:spPr/>
    </dgm:pt>
    <dgm:pt modelId="{4C2EC082-1358-4284-9DD7-089AF3E1A148}" type="pres">
      <dgm:prSet presAssocID="{BFC60A4F-C216-41B7-A256-AD1E92B7DED1}" presName="Name8" presStyleCnt="0"/>
      <dgm:spPr/>
    </dgm:pt>
    <dgm:pt modelId="{EB413B32-EE12-480C-B740-E7442516EAA7}" type="pres">
      <dgm:prSet presAssocID="{BFC60A4F-C216-41B7-A256-AD1E92B7DED1}" presName="level" presStyleLbl="node1" presStyleIdx="0" presStyleCnt="3">
        <dgm:presLayoutVars>
          <dgm:chMax val="1"/>
          <dgm:bulletEnabled val="1"/>
        </dgm:presLayoutVars>
      </dgm:prSet>
      <dgm:spPr/>
    </dgm:pt>
    <dgm:pt modelId="{6C809793-23A9-4453-8D7E-7523559C6AD7}" type="pres">
      <dgm:prSet presAssocID="{BFC60A4F-C216-41B7-A256-AD1E92B7DED1}" presName="levelTx" presStyleLbl="revTx" presStyleIdx="0" presStyleCnt="0">
        <dgm:presLayoutVars>
          <dgm:chMax val="1"/>
          <dgm:bulletEnabled val="1"/>
        </dgm:presLayoutVars>
      </dgm:prSet>
      <dgm:spPr/>
    </dgm:pt>
    <dgm:pt modelId="{88F2679A-E982-4CB9-B9B6-205908BB78F2}" type="pres">
      <dgm:prSet presAssocID="{CFF2BB4F-F221-4C17-88FA-1FC62E0E2354}" presName="Name8" presStyleCnt="0"/>
      <dgm:spPr/>
    </dgm:pt>
    <dgm:pt modelId="{9115DE83-41B6-4694-AB30-6106378F43D4}" type="pres">
      <dgm:prSet presAssocID="{CFF2BB4F-F221-4C17-88FA-1FC62E0E2354}" presName="level" presStyleLbl="node1" presStyleIdx="1" presStyleCnt="3">
        <dgm:presLayoutVars>
          <dgm:chMax val="1"/>
          <dgm:bulletEnabled val="1"/>
        </dgm:presLayoutVars>
      </dgm:prSet>
      <dgm:spPr/>
    </dgm:pt>
    <dgm:pt modelId="{EA76337A-0A6F-487C-AE3C-4066713D42DC}" type="pres">
      <dgm:prSet presAssocID="{CFF2BB4F-F221-4C17-88FA-1FC62E0E2354}" presName="levelTx" presStyleLbl="revTx" presStyleIdx="0" presStyleCnt="0">
        <dgm:presLayoutVars>
          <dgm:chMax val="1"/>
          <dgm:bulletEnabled val="1"/>
        </dgm:presLayoutVars>
      </dgm:prSet>
      <dgm:spPr/>
    </dgm:pt>
    <dgm:pt modelId="{217A5544-5923-48C7-8AF8-1C14607EE207}" type="pres">
      <dgm:prSet presAssocID="{13A97C1A-BBF7-4643-8FA4-6D9FEADDC0BB}" presName="Name8" presStyleCnt="0"/>
      <dgm:spPr/>
    </dgm:pt>
    <dgm:pt modelId="{0A9CE981-6F5B-4C93-AD32-768936ED0019}" type="pres">
      <dgm:prSet presAssocID="{13A97C1A-BBF7-4643-8FA4-6D9FEADDC0BB}" presName="level" presStyleLbl="node1" presStyleIdx="2" presStyleCnt="3">
        <dgm:presLayoutVars>
          <dgm:chMax val="1"/>
          <dgm:bulletEnabled val="1"/>
        </dgm:presLayoutVars>
      </dgm:prSet>
      <dgm:spPr/>
    </dgm:pt>
    <dgm:pt modelId="{801D2731-455C-49EC-ACAC-9BB947DFBE6B}" type="pres">
      <dgm:prSet presAssocID="{13A97C1A-BBF7-4643-8FA4-6D9FEADDC0BB}" presName="levelTx" presStyleLbl="revTx" presStyleIdx="0" presStyleCnt="0">
        <dgm:presLayoutVars>
          <dgm:chMax val="1"/>
          <dgm:bulletEnabled val="1"/>
        </dgm:presLayoutVars>
      </dgm:prSet>
      <dgm:spPr/>
    </dgm:pt>
  </dgm:ptLst>
  <dgm:cxnLst>
    <dgm:cxn modelId="{A34E4A00-A316-41F3-B77C-B4649A015269}" type="presOf" srcId="{C286F85E-F457-4FCE-8E9D-FB02196CEF79}" destId="{BA8BC88B-F8E9-48F6-9D91-E6C8400F7E9C}" srcOrd="0" destOrd="0" presId="urn:microsoft.com/office/officeart/2005/8/layout/pyramid1"/>
    <dgm:cxn modelId="{551D302D-4A7B-4491-9162-03E21831522D}" type="presOf" srcId="{13A97C1A-BBF7-4643-8FA4-6D9FEADDC0BB}" destId="{801D2731-455C-49EC-ACAC-9BB947DFBE6B}" srcOrd="1" destOrd="0" presId="urn:microsoft.com/office/officeart/2005/8/layout/pyramid1"/>
    <dgm:cxn modelId="{2E888741-8DAB-4F98-8109-1F92915EC425}" srcId="{C286F85E-F457-4FCE-8E9D-FB02196CEF79}" destId="{BFC60A4F-C216-41B7-A256-AD1E92B7DED1}" srcOrd="0" destOrd="0" parTransId="{C7907698-8A1F-4DE0-A00A-01F651D0D6F5}" sibTransId="{FEC90A81-86A3-4398-9C23-7757443A5F3F}"/>
    <dgm:cxn modelId="{35591F70-0605-4CA1-8F44-AFE811C673F0}" type="presOf" srcId="{BFC60A4F-C216-41B7-A256-AD1E92B7DED1}" destId="{6C809793-23A9-4453-8D7E-7523559C6AD7}" srcOrd="1" destOrd="0" presId="urn:microsoft.com/office/officeart/2005/8/layout/pyramid1"/>
    <dgm:cxn modelId="{3CEBFA8E-9226-4766-8532-7EF4E0E11CF7}" type="presOf" srcId="{13A97C1A-BBF7-4643-8FA4-6D9FEADDC0BB}" destId="{0A9CE981-6F5B-4C93-AD32-768936ED0019}" srcOrd="0" destOrd="0" presId="urn:microsoft.com/office/officeart/2005/8/layout/pyramid1"/>
    <dgm:cxn modelId="{A008239A-A9B8-40EA-AF1C-D087F9DC4490}" srcId="{C286F85E-F457-4FCE-8E9D-FB02196CEF79}" destId="{CFF2BB4F-F221-4C17-88FA-1FC62E0E2354}" srcOrd="1" destOrd="0" parTransId="{774D395F-C15D-4257-BAD7-449A38BB84BD}" sibTransId="{A00677B5-1710-476D-B963-1BF6B94BF3D1}"/>
    <dgm:cxn modelId="{0FF4A6A1-E14D-4782-B7F7-D1602C5A6E4E}" type="presOf" srcId="{CFF2BB4F-F221-4C17-88FA-1FC62E0E2354}" destId="{9115DE83-41B6-4694-AB30-6106378F43D4}" srcOrd="0" destOrd="0" presId="urn:microsoft.com/office/officeart/2005/8/layout/pyramid1"/>
    <dgm:cxn modelId="{9CEFCCA1-E671-4DE7-8C0A-C1EF85799DBB}" type="presOf" srcId="{CFF2BB4F-F221-4C17-88FA-1FC62E0E2354}" destId="{EA76337A-0A6F-487C-AE3C-4066713D42DC}" srcOrd="1" destOrd="0" presId="urn:microsoft.com/office/officeart/2005/8/layout/pyramid1"/>
    <dgm:cxn modelId="{FF14F9D5-543A-4879-AE89-0941F1411539}" type="presOf" srcId="{BFC60A4F-C216-41B7-A256-AD1E92B7DED1}" destId="{EB413B32-EE12-480C-B740-E7442516EAA7}" srcOrd="0" destOrd="0" presId="urn:microsoft.com/office/officeart/2005/8/layout/pyramid1"/>
    <dgm:cxn modelId="{EBEFC1DB-EF3B-4EAC-8686-668B8B0BE2ED}" srcId="{C286F85E-F457-4FCE-8E9D-FB02196CEF79}" destId="{13A97C1A-BBF7-4643-8FA4-6D9FEADDC0BB}" srcOrd="2" destOrd="0" parTransId="{C3A9027A-C24E-4348-9D55-DCFA79067390}" sibTransId="{62E4AEE3-5E02-46BB-BB7E-2C25B32649A5}"/>
    <dgm:cxn modelId="{A43AF3FE-EC6C-4879-B269-68C5FDE65776}" type="presParOf" srcId="{BA8BC88B-F8E9-48F6-9D91-E6C8400F7E9C}" destId="{4C2EC082-1358-4284-9DD7-089AF3E1A148}" srcOrd="0" destOrd="0" presId="urn:microsoft.com/office/officeart/2005/8/layout/pyramid1"/>
    <dgm:cxn modelId="{EAAC3A41-7D64-44C2-B972-56B5293D137A}" type="presParOf" srcId="{4C2EC082-1358-4284-9DD7-089AF3E1A148}" destId="{EB413B32-EE12-480C-B740-E7442516EAA7}" srcOrd="0" destOrd="0" presId="urn:microsoft.com/office/officeart/2005/8/layout/pyramid1"/>
    <dgm:cxn modelId="{F3519730-7A6D-428A-BB74-91D1477EE569}" type="presParOf" srcId="{4C2EC082-1358-4284-9DD7-089AF3E1A148}" destId="{6C809793-23A9-4453-8D7E-7523559C6AD7}" srcOrd="1" destOrd="0" presId="urn:microsoft.com/office/officeart/2005/8/layout/pyramid1"/>
    <dgm:cxn modelId="{F3837830-DCE3-4F5C-8742-79B0EA03EE2C}" type="presParOf" srcId="{BA8BC88B-F8E9-48F6-9D91-E6C8400F7E9C}" destId="{88F2679A-E982-4CB9-B9B6-205908BB78F2}" srcOrd="1" destOrd="0" presId="urn:microsoft.com/office/officeart/2005/8/layout/pyramid1"/>
    <dgm:cxn modelId="{09003593-E9E3-4E75-9196-F492AA53F118}" type="presParOf" srcId="{88F2679A-E982-4CB9-B9B6-205908BB78F2}" destId="{9115DE83-41B6-4694-AB30-6106378F43D4}" srcOrd="0" destOrd="0" presId="urn:microsoft.com/office/officeart/2005/8/layout/pyramid1"/>
    <dgm:cxn modelId="{7758B422-7850-4A4F-9CE7-C9AC9EAA8744}" type="presParOf" srcId="{88F2679A-E982-4CB9-B9B6-205908BB78F2}" destId="{EA76337A-0A6F-487C-AE3C-4066713D42DC}" srcOrd="1" destOrd="0" presId="urn:microsoft.com/office/officeart/2005/8/layout/pyramid1"/>
    <dgm:cxn modelId="{E0BD44C7-7B48-4828-B778-6AD97DCBD70E}" type="presParOf" srcId="{BA8BC88B-F8E9-48F6-9D91-E6C8400F7E9C}" destId="{217A5544-5923-48C7-8AF8-1C14607EE207}" srcOrd="2" destOrd="0" presId="urn:microsoft.com/office/officeart/2005/8/layout/pyramid1"/>
    <dgm:cxn modelId="{299C0A01-FEE6-4F94-9702-A64ED17264C7}" type="presParOf" srcId="{217A5544-5923-48C7-8AF8-1C14607EE207}" destId="{0A9CE981-6F5B-4C93-AD32-768936ED0019}" srcOrd="0" destOrd="0" presId="urn:microsoft.com/office/officeart/2005/8/layout/pyramid1"/>
    <dgm:cxn modelId="{6DE117CC-F2EC-4E07-A97E-7516A6471E81}" type="presParOf" srcId="{217A5544-5923-48C7-8AF8-1C14607EE207}" destId="{801D2731-455C-49EC-ACAC-9BB947DFBE6B}" srcOrd="1" destOrd="0" presId="urn:microsoft.com/office/officeart/2005/8/layout/pyramid1"/>
  </dgm:cxnLst>
  <dgm:bg>
    <a:noFill/>
  </dgm:bg>
  <dgm:whole>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413B32-EE12-480C-B740-E7442516EAA7}">
      <dsp:nvSpPr>
        <dsp:cNvPr id="0" name=""/>
        <dsp:cNvSpPr/>
      </dsp:nvSpPr>
      <dsp:spPr>
        <a:xfrm>
          <a:off x="2374763" y="0"/>
          <a:ext cx="2374763" cy="1683210"/>
        </a:xfrm>
        <a:prstGeom prst="trapezoid">
          <a:avLst>
            <a:gd name="adj" fmla="val 70543"/>
          </a:avLst>
        </a:prstGeom>
        <a:solidFill>
          <a:srgbClr val="0066A4"/>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defRPr b="0" i="0"/>
          </a:pPr>
          <a:endParaRPr lang="en-US" sz="6500" kern="1200" dirty="0"/>
        </a:p>
      </dsp:txBody>
      <dsp:txXfrm>
        <a:off x="2374763" y="0"/>
        <a:ext cx="2374763" cy="1683210"/>
      </dsp:txXfrm>
    </dsp:sp>
    <dsp:sp modelId="{9115DE83-41B6-4694-AB30-6106378F43D4}">
      <dsp:nvSpPr>
        <dsp:cNvPr id="0" name=""/>
        <dsp:cNvSpPr/>
      </dsp:nvSpPr>
      <dsp:spPr>
        <a:xfrm>
          <a:off x="1187381" y="1683210"/>
          <a:ext cx="4749526" cy="1683210"/>
        </a:xfrm>
        <a:prstGeom prst="trapezoid">
          <a:avLst>
            <a:gd name="adj" fmla="val 70543"/>
          </a:avLst>
        </a:prstGeom>
        <a:solidFill>
          <a:schemeClr val="accent6">
            <a:lumMod val="7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defRPr b="0" i="0"/>
          </a:pPr>
          <a:endParaRPr lang="en-US" sz="6500" kern="1200"/>
        </a:p>
      </dsp:txBody>
      <dsp:txXfrm>
        <a:off x="2018548" y="1683210"/>
        <a:ext cx="3087192" cy="1683210"/>
      </dsp:txXfrm>
    </dsp:sp>
    <dsp:sp modelId="{0A9CE981-6F5B-4C93-AD32-768936ED0019}">
      <dsp:nvSpPr>
        <dsp:cNvPr id="0" name=""/>
        <dsp:cNvSpPr/>
      </dsp:nvSpPr>
      <dsp:spPr>
        <a:xfrm>
          <a:off x="0" y="3366421"/>
          <a:ext cx="7124290" cy="1683210"/>
        </a:xfrm>
        <a:prstGeom prst="trapezoid">
          <a:avLst>
            <a:gd name="adj" fmla="val 70543"/>
          </a:avLst>
        </a:prstGeom>
        <a:solidFill>
          <a:srgbClr val="00A85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defRPr b="0" i="0"/>
          </a:pPr>
          <a:endParaRPr lang="en-US" sz="6500" kern="1200" dirty="0"/>
        </a:p>
      </dsp:txBody>
      <dsp:txXfrm>
        <a:off x="1246750" y="3366421"/>
        <a:ext cx="4630788" cy="168321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7363B8-D0B9-4F6B-AB10-342564EADC6D}" type="datetimeFigureOut">
              <a:rPr lang="es-CO" smtClean="0"/>
              <a:t>26/10/2020</a:t>
            </a:fld>
            <a:endParaRPr lang="es-CO"/>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0F2B8F-E6AE-4459-9632-3FFEA07E3DC7}" type="slidenum">
              <a:rPr lang="es-CO" smtClean="0"/>
              <a:t>‹Nº›</a:t>
            </a:fld>
            <a:endParaRPr lang="es-CO"/>
          </a:p>
        </p:txBody>
      </p:sp>
    </p:spTree>
    <p:extLst>
      <p:ext uri="{BB962C8B-B14F-4D97-AF65-F5344CB8AC3E}">
        <p14:creationId xmlns:p14="http://schemas.microsoft.com/office/powerpoint/2010/main" val="10710750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FAB59B-6D60-49F1-B7D9-B286CB24B048}" type="datetimeFigureOut">
              <a:rPr lang="es-CO" smtClean="0"/>
              <a:t>26/10/2020</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5F6D3C-B617-4BFA-975A-83ED5DCA668B}" type="slidenum">
              <a:rPr lang="es-CO" smtClean="0"/>
              <a:t>‹Nº›</a:t>
            </a:fld>
            <a:endParaRPr lang="es-CO"/>
          </a:p>
        </p:txBody>
      </p:sp>
    </p:spTree>
    <p:extLst>
      <p:ext uri="{BB962C8B-B14F-4D97-AF65-F5344CB8AC3E}">
        <p14:creationId xmlns:p14="http://schemas.microsoft.com/office/powerpoint/2010/main" val="1814599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sz="1200" kern="1200" dirty="0">
                <a:solidFill>
                  <a:schemeClr val="tx1"/>
                </a:solidFill>
                <a:effectLst/>
                <a:latin typeface="+mn-lt"/>
                <a:ea typeface="+mn-ea"/>
                <a:cs typeface="+mn-cs"/>
              </a:rPr>
              <a:t>Vamos a presentar el curso Frontline el cual fue diseñado para los profesionales o técnicos del sector salud de primera línea y es el nivel más bajo del Programa de entrenamiento en epidemiología de campo (FETP por las siglas en inglés)  </a:t>
            </a:r>
          </a:p>
        </p:txBody>
      </p:sp>
      <p:sp>
        <p:nvSpPr>
          <p:cNvPr id="4" name="Slide Number Placeholder 3"/>
          <p:cNvSpPr>
            <a:spLocks noGrp="1"/>
          </p:cNvSpPr>
          <p:nvPr>
            <p:ph type="sldNum" sz="quarter" idx="10"/>
          </p:nvPr>
        </p:nvSpPr>
        <p:spPr/>
        <p:txBody>
          <a:bodyPr/>
          <a:lstStyle/>
          <a:p>
            <a:fld id="{CC8CF3B0-F537-4C6F-999B-90BC56F1C6DE}"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311154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19050" y="674688"/>
            <a:ext cx="2498725" cy="1874837"/>
          </a:xfrm>
        </p:spPr>
      </p:sp>
      <p:sp>
        <p:nvSpPr>
          <p:cNvPr id="501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altLang="en-US" dirty="0">
                <a:ea typeface="ＭＳ Ｐゴシック" pitchFamily="34" charset="-128"/>
              </a:rPr>
              <a:t>El público meta del Frontline es: </a:t>
            </a:r>
            <a:r>
              <a:rPr lang="es-CO" u="sng" dirty="0"/>
              <a:t>Personal de salud pública de primera línea </a:t>
            </a:r>
            <a:r>
              <a:rPr lang="es-CO" dirty="0"/>
              <a:t>responsable de la recolección de datos, monitoreo, análisis y respuesta de vigilancia: </a:t>
            </a:r>
          </a:p>
          <a:p>
            <a:pPr lvl="1"/>
            <a:r>
              <a:rPr lang="es-CO" u="sng" dirty="0"/>
              <a:t>-Equipo de trabajadores de la salud pública local</a:t>
            </a:r>
            <a:r>
              <a:rPr lang="es-CO" dirty="0"/>
              <a:t>—funcionarios de vigilancia, médico, enfermera, salud ambiental, bacteriólogo, etc.  </a:t>
            </a:r>
          </a:p>
          <a:p>
            <a:pPr lvl="1"/>
            <a:r>
              <a:rPr lang="es-CO" u="sng" dirty="0"/>
              <a:t>-Personal de salud pública a nivel regional y nacional</a:t>
            </a:r>
            <a:r>
              <a:rPr lang="es-CO" dirty="0"/>
              <a:t>, para adquirir una mejor comprensión de las fuentes, fortalezas, y debilidades de los datos obtenidos en el campo, y para incentivar una mejor comunicación entre todos los niveles</a:t>
            </a:r>
            <a:endParaRPr lang="x-none" altLang="en-US" dirty="0">
              <a:ea typeface="ＭＳ Ｐゴシック" pitchFamily="34" charset="-128"/>
            </a:endParaRPr>
          </a:p>
          <a:p>
            <a:endParaRPr lang="en-US" altLang="en-US" dirty="0"/>
          </a:p>
        </p:txBody>
      </p:sp>
      <p:sp>
        <p:nvSpPr>
          <p:cNvPr id="501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15" indent="-280390" eaLnBrk="0" hangingPunct="0">
              <a:spcBef>
                <a:spcPct val="30000"/>
              </a:spcBef>
              <a:defRPr sz="1200">
                <a:solidFill>
                  <a:schemeClr val="tx1"/>
                </a:solidFill>
                <a:latin typeface="Arial" charset="0"/>
                <a:ea typeface="ＭＳ Ｐゴシック" pitchFamily="34" charset="-128"/>
              </a:defRPr>
            </a:lvl2pPr>
            <a:lvl3pPr marL="1121561" indent="-224312" eaLnBrk="0" hangingPunct="0">
              <a:spcBef>
                <a:spcPct val="30000"/>
              </a:spcBef>
              <a:defRPr sz="1200">
                <a:solidFill>
                  <a:schemeClr val="tx1"/>
                </a:solidFill>
                <a:latin typeface="Arial" charset="0"/>
                <a:ea typeface="ＭＳ Ｐゴシック" pitchFamily="34" charset="-128"/>
              </a:defRPr>
            </a:lvl3pPr>
            <a:lvl4pPr marL="1570185" indent="-224312" eaLnBrk="0" hangingPunct="0">
              <a:spcBef>
                <a:spcPct val="30000"/>
              </a:spcBef>
              <a:defRPr sz="1200">
                <a:solidFill>
                  <a:schemeClr val="tx1"/>
                </a:solidFill>
                <a:latin typeface="Arial" charset="0"/>
                <a:ea typeface="ＭＳ Ｐゴシック" pitchFamily="34" charset="-128"/>
              </a:defRPr>
            </a:lvl4pPr>
            <a:lvl5pPr marL="2018810" indent="-224312" eaLnBrk="0" hangingPunct="0">
              <a:spcBef>
                <a:spcPct val="30000"/>
              </a:spcBef>
              <a:defRPr sz="1200">
                <a:solidFill>
                  <a:schemeClr val="tx1"/>
                </a:solidFill>
                <a:latin typeface="Arial" charset="0"/>
                <a:ea typeface="ＭＳ Ｐゴシック" pitchFamily="34" charset="-128"/>
              </a:defRPr>
            </a:lvl5pPr>
            <a:lvl6pPr marL="2467434" indent="-224312" eaLnBrk="0" fontAlgn="base" hangingPunct="0">
              <a:spcBef>
                <a:spcPct val="30000"/>
              </a:spcBef>
              <a:spcAft>
                <a:spcPct val="0"/>
              </a:spcAft>
              <a:defRPr sz="1200">
                <a:solidFill>
                  <a:schemeClr val="tx1"/>
                </a:solidFill>
                <a:latin typeface="Arial" charset="0"/>
                <a:ea typeface="ＭＳ Ｐゴシック" pitchFamily="34" charset="-128"/>
              </a:defRPr>
            </a:lvl6pPr>
            <a:lvl7pPr marL="2916058" indent="-224312" eaLnBrk="0" fontAlgn="base" hangingPunct="0">
              <a:spcBef>
                <a:spcPct val="30000"/>
              </a:spcBef>
              <a:spcAft>
                <a:spcPct val="0"/>
              </a:spcAft>
              <a:defRPr sz="1200">
                <a:solidFill>
                  <a:schemeClr val="tx1"/>
                </a:solidFill>
                <a:latin typeface="Arial" charset="0"/>
                <a:ea typeface="ＭＳ Ｐゴシック" pitchFamily="34" charset="-128"/>
              </a:defRPr>
            </a:lvl7pPr>
            <a:lvl8pPr marL="3364683" indent="-224312" eaLnBrk="0" fontAlgn="base" hangingPunct="0">
              <a:spcBef>
                <a:spcPct val="30000"/>
              </a:spcBef>
              <a:spcAft>
                <a:spcPct val="0"/>
              </a:spcAft>
              <a:defRPr sz="1200">
                <a:solidFill>
                  <a:schemeClr val="tx1"/>
                </a:solidFill>
                <a:latin typeface="Arial" charset="0"/>
                <a:ea typeface="ＭＳ Ｐゴシック" pitchFamily="34" charset="-128"/>
              </a:defRPr>
            </a:lvl8pPr>
            <a:lvl9pPr marL="3813307" indent="-224312"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FEAE3713-C1D0-4606-91DF-134FBD4983E3}" type="slidenum">
              <a:rPr lang="en-US" altLang="en-US" smtClean="0"/>
              <a:pPr eaLnBrk="1" hangingPunct="1">
                <a:spcBef>
                  <a:spcPct val="0"/>
                </a:spcBef>
              </a:pPr>
              <a:t>10</a:t>
            </a:fld>
            <a:endParaRPr lang="en-US" altLang="en-US"/>
          </a:p>
        </p:txBody>
      </p:sp>
    </p:spTree>
    <p:extLst>
      <p:ext uri="{BB962C8B-B14F-4D97-AF65-F5344CB8AC3E}">
        <p14:creationId xmlns:p14="http://schemas.microsoft.com/office/powerpoint/2010/main" val="3213108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19050" y="674688"/>
            <a:ext cx="2498725" cy="1874837"/>
          </a:xfrm>
        </p:spPr>
      </p:sp>
      <p:sp>
        <p:nvSpPr>
          <p:cNvPr id="501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altLang="en-US" dirty="0">
                <a:ea typeface="ＭＳ Ｐゴシック" pitchFamily="34" charset="-128"/>
              </a:rPr>
              <a:t>El proceso para implementar el Frontline en Colombia incluye:</a:t>
            </a:r>
          </a:p>
          <a:p>
            <a:pPr marL="171450" indent="-171450">
              <a:buFont typeface="Arial" panose="020B0604020202020204" pitchFamily="34" charset="0"/>
              <a:buChar char="•"/>
              <a:defRPr b="0" i="0"/>
            </a:pPr>
            <a:r>
              <a:rPr lang="es-CO" altLang="en-US" dirty="0">
                <a:ea typeface="ＭＳ Ｐゴシック" pitchFamily="34" charset="-128"/>
              </a:rPr>
              <a:t>Negociación entre el INS con CDC/TEPHINET para implementar el Frontline a nivel nacional, revisión y ajustes de los materiales académicos a las necesidades de Colombia y negociación con Secretarías de Salud departamental y distrital.  </a:t>
            </a:r>
          </a:p>
          <a:p>
            <a:pPr marL="171450" indent="-171450">
              <a:buFont typeface="Arial" panose="020B0604020202020204" pitchFamily="34" charset="0"/>
              <a:buChar char="•"/>
              <a:defRPr b="0" i="0"/>
            </a:pPr>
            <a:r>
              <a:rPr lang="es-CO" altLang="en-US" dirty="0">
                <a:ea typeface="ＭＳ Ｐゴシック" pitchFamily="34" charset="-128"/>
              </a:rPr>
              <a:t>Fue implementada la Frontline Fase 1 en Santander, Cundinamarca y Atlántico y para la implementación Frontline Fase 2 participarán Chocó, Vichada, Norte de Santander y Fuerzas militares.</a:t>
            </a:r>
            <a:endParaRPr lang="x-none" altLang="en-US" dirty="0">
              <a:ea typeface="ＭＳ Ｐゴシック" pitchFamily="34" charset="-128"/>
            </a:endParaRPr>
          </a:p>
          <a:p>
            <a:endParaRPr lang="en-US" altLang="en-US" dirty="0"/>
          </a:p>
        </p:txBody>
      </p:sp>
      <p:sp>
        <p:nvSpPr>
          <p:cNvPr id="501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15" indent="-280390" eaLnBrk="0" hangingPunct="0">
              <a:spcBef>
                <a:spcPct val="30000"/>
              </a:spcBef>
              <a:defRPr sz="1200">
                <a:solidFill>
                  <a:schemeClr val="tx1"/>
                </a:solidFill>
                <a:latin typeface="Arial" charset="0"/>
                <a:ea typeface="ＭＳ Ｐゴシック" pitchFamily="34" charset="-128"/>
              </a:defRPr>
            </a:lvl2pPr>
            <a:lvl3pPr marL="1121561" indent="-224312" eaLnBrk="0" hangingPunct="0">
              <a:spcBef>
                <a:spcPct val="30000"/>
              </a:spcBef>
              <a:defRPr sz="1200">
                <a:solidFill>
                  <a:schemeClr val="tx1"/>
                </a:solidFill>
                <a:latin typeface="Arial" charset="0"/>
                <a:ea typeface="ＭＳ Ｐゴシック" pitchFamily="34" charset="-128"/>
              </a:defRPr>
            </a:lvl3pPr>
            <a:lvl4pPr marL="1570185" indent="-224312" eaLnBrk="0" hangingPunct="0">
              <a:spcBef>
                <a:spcPct val="30000"/>
              </a:spcBef>
              <a:defRPr sz="1200">
                <a:solidFill>
                  <a:schemeClr val="tx1"/>
                </a:solidFill>
                <a:latin typeface="Arial" charset="0"/>
                <a:ea typeface="ＭＳ Ｐゴシック" pitchFamily="34" charset="-128"/>
              </a:defRPr>
            </a:lvl4pPr>
            <a:lvl5pPr marL="2018810" indent="-224312" eaLnBrk="0" hangingPunct="0">
              <a:spcBef>
                <a:spcPct val="30000"/>
              </a:spcBef>
              <a:defRPr sz="1200">
                <a:solidFill>
                  <a:schemeClr val="tx1"/>
                </a:solidFill>
                <a:latin typeface="Arial" charset="0"/>
                <a:ea typeface="ＭＳ Ｐゴシック" pitchFamily="34" charset="-128"/>
              </a:defRPr>
            </a:lvl5pPr>
            <a:lvl6pPr marL="2467434" indent="-224312" eaLnBrk="0" fontAlgn="base" hangingPunct="0">
              <a:spcBef>
                <a:spcPct val="30000"/>
              </a:spcBef>
              <a:spcAft>
                <a:spcPct val="0"/>
              </a:spcAft>
              <a:defRPr sz="1200">
                <a:solidFill>
                  <a:schemeClr val="tx1"/>
                </a:solidFill>
                <a:latin typeface="Arial" charset="0"/>
                <a:ea typeface="ＭＳ Ｐゴシック" pitchFamily="34" charset="-128"/>
              </a:defRPr>
            </a:lvl6pPr>
            <a:lvl7pPr marL="2916058" indent="-224312" eaLnBrk="0" fontAlgn="base" hangingPunct="0">
              <a:spcBef>
                <a:spcPct val="30000"/>
              </a:spcBef>
              <a:spcAft>
                <a:spcPct val="0"/>
              </a:spcAft>
              <a:defRPr sz="1200">
                <a:solidFill>
                  <a:schemeClr val="tx1"/>
                </a:solidFill>
                <a:latin typeface="Arial" charset="0"/>
                <a:ea typeface="ＭＳ Ｐゴシック" pitchFamily="34" charset="-128"/>
              </a:defRPr>
            </a:lvl7pPr>
            <a:lvl8pPr marL="3364683" indent="-224312" eaLnBrk="0" fontAlgn="base" hangingPunct="0">
              <a:spcBef>
                <a:spcPct val="30000"/>
              </a:spcBef>
              <a:spcAft>
                <a:spcPct val="0"/>
              </a:spcAft>
              <a:defRPr sz="1200">
                <a:solidFill>
                  <a:schemeClr val="tx1"/>
                </a:solidFill>
                <a:latin typeface="Arial" charset="0"/>
                <a:ea typeface="ＭＳ Ｐゴシック" pitchFamily="34" charset="-128"/>
              </a:defRPr>
            </a:lvl8pPr>
            <a:lvl9pPr marL="3813307" indent="-224312"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FEAE3713-C1D0-4606-91DF-134FBD4983E3}" type="slidenum">
              <a:rPr lang="en-US" altLang="en-US" smtClean="0"/>
              <a:pPr eaLnBrk="1" hangingPunct="1">
                <a:spcBef>
                  <a:spcPct val="0"/>
                </a:spcBef>
              </a:pPr>
              <a:t>11</a:t>
            </a:fld>
            <a:endParaRPr lang="en-US" altLang="en-US"/>
          </a:p>
        </p:txBody>
      </p:sp>
    </p:spTree>
    <p:extLst>
      <p:ext uri="{BB962C8B-B14F-4D97-AF65-F5344CB8AC3E}">
        <p14:creationId xmlns:p14="http://schemas.microsoft.com/office/powerpoint/2010/main" val="481161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 Frontline </a:t>
            </a:r>
            <a:r>
              <a:rPr lang="en-US" dirty="0" err="1"/>
              <a:t>tiene</a:t>
            </a:r>
            <a:r>
              <a:rPr lang="en-US" dirty="0"/>
              <a:t> </a:t>
            </a:r>
            <a:r>
              <a:rPr lang="en-US" dirty="0" err="1"/>
              <a:t>una</a:t>
            </a:r>
            <a:r>
              <a:rPr lang="en-US" dirty="0"/>
              <a:t> </a:t>
            </a:r>
            <a:r>
              <a:rPr lang="en-US" dirty="0" err="1"/>
              <a:t>duración</a:t>
            </a:r>
            <a:r>
              <a:rPr lang="en-US" dirty="0"/>
              <a:t> de </a:t>
            </a:r>
            <a:r>
              <a:rPr lang="en-US" dirty="0" err="1"/>
              <a:t>aproximada</a:t>
            </a:r>
            <a:r>
              <a:rPr lang="en-US" dirty="0"/>
              <a:t> de </a:t>
            </a:r>
            <a:r>
              <a:rPr lang="en-US" dirty="0" err="1"/>
              <a:t>tres</a:t>
            </a:r>
            <a:r>
              <a:rPr lang="en-US" dirty="0"/>
              <a:t> </a:t>
            </a:r>
            <a:r>
              <a:rPr lang="en-US" dirty="0" err="1"/>
              <a:t>meses</a:t>
            </a:r>
            <a:r>
              <a:rPr lang="en-US" dirty="0"/>
              <a:t>, que involucre:</a:t>
            </a:r>
          </a:p>
          <a:p>
            <a:pPr lvl="1" indent="-342900">
              <a:spcBef>
                <a:spcPct val="0"/>
              </a:spcBef>
              <a:buFont typeface="Arial" panose="020B0604020202020204" pitchFamily="34" charset="0"/>
              <a:buChar char="•"/>
              <a:defRPr b="0" i="0"/>
            </a:pPr>
            <a:r>
              <a:rPr lang="x-none" sz="2400" b="1" dirty="0"/>
              <a:t>Sesiones en aula</a:t>
            </a:r>
            <a:r>
              <a:rPr lang="x-none" sz="2400" dirty="0"/>
              <a:t>: </a:t>
            </a:r>
            <a:r>
              <a:rPr lang="es-CO" sz="2000" dirty="0"/>
              <a:t>en aula 12 días y totalmente ~3 meses  </a:t>
            </a:r>
            <a:endParaRPr lang="es-CO" sz="2400" dirty="0"/>
          </a:p>
          <a:p>
            <a:pPr lvl="2" indent="-342900">
              <a:spcBef>
                <a:spcPct val="0"/>
              </a:spcBef>
              <a:buClr>
                <a:schemeClr val="accent3">
                  <a:lumMod val="75000"/>
                </a:schemeClr>
              </a:buClr>
              <a:buFont typeface="Arial" panose="020B0604020202020204" pitchFamily="34" charset="0"/>
              <a:buChar char="•"/>
              <a:defRPr b="0" i="0"/>
            </a:pPr>
            <a:r>
              <a:rPr lang="es-CO" sz="2000" dirty="0"/>
              <a:t>Presentaciones orales con notas al pie de página</a:t>
            </a:r>
          </a:p>
          <a:p>
            <a:pPr lvl="2" indent="-342900">
              <a:spcBef>
                <a:spcPct val="0"/>
              </a:spcBef>
              <a:buClr>
                <a:schemeClr val="accent3">
                  <a:lumMod val="75000"/>
                </a:schemeClr>
              </a:buClr>
              <a:buFont typeface="Arial" panose="020B0604020202020204" pitchFamily="34" charset="0"/>
              <a:buChar char="•"/>
              <a:defRPr b="0" i="0"/>
            </a:pPr>
            <a:r>
              <a:rPr lang="es-CO" sz="2000" dirty="0"/>
              <a:t>Trabajo grupal  - ejercicios y ejercicios individuales  </a:t>
            </a:r>
          </a:p>
          <a:p>
            <a:pPr lvl="2" indent="-342900">
              <a:spcBef>
                <a:spcPct val="0"/>
              </a:spcBef>
              <a:buClr>
                <a:schemeClr val="accent3">
                  <a:lumMod val="75000"/>
                </a:schemeClr>
              </a:buClr>
              <a:buFont typeface="Arial" panose="020B0604020202020204" pitchFamily="34" charset="0"/>
              <a:buChar char="•"/>
              <a:defRPr b="0" i="0"/>
            </a:pPr>
            <a:r>
              <a:rPr lang="es-CO" sz="2000" dirty="0"/>
              <a:t>Estudios de caso, Simulaciones</a:t>
            </a:r>
          </a:p>
          <a:p>
            <a:pPr lvl="2" indent="-342900">
              <a:spcBef>
                <a:spcPct val="0"/>
              </a:spcBef>
              <a:buClr>
                <a:schemeClr val="accent3">
                  <a:lumMod val="75000"/>
                </a:schemeClr>
              </a:buClr>
              <a:buFont typeface="Arial" panose="020B0604020202020204" pitchFamily="34" charset="0"/>
              <a:buChar char="•"/>
              <a:defRPr b="0" i="0"/>
            </a:pPr>
            <a:r>
              <a:rPr lang="es-CO" sz="2000" dirty="0"/>
              <a:t>Exámenes diario y de cada taller</a:t>
            </a:r>
          </a:p>
          <a:p>
            <a:pPr lvl="2" indent="-342900">
              <a:spcBef>
                <a:spcPct val="0"/>
              </a:spcBef>
              <a:buClr>
                <a:schemeClr val="accent3">
                  <a:lumMod val="75000"/>
                </a:schemeClr>
              </a:buClr>
              <a:buFont typeface="Arial" panose="020B0604020202020204" pitchFamily="34" charset="0"/>
              <a:buChar char="•"/>
              <a:defRPr b="0" i="0"/>
            </a:pPr>
            <a:r>
              <a:rPr lang="es-CO" sz="2000" dirty="0"/>
              <a:t>Bosquejos o templete de presentaciones y reportes</a:t>
            </a:r>
          </a:p>
          <a:p>
            <a:pPr lvl="2" indent="-342900">
              <a:spcBef>
                <a:spcPct val="0"/>
              </a:spcBef>
              <a:buClr>
                <a:schemeClr val="accent3">
                  <a:lumMod val="75000"/>
                </a:schemeClr>
              </a:buClr>
              <a:buFont typeface="Arial" panose="020B0604020202020204" pitchFamily="34" charset="0"/>
              <a:buChar char="•"/>
              <a:defRPr b="0" i="0"/>
            </a:pPr>
            <a:r>
              <a:rPr lang="es-CO" sz="2000" dirty="0"/>
              <a:t>Lineamientos del trabajo de campo</a:t>
            </a:r>
          </a:p>
          <a:p>
            <a:pPr lvl="1" indent="-342900">
              <a:spcBef>
                <a:spcPct val="0"/>
              </a:spcBef>
              <a:buFont typeface="Arial" panose="020B0604020202020204" pitchFamily="34" charset="0"/>
              <a:buChar char="•"/>
              <a:defRPr b="0" i="0"/>
            </a:pPr>
            <a:endParaRPr lang="es-CO" sz="2400" b="1" dirty="0"/>
          </a:p>
          <a:p>
            <a:pPr lvl="1" indent="-342900">
              <a:spcBef>
                <a:spcPct val="0"/>
              </a:spcBef>
              <a:buFont typeface="Arial" panose="020B0604020202020204" pitchFamily="34" charset="0"/>
              <a:buChar char="•"/>
              <a:defRPr b="0" i="0"/>
            </a:pPr>
            <a:r>
              <a:rPr lang="es-CO" sz="2400" b="1" dirty="0"/>
              <a:t>Se suministran materiales académicos para tutores (G</a:t>
            </a:r>
            <a:r>
              <a:rPr lang="es-CO" sz="2000" dirty="0"/>
              <a:t>uía del instructor – con notas al pie de página y  respuesta a ejercicios, exámenes) y la Guía para el estudiante (el que tiene un libro y ejercicios) </a:t>
            </a:r>
            <a:endParaRPr lang="x-none" sz="2000" dirty="0"/>
          </a:p>
          <a:p>
            <a:endParaRPr lang="en-US" dirty="0"/>
          </a:p>
        </p:txBody>
      </p:sp>
      <p:sp>
        <p:nvSpPr>
          <p:cNvPr id="4" name="Slide Number Placeholder 3"/>
          <p:cNvSpPr>
            <a:spLocks noGrp="1"/>
          </p:cNvSpPr>
          <p:nvPr>
            <p:ph type="sldNum" sz="quarter" idx="10"/>
          </p:nvPr>
        </p:nvSpPr>
        <p:spPr/>
        <p:txBody>
          <a:bodyPr/>
          <a:lstStyle/>
          <a:p>
            <a:fld id="{CC8CF3B0-F537-4C6F-999B-90BC56F1C6DE}"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944400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 Frontline </a:t>
            </a:r>
            <a:r>
              <a:rPr lang="en-US" dirty="0" err="1"/>
              <a:t>tiene</a:t>
            </a:r>
            <a:r>
              <a:rPr lang="en-US" dirty="0"/>
              <a:t> </a:t>
            </a:r>
            <a:r>
              <a:rPr lang="en-US" dirty="0" err="1"/>
              <a:t>una</a:t>
            </a:r>
            <a:r>
              <a:rPr lang="en-US" dirty="0"/>
              <a:t> </a:t>
            </a:r>
            <a:r>
              <a:rPr lang="en-US" dirty="0" err="1"/>
              <a:t>duración</a:t>
            </a:r>
            <a:r>
              <a:rPr lang="en-US" dirty="0"/>
              <a:t> de </a:t>
            </a:r>
            <a:r>
              <a:rPr lang="en-US" dirty="0" err="1"/>
              <a:t>aproximada</a:t>
            </a:r>
            <a:r>
              <a:rPr lang="en-US" dirty="0"/>
              <a:t> de </a:t>
            </a:r>
            <a:r>
              <a:rPr lang="en-US" dirty="0" err="1"/>
              <a:t>tres</a:t>
            </a:r>
            <a:r>
              <a:rPr lang="en-US" dirty="0"/>
              <a:t> </a:t>
            </a:r>
            <a:r>
              <a:rPr lang="en-US" dirty="0" err="1"/>
              <a:t>meses</a:t>
            </a:r>
            <a:r>
              <a:rPr lang="en-US" dirty="0"/>
              <a:t>, que involucre:</a:t>
            </a:r>
          </a:p>
          <a:p>
            <a:pPr lvl="1" indent="-342900">
              <a:spcBef>
                <a:spcPct val="0"/>
              </a:spcBef>
              <a:buFont typeface="Arial" panose="020B0604020202020204" pitchFamily="34" charset="0"/>
              <a:buChar char="•"/>
              <a:defRPr b="0" i="0"/>
            </a:pPr>
            <a:r>
              <a:rPr lang="x-none" sz="2400" b="1" dirty="0"/>
              <a:t>Sesiones en aula</a:t>
            </a:r>
            <a:r>
              <a:rPr lang="x-none" sz="2400" dirty="0"/>
              <a:t>: </a:t>
            </a:r>
            <a:r>
              <a:rPr lang="es-CO" sz="2000" dirty="0"/>
              <a:t>en aula 12 días y totalmente ~3 meses  </a:t>
            </a:r>
            <a:endParaRPr lang="es-CO" sz="2400" dirty="0"/>
          </a:p>
          <a:p>
            <a:pPr lvl="2" indent="-342900">
              <a:spcBef>
                <a:spcPct val="0"/>
              </a:spcBef>
              <a:buClr>
                <a:schemeClr val="accent3">
                  <a:lumMod val="75000"/>
                </a:schemeClr>
              </a:buClr>
              <a:buFont typeface="Arial" panose="020B0604020202020204" pitchFamily="34" charset="0"/>
              <a:buChar char="•"/>
              <a:defRPr b="0" i="0"/>
            </a:pPr>
            <a:r>
              <a:rPr lang="es-CO" sz="2000" dirty="0"/>
              <a:t>Presentaciones orales con notas al pie de página</a:t>
            </a:r>
          </a:p>
          <a:p>
            <a:pPr lvl="2" indent="-342900">
              <a:spcBef>
                <a:spcPct val="0"/>
              </a:spcBef>
              <a:buClr>
                <a:schemeClr val="accent3">
                  <a:lumMod val="75000"/>
                </a:schemeClr>
              </a:buClr>
              <a:buFont typeface="Arial" panose="020B0604020202020204" pitchFamily="34" charset="0"/>
              <a:buChar char="•"/>
              <a:defRPr b="0" i="0"/>
            </a:pPr>
            <a:r>
              <a:rPr lang="es-CO" sz="2000" dirty="0"/>
              <a:t>Trabajo grupal  - ejercicios y ejercicios individuales  </a:t>
            </a:r>
          </a:p>
          <a:p>
            <a:pPr lvl="2" indent="-342900">
              <a:spcBef>
                <a:spcPct val="0"/>
              </a:spcBef>
              <a:buClr>
                <a:schemeClr val="accent3">
                  <a:lumMod val="75000"/>
                </a:schemeClr>
              </a:buClr>
              <a:buFont typeface="Arial" panose="020B0604020202020204" pitchFamily="34" charset="0"/>
              <a:buChar char="•"/>
              <a:defRPr b="0" i="0"/>
            </a:pPr>
            <a:r>
              <a:rPr lang="es-CO" sz="2000" dirty="0"/>
              <a:t>Estudios de caso, Simulaciones</a:t>
            </a:r>
          </a:p>
          <a:p>
            <a:pPr lvl="2" indent="-342900">
              <a:spcBef>
                <a:spcPct val="0"/>
              </a:spcBef>
              <a:buClr>
                <a:schemeClr val="accent3">
                  <a:lumMod val="75000"/>
                </a:schemeClr>
              </a:buClr>
              <a:buFont typeface="Arial" panose="020B0604020202020204" pitchFamily="34" charset="0"/>
              <a:buChar char="•"/>
              <a:defRPr b="0" i="0"/>
            </a:pPr>
            <a:r>
              <a:rPr lang="es-CO" sz="2000" dirty="0"/>
              <a:t>Exámenes diario y de cada taller</a:t>
            </a:r>
          </a:p>
          <a:p>
            <a:pPr lvl="2" indent="-342900">
              <a:spcBef>
                <a:spcPct val="0"/>
              </a:spcBef>
              <a:buClr>
                <a:schemeClr val="accent3">
                  <a:lumMod val="75000"/>
                </a:schemeClr>
              </a:buClr>
              <a:buFont typeface="Arial" panose="020B0604020202020204" pitchFamily="34" charset="0"/>
              <a:buChar char="•"/>
              <a:defRPr b="0" i="0"/>
            </a:pPr>
            <a:r>
              <a:rPr lang="es-CO" sz="2000" dirty="0"/>
              <a:t>Bosquejos o templete de presentaciones y reportes</a:t>
            </a:r>
          </a:p>
          <a:p>
            <a:pPr lvl="2" indent="-342900">
              <a:spcBef>
                <a:spcPct val="0"/>
              </a:spcBef>
              <a:buClr>
                <a:schemeClr val="accent3">
                  <a:lumMod val="75000"/>
                </a:schemeClr>
              </a:buClr>
              <a:buFont typeface="Arial" panose="020B0604020202020204" pitchFamily="34" charset="0"/>
              <a:buChar char="•"/>
              <a:defRPr b="0" i="0"/>
            </a:pPr>
            <a:r>
              <a:rPr lang="es-CO" sz="2000" dirty="0"/>
              <a:t>Lineamientos del trabajo de campo</a:t>
            </a:r>
          </a:p>
          <a:p>
            <a:pPr lvl="1" indent="-342900">
              <a:spcBef>
                <a:spcPct val="0"/>
              </a:spcBef>
              <a:buFont typeface="Arial" panose="020B0604020202020204" pitchFamily="34" charset="0"/>
              <a:buChar char="•"/>
              <a:defRPr b="0" i="0"/>
            </a:pPr>
            <a:endParaRPr lang="es-CO" sz="2400" b="1" dirty="0"/>
          </a:p>
          <a:p>
            <a:pPr lvl="1" indent="-342900">
              <a:spcBef>
                <a:spcPct val="0"/>
              </a:spcBef>
              <a:buFont typeface="Arial" panose="020B0604020202020204" pitchFamily="34" charset="0"/>
              <a:buChar char="•"/>
              <a:defRPr b="0" i="0"/>
            </a:pPr>
            <a:r>
              <a:rPr lang="es-CO" sz="2400" b="1" dirty="0"/>
              <a:t>Se suministran materiales académicos para tutores (G</a:t>
            </a:r>
            <a:r>
              <a:rPr lang="es-CO" sz="2000" dirty="0"/>
              <a:t>uía del instructor – con notas al pie de página y  respuesta a ejercicios, exámenes) y la Guía para el estudiante (el que tiene un libro y ejercicios) </a:t>
            </a:r>
            <a:endParaRPr lang="x-none" sz="2000" dirty="0"/>
          </a:p>
          <a:p>
            <a:endParaRPr lang="en-US" dirty="0"/>
          </a:p>
        </p:txBody>
      </p:sp>
      <p:sp>
        <p:nvSpPr>
          <p:cNvPr id="4" name="Slide Number Placeholder 3"/>
          <p:cNvSpPr>
            <a:spLocks noGrp="1"/>
          </p:cNvSpPr>
          <p:nvPr>
            <p:ph type="sldNum" sz="quarter" idx="10"/>
          </p:nvPr>
        </p:nvSpPr>
        <p:spPr/>
        <p:txBody>
          <a:bodyPr/>
          <a:lstStyle/>
          <a:p>
            <a:fld id="{CC8CF3B0-F537-4C6F-999B-90BC56F1C6DE}"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86939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9050" y="674688"/>
            <a:ext cx="2498725" cy="1874837"/>
          </a:xfrm>
        </p:spPr>
      </p:sp>
      <p:sp>
        <p:nvSpPr>
          <p:cNvPr id="430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En este grafico podemos observar que el curso de desarrolla en cuatro grandes módulos denominados:</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Vigilancia en Salud Pública</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Métodos epidemiológicos</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Investigación de Brotes</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Comunicación en Salud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El contenido teórico de estos módulos se desarrolla a través del aula virtual y de sesiones sincrónicas en las semanas que se visualizan en la parte inferior de cada modulo, así mismo el trabajo de campo se desarrollara de manera alternada en las semanas 3, 4, 6 7, 9 y 10 con acompañamiento permanente del tutor. El proceso culmina en la semana 11 donde los estudiantes deben realizar la presentación oral y escrita de sus productos. </a:t>
            </a:r>
          </a:p>
        </p:txBody>
      </p:sp>
      <p:sp>
        <p:nvSpPr>
          <p:cNvPr id="430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15" indent="-280390" eaLnBrk="0" hangingPunct="0">
              <a:spcBef>
                <a:spcPct val="30000"/>
              </a:spcBef>
              <a:defRPr sz="1200">
                <a:solidFill>
                  <a:schemeClr val="tx1"/>
                </a:solidFill>
                <a:latin typeface="Arial" charset="0"/>
                <a:ea typeface="ＭＳ Ｐゴシック" pitchFamily="34" charset="-128"/>
              </a:defRPr>
            </a:lvl2pPr>
            <a:lvl3pPr marL="1121561" indent="-224312" eaLnBrk="0" hangingPunct="0">
              <a:spcBef>
                <a:spcPct val="30000"/>
              </a:spcBef>
              <a:defRPr sz="1200">
                <a:solidFill>
                  <a:schemeClr val="tx1"/>
                </a:solidFill>
                <a:latin typeface="Arial" charset="0"/>
                <a:ea typeface="ＭＳ Ｐゴシック" pitchFamily="34" charset="-128"/>
              </a:defRPr>
            </a:lvl3pPr>
            <a:lvl4pPr marL="1570185" indent="-224312" eaLnBrk="0" hangingPunct="0">
              <a:spcBef>
                <a:spcPct val="30000"/>
              </a:spcBef>
              <a:defRPr sz="1200">
                <a:solidFill>
                  <a:schemeClr val="tx1"/>
                </a:solidFill>
                <a:latin typeface="Arial" charset="0"/>
                <a:ea typeface="ＭＳ Ｐゴシック" pitchFamily="34" charset="-128"/>
              </a:defRPr>
            </a:lvl4pPr>
            <a:lvl5pPr marL="2018810" indent="-224312" eaLnBrk="0" hangingPunct="0">
              <a:spcBef>
                <a:spcPct val="30000"/>
              </a:spcBef>
              <a:defRPr sz="1200">
                <a:solidFill>
                  <a:schemeClr val="tx1"/>
                </a:solidFill>
                <a:latin typeface="Arial" charset="0"/>
                <a:ea typeface="ＭＳ Ｐゴシック" pitchFamily="34" charset="-128"/>
              </a:defRPr>
            </a:lvl5pPr>
            <a:lvl6pPr marL="2467434" indent="-224312" eaLnBrk="0" fontAlgn="base" hangingPunct="0">
              <a:spcBef>
                <a:spcPct val="30000"/>
              </a:spcBef>
              <a:spcAft>
                <a:spcPct val="0"/>
              </a:spcAft>
              <a:defRPr sz="1200">
                <a:solidFill>
                  <a:schemeClr val="tx1"/>
                </a:solidFill>
                <a:latin typeface="Arial" charset="0"/>
                <a:ea typeface="ＭＳ Ｐゴシック" pitchFamily="34" charset="-128"/>
              </a:defRPr>
            </a:lvl6pPr>
            <a:lvl7pPr marL="2916058" indent="-224312" eaLnBrk="0" fontAlgn="base" hangingPunct="0">
              <a:spcBef>
                <a:spcPct val="30000"/>
              </a:spcBef>
              <a:spcAft>
                <a:spcPct val="0"/>
              </a:spcAft>
              <a:defRPr sz="1200">
                <a:solidFill>
                  <a:schemeClr val="tx1"/>
                </a:solidFill>
                <a:latin typeface="Arial" charset="0"/>
                <a:ea typeface="ＭＳ Ｐゴシック" pitchFamily="34" charset="-128"/>
              </a:defRPr>
            </a:lvl7pPr>
            <a:lvl8pPr marL="3364683" indent="-224312" eaLnBrk="0" fontAlgn="base" hangingPunct="0">
              <a:spcBef>
                <a:spcPct val="30000"/>
              </a:spcBef>
              <a:spcAft>
                <a:spcPct val="0"/>
              </a:spcAft>
              <a:defRPr sz="1200">
                <a:solidFill>
                  <a:schemeClr val="tx1"/>
                </a:solidFill>
                <a:latin typeface="Arial" charset="0"/>
                <a:ea typeface="ＭＳ Ｐゴシック" pitchFamily="34" charset="-128"/>
              </a:defRPr>
            </a:lvl8pPr>
            <a:lvl9pPr marL="3813307" indent="-224312"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A31D1C52-C9E2-4958-BC15-CCB1E8289E9F}" type="slidenum">
              <a:rPr lang="en-US" altLang="en-US" smtClean="0">
                <a:solidFill>
                  <a:prstClr val="black"/>
                </a:solidFill>
              </a:rPr>
              <a:pPr eaLnBrk="1" hangingPunct="1">
                <a:spcBef>
                  <a:spcPct val="0"/>
                </a:spcBef>
              </a:pPr>
              <a:t>14</a:t>
            </a:fld>
            <a:endParaRPr lang="en-US" altLang="en-US">
              <a:solidFill>
                <a:prstClr val="black"/>
              </a:solidFill>
            </a:endParaRPr>
          </a:p>
        </p:txBody>
      </p:sp>
    </p:spTree>
    <p:extLst>
      <p:ext uri="{BB962C8B-B14F-4D97-AF65-F5344CB8AC3E}">
        <p14:creationId xmlns:p14="http://schemas.microsoft.com/office/powerpoint/2010/main" val="3541321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9050" y="674688"/>
            <a:ext cx="2498725" cy="1874837"/>
          </a:xfrm>
        </p:spPr>
      </p:sp>
      <p:sp>
        <p:nvSpPr>
          <p:cNvPr id="430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err="1"/>
              <a:t>En</a:t>
            </a:r>
            <a:r>
              <a:rPr lang="en-US" dirty="0"/>
              <a:t> </a:t>
            </a:r>
            <a:r>
              <a:rPr lang="en-US" dirty="0" err="1"/>
              <a:t>cada</a:t>
            </a:r>
            <a:r>
              <a:rPr lang="en-US" dirty="0"/>
              <a:t> </a:t>
            </a:r>
            <a:r>
              <a:rPr lang="en-US" dirty="0" err="1"/>
              <a:t>uno</a:t>
            </a:r>
            <a:r>
              <a:rPr lang="en-US" dirty="0"/>
              <a:t> de </a:t>
            </a:r>
            <a:r>
              <a:rPr lang="en-US" dirty="0" err="1"/>
              <a:t>los</a:t>
            </a:r>
            <a:r>
              <a:rPr lang="en-US" dirty="0"/>
              <a:t> </a:t>
            </a:r>
            <a:r>
              <a:rPr lang="es-CO" dirty="0">
                <a:ea typeface="ＭＳ Ｐゴシック" pitchFamily="34" charset="-128"/>
              </a:rPr>
              <a:t>t</a:t>
            </a:r>
            <a:r>
              <a:rPr lang="es-CO" altLang="en-US" dirty="0">
                <a:ea typeface="ＭＳ Ｐゴシック" pitchFamily="34" charset="-128"/>
              </a:rPr>
              <a:t>rabajos de campo deben elaborar una presentación oral y reporte escrito.</a:t>
            </a:r>
          </a:p>
          <a:p>
            <a:r>
              <a:rPr lang="es-CO" b="1" dirty="0"/>
              <a:t>Trabajo de campo 1 (TC1) </a:t>
            </a:r>
            <a:r>
              <a:rPr lang="es-CO" dirty="0"/>
              <a:t> </a:t>
            </a:r>
          </a:p>
          <a:p>
            <a:pPr marL="914400" lvl="1" indent="-514350"/>
            <a:r>
              <a:rPr lang="es-CO" dirty="0"/>
              <a:t>Análisis de vigilancia - Obligatorio</a:t>
            </a:r>
          </a:p>
          <a:p>
            <a:pPr marL="914400" lvl="1" indent="-514350"/>
            <a:r>
              <a:rPr lang="es-CO" dirty="0"/>
              <a:t>Auditoría de la calidad - Obligatorio</a:t>
            </a:r>
          </a:p>
          <a:p>
            <a:r>
              <a:rPr lang="es-CO" b="1" dirty="0"/>
              <a:t>Trabajo de campo 2 (TC2)</a:t>
            </a:r>
            <a:endParaRPr lang="es-CO" dirty="0"/>
          </a:p>
          <a:p>
            <a:pPr marL="914400" lvl="1" indent="-514350"/>
            <a:r>
              <a:rPr lang="es-CO" dirty="0"/>
              <a:t>Investigación de caso</a:t>
            </a:r>
          </a:p>
          <a:p>
            <a:pPr marL="914400" lvl="1" indent="-514350"/>
            <a:r>
              <a:rPr lang="es-CO" dirty="0"/>
              <a:t>Investigación de brote      Seleccionar uno</a:t>
            </a:r>
          </a:p>
          <a:p>
            <a:pPr marL="914400" lvl="1" indent="-514350"/>
            <a:r>
              <a:rPr lang="es-CO" dirty="0"/>
              <a:t>Análisis de problemas</a:t>
            </a:r>
          </a:p>
          <a:p>
            <a:endParaRPr lang="en-US" dirty="0"/>
          </a:p>
        </p:txBody>
      </p:sp>
      <p:sp>
        <p:nvSpPr>
          <p:cNvPr id="430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15" indent="-280390" eaLnBrk="0" hangingPunct="0">
              <a:spcBef>
                <a:spcPct val="30000"/>
              </a:spcBef>
              <a:defRPr sz="1200">
                <a:solidFill>
                  <a:schemeClr val="tx1"/>
                </a:solidFill>
                <a:latin typeface="Arial" charset="0"/>
                <a:ea typeface="ＭＳ Ｐゴシック" pitchFamily="34" charset="-128"/>
              </a:defRPr>
            </a:lvl2pPr>
            <a:lvl3pPr marL="1121561" indent="-224312" eaLnBrk="0" hangingPunct="0">
              <a:spcBef>
                <a:spcPct val="30000"/>
              </a:spcBef>
              <a:defRPr sz="1200">
                <a:solidFill>
                  <a:schemeClr val="tx1"/>
                </a:solidFill>
                <a:latin typeface="Arial" charset="0"/>
                <a:ea typeface="ＭＳ Ｐゴシック" pitchFamily="34" charset="-128"/>
              </a:defRPr>
            </a:lvl3pPr>
            <a:lvl4pPr marL="1570185" indent="-224312" eaLnBrk="0" hangingPunct="0">
              <a:spcBef>
                <a:spcPct val="30000"/>
              </a:spcBef>
              <a:defRPr sz="1200">
                <a:solidFill>
                  <a:schemeClr val="tx1"/>
                </a:solidFill>
                <a:latin typeface="Arial" charset="0"/>
                <a:ea typeface="ＭＳ Ｐゴシック" pitchFamily="34" charset="-128"/>
              </a:defRPr>
            </a:lvl4pPr>
            <a:lvl5pPr marL="2018810" indent="-224312" eaLnBrk="0" hangingPunct="0">
              <a:spcBef>
                <a:spcPct val="30000"/>
              </a:spcBef>
              <a:defRPr sz="1200">
                <a:solidFill>
                  <a:schemeClr val="tx1"/>
                </a:solidFill>
                <a:latin typeface="Arial" charset="0"/>
                <a:ea typeface="ＭＳ Ｐゴシック" pitchFamily="34" charset="-128"/>
              </a:defRPr>
            </a:lvl5pPr>
            <a:lvl6pPr marL="2467434" indent="-224312" eaLnBrk="0" fontAlgn="base" hangingPunct="0">
              <a:spcBef>
                <a:spcPct val="30000"/>
              </a:spcBef>
              <a:spcAft>
                <a:spcPct val="0"/>
              </a:spcAft>
              <a:defRPr sz="1200">
                <a:solidFill>
                  <a:schemeClr val="tx1"/>
                </a:solidFill>
                <a:latin typeface="Arial" charset="0"/>
                <a:ea typeface="ＭＳ Ｐゴシック" pitchFamily="34" charset="-128"/>
              </a:defRPr>
            </a:lvl6pPr>
            <a:lvl7pPr marL="2916058" indent="-224312" eaLnBrk="0" fontAlgn="base" hangingPunct="0">
              <a:spcBef>
                <a:spcPct val="30000"/>
              </a:spcBef>
              <a:spcAft>
                <a:spcPct val="0"/>
              </a:spcAft>
              <a:defRPr sz="1200">
                <a:solidFill>
                  <a:schemeClr val="tx1"/>
                </a:solidFill>
                <a:latin typeface="Arial" charset="0"/>
                <a:ea typeface="ＭＳ Ｐゴシック" pitchFamily="34" charset="-128"/>
              </a:defRPr>
            </a:lvl7pPr>
            <a:lvl8pPr marL="3364683" indent="-224312" eaLnBrk="0" fontAlgn="base" hangingPunct="0">
              <a:spcBef>
                <a:spcPct val="30000"/>
              </a:spcBef>
              <a:spcAft>
                <a:spcPct val="0"/>
              </a:spcAft>
              <a:defRPr sz="1200">
                <a:solidFill>
                  <a:schemeClr val="tx1"/>
                </a:solidFill>
                <a:latin typeface="Arial" charset="0"/>
                <a:ea typeface="ＭＳ Ｐゴシック" pitchFamily="34" charset="-128"/>
              </a:defRPr>
            </a:lvl8pPr>
            <a:lvl9pPr marL="3813307" indent="-224312"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A31D1C52-C9E2-4958-BC15-CCB1E8289E9F}" type="slidenum">
              <a:rPr lang="en-US" altLang="en-US" smtClean="0">
                <a:solidFill>
                  <a:prstClr val="black"/>
                </a:solidFill>
              </a:rPr>
              <a:pPr eaLnBrk="1" hangingPunct="1">
                <a:spcBef>
                  <a:spcPct val="0"/>
                </a:spcBef>
              </a:pPr>
              <a:t>15</a:t>
            </a:fld>
            <a:endParaRPr lang="en-US" altLang="en-US">
              <a:solidFill>
                <a:prstClr val="black"/>
              </a:solidFill>
            </a:endParaRPr>
          </a:p>
        </p:txBody>
      </p:sp>
    </p:spTree>
    <p:extLst>
      <p:ext uri="{BB962C8B-B14F-4D97-AF65-F5344CB8AC3E}">
        <p14:creationId xmlns:p14="http://schemas.microsoft.com/office/powerpoint/2010/main" val="2726323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p:sp>
      <p:sp>
        <p:nvSpPr>
          <p:cNvPr id="194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a:t>En</a:t>
            </a:r>
            <a:r>
              <a:rPr lang="en-US" altLang="en-US" dirty="0"/>
              <a:t> </a:t>
            </a:r>
            <a:r>
              <a:rPr lang="en-US" altLang="en-US" dirty="0" err="1"/>
              <a:t>resumen</a:t>
            </a:r>
            <a:r>
              <a:rPr lang="en-US" altLang="en-US" dirty="0"/>
              <a:t>: </a:t>
            </a:r>
          </a:p>
          <a:p>
            <a:pPr marL="171450" indent="-171450">
              <a:buFont typeface="Arial" panose="020B0604020202020204" pitchFamily="34" charset="0"/>
              <a:buChar char="•"/>
              <a:defRPr b="0" i="0"/>
            </a:pPr>
            <a:r>
              <a:rPr lang="es-CO" altLang="en-US" dirty="0"/>
              <a:t>El Frontline en Colombia fue </a:t>
            </a:r>
            <a:r>
              <a:rPr lang="es-CO" altLang="en-US" u="sng" dirty="0"/>
              <a:t>implementado en tres departamentos piloto</a:t>
            </a:r>
            <a:r>
              <a:rPr lang="es-CO" altLang="en-US" dirty="0"/>
              <a:t>: Santander, Cundinamarca y Atlántico, para fortalecer el nivel local</a:t>
            </a:r>
          </a:p>
          <a:p>
            <a:pPr marL="171450" indent="-171450">
              <a:buFont typeface="Arial" panose="020B0604020202020204" pitchFamily="34" charset="0"/>
              <a:buChar char="•"/>
              <a:defRPr b="0" i="0"/>
            </a:pPr>
            <a:r>
              <a:rPr lang="es-CO" altLang="en-US" dirty="0"/>
              <a:t>Tiene </a:t>
            </a:r>
            <a:r>
              <a:rPr lang="es-CO" altLang="en-US" u="sng" dirty="0"/>
              <a:t>igual enfoque del nivel avanzado </a:t>
            </a:r>
            <a:r>
              <a:rPr lang="es-CO" altLang="en-US" dirty="0"/>
              <a:t>del FETP, desarrollando </a:t>
            </a:r>
            <a:r>
              <a:rPr lang="es-CO" altLang="en-US" u="sng" dirty="0"/>
              <a:t>competencias</a:t>
            </a:r>
            <a:r>
              <a:rPr lang="es-CO" altLang="en-US" dirty="0"/>
              <a:t>: vigilancia, gerencia, epidemiología, investigación, comunicación</a:t>
            </a:r>
          </a:p>
          <a:p>
            <a:pPr marL="171450" indent="-171450">
              <a:buFont typeface="Arial" panose="020B0604020202020204" pitchFamily="34" charset="0"/>
              <a:buChar char="•"/>
              <a:defRPr b="0" i="0"/>
            </a:pPr>
            <a:r>
              <a:rPr lang="es-CO" altLang="en-US" dirty="0"/>
              <a:t>Puede ser </a:t>
            </a:r>
            <a:r>
              <a:rPr lang="es-CO" altLang="en-US" u="sng" dirty="0"/>
              <a:t>delegado a las entidades territoriales y supervisado por el FETP/INS</a:t>
            </a:r>
          </a:p>
          <a:p>
            <a:pPr marL="171450" indent="-171450">
              <a:buFont typeface="Arial" panose="020B0604020202020204" pitchFamily="34" charset="0"/>
              <a:buChar char="•"/>
              <a:defRPr b="0" i="0"/>
            </a:pPr>
            <a:r>
              <a:rPr lang="es-CO" altLang="en-US" dirty="0"/>
              <a:t>Los niveles departamentales y distritales pueden darle </a:t>
            </a:r>
            <a:r>
              <a:rPr lang="es-CO" altLang="en-US" u="sng" dirty="0"/>
              <a:t>sostenibilidad y evaluación del impacto</a:t>
            </a:r>
            <a:endParaRPr lang="en-US" altLang="en-US" u="sng" dirty="0"/>
          </a:p>
          <a:p>
            <a:endParaRPr lang="en-US" altLang="en-US" dirty="0"/>
          </a:p>
        </p:txBody>
      </p:sp>
      <p:sp>
        <p:nvSpPr>
          <p:cNvPr id="194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4463" indent="-278640">
              <a:spcBef>
                <a:spcPct val="30000"/>
              </a:spcBef>
              <a:defRPr sz="1200">
                <a:solidFill>
                  <a:schemeClr val="tx1"/>
                </a:solidFill>
                <a:latin typeface="Arial" panose="020B0604020202020204" pitchFamily="34" charset="0"/>
              </a:defRPr>
            </a:lvl2pPr>
            <a:lvl3pPr marL="1114560" indent="-222912">
              <a:spcBef>
                <a:spcPct val="30000"/>
              </a:spcBef>
              <a:defRPr sz="1200">
                <a:solidFill>
                  <a:schemeClr val="tx1"/>
                </a:solidFill>
                <a:latin typeface="Arial" panose="020B0604020202020204" pitchFamily="34" charset="0"/>
              </a:defRPr>
            </a:lvl3pPr>
            <a:lvl4pPr marL="1560384" indent="-222912">
              <a:spcBef>
                <a:spcPct val="30000"/>
              </a:spcBef>
              <a:defRPr sz="1200">
                <a:solidFill>
                  <a:schemeClr val="tx1"/>
                </a:solidFill>
                <a:latin typeface="Arial" panose="020B0604020202020204" pitchFamily="34" charset="0"/>
              </a:defRPr>
            </a:lvl4pPr>
            <a:lvl5pPr marL="2006207" indent="-222912">
              <a:spcBef>
                <a:spcPct val="30000"/>
              </a:spcBef>
              <a:defRPr sz="1200">
                <a:solidFill>
                  <a:schemeClr val="tx1"/>
                </a:solidFill>
                <a:latin typeface="Arial" panose="020B0604020202020204" pitchFamily="34" charset="0"/>
              </a:defRPr>
            </a:lvl5pPr>
            <a:lvl6pPr marL="2452031" indent="-222912" eaLnBrk="0" fontAlgn="base" hangingPunct="0">
              <a:spcBef>
                <a:spcPct val="30000"/>
              </a:spcBef>
              <a:spcAft>
                <a:spcPct val="0"/>
              </a:spcAft>
              <a:defRPr sz="1200">
                <a:solidFill>
                  <a:schemeClr val="tx1"/>
                </a:solidFill>
                <a:latin typeface="Arial" panose="020B0604020202020204" pitchFamily="34" charset="0"/>
              </a:defRPr>
            </a:lvl6pPr>
            <a:lvl7pPr marL="2897855" indent="-222912" eaLnBrk="0" fontAlgn="base" hangingPunct="0">
              <a:spcBef>
                <a:spcPct val="30000"/>
              </a:spcBef>
              <a:spcAft>
                <a:spcPct val="0"/>
              </a:spcAft>
              <a:defRPr sz="1200">
                <a:solidFill>
                  <a:schemeClr val="tx1"/>
                </a:solidFill>
                <a:latin typeface="Arial" panose="020B0604020202020204" pitchFamily="34" charset="0"/>
              </a:defRPr>
            </a:lvl7pPr>
            <a:lvl8pPr marL="3343679" indent="-222912" eaLnBrk="0" fontAlgn="base" hangingPunct="0">
              <a:spcBef>
                <a:spcPct val="30000"/>
              </a:spcBef>
              <a:spcAft>
                <a:spcPct val="0"/>
              </a:spcAft>
              <a:defRPr sz="1200">
                <a:solidFill>
                  <a:schemeClr val="tx1"/>
                </a:solidFill>
                <a:latin typeface="Arial" panose="020B0604020202020204" pitchFamily="34" charset="0"/>
              </a:defRPr>
            </a:lvl8pPr>
            <a:lvl9pPr marL="3789503" indent="-22291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54BE03B-9BB4-4A47-9833-AB7506B6DD3C}" type="slidenum">
              <a:rPr lang="en-US" altLang="en-US" smtClean="0">
                <a:solidFill>
                  <a:prstClr val="black"/>
                </a:solidFill>
              </a:rPr>
              <a:pPr>
                <a:spcBef>
                  <a:spcPct val="0"/>
                </a:spcBef>
              </a:pPr>
              <a:t>16</a:t>
            </a:fld>
            <a:endParaRPr lang="en-US" altLang="en-US">
              <a:solidFill>
                <a:prstClr val="black"/>
              </a:solidFill>
            </a:endParaRPr>
          </a:p>
        </p:txBody>
      </p:sp>
    </p:spTree>
    <p:extLst>
      <p:ext uri="{BB962C8B-B14F-4D97-AF65-F5344CB8AC3E}">
        <p14:creationId xmlns:p14="http://schemas.microsoft.com/office/powerpoint/2010/main" val="693793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spcAft>
                <a:spcPts val="600"/>
              </a:spcAft>
              <a:buClr>
                <a:srgbClr val="008000"/>
              </a:buClr>
              <a:defRPr b="0" i="0"/>
            </a:pPr>
            <a:r>
              <a:rPr lang="en-US" dirty="0"/>
              <a:t>Los </a:t>
            </a:r>
            <a:r>
              <a:rPr lang="en-US" dirty="0" err="1"/>
              <a:t>objetivos</a:t>
            </a:r>
            <a:r>
              <a:rPr lang="en-US" dirty="0"/>
              <a:t> de la </a:t>
            </a:r>
            <a:r>
              <a:rPr lang="en-US" dirty="0" err="1"/>
              <a:t>presentación</a:t>
            </a:r>
            <a:r>
              <a:rPr lang="en-US" dirty="0"/>
              <a:t> son: </a:t>
            </a:r>
            <a:r>
              <a:rPr lang="es-CO" dirty="0"/>
              <a:t>Presentar el curso Frontline diseñado e implementado a nivel mundial articulado al Programa de entrenamiento en epidemiología de campo (FETP), su estructura y metodología, materiales académicos tanto para los tutores como para los estudiantes, los talleres y trabajos de campo 1 y 2 y finalmente se exponen los resultados del piloto del Frontline implementado en Colombia </a:t>
            </a:r>
            <a:r>
              <a:rPr lang="es-CO" dirty="0" err="1"/>
              <a:t>durnate</a:t>
            </a:r>
            <a:r>
              <a:rPr lang="es-CO" dirty="0"/>
              <a:t> 2017.</a:t>
            </a:r>
            <a:endParaRPr lang="x-none" dirty="0"/>
          </a:p>
          <a:p>
            <a:endParaRPr lang="en-US" dirty="0"/>
          </a:p>
        </p:txBody>
      </p:sp>
      <p:sp>
        <p:nvSpPr>
          <p:cNvPr id="4" name="Slide Number Placeholder 3"/>
          <p:cNvSpPr>
            <a:spLocks noGrp="1"/>
          </p:cNvSpPr>
          <p:nvPr>
            <p:ph type="sldNum" sz="quarter" idx="10"/>
          </p:nvPr>
        </p:nvSpPr>
        <p:spPr/>
        <p:txBody>
          <a:bodyPr/>
          <a:lstStyle/>
          <a:p>
            <a:fld id="{5E0F89AB-2BF4-BC4F-962A-72E070F4CCFC}"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710552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9763">
              <a:defRPr sz="3500">
                <a:solidFill>
                  <a:srgbClr val="7E7E7E"/>
                </a:solidFill>
                <a:latin typeface="Arial" panose="020B0604020202020204" pitchFamily="34" charset="0"/>
              </a:defRPr>
            </a:lvl1pPr>
            <a:lvl2pPr marL="729057" indent="-280406" defTabSz="909763">
              <a:defRPr sz="3500">
                <a:solidFill>
                  <a:srgbClr val="7E7E7E"/>
                </a:solidFill>
                <a:latin typeface="Arial" panose="020B0604020202020204" pitchFamily="34" charset="0"/>
              </a:defRPr>
            </a:lvl2pPr>
            <a:lvl3pPr marL="1121626" indent="-224325" defTabSz="909763">
              <a:defRPr sz="3500">
                <a:solidFill>
                  <a:srgbClr val="7E7E7E"/>
                </a:solidFill>
                <a:latin typeface="Arial" panose="020B0604020202020204" pitchFamily="34" charset="0"/>
              </a:defRPr>
            </a:lvl3pPr>
            <a:lvl4pPr marL="1570276" indent="-224325" defTabSz="909763">
              <a:defRPr sz="3500">
                <a:solidFill>
                  <a:srgbClr val="7E7E7E"/>
                </a:solidFill>
                <a:latin typeface="Arial" panose="020B0604020202020204" pitchFamily="34" charset="0"/>
              </a:defRPr>
            </a:lvl4pPr>
            <a:lvl5pPr marL="2018927" indent="-224325" defTabSz="909763">
              <a:defRPr sz="3500">
                <a:solidFill>
                  <a:srgbClr val="7E7E7E"/>
                </a:solidFill>
                <a:latin typeface="Arial" panose="020B0604020202020204" pitchFamily="34" charset="0"/>
              </a:defRPr>
            </a:lvl5pPr>
            <a:lvl6pPr marL="2467577" indent="-224325" defTabSz="909763" eaLnBrk="0" fontAlgn="base" hangingPunct="0">
              <a:spcBef>
                <a:spcPct val="0"/>
              </a:spcBef>
              <a:spcAft>
                <a:spcPct val="0"/>
              </a:spcAft>
              <a:defRPr sz="3500">
                <a:solidFill>
                  <a:srgbClr val="7E7E7E"/>
                </a:solidFill>
                <a:latin typeface="Arial" panose="020B0604020202020204" pitchFamily="34" charset="0"/>
              </a:defRPr>
            </a:lvl6pPr>
            <a:lvl7pPr marL="2916227" indent="-224325" defTabSz="909763" eaLnBrk="0" fontAlgn="base" hangingPunct="0">
              <a:spcBef>
                <a:spcPct val="0"/>
              </a:spcBef>
              <a:spcAft>
                <a:spcPct val="0"/>
              </a:spcAft>
              <a:defRPr sz="3500">
                <a:solidFill>
                  <a:srgbClr val="7E7E7E"/>
                </a:solidFill>
                <a:latin typeface="Arial" panose="020B0604020202020204" pitchFamily="34" charset="0"/>
              </a:defRPr>
            </a:lvl7pPr>
            <a:lvl8pPr marL="3364878" indent="-224325" defTabSz="909763" eaLnBrk="0" fontAlgn="base" hangingPunct="0">
              <a:spcBef>
                <a:spcPct val="0"/>
              </a:spcBef>
              <a:spcAft>
                <a:spcPct val="0"/>
              </a:spcAft>
              <a:defRPr sz="3500">
                <a:solidFill>
                  <a:srgbClr val="7E7E7E"/>
                </a:solidFill>
                <a:latin typeface="Arial" panose="020B0604020202020204" pitchFamily="34" charset="0"/>
              </a:defRPr>
            </a:lvl8pPr>
            <a:lvl9pPr marL="3813528" indent="-224325" defTabSz="909763" eaLnBrk="0" fontAlgn="base" hangingPunct="0">
              <a:spcBef>
                <a:spcPct val="0"/>
              </a:spcBef>
              <a:spcAft>
                <a:spcPct val="0"/>
              </a:spcAft>
              <a:defRPr sz="3500">
                <a:solidFill>
                  <a:srgbClr val="7E7E7E"/>
                </a:solidFill>
                <a:latin typeface="Arial" panose="020B0604020202020204" pitchFamily="34" charset="0"/>
              </a:defRPr>
            </a:lvl9pPr>
          </a:lstStyle>
          <a:p>
            <a:fld id="{16EA6413-8A1D-47DA-9D88-52F61F869ED0}" type="slidenum">
              <a:rPr lang="en-US" altLang="en-US" sz="1200">
                <a:solidFill>
                  <a:srgbClr val="000000"/>
                </a:solidFill>
              </a:rPr>
              <a:pPr/>
              <a:t>3</a:t>
            </a:fld>
            <a:endParaRPr lang="en-US" altLang="en-US" sz="1200">
              <a:solidFill>
                <a:srgbClr val="000000"/>
              </a:solidFill>
            </a:endParaRPr>
          </a:p>
        </p:txBody>
      </p:sp>
      <p:sp>
        <p:nvSpPr>
          <p:cNvPr id="59395" name="Rectangle 2"/>
          <p:cNvSpPr>
            <a:spLocks noGrp="1" noRot="1" noChangeAspect="1" noChangeArrowheads="1" noTextEdit="1"/>
          </p:cNvSpPr>
          <p:nvPr>
            <p:ph type="sldImg"/>
          </p:nvPr>
        </p:nvSpPr>
        <p:spPr/>
      </p:sp>
      <p:sp>
        <p:nvSpPr>
          <p:cNvPr id="59396" name="Rectangle 3"/>
          <p:cNvSpPr>
            <a:spLocks noGrp="1" noChangeArrowheads="1"/>
          </p:cNvSpPr>
          <p:nvPr>
            <p:ph type="body" idx="1"/>
          </p:nvPr>
        </p:nvSpPr>
        <p:spPr>
          <a:xfrm>
            <a:off x="919370" y="4372131"/>
            <a:ext cx="5061192" cy="414103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s-CO" dirty="0"/>
              <a:t>El Programa de entrenamiento en epidemiología de campo (FETP) tienen una estructura piramidal que contempla tres niveles: Curso Frontline, nivel intermedio y avanzado.</a:t>
            </a:r>
            <a:endParaRPr lang="en-US" altLang="en-US" dirty="0">
              <a:solidFill>
                <a:srgbClr val="003399"/>
              </a:solidFill>
            </a:endParaRPr>
          </a:p>
        </p:txBody>
      </p:sp>
    </p:spTree>
    <p:extLst>
      <p:ext uri="{BB962C8B-B14F-4D97-AF65-F5344CB8AC3E}">
        <p14:creationId xmlns:p14="http://schemas.microsoft.com/office/powerpoint/2010/main" val="2584394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7338" indent="-287338">
              <a:spcBef>
                <a:spcPct val="0"/>
              </a:spcBef>
              <a:defRPr b="0" i="0"/>
            </a:pPr>
            <a:r>
              <a:rPr lang="en-US" dirty="0"/>
              <a:t>La </a:t>
            </a:r>
            <a:r>
              <a:rPr lang="es-CO" dirty="0"/>
              <a:t>meta del Frontline es la de m</a:t>
            </a:r>
            <a:r>
              <a:rPr lang="x-none" dirty="0"/>
              <a:t>ejorar la vigilancia epidemiológica práctica, la investigación y la respuesta a los casos y a los brotes, </a:t>
            </a:r>
            <a:r>
              <a:rPr lang="es-CO" dirty="0"/>
              <a:t>obteniendo </a:t>
            </a:r>
            <a:r>
              <a:rPr lang="x-none" dirty="0"/>
              <a:t>datos para la toma de decisiones a nivel local</a:t>
            </a:r>
            <a:r>
              <a:rPr lang="es-CO" dirty="0"/>
              <a:t>, lo que permitirá obtener mejoras de las habilidades de los participantes dentro del contexto de sus actuales responsabilidades y expectativas laborales. </a:t>
            </a:r>
          </a:p>
          <a:p>
            <a:endParaRPr lang="en-US" dirty="0"/>
          </a:p>
        </p:txBody>
      </p:sp>
      <p:sp>
        <p:nvSpPr>
          <p:cNvPr id="4" name="Slide Number Placeholder 3"/>
          <p:cNvSpPr>
            <a:spLocks noGrp="1"/>
          </p:cNvSpPr>
          <p:nvPr>
            <p:ph type="sldNum" sz="quarter" idx="10"/>
          </p:nvPr>
        </p:nvSpPr>
        <p:spPr/>
        <p:txBody>
          <a:bodyPr/>
          <a:lstStyle/>
          <a:p>
            <a:fld id="{5E0F89AB-2BF4-BC4F-962A-72E070F4CCFC}"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212260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a:t>Los objetivos  del Frontline son:  </a:t>
            </a:r>
          </a:p>
          <a:p>
            <a:pPr marL="287338" indent="-287338">
              <a:spcBef>
                <a:spcPct val="0"/>
              </a:spcBef>
              <a:buFont typeface="Arial" panose="020B0604020202020204" pitchFamily="34" charset="0"/>
              <a:buChar char="•"/>
              <a:defRPr b="0" i="0"/>
            </a:pPr>
            <a:r>
              <a:rPr lang="es-CO" dirty="0"/>
              <a:t>Aumentar el </a:t>
            </a:r>
            <a:r>
              <a:rPr lang="es-CO" u="sng" dirty="0"/>
              <a:t>reconocimiento del papel de la información</a:t>
            </a:r>
            <a:r>
              <a:rPr lang="es-CO" dirty="0"/>
              <a:t> para el control y toma de decisiones</a:t>
            </a:r>
          </a:p>
          <a:p>
            <a:pPr marL="287338" indent="-287338">
              <a:spcBef>
                <a:spcPct val="0"/>
              </a:spcBef>
              <a:buFont typeface="Arial" panose="020B0604020202020204" pitchFamily="34" charset="0"/>
              <a:buChar char="•"/>
              <a:defRPr b="0" i="0"/>
            </a:pPr>
            <a:r>
              <a:rPr lang="es-CO" dirty="0"/>
              <a:t>Mejorar la </a:t>
            </a:r>
            <a:r>
              <a:rPr lang="es-CO" u="sng" dirty="0"/>
              <a:t>recolección, análisis, interpretación y comunicación </a:t>
            </a:r>
            <a:r>
              <a:rPr lang="es-CO" dirty="0"/>
              <a:t>de la información de </a:t>
            </a:r>
            <a:r>
              <a:rPr lang="es-CO" u="sng" dirty="0"/>
              <a:t>vigilancia</a:t>
            </a:r>
          </a:p>
          <a:p>
            <a:pPr marL="287338" indent="-287338">
              <a:spcBef>
                <a:spcPct val="0"/>
              </a:spcBef>
              <a:buFont typeface="Arial" panose="020B0604020202020204" pitchFamily="34" charset="0"/>
              <a:buChar char="•"/>
              <a:defRPr b="0" i="0"/>
            </a:pPr>
            <a:r>
              <a:rPr lang="es-CO" u="sng" dirty="0"/>
              <a:t>Mejorar la calidad y uso de la información</a:t>
            </a:r>
            <a:r>
              <a:rPr lang="es-CO" dirty="0"/>
              <a:t> de vigilancia para </a:t>
            </a:r>
            <a:r>
              <a:rPr lang="es-CO" u="sng" dirty="0"/>
              <a:t>detección de enfermedades/brotes</a:t>
            </a:r>
          </a:p>
          <a:p>
            <a:pPr marL="287338" indent="-287338">
              <a:spcBef>
                <a:spcPct val="0"/>
              </a:spcBef>
              <a:buFont typeface="Arial" panose="020B0604020202020204" pitchFamily="34" charset="0"/>
              <a:buChar char="•"/>
              <a:defRPr b="0" i="0"/>
            </a:pPr>
            <a:r>
              <a:rPr lang="es-CO" u="sng" dirty="0"/>
              <a:t>Mejorar el intercambio y la diseminación de la información </a:t>
            </a:r>
            <a:r>
              <a:rPr lang="es-CO" dirty="0"/>
              <a:t>de salud</a:t>
            </a:r>
          </a:p>
          <a:p>
            <a:pPr marL="287338" indent="-287338">
              <a:spcBef>
                <a:spcPct val="0"/>
              </a:spcBef>
              <a:buFont typeface="Arial" panose="020B0604020202020204" pitchFamily="34" charset="0"/>
              <a:buChar char="•"/>
              <a:defRPr b="0" i="0"/>
            </a:pPr>
            <a:r>
              <a:rPr lang="es-CO" u="sng" dirty="0"/>
              <a:t>Mejorar la investigación y respuesta </a:t>
            </a:r>
            <a:r>
              <a:rPr lang="es-CO" dirty="0"/>
              <a:t>ante casos y brotes de eventos de salud pública</a:t>
            </a:r>
            <a:endParaRPr lang="x-none" dirty="0"/>
          </a:p>
          <a:p>
            <a:endParaRPr lang="en-US" dirty="0"/>
          </a:p>
        </p:txBody>
      </p:sp>
      <p:sp>
        <p:nvSpPr>
          <p:cNvPr id="4" name="Slide Number Placeholder 3"/>
          <p:cNvSpPr>
            <a:spLocks noGrp="1"/>
          </p:cNvSpPr>
          <p:nvPr>
            <p:ph type="sldNum" sz="quarter" idx="10"/>
          </p:nvPr>
        </p:nvSpPr>
        <p:spPr/>
        <p:txBody>
          <a:bodyPr/>
          <a:lstStyle/>
          <a:p>
            <a:fld id="{5E0F89AB-2BF4-BC4F-962A-72E070F4CCFC}"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293921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19050" y="674688"/>
            <a:ext cx="2498725" cy="1874837"/>
          </a:xfrm>
        </p:spPr>
      </p:sp>
      <p:sp>
        <p:nvSpPr>
          <p:cNvPr id="501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altLang="en-US" dirty="0">
                <a:ea typeface="ＭＳ Ｐゴシック" pitchFamily="34" charset="-128"/>
              </a:rPr>
              <a:t>Los Centros de Control y Prevención de Enfermedades (</a:t>
            </a:r>
            <a:r>
              <a:rPr lang="es-CO" altLang="en-US" u="sng" dirty="0">
                <a:ea typeface="ＭＳ Ｐゴシック" pitchFamily="34" charset="-128"/>
              </a:rPr>
              <a:t>CDC</a:t>
            </a:r>
            <a:r>
              <a:rPr lang="es-CO" altLang="en-US" dirty="0">
                <a:ea typeface="ＭＳ Ｐゴシック" pitchFamily="34" charset="-128"/>
              </a:rPr>
              <a:t>) de los Estados Unidos diseño e </a:t>
            </a:r>
            <a:r>
              <a:rPr lang="es-CO" altLang="en-US" u="sng" dirty="0">
                <a:ea typeface="ＭＳ Ｐゴシック" pitchFamily="34" charset="-128"/>
              </a:rPr>
              <a:t>implementó el Frontline en África</a:t>
            </a:r>
            <a:r>
              <a:rPr lang="es-CO" altLang="en-US" dirty="0">
                <a:ea typeface="ＭＳ Ｐゴシック" pitchFamily="34" charset="-128"/>
              </a:rPr>
              <a:t>, para dar </a:t>
            </a:r>
            <a:r>
              <a:rPr lang="es-CO" altLang="en-US" u="sng" dirty="0">
                <a:ea typeface="ＭＳ Ｐゴシック" pitchFamily="34" charset="-128"/>
              </a:rPr>
              <a:t>respuesta a las necesidades de vigilancia e investigación de los niveles locales</a:t>
            </a:r>
            <a:r>
              <a:rPr lang="es-CO" altLang="en-US" u="none" dirty="0">
                <a:ea typeface="ＭＳ Ｐゴシック" pitchFamily="34" charset="-128"/>
              </a:rPr>
              <a:t> y la </a:t>
            </a:r>
            <a:r>
              <a:rPr lang="es-CO" altLang="en-US" dirty="0">
                <a:ea typeface="ＭＳ Ｐゴシック" pitchFamily="34" charset="-128"/>
              </a:rPr>
              <a:t>Red mundial de programas de entrenamiento en epidemiología de campo e intervenciones en salud (</a:t>
            </a:r>
            <a:r>
              <a:rPr lang="es-CO" altLang="en-US" u="sng" dirty="0">
                <a:ea typeface="ＭＳ Ｐゴシック" pitchFamily="34" charset="-128"/>
              </a:rPr>
              <a:t>TEPHINET</a:t>
            </a:r>
            <a:r>
              <a:rPr lang="es-CO" altLang="en-US" dirty="0">
                <a:ea typeface="ＭＳ Ｐゴシック" pitchFamily="34" charset="-128"/>
              </a:rPr>
              <a:t> por las siglas en inglés) está </a:t>
            </a:r>
            <a:r>
              <a:rPr lang="es-CO" altLang="en-US" u="sng" dirty="0">
                <a:ea typeface="ＭＳ Ｐゴシック" pitchFamily="34" charset="-128"/>
              </a:rPr>
              <a:t>implementando el Frontline </a:t>
            </a:r>
            <a:r>
              <a:rPr lang="es-CO" altLang="en-US" dirty="0">
                <a:ea typeface="ＭＳ Ｐゴシック" pitchFamily="34" charset="-128"/>
              </a:rPr>
              <a:t>a nivel mundial. </a:t>
            </a:r>
          </a:p>
          <a:p>
            <a:endParaRPr lang="en-US" altLang="en-US" dirty="0"/>
          </a:p>
        </p:txBody>
      </p:sp>
      <p:sp>
        <p:nvSpPr>
          <p:cNvPr id="501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15" indent="-280390" eaLnBrk="0" hangingPunct="0">
              <a:spcBef>
                <a:spcPct val="30000"/>
              </a:spcBef>
              <a:defRPr sz="1200">
                <a:solidFill>
                  <a:schemeClr val="tx1"/>
                </a:solidFill>
                <a:latin typeface="Arial" charset="0"/>
                <a:ea typeface="ＭＳ Ｐゴシック" pitchFamily="34" charset="-128"/>
              </a:defRPr>
            </a:lvl2pPr>
            <a:lvl3pPr marL="1121561" indent="-224312" eaLnBrk="0" hangingPunct="0">
              <a:spcBef>
                <a:spcPct val="30000"/>
              </a:spcBef>
              <a:defRPr sz="1200">
                <a:solidFill>
                  <a:schemeClr val="tx1"/>
                </a:solidFill>
                <a:latin typeface="Arial" charset="0"/>
                <a:ea typeface="ＭＳ Ｐゴシック" pitchFamily="34" charset="-128"/>
              </a:defRPr>
            </a:lvl3pPr>
            <a:lvl4pPr marL="1570185" indent="-224312" eaLnBrk="0" hangingPunct="0">
              <a:spcBef>
                <a:spcPct val="30000"/>
              </a:spcBef>
              <a:defRPr sz="1200">
                <a:solidFill>
                  <a:schemeClr val="tx1"/>
                </a:solidFill>
                <a:latin typeface="Arial" charset="0"/>
                <a:ea typeface="ＭＳ Ｐゴシック" pitchFamily="34" charset="-128"/>
              </a:defRPr>
            </a:lvl4pPr>
            <a:lvl5pPr marL="2018810" indent="-224312" eaLnBrk="0" hangingPunct="0">
              <a:spcBef>
                <a:spcPct val="30000"/>
              </a:spcBef>
              <a:defRPr sz="1200">
                <a:solidFill>
                  <a:schemeClr val="tx1"/>
                </a:solidFill>
                <a:latin typeface="Arial" charset="0"/>
                <a:ea typeface="ＭＳ Ｐゴシック" pitchFamily="34" charset="-128"/>
              </a:defRPr>
            </a:lvl5pPr>
            <a:lvl6pPr marL="2467434" indent="-224312" eaLnBrk="0" fontAlgn="base" hangingPunct="0">
              <a:spcBef>
                <a:spcPct val="30000"/>
              </a:spcBef>
              <a:spcAft>
                <a:spcPct val="0"/>
              </a:spcAft>
              <a:defRPr sz="1200">
                <a:solidFill>
                  <a:schemeClr val="tx1"/>
                </a:solidFill>
                <a:latin typeface="Arial" charset="0"/>
                <a:ea typeface="ＭＳ Ｐゴシック" pitchFamily="34" charset="-128"/>
              </a:defRPr>
            </a:lvl6pPr>
            <a:lvl7pPr marL="2916058" indent="-224312" eaLnBrk="0" fontAlgn="base" hangingPunct="0">
              <a:spcBef>
                <a:spcPct val="30000"/>
              </a:spcBef>
              <a:spcAft>
                <a:spcPct val="0"/>
              </a:spcAft>
              <a:defRPr sz="1200">
                <a:solidFill>
                  <a:schemeClr val="tx1"/>
                </a:solidFill>
                <a:latin typeface="Arial" charset="0"/>
                <a:ea typeface="ＭＳ Ｐゴシック" pitchFamily="34" charset="-128"/>
              </a:defRPr>
            </a:lvl7pPr>
            <a:lvl8pPr marL="3364683" indent="-224312" eaLnBrk="0" fontAlgn="base" hangingPunct="0">
              <a:spcBef>
                <a:spcPct val="30000"/>
              </a:spcBef>
              <a:spcAft>
                <a:spcPct val="0"/>
              </a:spcAft>
              <a:defRPr sz="1200">
                <a:solidFill>
                  <a:schemeClr val="tx1"/>
                </a:solidFill>
                <a:latin typeface="Arial" charset="0"/>
                <a:ea typeface="ＭＳ Ｐゴシック" pitchFamily="34" charset="-128"/>
              </a:defRPr>
            </a:lvl8pPr>
            <a:lvl9pPr marL="3813307" indent="-224312"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FEAE3713-C1D0-4606-91DF-134FBD4983E3}" type="slidenum">
              <a:rPr lang="en-US" altLang="en-US" smtClean="0"/>
              <a:pPr eaLnBrk="1" hangingPunct="1">
                <a:spcBef>
                  <a:spcPct val="0"/>
                </a:spcBef>
              </a:pPr>
              <a:t>6</a:t>
            </a:fld>
            <a:endParaRPr lang="en-US" altLang="en-US"/>
          </a:p>
        </p:txBody>
      </p:sp>
    </p:spTree>
    <p:extLst>
      <p:ext uri="{BB962C8B-B14F-4D97-AF65-F5344CB8AC3E}">
        <p14:creationId xmlns:p14="http://schemas.microsoft.com/office/powerpoint/2010/main" val="3775585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19050" y="674688"/>
            <a:ext cx="2498725" cy="1874837"/>
          </a:xfrm>
        </p:spPr>
      </p:sp>
      <p:sp>
        <p:nvSpPr>
          <p:cNvPr id="501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b="0" i="0"/>
            </a:pPr>
            <a:endParaRPr lang="es-CO" altLang="en-US" dirty="0">
              <a:ea typeface="ＭＳ Ｐゴシック" pitchFamily="34" charset="-128"/>
            </a:endParaRPr>
          </a:p>
          <a:p>
            <a:endParaRPr lang="en-US" altLang="en-US" dirty="0"/>
          </a:p>
        </p:txBody>
      </p:sp>
      <p:sp>
        <p:nvSpPr>
          <p:cNvPr id="501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15" indent="-280390" eaLnBrk="0" hangingPunct="0">
              <a:spcBef>
                <a:spcPct val="30000"/>
              </a:spcBef>
              <a:defRPr sz="1200">
                <a:solidFill>
                  <a:schemeClr val="tx1"/>
                </a:solidFill>
                <a:latin typeface="Arial" charset="0"/>
                <a:ea typeface="ＭＳ Ｐゴシック" pitchFamily="34" charset="-128"/>
              </a:defRPr>
            </a:lvl2pPr>
            <a:lvl3pPr marL="1121561" indent="-224312" eaLnBrk="0" hangingPunct="0">
              <a:spcBef>
                <a:spcPct val="30000"/>
              </a:spcBef>
              <a:defRPr sz="1200">
                <a:solidFill>
                  <a:schemeClr val="tx1"/>
                </a:solidFill>
                <a:latin typeface="Arial" charset="0"/>
                <a:ea typeface="ＭＳ Ｐゴシック" pitchFamily="34" charset="-128"/>
              </a:defRPr>
            </a:lvl3pPr>
            <a:lvl4pPr marL="1570185" indent="-224312" eaLnBrk="0" hangingPunct="0">
              <a:spcBef>
                <a:spcPct val="30000"/>
              </a:spcBef>
              <a:defRPr sz="1200">
                <a:solidFill>
                  <a:schemeClr val="tx1"/>
                </a:solidFill>
                <a:latin typeface="Arial" charset="0"/>
                <a:ea typeface="ＭＳ Ｐゴシック" pitchFamily="34" charset="-128"/>
              </a:defRPr>
            </a:lvl4pPr>
            <a:lvl5pPr marL="2018810" indent="-224312" eaLnBrk="0" hangingPunct="0">
              <a:spcBef>
                <a:spcPct val="30000"/>
              </a:spcBef>
              <a:defRPr sz="1200">
                <a:solidFill>
                  <a:schemeClr val="tx1"/>
                </a:solidFill>
                <a:latin typeface="Arial" charset="0"/>
                <a:ea typeface="ＭＳ Ｐゴシック" pitchFamily="34" charset="-128"/>
              </a:defRPr>
            </a:lvl5pPr>
            <a:lvl6pPr marL="2467434" indent="-224312" eaLnBrk="0" fontAlgn="base" hangingPunct="0">
              <a:spcBef>
                <a:spcPct val="30000"/>
              </a:spcBef>
              <a:spcAft>
                <a:spcPct val="0"/>
              </a:spcAft>
              <a:defRPr sz="1200">
                <a:solidFill>
                  <a:schemeClr val="tx1"/>
                </a:solidFill>
                <a:latin typeface="Arial" charset="0"/>
                <a:ea typeface="ＭＳ Ｐゴシック" pitchFamily="34" charset="-128"/>
              </a:defRPr>
            </a:lvl6pPr>
            <a:lvl7pPr marL="2916058" indent="-224312" eaLnBrk="0" fontAlgn="base" hangingPunct="0">
              <a:spcBef>
                <a:spcPct val="30000"/>
              </a:spcBef>
              <a:spcAft>
                <a:spcPct val="0"/>
              </a:spcAft>
              <a:defRPr sz="1200">
                <a:solidFill>
                  <a:schemeClr val="tx1"/>
                </a:solidFill>
                <a:latin typeface="Arial" charset="0"/>
                <a:ea typeface="ＭＳ Ｐゴシック" pitchFamily="34" charset="-128"/>
              </a:defRPr>
            </a:lvl7pPr>
            <a:lvl8pPr marL="3364683" indent="-224312" eaLnBrk="0" fontAlgn="base" hangingPunct="0">
              <a:spcBef>
                <a:spcPct val="30000"/>
              </a:spcBef>
              <a:spcAft>
                <a:spcPct val="0"/>
              </a:spcAft>
              <a:defRPr sz="1200">
                <a:solidFill>
                  <a:schemeClr val="tx1"/>
                </a:solidFill>
                <a:latin typeface="Arial" charset="0"/>
                <a:ea typeface="ＭＳ Ｐゴシック" pitchFamily="34" charset="-128"/>
              </a:defRPr>
            </a:lvl8pPr>
            <a:lvl9pPr marL="3813307" indent="-224312"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FEAE3713-C1D0-4606-91DF-134FBD4983E3}" type="slidenum">
              <a:rPr lang="en-US" altLang="en-US" smtClean="0"/>
              <a:pPr eaLnBrk="1" hangingPunct="1">
                <a:spcBef>
                  <a:spcPct val="0"/>
                </a:spcBef>
              </a:pPr>
              <a:t>7</a:t>
            </a:fld>
            <a:endParaRPr lang="en-US" altLang="en-US"/>
          </a:p>
        </p:txBody>
      </p:sp>
    </p:spTree>
    <p:extLst>
      <p:ext uri="{BB962C8B-B14F-4D97-AF65-F5344CB8AC3E}">
        <p14:creationId xmlns:p14="http://schemas.microsoft.com/office/powerpoint/2010/main" val="3705450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19050" y="674688"/>
            <a:ext cx="2498725" cy="1874837"/>
          </a:xfrm>
        </p:spPr>
      </p:sp>
      <p:sp>
        <p:nvSpPr>
          <p:cNvPr id="501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El Frontline </a:t>
            </a:r>
            <a:r>
              <a:rPr lang="es-CO" u="sng" dirty="0"/>
              <a:t>Programa p</a:t>
            </a:r>
            <a:r>
              <a:rPr lang="x-none" altLang="en-US" u="sng" dirty="0"/>
              <a:t>ráctico</a:t>
            </a:r>
            <a:r>
              <a:rPr lang="es-CO" altLang="en-US" u="sng" dirty="0"/>
              <a:t> de capacitación en</a:t>
            </a:r>
            <a:r>
              <a:rPr lang="es-CO" u="sng" dirty="0"/>
              <a:t> servicio, de 3 meses</a:t>
            </a:r>
            <a:r>
              <a:rPr lang="es-CO" dirty="0"/>
              <a:t> a n</a:t>
            </a:r>
            <a:r>
              <a:rPr lang="x-none" altLang="en-US" dirty="0"/>
              <a:t>ivel d</a:t>
            </a:r>
            <a:r>
              <a:rPr lang="es-CO" altLang="en-US" dirty="0" err="1"/>
              <a:t>epartamental</a:t>
            </a:r>
            <a:r>
              <a:rPr lang="es-CO" altLang="en-US" dirty="0"/>
              <a:t>, distrital y municipal, </a:t>
            </a:r>
            <a:r>
              <a:rPr lang="es-CO" dirty="0"/>
              <a:t>enfocado en </a:t>
            </a:r>
            <a:r>
              <a:rPr lang="es-CO" u="sng" dirty="0"/>
              <a:t>detectar y responder a las enfermedades y a los eventos de importancia o de preocupación internacional </a:t>
            </a:r>
            <a:r>
              <a:rPr lang="es-CO" dirty="0"/>
              <a:t>en la salud pública que conduzca a </a:t>
            </a:r>
            <a:r>
              <a:rPr lang="x-none" altLang="en-US" dirty="0"/>
              <a:t>la acción</a:t>
            </a:r>
            <a:r>
              <a:rPr lang="es-CO" altLang="en-US" dirty="0"/>
              <a:t> y el programa es </a:t>
            </a:r>
            <a:r>
              <a:rPr lang="es-CO" altLang="en-US" u="sng" dirty="0"/>
              <a:t>adaptado por</a:t>
            </a:r>
            <a:r>
              <a:rPr lang="x-none" altLang="en-US" u="sng" dirty="0"/>
              <a:t> cada país</a:t>
            </a:r>
            <a:r>
              <a:rPr lang="es-CO" altLang="en-US" dirty="0"/>
              <a:t>, bajo los lineamientos dados por CDC/TEPHINET </a:t>
            </a:r>
            <a:endParaRPr lang="x-none" altLang="en-US" dirty="0"/>
          </a:p>
          <a:p>
            <a:endParaRPr lang="en-US" altLang="en-US" dirty="0"/>
          </a:p>
        </p:txBody>
      </p:sp>
      <p:sp>
        <p:nvSpPr>
          <p:cNvPr id="501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15" indent="-280390" eaLnBrk="0" hangingPunct="0">
              <a:spcBef>
                <a:spcPct val="30000"/>
              </a:spcBef>
              <a:defRPr sz="1200">
                <a:solidFill>
                  <a:schemeClr val="tx1"/>
                </a:solidFill>
                <a:latin typeface="Arial" charset="0"/>
                <a:ea typeface="ＭＳ Ｐゴシック" pitchFamily="34" charset="-128"/>
              </a:defRPr>
            </a:lvl2pPr>
            <a:lvl3pPr marL="1121561" indent="-224312" eaLnBrk="0" hangingPunct="0">
              <a:spcBef>
                <a:spcPct val="30000"/>
              </a:spcBef>
              <a:defRPr sz="1200">
                <a:solidFill>
                  <a:schemeClr val="tx1"/>
                </a:solidFill>
                <a:latin typeface="Arial" charset="0"/>
                <a:ea typeface="ＭＳ Ｐゴシック" pitchFamily="34" charset="-128"/>
              </a:defRPr>
            </a:lvl3pPr>
            <a:lvl4pPr marL="1570185" indent="-224312" eaLnBrk="0" hangingPunct="0">
              <a:spcBef>
                <a:spcPct val="30000"/>
              </a:spcBef>
              <a:defRPr sz="1200">
                <a:solidFill>
                  <a:schemeClr val="tx1"/>
                </a:solidFill>
                <a:latin typeface="Arial" charset="0"/>
                <a:ea typeface="ＭＳ Ｐゴシック" pitchFamily="34" charset="-128"/>
              </a:defRPr>
            </a:lvl4pPr>
            <a:lvl5pPr marL="2018810" indent="-224312" eaLnBrk="0" hangingPunct="0">
              <a:spcBef>
                <a:spcPct val="30000"/>
              </a:spcBef>
              <a:defRPr sz="1200">
                <a:solidFill>
                  <a:schemeClr val="tx1"/>
                </a:solidFill>
                <a:latin typeface="Arial" charset="0"/>
                <a:ea typeface="ＭＳ Ｐゴシック" pitchFamily="34" charset="-128"/>
              </a:defRPr>
            </a:lvl5pPr>
            <a:lvl6pPr marL="2467434" indent="-224312" eaLnBrk="0" fontAlgn="base" hangingPunct="0">
              <a:spcBef>
                <a:spcPct val="30000"/>
              </a:spcBef>
              <a:spcAft>
                <a:spcPct val="0"/>
              </a:spcAft>
              <a:defRPr sz="1200">
                <a:solidFill>
                  <a:schemeClr val="tx1"/>
                </a:solidFill>
                <a:latin typeface="Arial" charset="0"/>
                <a:ea typeface="ＭＳ Ｐゴシック" pitchFamily="34" charset="-128"/>
              </a:defRPr>
            </a:lvl6pPr>
            <a:lvl7pPr marL="2916058" indent="-224312" eaLnBrk="0" fontAlgn="base" hangingPunct="0">
              <a:spcBef>
                <a:spcPct val="30000"/>
              </a:spcBef>
              <a:spcAft>
                <a:spcPct val="0"/>
              </a:spcAft>
              <a:defRPr sz="1200">
                <a:solidFill>
                  <a:schemeClr val="tx1"/>
                </a:solidFill>
                <a:latin typeface="Arial" charset="0"/>
                <a:ea typeface="ＭＳ Ｐゴシック" pitchFamily="34" charset="-128"/>
              </a:defRPr>
            </a:lvl7pPr>
            <a:lvl8pPr marL="3364683" indent="-224312" eaLnBrk="0" fontAlgn="base" hangingPunct="0">
              <a:spcBef>
                <a:spcPct val="30000"/>
              </a:spcBef>
              <a:spcAft>
                <a:spcPct val="0"/>
              </a:spcAft>
              <a:defRPr sz="1200">
                <a:solidFill>
                  <a:schemeClr val="tx1"/>
                </a:solidFill>
                <a:latin typeface="Arial" charset="0"/>
                <a:ea typeface="ＭＳ Ｐゴシック" pitchFamily="34" charset="-128"/>
              </a:defRPr>
            </a:lvl8pPr>
            <a:lvl9pPr marL="3813307" indent="-224312"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FEAE3713-C1D0-4606-91DF-134FBD4983E3}" type="slidenum">
              <a:rPr lang="en-US" altLang="en-US" smtClean="0"/>
              <a:pPr eaLnBrk="1" hangingPunct="1">
                <a:spcBef>
                  <a:spcPct val="0"/>
                </a:spcBef>
              </a:pPr>
              <a:t>8</a:t>
            </a:fld>
            <a:endParaRPr lang="en-US" altLang="en-US"/>
          </a:p>
        </p:txBody>
      </p:sp>
    </p:spTree>
    <p:extLst>
      <p:ext uri="{BB962C8B-B14F-4D97-AF65-F5344CB8AC3E}">
        <p14:creationId xmlns:p14="http://schemas.microsoft.com/office/powerpoint/2010/main" val="2768159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19050" y="674688"/>
            <a:ext cx="2498725" cy="1874837"/>
          </a:xfrm>
        </p:spPr>
      </p:sp>
      <p:sp>
        <p:nvSpPr>
          <p:cNvPr id="501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Entre </a:t>
            </a:r>
            <a:r>
              <a:rPr lang="en-US" altLang="en-US" dirty="0" err="1"/>
              <a:t>los</a:t>
            </a:r>
            <a:r>
              <a:rPr lang="en-US" altLang="en-US" dirty="0"/>
              <a:t> </a:t>
            </a:r>
            <a:r>
              <a:rPr lang="en-US" altLang="en-US" dirty="0" err="1"/>
              <a:t>principales</a:t>
            </a:r>
            <a:r>
              <a:rPr lang="en-US" altLang="en-US" dirty="0"/>
              <a:t> </a:t>
            </a:r>
            <a:r>
              <a:rPr lang="es-CO" altLang="en-US" dirty="0">
                <a:ea typeface="ＭＳ Ｐゴシック" pitchFamily="34" charset="-128"/>
              </a:rPr>
              <a:t>beneficios del Frontline para el sector salud se encuentran: </a:t>
            </a:r>
          </a:p>
          <a:p>
            <a:pPr marL="171450" indent="-171450">
              <a:buFont typeface="Arial" panose="020B0604020202020204" pitchFamily="34" charset="0"/>
              <a:buChar char="•"/>
              <a:defRPr b="0" i="0"/>
            </a:pPr>
            <a:r>
              <a:rPr lang="es-CO" altLang="en-US" u="sng" dirty="0">
                <a:ea typeface="ＭＳ Ｐゴシック" pitchFamily="34" charset="-128"/>
              </a:rPr>
              <a:t>Aumento de la capacidad de personal de salud</a:t>
            </a:r>
            <a:r>
              <a:rPr lang="es-CO" altLang="en-US" dirty="0">
                <a:ea typeface="ＭＳ Ｐゴシック" pitchFamily="34" charset="-128"/>
              </a:rPr>
              <a:t> que reconozca los problemas de salud pública relevantes para la población</a:t>
            </a:r>
          </a:p>
          <a:p>
            <a:pPr marL="171450" indent="-171450">
              <a:buFont typeface="Arial" panose="020B0604020202020204" pitchFamily="34" charset="0"/>
              <a:buChar char="•"/>
              <a:defRPr b="0" i="0"/>
            </a:pPr>
            <a:r>
              <a:rPr lang="es-CO" altLang="en-US" u="sng" dirty="0">
                <a:ea typeface="ＭＳ Ｐゴシック" pitchFamily="34" charset="-128"/>
              </a:rPr>
              <a:t>Números más precisos y completos de datos de vigilancia</a:t>
            </a:r>
            <a:r>
              <a:rPr lang="es-CO" altLang="en-US" dirty="0">
                <a:ea typeface="ＭＳ Ｐゴシック" pitchFamily="34" charset="-128"/>
              </a:rPr>
              <a:t> y el análisis local y departamental</a:t>
            </a:r>
          </a:p>
          <a:p>
            <a:pPr marL="171450" indent="-171450">
              <a:buFont typeface="Arial" panose="020B0604020202020204" pitchFamily="34" charset="0"/>
              <a:buChar char="•"/>
              <a:defRPr b="0" i="0"/>
            </a:pPr>
            <a:r>
              <a:rPr lang="es-CO" altLang="en-US" u="sng" dirty="0">
                <a:ea typeface="ＭＳ Ｐゴシック" pitchFamily="34" charset="-128"/>
              </a:rPr>
              <a:t>Aumento de la capacidad del personal </a:t>
            </a:r>
            <a:r>
              <a:rPr lang="es-CO" altLang="en-US" dirty="0">
                <a:ea typeface="ＭＳ Ｐゴシック" pitchFamily="34" charset="-128"/>
              </a:rPr>
              <a:t>para brindar </a:t>
            </a:r>
            <a:r>
              <a:rPr lang="es-CO" altLang="en-US" u="sng" dirty="0">
                <a:ea typeface="ＭＳ Ｐゴシック" pitchFamily="34" charset="-128"/>
              </a:rPr>
              <a:t>análisis descriptivo </a:t>
            </a:r>
            <a:r>
              <a:rPr lang="es-CO" altLang="en-US" dirty="0">
                <a:ea typeface="ＭＳ Ｐゴシック" pitchFamily="34" charset="-128"/>
              </a:rPr>
              <a:t>de un problema de salud pública</a:t>
            </a:r>
          </a:p>
          <a:p>
            <a:pPr marL="171450" indent="-171450">
              <a:buFont typeface="Arial" panose="020B0604020202020204" pitchFamily="34" charset="0"/>
              <a:buChar char="•"/>
              <a:defRPr b="0" i="0"/>
            </a:pPr>
            <a:r>
              <a:rPr lang="es-CO" altLang="en-US" u="sng" dirty="0">
                <a:ea typeface="ＭＳ Ｐゴシック" pitchFamily="34" charset="-128"/>
              </a:rPr>
              <a:t>Cultura más fuerte de toma decisiones </a:t>
            </a:r>
            <a:r>
              <a:rPr lang="es-CO" altLang="en-US" dirty="0">
                <a:ea typeface="ＭＳ Ｐゴシック" pitchFamily="34" charset="-128"/>
              </a:rPr>
              <a:t>basada en los datos</a:t>
            </a:r>
          </a:p>
          <a:p>
            <a:pPr marL="171450" indent="-171450">
              <a:buFont typeface="Arial" panose="020B0604020202020204" pitchFamily="34" charset="0"/>
              <a:buChar char="•"/>
              <a:defRPr b="0" i="0"/>
            </a:pPr>
            <a:r>
              <a:rPr lang="es-CO" altLang="en-US" u="sng" dirty="0">
                <a:ea typeface="ＭＳ Ｐゴシック" pitchFamily="34" charset="-128"/>
              </a:rPr>
              <a:t>Red de funcionarios de vigilancia bien capacitados </a:t>
            </a:r>
            <a:r>
              <a:rPr lang="es-CO" altLang="en-US" dirty="0">
                <a:ea typeface="ＭＳ Ｐゴシック" pitchFamily="34" charset="-128"/>
              </a:rPr>
              <a:t>en el país</a:t>
            </a:r>
            <a:endParaRPr lang="x-none" altLang="en-US" dirty="0">
              <a:ea typeface="ＭＳ Ｐゴシック" pitchFamily="34" charset="-128"/>
            </a:endParaRPr>
          </a:p>
          <a:p>
            <a:endParaRPr lang="en-US" altLang="en-US" dirty="0"/>
          </a:p>
        </p:txBody>
      </p:sp>
      <p:sp>
        <p:nvSpPr>
          <p:cNvPr id="501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15" indent="-280390" eaLnBrk="0" hangingPunct="0">
              <a:spcBef>
                <a:spcPct val="30000"/>
              </a:spcBef>
              <a:defRPr sz="1200">
                <a:solidFill>
                  <a:schemeClr val="tx1"/>
                </a:solidFill>
                <a:latin typeface="Arial" charset="0"/>
                <a:ea typeface="ＭＳ Ｐゴシック" pitchFamily="34" charset="-128"/>
              </a:defRPr>
            </a:lvl2pPr>
            <a:lvl3pPr marL="1121561" indent="-224312" eaLnBrk="0" hangingPunct="0">
              <a:spcBef>
                <a:spcPct val="30000"/>
              </a:spcBef>
              <a:defRPr sz="1200">
                <a:solidFill>
                  <a:schemeClr val="tx1"/>
                </a:solidFill>
                <a:latin typeface="Arial" charset="0"/>
                <a:ea typeface="ＭＳ Ｐゴシック" pitchFamily="34" charset="-128"/>
              </a:defRPr>
            </a:lvl3pPr>
            <a:lvl4pPr marL="1570185" indent="-224312" eaLnBrk="0" hangingPunct="0">
              <a:spcBef>
                <a:spcPct val="30000"/>
              </a:spcBef>
              <a:defRPr sz="1200">
                <a:solidFill>
                  <a:schemeClr val="tx1"/>
                </a:solidFill>
                <a:latin typeface="Arial" charset="0"/>
                <a:ea typeface="ＭＳ Ｐゴシック" pitchFamily="34" charset="-128"/>
              </a:defRPr>
            </a:lvl4pPr>
            <a:lvl5pPr marL="2018810" indent="-224312" eaLnBrk="0" hangingPunct="0">
              <a:spcBef>
                <a:spcPct val="30000"/>
              </a:spcBef>
              <a:defRPr sz="1200">
                <a:solidFill>
                  <a:schemeClr val="tx1"/>
                </a:solidFill>
                <a:latin typeface="Arial" charset="0"/>
                <a:ea typeface="ＭＳ Ｐゴシック" pitchFamily="34" charset="-128"/>
              </a:defRPr>
            </a:lvl5pPr>
            <a:lvl6pPr marL="2467434" indent="-224312" eaLnBrk="0" fontAlgn="base" hangingPunct="0">
              <a:spcBef>
                <a:spcPct val="30000"/>
              </a:spcBef>
              <a:spcAft>
                <a:spcPct val="0"/>
              </a:spcAft>
              <a:defRPr sz="1200">
                <a:solidFill>
                  <a:schemeClr val="tx1"/>
                </a:solidFill>
                <a:latin typeface="Arial" charset="0"/>
                <a:ea typeface="ＭＳ Ｐゴシック" pitchFamily="34" charset="-128"/>
              </a:defRPr>
            </a:lvl6pPr>
            <a:lvl7pPr marL="2916058" indent="-224312" eaLnBrk="0" fontAlgn="base" hangingPunct="0">
              <a:spcBef>
                <a:spcPct val="30000"/>
              </a:spcBef>
              <a:spcAft>
                <a:spcPct val="0"/>
              </a:spcAft>
              <a:defRPr sz="1200">
                <a:solidFill>
                  <a:schemeClr val="tx1"/>
                </a:solidFill>
                <a:latin typeface="Arial" charset="0"/>
                <a:ea typeface="ＭＳ Ｐゴシック" pitchFamily="34" charset="-128"/>
              </a:defRPr>
            </a:lvl7pPr>
            <a:lvl8pPr marL="3364683" indent="-224312" eaLnBrk="0" fontAlgn="base" hangingPunct="0">
              <a:spcBef>
                <a:spcPct val="30000"/>
              </a:spcBef>
              <a:spcAft>
                <a:spcPct val="0"/>
              </a:spcAft>
              <a:defRPr sz="1200">
                <a:solidFill>
                  <a:schemeClr val="tx1"/>
                </a:solidFill>
                <a:latin typeface="Arial" charset="0"/>
                <a:ea typeface="ＭＳ Ｐゴシック" pitchFamily="34" charset="-128"/>
              </a:defRPr>
            </a:lvl8pPr>
            <a:lvl9pPr marL="3813307" indent="-224312"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FEAE3713-C1D0-4606-91DF-134FBD4983E3}" type="slidenum">
              <a:rPr lang="en-US" altLang="en-US" smtClean="0"/>
              <a:pPr eaLnBrk="1" hangingPunct="1">
                <a:spcBef>
                  <a:spcPct val="0"/>
                </a:spcBef>
              </a:pPr>
              <a:t>9</a:t>
            </a:fld>
            <a:endParaRPr lang="en-US" altLang="en-US"/>
          </a:p>
        </p:txBody>
      </p:sp>
    </p:spTree>
    <p:extLst>
      <p:ext uri="{BB962C8B-B14F-4D97-AF65-F5344CB8AC3E}">
        <p14:creationId xmlns:p14="http://schemas.microsoft.com/office/powerpoint/2010/main" val="19997034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pic>
        <p:nvPicPr>
          <p:cNvPr id="3" name="Imagen 2" descr="Imagen que contiene captura de pantalla&#10;&#10;Descripción generada con confianza muy alta">
            <a:extLst>
              <a:ext uri="{FF2B5EF4-FFF2-40B4-BE49-F238E27FC236}">
                <a16:creationId xmlns:a16="http://schemas.microsoft.com/office/drawing/2014/main" id="{745AF258-BA07-482E-A281-77B52BE6B5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7" y="0"/>
            <a:ext cx="9140447" cy="6858000"/>
          </a:xfrm>
          <a:prstGeom prst="rect">
            <a:avLst/>
          </a:prstGeom>
        </p:spPr>
      </p:pic>
    </p:spTree>
    <p:extLst>
      <p:ext uri="{BB962C8B-B14F-4D97-AF65-F5344CB8AC3E}">
        <p14:creationId xmlns:p14="http://schemas.microsoft.com/office/powerpoint/2010/main" val="3622858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ECBDF4-EB5B-4971-8D08-37263152099A}"/>
              </a:ext>
            </a:extLst>
          </p:cNvPr>
          <p:cNvSpPr>
            <a:spLocks noGrp="1"/>
          </p:cNvSpPr>
          <p:nvPr>
            <p:ph type="title"/>
          </p:nvPr>
        </p:nvSpPr>
        <p:spPr>
          <a:xfrm>
            <a:off x="630238" y="365125"/>
            <a:ext cx="78867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782C26AB-2BBB-4B23-A424-5E22842F98F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0771F45-8795-484B-A654-866CB9341A0C}"/>
              </a:ext>
            </a:extLst>
          </p:cNvPr>
          <p:cNvSpPr>
            <a:spLocks noGrp="1"/>
          </p:cNvSpPr>
          <p:nvPr>
            <p:ph sz="half" idx="2"/>
          </p:nvPr>
        </p:nvSpPr>
        <p:spPr>
          <a:xfrm>
            <a:off x="630238" y="2505075"/>
            <a:ext cx="386873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EC959CA2-44A7-473B-8B6E-92F858644FB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2388997-2C47-4961-8C1A-385B30479647}"/>
              </a:ext>
            </a:extLst>
          </p:cNvPr>
          <p:cNvSpPr>
            <a:spLocks noGrp="1"/>
          </p:cNvSpPr>
          <p:nvPr>
            <p:ph sz="quarter" idx="4"/>
          </p:nvPr>
        </p:nvSpPr>
        <p:spPr>
          <a:xfrm>
            <a:off x="4629150" y="2505075"/>
            <a:ext cx="38877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F9AD4A61-8E1A-470A-9D39-B73203BB7F9F}"/>
              </a:ext>
            </a:extLst>
          </p:cNvPr>
          <p:cNvSpPr>
            <a:spLocks noGrp="1"/>
          </p:cNvSpPr>
          <p:nvPr>
            <p:ph type="dt" sz="half" idx="10"/>
          </p:nvPr>
        </p:nvSpPr>
        <p:spPr/>
        <p:txBody>
          <a:bodyPr/>
          <a:lstStyle/>
          <a:p>
            <a:fld id="{B3CF6EE5-FECA-4710-B1FE-E792536934A7}" type="datetimeFigureOut">
              <a:rPr lang="es-CO" smtClean="0"/>
              <a:t>26/10/2020</a:t>
            </a:fld>
            <a:endParaRPr lang="es-CO"/>
          </a:p>
        </p:txBody>
      </p:sp>
      <p:sp>
        <p:nvSpPr>
          <p:cNvPr id="8" name="Marcador de pie de página 7">
            <a:extLst>
              <a:ext uri="{FF2B5EF4-FFF2-40B4-BE49-F238E27FC236}">
                <a16:creationId xmlns:a16="http://schemas.microsoft.com/office/drawing/2014/main" id="{607ACA8A-339C-4C6E-AE72-743A299E8448}"/>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B2689E68-3969-40C8-AF60-F292A4EAD645}"/>
              </a:ext>
            </a:extLst>
          </p:cNvPr>
          <p:cNvSpPr>
            <a:spLocks noGrp="1"/>
          </p:cNvSpPr>
          <p:nvPr>
            <p:ph type="sldNum" sz="quarter" idx="12"/>
          </p:nvPr>
        </p:nvSpPr>
        <p:spPr/>
        <p:txBody>
          <a:bodyPr/>
          <a:lstStyle/>
          <a:p>
            <a:fld id="{2ED749AC-243F-49E0-9A2D-A468DE142FAE}" type="slidenum">
              <a:rPr lang="es-CO" smtClean="0"/>
              <a:t>‹Nº›</a:t>
            </a:fld>
            <a:endParaRPr lang="es-CO"/>
          </a:p>
        </p:txBody>
      </p:sp>
    </p:spTree>
    <p:extLst>
      <p:ext uri="{BB962C8B-B14F-4D97-AF65-F5344CB8AC3E}">
        <p14:creationId xmlns:p14="http://schemas.microsoft.com/office/powerpoint/2010/main" val="3699023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B64A5B-ABDB-4EAB-ADFC-657FE37C6AB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8174DDB7-CC86-4F12-B042-B107F0FA2671}"/>
              </a:ext>
            </a:extLst>
          </p:cNvPr>
          <p:cNvSpPr>
            <a:spLocks noGrp="1"/>
          </p:cNvSpPr>
          <p:nvPr>
            <p:ph type="dt" sz="half" idx="10"/>
          </p:nvPr>
        </p:nvSpPr>
        <p:spPr/>
        <p:txBody>
          <a:bodyPr/>
          <a:lstStyle/>
          <a:p>
            <a:fld id="{B3CF6EE5-FECA-4710-B1FE-E792536934A7}" type="datetimeFigureOut">
              <a:rPr lang="es-CO" smtClean="0"/>
              <a:t>26/10/2020</a:t>
            </a:fld>
            <a:endParaRPr lang="es-CO"/>
          </a:p>
        </p:txBody>
      </p:sp>
      <p:sp>
        <p:nvSpPr>
          <p:cNvPr id="4" name="Marcador de pie de página 3">
            <a:extLst>
              <a:ext uri="{FF2B5EF4-FFF2-40B4-BE49-F238E27FC236}">
                <a16:creationId xmlns:a16="http://schemas.microsoft.com/office/drawing/2014/main" id="{33C72796-9C9B-4DE4-A983-CA7590489F07}"/>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2AE672A2-EC39-4FCF-BE92-97EBB3D5190D}"/>
              </a:ext>
            </a:extLst>
          </p:cNvPr>
          <p:cNvSpPr>
            <a:spLocks noGrp="1"/>
          </p:cNvSpPr>
          <p:nvPr>
            <p:ph type="sldNum" sz="quarter" idx="12"/>
          </p:nvPr>
        </p:nvSpPr>
        <p:spPr/>
        <p:txBody>
          <a:bodyPr/>
          <a:lstStyle/>
          <a:p>
            <a:fld id="{2ED749AC-243F-49E0-9A2D-A468DE142FAE}" type="slidenum">
              <a:rPr lang="es-CO" smtClean="0"/>
              <a:t>‹Nº›</a:t>
            </a:fld>
            <a:endParaRPr lang="es-CO"/>
          </a:p>
        </p:txBody>
      </p:sp>
    </p:spTree>
    <p:extLst>
      <p:ext uri="{BB962C8B-B14F-4D97-AF65-F5344CB8AC3E}">
        <p14:creationId xmlns:p14="http://schemas.microsoft.com/office/powerpoint/2010/main" val="2799038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E229D82-5136-4EDD-851F-DB6B80BF12D8}"/>
              </a:ext>
            </a:extLst>
          </p:cNvPr>
          <p:cNvSpPr>
            <a:spLocks noGrp="1"/>
          </p:cNvSpPr>
          <p:nvPr>
            <p:ph type="dt" sz="half" idx="10"/>
          </p:nvPr>
        </p:nvSpPr>
        <p:spPr/>
        <p:txBody>
          <a:bodyPr/>
          <a:lstStyle/>
          <a:p>
            <a:fld id="{B3CF6EE5-FECA-4710-B1FE-E792536934A7}" type="datetimeFigureOut">
              <a:rPr lang="es-CO" smtClean="0"/>
              <a:t>26/10/2020</a:t>
            </a:fld>
            <a:endParaRPr lang="es-CO"/>
          </a:p>
        </p:txBody>
      </p:sp>
      <p:sp>
        <p:nvSpPr>
          <p:cNvPr id="3" name="Marcador de pie de página 2">
            <a:extLst>
              <a:ext uri="{FF2B5EF4-FFF2-40B4-BE49-F238E27FC236}">
                <a16:creationId xmlns:a16="http://schemas.microsoft.com/office/drawing/2014/main" id="{A8AFD043-AE14-4261-AD32-C4C823C56041}"/>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1BB80D1A-7F93-452A-B802-9D10381DEE27}"/>
              </a:ext>
            </a:extLst>
          </p:cNvPr>
          <p:cNvSpPr>
            <a:spLocks noGrp="1"/>
          </p:cNvSpPr>
          <p:nvPr>
            <p:ph type="sldNum" sz="quarter" idx="12"/>
          </p:nvPr>
        </p:nvSpPr>
        <p:spPr/>
        <p:txBody>
          <a:bodyPr/>
          <a:lstStyle/>
          <a:p>
            <a:fld id="{2ED749AC-243F-49E0-9A2D-A468DE142FAE}" type="slidenum">
              <a:rPr lang="es-CO" smtClean="0"/>
              <a:t>‹Nº›</a:t>
            </a:fld>
            <a:endParaRPr lang="es-CO"/>
          </a:p>
        </p:txBody>
      </p:sp>
    </p:spTree>
    <p:extLst>
      <p:ext uri="{BB962C8B-B14F-4D97-AF65-F5344CB8AC3E}">
        <p14:creationId xmlns:p14="http://schemas.microsoft.com/office/powerpoint/2010/main" val="3601747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E9C85F-AC86-4916-B654-B3FB0997176E}"/>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578C087F-99A6-45EA-9BF1-2DF6FEC2D93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2742BAD7-4C34-4829-915F-5F35E30B443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EF9A7FB-13BA-49C2-BDBC-14443075368D}"/>
              </a:ext>
            </a:extLst>
          </p:cNvPr>
          <p:cNvSpPr>
            <a:spLocks noGrp="1"/>
          </p:cNvSpPr>
          <p:nvPr>
            <p:ph type="dt" sz="half" idx="10"/>
          </p:nvPr>
        </p:nvSpPr>
        <p:spPr/>
        <p:txBody>
          <a:bodyPr/>
          <a:lstStyle/>
          <a:p>
            <a:fld id="{B3CF6EE5-FECA-4710-B1FE-E792536934A7}" type="datetimeFigureOut">
              <a:rPr lang="es-CO" smtClean="0"/>
              <a:t>26/10/2020</a:t>
            </a:fld>
            <a:endParaRPr lang="es-CO"/>
          </a:p>
        </p:txBody>
      </p:sp>
      <p:sp>
        <p:nvSpPr>
          <p:cNvPr id="6" name="Marcador de pie de página 5">
            <a:extLst>
              <a:ext uri="{FF2B5EF4-FFF2-40B4-BE49-F238E27FC236}">
                <a16:creationId xmlns:a16="http://schemas.microsoft.com/office/drawing/2014/main" id="{AFBAA4F9-2318-4735-9443-67DF78565C79}"/>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00BDBD73-2DC7-49A8-A667-A6E318AF2AD9}"/>
              </a:ext>
            </a:extLst>
          </p:cNvPr>
          <p:cNvSpPr>
            <a:spLocks noGrp="1"/>
          </p:cNvSpPr>
          <p:nvPr>
            <p:ph type="sldNum" sz="quarter" idx="12"/>
          </p:nvPr>
        </p:nvSpPr>
        <p:spPr/>
        <p:txBody>
          <a:bodyPr/>
          <a:lstStyle/>
          <a:p>
            <a:fld id="{2ED749AC-243F-49E0-9A2D-A468DE142FAE}" type="slidenum">
              <a:rPr lang="es-CO" smtClean="0"/>
              <a:t>‹Nº›</a:t>
            </a:fld>
            <a:endParaRPr lang="es-CO"/>
          </a:p>
        </p:txBody>
      </p:sp>
    </p:spTree>
    <p:extLst>
      <p:ext uri="{BB962C8B-B14F-4D97-AF65-F5344CB8AC3E}">
        <p14:creationId xmlns:p14="http://schemas.microsoft.com/office/powerpoint/2010/main" val="1933979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92F46B-A9B3-4FF9-8FC9-53B91012E6D6}"/>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8E9CAB50-2022-4A14-9EFE-ADE4FA64A60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C4073640-0969-430A-BF52-F38C2740BAD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BFA517F-1301-4648-B840-666CC261B9FC}"/>
              </a:ext>
            </a:extLst>
          </p:cNvPr>
          <p:cNvSpPr>
            <a:spLocks noGrp="1"/>
          </p:cNvSpPr>
          <p:nvPr>
            <p:ph type="dt" sz="half" idx="10"/>
          </p:nvPr>
        </p:nvSpPr>
        <p:spPr/>
        <p:txBody>
          <a:bodyPr/>
          <a:lstStyle/>
          <a:p>
            <a:fld id="{B3CF6EE5-FECA-4710-B1FE-E792536934A7}" type="datetimeFigureOut">
              <a:rPr lang="es-CO" smtClean="0"/>
              <a:t>26/10/2020</a:t>
            </a:fld>
            <a:endParaRPr lang="es-CO"/>
          </a:p>
        </p:txBody>
      </p:sp>
      <p:sp>
        <p:nvSpPr>
          <p:cNvPr id="6" name="Marcador de pie de página 5">
            <a:extLst>
              <a:ext uri="{FF2B5EF4-FFF2-40B4-BE49-F238E27FC236}">
                <a16:creationId xmlns:a16="http://schemas.microsoft.com/office/drawing/2014/main" id="{E562312D-CFB3-4958-8EE2-4753949CB6D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CDF14EF8-6F0F-4E92-A4B5-812A6FB457BF}"/>
              </a:ext>
            </a:extLst>
          </p:cNvPr>
          <p:cNvSpPr>
            <a:spLocks noGrp="1"/>
          </p:cNvSpPr>
          <p:nvPr>
            <p:ph type="sldNum" sz="quarter" idx="12"/>
          </p:nvPr>
        </p:nvSpPr>
        <p:spPr/>
        <p:txBody>
          <a:bodyPr/>
          <a:lstStyle/>
          <a:p>
            <a:fld id="{2ED749AC-243F-49E0-9A2D-A468DE142FAE}" type="slidenum">
              <a:rPr lang="es-CO" smtClean="0"/>
              <a:t>‹Nº›</a:t>
            </a:fld>
            <a:endParaRPr lang="es-CO"/>
          </a:p>
        </p:txBody>
      </p:sp>
    </p:spTree>
    <p:extLst>
      <p:ext uri="{BB962C8B-B14F-4D97-AF65-F5344CB8AC3E}">
        <p14:creationId xmlns:p14="http://schemas.microsoft.com/office/powerpoint/2010/main" val="2422174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72254E-D0B6-40B9-87D4-2CBBBAD8F81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7D6A93BA-470F-42C2-AC7B-FBAE4BCDE1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2B01E1FC-A723-4682-B7C7-1A4713131281}"/>
              </a:ext>
            </a:extLst>
          </p:cNvPr>
          <p:cNvSpPr>
            <a:spLocks noGrp="1"/>
          </p:cNvSpPr>
          <p:nvPr>
            <p:ph type="dt" sz="half" idx="10"/>
          </p:nvPr>
        </p:nvSpPr>
        <p:spPr/>
        <p:txBody>
          <a:bodyPr/>
          <a:lstStyle/>
          <a:p>
            <a:fld id="{B3CF6EE5-FECA-4710-B1FE-E792536934A7}" type="datetimeFigureOut">
              <a:rPr lang="es-CO" smtClean="0"/>
              <a:t>26/10/2020</a:t>
            </a:fld>
            <a:endParaRPr lang="es-CO"/>
          </a:p>
        </p:txBody>
      </p:sp>
      <p:sp>
        <p:nvSpPr>
          <p:cNvPr id="5" name="Marcador de pie de página 4">
            <a:extLst>
              <a:ext uri="{FF2B5EF4-FFF2-40B4-BE49-F238E27FC236}">
                <a16:creationId xmlns:a16="http://schemas.microsoft.com/office/drawing/2014/main" id="{A0C3E0F6-28C8-4A63-B9A0-96C7624DBB0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C4CC781-A05C-44EE-A76A-1918D4465AE3}"/>
              </a:ext>
            </a:extLst>
          </p:cNvPr>
          <p:cNvSpPr>
            <a:spLocks noGrp="1"/>
          </p:cNvSpPr>
          <p:nvPr>
            <p:ph type="sldNum" sz="quarter" idx="12"/>
          </p:nvPr>
        </p:nvSpPr>
        <p:spPr/>
        <p:txBody>
          <a:bodyPr/>
          <a:lstStyle/>
          <a:p>
            <a:fld id="{2ED749AC-243F-49E0-9A2D-A468DE142FAE}" type="slidenum">
              <a:rPr lang="es-CO" smtClean="0"/>
              <a:t>‹Nº›</a:t>
            </a:fld>
            <a:endParaRPr lang="es-CO"/>
          </a:p>
        </p:txBody>
      </p:sp>
    </p:spTree>
    <p:extLst>
      <p:ext uri="{BB962C8B-B14F-4D97-AF65-F5344CB8AC3E}">
        <p14:creationId xmlns:p14="http://schemas.microsoft.com/office/powerpoint/2010/main" val="2174513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5341E35-2002-4524-BDF4-F113D90A7728}"/>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4D0E3687-5313-4817-82FA-E08A356EB786}"/>
              </a:ext>
            </a:extLst>
          </p:cNvPr>
          <p:cNvSpPr>
            <a:spLocks noGrp="1"/>
          </p:cNvSpPr>
          <p:nvPr>
            <p:ph type="body" orient="vert" idx="1"/>
          </p:nvPr>
        </p:nvSpPr>
        <p:spPr>
          <a:xfrm>
            <a:off x="628650" y="365125"/>
            <a:ext cx="57626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57039D1-9B7B-4E37-A0EA-256ACE86931D}"/>
              </a:ext>
            </a:extLst>
          </p:cNvPr>
          <p:cNvSpPr>
            <a:spLocks noGrp="1"/>
          </p:cNvSpPr>
          <p:nvPr>
            <p:ph type="dt" sz="half" idx="10"/>
          </p:nvPr>
        </p:nvSpPr>
        <p:spPr/>
        <p:txBody>
          <a:bodyPr/>
          <a:lstStyle/>
          <a:p>
            <a:fld id="{B3CF6EE5-FECA-4710-B1FE-E792536934A7}" type="datetimeFigureOut">
              <a:rPr lang="es-CO" smtClean="0"/>
              <a:t>26/10/2020</a:t>
            </a:fld>
            <a:endParaRPr lang="es-CO"/>
          </a:p>
        </p:txBody>
      </p:sp>
      <p:sp>
        <p:nvSpPr>
          <p:cNvPr id="5" name="Marcador de pie de página 4">
            <a:extLst>
              <a:ext uri="{FF2B5EF4-FFF2-40B4-BE49-F238E27FC236}">
                <a16:creationId xmlns:a16="http://schemas.microsoft.com/office/drawing/2014/main" id="{4B01E991-0520-4DCE-B344-A8672B9A4DC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BA17AF0-CAC4-4A18-A199-255EE425844E}"/>
              </a:ext>
            </a:extLst>
          </p:cNvPr>
          <p:cNvSpPr>
            <a:spLocks noGrp="1"/>
          </p:cNvSpPr>
          <p:nvPr>
            <p:ph type="sldNum" sz="quarter" idx="12"/>
          </p:nvPr>
        </p:nvSpPr>
        <p:spPr/>
        <p:txBody>
          <a:bodyPr/>
          <a:lstStyle/>
          <a:p>
            <a:fld id="{2ED749AC-243F-49E0-9A2D-A468DE142FAE}" type="slidenum">
              <a:rPr lang="es-CO" smtClean="0"/>
              <a:t>‹Nº›</a:t>
            </a:fld>
            <a:endParaRPr lang="es-CO"/>
          </a:p>
        </p:txBody>
      </p:sp>
    </p:spTree>
    <p:extLst>
      <p:ext uri="{BB962C8B-B14F-4D97-AF65-F5344CB8AC3E}">
        <p14:creationId xmlns:p14="http://schemas.microsoft.com/office/powerpoint/2010/main" val="2625157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9" name="TextBox 8"/>
          <p:cNvSpPr txBox="1"/>
          <p:nvPr userDrawn="1"/>
        </p:nvSpPr>
        <p:spPr>
          <a:xfrm>
            <a:off x="0" y="152400"/>
            <a:ext cx="9144000" cy="954107"/>
          </a:xfrm>
          <a:prstGeom prst="rect">
            <a:avLst/>
          </a:prstGeom>
          <a:noFill/>
        </p:spPr>
        <p:txBody>
          <a:bodyPr wrap="square" rtlCol="0">
            <a:spAutoFit/>
          </a:bodyPr>
          <a:lstStyle/>
          <a:p>
            <a:r>
              <a:rPr lang="es-CO" sz="2800" i="1" noProof="0" dirty="0">
                <a:solidFill>
                  <a:schemeClr val="bg1"/>
                </a:solidFill>
                <a:latin typeface="Franklin Gothic Medium" pitchFamily="34" charset="0"/>
                <a:cs typeface="Times New Roman" pitchFamily="18" charset="0"/>
              </a:rPr>
              <a:t>Programa de entrenamiento en epidemiología de campo — Frontline </a:t>
            </a:r>
          </a:p>
        </p:txBody>
      </p:sp>
    </p:spTree>
    <p:extLst>
      <p:ext uri="{BB962C8B-B14F-4D97-AF65-F5344CB8AC3E}">
        <p14:creationId xmlns:p14="http://schemas.microsoft.com/office/powerpoint/2010/main" val="136006196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Text Box 10"/>
          <p:cNvSpPr txBox="1">
            <a:spLocks noChangeArrowheads="1"/>
          </p:cNvSpPr>
          <p:nvPr userDrawn="1"/>
        </p:nvSpPr>
        <p:spPr>
          <a:xfrm>
            <a:off x="8763000" y="5791200"/>
            <a:ext cx="381000" cy="307777"/>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fld id="{EB8377F3-57AE-4F72-85A9-67F15DDE37AF}" type="slidenum">
              <a:rPr lang="en-US" altLang="en-US" sz="1400" smtClean="0">
                <a:latin typeface="Franklin Gothic Medium Cond" panose="020B0606030402020204" pitchFamily="34" charset="0"/>
                <a:cs typeface="Times New Roman" panose="02020603050405020304" pitchFamily="18" charset="0"/>
              </a:rPr>
              <a:pPr eaLnBrk="1" hangingPunct="1">
                <a:spcBef>
                  <a:spcPct val="50000"/>
                </a:spcBef>
              </a:pPr>
              <a:t>‹Nº›</a:t>
            </a:fld>
            <a:endParaRPr lang="en-US" altLang="en-US" sz="1400">
              <a:latin typeface="Franklin Gothic Medium Cond" panose="020B0606030402020204" pitchFamily="34" charset="0"/>
              <a:cs typeface="Times New Roman" panose="02020603050405020304" pitchFamily="18" charset="0"/>
            </a:endParaRPr>
          </a:p>
        </p:txBody>
      </p:sp>
    </p:spTree>
    <p:extLst>
      <p:ext uri="{BB962C8B-B14F-4D97-AF65-F5344CB8AC3E}">
        <p14:creationId xmlns:p14="http://schemas.microsoft.com/office/powerpoint/2010/main" val="292164576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206922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rtada título">
    <p:spTree>
      <p:nvGrpSpPr>
        <p:cNvPr id="1" name=""/>
        <p:cNvGrpSpPr/>
        <p:nvPr/>
      </p:nvGrpSpPr>
      <p:grpSpPr>
        <a:xfrm>
          <a:off x="0" y="0"/>
          <a:ext cx="0" cy="0"/>
          <a:chOff x="0" y="0"/>
          <a:chExt cx="0" cy="0"/>
        </a:xfrm>
      </p:grpSpPr>
      <p:pic>
        <p:nvPicPr>
          <p:cNvPr id="5" name="Imagen 4" descr="Imagen que contiene captura de pantalla&#10;&#10;Descripción generada con confianza muy alta">
            <a:extLst>
              <a:ext uri="{FF2B5EF4-FFF2-40B4-BE49-F238E27FC236}">
                <a16:creationId xmlns:a16="http://schemas.microsoft.com/office/drawing/2014/main" id="{077D7CA0-BB1B-426A-B873-B9B33B559A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4724"/>
          <a:stretch/>
        </p:blipFill>
        <p:spPr>
          <a:xfrm>
            <a:off x="1777" y="0"/>
            <a:ext cx="9140447" cy="5848200"/>
          </a:xfrm>
          <a:prstGeom prst="rect">
            <a:avLst/>
          </a:prstGeom>
        </p:spPr>
      </p:pic>
      <p:sp>
        <p:nvSpPr>
          <p:cNvPr id="9" name="Título 8">
            <a:extLst>
              <a:ext uri="{FF2B5EF4-FFF2-40B4-BE49-F238E27FC236}">
                <a16:creationId xmlns:a16="http://schemas.microsoft.com/office/drawing/2014/main" id="{811A0F9B-5B4D-4CC8-983F-2C732C307BAF}"/>
              </a:ext>
            </a:extLst>
          </p:cNvPr>
          <p:cNvSpPr>
            <a:spLocks noGrp="1"/>
          </p:cNvSpPr>
          <p:nvPr>
            <p:ph type="title"/>
          </p:nvPr>
        </p:nvSpPr>
        <p:spPr>
          <a:xfrm>
            <a:off x="977462" y="2419351"/>
            <a:ext cx="7598980" cy="1552575"/>
          </a:xfrm>
          <a:prstGeom prst="rect">
            <a:avLst/>
          </a:prstGeom>
        </p:spPr>
        <p:txBody>
          <a:bodyPr>
            <a:normAutofit/>
          </a:bodyPr>
          <a:lstStyle>
            <a:lvl1pPr>
              <a:defRPr sz="3000" b="1" spc="-113">
                <a:latin typeface="Helvetica" pitchFamily="2" charset="0"/>
                <a:cs typeface="Arial" panose="020B0604020202020204" pitchFamily="34" charset="0"/>
              </a:defRPr>
            </a:lvl1pPr>
          </a:lstStyle>
          <a:p>
            <a:r>
              <a:rPr lang="es-ES" dirty="0"/>
              <a:t>Haga clic para modificar el estilo de título del patrón</a:t>
            </a:r>
          </a:p>
        </p:txBody>
      </p:sp>
      <p:sp>
        <p:nvSpPr>
          <p:cNvPr id="21" name="Marcador de contenido 20">
            <a:extLst>
              <a:ext uri="{FF2B5EF4-FFF2-40B4-BE49-F238E27FC236}">
                <a16:creationId xmlns:a16="http://schemas.microsoft.com/office/drawing/2014/main" id="{0BFA6936-0586-4FE7-A1C7-F801ADB1EF08}"/>
              </a:ext>
            </a:extLst>
          </p:cNvPr>
          <p:cNvSpPr>
            <a:spLocks noGrp="1"/>
          </p:cNvSpPr>
          <p:nvPr>
            <p:ph sz="quarter" idx="10" hasCustomPrompt="1"/>
          </p:nvPr>
        </p:nvSpPr>
        <p:spPr>
          <a:xfrm>
            <a:off x="977504" y="4445057"/>
            <a:ext cx="7598569" cy="386666"/>
          </a:xfrm>
          <a:prstGeom prst="rect">
            <a:avLst/>
          </a:prstGeom>
        </p:spPr>
        <p:txBody>
          <a:bodyPr>
            <a:normAutofit/>
          </a:bodyPr>
          <a:lstStyle>
            <a:lvl1pPr marL="0" indent="0" algn="l">
              <a:buNone/>
              <a:defRPr sz="1800" b="1">
                <a:latin typeface="Helvetica" pitchFamily="2" charset="0"/>
              </a:defRPr>
            </a:lvl1pPr>
            <a:lvl3pPr marL="685800" indent="0">
              <a:buNone/>
              <a:defRPr/>
            </a:lvl3pPr>
          </a:lstStyle>
          <a:p>
            <a:pPr lvl="0"/>
            <a:r>
              <a:rPr lang="es-ES" dirty="0"/>
              <a:t>Funcionario Responsable</a:t>
            </a:r>
          </a:p>
        </p:txBody>
      </p:sp>
      <p:sp>
        <p:nvSpPr>
          <p:cNvPr id="22" name="Marcador de contenido 20">
            <a:extLst>
              <a:ext uri="{FF2B5EF4-FFF2-40B4-BE49-F238E27FC236}">
                <a16:creationId xmlns:a16="http://schemas.microsoft.com/office/drawing/2014/main" id="{B1D8B8BC-3D50-4688-B07D-C0517D7B63DD}"/>
              </a:ext>
            </a:extLst>
          </p:cNvPr>
          <p:cNvSpPr>
            <a:spLocks noGrp="1"/>
          </p:cNvSpPr>
          <p:nvPr>
            <p:ph sz="quarter" idx="11" hasCustomPrompt="1"/>
          </p:nvPr>
        </p:nvSpPr>
        <p:spPr>
          <a:xfrm>
            <a:off x="977462" y="4872531"/>
            <a:ext cx="7598569" cy="386666"/>
          </a:xfrm>
          <a:prstGeom prst="rect">
            <a:avLst/>
          </a:prstGeom>
        </p:spPr>
        <p:txBody>
          <a:bodyPr>
            <a:normAutofit/>
          </a:bodyPr>
          <a:lstStyle>
            <a:lvl1pPr marL="0" indent="0">
              <a:buNone/>
              <a:defRPr sz="1500" b="1">
                <a:latin typeface="Helvetica" pitchFamily="2" charset="0"/>
              </a:defRPr>
            </a:lvl1pPr>
            <a:lvl3pPr marL="685800" indent="0">
              <a:buNone/>
              <a:defRPr/>
            </a:lvl3pPr>
          </a:lstStyle>
          <a:p>
            <a:pPr lvl="0"/>
            <a:r>
              <a:rPr lang="es-ES" dirty="0"/>
              <a:t>Cargo</a:t>
            </a:r>
          </a:p>
        </p:txBody>
      </p:sp>
      <p:sp>
        <p:nvSpPr>
          <p:cNvPr id="23" name="Marcador de contenido 20">
            <a:extLst>
              <a:ext uri="{FF2B5EF4-FFF2-40B4-BE49-F238E27FC236}">
                <a16:creationId xmlns:a16="http://schemas.microsoft.com/office/drawing/2014/main" id="{81DBBC51-D15B-4207-BBC5-912124E7D3F1}"/>
              </a:ext>
            </a:extLst>
          </p:cNvPr>
          <p:cNvSpPr>
            <a:spLocks noGrp="1"/>
          </p:cNvSpPr>
          <p:nvPr>
            <p:ph sz="quarter" idx="12" hasCustomPrompt="1"/>
          </p:nvPr>
        </p:nvSpPr>
        <p:spPr>
          <a:xfrm>
            <a:off x="977461" y="5302962"/>
            <a:ext cx="7598569" cy="386666"/>
          </a:xfrm>
          <a:prstGeom prst="rect">
            <a:avLst/>
          </a:prstGeom>
        </p:spPr>
        <p:txBody>
          <a:bodyPr>
            <a:normAutofit/>
          </a:bodyPr>
          <a:lstStyle>
            <a:lvl1pPr marL="0" indent="0">
              <a:buNone/>
              <a:defRPr sz="1500" b="0">
                <a:latin typeface="Helvetica" pitchFamily="2" charset="0"/>
              </a:defRPr>
            </a:lvl1pPr>
            <a:lvl3pPr marL="685800" indent="0">
              <a:buNone/>
              <a:defRPr/>
            </a:lvl3pPr>
          </a:lstStyle>
          <a:p>
            <a:pPr lvl="0"/>
            <a:r>
              <a:rPr lang="es-ES" dirty="0"/>
              <a:t>Dependencia</a:t>
            </a:r>
          </a:p>
        </p:txBody>
      </p:sp>
      <p:pic>
        <p:nvPicPr>
          <p:cNvPr id="2" name="Imagen 1">
            <a:extLst>
              <a:ext uri="{FF2B5EF4-FFF2-40B4-BE49-F238E27FC236}">
                <a16:creationId xmlns:a16="http://schemas.microsoft.com/office/drawing/2014/main" id="{4F330B9B-E8DE-4BD0-8A46-D1D5548B24B6}"/>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36906" y="5482277"/>
            <a:ext cx="1536110" cy="1302300"/>
          </a:xfrm>
          <a:prstGeom prst="rect">
            <a:avLst/>
          </a:prstGeom>
          <a:noFill/>
          <a:ln>
            <a:noFill/>
          </a:ln>
        </p:spPr>
      </p:pic>
      <p:pic>
        <p:nvPicPr>
          <p:cNvPr id="4" name="Imagen 3" descr="Imagen que contiene firmar, reloj&#10;&#10;Descripción generada automáticamente">
            <a:extLst>
              <a:ext uri="{FF2B5EF4-FFF2-40B4-BE49-F238E27FC236}">
                <a16:creationId xmlns:a16="http://schemas.microsoft.com/office/drawing/2014/main" id="{5A628244-489D-48A9-9DDE-E264F5EBE41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432289"/>
            <a:ext cx="1402758" cy="1398828"/>
          </a:xfrm>
          <a:prstGeom prst="rect">
            <a:avLst/>
          </a:prstGeom>
        </p:spPr>
      </p:pic>
    </p:spTree>
    <p:extLst>
      <p:ext uri="{BB962C8B-B14F-4D97-AF65-F5344CB8AC3E}">
        <p14:creationId xmlns:p14="http://schemas.microsoft.com/office/powerpoint/2010/main" val="5966054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9030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ido texto">
    <p:spTree>
      <p:nvGrpSpPr>
        <p:cNvPr id="1" name=""/>
        <p:cNvGrpSpPr/>
        <p:nvPr/>
      </p:nvGrpSpPr>
      <p:grpSpPr>
        <a:xfrm>
          <a:off x="0" y="0"/>
          <a:ext cx="0" cy="0"/>
          <a:chOff x="0" y="0"/>
          <a:chExt cx="0" cy="0"/>
        </a:xfrm>
      </p:grpSpPr>
      <p:pic>
        <p:nvPicPr>
          <p:cNvPr id="3" name="Imagen 2" descr="Imagen que contiene captura de pantalla&#10;&#10;Descripción generada con confianza muy alta">
            <a:extLst>
              <a:ext uri="{FF2B5EF4-FFF2-40B4-BE49-F238E27FC236}">
                <a16:creationId xmlns:a16="http://schemas.microsoft.com/office/drawing/2014/main" id="{B3BB829B-0858-42DC-9368-D7350B4B82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3907" b="16220"/>
          <a:stretch/>
        </p:blipFill>
        <p:spPr>
          <a:xfrm>
            <a:off x="0" y="0"/>
            <a:ext cx="6955200" cy="5745600"/>
          </a:xfrm>
          <a:prstGeom prst="rect">
            <a:avLst/>
          </a:prstGeom>
        </p:spPr>
      </p:pic>
      <p:sp>
        <p:nvSpPr>
          <p:cNvPr id="9" name="Título 8">
            <a:extLst>
              <a:ext uri="{FF2B5EF4-FFF2-40B4-BE49-F238E27FC236}">
                <a16:creationId xmlns:a16="http://schemas.microsoft.com/office/drawing/2014/main" id="{D7F18F2D-1664-465A-B862-45EFBE2364B0}"/>
              </a:ext>
            </a:extLst>
          </p:cNvPr>
          <p:cNvSpPr>
            <a:spLocks noGrp="1"/>
          </p:cNvSpPr>
          <p:nvPr>
            <p:ph type="title"/>
          </p:nvPr>
        </p:nvSpPr>
        <p:spPr>
          <a:xfrm>
            <a:off x="492918" y="1266825"/>
            <a:ext cx="8086725" cy="957263"/>
          </a:xfrm>
          <a:prstGeom prst="rect">
            <a:avLst/>
          </a:prstGeom>
        </p:spPr>
        <p:txBody>
          <a:bodyPr>
            <a:normAutofit/>
          </a:bodyPr>
          <a:lstStyle>
            <a:lvl1pPr>
              <a:defRPr sz="2625" b="1">
                <a:latin typeface="Helvetica" pitchFamily="2" charset="0"/>
              </a:defRPr>
            </a:lvl1pPr>
          </a:lstStyle>
          <a:p>
            <a:r>
              <a:rPr lang="es-ES" dirty="0"/>
              <a:t>Haga clic para modificar el estilo de título del patrón</a:t>
            </a:r>
          </a:p>
        </p:txBody>
      </p:sp>
      <p:sp>
        <p:nvSpPr>
          <p:cNvPr id="11" name="Marcador de contenido 10">
            <a:extLst>
              <a:ext uri="{FF2B5EF4-FFF2-40B4-BE49-F238E27FC236}">
                <a16:creationId xmlns:a16="http://schemas.microsoft.com/office/drawing/2014/main" id="{8820FE63-71E5-4780-ADA7-998E5A6AF1B1}"/>
              </a:ext>
            </a:extLst>
          </p:cNvPr>
          <p:cNvSpPr>
            <a:spLocks noGrp="1"/>
          </p:cNvSpPr>
          <p:nvPr>
            <p:ph sz="quarter" idx="10"/>
          </p:nvPr>
        </p:nvSpPr>
        <p:spPr>
          <a:xfrm>
            <a:off x="492919" y="2524126"/>
            <a:ext cx="8086725" cy="3067049"/>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pic>
        <p:nvPicPr>
          <p:cNvPr id="8" name="Imagen 7">
            <a:extLst>
              <a:ext uri="{FF2B5EF4-FFF2-40B4-BE49-F238E27FC236}">
                <a16:creationId xmlns:a16="http://schemas.microsoft.com/office/drawing/2014/main" id="{921A5622-5A27-48F9-A301-416A58991FF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70835" y="5978829"/>
            <a:ext cx="831600" cy="820287"/>
          </a:xfrm>
          <a:prstGeom prst="rect">
            <a:avLst/>
          </a:prstGeom>
          <a:noFill/>
          <a:ln>
            <a:noFill/>
          </a:ln>
        </p:spPr>
      </p:pic>
      <p:pic>
        <p:nvPicPr>
          <p:cNvPr id="13" name="Imagen 12" descr="Imagen que contiene firmar, reloj&#10;&#10;Descripción generada automáticamente">
            <a:extLst>
              <a:ext uri="{FF2B5EF4-FFF2-40B4-BE49-F238E27FC236}">
                <a16:creationId xmlns:a16="http://schemas.microsoft.com/office/drawing/2014/main" id="{D2677D9A-29C7-42A5-B9AA-1CC6CEE7370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17442"/>
            <a:ext cx="943200" cy="940557"/>
          </a:xfrm>
          <a:prstGeom prst="rect">
            <a:avLst/>
          </a:prstGeom>
        </p:spPr>
      </p:pic>
    </p:spTree>
    <p:extLst>
      <p:ext uri="{BB962C8B-B14F-4D97-AF65-F5344CB8AC3E}">
        <p14:creationId xmlns:p14="http://schemas.microsoft.com/office/powerpoint/2010/main" val="2700491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ido gráficas-imagen">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0ECD64B-35C2-47C9-A976-D70D97B64D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057" b="16250"/>
          <a:stretch/>
        </p:blipFill>
        <p:spPr>
          <a:xfrm>
            <a:off x="0" y="0"/>
            <a:ext cx="8769601" cy="5743575"/>
          </a:xfrm>
          <a:prstGeom prst="rect">
            <a:avLst/>
          </a:prstGeom>
        </p:spPr>
      </p:pic>
      <p:sp>
        <p:nvSpPr>
          <p:cNvPr id="12" name="Título 8">
            <a:extLst>
              <a:ext uri="{FF2B5EF4-FFF2-40B4-BE49-F238E27FC236}">
                <a16:creationId xmlns:a16="http://schemas.microsoft.com/office/drawing/2014/main" id="{4CA13DDD-CD44-41D4-AEE4-9488B318177E}"/>
              </a:ext>
            </a:extLst>
          </p:cNvPr>
          <p:cNvSpPr>
            <a:spLocks noGrp="1"/>
          </p:cNvSpPr>
          <p:nvPr>
            <p:ph type="title"/>
          </p:nvPr>
        </p:nvSpPr>
        <p:spPr>
          <a:xfrm>
            <a:off x="492919" y="390525"/>
            <a:ext cx="8086725" cy="400050"/>
          </a:xfrm>
          <a:prstGeom prst="rect">
            <a:avLst/>
          </a:prstGeom>
        </p:spPr>
        <p:txBody>
          <a:bodyPr>
            <a:normAutofit/>
          </a:bodyPr>
          <a:lstStyle>
            <a:lvl1pPr>
              <a:defRPr sz="1800" b="1">
                <a:latin typeface="Helvetica" pitchFamily="2" charset="0"/>
              </a:defRPr>
            </a:lvl1pPr>
          </a:lstStyle>
          <a:p>
            <a:r>
              <a:rPr lang="es-ES" dirty="0"/>
              <a:t>Haga clic para modificar el estilo de título del patrón</a:t>
            </a:r>
          </a:p>
        </p:txBody>
      </p:sp>
      <p:sp>
        <p:nvSpPr>
          <p:cNvPr id="13" name="Marcador de contenido 10">
            <a:extLst>
              <a:ext uri="{FF2B5EF4-FFF2-40B4-BE49-F238E27FC236}">
                <a16:creationId xmlns:a16="http://schemas.microsoft.com/office/drawing/2014/main" id="{A9340D9A-8862-4971-AE75-C277EA74601D}"/>
              </a:ext>
            </a:extLst>
          </p:cNvPr>
          <p:cNvSpPr>
            <a:spLocks noGrp="1"/>
          </p:cNvSpPr>
          <p:nvPr>
            <p:ph sz="quarter" idx="10"/>
          </p:nvPr>
        </p:nvSpPr>
        <p:spPr>
          <a:xfrm>
            <a:off x="492919" y="1114425"/>
            <a:ext cx="8086725" cy="4538385"/>
          </a:xfrm>
          <a:prstGeom prst="rect">
            <a:avLst/>
          </a:prstGeom>
        </p:spPr>
        <p:txBody>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pic>
        <p:nvPicPr>
          <p:cNvPr id="6" name="Imagen 5">
            <a:extLst>
              <a:ext uri="{FF2B5EF4-FFF2-40B4-BE49-F238E27FC236}">
                <a16:creationId xmlns:a16="http://schemas.microsoft.com/office/drawing/2014/main" id="{6D9A2C87-DEB0-4308-94F5-28D7340E753C}"/>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70835" y="5978829"/>
            <a:ext cx="831600" cy="820287"/>
          </a:xfrm>
          <a:prstGeom prst="rect">
            <a:avLst/>
          </a:prstGeom>
          <a:noFill/>
          <a:ln>
            <a:noFill/>
          </a:ln>
        </p:spPr>
      </p:pic>
      <p:pic>
        <p:nvPicPr>
          <p:cNvPr id="5" name="Imagen 4" descr="Imagen que contiene firmar, reloj&#10;&#10;Descripción generada automáticamente">
            <a:extLst>
              <a:ext uri="{FF2B5EF4-FFF2-40B4-BE49-F238E27FC236}">
                <a16:creationId xmlns:a16="http://schemas.microsoft.com/office/drawing/2014/main" id="{612BA424-792E-402A-BB1B-39B37B0E811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17442"/>
            <a:ext cx="943200" cy="940557"/>
          </a:xfrm>
          <a:prstGeom prst="rect">
            <a:avLst/>
          </a:prstGeom>
        </p:spPr>
      </p:pic>
    </p:spTree>
    <p:extLst>
      <p:ext uri="{BB962C8B-B14F-4D97-AF65-F5344CB8AC3E}">
        <p14:creationId xmlns:p14="http://schemas.microsoft.com/office/powerpoint/2010/main" val="2163882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ierre presentación">
    <p:spTree>
      <p:nvGrpSpPr>
        <p:cNvPr id="1" name=""/>
        <p:cNvGrpSpPr/>
        <p:nvPr/>
      </p:nvGrpSpPr>
      <p:grpSpPr>
        <a:xfrm>
          <a:off x="0" y="0"/>
          <a:ext cx="0" cy="0"/>
          <a:chOff x="0" y="0"/>
          <a:chExt cx="0" cy="0"/>
        </a:xfrm>
      </p:grpSpPr>
      <p:pic>
        <p:nvPicPr>
          <p:cNvPr id="3" name="Imagen 2" descr="Imagen que contiene captura de pantalla&#10;&#10;Descripción generada con confianza muy alta">
            <a:extLst>
              <a:ext uri="{FF2B5EF4-FFF2-40B4-BE49-F238E27FC236}">
                <a16:creationId xmlns:a16="http://schemas.microsoft.com/office/drawing/2014/main" id="{F3BF3334-D0F3-481D-8132-223500A090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53" y="0"/>
            <a:ext cx="9140447" cy="6858000"/>
          </a:xfrm>
          <a:prstGeom prst="rect">
            <a:avLst/>
          </a:prstGeom>
        </p:spPr>
      </p:pic>
      <p:sp>
        <p:nvSpPr>
          <p:cNvPr id="5" name="Marcador de contenido 20">
            <a:extLst>
              <a:ext uri="{FF2B5EF4-FFF2-40B4-BE49-F238E27FC236}">
                <a16:creationId xmlns:a16="http://schemas.microsoft.com/office/drawing/2014/main" id="{F553981C-1BC9-4FE8-9294-0E75C89EDC3C}"/>
              </a:ext>
            </a:extLst>
          </p:cNvPr>
          <p:cNvSpPr>
            <a:spLocks noGrp="1"/>
          </p:cNvSpPr>
          <p:nvPr>
            <p:ph sz="quarter" idx="10" hasCustomPrompt="1"/>
          </p:nvPr>
        </p:nvSpPr>
        <p:spPr>
          <a:xfrm>
            <a:off x="843498" y="3400097"/>
            <a:ext cx="7598569" cy="386666"/>
          </a:xfrm>
          <a:prstGeom prst="rect">
            <a:avLst/>
          </a:prstGeom>
        </p:spPr>
        <p:txBody>
          <a:bodyPr>
            <a:normAutofit/>
          </a:bodyPr>
          <a:lstStyle>
            <a:lvl1pPr marL="0" indent="0" algn="ctr">
              <a:buNone/>
              <a:defRPr sz="1800" b="1">
                <a:latin typeface="Helvetica" pitchFamily="2" charset="0"/>
              </a:defRPr>
            </a:lvl1pPr>
            <a:lvl3pPr marL="685800" indent="0">
              <a:buNone/>
              <a:defRPr/>
            </a:lvl3pPr>
          </a:lstStyle>
          <a:p>
            <a:pPr lvl="0"/>
            <a:r>
              <a:rPr lang="es-ES" dirty="0"/>
              <a:t>Funcionario Responsable</a:t>
            </a:r>
          </a:p>
        </p:txBody>
      </p:sp>
      <p:sp>
        <p:nvSpPr>
          <p:cNvPr id="6" name="Marcador de contenido 20">
            <a:extLst>
              <a:ext uri="{FF2B5EF4-FFF2-40B4-BE49-F238E27FC236}">
                <a16:creationId xmlns:a16="http://schemas.microsoft.com/office/drawing/2014/main" id="{B3357B8A-9A11-4D25-BB80-B93A3FFEA5B7}"/>
              </a:ext>
            </a:extLst>
          </p:cNvPr>
          <p:cNvSpPr>
            <a:spLocks noGrp="1"/>
          </p:cNvSpPr>
          <p:nvPr>
            <p:ph sz="quarter" idx="11" hasCustomPrompt="1"/>
          </p:nvPr>
        </p:nvSpPr>
        <p:spPr>
          <a:xfrm>
            <a:off x="843456" y="3827571"/>
            <a:ext cx="7598569" cy="386666"/>
          </a:xfrm>
          <a:prstGeom prst="rect">
            <a:avLst/>
          </a:prstGeom>
        </p:spPr>
        <p:txBody>
          <a:bodyPr>
            <a:normAutofit/>
          </a:bodyPr>
          <a:lstStyle>
            <a:lvl1pPr marL="0" indent="0" algn="ctr">
              <a:buNone/>
              <a:defRPr sz="1500" b="1">
                <a:latin typeface="Helvetica" pitchFamily="2" charset="0"/>
              </a:defRPr>
            </a:lvl1pPr>
            <a:lvl3pPr marL="685800" indent="0">
              <a:buNone/>
              <a:defRPr/>
            </a:lvl3pPr>
          </a:lstStyle>
          <a:p>
            <a:pPr lvl="0"/>
            <a:r>
              <a:rPr lang="es-ES" dirty="0"/>
              <a:t>Cargo - Correo</a:t>
            </a:r>
          </a:p>
        </p:txBody>
      </p:sp>
      <p:sp>
        <p:nvSpPr>
          <p:cNvPr id="7" name="Marcador de contenido 20">
            <a:extLst>
              <a:ext uri="{FF2B5EF4-FFF2-40B4-BE49-F238E27FC236}">
                <a16:creationId xmlns:a16="http://schemas.microsoft.com/office/drawing/2014/main" id="{79AF012C-C57A-494F-ADE0-770B84BB624E}"/>
              </a:ext>
            </a:extLst>
          </p:cNvPr>
          <p:cNvSpPr>
            <a:spLocks noGrp="1"/>
          </p:cNvSpPr>
          <p:nvPr>
            <p:ph sz="quarter" idx="12" hasCustomPrompt="1"/>
          </p:nvPr>
        </p:nvSpPr>
        <p:spPr>
          <a:xfrm>
            <a:off x="843455" y="4258002"/>
            <a:ext cx="7598569" cy="386666"/>
          </a:xfrm>
          <a:prstGeom prst="rect">
            <a:avLst/>
          </a:prstGeom>
        </p:spPr>
        <p:txBody>
          <a:bodyPr>
            <a:normAutofit/>
          </a:bodyPr>
          <a:lstStyle>
            <a:lvl1pPr marL="0" indent="0" algn="ctr">
              <a:buNone/>
              <a:defRPr sz="1500" b="0">
                <a:latin typeface="Helvetica" pitchFamily="2" charset="0"/>
              </a:defRPr>
            </a:lvl1pPr>
            <a:lvl3pPr marL="685800" indent="0">
              <a:buNone/>
              <a:defRPr/>
            </a:lvl3pPr>
          </a:lstStyle>
          <a:p>
            <a:pPr lvl="0"/>
            <a:r>
              <a:rPr lang="es-ES" dirty="0"/>
              <a:t>Dependencia</a:t>
            </a:r>
          </a:p>
        </p:txBody>
      </p:sp>
      <p:pic>
        <p:nvPicPr>
          <p:cNvPr id="8" name="Imagen 7" descr="Imagen que contiene firmar, reloj&#10;&#10;Descripción generada automáticamente">
            <a:extLst>
              <a:ext uri="{FF2B5EF4-FFF2-40B4-BE49-F238E27FC236}">
                <a16:creationId xmlns:a16="http://schemas.microsoft.com/office/drawing/2014/main" id="{C2DF1230-8D0A-4321-9A85-D7B26D216F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5" y="5478971"/>
            <a:ext cx="1396800" cy="1392884"/>
          </a:xfrm>
          <a:prstGeom prst="rect">
            <a:avLst/>
          </a:prstGeom>
        </p:spPr>
      </p:pic>
      <p:pic>
        <p:nvPicPr>
          <p:cNvPr id="10" name="Imagen 9">
            <a:extLst>
              <a:ext uri="{FF2B5EF4-FFF2-40B4-BE49-F238E27FC236}">
                <a16:creationId xmlns:a16="http://schemas.microsoft.com/office/drawing/2014/main" id="{D9BC710E-1CA4-43D9-AB9C-654DDC257F77}"/>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82945" y="5599081"/>
            <a:ext cx="1285200" cy="1152664"/>
          </a:xfrm>
          <a:prstGeom prst="rect">
            <a:avLst/>
          </a:prstGeom>
          <a:noFill/>
          <a:ln>
            <a:noFill/>
          </a:ln>
        </p:spPr>
      </p:pic>
      <p:pic>
        <p:nvPicPr>
          <p:cNvPr id="14" name="Imagen 13">
            <a:extLst>
              <a:ext uri="{FF2B5EF4-FFF2-40B4-BE49-F238E27FC236}">
                <a16:creationId xmlns:a16="http://schemas.microsoft.com/office/drawing/2014/main" id="{D8FFC093-7674-4181-AC86-D26D8D3E5167}"/>
              </a:ext>
            </a:extLst>
          </p:cNvPr>
          <p:cNvPicPr>
            <a:picLocks noChangeAspect="1"/>
          </p:cNvPicPr>
          <p:nvPr userDrawn="1"/>
        </p:nvPicPr>
        <p:blipFill>
          <a:blip r:embed="rId5"/>
          <a:stretch>
            <a:fillRect/>
          </a:stretch>
        </p:blipFill>
        <p:spPr>
          <a:xfrm>
            <a:off x="3657158" y="631800"/>
            <a:ext cx="1829683" cy="1823460"/>
          </a:xfrm>
          <a:prstGeom prst="rect">
            <a:avLst/>
          </a:prstGeom>
        </p:spPr>
      </p:pic>
      <p:sp>
        <p:nvSpPr>
          <p:cNvPr id="15" name="Rectángulo 14">
            <a:extLst>
              <a:ext uri="{FF2B5EF4-FFF2-40B4-BE49-F238E27FC236}">
                <a16:creationId xmlns:a16="http://schemas.microsoft.com/office/drawing/2014/main" id="{E1EA3DF3-757E-4FDA-A295-30FFE4727884}"/>
              </a:ext>
            </a:extLst>
          </p:cNvPr>
          <p:cNvSpPr/>
          <p:nvPr userDrawn="1"/>
        </p:nvSpPr>
        <p:spPr>
          <a:xfrm>
            <a:off x="6235200" y="329400"/>
            <a:ext cx="2721600" cy="854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145339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EF1F2E-6A9B-4284-AC72-482D3C400B4B}"/>
              </a:ext>
            </a:extLst>
          </p:cNvPr>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20C6FA71-568E-4E79-B1E2-D618058BABB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BFB75B29-E6D1-4E7D-8315-1057B24634E6}"/>
              </a:ext>
            </a:extLst>
          </p:cNvPr>
          <p:cNvSpPr>
            <a:spLocks noGrp="1"/>
          </p:cNvSpPr>
          <p:nvPr>
            <p:ph type="dt" sz="half" idx="10"/>
          </p:nvPr>
        </p:nvSpPr>
        <p:spPr/>
        <p:txBody>
          <a:bodyPr/>
          <a:lstStyle/>
          <a:p>
            <a:fld id="{B3CF6EE5-FECA-4710-B1FE-E792536934A7}" type="datetimeFigureOut">
              <a:rPr lang="es-CO" smtClean="0"/>
              <a:t>26/10/2020</a:t>
            </a:fld>
            <a:endParaRPr lang="es-CO"/>
          </a:p>
        </p:txBody>
      </p:sp>
      <p:sp>
        <p:nvSpPr>
          <p:cNvPr id="5" name="Marcador de pie de página 4">
            <a:extLst>
              <a:ext uri="{FF2B5EF4-FFF2-40B4-BE49-F238E27FC236}">
                <a16:creationId xmlns:a16="http://schemas.microsoft.com/office/drawing/2014/main" id="{CD4D369D-09C2-4ADB-8858-21DFD27B92C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D6299E3-346C-4D5B-8DC4-FB90C08F30B1}"/>
              </a:ext>
            </a:extLst>
          </p:cNvPr>
          <p:cNvSpPr>
            <a:spLocks noGrp="1"/>
          </p:cNvSpPr>
          <p:nvPr>
            <p:ph type="sldNum" sz="quarter" idx="12"/>
          </p:nvPr>
        </p:nvSpPr>
        <p:spPr/>
        <p:txBody>
          <a:bodyPr/>
          <a:lstStyle/>
          <a:p>
            <a:fld id="{2ED749AC-243F-49E0-9A2D-A468DE142FAE}" type="slidenum">
              <a:rPr lang="es-CO" smtClean="0"/>
              <a:t>‹Nº›</a:t>
            </a:fld>
            <a:endParaRPr lang="es-CO"/>
          </a:p>
        </p:txBody>
      </p:sp>
    </p:spTree>
    <p:extLst>
      <p:ext uri="{BB962C8B-B14F-4D97-AF65-F5344CB8AC3E}">
        <p14:creationId xmlns:p14="http://schemas.microsoft.com/office/powerpoint/2010/main" val="280592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985018-87A4-4FFA-943C-D34A395B20E9}"/>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E868135-8672-4653-8B8D-5D94177D3BB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9FE9353-5F3A-4B20-ACE6-9300A3DE658F}"/>
              </a:ext>
            </a:extLst>
          </p:cNvPr>
          <p:cNvSpPr>
            <a:spLocks noGrp="1"/>
          </p:cNvSpPr>
          <p:nvPr>
            <p:ph type="dt" sz="half" idx="10"/>
          </p:nvPr>
        </p:nvSpPr>
        <p:spPr/>
        <p:txBody>
          <a:bodyPr/>
          <a:lstStyle/>
          <a:p>
            <a:fld id="{B3CF6EE5-FECA-4710-B1FE-E792536934A7}" type="datetimeFigureOut">
              <a:rPr lang="es-CO" smtClean="0"/>
              <a:t>26/10/2020</a:t>
            </a:fld>
            <a:endParaRPr lang="es-CO"/>
          </a:p>
        </p:txBody>
      </p:sp>
      <p:sp>
        <p:nvSpPr>
          <p:cNvPr id="5" name="Marcador de pie de página 4">
            <a:extLst>
              <a:ext uri="{FF2B5EF4-FFF2-40B4-BE49-F238E27FC236}">
                <a16:creationId xmlns:a16="http://schemas.microsoft.com/office/drawing/2014/main" id="{CC4F70DE-CFD7-4152-BB1D-BE6F70EFE28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60C161F-5058-4A99-B8CC-F09C8776F022}"/>
              </a:ext>
            </a:extLst>
          </p:cNvPr>
          <p:cNvSpPr>
            <a:spLocks noGrp="1"/>
          </p:cNvSpPr>
          <p:nvPr>
            <p:ph type="sldNum" sz="quarter" idx="12"/>
          </p:nvPr>
        </p:nvSpPr>
        <p:spPr/>
        <p:txBody>
          <a:bodyPr/>
          <a:lstStyle/>
          <a:p>
            <a:fld id="{2ED749AC-243F-49E0-9A2D-A468DE142FAE}" type="slidenum">
              <a:rPr lang="es-CO" smtClean="0"/>
              <a:t>‹Nº›</a:t>
            </a:fld>
            <a:endParaRPr lang="es-CO"/>
          </a:p>
        </p:txBody>
      </p:sp>
    </p:spTree>
    <p:extLst>
      <p:ext uri="{BB962C8B-B14F-4D97-AF65-F5344CB8AC3E}">
        <p14:creationId xmlns:p14="http://schemas.microsoft.com/office/powerpoint/2010/main" val="151146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D42025-8B91-4C5A-BBB1-9850417DCE16}"/>
              </a:ext>
            </a:extLst>
          </p:cNvPr>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3B43166-0275-4A0B-9754-F8DACEB90072}"/>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4C5AE4C-45CB-4213-8075-68692AD28A45}"/>
              </a:ext>
            </a:extLst>
          </p:cNvPr>
          <p:cNvSpPr>
            <a:spLocks noGrp="1"/>
          </p:cNvSpPr>
          <p:nvPr>
            <p:ph type="dt" sz="half" idx="10"/>
          </p:nvPr>
        </p:nvSpPr>
        <p:spPr/>
        <p:txBody>
          <a:bodyPr/>
          <a:lstStyle/>
          <a:p>
            <a:fld id="{B3CF6EE5-FECA-4710-B1FE-E792536934A7}" type="datetimeFigureOut">
              <a:rPr lang="es-CO" smtClean="0"/>
              <a:t>26/10/2020</a:t>
            </a:fld>
            <a:endParaRPr lang="es-CO"/>
          </a:p>
        </p:txBody>
      </p:sp>
      <p:sp>
        <p:nvSpPr>
          <p:cNvPr id="5" name="Marcador de pie de página 4">
            <a:extLst>
              <a:ext uri="{FF2B5EF4-FFF2-40B4-BE49-F238E27FC236}">
                <a16:creationId xmlns:a16="http://schemas.microsoft.com/office/drawing/2014/main" id="{CCA699EC-53B4-4F31-861C-F2A4FAEFF0D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DE296BB-58AB-4036-9EF9-7D83AFC2C758}"/>
              </a:ext>
            </a:extLst>
          </p:cNvPr>
          <p:cNvSpPr>
            <a:spLocks noGrp="1"/>
          </p:cNvSpPr>
          <p:nvPr>
            <p:ph type="sldNum" sz="quarter" idx="12"/>
          </p:nvPr>
        </p:nvSpPr>
        <p:spPr/>
        <p:txBody>
          <a:bodyPr/>
          <a:lstStyle/>
          <a:p>
            <a:fld id="{2ED749AC-243F-49E0-9A2D-A468DE142FAE}" type="slidenum">
              <a:rPr lang="es-CO" smtClean="0"/>
              <a:t>‹Nº›</a:t>
            </a:fld>
            <a:endParaRPr lang="es-CO"/>
          </a:p>
        </p:txBody>
      </p:sp>
    </p:spTree>
    <p:extLst>
      <p:ext uri="{BB962C8B-B14F-4D97-AF65-F5344CB8AC3E}">
        <p14:creationId xmlns:p14="http://schemas.microsoft.com/office/powerpoint/2010/main" val="972019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C14D78-AD7A-4025-B17B-1DEF00DCF2E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D0475A67-F754-4531-90F7-ECB557FEAD10}"/>
              </a:ext>
            </a:extLst>
          </p:cNvPr>
          <p:cNvSpPr>
            <a:spLocks noGrp="1"/>
          </p:cNvSpPr>
          <p:nvPr>
            <p:ph sz="half" idx="1"/>
          </p:nvPr>
        </p:nvSpPr>
        <p:spPr>
          <a:xfrm>
            <a:off x="628650" y="1825625"/>
            <a:ext cx="386715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6F415107-5004-4E11-9C43-5CB7CB803B92}"/>
              </a:ext>
            </a:extLst>
          </p:cNvPr>
          <p:cNvSpPr>
            <a:spLocks noGrp="1"/>
          </p:cNvSpPr>
          <p:nvPr>
            <p:ph sz="half" idx="2"/>
          </p:nvPr>
        </p:nvSpPr>
        <p:spPr>
          <a:xfrm>
            <a:off x="4648200" y="1825625"/>
            <a:ext cx="386715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76016800-030B-4EAB-BEAB-1ABB52CA6A1D}"/>
              </a:ext>
            </a:extLst>
          </p:cNvPr>
          <p:cNvSpPr>
            <a:spLocks noGrp="1"/>
          </p:cNvSpPr>
          <p:nvPr>
            <p:ph type="dt" sz="half" idx="10"/>
          </p:nvPr>
        </p:nvSpPr>
        <p:spPr/>
        <p:txBody>
          <a:bodyPr/>
          <a:lstStyle/>
          <a:p>
            <a:fld id="{B3CF6EE5-FECA-4710-B1FE-E792536934A7}" type="datetimeFigureOut">
              <a:rPr lang="es-CO" smtClean="0"/>
              <a:t>26/10/2020</a:t>
            </a:fld>
            <a:endParaRPr lang="es-CO"/>
          </a:p>
        </p:txBody>
      </p:sp>
      <p:sp>
        <p:nvSpPr>
          <p:cNvPr id="6" name="Marcador de pie de página 5">
            <a:extLst>
              <a:ext uri="{FF2B5EF4-FFF2-40B4-BE49-F238E27FC236}">
                <a16:creationId xmlns:a16="http://schemas.microsoft.com/office/drawing/2014/main" id="{BD6A5D17-E120-4E69-9BA7-A2AC77DAC8D4}"/>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4723D9D-44ED-46BF-AE2A-E520DEC4ECB4}"/>
              </a:ext>
            </a:extLst>
          </p:cNvPr>
          <p:cNvSpPr>
            <a:spLocks noGrp="1"/>
          </p:cNvSpPr>
          <p:nvPr>
            <p:ph type="sldNum" sz="quarter" idx="12"/>
          </p:nvPr>
        </p:nvSpPr>
        <p:spPr/>
        <p:txBody>
          <a:bodyPr/>
          <a:lstStyle/>
          <a:p>
            <a:fld id="{2ED749AC-243F-49E0-9A2D-A468DE142FAE}" type="slidenum">
              <a:rPr lang="es-CO" smtClean="0"/>
              <a:t>‹Nº›</a:t>
            </a:fld>
            <a:endParaRPr lang="es-CO"/>
          </a:p>
        </p:txBody>
      </p:sp>
    </p:spTree>
    <p:extLst>
      <p:ext uri="{BB962C8B-B14F-4D97-AF65-F5344CB8AC3E}">
        <p14:creationId xmlns:p14="http://schemas.microsoft.com/office/powerpoint/2010/main" val="1243804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FE8030-941D-45C8-A227-D6C3591BE9B0}"/>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5B5F55DE-AAB3-4E63-A424-FB115D35471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74F95FB-83EF-4497-B737-DBEBC26059E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CF6EE5-FECA-4710-B1FE-E792536934A7}" type="datetimeFigureOut">
              <a:rPr lang="es-CO" smtClean="0"/>
              <a:t>26/10/2020</a:t>
            </a:fld>
            <a:endParaRPr lang="es-CO"/>
          </a:p>
        </p:txBody>
      </p:sp>
      <p:sp>
        <p:nvSpPr>
          <p:cNvPr id="5" name="Marcador de pie de página 4">
            <a:extLst>
              <a:ext uri="{FF2B5EF4-FFF2-40B4-BE49-F238E27FC236}">
                <a16:creationId xmlns:a16="http://schemas.microsoft.com/office/drawing/2014/main" id="{61443F58-919D-4243-9973-99D94E7406C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77FBBD23-D223-410D-8EB3-263BDC9EF6F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D749AC-243F-49E0-9A2D-A468DE142FAE}" type="slidenum">
              <a:rPr lang="es-CO" smtClean="0"/>
              <a:t>‹Nº›</a:t>
            </a:fld>
            <a:endParaRPr lang="es-CO"/>
          </a:p>
        </p:txBody>
      </p:sp>
    </p:spTree>
    <p:extLst>
      <p:ext uri="{BB962C8B-B14F-4D97-AF65-F5344CB8AC3E}">
        <p14:creationId xmlns:p14="http://schemas.microsoft.com/office/powerpoint/2010/main" val="259689724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82" r:id="rId17"/>
    <p:sldLayoutId id="2147483683" r:id="rId18"/>
    <p:sldLayoutId id="2147483684" r:id="rId19"/>
    <p:sldLayoutId id="214748366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pPr algn="ctr">
              <a:defRPr b="0" i="0"/>
            </a:pPr>
            <a:r>
              <a:rPr lang="es-CO" altLang="en-US" sz="3600" dirty="0">
                <a:solidFill>
                  <a:srgbClr val="C00000"/>
                </a:solidFill>
                <a:latin typeface="Gotham Black" pitchFamily="50" charset="0"/>
                <a:ea typeface="ＭＳ Ｐゴシック" pitchFamily="34" charset="-128"/>
              </a:rPr>
              <a:t>Programa de entrenamiento en epidemiologia de campo</a:t>
            </a:r>
            <a:endParaRPr lang="x-none" altLang="en-US" sz="3600" dirty="0">
              <a:solidFill>
                <a:srgbClr val="C00000"/>
              </a:solidFill>
              <a:latin typeface="Gotham Black" pitchFamily="50" charset="0"/>
              <a:ea typeface="ＭＳ Ｐゴシック" pitchFamily="34" charset="-128"/>
            </a:endParaRPr>
          </a:p>
        </p:txBody>
      </p:sp>
      <p:sp>
        <p:nvSpPr>
          <p:cNvPr id="11" name="Title 1">
            <a:extLst>
              <a:ext uri="{FF2B5EF4-FFF2-40B4-BE49-F238E27FC236}">
                <a16:creationId xmlns:a16="http://schemas.microsoft.com/office/drawing/2014/main" id="{395F8A32-440B-43BE-B28A-8FCBD5001984}"/>
              </a:ext>
            </a:extLst>
          </p:cNvPr>
          <p:cNvSpPr txBox="1">
            <a:spLocks/>
          </p:cNvSpPr>
          <p:nvPr/>
        </p:nvSpPr>
        <p:spPr>
          <a:xfrm>
            <a:off x="899592" y="4077072"/>
            <a:ext cx="8064896" cy="9891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spc="-113">
                <a:solidFill>
                  <a:schemeClr val="tx1"/>
                </a:solidFill>
                <a:latin typeface="Helvetica" pitchFamily="2" charset="0"/>
                <a:ea typeface="+mj-ea"/>
                <a:cs typeface="Arial" panose="020B0604020202020204" pitchFamily="34" charset="0"/>
              </a:defRPr>
            </a:lvl1pPr>
          </a:lstStyle>
          <a:p>
            <a:pPr>
              <a:defRPr b="0" i="0"/>
            </a:pPr>
            <a:r>
              <a:rPr lang="es-CO" altLang="en-US" sz="3600" dirty="0">
                <a:latin typeface="Gotham Black" pitchFamily="50" charset="0"/>
                <a:ea typeface="Tahoma" panose="020B0604030504040204" pitchFamily="34" charset="0"/>
                <a:cs typeface="Tahoma" panose="020B0604030504040204" pitchFamily="34" charset="0"/>
              </a:rPr>
              <a:t>Presentación del curso Frontline</a:t>
            </a:r>
            <a:endParaRPr lang="x-none" altLang="en-US" sz="3600" dirty="0">
              <a:latin typeface="Gotham Black" pitchFamily="50" charset="0"/>
              <a:ea typeface="Tahoma" panose="020B0604030504040204" pitchFamily="34" charset="0"/>
              <a:cs typeface="Tahoma" panose="020B0604030504040204" pitchFamily="34" charset="0"/>
            </a:endParaRPr>
          </a:p>
        </p:txBody>
      </p:sp>
      <p:sp>
        <p:nvSpPr>
          <p:cNvPr id="12" name="Marcador de contenido 3">
            <a:extLst>
              <a:ext uri="{FF2B5EF4-FFF2-40B4-BE49-F238E27FC236}">
                <a16:creationId xmlns:a16="http://schemas.microsoft.com/office/drawing/2014/main" id="{CDBA7A25-4A7B-4561-9299-CF95A9390B4E}"/>
              </a:ext>
            </a:extLst>
          </p:cNvPr>
          <p:cNvSpPr txBox="1">
            <a:spLocks/>
          </p:cNvSpPr>
          <p:nvPr/>
        </p:nvSpPr>
        <p:spPr>
          <a:xfrm>
            <a:off x="2001600" y="5026497"/>
            <a:ext cx="7598569" cy="38666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500" b="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O"/>
              <a:t>Dirección de Vigilancia y Análisis del Riesgo en Salud Pública</a:t>
            </a:r>
            <a:endParaRPr lang="es-CO" dirty="0"/>
          </a:p>
        </p:txBody>
      </p:sp>
    </p:spTree>
    <p:extLst>
      <p:ext uri="{BB962C8B-B14F-4D97-AF65-F5344CB8AC3E}">
        <p14:creationId xmlns:p14="http://schemas.microsoft.com/office/powerpoint/2010/main" val="439989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prstGeom prst="rect">
            <a:avLst/>
          </a:prstGeom>
        </p:spPr>
        <p:txBody>
          <a:bodyPr>
            <a:normAutofit/>
          </a:bodyPr>
          <a:lstStyle/>
          <a:p>
            <a:pPr>
              <a:defRPr b="0" i="0"/>
            </a:pPr>
            <a:r>
              <a:rPr lang="es-CO" altLang="en-US" sz="3200" dirty="0">
                <a:solidFill>
                  <a:srgbClr val="C00000"/>
                </a:solidFill>
                <a:latin typeface="Gotham Black" pitchFamily="50" charset="0"/>
                <a:ea typeface="ＭＳ Ｐゴシック" pitchFamily="34" charset="-128"/>
              </a:rPr>
              <a:t>Público meta del Frontline</a:t>
            </a:r>
            <a:endParaRPr lang="x-none" altLang="en-US" sz="3200" dirty="0">
              <a:solidFill>
                <a:srgbClr val="C00000"/>
              </a:solidFill>
              <a:latin typeface="Gotham Black" pitchFamily="50" charset="0"/>
              <a:ea typeface="ＭＳ Ｐゴシック" pitchFamily="34" charset="-128"/>
            </a:endParaRPr>
          </a:p>
        </p:txBody>
      </p:sp>
      <p:sp>
        <p:nvSpPr>
          <p:cNvPr id="25603" name="Content Placeholder 2"/>
          <p:cNvSpPr>
            <a:spLocks noGrp="1"/>
          </p:cNvSpPr>
          <p:nvPr>
            <p:ph sz="quarter" idx="10"/>
          </p:nvPr>
        </p:nvSpPr>
        <p:spPr>
          <a:xfrm>
            <a:off x="492919" y="2524126"/>
            <a:ext cx="8086725" cy="3641178"/>
          </a:xfrm>
          <a:prstGeom prst="rect">
            <a:avLst/>
          </a:prstGeom>
        </p:spPr>
        <p:txBody>
          <a:bodyPr>
            <a:normAutofit fontScale="92500" lnSpcReduction="10000"/>
          </a:bodyPr>
          <a:lstStyle/>
          <a:p>
            <a:pPr algn="just"/>
            <a:r>
              <a:rPr lang="es-CO" u="sng" dirty="0">
                <a:latin typeface="Gotham Light" pitchFamily="50" charset="0"/>
              </a:rPr>
              <a:t>Personal de salud pública de primera línea </a:t>
            </a:r>
            <a:r>
              <a:rPr lang="es-CO" dirty="0">
                <a:latin typeface="Gotham Light" pitchFamily="50" charset="0"/>
              </a:rPr>
              <a:t>responsable de la recolección de datos, monitoreo, análisis y respuesta de vigilancia </a:t>
            </a:r>
          </a:p>
          <a:p>
            <a:pPr lvl="1" algn="just"/>
            <a:r>
              <a:rPr lang="es-CO" u="sng" dirty="0">
                <a:latin typeface="Gotham Light" pitchFamily="50" charset="0"/>
              </a:rPr>
              <a:t>Equipo de trabajadores de la salud pública local</a:t>
            </a:r>
            <a:r>
              <a:rPr lang="es-CO" dirty="0">
                <a:latin typeface="Gotham Light" pitchFamily="50" charset="0"/>
              </a:rPr>
              <a:t>—funcionarios de vigilancia, médico, enfermera, salud ambiental, bacteriólogo, etc.  </a:t>
            </a:r>
          </a:p>
          <a:p>
            <a:pPr lvl="1" algn="just"/>
            <a:r>
              <a:rPr lang="es-CO" u="sng" dirty="0">
                <a:latin typeface="Gotham Light" pitchFamily="50" charset="0"/>
              </a:rPr>
              <a:t>Personal de salud pública a nivel regional y nacional</a:t>
            </a:r>
            <a:r>
              <a:rPr lang="es-CO" dirty="0">
                <a:latin typeface="Gotham Light" pitchFamily="50" charset="0"/>
              </a:rPr>
              <a:t>, para adquirir una mejor comprensión de las fuentes, fortalezas, y debilidades de los datos obtenidos en el campo, y para incentivar una mejor comunicación entre todos los niveles</a:t>
            </a:r>
            <a:endParaRPr lang="x-none" altLang="en-US" dirty="0">
              <a:latin typeface="Gotham Light" pitchFamily="50" charset="0"/>
              <a:ea typeface="ＭＳ Ｐゴシック" pitchFamily="34" charset="-128"/>
            </a:endParaRPr>
          </a:p>
        </p:txBody>
      </p:sp>
    </p:spTree>
    <p:extLst>
      <p:ext uri="{BB962C8B-B14F-4D97-AF65-F5344CB8AC3E}">
        <p14:creationId xmlns:p14="http://schemas.microsoft.com/office/powerpoint/2010/main" val="3843960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prstGeom prst="rect">
            <a:avLst/>
          </a:prstGeom>
        </p:spPr>
        <p:txBody>
          <a:bodyPr>
            <a:normAutofit/>
          </a:bodyPr>
          <a:lstStyle/>
          <a:p>
            <a:pPr>
              <a:defRPr b="0" i="0"/>
            </a:pPr>
            <a:r>
              <a:rPr lang="es-CO" altLang="en-US" sz="2800" dirty="0">
                <a:solidFill>
                  <a:srgbClr val="C00000"/>
                </a:solidFill>
                <a:latin typeface="Gotham Black" pitchFamily="50" charset="0"/>
                <a:ea typeface="ＭＳ Ｐゴシック" pitchFamily="34" charset="-128"/>
              </a:rPr>
              <a:t>Proceso de implementación Frontline en Colombia</a:t>
            </a:r>
            <a:endParaRPr lang="x-none" altLang="en-US" sz="2800" dirty="0">
              <a:solidFill>
                <a:srgbClr val="C00000"/>
              </a:solidFill>
              <a:latin typeface="Gotham Black" pitchFamily="50" charset="0"/>
              <a:ea typeface="ＭＳ Ｐゴシック" pitchFamily="34" charset="-128"/>
            </a:endParaRPr>
          </a:p>
        </p:txBody>
      </p:sp>
      <p:sp>
        <p:nvSpPr>
          <p:cNvPr id="25603" name="Content Placeholder 2"/>
          <p:cNvSpPr>
            <a:spLocks noGrp="1"/>
          </p:cNvSpPr>
          <p:nvPr>
            <p:ph sz="quarter" idx="10"/>
          </p:nvPr>
        </p:nvSpPr>
        <p:spPr>
          <a:prstGeom prst="rect">
            <a:avLst/>
          </a:prstGeom>
        </p:spPr>
        <p:txBody>
          <a:bodyPr>
            <a:normAutofit fontScale="77500" lnSpcReduction="20000"/>
          </a:bodyPr>
          <a:lstStyle/>
          <a:p>
            <a:pPr>
              <a:defRPr b="0" i="0"/>
            </a:pPr>
            <a:r>
              <a:rPr lang="es-CO" altLang="en-US" dirty="0">
                <a:latin typeface="Gotham Light" pitchFamily="50" charset="0"/>
                <a:ea typeface="ＭＳ Ｐゴシック" pitchFamily="34" charset="-128"/>
              </a:rPr>
              <a:t>Negociación entre el INS con CDC/TEPHINET para implementar el Frontline a nivel nacional.</a:t>
            </a:r>
          </a:p>
          <a:p>
            <a:pPr>
              <a:defRPr b="0" i="0"/>
            </a:pPr>
            <a:r>
              <a:rPr lang="es-CO" altLang="en-US" dirty="0">
                <a:latin typeface="Gotham Light" pitchFamily="50" charset="0"/>
                <a:ea typeface="ＭＳ Ｐゴシック" pitchFamily="34" charset="-128"/>
              </a:rPr>
              <a:t>Revisión y ajustes de los materiales académicos a las necesidades de Colombia.</a:t>
            </a:r>
          </a:p>
          <a:p>
            <a:pPr>
              <a:defRPr b="0" i="0"/>
            </a:pPr>
            <a:r>
              <a:rPr lang="es-CO" altLang="en-US" dirty="0">
                <a:latin typeface="Gotham Light" pitchFamily="50" charset="0"/>
                <a:ea typeface="ＭＳ Ｐゴシック" pitchFamily="34" charset="-128"/>
              </a:rPr>
              <a:t>Negociación con Secretarías de Salud departamental y distrital.</a:t>
            </a:r>
          </a:p>
          <a:p>
            <a:pPr>
              <a:defRPr b="0" i="0"/>
            </a:pPr>
            <a:r>
              <a:rPr lang="es-CO" altLang="en-US" dirty="0">
                <a:latin typeface="Gotham Light" pitchFamily="50" charset="0"/>
                <a:ea typeface="ＭＳ Ｐゴシック" pitchFamily="34" charset="-128"/>
              </a:rPr>
              <a:t>Implementación Frontline Fase 1 - Santander, Cundinamarca y Atlántico.</a:t>
            </a:r>
          </a:p>
          <a:p>
            <a:pPr>
              <a:defRPr b="0" i="0"/>
            </a:pPr>
            <a:r>
              <a:rPr lang="es-CO" altLang="en-US" dirty="0">
                <a:latin typeface="Gotham Light" pitchFamily="50" charset="0"/>
                <a:ea typeface="ＭＳ Ｐゴシック" pitchFamily="34" charset="-128"/>
              </a:rPr>
              <a:t>Implementación Frontline Fase 2 – Chocó, Vichada, Norte de Santander y Fuerzas militares.</a:t>
            </a:r>
            <a:endParaRPr lang="x-none" altLang="en-US" dirty="0">
              <a:latin typeface="Gotham Light" pitchFamily="50" charset="0"/>
              <a:ea typeface="ＭＳ Ｐゴシック" pitchFamily="34" charset="-128"/>
            </a:endParaRPr>
          </a:p>
        </p:txBody>
      </p:sp>
    </p:spTree>
    <p:extLst>
      <p:ext uri="{BB962C8B-B14F-4D97-AF65-F5344CB8AC3E}">
        <p14:creationId xmlns:p14="http://schemas.microsoft.com/office/powerpoint/2010/main" val="1265987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pPr>
              <a:defRPr b="0" i="0"/>
            </a:pPr>
            <a:r>
              <a:rPr lang="x-none" dirty="0">
                <a:solidFill>
                  <a:srgbClr val="C00000"/>
                </a:solidFill>
                <a:latin typeface="Gotham Black" pitchFamily="50" charset="0"/>
              </a:rPr>
              <a:t>FETP-Frontline</a:t>
            </a:r>
            <a:r>
              <a:rPr lang="es-CO" dirty="0">
                <a:solidFill>
                  <a:srgbClr val="C00000"/>
                </a:solidFill>
                <a:latin typeface="Gotham Black" pitchFamily="50" charset="0"/>
              </a:rPr>
              <a:t> Presencial</a:t>
            </a:r>
            <a:endParaRPr lang="x-none" dirty="0">
              <a:solidFill>
                <a:srgbClr val="C00000"/>
              </a:solidFill>
              <a:latin typeface="Gotham Black" pitchFamily="50" charset="0"/>
            </a:endParaRPr>
          </a:p>
        </p:txBody>
      </p:sp>
      <p:sp>
        <p:nvSpPr>
          <p:cNvPr id="4" name="Content Placeholder 3"/>
          <p:cNvSpPr>
            <a:spLocks noGrp="1"/>
          </p:cNvSpPr>
          <p:nvPr>
            <p:ph sz="quarter" idx="10"/>
          </p:nvPr>
        </p:nvSpPr>
        <p:spPr>
          <a:prstGeom prst="rect">
            <a:avLst/>
          </a:prstGeom>
        </p:spPr>
        <p:txBody>
          <a:bodyPr>
            <a:normAutofit fontScale="62500" lnSpcReduction="20000"/>
          </a:bodyPr>
          <a:lstStyle/>
          <a:p>
            <a:pPr marL="287338" indent="-287338">
              <a:spcBef>
                <a:spcPts val="1200"/>
              </a:spcBef>
              <a:defRPr b="0" i="0"/>
            </a:pPr>
            <a:r>
              <a:rPr lang="x-none" sz="3400" dirty="0">
                <a:latin typeface="Gotham Light" pitchFamily="50" charset="0"/>
              </a:rPr>
              <a:t>Duración del programa: </a:t>
            </a:r>
            <a:endParaRPr lang="es-CO" sz="3400" dirty="0">
              <a:latin typeface="Gotham Light" pitchFamily="50" charset="0"/>
            </a:endParaRPr>
          </a:p>
          <a:p>
            <a:pPr marL="0" indent="0">
              <a:spcBef>
                <a:spcPts val="1200"/>
              </a:spcBef>
              <a:buNone/>
              <a:defRPr b="0" i="0"/>
            </a:pPr>
            <a:r>
              <a:rPr lang="es-CO" sz="3400" dirty="0">
                <a:latin typeface="Gotham Light" pitchFamily="50" charset="0"/>
              </a:rPr>
              <a:t> </a:t>
            </a:r>
            <a:endParaRPr lang="x-none" sz="3400" dirty="0">
              <a:latin typeface="Gotham Light" pitchFamily="50" charset="0"/>
            </a:endParaRPr>
          </a:p>
          <a:p>
            <a:pPr lvl="1" indent="-342900">
              <a:spcBef>
                <a:spcPct val="0"/>
              </a:spcBef>
              <a:buFont typeface="Arial" panose="020B0604020202020204" pitchFamily="34" charset="0"/>
              <a:buChar char="•"/>
              <a:defRPr b="0" i="0"/>
            </a:pPr>
            <a:r>
              <a:rPr lang="x-none" sz="3400" b="1" dirty="0">
                <a:latin typeface="Gotham Light" pitchFamily="50" charset="0"/>
              </a:rPr>
              <a:t>Sesiones en aula</a:t>
            </a:r>
            <a:r>
              <a:rPr lang="x-none" sz="3400" dirty="0">
                <a:latin typeface="Gotham Light" pitchFamily="50" charset="0"/>
              </a:rPr>
              <a:t>: </a:t>
            </a:r>
            <a:r>
              <a:rPr lang="es-CO" sz="2600" dirty="0">
                <a:latin typeface="Gotham Light" pitchFamily="50" charset="0"/>
              </a:rPr>
              <a:t>en aula 12 días y totalmente ~3 meses  </a:t>
            </a:r>
            <a:endParaRPr lang="es-CO" sz="3400" dirty="0">
              <a:latin typeface="Gotham Light" pitchFamily="50" charset="0"/>
            </a:endParaRPr>
          </a:p>
          <a:p>
            <a:pPr lvl="2" indent="-342900">
              <a:spcBef>
                <a:spcPct val="0"/>
              </a:spcBef>
              <a:buClr>
                <a:schemeClr val="accent3">
                  <a:lumMod val="75000"/>
                </a:schemeClr>
              </a:buClr>
              <a:buFont typeface="Arial" panose="020B0604020202020204" pitchFamily="34" charset="0"/>
              <a:buChar char="•"/>
              <a:defRPr b="0" i="0"/>
            </a:pPr>
            <a:r>
              <a:rPr lang="es-CO" sz="2600" dirty="0">
                <a:latin typeface="Gotham Light" pitchFamily="50" charset="0"/>
              </a:rPr>
              <a:t>Presentaciones orales</a:t>
            </a:r>
          </a:p>
          <a:p>
            <a:pPr lvl="2" indent="-342900">
              <a:spcBef>
                <a:spcPct val="0"/>
              </a:spcBef>
              <a:buClr>
                <a:schemeClr val="accent3">
                  <a:lumMod val="75000"/>
                </a:schemeClr>
              </a:buClr>
              <a:buFont typeface="Arial" panose="020B0604020202020204" pitchFamily="34" charset="0"/>
              <a:buChar char="•"/>
              <a:defRPr b="0" i="0"/>
            </a:pPr>
            <a:r>
              <a:rPr lang="es-CO" sz="2600" dirty="0">
                <a:latin typeface="Gotham Light" pitchFamily="50" charset="0"/>
              </a:rPr>
              <a:t>Trabajo grupal  - ejercicios individuales  </a:t>
            </a:r>
          </a:p>
          <a:p>
            <a:pPr lvl="2" indent="-342900">
              <a:spcBef>
                <a:spcPct val="0"/>
              </a:spcBef>
              <a:buClr>
                <a:schemeClr val="accent3">
                  <a:lumMod val="75000"/>
                </a:schemeClr>
              </a:buClr>
              <a:buFont typeface="Arial" panose="020B0604020202020204" pitchFamily="34" charset="0"/>
              <a:buChar char="•"/>
              <a:defRPr b="0" i="0"/>
            </a:pPr>
            <a:r>
              <a:rPr lang="es-CO" sz="2600" dirty="0">
                <a:latin typeface="Gotham Light" pitchFamily="50" charset="0"/>
              </a:rPr>
              <a:t>Estudios de caso, simulaciones</a:t>
            </a:r>
          </a:p>
          <a:p>
            <a:pPr lvl="2" indent="-342900">
              <a:spcBef>
                <a:spcPct val="0"/>
              </a:spcBef>
              <a:buClr>
                <a:schemeClr val="accent3">
                  <a:lumMod val="75000"/>
                </a:schemeClr>
              </a:buClr>
              <a:buFont typeface="Arial" panose="020B0604020202020204" pitchFamily="34" charset="0"/>
              <a:buChar char="•"/>
              <a:defRPr b="0" i="0"/>
            </a:pPr>
            <a:r>
              <a:rPr lang="es-CO" sz="2600" dirty="0">
                <a:latin typeface="Gotham Light" pitchFamily="50" charset="0"/>
              </a:rPr>
              <a:t>Exámenes diario y de cada taller</a:t>
            </a:r>
          </a:p>
          <a:p>
            <a:pPr lvl="2" indent="-342900">
              <a:spcBef>
                <a:spcPct val="0"/>
              </a:spcBef>
              <a:buClr>
                <a:schemeClr val="accent3">
                  <a:lumMod val="75000"/>
                </a:schemeClr>
              </a:buClr>
              <a:buFont typeface="Arial" panose="020B0604020202020204" pitchFamily="34" charset="0"/>
              <a:buChar char="•"/>
              <a:defRPr b="0" i="0"/>
            </a:pPr>
            <a:r>
              <a:rPr lang="es-CO" sz="2600" dirty="0">
                <a:latin typeface="Gotham Light" pitchFamily="50" charset="0"/>
              </a:rPr>
              <a:t>Bosquejos o templete de presentaciones y reportes</a:t>
            </a:r>
          </a:p>
          <a:p>
            <a:pPr lvl="2" indent="-342900">
              <a:spcBef>
                <a:spcPct val="0"/>
              </a:spcBef>
              <a:buClr>
                <a:schemeClr val="accent3">
                  <a:lumMod val="75000"/>
                </a:schemeClr>
              </a:buClr>
              <a:buFont typeface="Arial" panose="020B0604020202020204" pitchFamily="34" charset="0"/>
              <a:buChar char="•"/>
              <a:defRPr b="0" i="0"/>
            </a:pPr>
            <a:r>
              <a:rPr lang="es-CO" sz="2600" dirty="0">
                <a:latin typeface="Gotham Light" pitchFamily="50" charset="0"/>
              </a:rPr>
              <a:t>Lineamientos del trabajo de campo</a:t>
            </a:r>
          </a:p>
          <a:p>
            <a:pPr lvl="1" indent="-342900">
              <a:spcBef>
                <a:spcPct val="0"/>
              </a:spcBef>
              <a:buFont typeface="Arial" panose="020B0604020202020204" pitchFamily="34" charset="0"/>
              <a:buChar char="•"/>
              <a:defRPr b="0" i="0"/>
            </a:pPr>
            <a:endParaRPr lang="es-CO" sz="3400" b="1" dirty="0">
              <a:latin typeface="Gotham Light" pitchFamily="50" charset="0"/>
            </a:endParaRPr>
          </a:p>
          <a:p>
            <a:pPr lvl="1" indent="-342900">
              <a:spcBef>
                <a:spcPct val="0"/>
              </a:spcBef>
              <a:buFont typeface="Arial" panose="020B0604020202020204" pitchFamily="34" charset="0"/>
              <a:buChar char="•"/>
              <a:defRPr b="0" i="0"/>
            </a:pPr>
            <a:r>
              <a:rPr lang="es-CO" sz="3400" b="1" dirty="0">
                <a:latin typeface="Gotham Light" pitchFamily="50" charset="0"/>
              </a:rPr>
              <a:t>Materiales académicos </a:t>
            </a:r>
          </a:p>
          <a:p>
            <a:pPr lvl="2" indent="-342900">
              <a:spcBef>
                <a:spcPct val="0"/>
              </a:spcBef>
              <a:buClr>
                <a:schemeClr val="accent3">
                  <a:lumMod val="75000"/>
                </a:schemeClr>
              </a:buClr>
              <a:buFont typeface="Arial" panose="020B0604020202020204" pitchFamily="34" charset="0"/>
              <a:buChar char="•"/>
              <a:defRPr b="0" i="0"/>
            </a:pPr>
            <a:r>
              <a:rPr lang="es-CO" sz="2600" dirty="0">
                <a:latin typeface="Gotham Light" pitchFamily="50" charset="0"/>
              </a:rPr>
              <a:t>Guía del tutor – con notas al pie de página y  respuesta a ejercicios, exámenes</a:t>
            </a:r>
          </a:p>
          <a:p>
            <a:pPr lvl="2" indent="-342900">
              <a:spcBef>
                <a:spcPct val="0"/>
              </a:spcBef>
              <a:buClr>
                <a:schemeClr val="accent3">
                  <a:lumMod val="75000"/>
                </a:schemeClr>
              </a:buClr>
              <a:buFont typeface="Arial" panose="020B0604020202020204" pitchFamily="34" charset="0"/>
              <a:buChar char="•"/>
              <a:defRPr b="0" i="0"/>
            </a:pPr>
            <a:r>
              <a:rPr lang="es-CO" sz="2600" dirty="0">
                <a:latin typeface="Gotham Light" pitchFamily="50" charset="0"/>
              </a:rPr>
              <a:t>Guía para el estudiante - libro y ejercicios </a:t>
            </a:r>
            <a:endParaRPr lang="x-none" sz="2600" dirty="0">
              <a:latin typeface="Gotham Light" pitchFamily="50" charset="0"/>
            </a:endParaRPr>
          </a:p>
          <a:p>
            <a:pPr lvl="2" indent="-342900">
              <a:spcBef>
                <a:spcPct val="0"/>
              </a:spcBef>
              <a:buFont typeface="Arial" panose="020B0604020202020204" pitchFamily="34" charset="0"/>
              <a:buChar char="•"/>
              <a:defRPr b="0" i="0"/>
            </a:pPr>
            <a:endParaRPr lang="x-none" sz="2000" dirty="0">
              <a:latin typeface="Gotham Light" pitchFamily="50" charset="0"/>
            </a:endParaRPr>
          </a:p>
        </p:txBody>
      </p:sp>
    </p:spTree>
    <p:extLst>
      <p:ext uri="{BB962C8B-B14F-4D97-AF65-F5344CB8AC3E}">
        <p14:creationId xmlns:p14="http://schemas.microsoft.com/office/powerpoint/2010/main" val="2768791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pPr>
              <a:defRPr b="0" i="0"/>
            </a:pPr>
            <a:r>
              <a:rPr lang="x-none" dirty="0">
                <a:solidFill>
                  <a:srgbClr val="C00000"/>
                </a:solidFill>
                <a:latin typeface="Gotham Black" pitchFamily="50" charset="0"/>
              </a:rPr>
              <a:t>FETP-Frontline</a:t>
            </a:r>
            <a:r>
              <a:rPr lang="es-CO" dirty="0">
                <a:solidFill>
                  <a:srgbClr val="C00000"/>
                </a:solidFill>
                <a:latin typeface="Gotham Black" pitchFamily="50" charset="0"/>
              </a:rPr>
              <a:t> Virtual</a:t>
            </a:r>
            <a:endParaRPr lang="x-none" dirty="0">
              <a:solidFill>
                <a:srgbClr val="C00000"/>
              </a:solidFill>
              <a:latin typeface="Gotham Black" pitchFamily="50" charset="0"/>
            </a:endParaRPr>
          </a:p>
        </p:txBody>
      </p:sp>
      <p:sp>
        <p:nvSpPr>
          <p:cNvPr id="4" name="Content Placeholder 3"/>
          <p:cNvSpPr>
            <a:spLocks noGrp="1"/>
          </p:cNvSpPr>
          <p:nvPr>
            <p:ph sz="quarter" idx="10"/>
          </p:nvPr>
        </p:nvSpPr>
        <p:spPr>
          <a:prstGeom prst="rect">
            <a:avLst/>
          </a:prstGeom>
        </p:spPr>
        <p:txBody>
          <a:bodyPr>
            <a:normAutofit fontScale="85000" lnSpcReduction="20000"/>
          </a:bodyPr>
          <a:lstStyle/>
          <a:p>
            <a:pPr marL="287338" indent="-287338">
              <a:spcBef>
                <a:spcPts val="1200"/>
              </a:spcBef>
              <a:defRPr b="0" i="0"/>
            </a:pPr>
            <a:r>
              <a:rPr lang="x-none" sz="3000" dirty="0">
                <a:latin typeface="Gotham Light" pitchFamily="50" charset="0"/>
              </a:rPr>
              <a:t>Duración del programa: </a:t>
            </a:r>
            <a:r>
              <a:rPr lang="es-CO" sz="3000" dirty="0">
                <a:latin typeface="Gotham Light" pitchFamily="50" charset="0"/>
              </a:rPr>
              <a:t>11 semanas </a:t>
            </a:r>
          </a:p>
          <a:p>
            <a:pPr marL="0" indent="0">
              <a:spcBef>
                <a:spcPts val="1200"/>
              </a:spcBef>
              <a:buNone/>
              <a:defRPr b="0" i="0"/>
            </a:pPr>
            <a:r>
              <a:rPr lang="es-CO" sz="3000" dirty="0">
                <a:latin typeface="Gotham Light" pitchFamily="50" charset="0"/>
              </a:rPr>
              <a:t> </a:t>
            </a:r>
            <a:endParaRPr lang="x-none" sz="3000" dirty="0">
              <a:latin typeface="Gotham Light" pitchFamily="50" charset="0"/>
            </a:endParaRPr>
          </a:p>
          <a:p>
            <a:pPr lvl="1" indent="-342900">
              <a:spcBef>
                <a:spcPct val="0"/>
              </a:spcBef>
              <a:buFont typeface="Arial" panose="020B0604020202020204" pitchFamily="34" charset="0"/>
              <a:buChar char="•"/>
              <a:defRPr b="0" i="0"/>
            </a:pPr>
            <a:r>
              <a:rPr lang="x-none" sz="3000" b="1" dirty="0">
                <a:latin typeface="Gotham Light" pitchFamily="50" charset="0"/>
              </a:rPr>
              <a:t>Sesiones en aula</a:t>
            </a:r>
            <a:r>
              <a:rPr lang="es-CO" sz="3000" b="1" dirty="0">
                <a:latin typeface="Gotham Light" pitchFamily="50" charset="0"/>
              </a:rPr>
              <a:t> virtual</a:t>
            </a:r>
            <a:r>
              <a:rPr lang="x-none" sz="3000" dirty="0">
                <a:latin typeface="Gotham Light" pitchFamily="50" charset="0"/>
              </a:rPr>
              <a:t>: </a:t>
            </a:r>
            <a:r>
              <a:rPr lang="es-CO" sz="2600" dirty="0">
                <a:latin typeface="Gotham Light" pitchFamily="50" charset="0"/>
              </a:rPr>
              <a:t>cuatro módulos dividido en unidades que contienen:</a:t>
            </a:r>
          </a:p>
          <a:p>
            <a:pPr lvl="2" indent="-342900">
              <a:spcBef>
                <a:spcPct val="0"/>
              </a:spcBef>
              <a:defRPr b="0" i="0"/>
            </a:pPr>
            <a:r>
              <a:rPr lang="es-CO" sz="1900" dirty="0">
                <a:latin typeface="Gotham Light" pitchFamily="50" charset="0"/>
              </a:rPr>
              <a:t>Sesiones asincrónicas </a:t>
            </a:r>
          </a:p>
          <a:p>
            <a:pPr lvl="2" indent="-342900">
              <a:spcBef>
                <a:spcPct val="0"/>
              </a:spcBef>
              <a:defRPr b="0" i="0"/>
            </a:pPr>
            <a:r>
              <a:rPr lang="es-CO" sz="1900" dirty="0">
                <a:latin typeface="Gotham Light" pitchFamily="50" charset="0"/>
              </a:rPr>
              <a:t>Actividades de aprendizaje (guías, talleres, ejercicios prácticos)</a:t>
            </a:r>
          </a:p>
          <a:p>
            <a:pPr lvl="2" indent="-342900">
              <a:spcBef>
                <a:spcPct val="0"/>
              </a:spcBef>
              <a:defRPr b="0" i="0"/>
            </a:pPr>
            <a:r>
              <a:rPr lang="es-CO" sz="1900" dirty="0">
                <a:latin typeface="Gotham Light" pitchFamily="50" charset="0"/>
              </a:rPr>
              <a:t>Sesiones sincrónicas </a:t>
            </a:r>
          </a:p>
          <a:p>
            <a:pPr lvl="2" indent="-342900">
              <a:spcBef>
                <a:spcPct val="0"/>
              </a:spcBef>
              <a:defRPr b="0" i="0"/>
            </a:pPr>
            <a:r>
              <a:rPr lang="es-CO" sz="1900" dirty="0">
                <a:latin typeface="Gotham Light" pitchFamily="50" charset="0"/>
              </a:rPr>
              <a:t>Lineamientos de trabajo de campo</a:t>
            </a:r>
          </a:p>
          <a:p>
            <a:pPr lvl="1" indent="-342900">
              <a:spcBef>
                <a:spcPct val="0"/>
              </a:spcBef>
              <a:buFont typeface="Arial" panose="020B0604020202020204" pitchFamily="34" charset="0"/>
              <a:buChar char="•"/>
              <a:defRPr b="0" i="0"/>
            </a:pPr>
            <a:endParaRPr lang="es-CO" sz="3000" b="1" dirty="0">
              <a:latin typeface="Gotham Light" pitchFamily="50" charset="0"/>
            </a:endParaRPr>
          </a:p>
          <a:p>
            <a:pPr lvl="1" indent="-342900">
              <a:spcBef>
                <a:spcPct val="0"/>
              </a:spcBef>
              <a:buFont typeface="Arial" panose="020B0604020202020204" pitchFamily="34" charset="0"/>
              <a:buChar char="•"/>
              <a:defRPr b="0" i="0"/>
            </a:pPr>
            <a:r>
              <a:rPr lang="es-CO" sz="3000" b="1" dirty="0">
                <a:latin typeface="Gotham Light" pitchFamily="50" charset="0"/>
              </a:rPr>
              <a:t>Materiales académicos </a:t>
            </a:r>
          </a:p>
          <a:p>
            <a:pPr lvl="2" indent="-342900">
              <a:spcBef>
                <a:spcPct val="0"/>
              </a:spcBef>
              <a:defRPr b="0" i="0"/>
            </a:pPr>
            <a:r>
              <a:rPr lang="es-CO" sz="2600" dirty="0">
                <a:latin typeface="Gotham Light" pitchFamily="50" charset="0"/>
              </a:rPr>
              <a:t>Material de apoyo</a:t>
            </a:r>
          </a:p>
          <a:p>
            <a:pPr lvl="2" indent="-342900">
              <a:spcBef>
                <a:spcPct val="0"/>
              </a:spcBef>
              <a:defRPr b="0" i="0"/>
            </a:pPr>
            <a:r>
              <a:rPr lang="es-CO" sz="2600" dirty="0">
                <a:latin typeface="Gotham Light" pitchFamily="50" charset="0"/>
              </a:rPr>
              <a:t>Material complementario</a:t>
            </a:r>
          </a:p>
          <a:p>
            <a:pPr lvl="2" indent="-342900">
              <a:spcBef>
                <a:spcPct val="0"/>
              </a:spcBef>
              <a:buClr>
                <a:schemeClr val="accent3">
                  <a:lumMod val="75000"/>
                </a:schemeClr>
              </a:buClr>
              <a:buFont typeface="Arial" panose="020B0604020202020204" pitchFamily="34" charset="0"/>
              <a:buChar char="•"/>
              <a:defRPr b="0" i="0"/>
            </a:pPr>
            <a:endParaRPr lang="x-none" sz="2000" dirty="0">
              <a:latin typeface="Gotham Light" pitchFamily="50" charset="0"/>
            </a:endParaRPr>
          </a:p>
        </p:txBody>
      </p:sp>
    </p:spTree>
    <p:extLst>
      <p:ext uri="{BB962C8B-B14F-4D97-AF65-F5344CB8AC3E}">
        <p14:creationId xmlns:p14="http://schemas.microsoft.com/office/powerpoint/2010/main" val="666600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9CAFE78-0C43-4551-BD57-7BD3274E2408}"/>
              </a:ext>
            </a:extLst>
          </p:cNvPr>
          <p:cNvPicPr>
            <a:picLocks noChangeAspect="1"/>
          </p:cNvPicPr>
          <p:nvPr/>
        </p:nvPicPr>
        <p:blipFill>
          <a:blip r:embed="rId3"/>
          <a:stretch>
            <a:fillRect/>
          </a:stretch>
        </p:blipFill>
        <p:spPr>
          <a:xfrm>
            <a:off x="647997" y="643466"/>
            <a:ext cx="7848005" cy="5571067"/>
          </a:xfrm>
          <a:prstGeom prst="rect">
            <a:avLst/>
          </a:prstGeom>
        </p:spPr>
      </p:pic>
    </p:spTree>
    <p:extLst>
      <p:ext uri="{BB962C8B-B14F-4D97-AF65-F5344CB8AC3E}">
        <p14:creationId xmlns:p14="http://schemas.microsoft.com/office/powerpoint/2010/main" val="2453333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prstGeom prst="rect">
            <a:avLst/>
          </a:prstGeom>
        </p:spPr>
        <p:txBody>
          <a:bodyPr>
            <a:normAutofit/>
          </a:bodyPr>
          <a:lstStyle/>
          <a:p>
            <a:pPr>
              <a:defRPr b="0" i="0"/>
            </a:pPr>
            <a:r>
              <a:rPr lang="es-CO" altLang="en-US" sz="2800" dirty="0">
                <a:solidFill>
                  <a:srgbClr val="C00000"/>
                </a:solidFill>
                <a:latin typeface="Gotham Black" pitchFamily="50" charset="0"/>
                <a:ea typeface="ＭＳ Ｐゴシック" pitchFamily="34" charset="-128"/>
              </a:rPr>
              <a:t>Trabajos de campo (presentación oral y reporte escrito)</a:t>
            </a:r>
            <a:endParaRPr lang="x-none" altLang="en-US" sz="2800" dirty="0">
              <a:solidFill>
                <a:srgbClr val="C00000"/>
              </a:solidFill>
              <a:latin typeface="Gotham Black" pitchFamily="50" charset="0"/>
              <a:ea typeface="ＭＳ Ｐゴシック" pitchFamily="34" charset="-128"/>
            </a:endParaRPr>
          </a:p>
        </p:txBody>
      </p:sp>
      <p:sp>
        <p:nvSpPr>
          <p:cNvPr id="3" name="Rectangle 3"/>
          <p:cNvSpPr>
            <a:spLocks noGrp="1" noChangeArrowheads="1"/>
          </p:cNvSpPr>
          <p:nvPr>
            <p:ph sz="quarter" idx="10"/>
          </p:nvPr>
        </p:nvSpPr>
        <p:spPr>
          <a:prstGeom prst="rect">
            <a:avLst/>
          </a:prstGeom>
        </p:spPr>
        <p:txBody>
          <a:bodyPr>
            <a:normAutofit/>
          </a:bodyPr>
          <a:lstStyle/>
          <a:p>
            <a:r>
              <a:rPr lang="es-CO" b="1" dirty="0">
                <a:latin typeface="Gotham Light" pitchFamily="50" charset="0"/>
              </a:rPr>
              <a:t>Trabajo de campo </a:t>
            </a:r>
            <a:endParaRPr lang="es-CO" dirty="0">
              <a:latin typeface="Gotham Light" pitchFamily="50" charset="0"/>
            </a:endParaRPr>
          </a:p>
          <a:p>
            <a:pPr marL="914400" lvl="1" indent="-514350"/>
            <a:r>
              <a:rPr lang="es-CO" dirty="0">
                <a:latin typeface="Gotham Light" pitchFamily="50" charset="0"/>
              </a:rPr>
              <a:t>Análisis de vigilancia - Obligatorio</a:t>
            </a:r>
          </a:p>
          <a:p>
            <a:pPr marL="914400" lvl="1" indent="-514350"/>
            <a:r>
              <a:rPr lang="es-CO" dirty="0">
                <a:latin typeface="Gotham Light" pitchFamily="50" charset="0"/>
              </a:rPr>
              <a:t>Auditoría de la calidad - Obligatorio</a:t>
            </a:r>
          </a:p>
          <a:p>
            <a:pPr marL="914400" lvl="1" indent="-514350"/>
            <a:r>
              <a:rPr lang="es-CO" dirty="0">
                <a:latin typeface="Gotham Light" pitchFamily="50" charset="0"/>
              </a:rPr>
              <a:t>Investigación de caso</a:t>
            </a:r>
          </a:p>
          <a:p>
            <a:pPr marL="914400" lvl="1" indent="-514350"/>
            <a:r>
              <a:rPr lang="es-CO" dirty="0">
                <a:latin typeface="Gotham Light" pitchFamily="50" charset="0"/>
              </a:rPr>
              <a:t>Investigación de brote           Seleccionar uno</a:t>
            </a:r>
          </a:p>
          <a:p>
            <a:pPr marL="914400" lvl="1" indent="-514350"/>
            <a:r>
              <a:rPr lang="es-CO" dirty="0">
                <a:latin typeface="Gotham Light" pitchFamily="50" charset="0"/>
              </a:rPr>
              <a:t>Análisis de problemas</a:t>
            </a:r>
          </a:p>
          <a:p>
            <a:pPr marL="514350" indent="-514350">
              <a:buFont typeface="+mj-lt"/>
              <a:buAutoNum type="arabicPeriod"/>
            </a:pPr>
            <a:endParaRPr lang="es-CO" dirty="0">
              <a:latin typeface="Gotham Light" pitchFamily="50" charset="0"/>
            </a:endParaRPr>
          </a:p>
          <a:p>
            <a:pPr marL="914400" lvl="1" indent="-514350"/>
            <a:endParaRPr lang="es-CO" dirty="0">
              <a:latin typeface="Gotham Light" pitchFamily="50" charset="0"/>
            </a:endParaRPr>
          </a:p>
        </p:txBody>
      </p:sp>
      <p:sp>
        <p:nvSpPr>
          <p:cNvPr id="4" name="Cerrar llave 3"/>
          <p:cNvSpPr/>
          <p:nvPr/>
        </p:nvSpPr>
        <p:spPr>
          <a:xfrm>
            <a:off x="5148064" y="3933056"/>
            <a:ext cx="288032" cy="984016"/>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Tree>
    <p:extLst>
      <p:ext uri="{BB962C8B-B14F-4D97-AF65-F5344CB8AC3E}">
        <p14:creationId xmlns:p14="http://schemas.microsoft.com/office/powerpoint/2010/main" val="301067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92919" y="287008"/>
            <a:ext cx="8086725" cy="400050"/>
          </a:xfrm>
          <a:prstGeom prst="rect">
            <a:avLst/>
          </a:prstGeom>
        </p:spPr>
        <p:txBody>
          <a:bodyPr>
            <a:noAutofit/>
          </a:bodyPr>
          <a:lstStyle/>
          <a:p>
            <a:pPr>
              <a:defRPr b="0" i="0"/>
            </a:pPr>
            <a:r>
              <a:rPr lang="x-none" altLang="en-US" sz="3200">
                <a:solidFill>
                  <a:srgbClr val="C00000"/>
                </a:solidFill>
                <a:latin typeface="Gotham Black" pitchFamily="50" charset="0"/>
              </a:rPr>
              <a:t>Resumen</a:t>
            </a:r>
          </a:p>
        </p:txBody>
      </p:sp>
      <p:sp>
        <p:nvSpPr>
          <p:cNvPr id="18435" name="Content Placeholder 2"/>
          <p:cNvSpPr>
            <a:spLocks noGrp="1"/>
          </p:cNvSpPr>
          <p:nvPr>
            <p:ph sz="quarter" idx="10"/>
          </p:nvPr>
        </p:nvSpPr>
        <p:spPr>
          <a:prstGeom prst="rect">
            <a:avLst/>
          </a:prstGeom>
        </p:spPr>
        <p:txBody>
          <a:bodyPr>
            <a:normAutofit/>
          </a:bodyPr>
          <a:lstStyle/>
          <a:p>
            <a:pPr>
              <a:defRPr b="0" i="0"/>
            </a:pPr>
            <a:r>
              <a:rPr lang="es-CO" altLang="en-US" sz="2400" dirty="0">
                <a:latin typeface="Gotham Light" pitchFamily="50" charset="0"/>
              </a:rPr>
              <a:t>El Frontline en Colombia fue </a:t>
            </a:r>
            <a:r>
              <a:rPr lang="es-CO" altLang="en-US" sz="2400" u="sng" dirty="0">
                <a:latin typeface="Gotham Light" pitchFamily="50" charset="0"/>
              </a:rPr>
              <a:t>implementado en tres departamentos piloto</a:t>
            </a:r>
            <a:r>
              <a:rPr lang="es-CO" altLang="en-US" sz="2400" dirty="0">
                <a:latin typeface="Gotham Light" pitchFamily="50" charset="0"/>
              </a:rPr>
              <a:t>: Santander, Cundinamarca y Atlántico, para fortalecer el nivel local.</a:t>
            </a:r>
          </a:p>
          <a:p>
            <a:pPr marL="0" indent="0">
              <a:buNone/>
              <a:defRPr b="0" i="0"/>
            </a:pPr>
            <a:endParaRPr lang="es-CO" altLang="en-US" sz="2400" dirty="0">
              <a:latin typeface="Gotham Light" pitchFamily="50" charset="0"/>
            </a:endParaRPr>
          </a:p>
          <a:p>
            <a:pPr>
              <a:defRPr b="0" i="0"/>
            </a:pPr>
            <a:r>
              <a:rPr lang="es-CO" altLang="en-US" sz="2400" dirty="0">
                <a:latin typeface="Gotham Light" pitchFamily="50" charset="0"/>
              </a:rPr>
              <a:t>Desarrollo de </a:t>
            </a:r>
            <a:r>
              <a:rPr lang="es-CO" altLang="en-US" sz="2400" u="sng" dirty="0">
                <a:latin typeface="Gotham Light" pitchFamily="50" charset="0"/>
              </a:rPr>
              <a:t>competencias</a:t>
            </a:r>
            <a:r>
              <a:rPr lang="es-CO" altLang="en-US" sz="2400" dirty="0">
                <a:latin typeface="Gotham Light" pitchFamily="50" charset="0"/>
              </a:rPr>
              <a:t>: vigilancia, gerencia, epidemiología, investigación, comunicación.</a:t>
            </a:r>
          </a:p>
          <a:p>
            <a:pPr>
              <a:defRPr b="0" i="0"/>
            </a:pPr>
            <a:endParaRPr lang="es-CO" altLang="en-US" sz="2400" dirty="0">
              <a:latin typeface="Gotham Light" pitchFamily="50" charset="0"/>
            </a:endParaRPr>
          </a:p>
          <a:p>
            <a:pPr>
              <a:defRPr b="0" i="0"/>
            </a:pPr>
            <a:r>
              <a:rPr lang="es-CO" altLang="en-US" sz="2400" u="sng" dirty="0">
                <a:latin typeface="Gotham Light" pitchFamily="50" charset="0"/>
              </a:rPr>
              <a:t>Desarrollado en articulación con las entidades territoriales y supervisado por el FETP/INS.</a:t>
            </a:r>
          </a:p>
        </p:txBody>
      </p:sp>
    </p:spTree>
    <p:extLst>
      <p:ext uri="{BB962C8B-B14F-4D97-AF65-F5344CB8AC3E}">
        <p14:creationId xmlns:p14="http://schemas.microsoft.com/office/powerpoint/2010/main" val="3255611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B7B17C6F-933E-4B6B-A076-E2491010776C}"/>
              </a:ext>
            </a:extLst>
          </p:cNvPr>
          <p:cNvSpPr>
            <a:spLocks noGrp="1"/>
          </p:cNvSpPr>
          <p:nvPr>
            <p:ph sz="quarter" idx="10"/>
          </p:nvPr>
        </p:nvSpPr>
        <p:spPr/>
        <p:txBody>
          <a:bodyPr/>
          <a:lstStyle/>
          <a:p>
            <a:endParaRPr lang="es-CO"/>
          </a:p>
        </p:txBody>
      </p:sp>
      <p:sp>
        <p:nvSpPr>
          <p:cNvPr id="5" name="Marcador de contenido 4">
            <a:extLst>
              <a:ext uri="{FF2B5EF4-FFF2-40B4-BE49-F238E27FC236}">
                <a16:creationId xmlns:a16="http://schemas.microsoft.com/office/drawing/2014/main" id="{0D452D67-2E11-4EB3-BB90-D1501F02F8E9}"/>
              </a:ext>
            </a:extLst>
          </p:cNvPr>
          <p:cNvSpPr>
            <a:spLocks noGrp="1"/>
          </p:cNvSpPr>
          <p:nvPr>
            <p:ph sz="quarter" idx="11"/>
          </p:nvPr>
        </p:nvSpPr>
        <p:spPr/>
        <p:txBody>
          <a:bodyPr/>
          <a:lstStyle/>
          <a:p>
            <a:endParaRPr lang="es-CO"/>
          </a:p>
        </p:txBody>
      </p:sp>
      <p:sp>
        <p:nvSpPr>
          <p:cNvPr id="6" name="Marcador de contenido 5">
            <a:extLst>
              <a:ext uri="{FF2B5EF4-FFF2-40B4-BE49-F238E27FC236}">
                <a16:creationId xmlns:a16="http://schemas.microsoft.com/office/drawing/2014/main" id="{B9304A6B-B523-4572-A033-CA142AD57E33}"/>
              </a:ext>
            </a:extLst>
          </p:cNvPr>
          <p:cNvSpPr>
            <a:spLocks noGrp="1"/>
          </p:cNvSpPr>
          <p:nvPr>
            <p:ph sz="quarter" idx="12"/>
          </p:nvPr>
        </p:nvSpPr>
        <p:spPr/>
        <p:txBody>
          <a:bodyPr/>
          <a:lstStyle/>
          <a:p>
            <a:endParaRPr lang="es-CO"/>
          </a:p>
        </p:txBody>
      </p:sp>
    </p:spTree>
    <p:extLst>
      <p:ext uri="{BB962C8B-B14F-4D97-AF65-F5344CB8AC3E}">
        <p14:creationId xmlns:p14="http://schemas.microsoft.com/office/powerpoint/2010/main" val="969697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pPr>
              <a:defRPr b="0" i="0"/>
            </a:pPr>
            <a:r>
              <a:rPr lang="es-CO" sz="3200" dirty="0">
                <a:solidFill>
                  <a:srgbClr val="C00000"/>
                </a:solidFill>
                <a:latin typeface="Gotham Black" pitchFamily="50" charset="0"/>
              </a:rPr>
              <a:t>Objetivos </a:t>
            </a:r>
            <a:endParaRPr lang="x-none" sz="3200" dirty="0">
              <a:solidFill>
                <a:srgbClr val="C00000"/>
              </a:solidFill>
              <a:latin typeface="Gotham Black" pitchFamily="50" charset="0"/>
            </a:endParaRPr>
          </a:p>
        </p:txBody>
      </p:sp>
      <p:sp>
        <p:nvSpPr>
          <p:cNvPr id="3" name="Content Placeholder 2"/>
          <p:cNvSpPr>
            <a:spLocks noGrp="1"/>
          </p:cNvSpPr>
          <p:nvPr>
            <p:ph sz="quarter" idx="10"/>
          </p:nvPr>
        </p:nvSpPr>
        <p:spPr>
          <a:prstGeom prst="rect">
            <a:avLst/>
          </a:prstGeom>
        </p:spPr>
        <p:txBody>
          <a:bodyPr>
            <a:normAutofit/>
          </a:bodyPr>
          <a:lstStyle/>
          <a:p>
            <a:pPr marL="0" indent="0" algn="just">
              <a:spcBef>
                <a:spcPct val="0"/>
              </a:spcBef>
              <a:spcAft>
                <a:spcPts val="600"/>
              </a:spcAft>
              <a:buClr>
                <a:srgbClr val="008000"/>
              </a:buClr>
              <a:buNone/>
              <a:defRPr b="0" i="0"/>
            </a:pPr>
            <a:r>
              <a:rPr lang="es-CO" sz="2400" dirty="0">
                <a:latin typeface="Gotham Light" pitchFamily="50" charset="0"/>
              </a:rPr>
              <a:t>Presentar el curso Frontline diseñado e implementado a nivel mundial articulado al Programa de entrenamiento en epidemiología de campo (FETP).</a:t>
            </a:r>
          </a:p>
          <a:p>
            <a:pPr algn="just">
              <a:spcBef>
                <a:spcPct val="0"/>
              </a:spcBef>
              <a:spcAft>
                <a:spcPts val="600"/>
              </a:spcAft>
              <a:buClr>
                <a:srgbClr val="C00000"/>
              </a:buClr>
              <a:defRPr b="0" i="0"/>
            </a:pPr>
            <a:r>
              <a:rPr lang="es-CO" sz="2000" dirty="0">
                <a:latin typeface="Gotham Light" pitchFamily="50" charset="0"/>
              </a:rPr>
              <a:t>Estructura y metodología</a:t>
            </a:r>
          </a:p>
          <a:p>
            <a:pPr algn="just">
              <a:spcBef>
                <a:spcPct val="0"/>
              </a:spcBef>
              <a:spcAft>
                <a:spcPts val="600"/>
              </a:spcAft>
              <a:buClr>
                <a:srgbClr val="C00000"/>
              </a:buClr>
              <a:defRPr b="0" i="0"/>
            </a:pPr>
            <a:r>
              <a:rPr lang="es-CO" sz="2000" dirty="0">
                <a:latin typeface="Gotham Light" pitchFamily="50" charset="0"/>
              </a:rPr>
              <a:t>Materiales académicos</a:t>
            </a:r>
          </a:p>
          <a:p>
            <a:pPr algn="just">
              <a:spcBef>
                <a:spcPct val="0"/>
              </a:spcBef>
              <a:spcAft>
                <a:spcPts val="600"/>
              </a:spcAft>
              <a:buClr>
                <a:srgbClr val="C00000"/>
              </a:buClr>
              <a:defRPr b="0" i="0"/>
            </a:pPr>
            <a:r>
              <a:rPr lang="es-CO" sz="2000" dirty="0">
                <a:latin typeface="Gotham Light" pitchFamily="50" charset="0"/>
              </a:rPr>
              <a:t>Trabajos de campo</a:t>
            </a:r>
          </a:p>
        </p:txBody>
      </p:sp>
    </p:spTree>
    <p:extLst>
      <p:ext uri="{BB962C8B-B14F-4D97-AF65-F5344CB8AC3E}">
        <p14:creationId xmlns:p14="http://schemas.microsoft.com/office/powerpoint/2010/main" val="4179557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p:cNvGraphicFramePr/>
          <p:nvPr>
            <p:extLst>
              <p:ext uri="{D42A27DB-BD31-4B8C-83A1-F6EECF244321}">
                <p14:modId xmlns:p14="http://schemas.microsoft.com/office/powerpoint/2010/main" val="3792766648"/>
              </p:ext>
            </p:extLst>
          </p:nvPr>
        </p:nvGraphicFramePr>
        <p:xfrm>
          <a:off x="1187624" y="1124744"/>
          <a:ext cx="7124290" cy="5049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Box 8"/>
          <p:cNvSpPr txBox="1">
            <a:spLocks noChangeArrowheads="1"/>
          </p:cNvSpPr>
          <p:nvPr/>
        </p:nvSpPr>
        <p:spPr>
          <a:xfrm>
            <a:off x="3659689" y="2211976"/>
            <a:ext cx="2097251" cy="427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rgbClr val="7E7E7E"/>
                </a:solidFill>
                <a:latin typeface="Arial" panose="020B0604020202020204" pitchFamily="34" charset="0"/>
              </a:defRPr>
            </a:lvl1pPr>
            <a:lvl2pPr marL="742950" indent="-285750">
              <a:defRPr sz="3600">
                <a:solidFill>
                  <a:srgbClr val="7E7E7E"/>
                </a:solidFill>
                <a:latin typeface="Arial" panose="020B0604020202020204" pitchFamily="34" charset="0"/>
              </a:defRPr>
            </a:lvl2pPr>
            <a:lvl3pPr marL="1143000" indent="-228600">
              <a:defRPr sz="3600">
                <a:solidFill>
                  <a:srgbClr val="7E7E7E"/>
                </a:solidFill>
                <a:latin typeface="Arial" panose="020B0604020202020204" pitchFamily="34" charset="0"/>
              </a:defRPr>
            </a:lvl3pPr>
            <a:lvl4pPr marL="1600200" indent="-228600">
              <a:defRPr sz="3600">
                <a:solidFill>
                  <a:srgbClr val="7E7E7E"/>
                </a:solidFill>
                <a:latin typeface="Arial" panose="020B0604020202020204" pitchFamily="34" charset="0"/>
              </a:defRPr>
            </a:lvl4pPr>
            <a:lvl5pPr marL="2057400" indent="-228600">
              <a:defRPr sz="3600">
                <a:solidFill>
                  <a:srgbClr val="7E7E7E"/>
                </a:solidFill>
                <a:latin typeface="Arial" panose="020B0604020202020204" pitchFamily="34" charset="0"/>
              </a:defRPr>
            </a:lvl5pPr>
            <a:lvl6pPr marL="2514600" indent="-228600" eaLnBrk="0" fontAlgn="base" hangingPunct="0">
              <a:spcBef>
                <a:spcPct val="0"/>
              </a:spcBef>
              <a:spcAft>
                <a:spcPct val="0"/>
              </a:spcAft>
              <a:defRPr sz="3600">
                <a:solidFill>
                  <a:srgbClr val="7E7E7E"/>
                </a:solidFill>
                <a:latin typeface="Arial" panose="020B0604020202020204" pitchFamily="34" charset="0"/>
              </a:defRPr>
            </a:lvl6pPr>
            <a:lvl7pPr marL="2971800" indent="-228600" eaLnBrk="0" fontAlgn="base" hangingPunct="0">
              <a:spcBef>
                <a:spcPct val="0"/>
              </a:spcBef>
              <a:spcAft>
                <a:spcPct val="0"/>
              </a:spcAft>
              <a:defRPr sz="3600">
                <a:solidFill>
                  <a:srgbClr val="7E7E7E"/>
                </a:solidFill>
                <a:latin typeface="Arial" panose="020B0604020202020204" pitchFamily="34" charset="0"/>
              </a:defRPr>
            </a:lvl7pPr>
            <a:lvl8pPr marL="3429000" indent="-228600" eaLnBrk="0" fontAlgn="base" hangingPunct="0">
              <a:spcBef>
                <a:spcPct val="0"/>
              </a:spcBef>
              <a:spcAft>
                <a:spcPct val="0"/>
              </a:spcAft>
              <a:defRPr sz="3600">
                <a:solidFill>
                  <a:srgbClr val="7E7E7E"/>
                </a:solidFill>
                <a:latin typeface="Arial" panose="020B0604020202020204" pitchFamily="34" charset="0"/>
              </a:defRPr>
            </a:lvl8pPr>
            <a:lvl9pPr marL="3886200" indent="-228600" eaLnBrk="0" fontAlgn="base" hangingPunct="0">
              <a:spcBef>
                <a:spcPct val="0"/>
              </a:spcBef>
              <a:spcAft>
                <a:spcPct val="0"/>
              </a:spcAft>
              <a:defRPr sz="3600">
                <a:solidFill>
                  <a:srgbClr val="7E7E7E"/>
                </a:solidFill>
                <a:latin typeface="Arial" panose="020B0604020202020204" pitchFamily="34" charset="0"/>
              </a:defRPr>
            </a:lvl9pPr>
          </a:lstStyle>
          <a:p>
            <a:pPr algn="ctr">
              <a:defRPr b="0" i="0"/>
            </a:pPr>
            <a:r>
              <a:rPr lang="x-none" altLang="en-US" sz="2200" b="1" dirty="0">
                <a:solidFill>
                  <a:prstClr val="black"/>
                </a:solidFill>
              </a:rPr>
              <a:t>A</a:t>
            </a:r>
            <a:r>
              <a:rPr lang="es-CO" altLang="en-US" sz="2200" b="1" dirty="0">
                <a:solidFill>
                  <a:prstClr val="black"/>
                </a:solidFill>
              </a:rPr>
              <a:t>v</a:t>
            </a:r>
            <a:r>
              <a:rPr lang="x-none" altLang="en-US" sz="2200" b="1" dirty="0">
                <a:solidFill>
                  <a:prstClr val="black"/>
                </a:solidFill>
              </a:rPr>
              <a:t>anzado</a:t>
            </a:r>
          </a:p>
        </p:txBody>
      </p:sp>
      <p:sp>
        <p:nvSpPr>
          <p:cNvPr id="20" name="TextBox 11"/>
          <p:cNvSpPr txBox="1">
            <a:spLocks noChangeArrowheads="1"/>
          </p:cNvSpPr>
          <p:nvPr/>
        </p:nvSpPr>
        <p:spPr>
          <a:xfrm>
            <a:off x="3392353" y="3587267"/>
            <a:ext cx="2672336" cy="457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rgbClr val="7E7E7E"/>
                </a:solidFill>
                <a:latin typeface="Arial" panose="020B0604020202020204" pitchFamily="34" charset="0"/>
              </a:defRPr>
            </a:lvl1pPr>
            <a:lvl2pPr marL="742950" indent="-285750">
              <a:defRPr sz="3600">
                <a:solidFill>
                  <a:srgbClr val="7E7E7E"/>
                </a:solidFill>
                <a:latin typeface="Arial" panose="020B0604020202020204" pitchFamily="34" charset="0"/>
              </a:defRPr>
            </a:lvl2pPr>
            <a:lvl3pPr marL="1143000" indent="-228600">
              <a:defRPr sz="3600">
                <a:solidFill>
                  <a:srgbClr val="7E7E7E"/>
                </a:solidFill>
                <a:latin typeface="Arial" panose="020B0604020202020204" pitchFamily="34" charset="0"/>
              </a:defRPr>
            </a:lvl3pPr>
            <a:lvl4pPr marL="1600200" indent="-228600">
              <a:defRPr sz="3600">
                <a:solidFill>
                  <a:srgbClr val="7E7E7E"/>
                </a:solidFill>
                <a:latin typeface="Arial" panose="020B0604020202020204" pitchFamily="34" charset="0"/>
              </a:defRPr>
            </a:lvl4pPr>
            <a:lvl5pPr marL="2057400" indent="-228600">
              <a:defRPr sz="3600">
                <a:solidFill>
                  <a:srgbClr val="7E7E7E"/>
                </a:solidFill>
                <a:latin typeface="Arial" panose="020B0604020202020204" pitchFamily="34" charset="0"/>
              </a:defRPr>
            </a:lvl5pPr>
            <a:lvl6pPr marL="2514600" indent="-228600" eaLnBrk="0" fontAlgn="base" hangingPunct="0">
              <a:spcBef>
                <a:spcPct val="0"/>
              </a:spcBef>
              <a:spcAft>
                <a:spcPct val="0"/>
              </a:spcAft>
              <a:defRPr sz="3600">
                <a:solidFill>
                  <a:srgbClr val="7E7E7E"/>
                </a:solidFill>
                <a:latin typeface="Arial" panose="020B0604020202020204" pitchFamily="34" charset="0"/>
              </a:defRPr>
            </a:lvl6pPr>
            <a:lvl7pPr marL="2971800" indent="-228600" eaLnBrk="0" fontAlgn="base" hangingPunct="0">
              <a:spcBef>
                <a:spcPct val="0"/>
              </a:spcBef>
              <a:spcAft>
                <a:spcPct val="0"/>
              </a:spcAft>
              <a:defRPr sz="3600">
                <a:solidFill>
                  <a:srgbClr val="7E7E7E"/>
                </a:solidFill>
                <a:latin typeface="Arial" panose="020B0604020202020204" pitchFamily="34" charset="0"/>
              </a:defRPr>
            </a:lvl7pPr>
            <a:lvl8pPr marL="3429000" indent="-228600" eaLnBrk="0" fontAlgn="base" hangingPunct="0">
              <a:spcBef>
                <a:spcPct val="0"/>
              </a:spcBef>
              <a:spcAft>
                <a:spcPct val="0"/>
              </a:spcAft>
              <a:defRPr sz="3600">
                <a:solidFill>
                  <a:srgbClr val="7E7E7E"/>
                </a:solidFill>
                <a:latin typeface="Arial" panose="020B0604020202020204" pitchFamily="34" charset="0"/>
              </a:defRPr>
            </a:lvl8pPr>
            <a:lvl9pPr marL="3886200" indent="-228600" eaLnBrk="0" fontAlgn="base" hangingPunct="0">
              <a:spcBef>
                <a:spcPct val="0"/>
              </a:spcBef>
              <a:spcAft>
                <a:spcPct val="0"/>
              </a:spcAft>
              <a:defRPr sz="3600">
                <a:solidFill>
                  <a:srgbClr val="7E7E7E"/>
                </a:solidFill>
                <a:latin typeface="Arial" panose="020B0604020202020204" pitchFamily="34" charset="0"/>
              </a:defRPr>
            </a:lvl9pPr>
          </a:lstStyle>
          <a:p>
            <a:pPr algn="ctr">
              <a:defRPr b="0" i="0"/>
            </a:pPr>
            <a:r>
              <a:rPr lang="x-none" altLang="en-US" sz="2400" b="1" dirty="0">
                <a:solidFill>
                  <a:prstClr val="black"/>
                </a:solidFill>
              </a:rPr>
              <a:t>Intermedio</a:t>
            </a:r>
          </a:p>
        </p:txBody>
      </p:sp>
      <p:sp>
        <p:nvSpPr>
          <p:cNvPr id="21" name="TextBox 12"/>
          <p:cNvSpPr txBox="1">
            <a:spLocks noChangeArrowheads="1"/>
          </p:cNvSpPr>
          <p:nvPr/>
        </p:nvSpPr>
        <p:spPr>
          <a:xfrm>
            <a:off x="3356656" y="5031376"/>
            <a:ext cx="2672336" cy="457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rgbClr val="7E7E7E"/>
                </a:solidFill>
                <a:latin typeface="Arial" panose="020B0604020202020204" pitchFamily="34" charset="0"/>
              </a:defRPr>
            </a:lvl1pPr>
            <a:lvl2pPr marL="742950" indent="-285750">
              <a:defRPr sz="3600">
                <a:solidFill>
                  <a:srgbClr val="7E7E7E"/>
                </a:solidFill>
                <a:latin typeface="Arial" panose="020B0604020202020204" pitchFamily="34" charset="0"/>
              </a:defRPr>
            </a:lvl2pPr>
            <a:lvl3pPr marL="1143000" indent="-228600">
              <a:defRPr sz="3600">
                <a:solidFill>
                  <a:srgbClr val="7E7E7E"/>
                </a:solidFill>
                <a:latin typeface="Arial" panose="020B0604020202020204" pitchFamily="34" charset="0"/>
              </a:defRPr>
            </a:lvl3pPr>
            <a:lvl4pPr marL="1600200" indent="-228600">
              <a:defRPr sz="3600">
                <a:solidFill>
                  <a:srgbClr val="7E7E7E"/>
                </a:solidFill>
                <a:latin typeface="Arial" panose="020B0604020202020204" pitchFamily="34" charset="0"/>
              </a:defRPr>
            </a:lvl4pPr>
            <a:lvl5pPr marL="2057400" indent="-228600">
              <a:defRPr sz="3600">
                <a:solidFill>
                  <a:srgbClr val="7E7E7E"/>
                </a:solidFill>
                <a:latin typeface="Arial" panose="020B0604020202020204" pitchFamily="34" charset="0"/>
              </a:defRPr>
            </a:lvl5pPr>
            <a:lvl6pPr marL="2514600" indent="-228600" eaLnBrk="0" fontAlgn="base" hangingPunct="0">
              <a:spcBef>
                <a:spcPct val="0"/>
              </a:spcBef>
              <a:spcAft>
                <a:spcPct val="0"/>
              </a:spcAft>
              <a:defRPr sz="3600">
                <a:solidFill>
                  <a:srgbClr val="7E7E7E"/>
                </a:solidFill>
                <a:latin typeface="Arial" panose="020B0604020202020204" pitchFamily="34" charset="0"/>
              </a:defRPr>
            </a:lvl6pPr>
            <a:lvl7pPr marL="2971800" indent="-228600" eaLnBrk="0" fontAlgn="base" hangingPunct="0">
              <a:spcBef>
                <a:spcPct val="0"/>
              </a:spcBef>
              <a:spcAft>
                <a:spcPct val="0"/>
              </a:spcAft>
              <a:defRPr sz="3600">
                <a:solidFill>
                  <a:srgbClr val="7E7E7E"/>
                </a:solidFill>
                <a:latin typeface="Arial" panose="020B0604020202020204" pitchFamily="34" charset="0"/>
              </a:defRPr>
            </a:lvl7pPr>
            <a:lvl8pPr marL="3429000" indent="-228600" eaLnBrk="0" fontAlgn="base" hangingPunct="0">
              <a:spcBef>
                <a:spcPct val="0"/>
              </a:spcBef>
              <a:spcAft>
                <a:spcPct val="0"/>
              </a:spcAft>
              <a:defRPr sz="3600">
                <a:solidFill>
                  <a:srgbClr val="7E7E7E"/>
                </a:solidFill>
                <a:latin typeface="Arial" panose="020B0604020202020204" pitchFamily="34" charset="0"/>
              </a:defRPr>
            </a:lvl8pPr>
            <a:lvl9pPr marL="3886200" indent="-228600" eaLnBrk="0" fontAlgn="base" hangingPunct="0">
              <a:spcBef>
                <a:spcPct val="0"/>
              </a:spcBef>
              <a:spcAft>
                <a:spcPct val="0"/>
              </a:spcAft>
              <a:defRPr sz="3600">
                <a:solidFill>
                  <a:srgbClr val="7E7E7E"/>
                </a:solidFill>
                <a:latin typeface="Arial" panose="020B0604020202020204" pitchFamily="34" charset="0"/>
              </a:defRPr>
            </a:lvl9pPr>
          </a:lstStyle>
          <a:p>
            <a:pPr algn="ctr">
              <a:defRPr b="0" i="0"/>
            </a:pPr>
            <a:r>
              <a:rPr lang="x-none" altLang="en-US" sz="2400" b="1" dirty="0">
                <a:solidFill>
                  <a:prstClr val="black"/>
                </a:solidFill>
              </a:rPr>
              <a:t>Frontline</a:t>
            </a:r>
          </a:p>
        </p:txBody>
      </p:sp>
      <p:sp>
        <p:nvSpPr>
          <p:cNvPr id="2" name="Title 1"/>
          <p:cNvSpPr>
            <a:spLocks noGrp="1"/>
          </p:cNvSpPr>
          <p:nvPr>
            <p:ph type="title"/>
          </p:nvPr>
        </p:nvSpPr>
        <p:spPr>
          <a:prstGeom prst="rect">
            <a:avLst/>
          </a:prstGeom>
        </p:spPr>
        <p:txBody>
          <a:bodyPr>
            <a:noAutofit/>
          </a:bodyPr>
          <a:lstStyle/>
          <a:p>
            <a:pPr algn="ctr">
              <a:defRPr b="0" i="0"/>
            </a:pPr>
            <a:r>
              <a:rPr lang="es-CO" sz="2400" dirty="0">
                <a:solidFill>
                  <a:srgbClr val="C00000"/>
                </a:solidFill>
                <a:latin typeface="Gotham Black" pitchFamily="50" charset="0"/>
              </a:rPr>
              <a:t>Programa de entrenamiento en epidemiología de campo - FETP</a:t>
            </a:r>
            <a:endParaRPr lang="x-none" sz="2400" dirty="0">
              <a:solidFill>
                <a:srgbClr val="C00000"/>
              </a:solidFill>
              <a:latin typeface="Gotham Black" pitchFamily="50" charset="0"/>
            </a:endParaRPr>
          </a:p>
        </p:txBody>
      </p:sp>
    </p:spTree>
    <p:extLst>
      <p:ext uri="{BB962C8B-B14F-4D97-AF65-F5344CB8AC3E}">
        <p14:creationId xmlns:p14="http://schemas.microsoft.com/office/powerpoint/2010/main" val="745884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pPr>
              <a:defRPr b="0" i="0"/>
            </a:pPr>
            <a:r>
              <a:rPr lang="es-CO" dirty="0">
                <a:solidFill>
                  <a:srgbClr val="C00000"/>
                </a:solidFill>
                <a:latin typeface="Gotham Black" pitchFamily="50" charset="0"/>
              </a:rPr>
              <a:t>Meta del Frontline </a:t>
            </a:r>
            <a:endParaRPr lang="x-none" dirty="0">
              <a:solidFill>
                <a:srgbClr val="C00000"/>
              </a:solidFill>
              <a:latin typeface="Gotham Black" pitchFamily="50" charset="0"/>
            </a:endParaRPr>
          </a:p>
        </p:txBody>
      </p:sp>
      <p:sp>
        <p:nvSpPr>
          <p:cNvPr id="3" name="Content Placeholder 2"/>
          <p:cNvSpPr>
            <a:spLocks noGrp="1"/>
          </p:cNvSpPr>
          <p:nvPr>
            <p:ph sz="quarter" idx="10"/>
          </p:nvPr>
        </p:nvSpPr>
        <p:spPr>
          <a:prstGeom prst="rect">
            <a:avLst/>
          </a:prstGeom>
        </p:spPr>
        <p:txBody>
          <a:bodyPr/>
          <a:lstStyle/>
          <a:p>
            <a:pPr marL="287338" indent="-287338" algn="just">
              <a:spcBef>
                <a:spcPct val="0"/>
              </a:spcBef>
              <a:defRPr b="0" i="0"/>
            </a:pPr>
            <a:r>
              <a:rPr lang="x-none" dirty="0">
                <a:latin typeface="Gotham Light" pitchFamily="50" charset="0"/>
              </a:rPr>
              <a:t>Mejorar la vigilancia epidemiológica, la investigación y la respuesta a los casos y a los brotes, </a:t>
            </a:r>
            <a:r>
              <a:rPr lang="es-CO" dirty="0">
                <a:latin typeface="Gotham Light" pitchFamily="50" charset="0"/>
              </a:rPr>
              <a:t>obteniendo </a:t>
            </a:r>
            <a:r>
              <a:rPr lang="x-none" dirty="0">
                <a:latin typeface="Gotham Light" pitchFamily="50" charset="0"/>
              </a:rPr>
              <a:t>datos para la toma de decisiones a nivel local</a:t>
            </a:r>
            <a:r>
              <a:rPr lang="es-CO" dirty="0">
                <a:latin typeface="Gotham Light" pitchFamily="50" charset="0"/>
              </a:rPr>
              <a:t>.</a:t>
            </a:r>
          </a:p>
          <a:p>
            <a:pPr marL="0" indent="0" algn="just">
              <a:spcBef>
                <a:spcPct val="0"/>
              </a:spcBef>
              <a:buNone/>
              <a:defRPr b="0" i="0"/>
            </a:pPr>
            <a:endParaRPr lang="es-CO" dirty="0">
              <a:latin typeface="Gotham Light" pitchFamily="50" charset="0"/>
            </a:endParaRPr>
          </a:p>
          <a:p>
            <a:pPr lvl="1" algn="just"/>
            <a:r>
              <a:rPr lang="es-CO" dirty="0">
                <a:latin typeface="Gotham Light" pitchFamily="50" charset="0"/>
              </a:rPr>
              <a:t>Fortalece las habilidades de los participantes dentro del contexto de sus responsabilidades y expectativas laborales.</a:t>
            </a:r>
          </a:p>
        </p:txBody>
      </p:sp>
    </p:spTree>
    <p:extLst>
      <p:ext uri="{BB962C8B-B14F-4D97-AF65-F5344CB8AC3E}">
        <p14:creationId xmlns:p14="http://schemas.microsoft.com/office/powerpoint/2010/main" val="1511848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pPr>
              <a:defRPr b="0" i="0"/>
            </a:pPr>
            <a:r>
              <a:rPr lang="es-CO" sz="3200" dirty="0">
                <a:solidFill>
                  <a:srgbClr val="C00000"/>
                </a:solidFill>
                <a:latin typeface="Gotham Black" pitchFamily="50" charset="0"/>
              </a:rPr>
              <a:t>Objetivos  del Frontline </a:t>
            </a:r>
            <a:endParaRPr lang="x-none" sz="3200" dirty="0">
              <a:solidFill>
                <a:srgbClr val="C00000"/>
              </a:solidFill>
              <a:latin typeface="Gotham Black" pitchFamily="50" charset="0"/>
            </a:endParaRPr>
          </a:p>
        </p:txBody>
      </p:sp>
      <p:sp>
        <p:nvSpPr>
          <p:cNvPr id="3" name="Content Placeholder 2"/>
          <p:cNvSpPr>
            <a:spLocks noGrp="1"/>
          </p:cNvSpPr>
          <p:nvPr>
            <p:ph sz="quarter" idx="10"/>
          </p:nvPr>
        </p:nvSpPr>
        <p:spPr>
          <a:prstGeom prst="rect">
            <a:avLst/>
          </a:prstGeom>
        </p:spPr>
        <p:txBody>
          <a:bodyPr>
            <a:normAutofit/>
          </a:bodyPr>
          <a:lstStyle/>
          <a:p>
            <a:pPr marL="287338" indent="-287338" algn="just">
              <a:spcBef>
                <a:spcPct val="0"/>
              </a:spcBef>
              <a:defRPr b="0" i="0"/>
            </a:pPr>
            <a:r>
              <a:rPr lang="es-CO" sz="2600" dirty="0">
                <a:latin typeface="Gotham Light" pitchFamily="50" charset="0"/>
              </a:rPr>
              <a:t>Reconocer el papel de la información para la toma de decisiones.</a:t>
            </a:r>
          </a:p>
          <a:p>
            <a:pPr marL="287338" indent="-287338" algn="just">
              <a:spcBef>
                <a:spcPct val="0"/>
              </a:spcBef>
              <a:defRPr b="0" i="0"/>
            </a:pPr>
            <a:r>
              <a:rPr lang="es-CO" sz="2600" dirty="0">
                <a:latin typeface="Gotham Light" pitchFamily="50" charset="0"/>
              </a:rPr>
              <a:t>Mejorar los procesos de: </a:t>
            </a:r>
          </a:p>
          <a:p>
            <a:pPr marL="1144588" lvl="2" indent="-287338" algn="just">
              <a:spcBef>
                <a:spcPct val="0"/>
              </a:spcBef>
              <a:defRPr b="0" i="0"/>
            </a:pPr>
            <a:r>
              <a:rPr lang="es-CO" sz="1800" dirty="0">
                <a:latin typeface="Gotham Light" pitchFamily="50" charset="0"/>
              </a:rPr>
              <a:t>Recolección, análisis, interpretación y comunicación. </a:t>
            </a:r>
          </a:p>
          <a:p>
            <a:pPr marL="1144588" lvl="2" indent="-287338" algn="just">
              <a:spcBef>
                <a:spcPct val="0"/>
              </a:spcBef>
              <a:defRPr b="0" i="0"/>
            </a:pPr>
            <a:r>
              <a:rPr lang="es-CO" sz="1800" dirty="0">
                <a:latin typeface="Gotham Light" pitchFamily="50" charset="0"/>
              </a:rPr>
              <a:t>La calidad y uso de la información de vigilancia para detección de enfermedades/brotes.</a:t>
            </a:r>
          </a:p>
          <a:p>
            <a:pPr marL="1144588" lvl="2" indent="-287338" algn="just">
              <a:spcBef>
                <a:spcPct val="0"/>
              </a:spcBef>
              <a:defRPr b="0" i="0"/>
            </a:pPr>
            <a:r>
              <a:rPr lang="es-CO" sz="1800" dirty="0">
                <a:latin typeface="Gotham Light" pitchFamily="50" charset="0"/>
              </a:rPr>
              <a:t>Intercambio y comunicación de la información de salud.</a:t>
            </a:r>
          </a:p>
          <a:p>
            <a:pPr marL="1144588" lvl="2" indent="-287338" algn="just">
              <a:spcBef>
                <a:spcPct val="0"/>
              </a:spcBef>
              <a:defRPr b="0" i="0"/>
            </a:pPr>
            <a:r>
              <a:rPr lang="es-CO" sz="1800" dirty="0">
                <a:latin typeface="Gotham Light" pitchFamily="50" charset="0"/>
              </a:rPr>
              <a:t>La investigación y respuesta ante casos y brotes de eventos de salud pública.</a:t>
            </a:r>
            <a:endParaRPr lang="x-none" sz="1800" dirty="0">
              <a:latin typeface="Gotham Light" pitchFamily="50" charset="0"/>
            </a:endParaRPr>
          </a:p>
        </p:txBody>
      </p:sp>
    </p:spTree>
    <p:extLst>
      <p:ext uri="{BB962C8B-B14F-4D97-AF65-F5344CB8AC3E}">
        <p14:creationId xmlns:p14="http://schemas.microsoft.com/office/powerpoint/2010/main" val="2918340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prstGeom prst="rect">
            <a:avLst/>
          </a:prstGeom>
        </p:spPr>
        <p:txBody>
          <a:bodyPr>
            <a:normAutofit/>
          </a:bodyPr>
          <a:lstStyle/>
          <a:p>
            <a:pPr>
              <a:defRPr b="0" i="0"/>
            </a:pPr>
            <a:r>
              <a:rPr lang="es-CO" altLang="en-US" sz="3200" dirty="0">
                <a:solidFill>
                  <a:srgbClr val="C00000"/>
                </a:solidFill>
                <a:latin typeface="Gotham Black" pitchFamily="50" charset="0"/>
                <a:ea typeface="ＭＳ Ｐゴシック" pitchFamily="34" charset="-128"/>
              </a:rPr>
              <a:t>Frontline a nivel mundial</a:t>
            </a:r>
            <a:endParaRPr lang="x-none" altLang="en-US" sz="3200" dirty="0">
              <a:solidFill>
                <a:srgbClr val="C00000"/>
              </a:solidFill>
              <a:latin typeface="Gotham Black" pitchFamily="50" charset="0"/>
              <a:ea typeface="ＭＳ Ｐゴシック" pitchFamily="34" charset="-128"/>
            </a:endParaRPr>
          </a:p>
        </p:txBody>
      </p:sp>
      <p:sp>
        <p:nvSpPr>
          <p:cNvPr id="25603" name="Content Placeholder 2"/>
          <p:cNvSpPr>
            <a:spLocks noGrp="1"/>
          </p:cNvSpPr>
          <p:nvPr>
            <p:ph sz="quarter" idx="10"/>
          </p:nvPr>
        </p:nvSpPr>
        <p:spPr>
          <a:prstGeom prst="rect">
            <a:avLst/>
          </a:prstGeom>
        </p:spPr>
        <p:txBody>
          <a:bodyPr>
            <a:normAutofit fontScale="85000" lnSpcReduction="20000"/>
          </a:bodyPr>
          <a:lstStyle/>
          <a:p>
            <a:pPr algn="just">
              <a:buClr>
                <a:srgbClr val="C00000"/>
              </a:buClr>
              <a:defRPr b="0" i="0"/>
            </a:pPr>
            <a:r>
              <a:rPr lang="es-CO" altLang="en-US" dirty="0">
                <a:latin typeface="Gotham Light" pitchFamily="50" charset="0"/>
                <a:ea typeface="ＭＳ Ｐゴシック" pitchFamily="34" charset="-128"/>
              </a:rPr>
              <a:t>Los Centros de Control y Prevención de Enfermedades (CDC), </a:t>
            </a:r>
            <a:r>
              <a:rPr lang="es-CO" altLang="en-US" u="sng" dirty="0">
                <a:latin typeface="Gotham Light" pitchFamily="50" charset="0"/>
                <a:ea typeface="ＭＳ Ｐゴシック" pitchFamily="34" charset="-128"/>
              </a:rPr>
              <a:t>diseñaron e implementaron el Frontline en África</a:t>
            </a:r>
            <a:r>
              <a:rPr lang="es-CO" altLang="en-US" dirty="0">
                <a:latin typeface="Gotham Light" pitchFamily="50" charset="0"/>
                <a:ea typeface="ＭＳ Ｐゴシック" pitchFamily="34" charset="-128"/>
              </a:rPr>
              <a:t>, para dar respuesta a las necesidades de vigilancia e investigación de los niveles locales.</a:t>
            </a:r>
          </a:p>
          <a:p>
            <a:pPr algn="just">
              <a:buClr>
                <a:srgbClr val="C00000"/>
              </a:buClr>
              <a:defRPr b="0" i="0"/>
            </a:pPr>
            <a:endParaRPr lang="es-CO" altLang="en-US" dirty="0">
              <a:latin typeface="Gotham Light" pitchFamily="50" charset="0"/>
              <a:ea typeface="ＭＳ Ｐゴシック" pitchFamily="34" charset="-128"/>
            </a:endParaRPr>
          </a:p>
          <a:p>
            <a:pPr algn="just">
              <a:buClr>
                <a:srgbClr val="C00000"/>
              </a:buClr>
              <a:defRPr b="0" i="0"/>
            </a:pPr>
            <a:r>
              <a:rPr lang="es-CO" altLang="en-US" dirty="0">
                <a:latin typeface="Gotham Light" pitchFamily="50" charset="0"/>
                <a:ea typeface="ＭＳ Ｐゴシック" pitchFamily="34" charset="-128"/>
              </a:rPr>
              <a:t>La Red mundial de programas de entrenamiento en epidemiología de campo e intervenciones en salud (TEPHINET) está </a:t>
            </a:r>
            <a:r>
              <a:rPr lang="es-CO" altLang="en-US" u="sng" dirty="0">
                <a:latin typeface="Gotham Light" pitchFamily="50" charset="0"/>
                <a:ea typeface="ＭＳ Ｐゴシック" pitchFamily="34" charset="-128"/>
              </a:rPr>
              <a:t>implementando el Frontline a nivel mundial</a:t>
            </a:r>
            <a:r>
              <a:rPr lang="es-CO" altLang="en-US" dirty="0">
                <a:latin typeface="Gotham Light" pitchFamily="50" charset="0"/>
                <a:ea typeface="ＭＳ Ｐゴシック" pitchFamily="34" charset="-128"/>
              </a:rPr>
              <a:t>.</a:t>
            </a:r>
          </a:p>
        </p:txBody>
      </p:sp>
    </p:spTree>
    <p:extLst>
      <p:ext uri="{BB962C8B-B14F-4D97-AF65-F5344CB8AC3E}">
        <p14:creationId xmlns:p14="http://schemas.microsoft.com/office/powerpoint/2010/main" val="2040869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prstGeom prst="rect">
            <a:avLst/>
          </a:prstGeom>
        </p:spPr>
        <p:txBody>
          <a:bodyPr>
            <a:normAutofit fontScale="90000"/>
          </a:bodyPr>
          <a:lstStyle/>
          <a:p>
            <a:r>
              <a:rPr lang="es-CO" sz="2400" dirty="0">
                <a:solidFill>
                  <a:srgbClr val="C00000"/>
                </a:solidFill>
                <a:latin typeface="Gotham Black" pitchFamily="50" charset="0"/>
              </a:rPr>
              <a:t>Implementación del Frontline</a:t>
            </a:r>
          </a:p>
        </p:txBody>
      </p:sp>
      <p:sp>
        <p:nvSpPr>
          <p:cNvPr id="25603" name="Content Placeholder 2"/>
          <p:cNvSpPr>
            <a:spLocks noGrp="1"/>
          </p:cNvSpPr>
          <p:nvPr>
            <p:ph sz="quarter" idx="10"/>
          </p:nvPr>
        </p:nvSpPr>
        <p:spPr>
          <a:prstGeom prst="rect">
            <a:avLst/>
          </a:prstGeom>
        </p:spPr>
        <p:txBody>
          <a:bodyPr>
            <a:normAutofit/>
          </a:bodyPr>
          <a:lstStyle/>
          <a:p>
            <a:pPr marL="0" indent="0">
              <a:buNone/>
              <a:defRPr b="0" i="0"/>
            </a:pPr>
            <a:r>
              <a:rPr lang="es-CO" altLang="en-US" b="1" dirty="0">
                <a:latin typeface="Gotham Light" pitchFamily="50" charset="0"/>
                <a:ea typeface="ＭＳ Ｐゴシック" pitchFamily="34" charset="-128"/>
              </a:rPr>
              <a:t>2016</a:t>
            </a:r>
          </a:p>
          <a:p>
            <a:pPr>
              <a:buClr>
                <a:srgbClr val="C00000"/>
              </a:buClr>
              <a:defRPr b="0" i="0"/>
            </a:pPr>
            <a:r>
              <a:rPr lang="es-CO" altLang="en-US" dirty="0">
                <a:latin typeface="Gotham Light" pitchFamily="50" charset="0"/>
                <a:ea typeface="ＭＳ Ｐゴシック" pitchFamily="34" charset="-128"/>
              </a:rPr>
              <a:t>África </a:t>
            </a:r>
          </a:p>
          <a:p>
            <a:pPr lvl="1">
              <a:buClr>
                <a:srgbClr val="C00000"/>
              </a:buClr>
              <a:defRPr b="0" i="0"/>
            </a:pPr>
            <a:r>
              <a:rPr lang="es-CO" altLang="en-US" dirty="0">
                <a:latin typeface="Gotham Light" pitchFamily="50" charset="0"/>
                <a:ea typeface="ＭＳ Ｐゴシック" pitchFamily="34" charset="-128"/>
              </a:rPr>
              <a:t>Guinea Bassau</a:t>
            </a:r>
          </a:p>
          <a:p>
            <a:pPr lvl="1">
              <a:buClr>
                <a:srgbClr val="C00000"/>
              </a:buClr>
              <a:defRPr b="0" i="0"/>
            </a:pPr>
            <a:r>
              <a:rPr lang="es-CO" altLang="en-US" dirty="0">
                <a:latin typeface="Gotham Light" pitchFamily="50" charset="0"/>
                <a:ea typeface="ＭＳ Ｐゴシック" pitchFamily="34" charset="-128"/>
              </a:rPr>
              <a:t>Marruecos</a:t>
            </a:r>
          </a:p>
          <a:p>
            <a:pPr lvl="1">
              <a:defRPr b="0" i="0"/>
            </a:pPr>
            <a:endParaRPr lang="es-CO" altLang="en-US" dirty="0">
              <a:latin typeface="Gotham Light" pitchFamily="50" charset="0"/>
              <a:ea typeface="ＭＳ Ｐゴシック" pitchFamily="34" charset="-128"/>
            </a:endParaRPr>
          </a:p>
          <a:p>
            <a:pPr marL="0" indent="0">
              <a:buNone/>
              <a:defRPr b="0" i="0"/>
            </a:pPr>
            <a:r>
              <a:rPr lang="es-CO" altLang="en-US" b="1" dirty="0">
                <a:latin typeface="Gotham Light" pitchFamily="50" charset="0"/>
                <a:ea typeface="ＭＳ Ｐゴシック" pitchFamily="34" charset="-128"/>
              </a:rPr>
              <a:t>2017</a:t>
            </a:r>
          </a:p>
          <a:p>
            <a:pPr>
              <a:buClr>
                <a:srgbClr val="C00000"/>
              </a:buClr>
              <a:buFont typeface="Gotham Light" pitchFamily="50" charset="0"/>
              <a:buChar char="•"/>
              <a:defRPr b="0" i="0"/>
            </a:pPr>
            <a:r>
              <a:rPr lang="es-CO" altLang="en-US" dirty="0">
                <a:latin typeface="Gotham Light" pitchFamily="50" charset="0"/>
                <a:ea typeface="ＭＳ Ｐゴシック" pitchFamily="34" charset="-128"/>
              </a:rPr>
              <a:t>El Caribe</a:t>
            </a:r>
          </a:p>
          <a:p>
            <a:pPr lvl="1">
              <a:buClr>
                <a:srgbClr val="C00000"/>
              </a:buClr>
              <a:buFont typeface="Gotham Light" pitchFamily="50" charset="0"/>
              <a:buChar char="•"/>
              <a:defRPr b="0" i="0"/>
            </a:pPr>
            <a:r>
              <a:rPr lang="es-CO" altLang="en-US" dirty="0">
                <a:latin typeface="Gotham Light" pitchFamily="50" charset="0"/>
                <a:ea typeface="ＭＳ Ｐゴシック" pitchFamily="34" charset="-128"/>
              </a:rPr>
              <a:t>Haití</a:t>
            </a:r>
          </a:p>
          <a:p>
            <a:pPr lvl="1">
              <a:buClr>
                <a:srgbClr val="C00000"/>
              </a:buClr>
              <a:buFont typeface="Gotham Light" pitchFamily="50" charset="0"/>
              <a:buChar char="•"/>
              <a:defRPr b="0" i="0"/>
            </a:pPr>
            <a:r>
              <a:rPr lang="es-CO" altLang="en-US" dirty="0">
                <a:latin typeface="Gotham Light" pitchFamily="50" charset="0"/>
                <a:ea typeface="ＭＳ Ｐゴシック" pitchFamily="34" charset="-128"/>
              </a:rPr>
              <a:t>República Dominicana</a:t>
            </a:r>
          </a:p>
          <a:p>
            <a:pPr lvl="1">
              <a:defRPr b="0" i="0"/>
            </a:pPr>
            <a:endParaRPr lang="es-CO" altLang="en-US" dirty="0">
              <a:latin typeface="Gotham Light" pitchFamily="50" charset="0"/>
              <a:ea typeface="ＭＳ Ｐゴシック" pitchFamily="34" charset="-128"/>
            </a:endParaRPr>
          </a:p>
          <a:p>
            <a:pPr marL="457200" lvl="1" indent="0">
              <a:buNone/>
              <a:defRPr b="0" i="0"/>
            </a:pPr>
            <a:endParaRPr lang="es-CO" altLang="en-US" dirty="0">
              <a:ea typeface="ＭＳ Ｐゴシック" pitchFamily="34" charset="-128"/>
            </a:endParaRPr>
          </a:p>
        </p:txBody>
      </p:sp>
      <p:sp>
        <p:nvSpPr>
          <p:cNvPr id="4" name="Content Placeholder 2"/>
          <p:cNvSpPr txBox="1">
            <a:spLocks/>
          </p:cNvSpPr>
          <p:nvPr/>
        </p:nvSpPr>
        <p:spPr>
          <a:xfrm>
            <a:off x="4499992" y="1340768"/>
            <a:ext cx="4263008"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anchor="t" anchorCtr="0" compatLnSpc="1">
            <a:prstTxWarp prst="textNoShape">
              <a:avLst/>
            </a:prstTxWarp>
            <a:normAutofit/>
          </a:bodyPr>
          <a:lstStyle>
            <a:lvl1pPr marL="342900" indent="-342900" algn="l" defTabSz="914400" rtl="0" eaLnBrk="1" latinLnBrk="0" hangingPunct="1">
              <a:spcBef>
                <a:spcPct val="20000"/>
              </a:spcBef>
              <a:buClr>
                <a:srgbClr val="0066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006600"/>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chemeClr val="accent3">
                  <a:lumMod val="60000"/>
                  <a:lumOff val="40000"/>
                </a:schemeClr>
              </a:buClr>
              <a:buFont typeface="Wingdings" panose="05000000000000000000" pitchFamily="2" charset="2"/>
              <a:buChar char="Ø"/>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b="0" i="0"/>
            </a:pPr>
            <a:r>
              <a:rPr lang="es-CO" altLang="en-US" b="1" dirty="0">
                <a:latin typeface="Gotham Light" pitchFamily="50" charset="0"/>
                <a:ea typeface="ＭＳ Ｐゴシック" pitchFamily="34" charset="-128"/>
              </a:rPr>
              <a:t>2017</a:t>
            </a:r>
          </a:p>
          <a:p>
            <a:pPr>
              <a:buClr>
                <a:srgbClr val="C00000"/>
              </a:buClr>
              <a:buFont typeface="Arial" panose="020B0604020202020204" pitchFamily="34" charset="0"/>
              <a:buChar char="•"/>
              <a:defRPr b="0" i="0"/>
            </a:pPr>
            <a:r>
              <a:rPr lang="es-CO" altLang="en-US" dirty="0">
                <a:latin typeface="Gotham Light" pitchFamily="50" charset="0"/>
                <a:ea typeface="ＭＳ Ｐゴシック" pitchFamily="34" charset="-128"/>
              </a:rPr>
              <a:t>América</a:t>
            </a:r>
          </a:p>
          <a:p>
            <a:pPr lvl="1">
              <a:buClr>
                <a:srgbClr val="C00000"/>
              </a:buClr>
              <a:buFont typeface="Arial" panose="020B0604020202020204" pitchFamily="34" charset="0"/>
              <a:buChar char="•"/>
              <a:defRPr b="0" i="0"/>
            </a:pPr>
            <a:r>
              <a:rPr lang="es-CO" altLang="en-US" dirty="0">
                <a:latin typeface="Gotham Light" pitchFamily="50" charset="0"/>
                <a:ea typeface="ＭＳ Ｐゴシック" pitchFamily="34" charset="-128"/>
              </a:rPr>
              <a:t>Colombia</a:t>
            </a:r>
          </a:p>
          <a:p>
            <a:pPr lvl="1">
              <a:buClr>
                <a:srgbClr val="C00000"/>
              </a:buClr>
              <a:buFont typeface="Arial" panose="020B0604020202020204" pitchFamily="34" charset="0"/>
              <a:buChar char="•"/>
              <a:defRPr b="0" i="0"/>
            </a:pPr>
            <a:r>
              <a:rPr lang="es-CO" altLang="en-US" dirty="0">
                <a:latin typeface="Gotham Light" pitchFamily="50" charset="0"/>
                <a:ea typeface="ＭＳ Ｐゴシック" pitchFamily="34" charset="-128"/>
              </a:rPr>
              <a:t>Paraguay</a:t>
            </a:r>
          </a:p>
          <a:p>
            <a:pPr lvl="1">
              <a:buClr>
                <a:srgbClr val="C00000"/>
              </a:buClr>
              <a:buFont typeface="Arial" panose="020B0604020202020204" pitchFamily="34" charset="0"/>
              <a:buChar char="•"/>
              <a:defRPr b="0" i="0"/>
            </a:pPr>
            <a:r>
              <a:rPr lang="es-CO" altLang="en-US" dirty="0">
                <a:latin typeface="Gotham Light" pitchFamily="50" charset="0"/>
                <a:ea typeface="ＭＳ Ｐゴシック" pitchFamily="34" charset="-128"/>
              </a:rPr>
              <a:t>Uruguay</a:t>
            </a:r>
          </a:p>
          <a:p>
            <a:pPr lvl="1">
              <a:buClr>
                <a:srgbClr val="C00000"/>
              </a:buClr>
              <a:buFont typeface="Arial" panose="020B0604020202020204" pitchFamily="34" charset="0"/>
              <a:buChar char="•"/>
              <a:defRPr b="0" i="0"/>
            </a:pPr>
            <a:r>
              <a:rPr lang="es-CO" altLang="en-US" dirty="0">
                <a:latin typeface="Gotham Light" pitchFamily="50" charset="0"/>
                <a:ea typeface="ＭＳ Ｐゴシック" pitchFamily="34" charset="-128"/>
              </a:rPr>
              <a:t>Ecuador</a:t>
            </a:r>
          </a:p>
          <a:p>
            <a:pPr lvl="1">
              <a:buClr>
                <a:srgbClr val="C00000"/>
              </a:buClr>
              <a:buFont typeface="Arial" panose="020B0604020202020204" pitchFamily="34" charset="0"/>
              <a:buChar char="•"/>
              <a:defRPr b="0" i="0"/>
            </a:pPr>
            <a:r>
              <a:rPr lang="es-CO" altLang="en-US" dirty="0">
                <a:latin typeface="Gotham Light" pitchFamily="50" charset="0"/>
                <a:ea typeface="ＭＳ Ｐゴシック" pitchFamily="34" charset="-128"/>
              </a:rPr>
              <a:t>Perú</a:t>
            </a:r>
          </a:p>
          <a:p>
            <a:pPr lvl="1">
              <a:buClr>
                <a:srgbClr val="C00000"/>
              </a:buClr>
              <a:buFont typeface="Arial" panose="020B0604020202020204" pitchFamily="34" charset="0"/>
              <a:buChar char="•"/>
              <a:defRPr b="0" i="0"/>
            </a:pPr>
            <a:r>
              <a:rPr lang="es-CO" altLang="en-US" dirty="0">
                <a:latin typeface="Gotham Light" pitchFamily="50" charset="0"/>
                <a:ea typeface="ＭＳ Ｐゴシック" pitchFamily="34" charset="-128"/>
              </a:rPr>
              <a:t>Brasil </a:t>
            </a:r>
          </a:p>
          <a:p>
            <a:pPr marL="0" indent="0">
              <a:buNone/>
              <a:defRPr b="0" i="0"/>
            </a:pPr>
            <a:endParaRPr lang="es-CO" altLang="en-US" dirty="0">
              <a:ea typeface="ＭＳ Ｐゴシック" pitchFamily="34" charset="-128"/>
            </a:endParaRPr>
          </a:p>
        </p:txBody>
      </p:sp>
    </p:spTree>
    <p:extLst>
      <p:ext uri="{BB962C8B-B14F-4D97-AF65-F5344CB8AC3E}">
        <p14:creationId xmlns:p14="http://schemas.microsoft.com/office/powerpoint/2010/main" val="4214453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prstGeom prst="rect">
            <a:avLst/>
          </a:prstGeom>
        </p:spPr>
        <p:txBody>
          <a:bodyPr>
            <a:normAutofit/>
          </a:bodyPr>
          <a:lstStyle/>
          <a:p>
            <a:pPr>
              <a:defRPr b="0" i="0"/>
            </a:pPr>
            <a:r>
              <a:rPr lang="x-none" sz="3200" dirty="0">
                <a:solidFill>
                  <a:srgbClr val="C00000"/>
                </a:solidFill>
                <a:latin typeface="Gotham Black" pitchFamily="50" charset="0"/>
              </a:rPr>
              <a:t>FETP-Frontline</a:t>
            </a:r>
            <a:r>
              <a:rPr lang="es-CO" sz="3200" dirty="0">
                <a:solidFill>
                  <a:srgbClr val="C00000"/>
                </a:solidFill>
                <a:latin typeface="Gotham Black" pitchFamily="50" charset="0"/>
              </a:rPr>
              <a:t> </a:t>
            </a:r>
            <a:endParaRPr lang="x-none" altLang="en-US" sz="3200" dirty="0">
              <a:solidFill>
                <a:srgbClr val="C00000"/>
              </a:solidFill>
              <a:latin typeface="Gotham Black" pitchFamily="50" charset="0"/>
              <a:ea typeface="ＭＳ Ｐゴシック" pitchFamily="34" charset="-128"/>
            </a:endParaRPr>
          </a:p>
        </p:txBody>
      </p:sp>
      <p:sp>
        <p:nvSpPr>
          <p:cNvPr id="25603" name="Content Placeholder 2"/>
          <p:cNvSpPr>
            <a:spLocks noGrp="1"/>
          </p:cNvSpPr>
          <p:nvPr>
            <p:ph sz="quarter" idx="10"/>
          </p:nvPr>
        </p:nvSpPr>
        <p:spPr>
          <a:prstGeom prst="rect">
            <a:avLst/>
          </a:prstGeom>
        </p:spPr>
        <p:txBody>
          <a:bodyPr>
            <a:normAutofit fontScale="92500" lnSpcReduction="20000"/>
          </a:bodyPr>
          <a:lstStyle/>
          <a:p>
            <a:pPr algn="just">
              <a:buClr>
                <a:srgbClr val="C00000"/>
              </a:buClr>
            </a:pPr>
            <a:r>
              <a:rPr lang="es-CO" dirty="0">
                <a:latin typeface="Gotham Light" pitchFamily="50" charset="0"/>
              </a:rPr>
              <a:t>Programa p</a:t>
            </a:r>
            <a:r>
              <a:rPr lang="x-none" altLang="en-US" dirty="0">
                <a:latin typeface="Gotham Light" pitchFamily="50" charset="0"/>
              </a:rPr>
              <a:t>ráctico</a:t>
            </a:r>
            <a:r>
              <a:rPr lang="es-CO" altLang="en-US" dirty="0">
                <a:latin typeface="Gotham Light" pitchFamily="50" charset="0"/>
              </a:rPr>
              <a:t> </a:t>
            </a:r>
            <a:r>
              <a:rPr lang="es-CO" dirty="0">
                <a:latin typeface="Gotham Light" pitchFamily="50" charset="0"/>
              </a:rPr>
              <a:t>de servicio, de </a:t>
            </a:r>
            <a:r>
              <a:rPr lang="es-CO" b="1" u="sng" dirty="0">
                <a:solidFill>
                  <a:srgbClr val="C00000"/>
                </a:solidFill>
                <a:latin typeface="Gotham Light" pitchFamily="50" charset="0"/>
              </a:rPr>
              <a:t>3 meses </a:t>
            </a:r>
            <a:r>
              <a:rPr lang="es-CO" dirty="0">
                <a:latin typeface="Gotham Light" pitchFamily="50" charset="0"/>
              </a:rPr>
              <a:t>a n</a:t>
            </a:r>
            <a:r>
              <a:rPr lang="x-none" altLang="en-US" dirty="0">
                <a:latin typeface="Gotham Light" pitchFamily="50" charset="0"/>
              </a:rPr>
              <a:t>ivel </a:t>
            </a:r>
            <a:r>
              <a:rPr lang="es-CO" altLang="en-US" dirty="0">
                <a:latin typeface="Gotham Light" pitchFamily="50" charset="0"/>
              </a:rPr>
              <a:t>departamental, distrital y municipal, </a:t>
            </a:r>
            <a:r>
              <a:rPr lang="es-CO" dirty="0">
                <a:latin typeface="Gotham Light" pitchFamily="50" charset="0"/>
              </a:rPr>
              <a:t>enfocado en detectar y responder a los eventos de salud pública de importancia nacional o internacional que conduzca a </a:t>
            </a:r>
            <a:r>
              <a:rPr lang="x-none" altLang="en-US" dirty="0">
                <a:latin typeface="Gotham Light" pitchFamily="50" charset="0"/>
              </a:rPr>
              <a:t>la acción</a:t>
            </a:r>
            <a:r>
              <a:rPr lang="es-CO" altLang="en-US" dirty="0">
                <a:latin typeface="Gotham Light" pitchFamily="50" charset="0"/>
              </a:rPr>
              <a:t>.</a:t>
            </a:r>
          </a:p>
          <a:p>
            <a:pPr algn="just">
              <a:buClr>
                <a:srgbClr val="C00000"/>
              </a:buClr>
            </a:pPr>
            <a:endParaRPr lang="x-none" altLang="en-US" dirty="0">
              <a:latin typeface="Gotham Light" pitchFamily="50" charset="0"/>
            </a:endParaRPr>
          </a:p>
          <a:p>
            <a:pPr algn="just">
              <a:spcBef>
                <a:spcPct val="0"/>
              </a:spcBef>
              <a:buClr>
                <a:srgbClr val="C00000"/>
              </a:buClr>
              <a:defRPr b="0" i="0"/>
            </a:pPr>
            <a:r>
              <a:rPr lang="es-CO" altLang="en-US" dirty="0">
                <a:latin typeface="Gotham Light" pitchFamily="50" charset="0"/>
              </a:rPr>
              <a:t>Programa adaptado por</a:t>
            </a:r>
            <a:r>
              <a:rPr lang="x-none" altLang="en-US" dirty="0">
                <a:latin typeface="Gotham Light" pitchFamily="50" charset="0"/>
              </a:rPr>
              <a:t> cada país</a:t>
            </a:r>
            <a:r>
              <a:rPr lang="es-CO" altLang="en-US" dirty="0">
                <a:latin typeface="Gotham Light" pitchFamily="50" charset="0"/>
              </a:rPr>
              <a:t>, bajo los lineamientos dados por CDC/TEPHINET </a:t>
            </a:r>
            <a:endParaRPr lang="x-none" altLang="en-US" dirty="0">
              <a:latin typeface="Gotham Light" pitchFamily="50" charset="0"/>
            </a:endParaRPr>
          </a:p>
          <a:p>
            <a:endParaRPr lang="x-none" altLang="en-US" dirty="0">
              <a:latin typeface="Gotham Light" pitchFamily="50" charset="0"/>
              <a:ea typeface="ＭＳ Ｐゴシック" pitchFamily="34" charset="-128"/>
            </a:endParaRPr>
          </a:p>
        </p:txBody>
      </p:sp>
    </p:spTree>
    <p:extLst>
      <p:ext uri="{BB962C8B-B14F-4D97-AF65-F5344CB8AC3E}">
        <p14:creationId xmlns:p14="http://schemas.microsoft.com/office/powerpoint/2010/main" val="2305410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92919" y="287008"/>
            <a:ext cx="8086725" cy="400050"/>
          </a:xfrm>
          <a:prstGeom prst="rect">
            <a:avLst/>
          </a:prstGeom>
        </p:spPr>
        <p:txBody>
          <a:bodyPr>
            <a:noAutofit/>
          </a:bodyPr>
          <a:lstStyle/>
          <a:p>
            <a:pPr algn="r">
              <a:defRPr b="0" i="0"/>
            </a:pPr>
            <a:r>
              <a:rPr lang="es-CO" altLang="en-US" sz="2800" dirty="0">
                <a:solidFill>
                  <a:srgbClr val="C00000"/>
                </a:solidFill>
                <a:latin typeface="Gotham Black" pitchFamily="50" charset="0"/>
                <a:ea typeface="ＭＳ Ｐゴシック" pitchFamily="34" charset="-128"/>
              </a:rPr>
              <a:t>Beneficios del Frontline para el sector salud </a:t>
            </a:r>
            <a:endParaRPr lang="x-none" altLang="en-US" sz="2800" dirty="0">
              <a:solidFill>
                <a:srgbClr val="C00000"/>
              </a:solidFill>
              <a:latin typeface="Gotham Black" pitchFamily="50" charset="0"/>
              <a:ea typeface="ＭＳ Ｐゴシック" pitchFamily="34" charset="-128"/>
            </a:endParaRPr>
          </a:p>
        </p:txBody>
      </p:sp>
      <p:sp>
        <p:nvSpPr>
          <p:cNvPr id="25603" name="Content Placeholder 2"/>
          <p:cNvSpPr>
            <a:spLocks noGrp="1"/>
          </p:cNvSpPr>
          <p:nvPr>
            <p:ph sz="quarter" idx="10"/>
          </p:nvPr>
        </p:nvSpPr>
        <p:spPr>
          <a:xfrm>
            <a:off x="492919" y="1159807"/>
            <a:ext cx="8086725" cy="4538385"/>
          </a:xfrm>
          <a:prstGeom prst="rect">
            <a:avLst/>
          </a:prstGeom>
        </p:spPr>
        <p:txBody>
          <a:bodyPr>
            <a:normAutofit lnSpcReduction="10000"/>
          </a:bodyPr>
          <a:lstStyle/>
          <a:p>
            <a:pPr>
              <a:defRPr b="0" i="0"/>
            </a:pPr>
            <a:r>
              <a:rPr lang="es-CO" altLang="en-US" sz="2400" u="sng" dirty="0">
                <a:latin typeface="Gotham Light" pitchFamily="50" charset="0"/>
                <a:ea typeface="ＭＳ Ｐゴシック" pitchFamily="34" charset="-128"/>
              </a:rPr>
              <a:t>Aumento de la capacidad de personal de salud</a:t>
            </a:r>
            <a:r>
              <a:rPr lang="es-CO" altLang="en-US" sz="2400" dirty="0">
                <a:latin typeface="Gotham Light" pitchFamily="50" charset="0"/>
                <a:ea typeface="ＭＳ Ｐゴシック" pitchFamily="34" charset="-128"/>
              </a:rPr>
              <a:t> que reconozca los problemas de salud pública relevantes para la población.</a:t>
            </a:r>
          </a:p>
          <a:p>
            <a:pPr>
              <a:defRPr b="0" i="0"/>
            </a:pPr>
            <a:r>
              <a:rPr lang="es-CO" altLang="en-US" sz="2400" u="sng" dirty="0">
                <a:latin typeface="Gotham Light" pitchFamily="50" charset="0"/>
                <a:ea typeface="ＭＳ Ｐゴシック" pitchFamily="34" charset="-128"/>
              </a:rPr>
              <a:t>Números más precisos y completos de datos de vigilancia</a:t>
            </a:r>
            <a:r>
              <a:rPr lang="es-CO" altLang="en-US" sz="2400" dirty="0">
                <a:latin typeface="Gotham Light" pitchFamily="50" charset="0"/>
                <a:ea typeface="ＭＳ Ｐゴシック" pitchFamily="34" charset="-128"/>
              </a:rPr>
              <a:t> y el análisis local y departamental.</a:t>
            </a:r>
          </a:p>
          <a:p>
            <a:pPr>
              <a:defRPr b="0" i="0"/>
            </a:pPr>
            <a:r>
              <a:rPr lang="es-CO" altLang="en-US" sz="2400" u="sng" dirty="0">
                <a:latin typeface="Gotham Light" pitchFamily="50" charset="0"/>
                <a:ea typeface="ＭＳ Ｐゴシック" pitchFamily="34" charset="-128"/>
              </a:rPr>
              <a:t>Aumento de la capacidad del personal </a:t>
            </a:r>
            <a:r>
              <a:rPr lang="es-CO" altLang="en-US" sz="2400" dirty="0">
                <a:latin typeface="Gotham Light" pitchFamily="50" charset="0"/>
                <a:ea typeface="ＭＳ Ｐゴシック" pitchFamily="34" charset="-128"/>
              </a:rPr>
              <a:t>para brindar </a:t>
            </a:r>
            <a:r>
              <a:rPr lang="es-CO" altLang="en-US" sz="2400" u="sng" dirty="0">
                <a:latin typeface="Gotham Light" pitchFamily="50" charset="0"/>
                <a:ea typeface="ＭＳ Ｐゴシック" pitchFamily="34" charset="-128"/>
              </a:rPr>
              <a:t>análisis descriptivo </a:t>
            </a:r>
            <a:r>
              <a:rPr lang="es-CO" altLang="en-US" sz="2400" dirty="0">
                <a:latin typeface="Gotham Light" pitchFamily="50" charset="0"/>
                <a:ea typeface="ＭＳ Ｐゴシック" pitchFamily="34" charset="-128"/>
              </a:rPr>
              <a:t>de un problema de salud pública.</a:t>
            </a:r>
          </a:p>
          <a:p>
            <a:pPr>
              <a:defRPr b="0" i="0"/>
            </a:pPr>
            <a:r>
              <a:rPr lang="es-CO" altLang="en-US" sz="2400" u="sng" dirty="0">
                <a:latin typeface="Gotham Light" pitchFamily="50" charset="0"/>
                <a:ea typeface="ＭＳ Ｐゴシック" pitchFamily="34" charset="-128"/>
              </a:rPr>
              <a:t>Cultura más fuerte de toma decisiones </a:t>
            </a:r>
            <a:r>
              <a:rPr lang="es-CO" altLang="en-US" sz="2400" dirty="0">
                <a:latin typeface="Gotham Light" pitchFamily="50" charset="0"/>
                <a:ea typeface="ＭＳ Ｐゴシック" pitchFamily="34" charset="-128"/>
              </a:rPr>
              <a:t>basada en los datos.</a:t>
            </a:r>
          </a:p>
          <a:p>
            <a:pPr>
              <a:defRPr b="0" i="0"/>
            </a:pPr>
            <a:r>
              <a:rPr lang="es-CO" altLang="en-US" sz="2400" u="sng" dirty="0">
                <a:latin typeface="Gotham Light" pitchFamily="50" charset="0"/>
                <a:ea typeface="ＭＳ Ｐゴシック" pitchFamily="34" charset="-128"/>
              </a:rPr>
              <a:t>Red de funcionarios de vigilancia bien capacitados </a:t>
            </a:r>
            <a:r>
              <a:rPr lang="es-CO" altLang="en-US" sz="2400" dirty="0">
                <a:latin typeface="Gotham Light" pitchFamily="50" charset="0"/>
                <a:ea typeface="ＭＳ Ｐゴシック" pitchFamily="34" charset="-128"/>
              </a:rPr>
              <a:t>en el país.</a:t>
            </a:r>
            <a:endParaRPr lang="x-none" altLang="en-US" sz="2400" dirty="0">
              <a:latin typeface="Gotham Light" pitchFamily="50" charset="0"/>
              <a:ea typeface="ＭＳ Ｐゴシック" pitchFamily="34" charset="-128"/>
            </a:endParaRPr>
          </a:p>
        </p:txBody>
      </p:sp>
    </p:spTree>
    <p:extLst>
      <p:ext uri="{BB962C8B-B14F-4D97-AF65-F5344CB8AC3E}">
        <p14:creationId xmlns:p14="http://schemas.microsoft.com/office/powerpoint/2010/main" val="145730254"/>
      </p:ext>
    </p:extLst>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430</TotalTime>
  <Words>1908</Words>
  <Application>Microsoft Office PowerPoint</Application>
  <PresentationFormat>Presentación en pantalla (4:3)</PresentationFormat>
  <Paragraphs>185</Paragraphs>
  <Slides>17</Slides>
  <Notes>16</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17</vt:i4>
      </vt:variant>
    </vt:vector>
  </HeadingPairs>
  <TitlesOfParts>
    <vt:vector size="27" baseType="lpstr">
      <vt:lpstr>Arial</vt:lpstr>
      <vt:lpstr>Calibri</vt:lpstr>
      <vt:lpstr>Calibri Light</vt:lpstr>
      <vt:lpstr>Franklin Gothic Medium</vt:lpstr>
      <vt:lpstr>Franklin Gothic Medium Cond</vt:lpstr>
      <vt:lpstr>Gotham Black</vt:lpstr>
      <vt:lpstr>Gotham Light</vt:lpstr>
      <vt:lpstr>Helvetica</vt:lpstr>
      <vt:lpstr>Wingdings</vt:lpstr>
      <vt:lpstr>Diseño personalizado</vt:lpstr>
      <vt:lpstr>Programa de entrenamiento en epidemiologia de campo</vt:lpstr>
      <vt:lpstr>Objetivos </vt:lpstr>
      <vt:lpstr>Programa de entrenamiento en epidemiología de campo - FETP</vt:lpstr>
      <vt:lpstr>Meta del Frontline </vt:lpstr>
      <vt:lpstr>Objetivos  del Frontline </vt:lpstr>
      <vt:lpstr>Frontline a nivel mundial</vt:lpstr>
      <vt:lpstr>Implementación del Frontline</vt:lpstr>
      <vt:lpstr>FETP-Frontline </vt:lpstr>
      <vt:lpstr>Beneficios del Frontline para el sector salud </vt:lpstr>
      <vt:lpstr>Público meta del Frontline</vt:lpstr>
      <vt:lpstr>Proceso de implementación Frontline en Colombia</vt:lpstr>
      <vt:lpstr>FETP-Frontline Presencial</vt:lpstr>
      <vt:lpstr>FETP-Frontline Virtual</vt:lpstr>
      <vt:lpstr>Presentación de PowerPoint</vt:lpstr>
      <vt:lpstr>Trabajos de campo (presentación oral y reporte escrito)</vt:lpstr>
      <vt:lpstr>Resumen</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Programa de entrenamiento en epidemiologia de campo</dc:title>
  <dc:creator>Yury silva lopez</dc:creator>
  <cp:lastModifiedBy>Yury silva lopez</cp:lastModifiedBy>
  <cp:revision>7</cp:revision>
  <dcterms:created xsi:type="dcterms:W3CDTF">2020-10-21T03:52:27Z</dcterms:created>
  <dcterms:modified xsi:type="dcterms:W3CDTF">2020-10-26T23:04:15Z</dcterms:modified>
</cp:coreProperties>
</file>