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8"/>
  </p:notesMasterIdLst>
  <p:handoutMasterIdLst>
    <p:handoutMasterId r:id="rId19"/>
  </p:handoutMasterIdLst>
  <p:sldIdLst>
    <p:sldId id="257" r:id="rId2"/>
    <p:sldId id="342" r:id="rId3"/>
    <p:sldId id="4122" r:id="rId4"/>
    <p:sldId id="4128" r:id="rId5"/>
    <p:sldId id="399" r:id="rId6"/>
    <p:sldId id="414" r:id="rId7"/>
    <p:sldId id="4125" r:id="rId8"/>
    <p:sldId id="382" r:id="rId9"/>
    <p:sldId id="400" r:id="rId10"/>
    <p:sldId id="413" r:id="rId11"/>
    <p:sldId id="401" r:id="rId12"/>
    <p:sldId id="415" r:id="rId13"/>
    <p:sldId id="402" r:id="rId14"/>
    <p:sldId id="403" r:id="rId15"/>
    <p:sldId id="410" r:id="rId16"/>
    <p:sldId id="398" r:id="rId1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75498" autoAdjust="0"/>
  </p:normalViewPr>
  <p:slideViewPr>
    <p:cSldViewPr>
      <p:cViewPr varScale="1">
        <p:scale>
          <a:sx n="47" d="100"/>
          <a:sy n="47" d="100"/>
        </p:scale>
        <p:origin x="120" y="60"/>
      </p:cViewPr>
      <p:guideLst>
        <p:guide orient="horz" pos="2160"/>
        <p:guide pos="2880"/>
      </p:guideLst>
    </p:cSldViewPr>
  </p:slideViewPr>
  <p:outlineViewPr>
    <p:cViewPr>
      <p:scale>
        <a:sx n="33" d="100"/>
        <a:sy n="33" d="100"/>
      </p:scale>
      <p:origin x="0" y="0"/>
    </p:cViewPr>
  </p:outlineViewPr>
  <p:notesTextViewPr>
    <p:cViewPr>
      <p:scale>
        <a:sx n="125" d="100"/>
        <a:sy n="125" d="100"/>
      </p:scale>
      <p:origin x="0" y="-2118"/>
    </p:cViewPr>
  </p:notesTextViewPr>
  <p:sorterViewPr>
    <p:cViewPr varScale="1">
      <p:scale>
        <a:sx n="1" d="1"/>
        <a:sy n="1" d="1"/>
      </p:scale>
      <p:origin x="0" y="0"/>
    </p:cViewPr>
  </p:sorterViewPr>
  <p:notesViewPr>
    <p:cSldViewPr>
      <p:cViewPr varScale="1">
        <p:scale>
          <a:sx n="53" d="100"/>
          <a:sy n="53" d="100"/>
        </p:scale>
        <p:origin x="2648" y="60"/>
      </p:cViewPr>
      <p:guideLst>
        <p:guide orient="horz" pos="2880"/>
        <p:guide pos="2160"/>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628E0-C18A-489B-BB23-457DDCCDD8E3}" type="doc">
      <dgm:prSet loTypeId="urn:microsoft.com/office/officeart/2005/8/layout/hList2" loCatId="list" qsTypeId="urn:microsoft.com/office/officeart/2005/8/quickstyle/simple1" qsCatId="simple" csTypeId="urn:microsoft.com/office/officeart/2005/8/colors/accent2_1" csCatId="accent2" phldr="1"/>
      <dgm:spPr/>
      <dgm:t>
        <a:bodyPr/>
        <a:lstStyle/>
        <a:p>
          <a:endParaRPr lang="es-CO"/>
        </a:p>
      </dgm:t>
    </dgm:pt>
    <dgm:pt modelId="{D869B591-31D4-41D1-BB01-53598BAACD19}">
      <dgm:prSet phldrT="[Texto]"/>
      <dgm:spPr/>
      <dgm:t>
        <a:bodyPr/>
        <a:lstStyle/>
        <a:p>
          <a:r>
            <a:rPr lang="es-CO" dirty="0">
              <a:latin typeface="Gotham Light" pitchFamily="50" charset="0"/>
            </a:rPr>
            <a:t>Sospechoso</a:t>
          </a:r>
        </a:p>
      </dgm:t>
    </dgm:pt>
    <dgm:pt modelId="{6FEE5AB1-A971-43B3-BD14-A214A519757A}" type="parTrans" cxnId="{12892D08-A8F8-4E54-A66C-6128F4810B7C}">
      <dgm:prSet/>
      <dgm:spPr/>
      <dgm:t>
        <a:bodyPr/>
        <a:lstStyle/>
        <a:p>
          <a:endParaRPr lang="es-CO">
            <a:latin typeface="Gotham Light" pitchFamily="50" charset="0"/>
          </a:endParaRPr>
        </a:p>
      </dgm:t>
    </dgm:pt>
    <dgm:pt modelId="{2B2D1A41-B1A9-440E-B9A6-68370F922602}" type="sibTrans" cxnId="{12892D08-A8F8-4E54-A66C-6128F4810B7C}">
      <dgm:prSet/>
      <dgm:spPr/>
      <dgm:t>
        <a:bodyPr/>
        <a:lstStyle/>
        <a:p>
          <a:endParaRPr lang="es-CO">
            <a:latin typeface="Gotham Light" pitchFamily="50" charset="0"/>
          </a:endParaRPr>
        </a:p>
      </dgm:t>
    </dgm:pt>
    <dgm:pt modelId="{D78B0B1A-F33F-478A-9550-38FC4F5E772C}">
      <dgm:prSet phldrT="[Texto]" custT="1"/>
      <dgm:spPr/>
      <dgm:t>
        <a:bodyPr/>
        <a:lstStyle/>
        <a:p>
          <a:r>
            <a:rPr lang="es-MX" sz="1800" dirty="0">
              <a:latin typeface="Gotham Light" pitchFamily="50" charset="0"/>
              <a:ea typeface="Tahoma" panose="020B0604030504040204" pitchFamily="34" charset="0"/>
              <a:cs typeface="Tahoma" panose="020B0604030504040204" pitchFamily="34" charset="0"/>
            </a:rPr>
            <a:t>Sensible para captar todos los casos posibles que se presenten del evento. Ej.: Cólera, Sarampión, Leptospirosis, Rubeola.</a:t>
          </a:r>
          <a:endParaRPr lang="es-CO" sz="1800" dirty="0">
            <a:latin typeface="Gotham Light" pitchFamily="50" charset="0"/>
            <a:ea typeface="Tahoma" panose="020B0604030504040204" pitchFamily="34" charset="0"/>
            <a:cs typeface="Tahoma" panose="020B0604030504040204" pitchFamily="34" charset="0"/>
          </a:endParaRPr>
        </a:p>
      </dgm:t>
    </dgm:pt>
    <dgm:pt modelId="{C444C906-72CC-479F-AFBB-3D9F449DFCBB}" type="parTrans" cxnId="{F028F0EF-B38A-4BD0-822A-905ACB1F821B}">
      <dgm:prSet/>
      <dgm:spPr/>
      <dgm:t>
        <a:bodyPr/>
        <a:lstStyle/>
        <a:p>
          <a:endParaRPr lang="es-CO">
            <a:latin typeface="Gotham Light" pitchFamily="50" charset="0"/>
          </a:endParaRPr>
        </a:p>
      </dgm:t>
    </dgm:pt>
    <dgm:pt modelId="{C11D46A6-B98A-4E00-8A63-51EB8D9F0F15}" type="sibTrans" cxnId="{F028F0EF-B38A-4BD0-822A-905ACB1F821B}">
      <dgm:prSet/>
      <dgm:spPr/>
      <dgm:t>
        <a:bodyPr/>
        <a:lstStyle/>
        <a:p>
          <a:endParaRPr lang="es-CO">
            <a:latin typeface="Gotham Light" pitchFamily="50" charset="0"/>
          </a:endParaRPr>
        </a:p>
      </dgm:t>
    </dgm:pt>
    <dgm:pt modelId="{23523B6F-8A61-4AE0-9EFE-9B2C359F91AE}">
      <dgm:prSet phldrT="[Texto]"/>
      <dgm:spPr/>
      <dgm:t>
        <a:bodyPr/>
        <a:lstStyle/>
        <a:p>
          <a:r>
            <a:rPr lang="es-CO" dirty="0">
              <a:latin typeface="Gotham Light" pitchFamily="50" charset="0"/>
            </a:rPr>
            <a:t>Probable</a:t>
          </a:r>
        </a:p>
      </dgm:t>
    </dgm:pt>
    <dgm:pt modelId="{871AABFA-D016-4EC5-8789-9FAA2516E90D}" type="parTrans" cxnId="{6EEF48A9-E5D9-4A70-A220-0E6403F9BBDA}">
      <dgm:prSet/>
      <dgm:spPr/>
      <dgm:t>
        <a:bodyPr/>
        <a:lstStyle/>
        <a:p>
          <a:endParaRPr lang="es-CO">
            <a:latin typeface="Gotham Light" pitchFamily="50" charset="0"/>
          </a:endParaRPr>
        </a:p>
      </dgm:t>
    </dgm:pt>
    <dgm:pt modelId="{C85D672B-BA1E-4EFB-8F08-07C4914835D9}" type="sibTrans" cxnId="{6EEF48A9-E5D9-4A70-A220-0E6403F9BBDA}">
      <dgm:prSet/>
      <dgm:spPr/>
      <dgm:t>
        <a:bodyPr/>
        <a:lstStyle/>
        <a:p>
          <a:endParaRPr lang="es-CO">
            <a:latin typeface="Gotham Light" pitchFamily="50" charset="0"/>
          </a:endParaRPr>
        </a:p>
      </dgm:t>
    </dgm:pt>
    <dgm:pt modelId="{2A2CDED4-E834-4166-BE24-899757D73229}">
      <dgm:prSet phldrT="[Texto]" custT="1"/>
      <dgm:spPr/>
      <dgm:t>
        <a:bodyPr/>
        <a:lstStyle/>
        <a:p>
          <a:r>
            <a:rPr lang="es-CO" sz="1500" dirty="0">
              <a:latin typeface="Gotham Light" pitchFamily="50" charset="0"/>
              <a:ea typeface="Tahoma" panose="020B0604030504040204" pitchFamily="34" charset="0"/>
              <a:cs typeface="Tahoma" panose="020B0604030504040204" pitchFamily="34" charset="0"/>
            </a:rPr>
            <a:t>Mas específica y pretender identificar casos de manera puntual evitando que ingresen eventos que no corresponden a la definición de casos o falsos positivos. Ej.: </a:t>
          </a:r>
          <a:r>
            <a:rPr lang="es-CO" sz="1500" dirty="0" err="1">
              <a:latin typeface="Gotham Light" pitchFamily="50" charset="0"/>
              <a:ea typeface="Tahoma" panose="020B0604030504040204" pitchFamily="34" charset="0"/>
              <a:cs typeface="Tahoma" panose="020B0604030504040204" pitchFamily="34" charset="0"/>
            </a:rPr>
            <a:t>chagas</a:t>
          </a:r>
          <a:r>
            <a:rPr lang="es-CO" sz="1500" dirty="0">
              <a:latin typeface="Gotham Light" pitchFamily="50" charset="0"/>
              <a:ea typeface="Tahoma" panose="020B0604030504040204" pitchFamily="34" charset="0"/>
              <a:cs typeface="Tahoma" panose="020B0604030504040204" pitchFamily="34" charset="0"/>
            </a:rPr>
            <a:t>, dengue, tosferina, fiebre amarilla</a:t>
          </a:r>
        </a:p>
      </dgm:t>
    </dgm:pt>
    <dgm:pt modelId="{4A8D96EA-7D1D-4693-AD0E-36673AF2CE82}" type="parTrans" cxnId="{BB7DD86F-1941-406D-9C76-F222EA604B58}">
      <dgm:prSet/>
      <dgm:spPr/>
      <dgm:t>
        <a:bodyPr/>
        <a:lstStyle/>
        <a:p>
          <a:endParaRPr lang="es-CO">
            <a:latin typeface="Gotham Light" pitchFamily="50" charset="0"/>
          </a:endParaRPr>
        </a:p>
      </dgm:t>
    </dgm:pt>
    <dgm:pt modelId="{7FF1793E-75AC-4A91-9F2F-7AACA7553313}" type="sibTrans" cxnId="{BB7DD86F-1941-406D-9C76-F222EA604B58}">
      <dgm:prSet/>
      <dgm:spPr/>
      <dgm:t>
        <a:bodyPr/>
        <a:lstStyle/>
        <a:p>
          <a:endParaRPr lang="es-CO">
            <a:latin typeface="Gotham Light" pitchFamily="50" charset="0"/>
          </a:endParaRPr>
        </a:p>
      </dgm:t>
    </dgm:pt>
    <dgm:pt modelId="{30EA0604-17C2-4D1D-8B4E-E5A875AAA1AC}">
      <dgm:prSet phldrT="[Texto]"/>
      <dgm:spPr/>
      <dgm:t>
        <a:bodyPr/>
        <a:lstStyle/>
        <a:p>
          <a:r>
            <a:rPr lang="es-CO" dirty="0">
              <a:latin typeface="Gotham Light" pitchFamily="50" charset="0"/>
            </a:rPr>
            <a:t>Confirmado</a:t>
          </a:r>
        </a:p>
      </dgm:t>
    </dgm:pt>
    <dgm:pt modelId="{951674D9-4649-4CB8-897F-94CB29B471D5}" type="parTrans" cxnId="{6D994975-AE40-43AE-A89F-1FEA95236A43}">
      <dgm:prSet/>
      <dgm:spPr/>
      <dgm:t>
        <a:bodyPr/>
        <a:lstStyle/>
        <a:p>
          <a:endParaRPr lang="es-CO">
            <a:latin typeface="Gotham Light" pitchFamily="50" charset="0"/>
          </a:endParaRPr>
        </a:p>
      </dgm:t>
    </dgm:pt>
    <dgm:pt modelId="{B140AF41-B791-43A8-812A-1E95A5FDE1CD}" type="sibTrans" cxnId="{6D994975-AE40-43AE-A89F-1FEA95236A43}">
      <dgm:prSet/>
      <dgm:spPr/>
      <dgm:t>
        <a:bodyPr/>
        <a:lstStyle/>
        <a:p>
          <a:endParaRPr lang="es-CO">
            <a:latin typeface="Gotham Light" pitchFamily="50" charset="0"/>
          </a:endParaRPr>
        </a:p>
      </dgm:t>
    </dgm:pt>
    <dgm:pt modelId="{6F8A1653-7F7B-4B1C-A47A-23917008E4C1}">
      <dgm:prSet phldrT="[Texto]"/>
      <dgm:spPr/>
      <dgm:t>
        <a:bodyPr/>
        <a:lstStyle/>
        <a:p>
          <a:r>
            <a:rPr lang="es-CO" dirty="0">
              <a:solidFill>
                <a:schemeClr val="tx1"/>
              </a:solidFill>
              <a:effectLst/>
              <a:latin typeface="Gotham Light" pitchFamily="50" charset="0"/>
              <a:ea typeface="Tahoma" panose="020B0604030504040204" pitchFamily="34" charset="0"/>
              <a:cs typeface="Tahoma" panose="020B0604030504040204" pitchFamily="34" charset="0"/>
            </a:rPr>
            <a:t>Es el que tiene la confirmación por: Laboratorio, Clínica                 Nexo epidemiológico</a:t>
          </a:r>
          <a:endParaRPr lang="es-CO" dirty="0">
            <a:latin typeface="Gotham Light" pitchFamily="50" charset="0"/>
            <a:ea typeface="Tahoma" panose="020B0604030504040204" pitchFamily="34" charset="0"/>
            <a:cs typeface="Tahoma" panose="020B0604030504040204" pitchFamily="34" charset="0"/>
          </a:endParaRPr>
        </a:p>
      </dgm:t>
    </dgm:pt>
    <dgm:pt modelId="{2C0C8FC0-DEDC-4DE6-8DAF-6D216E805F1E}" type="parTrans" cxnId="{CF182C21-5533-40E2-A796-E3E6C3690C94}">
      <dgm:prSet/>
      <dgm:spPr/>
      <dgm:t>
        <a:bodyPr/>
        <a:lstStyle/>
        <a:p>
          <a:endParaRPr lang="es-CO">
            <a:latin typeface="Gotham Light" pitchFamily="50" charset="0"/>
          </a:endParaRPr>
        </a:p>
      </dgm:t>
    </dgm:pt>
    <dgm:pt modelId="{DB1B0772-A7A8-4D06-AF8F-F303C110B316}" type="sibTrans" cxnId="{CF182C21-5533-40E2-A796-E3E6C3690C94}">
      <dgm:prSet/>
      <dgm:spPr/>
      <dgm:t>
        <a:bodyPr/>
        <a:lstStyle/>
        <a:p>
          <a:endParaRPr lang="es-CO">
            <a:latin typeface="Gotham Light" pitchFamily="50" charset="0"/>
          </a:endParaRPr>
        </a:p>
      </dgm:t>
    </dgm:pt>
    <dgm:pt modelId="{A4366F8D-2BAE-41D1-955D-D37714140DD3}" type="pres">
      <dgm:prSet presAssocID="{B85628E0-C18A-489B-BB23-457DDCCDD8E3}" presName="linearFlow" presStyleCnt="0">
        <dgm:presLayoutVars>
          <dgm:dir/>
          <dgm:animLvl val="lvl"/>
          <dgm:resizeHandles/>
        </dgm:presLayoutVars>
      </dgm:prSet>
      <dgm:spPr/>
    </dgm:pt>
    <dgm:pt modelId="{374FE2A8-6651-4028-B0E7-BD1DF8DA253B}" type="pres">
      <dgm:prSet presAssocID="{D869B591-31D4-41D1-BB01-53598BAACD19}" presName="compositeNode" presStyleCnt="0">
        <dgm:presLayoutVars>
          <dgm:bulletEnabled val="1"/>
        </dgm:presLayoutVars>
      </dgm:prSet>
      <dgm:spPr/>
    </dgm:pt>
    <dgm:pt modelId="{10EF92E4-A868-4C27-8D2C-4CF75380969D}" type="pres">
      <dgm:prSet presAssocID="{D869B591-31D4-41D1-BB01-53598BAACD19}" presName="image" presStyleLbl="fgImgPlace1" presStyleIdx="0" presStyleCnt="3"/>
      <dgm:spPr>
        <a:blipFill rotWithShape="1">
          <a:blip xmlns:r="http://schemas.openxmlformats.org/officeDocument/2006/relationships" r:embed="rId1"/>
          <a:srcRect/>
          <a:stretch>
            <a:fillRect/>
          </a:stretch>
        </a:blipFill>
      </dgm:spPr>
    </dgm:pt>
    <dgm:pt modelId="{B5BFD0D5-891A-4B43-B269-3FA64CD1B565}" type="pres">
      <dgm:prSet presAssocID="{D869B591-31D4-41D1-BB01-53598BAACD19}" presName="childNode" presStyleLbl="node1" presStyleIdx="0" presStyleCnt="3">
        <dgm:presLayoutVars>
          <dgm:bulletEnabled val="1"/>
        </dgm:presLayoutVars>
      </dgm:prSet>
      <dgm:spPr/>
    </dgm:pt>
    <dgm:pt modelId="{0FDEFF08-DD52-45B5-AB06-5006BA14AFD9}" type="pres">
      <dgm:prSet presAssocID="{D869B591-31D4-41D1-BB01-53598BAACD19}" presName="parentNode" presStyleLbl="revTx" presStyleIdx="0" presStyleCnt="3">
        <dgm:presLayoutVars>
          <dgm:chMax val="0"/>
          <dgm:bulletEnabled val="1"/>
        </dgm:presLayoutVars>
      </dgm:prSet>
      <dgm:spPr/>
    </dgm:pt>
    <dgm:pt modelId="{A056FFEF-61E6-40ED-8987-482FAC322958}" type="pres">
      <dgm:prSet presAssocID="{2B2D1A41-B1A9-440E-B9A6-68370F922602}" presName="sibTrans" presStyleCnt="0"/>
      <dgm:spPr/>
    </dgm:pt>
    <dgm:pt modelId="{7BB198DA-2B42-42F3-A2AB-86422E2D603E}" type="pres">
      <dgm:prSet presAssocID="{23523B6F-8A61-4AE0-9EFE-9B2C359F91AE}" presName="compositeNode" presStyleCnt="0">
        <dgm:presLayoutVars>
          <dgm:bulletEnabled val="1"/>
        </dgm:presLayoutVars>
      </dgm:prSet>
      <dgm:spPr/>
    </dgm:pt>
    <dgm:pt modelId="{DC3B32A3-3A47-488F-89D9-D3A99F7D8615}" type="pres">
      <dgm:prSet presAssocID="{23523B6F-8A61-4AE0-9EFE-9B2C359F91AE}" presName="image" presStyleLbl="fgImgPlace1" presStyleIdx="1" presStyleCnt="3"/>
      <dgm:spPr>
        <a:blipFill rotWithShape="1">
          <a:blip xmlns:r="http://schemas.openxmlformats.org/officeDocument/2006/relationships" r:embed="rId2"/>
          <a:srcRect/>
          <a:stretch>
            <a:fillRect/>
          </a:stretch>
        </a:blipFill>
      </dgm:spPr>
    </dgm:pt>
    <dgm:pt modelId="{DE3D930B-B6ED-4D22-AD62-20053C22188D}" type="pres">
      <dgm:prSet presAssocID="{23523B6F-8A61-4AE0-9EFE-9B2C359F91AE}" presName="childNode" presStyleLbl="node1" presStyleIdx="1" presStyleCnt="3">
        <dgm:presLayoutVars>
          <dgm:bulletEnabled val="1"/>
        </dgm:presLayoutVars>
      </dgm:prSet>
      <dgm:spPr/>
    </dgm:pt>
    <dgm:pt modelId="{E59C719F-EB52-4F35-A7EE-357713A0DF93}" type="pres">
      <dgm:prSet presAssocID="{23523B6F-8A61-4AE0-9EFE-9B2C359F91AE}" presName="parentNode" presStyleLbl="revTx" presStyleIdx="1" presStyleCnt="3">
        <dgm:presLayoutVars>
          <dgm:chMax val="0"/>
          <dgm:bulletEnabled val="1"/>
        </dgm:presLayoutVars>
      </dgm:prSet>
      <dgm:spPr/>
    </dgm:pt>
    <dgm:pt modelId="{E1F72088-36B3-4086-BDA1-7ED7EA99852A}" type="pres">
      <dgm:prSet presAssocID="{C85D672B-BA1E-4EFB-8F08-07C4914835D9}" presName="sibTrans" presStyleCnt="0"/>
      <dgm:spPr/>
    </dgm:pt>
    <dgm:pt modelId="{11511ADB-22D7-4BEA-9CC3-9A95CD72496A}" type="pres">
      <dgm:prSet presAssocID="{30EA0604-17C2-4D1D-8B4E-E5A875AAA1AC}" presName="compositeNode" presStyleCnt="0">
        <dgm:presLayoutVars>
          <dgm:bulletEnabled val="1"/>
        </dgm:presLayoutVars>
      </dgm:prSet>
      <dgm:spPr/>
    </dgm:pt>
    <dgm:pt modelId="{67740210-9A87-4F34-BEF5-13FB99A3A747}" type="pres">
      <dgm:prSet presAssocID="{30EA0604-17C2-4D1D-8B4E-E5A875AAA1AC}" presName="image" presStyleLbl="fgImgPlace1" presStyleIdx="2" presStyleCnt="3"/>
      <dgm:spPr>
        <a:blipFill rotWithShape="1">
          <a:blip xmlns:r="http://schemas.openxmlformats.org/officeDocument/2006/relationships" r:embed="rId3"/>
          <a:srcRect/>
          <a:stretch>
            <a:fillRect/>
          </a:stretch>
        </a:blipFill>
      </dgm:spPr>
    </dgm:pt>
    <dgm:pt modelId="{EB12A314-BA42-4BFF-832D-0C9B3E02A243}" type="pres">
      <dgm:prSet presAssocID="{30EA0604-17C2-4D1D-8B4E-E5A875AAA1AC}" presName="childNode" presStyleLbl="node1" presStyleIdx="2" presStyleCnt="3">
        <dgm:presLayoutVars>
          <dgm:bulletEnabled val="1"/>
        </dgm:presLayoutVars>
      </dgm:prSet>
      <dgm:spPr/>
    </dgm:pt>
    <dgm:pt modelId="{5B410E41-ED07-477D-9CE6-6FB51987A1C2}" type="pres">
      <dgm:prSet presAssocID="{30EA0604-17C2-4D1D-8B4E-E5A875AAA1AC}" presName="parentNode" presStyleLbl="revTx" presStyleIdx="2" presStyleCnt="3">
        <dgm:presLayoutVars>
          <dgm:chMax val="0"/>
          <dgm:bulletEnabled val="1"/>
        </dgm:presLayoutVars>
      </dgm:prSet>
      <dgm:spPr/>
    </dgm:pt>
  </dgm:ptLst>
  <dgm:cxnLst>
    <dgm:cxn modelId="{12892D08-A8F8-4E54-A66C-6128F4810B7C}" srcId="{B85628E0-C18A-489B-BB23-457DDCCDD8E3}" destId="{D869B591-31D4-41D1-BB01-53598BAACD19}" srcOrd="0" destOrd="0" parTransId="{6FEE5AB1-A971-43B3-BD14-A214A519757A}" sibTransId="{2B2D1A41-B1A9-440E-B9A6-68370F922602}"/>
    <dgm:cxn modelId="{CF182C21-5533-40E2-A796-E3E6C3690C94}" srcId="{30EA0604-17C2-4D1D-8B4E-E5A875AAA1AC}" destId="{6F8A1653-7F7B-4B1C-A47A-23917008E4C1}" srcOrd="0" destOrd="0" parTransId="{2C0C8FC0-DEDC-4DE6-8DAF-6D216E805F1E}" sibTransId="{DB1B0772-A7A8-4D06-AF8F-F303C110B316}"/>
    <dgm:cxn modelId="{E120303D-D377-4F41-8E9B-4387383828D1}" type="presOf" srcId="{6F8A1653-7F7B-4B1C-A47A-23917008E4C1}" destId="{EB12A314-BA42-4BFF-832D-0C9B3E02A243}" srcOrd="0" destOrd="0" presId="urn:microsoft.com/office/officeart/2005/8/layout/hList2"/>
    <dgm:cxn modelId="{A0DD725D-BA4D-40A9-9559-4D88EAA5482B}" type="presOf" srcId="{23523B6F-8A61-4AE0-9EFE-9B2C359F91AE}" destId="{E59C719F-EB52-4F35-A7EE-357713A0DF93}" srcOrd="0" destOrd="0" presId="urn:microsoft.com/office/officeart/2005/8/layout/hList2"/>
    <dgm:cxn modelId="{BB7DD86F-1941-406D-9C76-F222EA604B58}" srcId="{23523B6F-8A61-4AE0-9EFE-9B2C359F91AE}" destId="{2A2CDED4-E834-4166-BE24-899757D73229}" srcOrd="0" destOrd="0" parTransId="{4A8D96EA-7D1D-4693-AD0E-36673AF2CE82}" sibTransId="{7FF1793E-75AC-4A91-9F2F-7AACA7553313}"/>
    <dgm:cxn modelId="{73407572-EEB3-4ED2-B84F-26B8D4F10AF3}" type="presOf" srcId="{D869B591-31D4-41D1-BB01-53598BAACD19}" destId="{0FDEFF08-DD52-45B5-AB06-5006BA14AFD9}" srcOrd="0" destOrd="0" presId="urn:microsoft.com/office/officeart/2005/8/layout/hList2"/>
    <dgm:cxn modelId="{6D994975-AE40-43AE-A89F-1FEA95236A43}" srcId="{B85628E0-C18A-489B-BB23-457DDCCDD8E3}" destId="{30EA0604-17C2-4D1D-8B4E-E5A875AAA1AC}" srcOrd="2" destOrd="0" parTransId="{951674D9-4649-4CB8-897F-94CB29B471D5}" sibTransId="{B140AF41-B791-43A8-812A-1E95A5FDE1CD}"/>
    <dgm:cxn modelId="{962D9A7D-1493-4044-A970-5D6FE558F35B}" type="presOf" srcId="{30EA0604-17C2-4D1D-8B4E-E5A875AAA1AC}" destId="{5B410E41-ED07-477D-9CE6-6FB51987A1C2}" srcOrd="0" destOrd="0" presId="urn:microsoft.com/office/officeart/2005/8/layout/hList2"/>
    <dgm:cxn modelId="{034A719E-D9F9-48F0-8CDB-E4F66943A503}" type="presOf" srcId="{D78B0B1A-F33F-478A-9550-38FC4F5E772C}" destId="{B5BFD0D5-891A-4B43-B269-3FA64CD1B565}" srcOrd="0" destOrd="0" presId="urn:microsoft.com/office/officeart/2005/8/layout/hList2"/>
    <dgm:cxn modelId="{6EEF48A9-E5D9-4A70-A220-0E6403F9BBDA}" srcId="{B85628E0-C18A-489B-BB23-457DDCCDD8E3}" destId="{23523B6F-8A61-4AE0-9EFE-9B2C359F91AE}" srcOrd="1" destOrd="0" parTransId="{871AABFA-D016-4EC5-8789-9FAA2516E90D}" sibTransId="{C85D672B-BA1E-4EFB-8F08-07C4914835D9}"/>
    <dgm:cxn modelId="{482A12AC-F601-4E70-938E-C3E2A7EB541A}" type="presOf" srcId="{B85628E0-C18A-489B-BB23-457DDCCDD8E3}" destId="{A4366F8D-2BAE-41D1-955D-D37714140DD3}" srcOrd="0" destOrd="0" presId="urn:microsoft.com/office/officeart/2005/8/layout/hList2"/>
    <dgm:cxn modelId="{97144EEF-FD59-40EC-98F8-10EC33FBC47F}" type="presOf" srcId="{2A2CDED4-E834-4166-BE24-899757D73229}" destId="{DE3D930B-B6ED-4D22-AD62-20053C22188D}" srcOrd="0" destOrd="0" presId="urn:microsoft.com/office/officeart/2005/8/layout/hList2"/>
    <dgm:cxn modelId="{F028F0EF-B38A-4BD0-822A-905ACB1F821B}" srcId="{D869B591-31D4-41D1-BB01-53598BAACD19}" destId="{D78B0B1A-F33F-478A-9550-38FC4F5E772C}" srcOrd="0" destOrd="0" parTransId="{C444C906-72CC-479F-AFBB-3D9F449DFCBB}" sibTransId="{C11D46A6-B98A-4E00-8A63-51EB8D9F0F15}"/>
    <dgm:cxn modelId="{DBB77239-8370-4C5B-8C55-9D74FCF24C61}" type="presParOf" srcId="{A4366F8D-2BAE-41D1-955D-D37714140DD3}" destId="{374FE2A8-6651-4028-B0E7-BD1DF8DA253B}" srcOrd="0" destOrd="0" presId="urn:microsoft.com/office/officeart/2005/8/layout/hList2"/>
    <dgm:cxn modelId="{C61FEC30-2D86-4818-9A67-E3B13CD5E992}" type="presParOf" srcId="{374FE2A8-6651-4028-B0E7-BD1DF8DA253B}" destId="{10EF92E4-A868-4C27-8D2C-4CF75380969D}" srcOrd="0" destOrd="0" presId="urn:microsoft.com/office/officeart/2005/8/layout/hList2"/>
    <dgm:cxn modelId="{1CE84316-EE46-4ABC-AFC7-D1407EF47334}" type="presParOf" srcId="{374FE2A8-6651-4028-B0E7-BD1DF8DA253B}" destId="{B5BFD0D5-891A-4B43-B269-3FA64CD1B565}" srcOrd="1" destOrd="0" presId="urn:microsoft.com/office/officeart/2005/8/layout/hList2"/>
    <dgm:cxn modelId="{B22EFA2D-3B4A-427F-B848-F4F859DA1423}" type="presParOf" srcId="{374FE2A8-6651-4028-B0E7-BD1DF8DA253B}" destId="{0FDEFF08-DD52-45B5-AB06-5006BA14AFD9}" srcOrd="2" destOrd="0" presId="urn:microsoft.com/office/officeart/2005/8/layout/hList2"/>
    <dgm:cxn modelId="{976A1615-6E18-438B-95F5-D8F4FCDEFCDE}" type="presParOf" srcId="{A4366F8D-2BAE-41D1-955D-D37714140DD3}" destId="{A056FFEF-61E6-40ED-8987-482FAC322958}" srcOrd="1" destOrd="0" presId="urn:microsoft.com/office/officeart/2005/8/layout/hList2"/>
    <dgm:cxn modelId="{47357BBF-FB3F-4A20-B2B8-50426E1F9C1A}" type="presParOf" srcId="{A4366F8D-2BAE-41D1-955D-D37714140DD3}" destId="{7BB198DA-2B42-42F3-A2AB-86422E2D603E}" srcOrd="2" destOrd="0" presId="urn:microsoft.com/office/officeart/2005/8/layout/hList2"/>
    <dgm:cxn modelId="{7846EFA9-5AF7-4BB8-A6B2-6A2996FA90C1}" type="presParOf" srcId="{7BB198DA-2B42-42F3-A2AB-86422E2D603E}" destId="{DC3B32A3-3A47-488F-89D9-D3A99F7D8615}" srcOrd="0" destOrd="0" presId="urn:microsoft.com/office/officeart/2005/8/layout/hList2"/>
    <dgm:cxn modelId="{E11F57BF-8F83-4E27-B0EC-AE19822C5803}" type="presParOf" srcId="{7BB198DA-2B42-42F3-A2AB-86422E2D603E}" destId="{DE3D930B-B6ED-4D22-AD62-20053C22188D}" srcOrd="1" destOrd="0" presId="urn:microsoft.com/office/officeart/2005/8/layout/hList2"/>
    <dgm:cxn modelId="{52DB520B-1564-46CD-8A5B-07F39D0B159A}" type="presParOf" srcId="{7BB198DA-2B42-42F3-A2AB-86422E2D603E}" destId="{E59C719F-EB52-4F35-A7EE-357713A0DF93}" srcOrd="2" destOrd="0" presId="urn:microsoft.com/office/officeart/2005/8/layout/hList2"/>
    <dgm:cxn modelId="{59E283F5-9BBE-450C-A5B9-8C3B4E1EEB30}" type="presParOf" srcId="{A4366F8D-2BAE-41D1-955D-D37714140DD3}" destId="{E1F72088-36B3-4086-BDA1-7ED7EA99852A}" srcOrd="3" destOrd="0" presId="urn:microsoft.com/office/officeart/2005/8/layout/hList2"/>
    <dgm:cxn modelId="{4E294B51-227A-4A6A-98A3-E7D07A8AA09C}" type="presParOf" srcId="{A4366F8D-2BAE-41D1-955D-D37714140DD3}" destId="{11511ADB-22D7-4BEA-9CC3-9A95CD72496A}" srcOrd="4" destOrd="0" presId="urn:microsoft.com/office/officeart/2005/8/layout/hList2"/>
    <dgm:cxn modelId="{D3FCD290-239D-40A2-BECE-B7C6E4AD4C1A}" type="presParOf" srcId="{11511ADB-22D7-4BEA-9CC3-9A95CD72496A}" destId="{67740210-9A87-4F34-BEF5-13FB99A3A747}" srcOrd="0" destOrd="0" presId="urn:microsoft.com/office/officeart/2005/8/layout/hList2"/>
    <dgm:cxn modelId="{AA1C3EBE-C507-41A3-B387-46B7233A39CB}" type="presParOf" srcId="{11511ADB-22D7-4BEA-9CC3-9A95CD72496A}" destId="{EB12A314-BA42-4BFF-832D-0C9B3E02A243}" srcOrd="1" destOrd="0" presId="urn:microsoft.com/office/officeart/2005/8/layout/hList2"/>
    <dgm:cxn modelId="{9B45BF33-FB6B-497C-8EBB-BDB1E888B064}" type="presParOf" srcId="{11511ADB-22D7-4BEA-9CC3-9A95CD72496A}" destId="{5B410E41-ED07-477D-9CE6-6FB51987A1C2}"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EFF08-DD52-45B5-AB06-5006BA14AFD9}">
      <dsp:nvSpPr>
        <dsp:cNvPr id="0" name=""/>
        <dsp:cNvSpPr/>
      </dsp:nvSpPr>
      <dsp:spPr>
        <a:xfrm rot="16200000">
          <a:off x="-1707927" y="2574889"/>
          <a:ext cx="3917783" cy="396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964" bIns="0" numCol="1" spcCol="1270" anchor="t" anchorCtr="0">
          <a:noAutofit/>
        </a:bodyPr>
        <a:lstStyle/>
        <a:p>
          <a:pPr marL="0" lvl="0" indent="0" algn="r" defTabSz="1422400">
            <a:lnSpc>
              <a:spcPct val="90000"/>
            </a:lnSpc>
            <a:spcBef>
              <a:spcPct val="0"/>
            </a:spcBef>
            <a:spcAft>
              <a:spcPct val="35000"/>
            </a:spcAft>
            <a:buNone/>
          </a:pPr>
          <a:r>
            <a:rPr lang="es-CO" sz="3200" kern="1200" dirty="0">
              <a:latin typeface="Gotham Light" pitchFamily="50" charset="0"/>
            </a:rPr>
            <a:t>Sospechoso</a:t>
          </a:r>
        </a:p>
      </dsp:txBody>
      <dsp:txXfrm>
        <a:off x="-1707927" y="2574889"/>
        <a:ext cx="3917783" cy="396809"/>
      </dsp:txXfrm>
    </dsp:sp>
    <dsp:sp modelId="{B5BFD0D5-891A-4B43-B269-3FA64CD1B565}">
      <dsp:nvSpPr>
        <dsp:cNvPr id="0" name=""/>
        <dsp:cNvSpPr/>
      </dsp:nvSpPr>
      <dsp:spPr>
        <a:xfrm>
          <a:off x="449368" y="814402"/>
          <a:ext cx="1976531" cy="391778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49964" rIns="128016" bIns="128016" numCol="1" spcCol="1270" anchor="t" anchorCtr="0">
          <a:noAutofit/>
        </a:bodyPr>
        <a:lstStyle/>
        <a:p>
          <a:pPr marL="171450" lvl="1" indent="-171450" algn="l" defTabSz="800100">
            <a:lnSpc>
              <a:spcPct val="90000"/>
            </a:lnSpc>
            <a:spcBef>
              <a:spcPct val="0"/>
            </a:spcBef>
            <a:spcAft>
              <a:spcPct val="15000"/>
            </a:spcAft>
            <a:buChar char="•"/>
          </a:pPr>
          <a:r>
            <a:rPr lang="es-MX" sz="1800" kern="1200" dirty="0">
              <a:latin typeface="Gotham Light" pitchFamily="50" charset="0"/>
              <a:ea typeface="Tahoma" panose="020B0604030504040204" pitchFamily="34" charset="0"/>
              <a:cs typeface="Tahoma" panose="020B0604030504040204" pitchFamily="34" charset="0"/>
            </a:rPr>
            <a:t>Sensible para captar todos los casos posibles que se presenten del evento. Ej.: Cólera, Sarampión, Leptospirosis, Rubeola.</a:t>
          </a:r>
          <a:endParaRPr lang="es-CO" sz="1800" kern="1200" dirty="0">
            <a:latin typeface="Gotham Light" pitchFamily="50" charset="0"/>
            <a:ea typeface="Tahoma" panose="020B0604030504040204" pitchFamily="34" charset="0"/>
            <a:cs typeface="Tahoma" panose="020B0604030504040204" pitchFamily="34" charset="0"/>
          </a:endParaRPr>
        </a:p>
      </dsp:txBody>
      <dsp:txXfrm>
        <a:off x="449368" y="814402"/>
        <a:ext cx="1976531" cy="3917784"/>
      </dsp:txXfrm>
    </dsp:sp>
    <dsp:sp modelId="{10EF92E4-A868-4C27-8D2C-4CF75380969D}">
      <dsp:nvSpPr>
        <dsp:cNvPr id="0" name=""/>
        <dsp:cNvSpPr/>
      </dsp:nvSpPr>
      <dsp:spPr>
        <a:xfrm>
          <a:off x="52559" y="290613"/>
          <a:ext cx="793618" cy="793618"/>
        </a:xfrm>
        <a:prstGeom prst="rect">
          <a:avLst/>
        </a:prstGeom>
        <a:blipFill rotWithShape="1">
          <a:blip xmlns:r="http://schemas.openxmlformats.org/officeDocument/2006/relationships" r:embed="rId1"/>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9C719F-EB52-4F35-A7EE-357713A0DF93}">
      <dsp:nvSpPr>
        <dsp:cNvPr id="0" name=""/>
        <dsp:cNvSpPr/>
      </dsp:nvSpPr>
      <dsp:spPr>
        <a:xfrm rot="16200000">
          <a:off x="1171382" y="2574889"/>
          <a:ext cx="3917783" cy="396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964" bIns="0" numCol="1" spcCol="1270" anchor="t" anchorCtr="0">
          <a:noAutofit/>
        </a:bodyPr>
        <a:lstStyle/>
        <a:p>
          <a:pPr marL="0" lvl="0" indent="0" algn="r" defTabSz="1422400">
            <a:lnSpc>
              <a:spcPct val="90000"/>
            </a:lnSpc>
            <a:spcBef>
              <a:spcPct val="0"/>
            </a:spcBef>
            <a:spcAft>
              <a:spcPct val="35000"/>
            </a:spcAft>
            <a:buNone/>
          </a:pPr>
          <a:r>
            <a:rPr lang="es-CO" sz="3200" kern="1200" dirty="0">
              <a:latin typeface="Gotham Light" pitchFamily="50" charset="0"/>
            </a:rPr>
            <a:t>Probable</a:t>
          </a:r>
        </a:p>
      </dsp:txBody>
      <dsp:txXfrm>
        <a:off x="1171382" y="2574889"/>
        <a:ext cx="3917783" cy="396809"/>
      </dsp:txXfrm>
    </dsp:sp>
    <dsp:sp modelId="{DE3D930B-B6ED-4D22-AD62-20053C22188D}">
      <dsp:nvSpPr>
        <dsp:cNvPr id="0" name=""/>
        <dsp:cNvSpPr/>
      </dsp:nvSpPr>
      <dsp:spPr>
        <a:xfrm>
          <a:off x="3328679" y="814402"/>
          <a:ext cx="1976531" cy="391778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49964" rIns="106680" bIns="106680" numCol="1" spcCol="1270" anchor="t" anchorCtr="0">
          <a:noAutofit/>
        </a:bodyPr>
        <a:lstStyle/>
        <a:p>
          <a:pPr marL="114300" lvl="1" indent="-114300" algn="l" defTabSz="666750">
            <a:lnSpc>
              <a:spcPct val="90000"/>
            </a:lnSpc>
            <a:spcBef>
              <a:spcPct val="0"/>
            </a:spcBef>
            <a:spcAft>
              <a:spcPct val="15000"/>
            </a:spcAft>
            <a:buChar char="•"/>
          </a:pPr>
          <a:r>
            <a:rPr lang="es-CO" sz="1500" kern="1200" dirty="0">
              <a:latin typeface="Gotham Light" pitchFamily="50" charset="0"/>
              <a:ea typeface="Tahoma" panose="020B0604030504040204" pitchFamily="34" charset="0"/>
              <a:cs typeface="Tahoma" panose="020B0604030504040204" pitchFamily="34" charset="0"/>
            </a:rPr>
            <a:t>Mas específica y pretender identificar casos de manera puntual evitando que ingresen eventos que no corresponden a la definición de casos o falsos positivos. Ej.: </a:t>
          </a:r>
          <a:r>
            <a:rPr lang="es-CO" sz="1500" kern="1200" dirty="0" err="1">
              <a:latin typeface="Gotham Light" pitchFamily="50" charset="0"/>
              <a:ea typeface="Tahoma" panose="020B0604030504040204" pitchFamily="34" charset="0"/>
              <a:cs typeface="Tahoma" panose="020B0604030504040204" pitchFamily="34" charset="0"/>
            </a:rPr>
            <a:t>chagas</a:t>
          </a:r>
          <a:r>
            <a:rPr lang="es-CO" sz="1500" kern="1200" dirty="0">
              <a:latin typeface="Gotham Light" pitchFamily="50" charset="0"/>
              <a:ea typeface="Tahoma" panose="020B0604030504040204" pitchFamily="34" charset="0"/>
              <a:cs typeface="Tahoma" panose="020B0604030504040204" pitchFamily="34" charset="0"/>
            </a:rPr>
            <a:t>, dengue, tosferina, fiebre amarilla</a:t>
          </a:r>
        </a:p>
      </dsp:txBody>
      <dsp:txXfrm>
        <a:off x="3328679" y="814402"/>
        <a:ext cx="1976531" cy="3917784"/>
      </dsp:txXfrm>
    </dsp:sp>
    <dsp:sp modelId="{DC3B32A3-3A47-488F-89D9-D3A99F7D8615}">
      <dsp:nvSpPr>
        <dsp:cNvPr id="0" name=""/>
        <dsp:cNvSpPr/>
      </dsp:nvSpPr>
      <dsp:spPr>
        <a:xfrm>
          <a:off x="2931869" y="290613"/>
          <a:ext cx="793618" cy="793618"/>
        </a:xfrm>
        <a:prstGeom prst="rect">
          <a:avLst/>
        </a:prstGeom>
        <a:blipFill rotWithShape="1">
          <a:blip xmlns:r="http://schemas.openxmlformats.org/officeDocument/2006/relationships" r:embed="rId2"/>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410E41-ED07-477D-9CE6-6FB51987A1C2}">
      <dsp:nvSpPr>
        <dsp:cNvPr id="0" name=""/>
        <dsp:cNvSpPr/>
      </dsp:nvSpPr>
      <dsp:spPr>
        <a:xfrm rot="16200000">
          <a:off x="4050692" y="2574889"/>
          <a:ext cx="3917783" cy="396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964" bIns="0" numCol="1" spcCol="1270" anchor="t" anchorCtr="0">
          <a:noAutofit/>
        </a:bodyPr>
        <a:lstStyle/>
        <a:p>
          <a:pPr marL="0" lvl="0" indent="0" algn="r" defTabSz="1422400">
            <a:lnSpc>
              <a:spcPct val="90000"/>
            </a:lnSpc>
            <a:spcBef>
              <a:spcPct val="0"/>
            </a:spcBef>
            <a:spcAft>
              <a:spcPct val="35000"/>
            </a:spcAft>
            <a:buNone/>
          </a:pPr>
          <a:r>
            <a:rPr lang="es-CO" sz="3200" kern="1200" dirty="0">
              <a:latin typeface="Gotham Light" pitchFamily="50" charset="0"/>
            </a:rPr>
            <a:t>Confirmado</a:t>
          </a:r>
        </a:p>
      </dsp:txBody>
      <dsp:txXfrm>
        <a:off x="4050692" y="2574889"/>
        <a:ext cx="3917783" cy="396809"/>
      </dsp:txXfrm>
    </dsp:sp>
    <dsp:sp modelId="{EB12A314-BA42-4BFF-832D-0C9B3E02A243}">
      <dsp:nvSpPr>
        <dsp:cNvPr id="0" name=""/>
        <dsp:cNvSpPr/>
      </dsp:nvSpPr>
      <dsp:spPr>
        <a:xfrm>
          <a:off x="6207989" y="814402"/>
          <a:ext cx="1976531" cy="391778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49964" rIns="135128" bIns="135128" numCol="1" spcCol="1270" anchor="t" anchorCtr="0">
          <a:noAutofit/>
        </a:bodyPr>
        <a:lstStyle/>
        <a:p>
          <a:pPr marL="114300" lvl="1" indent="-114300" algn="l" defTabSz="666750">
            <a:lnSpc>
              <a:spcPct val="90000"/>
            </a:lnSpc>
            <a:spcBef>
              <a:spcPct val="0"/>
            </a:spcBef>
            <a:spcAft>
              <a:spcPct val="15000"/>
            </a:spcAft>
            <a:buChar char="•"/>
          </a:pPr>
          <a:r>
            <a:rPr lang="es-CO" sz="1500" kern="1200" dirty="0">
              <a:solidFill>
                <a:schemeClr val="tx1"/>
              </a:solidFill>
              <a:effectLst/>
              <a:latin typeface="Gotham Light" pitchFamily="50" charset="0"/>
              <a:ea typeface="Tahoma" panose="020B0604030504040204" pitchFamily="34" charset="0"/>
              <a:cs typeface="Tahoma" panose="020B0604030504040204" pitchFamily="34" charset="0"/>
            </a:rPr>
            <a:t>Es el que tiene la confirmación por: Laboratorio, Clínica                 Nexo epidemiológico</a:t>
          </a:r>
          <a:endParaRPr lang="es-CO" sz="1500" kern="1200" dirty="0">
            <a:latin typeface="Gotham Light" pitchFamily="50" charset="0"/>
            <a:ea typeface="Tahoma" panose="020B0604030504040204" pitchFamily="34" charset="0"/>
            <a:cs typeface="Tahoma" panose="020B0604030504040204" pitchFamily="34" charset="0"/>
          </a:endParaRPr>
        </a:p>
      </dsp:txBody>
      <dsp:txXfrm>
        <a:off x="6207989" y="814402"/>
        <a:ext cx="1976531" cy="3917784"/>
      </dsp:txXfrm>
    </dsp:sp>
    <dsp:sp modelId="{67740210-9A87-4F34-BEF5-13FB99A3A747}">
      <dsp:nvSpPr>
        <dsp:cNvPr id="0" name=""/>
        <dsp:cNvSpPr/>
      </dsp:nvSpPr>
      <dsp:spPr>
        <a:xfrm>
          <a:off x="5811180" y="290613"/>
          <a:ext cx="793618" cy="793618"/>
        </a:xfrm>
        <a:prstGeom prst="rect">
          <a:avLst/>
        </a:prstGeom>
        <a:blipFill rotWithShape="1">
          <a:blip xmlns:r="http://schemas.openxmlformats.org/officeDocument/2006/relationships" r:embed="rId3"/>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285405-F4BF-4538-9F3F-5BBE05AC0AA1}" type="datetimeFigureOut">
              <a:rPr lang="es-CO" smtClean="0"/>
              <a:t>16/09/2020</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C99672-8C6C-47DF-9422-C161FBFD3D08}" type="slidenum">
              <a:rPr lang="es-CO" smtClean="0"/>
              <a:t>‹Nº›</a:t>
            </a:fld>
            <a:endParaRPr lang="es-CO"/>
          </a:p>
        </p:txBody>
      </p:sp>
    </p:spTree>
    <p:extLst>
      <p:ext uri="{BB962C8B-B14F-4D97-AF65-F5344CB8AC3E}">
        <p14:creationId xmlns:p14="http://schemas.microsoft.com/office/powerpoint/2010/main" val="3959509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15338-59B3-4EA2-A281-A8747AADA239}" type="datetimeFigureOut">
              <a:rPr lang="es-CO" smtClean="0"/>
              <a:t>16/09/2020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BDC81-E13C-410C-A016-AEEB83A9E09C}" type="slidenum">
              <a:rPr lang="es-CO" smtClean="0"/>
              <a:t>‹Nº›</a:t>
            </a:fld>
            <a:endParaRPr lang="es-CO"/>
          </a:p>
        </p:txBody>
      </p:sp>
    </p:spTree>
    <p:extLst>
      <p:ext uri="{BB962C8B-B14F-4D97-AF65-F5344CB8AC3E}">
        <p14:creationId xmlns:p14="http://schemas.microsoft.com/office/powerpoint/2010/main" val="2160969039"/>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1631"/>
            <a:endParaRPr lang="en-US" altLang="en-US" sz="3200" dirty="0">
              <a:latin typeface="+mn-lt"/>
              <a:ea typeface="ＭＳ Ｐゴシック" pitchFamily="34" charset="-128"/>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74FBE84-D323-4ECC-BC0E-77E958BE67C8}" type="slidenum">
              <a:rPr lang="en-US" altLang="en-US" smtClean="0"/>
              <a:pPr eaLnBrk="1" hangingPunct="1">
                <a:spcBef>
                  <a:spcPct val="0"/>
                </a:spcBef>
              </a:pPr>
              <a:t>1</a:t>
            </a:fld>
            <a:endParaRPr lang="en-US" altLang="en-US" dirty="0"/>
          </a:p>
        </p:txBody>
      </p:sp>
    </p:spTree>
    <p:extLst>
      <p:ext uri="{BB962C8B-B14F-4D97-AF65-F5344CB8AC3E}">
        <p14:creationId xmlns:p14="http://schemas.microsoft.com/office/powerpoint/2010/main" val="336276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2400" kern="1200" dirty="0">
                <a:solidFill>
                  <a:schemeClr val="tx1"/>
                </a:solidFill>
                <a:effectLst/>
                <a:latin typeface="+mn-lt"/>
                <a:ea typeface="+mn-ea"/>
                <a:cs typeface="+mn-cs"/>
              </a:rPr>
              <a:t>Como mencionamos anteriormente, el Sivigila registra los eventos bajo</a:t>
            </a:r>
            <a:r>
              <a:rPr lang="es-CO" sz="2400" kern="1200" baseline="0" dirty="0">
                <a:solidFill>
                  <a:schemeClr val="tx1"/>
                </a:solidFill>
                <a:effectLst/>
                <a:latin typeface="+mn-lt"/>
                <a:ea typeface="+mn-ea"/>
                <a:cs typeface="+mn-cs"/>
              </a:rPr>
              <a:t> vigilancia en Colombia.</a:t>
            </a:r>
            <a:endParaRPr lang="es-CO" dirty="0"/>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12</a:t>
            </a:fld>
            <a:endParaRPr lang="es-CO"/>
          </a:p>
        </p:txBody>
      </p:sp>
    </p:spTree>
    <p:extLst>
      <p:ext uri="{BB962C8B-B14F-4D97-AF65-F5344CB8AC3E}">
        <p14:creationId xmlns:p14="http://schemas.microsoft.com/office/powerpoint/2010/main" val="2103405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O" sz="2400" kern="1200" dirty="0">
                <a:solidFill>
                  <a:schemeClr val="tx1"/>
                </a:solidFill>
                <a:effectLst/>
                <a:latin typeface="+mn-lt"/>
                <a:ea typeface="+mn-ea"/>
                <a:cs typeface="+mn-cs"/>
              </a:rPr>
              <a:t>Este es un ejemplo de una lista general de un brote de gastroenteritis: </a:t>
            </a:r>
          </a:p>
          <a:p>
            <a:pPr algn="just"/>
            <a:r>
              <a:rPr lang="es-CO" sz="2400" kern="1200" dirty="0">
                <a:solidFill>
                  <a:schemeClr val="tx1"/>
                </a:solidFill>
                <a:effectLst/>
                <a:latin typeface="+mn-lt"/>
                <a:ea typeface="+mn-ea"/>
                <a:cs typeface="+mn-cs"/>
              </a:rPr>
              <a:t>Como pueden ver, hay seis casos identificados solo con números, a fin de proteger la identidad de los pacientes.</a:t>
            </a:r>
          </a:p>
          <a:p>
            <a:pPr algn="just"/>
            <a:r>
              <a:rPr lang="es-CO" sz="2400" kern="1200" dirty="0">
                <a:solidFill>
                  <a:schemeClr val="tx1"/>
                </a:solidFill>
                <a:effectLst/>
                <a:latin typeface="+mn-lt"/>
                <a:ea typeface="+mn-ea"/>
                <a:cs typeface="+mn-cs"/>
              </a:rPr>
              <a:t>También se incluyen la fecha de inicio de los síntomas, los signos y síntomas de la enfermedad, exámenes de laboratorio realizados si fuera el caso, y las características demográficas de los pacientes en términos de edad y género.  Estos datos se utilizarán para identificar correctamente la enfermedad y la población en riesgo, y determinar si hay un brote.</a:t>
            </a:r>
          </a:p>
          <a:p>
            <a:pPr algn="just"/>
            <a:r>
              <a:rPr lang="es-CO" sz="2400" kern="1200" dirty="0">
                <a:solidFill>
                  <a:schemeClr val="tx1"/>
                </a:solidFill>
                <a:effectLst/>
                <a:latin typeface="+mn-lt"/>
                <a:ea typeface="+mn-ea"/>
                <a:cs typeface="+mn-cs"/>
              </a:rPr>
              <a:t>Una lista de casos es un cuadro similar a una hoja de cálculo que contiene filas y columnas. Cada fila representa los datos de un caso individual. Cada columna representa una variable.  La primera columna generalmente contiene un identificador: nombre, iniciales o un número de identificación. Las demás columnas generalmente incluyen el número de teléfono, la edad, la fecha de aparición y otra información clínica importante, tal como confirmación de laboratorio, otros factores de epidemiología descriptiva y, a veces, uno o dos factores de riesgo. La lista general con frecuencia indica si el caso está confirmado o si es probable o sospechoso.</a:t>
            </a:r>
          </a:p>
          <a:p>
            <a:pPr algn="just"/>
            <a:r>
              <a:rPr lang="es-CO" sz="2400" kern="1200" dirty="0">
                <a:solidFill>
                  <a:schemeClr val="tx1"/>
                </a:solidFill>
                <a:effectLst/>
                <a:latin typeface="+mn-lt"/>
                <a:ea typeface="+mn-ea"/>
                <a:cs typeface="+mn-cs"/>
              </a:rPr>
              <a:t> La lista general puede elaborarse en forma manual en una hoja de papel o generarse en una base de datos informatizada. La lista general a menudo se publica en un tablero de anuncios o se fija en un escritorio, para que las demás personas de la oficina puedan revisar los nombres, agregar casos o actualizar la información, como, por ejemplo, que a partir de nuevos resultados de laboratorio sea necesario cambiar la clasificación de un caso sospechoso o probable a confirmado o descartado como caso</a:t>
            </a: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13</a:t>
            </a:fld>
            <a:endParaRPr lang="es-CO"/>
          </a:p>
        </p:txBody>
      </p:sp>
    </p:spTree>
    <p:extLst>
      <p:ext uri="{BB962C8B-B14F-4D97-AF65-F5344CB8AC3E}">
        <p14:creationId xmlns:p14="http://schemas.microsoft.com/office/powerpoint/2010/main" val="105524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2400" kern="1200" dirty="0">
                <a:solidFill>
                  <a:schemeClr val="tx1"/>
                </a:solidFill>
                <a:effectLst/>
                <a:latin typeface="+mn-lt"/>
                <a:ea typeface="+mn-ea"/>
                <a:cs typeface="+mn-cs"/>
              </a:rPr>
              <a:t>También, hay ítems relacionados con el proceso de notificación del paciente que padece uno de los eventos bajo vigilancia. </a:t>
            </a: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14</a:t>
            </a:fld>
            <a:endParaRPr lang="es-CO"/>
          </a:p>
        </p:txBody>
      </p:sp>
    </p:spTree>
    <p:extLst>
      <p:ext uri="{BB962C8B-B14F-4D97-AF65-F5344CB8AC3E}">
        <p14:creationId xmlns:p14="http://schemas.microsoft.com/office/powerpoint/2010/main" val="111497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15</a:t>
            </a:fld>
            <a:endParaRPr lang="es-CO"/>
          </a:p>
        </p:txBody>
      </p:sp>
    </p:spTree>
    <p:extLst>
      <p:ext uri="{BB962C8B-B14F-4D97-AF65-F5344CB8AC3E}">
        <p14:creationId xmlns:p14="http://schemas.microsoft.com/office/powerpoint/2010/main" val="260771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3BDC81-E13C-410C-A016-AEEB83A9E09C}" type="slidenum">
              <a:rPr lang="es-CO" smtClean="0"/>
              <a:t>2</a:t>
            </a:fld>
            <a:endParaRPr lang="es-CO" dirty="0"/>
          </a:p>
        </p:txBody>
      </p:sp>
    </p:spTree>
    <p:extLst>
      <p:ext uri="{BB962C8B-B14F-4D97-AF65-F5344CB8AC3E}">
        <p14:creationId xmlns:p14="http://schemas.microsoft.com/office/powerpoint/2010/main" val="262030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O" sz="1800" dirty="0">
                <a:effectLst/>
                <a:latin typeface="Helvetica Neue"/>
                <a:ea typeface="MS Gothic" panose="020B0609070205080204" pitchFamily="49" charset="-128"/>
              </a:rPr>
              <a:t>A nivel nacional, los protocolos de vigilancia en Salud Pública son de obligatorio cumplimiento, para garantizar el diagnóstico oportuno, el manejo y las acciones de control de los eventos de interés en Salud Pública, según los estándares establecidos.</a:t>
            </a:r>
            <a:endParaRPr lang="es-CO" sz="1800" dirty="0">
              <a:effectLst/>
              <a:latin typeface="Times New Roman" panose="02020603050405020304" pitchFamily="18" charset="0"/>
              <a:ea typeface="MS Gothic" panose="020B0609070205080204" pitchFamily="49" charset="-128"/>
            </a:endParaRPr>
          </a:p>
          <a:p>
            <a:pPr algn="just"/>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pPr algn="just"/>
            <a:r>
              <a:rPr lang="es-CO" sz="1800" dirty="0">
                <a:effectLst/>
                <a:latin typeface="Helvetica Neue"/>
                <a:ea typeface="MS Gothic" panose="020B0609070205080204" pitchFamily="49" charset="-128"/>
              </a:rPr>
              <a:t>Según el Decreto 3518 de 2006 (9 de octubre) que trata sobre el Sistema de Vigilancia en Salud Pública, los protocolos de Vigilancia en Salud Pública son una “guía técnica y operativa que estandariza los criterios, procedimientos y actividades que permiten sistematizar las actividades de vigilancia de los eventos de interés en salud pública”.</a:t>
            </a:r>
            <a:endParaRPr lang="es-CO" sz="1800" dirty="0">
              <a:effectLst/>
              <a:latin typeface="Times New Roman" panose="02020603050405020304" pitchFamily="18" charset="0"/>
              <a:ea typeface="MS Gothic" panose="020B0609070205080204" pitchFamily="49" charset="-128"/>
            </a:endParaRPr>
          </a:p>
          <a:p>
            <a:pPr algn="just"/>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pPr algn="just"/>
            <a:r>
              <a:rPr lang="es-CO" sz="1800" dirty="0">
                <a:effectLst/>
                <a:latin typeface="Helvetica Neue"/>
                <a:ea typeface="MS Gothic" panose="020B0609070205080204" pitchFamily="49" charset="-128"/>
              </a:rPr>
              <a:t>Es fundamental que el personal asistencial de salud identifique los protocolos, sus componentes y siga juiciosamente las indicaciones para asegurar unificación de criterios y calidad en la atención efectiva de los usuarios en el Sistema General de Seguridad Social en Salud (SGSSS).</a:t>
            </a:r>
            <a:endParaRPr lang="es-CO" sz="1800" dirty="0">
              <a:effectLst/>
              <a:latin typeface="Times New Roman" panose="02020603050405020304" pitchFamily="18" charset="0"/>
              <a:ea typeface="MS Gothic" panose="020B0609070205080204" pitchFamily="49" charset="-128"/>
            </a:endParaRP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3</a:t>
            </a:fld>
            <a:endParaRPr lang="es-CO"/>
          </a:p>
        </p:txBody>
      </p:sp>
    </p:spTree>
    <p:extLst>
      <p:ext uri="{BB962C8B-B14F-4D97-AF65-F5344CB8AC3E}">
        <p14:creationId xmlns:p14="http://schemas.microsoft.com/office/powerpoint/2010/main" val="336746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2400" kern="1200" dirty="0">
                <a:solidFill>
                  <a:schemeClr val="tx1"/>
                </a:solidFill>
                <a:effectLst/>
                <a:latin typeface="+mn-lt"/>
                <a:ea typeface="+mn-ea"/>
                <a:cs typeface="+mn-cs"/>
              </a:rPr>
              <a:t>Como mencionamos anteriormente, el Sivigila registra los eventos bajo</a:t>
            </a:r>
            <a:r>
              <a:rPr lang="es-CO" sz="2400" kern="1200" baseline="0" dirty="0">
                <a:solidFill>
                  <a:schemeClr val="tx1"/>
                </a:solidFill>
                <a:effectLst/>
                <a:latin typeface="+mn-lt"/>
                <a:ea typeface="+mn-ea"/>
                <a:cs typeface="+mn-cs"/>
              </a:rPr>
              <a:t> vigilancia en Colombia.</a:t>
            </a:r>
            <a:endParaRPr lang="es-CO" dirty="0"/>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5</a:t>
            </a:fld>
            <a:endParaRPr lang="es-CO"/>
          </a:p>
        </p:txBody>
      </p:sp>
    </p:spTree>
    <p:extLst>
      <p:ext uri="{BB962C8B-B14F-4D97-AF65-F5344CB8AC3E}">
        <p14:creationId xmlns:p14="http://schemas.microsoft.com/office/powerpoint/2010/main" val="74090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tabLst>
                <a:tab pos="4572000" algn="l"/>
              </a:tabLst>
            </a:pPr>
            <a:r>
              <a:rPr lang="es-CO" sz="1800" b="1" dirty="0">
                <a:effectLst/>
                <a:latin typeface="Helvetica Neue"/>
                <a:ea typeface="MS Gothic" panose="020B0609070205080204" pitchFamily="49" charset="-128"/>
              </a:rPr>
              <a:t>Definiciones operativas de caso</a:t>
            </a:r>
            <a:r>
              <a:rPr lang="es-CO" sz="1800" b="1" dirty="0">
                <a:effectLst/>
                <a:latin typeface="Times New Roman" panose="02020603050405020304" pitchFamily="18" charset="0"/>
                <a:ea typeface="MS Gothic" panose="020B0609070205080204" pitchFamily="49" charset="-128"/>
              </a:rPr>
              <a:t>: </a:t>
            </a:r>
            <a:r>
              <a:rPr lang="es-CO" sz="1800" dirty="0">
                <a:effectLst/>
                <a:latin typeface="Helvetica Neue"/>
                <a:ea typeface="MS Gothic" panose="020B0609070205080204" pitchFamily="49" charset="-128"/>
              </a:rPr>
              <a:t>Las definiciones operativas de caso en vigilancia en salud pública definen como ingresan los eventos que se notifican al Sivigila. La clasificación utilizada de la siguiente manera:</a:t>
            </a:r>
            <a:endParaRPr lang="es-CO" sz="1800" dirty="0">
              <a:effectLst/>
              <a:latin typeface="Times New Roman" panose="02020603050405020304" pitchFamily="18" charset="0"/>
              <a:ea typeface="MS Gothic" panose="020B0609070205080204" pitchFamily="49" charset="-128"/>
            </a:endParaRPr>
          </a:p>
          <a:p>
            <a:pPr algn="just">
              <a:tabLst>
                <a:tab pos="4572000" algn="l"/>
              </a:tabLst>
            </a:pPr>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pPr marL="342900" lvl="0" indent="-342900" algn="just">
              <a:buFont typeface="Symbol" panose="05050102010706020507" pitchFamily="18" charset="2"/>
              <a:buChar char=""/>
              <a:tabLst>
                <a:tab pos="4572000" algn="l"/>
              </a:tabLst>
            </a:pPr>
            <a:r>
              <a:rPr lang="es-CO" sz="1800" dirty="0">
                <a:effectLst/>
                <a:latin typeface="Helvetica Neue"/>
                <a:ea typeface="MS Gothic" panose="020B0609070205080204" pitchFamily="49" charset="-128"/>
              </a:rPr>
              <a:t>Sospechoso</a:t>
            </a:r>
            <a:endParaRPr lang="es-CO" sz="1800" dirty="0">
              <a:effectLst/>
              <a:latin typeface="Times New Roman" panose="02020603050405020304" pitchFamily="18" charset="0"/>
              <a:ea typeface="MS Gothic" panose="020B0609070205080204" pitchFamily="49" charset="-128"/>
            </a:endParaRPr>
          </a:p>
          <a:p>
            <a:pPr marL="342900" lvl="0" indent="-342900" algn="just">
              <a:buFont typeface="Symbol" panose="05050102010706020507" pitchFamily="18" charset="2"/>
              <a:buChar char=""/>
              <a:tabLst>
                <a:tab pos="4572000" algn="l"/>
              </a:tabLst>
            </a:pPr>
            <a:r>
              <a:rPr lang="es-CO" sz="1800" dirty="0">
                <a:effectLst/>
                <a:latin typeface="Helvetica Neue"/>
                <a:ea typeface="MS Gothic" panose="020B0609070205080204" pitchFamily="49" charset="-128"/>
              </a:rPr>
              <a:t>Probable</a:t>
            </a:r>
            <a:endParaRPr lang="es-CO" sz="1800" dirty="0">
              <a:effectLst/>
              <a:latin typeface="Times New Roman" panose="02020603050405020304" pitchFamily="18" charset="0"/>
              <a:ea typeface="MS Gothic" panose="020B0609070205080204" pitchFamily="49" charset="-128"/>
            </a:endParaRPr>
          </a:p>
          <a:p>
            <a:pPr marL="342900" lvl="0" indent="-342900" algn="just">
              <a:buFont typeface="Symbol" panose="05050102010706020507" pitchFamily="18" charset="2"/>
              <a:buChar char=""/>
              <a:tabLst>
                <a:tab pos="4572000" algn="l"/>
              </a:tabLst>
            </a:pPr>
            <a:r>
              <a:rPr lang="es-CO" sz="1800" dirty="0">
                <a:effectLst/>
                <a:latin typeface="Helvetica Neue"/>
                <a:ea typeface="MS Gothic" panose="020B0609070205080204" pitchFamily="49" charset="-128"/>
              </a:rPr>
              <a:t>Confirmado</a:t>
            </a:r>
            <a:endParaRPr lang="es-CO" sz="1800" dirty="0">
              <a:effectLst/>
              <a:latin typeface="Times New Roman" panose="02020603050405020304" pitchFamily="18" charset="0"/>
              <a:ea typeface="MS Gothic" panose="020B0609070205080204" pitchFamily="49" charset="-128"/>
            </a:endParaRPr>
          </a:p>
          <a:p>
            <a:pPr marL="342900" lvl="0" indent="-342900" algn="just">
              <a:buFont typeface="Helvetica Neue"/>
              <a:buChar char="-"/>
              <a:tabLst>
                <a:tab pos="4572000" algn="l"/>
              </a:tabLst>
            </a:pPr>
            <a:r>
              <a:rPr lang="es-CO" sz="1800" dirty="0">
                <a:effectLst/>
                <a:latin typeface="Helvetica Neue"/>
                <a:ea typeface="MS Gothic" panose="020B0609070205080204" pitchFamily="49" charset="-128"/>
                <a:cs typeface="Times New Roman" panose="02020603050405020304" pitchFamily="18" charset="0"/>
              </a:rPr>
              <a:t>Confirmado por clínica</a:t>
            </a:r>
            <a:endParaRPr lang="es-CO" sz="1800" dirty="0">
              <a:effectLst/>
              <a:latin typeface="Times New Roman" panose="02020603050405020304" pitchFamily="18" charset="0"/>
              <a:ea typeface="MS Gothic" panose="020B0609070205080204" pitchFamily="49" charset="-128"/>
              <a:cs typeface="Times New Roman" panose="02020603050405020304" pitchFamily="18" charset="0"/>
            </a:endParaRPr>
          </a:p>
          <a:p>
            <a:pPr marL="342900" lvl="0" indent="-342900" algn="just">
              <a:buFont typeface="Helvetica Neue"/>
              <a:buChar char="-"/>
              <a:tabLst>
                <a:tab pos="4572000" algn="l"/>
              </a:tabLst>
            </a:pPr>
            <a:r>
              <a:rPr lang="es-CO" sz="1800" dirty="0">
                <a:effectLst/>
                <a:latin typeface="Helvetica Neue"/>
                <a:ea typeface="MS Gothic" panose="020B0609070205080204" pitchFamily="49" charset="-128"/>
                <a:cs typeface="Times New Roman" panose="02020603050405020304" pitchFamily="18" charset="0"/>
              </a:rPr>
              <a:t>Confirmado por laboratorio</a:t>
            </a:r>
            <a:endParaRPr lang="es-CO" sz="1800" dirty="0">
              <a:effectLst/>
              <a:latin typeface="Times New Roman" panose="02020603050405020304" pitchFamily="18" charset="0"/>
              <a:ea typeface="MS Gothic" panose="020B0609070205080204" pitchFamily="49" charset="-128"/>
              <a:cs typeface="Times New Roman" panose="02020603050405020304" pitchFamily="18" charset="0"/>
            </a:endParaRPr>
          </a:p>
          <a:p>
            <a:pPr marL="342900" lvl="0" indent="-342900" algn="just">
              <a:buFont typeface="Helvetica Neue"/>
              <a:buChar char="-"/>
              <a:tabLst>
                <a:tab pos="4572000" algn="l"/>
              </a:tabLst>
            </a:pPr>
            <a:r>
              <a:rPr lang="es-CO" sz="1800" dirty="0">
                <a:effectLst/>
                <a:latin typeface="Helvetica Neue"/>
                <a:ea typeface="MS Gothic" panose="020B0609070205080204" pitchFamily="49" charset="-128"/>
                <a:cs typeface="Times New Roman" panose="02020603050405020304" pitchFamily="18" charset="0"/>
              </a:rPr>
              <a:t>Confirmado por nexo epidemiológico</a:t>
            </a:r>
            <a:endParaRPr lang="es-CO" sz="1800" dirty="0">
              <a:effectLst/>
              <a:latin typeface="Times New Roman" panose="02020603050405020304" pitchFamily="18" charset="0"/>
              <a:ea typeface="MS Gothic" panose="020B0609070205080204" pitchFamily="49" charset="-128"/>
              <a:cs typeface="Times New Roman" panose="02020603050405020304" pitchFamily="18" charset="0"/>
            </a:endParaRPr>
          </a:p>
          <a:p>
            <a:pPr algn="just">
              <a:tabLst>
                <a:tab pos="4572000" algn="l"/>
              </a:tabLst>
            </a:pPr>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pPr algn="just">
              <a:tabLst>
                <a:tab pos="4572000" algn="l"/>
              </a:tabLst>
            </a:pPr>
            <a:r>
              <a:rPr lang="es-CO" sz="1800" b="1" dirty="0">
                <a:effectLst/>
                <a:latin typeface="Helvetica Neue"/>
                <a:ea typeface="MS Gothic" panose="020B0609070205080204" pitchFamily="49" charset="-128"/>
              </a:rPr>
              <a:t>La definición de caso sospechoso</a:t>
            </a:r>
            <a:r>
              <a:rPr lang="es-CO" sz="1800" dirty="0">
                <a:effectLst/>
                <a:latin typeface="Helvetica Neue"/>
                <a:ea typeface="MS Gothic" panose="020B0609070205080204" pitchFamily="49" charset="-128"/>
              </a:rPr>
              <a:t> que se utiliza en Colombia es sensible para captar todos los casos posibles que se presenten del evento. Ej.: Cólera, Sarampión, Leptospirosis, Rubeola.</a:t>
            </a:r>
            <a:endParaRPr lang="es-CO" sz="1800" dirty="0">
              <a:effectLst/>
              <a:latin typeface="Times New Roman" panose="02020603050405020304" pitchFamily="18" charset="0"/>
              <a:ea typeface="MS Gothic" panose="020B0609070205080204" pitchFamily="49" charset="-128"/>
            </a:endParaRPr>
          </a:p>
          <a:p>
            <a:pPr>
              <a:tabLst>
                <a:tab pos="4572000" algn="l"/>
              </a:tabLst>
            </a:pPr>
            <a:r>
              <a:rPr lang="es-CO" sz="1800" b="1" dirty="0">
                <a:effectLst/>
                <a:latin typeface="Helvetica Neue"/>
                <a:ea typeface="MS Gothic" panose="020B0609070205080204" pitchFamily="49" charset="-128"/>
              </a:rPr>
              <a:t>La definición de caso probable</a:t>
            </a:r>
            <a:r>
              <a:rPr lang="es-CO" sz="1800" dirty="0">
                <a:effectLst/>
                <a:latin typeface="Helvetica Neue"/>
                <a:ea typeface="MS Gothic" panose="020B0609070205080204" pitchFamily="49" charset="-128"/>
              </a:rPr>
              <a:t> es específica y pretender identificar casos de manera puntual evitando que ingresen eventos que no corresponden a la definición de casos o falsos positivos. Ej.: </a:t>
            </a:r>
            <a:r>
              <a:rPr lang="es-CO" sz="1800" dirty="0" err="1">
                <a:effectLst/>
                <a:latin typeface="Helvetica Neue"/>
                <a:ea typeface="MS Gothic" panose="020B0609070205080204" pitchFamily="49" charset="-128"/>
              </a:rPr>
              <a:t>chagas</a:t>
            </a:r>
            <a:r>
              <a:rPr lang="es-CO" sz="1800" dirty="0">
                <a:effectLst/>
                <a:latin typeface="Helvetica Neue"/>
                <a:ea typeface="MS Gothic" panose="020B0609070205080204" pitchFamily="49" charset="-128"/>
              </a:rPr>
              <a:t>, dengue, tosferina, fiebre amarilla.</a:t>
            </a:r>
            <a:endParaRPr lang="es-CO" sz="1800" dirty="0">
              <a:effectLst/>
              <a:latin typeface="Times New Roman" panose="02020603050405020304" pitchFamily="18" charset="0"/>
              <a:ea typeface="MS Gothic" panose="020B0609070205080204" pitchFamily="49" charset="-128"/>
            </a:endParaRPr>
          </a:p>
          <a:p>
            <a:pPr algn="just">
              <a:tabLst>
                <a:tab pos="4572000" algn="l"/>
              </a:tabLst>
            </a:pPr>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pPr algn="just">
              <a:tabLst>
                <a:tab pos="4572000" algn="l"/>
              </a:tabLst>
            </a:pPr>
            <a:r>
              <a:rPr lang="es-CO" sz="1800" dirty="0">
                <a:effectLst/>
                <a:latin typeface="Helvetica Neue"/>
                <a:ea typeface="MS Gothic" panose="020B0609070205080204" pitchFamily="49" charset="-128"/>
              </a:rPr>
              <a:t>Respecto a los casos que ingresan como confirmados veamos las siguientes definiciones:</a:t>
            </a:r>
            <a:endParaRPr lang="es-CO" sz="1800" dirty="0">
              <a:effectLst/>
              <a:latin typeface="Times New Roman" panose="02020603050405020304" pitchFamily="18" charset="0"/>
              <a:ea typeface="MS Gothic" panose="020B0609070205080204" pitchFamily="49" charset="-128"/>
            </a:endParaRPr>
          </a:p>
          <a:p>
            <a:pPr algn="just">
              <a:tabLst>
                <a:tab pos="4572000" algn="l"/>
              </a:tabLst>
            </a:pPr>
            <a:r>
              <a:rPr lang="es-CO" sz="1800" dirty="0">
                <a:effectLst/>
                <a:latin typeface="Helvetica Neue"/>
                <a:ea typeface="MS Gothic" panose="020B0609070205080204" pitchFamily="49" charset="-128"/>
              </a:rPr>
              <a:t> </a:t>
            </a:r>
            <a:endParaRPr lang="es-CO" sz="1800" dirty="0">
              <a:effectLst/>
              <a:latin typeface="Times New Roman" panose="02020603050405020304" pitchFamily="18" charset="0"/>
              <a:ea typeface="MS Gothic" panose="020B0609070205080204" pitchFamily="49" charset="-128"/>
            </a:endParaRPr>
          </a:p>
          <a:p>
            <a:pPr marL="0" lvl="0" indent="0" algn="just">
              <a:buFont typeface="Symbol" panose="05050102010706020507" pitchFamily="18" charset="2"/>
              <a:buNone/>
              <a:tabLst>
                <a:tab pos="4572000" algn="l"/>
              </a:tabLst>
            </a:pPr>
            <a:r>
              <a:rPr lang="es-CO" sz="1800" b="1" dirty="0">
                <a:effectLst/>
                <a:latin typeface="Helvetica Neue"/>
                <a:ea typeface="MS Gothic" panose="020B0609070205080204" pitchFamily="49" charset="-128"/>
              </a:rPr>
              <a:t>Caso confirmado clínicamente</a:t>
            </a:r>
            <a:r>
              <a:rPr lang="es-CO" sz="1800" dirty="0">
                <a:effectLst/>
                <a:latin typeface="Helvetica Neue"/>
                <a:ea typeface="MS Gothic" panose="020B0609070205080204" pitchFamily="49" charset="-128"/>
              </a:rPr>
              <a:t>: síndrome clínico compatible con la enfermedad, de acuerdo a la descripción clínica.</a:t>
            </a:r>
            <a:endParaRPr lang="es-CO" sz="1800" dirty="0">
              <a:effectLst/>
              <a:latin typeface="Times New Roman" panose="02020603050405020304" pitchFamily="18" charset="0"/>
              <a:ea typeface="MS Gothic" panose="020B0609070205080204" pitchFamily="49" charset="-128"/>
            </a:endParaRPr>
          </a:p>
          <a:p>
            <a:pPr algn="just">
              <a:tabLst>
                <a:tab pos="4572000" algn="l"/>
              </a:tabLst>
            </a:pPr>
            <a:r>
              <a:rPr lang="es-CO" sz="1800" dirty="0">
                <a:effectLst/>
                <a:latin typeface="Helvetica Neue"/>
                <a:ea typeface="MS Gothic" panose="020B0609070205080204" pitchFamily="49" charset="-128"/>
              </a:rPr>
              <a:t> </a:t>
            </a:r>
            <a:r>
              <a:rPr lang="es-CO" sz="1800" b="1" dirty="0">
                <a:effectLst/>
                <a:latin typeface="Helvetica Neue"/>
                <a:ea typeface="MS Gothic" panose="020B0609070205080204" pitchFamily="49" charset="-128"/>
              </a:rPr>
              <a:t>Caso confirmado por laboratorio</a:t>
            </a:r>
            <a:r>
              <a:rPr lang="es-CO" sz="1800" dirty="0">
                <a:effectLst/>
                <a:latin typeface="Helvetica Neue"/>
                <a:ea typeface="MS Gothic" panose="020B0609070205080204" pitchFamily="49" charset="-128"/>
              </a:rPr>
              <a:t>: caso que es confirmado por uno o más de los métodos de laboratorio listados en la definición de caso, de acuerdo con los criterios de diagnóstico por laboratorio.</a:t>
            </a:r>
            <a:endParaRPr lang="es-CO" sz="1800" dirty="0">
              <a:effectLst/>
              <a:latin typeface="Times New Roman" panose="02020603050405020304" pitchFamily="18" charset="0"/>
              <a:ea typeface="MS Gothic" panose="020B0609070205080204" pitchFamily="49" charset="-128"/>
            </a:endParaRPr>
          </a:p>
          <a:p>
            <a:pPr>
              <a:tabLst>
                <a:tab pos="4572000" algn="l"/>
              </a:tabLst>
            </a:pPr>
            <a:r>
              <a:rPr lang="es-CO" sz="1800" dirty="0">
                <a:effectLst/>
                <a:latin typeface="Helvetica Neue"/>
                <a:ea typeface="MS Gothic" panose="020B0609070205080204" pitchFamily="49" charset="-128"/>
              </a:rPr>
              <a:t> </a:t>
            </a:r>
            <a:r>
              <a:rPr lang="es-CO" sz="1800" b="1" dirty="0">
                <a:effectLst/>
                <a:latin typeface="Helvetica Neue"/>
                <a:ea typeface="MS Gothic" panose="020B0609070205080204" pitchFamily="49" charset="-128"/>
              </a:rPr>
              <a:t>Caso confirmado por nexo epidemiológico:</a:t>
            </a:r>
            <a:endParaRPr lang="es-CO" sz="1800" dirty="0">
              <a:effectLst/>
              <a:latin typeface="Times New Roman" panose="02020603050405020304" pitchFamily="18" charset="0"/>
              <a:ea typeface="MS Gothic" panose="020B0609070205080204" pitchFamily="49" charset="-128"/>
            </a:endParaRPr>
          </a:p>
          <a:p>
            <a:pPr algn="just">
              <a:tabLst>
                <a:tab pos="4572000" algn="l"/>
              </a:tabLst>
            </a:pPr>
            <a:r>
              <a:rPr lang="es-CO" sz="1800" dirty="0">
                <a:effectLst/>
                <a:latin typeface="Helvetica Neue"/>
                <a:ea typeface="MS Gothic" panose="020B0609070205080204" pitchFamily="49" charset="-128"/>
              </a:rPr>
              <a:t> El paciente ha tenido contacto con una o más personas quienes tienen o tuvieron la enfermedad o han estado expuestos a una fuente de infección (por ejemplo, una fuente única de infección como en un brote de enfermedad transmitida por alimentos).</a:t>
            </a:r>
            <a:endParaRPr lang="es-CO" sz="1800" dirty="0">
              <a:effectLst/>
              <a:latin typeface="Times New Roman" panose="02020603050405020304" pitchFamily="18" charset="0"/>
              <a:ea typeface="MS Gothic" panose="020B0609070205080204" pitchFamily="49" charset="-128"/>
            </a:endParaRPr>
          </a:p>
          <a:p>
            <a:pPr algn="just">
              <a:tabLst>
                <a:tab pos="4572000" algn="l"/>
              </a:tabLst>
            </a:pPr>
            <a:r>
              <a:rPr lang="es-CO" sz="1800" dirty="0">
                <a:effectLst/>
                <a:latin typeface="Helvetica Neue"/>
                <a:ea typeface="MS Gothic" panose="020B0609070205080204" pitchFamily="49" charset="-128"/>
              </a:rPr>
              <a:t> </a:t>
            </a:r>
            <a:r>
              <a:rPr lang="es-CO" sz="1800" dirty="0">
                <a:effectLst/>
                <a:latin typeface="Helvetica Neue"/>
                <a:ea typeface="MS Gothic" panose="020B0609070205080204" pitchFamily="49" charset="-128"/>
                <a:cs typeface="Times New Roman" panose="02020603050405020304" pitchFamily="18" charset="0"/>
              </a:rPr>
              <a:t>La transmisión del agente de los modos usuales de transmisión es plausible. Un caso puede ser considerado asociado epidemiológicamente a un caso confirmado, si al menos un caso en la cadena de transmisión es confirmado por laboratorio</a:t>
            </a:r>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7</a:t>
            </a:fld>
            <a:endParaRPr lang="es-CO"/>
          </a:p>
        </p:txBody>
      </p:sp>
    </p:spTree>
    <p:extLst>
      <p:ext uri="{BB962C8B-B14F-4D97-AF65-F5344CB8AC3E}">
        <p14:creationId xmlns:p14="http://schemas.microsoft.com/office/powerpoint/2010/main" val="40761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O" sz="2400" kern="1200" dirty="0">
                <a:solidFill>
                  <a:schemeClr val="tx1"/>
                </a:solidFill>
                <a:effectLst/>
                <a:latin typeface="+mn-lt"/>
                <a:ea typeface="+mn-ea"/>
                <a:cs typeface="+mn-cs"/>
              </a:rPr>
              <a:t>Este diagrama ilustra dos puntos acerca de las definiciones de casos diferenciadas por niveles.  Un paciente con síntomas simplemente compatibles, como, por ejemplo, diarrea, puede cumplir los criterios de un caso sospechoso de una de las enfermedades diarreicas.  Pero muchas afecciones, tanto infecciosas como no infecciosas, pueden causar diarrea.  Por ello es difícil que el clínico pueda hacer un diagnóstico definitivo de la causa solo a partir de los síntomas sin pruebas de laboratorio.</a:t>
            </a:r>
          </a:p>
          <a:p>
            <a:pPr algn="just"/>
            <a:r>
              <a:rPr lang="es-CO" sz="2400" kern="1200" dirty="0">
                <a:solidFill>
                  <a:schemeClr val="tx1"/>
                </a:solidFill>
                <a:effectLst/>
                <a:latin typeface="+mn-lt"/>
                <a:ea typeface="+mn-ea"/>
                <a:cs typeface="+mn-cs"/>
              </a:rPr>
              <a:t>Un caso probable podría ser alguien con diarrea líquida intensa en una comunidad con un brote de cólera o disentería.  En este caso, el clínico puede estar un poco más seguro del diagnóstico.</a:t>
            </a:r>
          </a:p>
          <a:p>
            <a:pPr algn="just"/>
            <a:r>
              <a:rPr lang="es-CO" sz="2400" kern="1200" dirty="0">
                <a:solidFill>
                  <a:schemeClr val="tx1"/>
                </a:solidFill>
                <a:effectLst/>
                <a:latin typeface="+mn-lt"/>
                <a:ea typeface="+mn-ea"/>
                <a:cs typeface="+mn-cs"/>
              </a:rPr>
              <a:t>Por último, un caso confirmado es el que tiene la confirmación del laboratorio, y entonces, suponiendo que el laboratorio sea competente, el clínico puede estar bastante seguro del diagnóstico. </a:t>
            </a:r>
          </a:p>
          <a:p>
            <a:pPr algn="just"/>
            <a:r>
              <a:rPr lang="es-CO" sz="2400" kern="1200" dirty="0">
                <a:solidFill>
                  <a:schemeClr val="tx1"/>
                </a:solidFill>
                <a:effectLst/>
                <a:latin typeface="+mn-lt"/>
                <a:ea typeface="+mn-ea"/>
                <a:cs typeface="+mn-cs"/>
              </a:rPr>
              <a:t>La flecha en el lado derecho de la diapositiva indica la cantidad de personas que normalmente se incluyen en cada nivel.   La categoría de casos sospechosos es la menos restrictiva, de modo que tiende a incluir la mayor cantidad de personas.  A medida que la definición de casos se vuelve más restrictiva, menos personas cumplirán los criterios.</a:t>
            </a:r>
          </a:p>
          <a:p>
            <a:pPr algn="just"/>
            <a:r>
              <a:rPr lang="es-CO" sz="2400" i="1" kern="1200" dirty="0">
                <a:solidFill>
                  <a:schemeClr val="tx1"/>
                </a:solidFill>
                <a:effectLst/>
                <a:latin typeface="+mn-lt"/>
                <a:ea typeface="+mn-ea"/>
                <a:cs typeface="+mn-cs"/>
              </a:rPr>
              <a:t>Nota para los instructores: Un participante puede mencionar los términos “sensibilidad” y “especificidad”.  Debido a que estos términos se prestan fácilmente a confusión, no se utilizarán en el curso FETP-Frontline (se abordarán en el curso FETP-Intermedio).  Sin embargo, usted puede decir que la “sensibilidad” esta relacionada con la cantidad de casos que se incluyen (la flecha en el lado derecho del diagrama), y la “especificidad” está relacionada con la certidumbre del diagnóstico (la flecha en el lado izquierdo).</a:t>
            </a:r>
            <a:endParaRPr lang="es-CO" sz="2400" kern="1200" dirty="0">
              <a:solidFill>
                <a:schemeClr val="tx1"/>
              </a:solidFill>
              <a:effectLst/>
              <a:latin typeface="+mn-lt"/>
              <a:ea typeface="+mn-ea"/>
              <a:cs typeface="+mn-cs"/>
            </a:endParaRPr>
          </a:p>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8</a:t>
            </a:fld>
            <a:endParaRPr lang="es-CO"/>
          </a:p>
        </p:txBody>
      </p:sp>
    </p:spTree>
    <p:extLst>
      <p:ext uri="{BB962C8B-B14F-4D97-AF65-F5344CB8AC3E}">
        <p14:creationId xmlns:p14="http://schemas.microsoft.com/office/powerpoint/2010/main" val="360277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a:t>Caso sospechoso:</a:t>
            </a:r>
          </a:p>
          <a:p>
            <a:r>
              <a:rPr lang="es-MX" dirty="0"/>
              <a:t>Todo paciente de cinco años o más, con enfermedad diarreica de inicio súbito y evacuaciones abundantes, con deshidratación y con antecedentes de desplazamiento en los últimos cinco días a lugares con evidencia de circulación de Vibrio cholerae toxigénico o todo caso en el cual se tenga como impresión diagnóstica de cólera por el profesional de salud o • todo paciente que fallezca, con Enfermedad Diarreica Aguda sin agente etiológico conocido. </a:t>
            </a:r>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9</a:t>
            </a:fld>
            <a:endParaRPr lang="es-CO"/>
          </a:p>
        </p:txBody>
      </p:sp>
    </p:spTree>
    <p:extLst>
      <p:ext uri="{BB962C8B-B14F-4D97-AF65-F5344CB8AC3E}">
        <p14:creationId xmlns:p14="http://schemas.microsoft.com/office/powerpoint/2010/main" val="124499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a:t>Caso confirmado: </a:t>
            </a:r>
            <a:r>
              <a:rPr lang="es-MX" dirty="0"/>
              <a:t>Es el caso sospechoso que cumple con cualquiera de los siguientes criterios. Confirmación por laboratorio con cultivo de heces positivo para Vibrio cholerae O1 u O139 toxigénico. </a:t>
            </a:r>
          </a:p>
          <a:p>
            <a:endParaRPr lang="es-MX" dirty="0"/>
          </a:p>
          <a:p>
            <a:r>
              <a:rPr lang="es-MX" dirty="0"/>
              <a:t>Confirmación por nexo epidemiológico por : • Individuo que cumple con la definición de caso sospechoso, y tiene historia de contacto con un enfermo de cólera confirmado por laboratorio dentro de un período de cinco días • o antecedente de circulación activa del V. cholerae serotipo O1 u O139 toxigénico en el área de trabajo o residencia del caso. Se considera área de circulación activa aquella en donde el V. cholerae O1 u O139 toxigénico ha sido aislado de muestras biológicas o ambientales (agua, alimentos o restos de alimentos)</a:t>
            </a:r>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10</a:t>
            </a:fld>
            <a:endParaRPr lang="es-CO"/>
          </a:p>
        </p:txBody>
      </p:sp>
    </p:spTree>
    <p:extLst>
      <p:ext uri="{BB962C8B-B14F-4D97-AF65-F5344CB8AC3E}">
        <p14:creationId xmlns:p14="http://schemas.microsoft.com/office/powerpoint/2010/main" val="1561438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baseline="0" dirty="0"/>
              <a:t>Dentro de la información general se registran l</a:t>
            </a:r>
            <a:r>
              <a:rPr lang="es-CO" dirty="0"/>
              <a:t>os</a:t>
            </a:r>
            <a:r>
              <a:rPr lang="es-CO" baseline="0" dirty="0"/>
              <a:t> datos básicos del paciente </a:t>
            </a:r>
            <a:endParaRPr lang="es-CO" dirty="0"/>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11</a:t>
            </a:fld>
            <a:endParaRPr lang="es-CO"/>
          </a:p>
        </p:txBody>
      </p:sp>
    </p:spTree>
    <p:extLst>
      <p:ext uri="{BB962C8B-B14F-4D97-AF65-F5344CB8AC3E}">
        <p14:creationId xmlns:p14="http://schemas.microsoft.com/office/powerpoint/2010/main" val="184473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9069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18B90-BACC-4787-BE2E-997EB7817E39}"/>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B3BF5A2-2123-4CA8-8847-AE2727BC731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0A10AFB-74CE-4445-9DB9-C05413854EE5}"/>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9E896D6-4DA4-4C61-9D53-33EAF2D12A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0AFFD74-69F0-47BB-8866-014CB47ECD07}"/>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429D538-1872-4ED0-8EC1-F816CBC1F79F}"/>
              </a:ext>
            </a:extLst>
          </p:cNvPr>
          <p:cNvSpPr>
            <a:spLocks noGrp="1"/>
          </p:cNvSpPr>
          <p:nvPr>
            <p:ph type="dt" sz="half" idx="10"/>
          </p:nvPr>
        </p:nvSpPr>
        <p:spPr/>
        <p:txBody>
          <a:bodyPr/>
          <a:lstStyle/>
          <a:p>
            <a:fld id="{3D91F165-2D30-4C1E-8E58-D84726141767}" type="datetimeFigureOut">
              <a:rPr lang="es-CO" smtClean="0"/>
              <a:t>16/09/2020</a:t>
            </a:fld>
            <a:endParaRPr lang="es-CO"/>
          </a:p>
        </p:txBody>
      </p:sp>
      <p:sp>
        <p:nvSpPr>
          <p:cNvPr id="8" name="Marcador de pie de página 7">
            <a:extLst>
              <a:ext uri="{FF2B5EF4-FFF2-40B4-BE49-F238E27FC236}">
                <a16:creationId xmlns:a16="http://schemas.microsoft.com/office/drawing/2014/main" id="{F8D62995-A828-4DBF-9CA3-40F9D8386A2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D5874A9-4A33-42D0-95A0-C76F2721084B}"/>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37194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75B8D-4EEA-4EBB-BCBA-C2C820F8D9B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DFBEA77-FD3D-465C-8B56-13D1EB9D85EC}"/>
              </a:ext>
            </a:extLst>
          </p:cNvPr>
          <p:cNvSpPr>
            <a:spLocks noGrp="1"/>
          </p:cNvSpPr>
          <p:nvPr>
            <p:ph type="dt" sz="half" idx="10"/>
          </p:nvPr>
        </p:nvSpPr>
        <p:spPr/>
        <p:txBody>
          <a:bodyPr/>
          <a:lstStyle/>
          <a:p>
            <a:fld id="{3D91F165-2D30-4C1E-8E58-D84726141767}" type="datetimeFigureOut">
              <a:rPr lang="es-CO" smtClean="0"/>
              <a:t>16/09/2020</a:t>
            </a:fld>
            <a:endParaRPr lang="es-CO"/>
          </a:p>
        </p:txBody>
      </p:sp>
      <p:sp>
        <p:nvSpPr>
          <p:cNvPr id="4" name="Marcador de pie de página 3">
            <a:extLst>
              <a:ext uri="{FF2B5EF4-FFF2-40B4-BE49-F238E27FC236}">
                <a16:creationId xmlns:a16="http://schemas.microsoft.com/office/drawing/2014/main" id="{8EA2E3AE-EDC9-4150-ACEA-162407BB37C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2162E9B-3A83-4BDA-B0DA-D439DCC5A695}"/>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73347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8B8589-52E9-40E8-917A-52707ED736CE}"/>
              </a:ext>
            </a:extLst>
          </p:cNvPr>
          <p:cNvSpPr>
            <a:spLocks noGrp="1"/>
          </p:cNvSpPr>
          <p:nvPr>
            <p:ph type="dt" sz="half" idx="10"/>
          </p:nvPr>
        </p:nvSpPr>
        <p:spPr/>
        <p:txBody>
          <a:bodyPr/>
          <a:lstStyle/>
          <a:p>
            <a:fld id="{3D91F165-2D30-4C1E-8E58-D84726141767}" type="datetimeFigureOut">
              <a:rPr lang="es-CO" smtClean="0"/>
              <a:t>16/09/2020</a:t>
            </a:fld>
            <a:endParaRPr lang="es-CO"/>
          </a:p>
        </p:txBody>
      </p:sp>
      <p:sp>
        <p:nvSpPr>
          <p:cNvPr id="3" name="Marcador de pie de página 2">
            <a:extLst>
              <a:ext uri="{FF2B5EF4-FFF2-40B4-BE49-F238E27FC236}">
                <a16:creationId xmlns:a16="http://schemas.microsoft.com/office/drawing/2014/main" id="{3D1FE880-AA69-4113-ACD3-883BD864A2C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5F29ADE-11ED-4DDC-9DB7-43EC855320C8}"/>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74926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CC24F-1DCC-4F8A-B4BF-D7D3D5D1C59D}"/>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736E8E-D13C-446C-822C-7717D49AC38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519786E-0DA8-47A6-A40E-3CD970CCA9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CB54A5-C788-4834-9067-2144D6A3B045}"/>
              </a:ext>
            </a:extLst>
          </p:cNvPr>
          <p:cNvSpPr>
            <a:spLocks noGrp="1"/>
          </p:cNvSpPr>
          <p:nvPr>
            <p:ph type="dt" sz="half" idx="10"/>
          </p:nvPr>
        </p:nvSpPr>
        <p:spPr/>
        <p:txBody>
          <a:bodyPr/>
          <a:lstStyle/>
          <a:p>
            <a:fld id="{3D91F165-2D30-4C1E-8E58-D84726141767}" type="datetimeFigureOut">
              <a:rPr lang="es-CO" smtClean="0"/>
              <a:t>16/09/2020</a:t>
            </a:fld>
            <a:endParaRPr lang="es-CO"/>
          </a:p>
        </p:txBody>
      </p:sp>
      <p:sp>
        <p:nvSpPr>
          <p:cNvPr id="6" name="Marcador de pie de página 5">
            <a:extLst>
              <a:ext uri="{FF2B5EF4-FFF2-40B4-BE49-F238E27FC236}">
                <a16:creationId xmlns:a16="http://schemas.microsoft.com/office/drawing/2014/main" id="{BDF7416F-468A-4532-B263-288EB02C946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EE1A590-5DB5-44B9-9C8A-95D44A0CF9C6}"/>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621452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20748-4ABA-4406-A6E8-C0C6C2729006}"/>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A7CC590-85A5-4411-B09B-A5CB4AC0BE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68107BA-5C0C-4949-B4C8-73EBA1FCA4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9B431A-5624-4A6A-8A8C-D335E88C1426}"/>
              </a:ext>
            </a:extLst>
          </p:cNvPr>
          <p:cNvSpPr>
            <a:spLocks noGrp="1"/>
          </p:cNvSpPr>
          <p:nvPr>
            <p:ph type="dt" sz="half" idx="10"/>
          </p:nvPr>
        </p:nvSpPr>
        <p:spPr/>
        <p:txBody>
          <a:bodyPr/>
          <a:lstStyle/>
          <a:p>
            <a:fld id="{3D91F165-2D30-4C1E-8E58-D84726141767}" type="datetimeFigureOut">
              <a:rPr lang="es-CO" smtClean="0"/>
              <a:t>16/09/2020</a:t>
            </a:fld>
            <a:endParaRPr lang="es-CO"/>
          </a:p>
        </p:txBody>
      </p:sp>
      <p:sp>
        <p:nvSpPr>
          <p:cNvPr id="6" name="Marcador de pie de página 5">
            <a:extLst>
              <a:ext uri="{FF2B5EF4-FFF2-40B4-BE49-F238E27FC236}">
                <a16:creationId xmlns:a16="http://schemas.microsoft.com/office/drawing/2014/main" id="{F0F7FBC7-9516-4A3D-B556-EFC256C3EB2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E1A4589-028C-4E01-B793-C4D06D50A461}"/>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68340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9737A-27A3-4CAD-82C2-625DAAC9D96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523B8EF-48E9-42B3-9447-13D46993394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FD29D0B-A254-4469-BF3D-2122F9C72DCE}"/>
              </a:ext>
            </a:extLst>
          </p:cNvPr>
          <p:cNvSpPr>
            <a:spLocks noGrp="1"/>
          </p:cNvSpPr>
          <p:nvPr>
            <p:ph type="dt" sz="half" idx="10"/>
          </p:nvPr>
        </p:nvSpPr>
        <p:spPr/>
        <p:txBody>
          <a:bodyPr/>
          <a:lstStyle/>
          <a:p>
            <a:fld id="{3D91F165-2D30-4C1E-8E58-D84726141767}" type="datetimeFigureOut">
              <a:rPr lang="es-CO" smtClean="0"/>
              <a:t>16/09/2020</a:t>
            </a:fld>
            <a:endParaRPr lang="es-CO"/>
          </a:p>
        </p:txBody>
      </p:sp>
      <p:sp>
        <p:nvSpPr>
          <p:cNvPr id="5" name="Marcador de pie de página 4">
            <a:extLst>
              <a:ext uri="{FF2B5EF4-FFF2-40B4-BE49-F238E27FC236}">
                <a16:creationId xmlns:a16="http://schemas.microsoft.com/office/drawing/2014/main" id="{BB9A32BE-6B0A-424D-A135-48366D37FD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C4F62C-E10B-4D93-BCA6-09AE2319ABB6}"/>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8353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971C06-31F5-479B-9C8E-CFF41ED30E2D}"/>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5CEAE99-6E9B-4241-A2D8-35263CDA4978}"/>
              </a:ext>
            </a:extLst>
          </p:cNvPr>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46B8662-4B17-4DCC-B630-8E56B24057B9}"/>
              </a:ext>
            </a:extLst>
          </p:cNvPr>
          <p:cNvSpPr>
            <a:spLocks noGrp="1"/>
          </p:cNvSpPr>
          <p:nvPr>
            <p:ph type="dt" sz="half" idx="10"/>
          </p:nvPr>
        </p:nvSpPr>
        <p:spPr/>
        <p:txBody>
          <a:bodyPr/>
          <a:lstStyle/>
          <a:p>
            <a:fld id="{3D91F165-2D30-4C1E-8E58-D84726141767}" type="datetimeFigureOut">
              <a:rPr lang="es-CO" smtClean="0"/>
              <a:t>16/09/2020</a:t>
            </a:fld>
            <a:endParaRPr lang="es-CO"/>
          </a:p>
        </p:txBody>
      </p:sp>
      <p:sp>
        <p:nvSpPr>
          <p:cNvPr id="5" name="Marcador de pie de página 4">
            <a:extLst>
              <a:ext uri="{FF2B5EF4-FFF2-40B4-BE49-F238E27FC236}">
                <a16:creationId xmlns:a16="http://schemas.microsoft.com/office/drawing/2014/main" id="{88725961-B69F-4681-90FE-AF459A4EA3F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DB00A0-AADB-4537-8A1F-02C7E36FBC47}"/>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573557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Rectangle 2"/>
          <p:cNvSpPr>
            <a:spLocks noChangeArrowheads="1"/>
          </p:cNvSpPr>
          <p:nvPr/>
        </p:nvSpPr>
        <p:spPr>
          <a:xfrm>
            <a:off x="5791200" y="0"/>
            <a:ext cx="3352800" cy="1373188"/>
          </a:xfrm>
          <a:prstGeom prst="rect">
            <a:avLst/>
          </a:prstGeom>
          <a:solidFill>
            <a:schemeClr val="bg1"/>
          </a:solidFill>
          <a:ln>
            <a:noFill/>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dirty="0"/>
          </a:p>
        </p:txBody>
      </p:sp>
      <p:sp>
        <p:nvSpPr>
          <p:cNvPr id="13" name="TextBox 12"/>
          <p:cNvSpPr txBox="1"/>
          <p:nvPr userDrawn="1"/>
        </p:nvSpPr>
        <p:spPr>
          <a:xfrm>
            <a:off x="152400" y="152400"/>
            <a:ext cx="8884096" cy="954107"/>
          </a:xfrm>
          <a:prstGeom prst="rect">
            <a:avLst/>
          </a:prstGeom>
          <a:noFill/>
        </p:spPr>
        <p:txBody>
          <a:bodyPr wrap="square" rtlCol="0">
            <a:spAutoFit/>
          </a:bodyPr>
          <a:lstStyle/>
          <a:p>
            <a:r>
              <a:rPr lang="es-CO" sz="2800" i="1" noProof="0" dirty="0">
                <a:solidFill>
                  <a:prstClr val="white"/>
                </a:solidFill>
                <a:latin typeface="Franklin Gothic Medium" pitchFamily="34" charset="0"/>
                <a:cs typeface="Times New Roman" pitchFamily="18" charset="0"/>
              </a:rPr>
              <a:t>Programa de entrenamiento en epidemiología de campo — Frontline</a:t>
            </a:r>
          </a:p>
        </p:txBody>
      </p:sp>
    </p:spTree>
    <p:extLst>
      <p:ext uri="{BB962C8B-B14F-4D97-AF65-F5344CB8AC3E}">
        <p14:creationId xmlns:p14="http://schemas.microsoft.com/office/powerpoint/2010/main" val="37002186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6307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pic>
        <p:nvPicPr>
          <p:cNvPr id="2" name="Imagen 1">
            <a:extLst>
              <a:ext uri="{FF2B5EF4-FFF2-40B4-BE49-F238E27FC236}">
                <a16:creationId xmlns:a16="http://schemas.microsoft.com/office/drawing/2014/main" id="{4F330B9B-E8DE-4BD0-8A46-D1D5548B24B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4" name="Imagen 3" descr="Imagen que contiene firmar, reloj&#10;&#10;Descripción generada automáticamente">
            <a:extLst>
              <a:ext uri="{FF2B5EF4-FFF2-40B4-BE49-F238E27FC236}">
                <a16:creationId xmlns:a16="http://schemas.microsoft.com/office/drawing/2014/main" id="{5A628244-489D-48A9-9DDE-E264F5EBE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spTree>
    <p:extLst>
      <p:ext uri="{BB962C8B-B14F-4D97-AF65-F5344CB8AC3E}">
        <p14:creationId xmlns:p14="http://schemas.microsoft.com/office/powerpoint/2010/main" val="419942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Imagen 7">
            <a:extLst>
              <a:ext uri="{FF2B5EF4-FFF2-40B4-BE49-F238E27FC236}">
                <a16:creationId xmlns:a16="http://schemas.microsoft.com/office/drawing/2014/main" id="{921A5622-5A27-48F9-A301-416A58991FF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3" name="Imagen 12" descr="Imagen que contiene firmar, reloj&#10;&#10;Descripción generada automáticamente">
            <a:extLst>
              <a:ext uri="{FF2B5EF4-FFF2-40B4-BE49-F238E27FC236}">
                <a16:creationId xmlns:a16="http://schemas.microsoft.com/office/drawing/2014/main" id="{D2677D9A-29C7-42A5-B9AA-1CC6CEE737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77950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6" name="Imagen 5">
            <a:extLst>
              <a:ext uri="{FF2B5EF4-FFF2-40B4-BE49-F238E27FC236}">
                <a16:creationId xmlns:a16="http://schemas.microsoft.com/office/drawing/2014/main" id="{6D9A2C87-DEB0-4308-94F5-28D7340E75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5" name="Imagen 4" descr="Imagen que contiene firmar, reloj&#10;&#10;Descripción generada automáticamente">
            <a:extLst>
              <a:ext uri="{FF2B5EF4-FFF2-40B4-BE49-F238E27FC236}">
                <a16:creationId xmlns:a16="http://schemas.microsoft.com/office/drawing/2014/main" id="{612BA424-792E-402A-BB1B-39B37B0E81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85609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843456" y="3827571"/>
            <a:ext cx="7598569" cy="386666"/>
          </a:xfrm>
          <a:prstGeom prst="rect">
            <a:avLst/>
          </a:prstGeom>
        </p:spPr>
        <p:txBody>
          <a:bodyPr>
            <a:normAutofit/>
          </a:bodyPr>
          <a:lstStyle>
            <a:lvl1pPr marL="0" indent="0" algn="ctr">
              <a:buNone/>
              <a:defRPr sz="1500" b="1">
                <a:latin typeface="Helvetica" pitchFamily="2" charset="0"/>
              </a:defRPr>
            </a:lvl1pPr>
            <a:lvl3pPr marL="6858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8" name="Imagen 7" descr="Imagen que contiene firmar, reloj&#10;&#10;Descripción generada automáticamente">
            <a:extLst>
              <a:ext uri="{FF2B5EF4-FFF2-40B4-BE49-F238E27FC236}">
                <a16:creationId xmlns:a16="http://schemas.microsoft.com/office/drawing/2014/main" id="{C2DF1230-8D0A-4321-9A85-D7B26D216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0" name="Imagen 9">
            <a:extLst>
              <a:ext uri="{FF2B5EF4-FFF2-40B4-BE49-F238E27FC236}">
                <a16:creationId xmlns:a16="http://schemas.microsoft.com/office/drawing/2014/main" id="{D9BC710E-1CA4-43D9-AB9C-654DDC257F7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pic>
        <p:nvPicPr>
          <p:cNvPr id="14" name="Imagen 13">
            <a:extLst>
              <a:ext uri="{FF2B5EF4-FFF2-40B4-BE49-F238E27FC236}">
                <a16:creationId xmlns:a16="http://schemas.microsoft.com/office/drawing/2014/main" id="{D8FFC093-7674-4181-AC86-D26D8D3E5167}"/>
              </a:ext>
            </a:extLst>
          </p:cNvPr>
          <p:cNvPicPr>
            <a:picLocks noChangeAspect="1"/>
          </p:cNvPicPr>
          <p:nvPr userDrawn="1"/>
        </p:nvPicPr>
        <p:blipFill>
          <a:blip r:embed="rId5"/>
          <a:stretch>
            <a:fillRect/>
          </a:stretch>
        </p:blipFill>
        <p:spPr>
          <a:xfrm>
            <a:off x="3657158" y="631800"/>
            <a:ext cx="1829683" cy="1823460"/>
          </a:xfrm>
          <a:prstGeom prst="rect">
            <a:avLst/>
          </a:prstGeom>
        </p:spPr>
      </p:pic>
      <p:sp>
        <p:nvSpPr>
          <p:cNvPr id="15" name="Rectángulo 14">
            <a:extLst>
              <a:ext uri="{FF2B5EF4-FFF2-40B4-BE49-F238E27FC236}">
                <a16:creationId xmlns:a16="http://schemas.microsoft.com/office/drawing/2014/main" id="{E1EA3DF3-757E-4FDA-A295-30FFE4727884}"/>
              </a:ext>
            </a:extLst>
          </p:cNvPr>
          <p:cNvSpPr/>
          <p:nvPr userDrawn="1"/>
        </p:nvSpPr>
        <p:spPr>
          <a:xfrm>
            <a:off x="6235200" y="329400"/>
            <a:ext cx="2721600" cy="8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5601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787CB-80B4-4549-902E-64D80591B05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0321D64-CC70-483F-B720-729D0FCEB54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583558A-A4CB-4836-9F80-26E38CA1803C}"/>
              </a:ext>
            </a:extLst>
          </p:cNvPr>
          <p:cNvSpPr>
            <a:spLocks noGrp="1"/>
          </p:cNvSpPr>
          <p:nvPr>
            <p:ph type="dt" sz="half" idx="10"/>
          </p:nvPr>
        </p:nvSpPr>
        <p:spPr/>
        <p:txBody>
          <a:bodyPr/>
          <a:lstStyle/>
          <a:p>
            <a:fld id="{3D91F165-2D30-4C1E-8E58-D84726141767}" type="datetimeFigureOut">
              <a:rPr lang="es-CO" smtClean="0"/>
              <a:t>16/09/2020</a:t>
            </a:fld>
            <a:endParaRPr lang="es-CO"/>
          </a:p>
        </p:txBody>
      </p:sp>
      <p:sp>
        <p:nvSpPr>
          <p:cNvPr id="5" name="Marcador de pie de página 4">
            <a:extLst>
              <a:ext uri="{FF2B5EF4-FFF2-40B4-BE49-F238E27FC236}">
                <a16:creationId xmlns:a16="http://schemas.microsoft.com/office/drawing/2014/main" id="{D7685A0F-ECB1-4FF9-8694-2DA5F20A9D8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B7FE4D5-076C-4CEA-91AA-178FED9F0E13}"/>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83911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20FB4-BAFC-411B-B5EB-AE387FE125A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048D581-8E56-42AB-90EC-F261569CB9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CF2FB8D-47EF-4ECE-9777-64F7E0EBF6F7}"/>
              </a:ext>
            </a:extLst>
          </p:cNvPr>
          <p:cNvSpPr>
            <a:spLocks noGrp="1"/>
          </p:cNvSpPr>
          <p:nvPr>
            <p:ph type="dt" sz="half" idx="10"/>
          </p:nvPr>
        </p:nvSpPr>
        <p:spPr/>
        <p:txBody>
          <a:bodyPr/>
          <a:lstStyle/>
          <a:p>
            <a:fld id="{3D91F165-2D30-4C1E-8E58-D84726141767}" type="datetimeFigureOut">
              <a:rPr lang="es-CO" smtClean="0"/>
              <a:t>16/09/2020</a:t>
            </a:fld>
            <a:endParaRPr lang="es-CO"/>
          </a:p>
        </p:txBody>
      </p:sp>
      <p:sp>
        <p:nvSpPr>
          <p:cNvPr id="5" name="Marcador de pie de página 4">
            <a:extLst>
              <a:ext uri="{FF2B5EF4-FFF2-40B4-BE49-F238E27FC236}">
                <a16:creationId xmlns:a16="http://schemas.microsoft.com/office/drawing/2014/main" id="{4281B0EB-497F-4C79-BE68-7CE36A785D9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29C119A-4F07-4F4B-8E6A-B41590CD80CD}"/>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183388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EA652-C51D-4214-B426-88B5BD1A1E3A}"/>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ABA71E1-49C1-4F49-AB4F-3A378C6C538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2C2659-D919-496B-B69E-2607C3D2C7F6}"/>
              </a:ext>
            </a:extLst>
          </p:cNvPr>
          <p:cNvSpPr>
            <a:spLocks noGrp="1"/>
          </p:cNvSpPr>
          <p:nvPr>
            <p:ph type="dt" sz="half" idx="10"/>
          </p:nvPr>
        </p:nvSpPr>
        <p:spPr/>
        <p:txBody>
          <a:bodyPr/>
          <a:lstStyle/>
          <a:p>
            <a:fld id="{3D91F165-2D30-4C1E-8E58-D84726141767}" type="datetimeFigureOut">
              <a:rPr lang="es-CO" smtClean="0"/>
              <a:t>16/09/2020</a:t>
            </a:fld>
            <a:endParaRPr lang="es-CO"/>
          </a:p>
        </p:txBody>
      </p:sp>
      <p:sp>
        <p:nvSpPr>
          <p:cNvPr id="5" name="Marcador de pie de página 4">
            <a:extLst>
              <a:ext uri="{FF2B5EF4-FFF2-40B4-BE49-F238E27FC236}">
                <a16:creationId xmlns:a16="http://schemas.microsoft.com/office/drawing/2014/main" id="{7AE16BB3-1DDC-44F4-96B3-8A90DB70C5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5F45F1-072E-4419-B936-66B063660D29}"/>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75341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FBFD1-9EC9-485C-9299-671BFFD6C1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3A2D87-A5F0-4469-A40F-BFB8FE032C6B}"/>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081D606-15CF-4CFE-B4F4-2F6B0D4093D4}"/>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B531B67-4C9E-4DF4-9353-B12D881A9ABC}"/>
              </a:ext>
            </a:extLst>
          </p:cNvPr>
          <p:cNvSpPr>
            <a:spLocks noGrp="1"/>
          </p:cNvSpPr>
          <p:nvPr>
            <p:ph type="dt" sz="half" idx="10"/>
          </p:nvPr>
        </p:nvSpPr>
        <p:spPr/>
        <p:txBody>
          <a:bodyPr/>
          <a:lstStyle/>
          <a:p>
            <a:fld id="{3D91F165-2D30-4C1E-8E58-D84726141767}" type="datetimeFigureOut">
              <a:rPr lang="es-CO" smtClean="0"/>
              <a:t>16/09/2020</a:t>
            </a:fld>
            <a:endParaRPr lang="es-CO"/>
          </a:p>
        </p:txBody>
      </p:sp>
      <p:sp>
        <p:nvSpPr>
          <p:cNvPr id="6" name="Marcador de pie de página 5">
            <a:extLst>
              <a:ext uri="{FF2B5EF4-FFF2-40B4-BE49-F238E27FC236}">
                <a16:creationId xmlns:a16="http://schemas.microsoft.com/office/drawing/2014/main" id="{A6D06F20-8776-44E6-B0EF-CAD716B1317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3C08D18-682C-4A6A-9981-CE7AE52A5753}"/>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12729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2970C-C89D-4F8F-B9FF-0C4617EF73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112751-1B72-486C-8FD3-192AA92242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C60C96-9B0F-444E-868D-9887FA6159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1F165-2D30-4C1E-8E58-D84726141767}" type="datetimeFigureOut">
              <a:rPr lang="es-CO" smtClean="0"/>
              <a:t>16/09/2020</a:t>
            </a:fld>
            <a:endParaRPr lang="es-CO"/>
          </a:p>
        </p:txBody>
      </p:sp>
      <p:sp>
        <p:nvSpPr>
          <p:cNvPr id="5" name="Marcador de pie de página 4">
            <a:extLst>
              <a:ext uri="{FF2B5EF4-FFF2-40B4-BE49-F238E27FC236}">
                <a16:creationId xmlns:a16="http://schemas.microsoft.com/office/drawing/2014/main" id="{20FDF5F6-3F3B-4AFF-A3C7-70076A6A4C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A515EFA-BE55-4813-98B5-163CAA12A4A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D9F01-9918-42BF-825A-AD644E7B5F3B}" type="slidenum">
              <a:rPr lang="es-CO" smtClean="0"/>
              <a:t>‹Nº›</a:t>
            </a:fld>
            <a:endParaRPr lang="es-CO"/>
          </a:p>
        </p:txBody>
      </p:sp>
    </p:spTree>
    <p:extLst>
      <p:ext uri="{BB962C8B-B14F-4D97-AF65-F5344CB8AC3E}">
        <p14:creationId xmlns:p14="http://schemas.microsoft.com/office/powerpoint/2010/main" val="10501762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3" r:id="rId17"/>
    <p:sldLayoutId id="214748368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68612" y="4407550"/>
            <a:ext cx="5767889" cy="989127"/>
          </a:xfrm>
        </p:spPr>
        <p:txBody>
          <a:bodyPr>
            <a:normAutofit fontScale="90000"/>
          </a:bodyPr>
          <a:lstStyle/>
          <a:p>
            <a:pPr algn="ctr">
              <a:defRPr b="0" i="0"/>
            </a:pPr>
            <a:r>
              <a:rPr lang="es-CO" altLang="en-US" sz="3600" b="1" dirty="0">
                <a:latin typeface="Gotham Black" pitchFamily="50" charset="0"/>
                <a:ea typeface="Tahoma" panose="020B0604030504040204" pitchFamily="34" charset="0"/>
                <a:cs typeface="Tahoma" panose="020B0604030504040204" pitchFamily="34" charset="0"/>
              </a:rPr>
              <a:t>Protocolos, definiciones y listas de casos</a:t>
            </a:r>
            <a:endParaRPr lang="x-none" altLang="en-US" sz="3600" b="1" dirty="0">
              <a:latin typeface="Gotham Black" pitchFamily="50" charset="0"/>
              <a:ea typeface="Tahoma" panose="020B0604030504040204" pitchFamily="34" charset="0"/>
              <a:cs typeface="Tahoma" panose="020B0604030504040204" pitchFamily="34" charset="0"/>
            </a:endParaRPr>
          </a:p>
        </p:txBody>
      </p:sp>
      <p:sp>
        <p:nvSpPr>
          <p:cNvPr id="4" name="Marcador de contenido 3">
            <a:extLst>
              <a:ext uri="{FF2B5EF4-FFF2-40B4-BE49-F238E27FC236}">
                <a16:creationId xmlns:a16="http://schemas.microsoft.com/office/drawing/2014/main" id="{F953EC76-E174-4D64-B684-56B6CF0CB3D2}"/>
              </a:ext>
            </a:extLst>
          </p:cNvPr>
          <p:cNvSpPr>
            <a:spLocks noGrp="1"/>
          </p:cNvSpPr>
          <p:nvPr>
            <p:ph sz="quarter" idx="12"/>
          </p:nvPr>
        </p:nvSpPr>
        <p:spPr>
          <a:xfrm>
            <a:off x="2001600" y="5670393"/>
            <a:ext cx="7598569" cy="386666"/>
          </a:xfrm>
        </p:spPr>
        <p:txBody>
          <a:bodyPr/>
          <a:lstStyle/>
          <a:p>
            <a:r>
              <a:rPr lang="es-CO" dirty="0">
                <a:latin typeface="Gotham Light" pitchFamily="50" charset="0"/>
              </a:rPr>
              <a:t>Dirección de Vigilancia y Análisis del Riesgo en Salud Pública</a:t>
            </a:r>
          </a:p>
        </p:txBody>
      </p:sp>
      <p:sp>
        <p:nvSpPr>
          <p:cNvPr id="15" name="CuadroTexto 14">
            <a:extLst>
              <a:ext uri="{FF2B5EF4-FFF2-40B4-BE49-F238E27FC236}">
                <a16:creationId xmlns:a16="http://schemas.microsoft.com/office/drawing/2014/main" id="{06FC9E79-3DE5-430C-819C-C2C004CD1363}"/>
              </a:ext>
            </a:extLst>
          </p:cNvPr>
          <p:cNvSpPr txBox="1"/>
          <p:nvPr/>
        </p:nvSpPr>
        <p:spPr>
          <a:xfrm>
            <a:off x="580632" y="2385480"/>
            <a:ext cx="8563368" cy="1200329"/>
          </a:xfrm>
          <a:prstGeom prst="rect">
            <a:avLst/>
          </a:prstGeom>
          <a:noFill/>
        </p:spPr>
        <p:txBody>
          <a:bodyPr wrap="square">
            <a:spAutoFit/>
          </a:bodyPr>
          <a:lstStyle/>
          <a:p>
            <a:pPr algn="ctr"/>
            <a:r>
              <a:rPr lang="es-CO" sz="3600" b="1" dirty="0">
                <a:solidFill>
                  <a:srgbClr val="C00000"/>
                </a:solidFill>
                <a:effectLst>
                  <a:outerShdw blurRad="38100" dist="38100" dir="2700000" algn="tl">
                    <a:srgbClr val="000000">
                      <a:alpha val="43137"/>
                    </a:srgbClr>
                  </a:outerShdw>
                </a:effectLst>
                <a:latin typeface="Gotham Black" pitchFamily="50" charset="0"/>
                <a:ea typeface="Tahoma" panose="020B0604030504040204" pitchFamily="34" charset="0"/>
                <a:cs typeface="Tahoma" panose="020B0604030504040204" pitchFamily="34" charset="0"/>
              </a:rPr>
              <a:t>Programa de entrenamiento en</a:t>
            </a:r>
            <a:r>
              <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pitchFamily="50" charset="0"/>
                <a:ea typeface="Tahoma" panose="020B0604030504040204" pitchFamily="34" charset="0"/>
                <a:cs typeface="Tahoma" panose="020B0604030504040204" pitchFamily="34" charset="0"/>
              </a:rPr>
              <a:t> epidemiología de campo </a:t>
            </a:r>
          </a:p>
        </p:txBody>
      </p:sp>
    </p:spTree>
    <p:extLst>
      <p:ext uri="{BB962C8B-B14F-4D97-AF65-F5344CB8AC3E}">
        <p14:creationId xmlns:p14="http://schemas.microsoft.com/office/powerpoint/2010/main" val="114257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3C518-D7BF-4C04-87CE-91521CDDBA4A}"/>
              </a:ext>
            </a:extLst>
          </p:cNvPr>
          <p:cNvSpPr>
            <a:spLocks noGrp="1"/>
          </p:cNvSpPr>
          <p:nvPr>
            <p:ph type="title"/>
          </p:nvPr>
        </p:nvSpPr>
        <p:spPr>
          <a:xfrm>
            <a:off x="492919" y="312148"/>
            <a:ext cx="8086725" cy="400050"/>
          </a:xfrm>
        </p:spPr>
        <p:txBody>
          <a:bodyPr>
            <a:noAutofit/>
          </a:bodyPr>
          <a:lstStyle/>
          <a:p>
            <a:pPr algn="ctr"/>
            <a:r>
              <a:rPr lang="es-CO" sz="2800" dirty="0">
                <a:solidFill>
                  <a:srgbClr val="C00000"/>
                </a:solidFill>
                <a:latin typeface="Gotham Black" pitchFamily="50" charset="0"/>
                <a:ea typeface="ＭＳ Ｐゴシック" pitchFamily="34" charset="-128"/>
              </a:rPr>
              <a:t>Definición de caso de Colera</a:t>
            </a:r>
            <a:endParaRPr lang="es-CO" sz="2800" dirty="0">
              <a:solidFill>
                <a:srgbClr val="C00000"/>
              </a:solidFill>
              <a:latin typeface="Gotham Black" pitchFamily="50" charset="0"/>
            </a:endParaRPr>
          </a:p>
        </p:txBody>
      </p:sp>
      <p:sp>
        <p:nvSpPr>
          <p:cNvPr id="8" name="CuadroTexto 7">
            <a:extLst>
              <a:ext uri="{FF2B5EF4-FFF2-40B4-BE49-F238E27FC236}">
                <a16:creationId xmlns:a16="http://schemas.microsoft.com/office/drawing/2014/main" id="{BED5460E-6E60-48F6-891B-227170258C4F}"/>
              </a:ext>
            </a:extLst>
          </p:cNvPr>
          <p:cNvSpPr txBox="1"/>
          <p:nvPr/>
        </p:nvSpPr>
        <p:spPr>
          <a:xfrm>
            <a:off x="2963250" y="2060623"/>
            <a:ext cx="5221350" cy="923330"/>
          </a:xfrm>
          <a:prstGeom prst="rect">
            <a:avLst/>
          </a:prstGeom>
          <a:noFill/>
        </p:spPr>
        <p:txBody>
          <a:bodyPr wrap="square">
            <a:spAutoFit/>
          </a:bodyPr>
          <a:lstStyle/>
          <a:p>
            <a:pPr algn="just"/>
            <a:r>
              <a:rPr lang="es-MX" dirty="0">
                <a:latin typeface="Gotham Light" pitchFamily="50" charset="0"/>
              </a:rPr>
              <a:t>Es el caso sospechoso  con cultivo de heces positivo para Vibrio cholerae O1 u O139 toxigénico. </a:t>
            </a:r>
            <a:endParaRPr lang="es-CO" dirty="0">
              <a:latin typeface="Gotham Light" pitchFamily="50" charset="0"/>
            </a:endParaRPr>
          </a:p>
        </p:txBody>
      </p:sp>
      <p:sp>
        <p:nvSpPr>
          <p:cNvPr id="6" name="Corchetes 5">
            <a:extLst>
              <a:ext uri="{FF2B5EF4-FFF2-40B4-BE49-F238E27FC236}">
                <a16:creationId xmlns:a16="http://schemas.microsoft.com/office/drawing/2014/main" id="{A59F780B-E4EA-4E2B-AE8E-BB6E150840E7}"/>
              </a:ext>
            </a:extLst>
          </p:cNvPr>
          <p:cNvSpPr/>
          <p:nvPr/>
        </p:nvSpPr>
        <p:spPr>
          <a:xfrm>
            <a:off x="2766300" y="2060623"/>
            <a:ext cx="5813344" cy="867470"/>
          </a:xfrm>
          <a:prstGeom prst="bracketPair">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0" name="CuadroTexto 9">
            <a:extLst>
              <a:ext uri="{FF2B5EF4-FFF2-40B4-BE49-F238E27FC236}">
                <a16:creationId xmlns:a16="http://schemas.microsoft.com/office/drawing/2014/main" id="{658633AF-115B-4E37-8EF7-1EAD3136E894}"/>
              </a:ext>
            </a:extLst>
          </p:cNvPr>
          <p:cNvSpPr txBox="1"/>
          <p:nvPr/>
        </p:nvSpPr>
        <p:spPr>
          <a:xfrm>
            <a:off x="519769" y="1224918"/>
            <a:ext cx="3399525" cy="461665"/>
          </a:xfrm>
          <a:prstGeom prst="rect">
            <a:avLst/>
          </a:prstGeom>
          <a:noFill/>
        </p:spPr>
        <p:txBody>
          <a:bodyPr wrap="square" rtlCol="0">
            <a:spAutoFit/>
          </a:bodyPr>
          <a:lstStyle/>
          <a:p>
            <a:r>
              <a:rPr lang="es-CO" sz="2400" dirty="0">
                <a:latin typeface="Gotham Black" pitchFamily="50" charset="0"/>
              </a:rPr>
              <a:t>Caso Confirmado</a:t>
            </a:r>
          </a:p>
        </p:txBody>
      </p:sp>
      <p:sp>
        <p:nvSpPr>
          <p:cNvPr id="7" name="CuadroTexto 6">
            <a:extLst>
              <a:ext uri="{FF2B5EF4-FFF2-40B4-BE49-F238E27FC236}">
                <a16:creationId xmlns:a16="http://schemas.microsoft.com/office/drawing/2014/main" id="{F3D72FBB-ECC5-4775-BB7C-A713CA6C779E}"/>
              </a:ext>
            </a:extLst>
          </p:cNvPr>
          <p:cNvSpPr txBox="1"/>
          <p:nvPr/>
        </p:nvSpPr>
        <p:spPr>
          <a:xfrm>
            <a:off x="2963250" y="3571824"/>
            <a:ext cx="5464350" cy="1754326"/>
          </a:xfrm>
          <a:prstGeom prst="rect">
            <a:avLst/>
          </a:prstGeom>
          <a:noFill/>
        </p:spPr>
        <p:txBody>
          <a:bodyPr wrap="square">
            <a:spAutoFit/>
          </a:bodyPr>
          <a:lstStyle/>
          <a:p>
            <a:r>
              <a:rPr lang="es-MX" dirty="0">
                <a:latin typeface="Gotham Light" pitchFamily="50" charset="0"/>
              </a:rPr>
              <a:t>Caso sospechoso, y tiene historia de contacto con un enfermo de cólera confirmado por laboratorio dentro de un período de cinco días </a:t>
            </a:r>
          </a:p>
          <a:p>
            <a:r>
              <a:rPr lang="es-MX" dirty="0">
                <a:latin typeface="Gotham Light" pitchFamily="50" charset="0"/>
              </a:rPr>
              <a:t>o antecedente de circulación activa del V. cholerae serotipo O1 u O139 toxigénico en el área de trabajo o residencia del caso. </a:t>
            </a:r>
            <a:endParaRPr lang="es-CO" dirty="0">
              <a:latin typeface="Gotham Light" pitchFamily="50" charset="0"/>
            </a:endParaRPr>
          </a:p>
        </p:txBody>
      </p:sp>
      <p:sp>
        <p:nvSpPr>
          <p:cNvPr id="4" name="CuadroTexto 3">
            <a:extLst>
              <a:ext uri="{FF2B5EF4-FFF2-40B4-BE49-F238E27FC236}">
                <a16:creationId xmlns:a16="http://schemas.microsoft.com/office/drawing/2014/main" id="{62F9DBD8-0158-4CBA-A830-76C9031E37AB}"/>
              </a:ext>
            </a:extLst>
          </p:cNvPr>
          <p:cNvSpPr txBox="1"/>
          <p:nvPr/>
        </p:nvSpPr>
        <p:spPr>
          <a:xfrm flipH="1">
            <a:off x="751126" y="2335967"/>
            <a:ext cx="1790249" cy="400110"/>
          </a:xfrm>
          <a:prstGeom prst="rect">
            <a:avLst/>
          </a:prstGeom>
          <a:noFill/>
        </p:spPr>
        <p:txBody>
          <a:bodyPr wrap="square" rtlCol="0">
            <a:spAutoFit/>
          </a:bodyPr>
          <a:lstStyle/>
          <a:p>
            <a:r>
              <a:rPr lang="es-CO" sz="2000" b="1" dirty="0">
                <a:latin typeface="Gotham Light" pitchFamily="50" charset="0"/>
              </a:rPr>
              <a:t>Laboratorio</a:t>
            </a:r>
          </a:p>
        </p:txBody>
      </p:sp>
      <p:sp>
        <p:nvSpPr>
          <p:cNvPr id="5" name="CuadroTexto 4">
            <a:extLst>
              <a:ext uri="{FF2B5EF4-FFF2-40B4-BE49-F238E27FC236}">
                <a16:creationId xmlns:a16="http://schemas.microsoft.com/office/drawing/2014/main" id="{39B6A904-6132-4E46-88B7-3F7F9837EB55}"/>
              </a:ext>
            </a:extLst>
          </p:cNvPr>
          <p:cNvSpPr txBox="1"/>
          <p:nvPr/>
        </p:nvSpPr>
        <p:spPr>
          <a:xfrm flipH="1">
            <a:off x="492919" y="4152824"/>
            <a:ext cx="2021607" cy="646331"/>
          </a:xfrm>
          <a:prstGeom prst="rect">
            <a:avLst/>
          </a:prstGeom>
          <a:noFill/>
        </p:spPr>
        <p:txBody>
          <a:bodyPr wrap="square" rtlCol="0">
            <a:spAutoFit/>
          </a:bodyPr>
          <a:lstStyle/>
          <a:p>
            <a:pPr algn="ctr"/>
            <a:r>
              <a:rPr lang="es-CO" b="1" dirty="0">
                <a:latin typeface="Gotham Light" pitchFamily="50" charset="0"/>
              </a:rPr>
              <a:t>Nexo epidemiológico</a:t>
            </a:r>
          </a:p>
        </p:txBody>
      </p:sp>
      <p:sp>
        <p:nvSpPr>
          <p:cNvPr id="12" name="Corchetes 11">
            <a:extLst>
              <a:ext uri="{FF2B5EF4-FFF2-40B4-BE49-F238E27FC236}">
                <a16:creationId xmlns:a16="http://schemas.microsoft.com/office/drawing/2014/main" id="{5E227057-D38A-49D8-947A-12C365BFB376}"/>
              </a:ext>
            </a:extLst>
          </p:cNvPr>
          <p:cNvSpPr/>
          <p:nvPr/>
        </p:nvSpPr>
        <p:spPr>
          <a:xfrm>
            <a:off x="2746050" y="3464908"/>
            <a:ext cx="5813344" cy="2005292"/>
          </a:xfrm>
          <a:prstGeom prst="bracketPair">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390971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6">
            <a:extLst>
              <a:ext uri="{FF2B5EF4-FFF2-40B4-BE49-F238E27FC236}">
                <a16:creationId xmlns:a16="http://schemas.microsoft.com/office/drawing/2014/main" id="{3C1B1C18-FE23-4288-9F4C-28988BFD8918}"/>
              </a:ext>
            </a:extLst>
          </p:cNvPr>
          <p:cNvSpPr txBox="1"/>
          <p:nvPr/>
        </p:nvSpPr>
        <p:spPr>
          <a:xfrm>
            <a:off x="5480459" y="1158157"/>
            <a:ext cx="1535998" cy="553998"/>
          </a:xfrm>
          <a:prstGeom prst="rect">
            <a:avLst/>
          </a:prstGeom>
          <a:noFill/>
        </p:spPr>
        <p:txBody>
          <a:bodyPr wrap="none" rtlCol="0">
            <a:spAutoFit/>
          </a:bodyPr>
          <a:lstStyle/>
          <a:p>
            <a:r>
              <a:rPr lang="es-CO" sz="3000" b="1" dirty="0">
                <a:solidFill>
                  <a:schemeClr val="bg1"/>
                </a:solidFill>
                <a:latin typeface="Garamond" panose="02020404030301010803" pitchFamily="18" charset="0"/>
              </a:rPr>
              <a:t>CÓMO</a:t>
            </a:r>
            <a:r>
              <a:rPr lang="es-CO" sz="2400" b="1" dirty="0">
                <a:solidFill>
                  <a:schemeClr val="bg1"/>
                </a:solidFill>
                <a:latin typeface="Garamond" panose="02020404030301010803" pitchFamily="18" charset="0"/>
              </a:rPr>
              <a:t>?</a:t>
            </a:r>
            <a:endParaRPr lang="es-CO" sz="2400" dirty="0">
              <a:solidFill>
                <a:schemeClr val="bg1"/>
              </a:solidFill>
              <a:latin typeface="Garamond" panose="02020404030301010803" pitchFamily="18" charset="0"/>
            </a:endParaRPr>
          </a:p>
        </p:txBody>
      </p:sp>
      <p:sp>
        <p:nvSpPr>
          <p:cNvPr id="11" name="Rectangle 2">
            <a:extLst>
              <a:ext uri="{FF2B5EF4-FFF2-40B4-BE49-F238E27FC236}">
                <a16:creationId xmlns:a16="http://schemas.microsoft.com/office/drawing/2014/main" id="{AF5E7263-0741-45FA-B3E9-EECC35CB535D}"/>
              </a:ext>
            </a:extLst>
          </p:cNvPr>
          <p:cNvSpPr txBox="1">
            <a:spLocks noChangeArrowheads="1"/>
          </p:cNvSpPr>
          <p:nvPr/>
        </p:nvSpPr>
        <p:spPr>
          <a:xfrm>
            <a:off x="492919" y="183818"/>
            <a:ext cx="7973400" cy="9743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chemeClr val="tx1"/>
                </a:solidFill>
                <a:latin typeface="Helvetica" pitchFamily="2" charset="0"/>
                <a:ea typeface="+mj-ea"/>
                <a:cs typeface="+mj-cs"/>
              </a:defRPr>
            </a:lvl1pPr>
          </a:lstStyle>
          <a:p>
            <a:pPr algn="ctr">
              <a:defRPr b="0" i="0"/>
            </a:pPr>
            <a:r>
              <a:rPr lang="es-CO" altLang="en-US" sz="2800" b="0" dirty="0">
                <a:solidFill>
                  <a:srgbClr val="C00000"/>
                </a:solidFill>
                <a:latin typeface="Gotham Black" pitchFamily="50" charset="0"/>
                <a:ea typeface="ＭＳ Ｐゴシック" pitchFamily="34" charset="-128"/>
              </a:rPr>
              <a:t>Importancia de la estandarización de la definición de caso</a:t>
            </a:r>
            <a:endParaRPr lang="x-none" altLang="en-US" sz="2800" b="0" dirty="0">
              <a:solidFill>
                <a:srgbClr val="C00000"/>
              </a:solidFill>
              <a:latin typeface="Gotham Black" pitchFamily="50" charset="0"/>
              <a:ea typeface="ＭＳ Ｐゴシック" pitchFamily="34" charset="-128"/>
            </a:endParaRPr>
          </a:p>
        </p:txBody>
      </p:sp>
      <p:sp>
        <p:nvSpPr>
          <p:cNvPr id="2" name="CuadroTexto 1">
            <a:extLst>
              <a:ext uri="{FF2B5EF4-FFF2-40B4-BE49-F238E27FC236}">
                <a16:creationId xmlns:a16="http://schemas.microsoft.com/office/drawing/2014/main" id="{5DB1D011-15B9-40C6-9008-8316B28C8414}"/>
              </a:ext>
            </a:extLst>
          </p:cNvPr>
          <p:cNvSpPr txBox="1"/>
          <p:nvPr/>
        </p:nvSpPr>
        <p:spPr>
          <a:xfrm>
            <a:off x="792000" y="1712155"/>
            <a:ext cx="7257600" cy="2308324"/>
          </a:xfrm>
          <a:prstGeom prst="rect">
            <a:avLst/>
          </a:prstGeom>
          <a:noFill/>
        </p:spPr>
        <p:txBody>
          <a:bodyPr wrap="square" rtlCol="0">
            <a:spAutoFit/>
          </a:bodyPr>
          <a:lstStyle/>
          <a:p>
            <a:pPr marL="285750" indent="-285750" algn="just">
              <a:buClr>
                <a:srgbClr val="C00000"/>
              </a:buClr>
              <a:buFont typeface="Arial" panose="020B0604020202020204" pitchFamily="34" charset="0"/>
              <a:buChar char="•"/>
            </a:pPr>
            <a:r>
              <a:rPr lang="es-CO" sz="2400" dirty="0">
                <a:latin typeface="Gotham Light" pitchFamily="50" charset="0"/>
              </a:rPr>
              <a:t>Permite comparación del evento en todas las áreas geográficas</a:t>
            </a:r>
          </a:p>
          <a:p>
            <a:pPr algn="just">
              <a:buClr>
                <a:srgbClr val="C00000"/>
              </a:buClr>
            </a:pPr>
            <a:endParaRPr lang="es-CO" sz="2400" dirty="0">
              <a:latin typeface="Gotham Light" pitchFamily="50" charset="0"/>
            </a:endParaRPr>
          </a:p>
          <a:p>
            <a:pPr marL="285750" indent="-285750" algn="just">
              <a:buClr>
                <a:srgbClr val="C00000"/>
              </a:buClr>
              <a:buFont typeface="Arial" panose="020B0604020202020204" pitchFamily="34" charset="0"/>
              <a:buChar char="•"/>
            </a:pPr>
            <a:r>
              <a:rPr lang="es-CO" sz="2400" dirty="0">
                <a:latin typeface="Gotham Light" pitchFamily="50" charset="0"/>
              </a:rPr>
              <a:t>Garantizar la comparabilidad del comportamiento de la enfermedad a lo largo del tiempo</a:t>
            </a:r>
          </a:p>
        </p:txBody>
      </p:sp>
    </p:spTree>
    <p:extLst>
      <p:ext uri="{BB962C8B-B14F-4D97-AF65-F5344CB8AC3E}">
        <p14:creationId xmlns:p14="http://schemas.microsoft.com/office/powerpoint/2010/main" val="112309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0AEC16-D429-4FCA-95A1-E334D888E7EA}"/>
              </a:ext>
            </a:extLst>
          </p:cNvPr>
          <p:cNvSpPr>
            <a:spLocks noGrp="1"/>
          </p:cNvSpPr>
          <p:nvPr>
            <p:ph type="title"/>
          </p:nvPr>
        </p:nvSpPr>
        <p:spPr>
          <a:xfrm>
            <a:off x="492919" y="1219884"/>
            <a:ext cx="8359638" cy="957263"/>
          </a:xfrm>
        </p:spPr>
        <p:txBody>
          <a:bodyPr>
            <a:normAutofit/>
          </a:bodyPr>
          <a:lstStyle/>
          <a:p>
            <a:pPr algn="ctr"/>
            <a:r>
              <a:rPr lang="es-CO" altLang="en-US" sz="2800" dirty="0">
                <a:solidFill>
                  <a:srgbClr val="C00000"/>
                </a:solidFill>
                <a:latin typeface="Gotham Black" pitchFamily="50" charset="0"/>
                <a:ea typeface="ＭＳ Ｐゴシック" pitchFamily="34" charset="-128"/>
                <a:cs typeface="Helvetica" panose="020B0604020202020204" pitchFamily="34" charset="0"/>
              </a:rPr>
              <a:t>Que es una lista de casos</a:t>
            </a:r>
            <a:br>
              <a:rPr lang="x-none" altLang="en-US" sz="2800" b="0" dirty="0">
                <a:ea typeface="ＭＳ Ｐゴシック" pitchFamily="34" charset="-128"/>
              </a:rPr>
            </a:br>
            <a:endParaRPr lang="es-CO" dirty="0"/>
          </a:p>
        </p:txBody>
      </p:sp>
      <p:sp>
        <p:nvSpPr>
          <p:cNvPr id="6" name="Title 2">
            <a:extLst>
              <a:ext uri="{FF2B5EF4-FFF2-40B4-BE49-F238E27FC236}">
                <a16:creationId xmlns:a16="http://schemas.microsoft.com/office/drawing/2014/main" id="{6223F292-3300-4474-99C8-FF32EFD25C9B}"/>
              </a:ext>
            </a:extLst>
          </p:cNvPr>
          <p:cNvSpPr txBox="1">
            <a:spLocks/>
          </p:cNvSpPr>
          <p:nvPr/>
        </p:nvSpPr>
        <p:spPr>
          <a:xfrm>
            <a:off x="564356" y="895379"/>
            <a:ext cx="8359638"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625" b="1" kern="1200">
                <a:solidFill>
                  <a:schemeClr val="tx1"/>
                </a:solidFill>
                <a:latin typeface="Helvetica" pitchFamily="2" charset="0"/>
                <a:ea typeface="+mj-ea"/>
                <a:cs typeface="+mj-cs"/>
              </a:defRPr>
            </a:lvl1pPr>
          </a:lstStyle>
          <a:p>
            <a:pPr>
              <a:defRPr b="0" i="0"/>
            </a:pPr>
            <a:endParaRPr lang="x-none" altLang="en-US" sz="3200" b="0" dirty="0">
              <a:solidFill>
                <a:srgbClr val="C00000"/>
              </a:solidFill>
              <a:ea typeface="ＭＳ Ｐゴシック" pitchFamily="34" charset="-128"/>
            </a:endParaRPr>
          </a:p>
        </p:txBody>
      </p:sp>
      <p:sp>
        <p:nvSpPr>
          <p:cNvPr id="7" name="Rectangle 3">
            <a:extLst>
              <a:ext uri="{FF2B5EF4-FFF2-40B4-BE49-F238E27FC236}">
                <a16:creationId xmlns:a16="http://schemas.microsoft.com/office/drawing/2014/main" id="{F465DD32-5343-4781-AACC-E5C9E2C3305E}"/>
              </a:ext>
            </a:extLst>
          </p:cNvPr>
          <p:cNvSpPr txBox="1">
            <a:spLocks noChangeArrowheads="1"/>
          </p:cNvSpPr>
          <p:nvPr/>
        </p:nvSpPr>
        <p:spPr>
          <a:xfrm>
            <a:off x="381000" y="2438138"/>
            <a:ext cx="8382000" cy="3712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800"/>
              </a:spcBef>
              <a:defRPr b="0" i="0"/>
            </a:pPr>
            <a:r>
              <a:rPr lang="es-CO" sz="2600" dirty="0">
                <a:latin typeface="Gotham Light" pitchFamily="50" charset="0"/>
              </a:rPr>
              <a:t>Tabla utilizada para la vigilancia en salud pública donde se registra la </a:t>
            </a:r>
            <a:r>
              <a:rPr lang="es-CO" sz="2600" u="sng" dirty="0">
                <a:latin typeface="Gotham Light" pitchFamily="50" charset="0"/>
              </a:rPr>
              <a:t>información de cada persona</a:t>
            </a:r>
            <a:r>
              <a:rPr lang="es-CO" sz="2600" dirty="0">
                <a:latin typeface="Gotham Light" pitchFamily="50" charset="0"/>
              </a:rPr>
              <a:t>, organizada en filas y columnas</a:t>
            </a:r>
          </a:p>
          <a:p>
            <a:pPr lvl="1" algn="just">
              <a:spcBef>
                <a:spcPts val="1800"/>
              </a:spcBef>
              <a:defRPr b="0" i="0"/>
            </a:pPr>
            <a:r>
              <a:rPr lang="es-CO" sz="2200" dirty="0">
                <a:latin typeface="Gotham Light" pitchFamily="50" charset="0"/>
              </a:rPr>
              <a:t>Cada </a:t>
            </a:r>
            <a:r>
              <a:rPr lang="es-CO" sz="2200" u="sng" dirty="0">
                <a:latin typeface="Gotham Light" pitchFamily="50" charset="0"/>
              </a:rPr>
              <a:t>fila</a:t>
            </a:r>
            <a:r>
              <a:rPr lang="es-CO" sz="2200" dirty="0">
                <a:latin typeface="Gotham Light" pitchFamily="50" charset="0"/>
              </a:rPr>
              <a:t> contiene información sobre una sola persona</a:t>
            </a:r>
          </a:p>
          <a:p>
            <a:pPr lvl="1" algn="just">
              <a:spcBef>
                <a:spcPts val="1800"/>
              </a:spcBef>
              <a:defRPr b="0" i="0"/>
            </a:pPr>
            <a:r>
              <a:rPr lang="es-CO" sz="2200" dirty="0">
                <a:latin typeface="Gotham Light" pitchFamily="50" charset="0"/>
              </a:rPr>
              <a:t>Cada </a:t>
            </a:r>
            <a:r>
              <a:rPr lang="es-CO" sz="2200" u="sng" dirty="0">
                <a:latin typeface="Gotham Light" pitchFamily="50" charset="0"/>
              </a:rPr>
              <a:t>columna</a:t>
            </a:r>
            <a:r>
              <a:rPr lang="es-CO" sz="2200" dirty="0">
                <a:latin typeface="Gotham Light" pitchFamily="50" charset="0"/>
              </a:rPr>
              <a:t> representa una variable como el nombre o número de identificación, edad, sexo, fecha de inicio de síntomas o fecha de diagnóstico, etc.</a:t>
            </a:r>
            <a:endParaRPr lang="x-none" sz="2200" dirty="0">
              <a:latin typeface="Gotham Light" pitchFamily="50" charset="0"/>
            </a:endParaRPr>
          </a:p>
          <a:p>
            <a:pPr marL="0" indent="0" algn="just">
              <a:buFont typeface="Wingdings" pitchFamily="2" charset="2"/>
              <a:buNone/>
              <a:defRPr b="0" i="0"/>
            </a:pPr>
            <a:endParaRPr lang="x-none" altLang="en-US" sz="2600" dirty="0">
              <a:latin typeface="Gotham Light" pitchFamily="50" charset="0"/>
              <a:ea typeface="ＭＳ Ｐゴシック" pitchFamily="34" charset="-128"/>
            </a:endParaRPr>
          </a:p>
        </p:txBody>
      </p:sp>
    </p:spTree>
    <p:extLst>
      <p:ext uri="{BB962C8B-B14F-4D97-AF65-F5344CB8AC3E}">
        <p14:creationId xmlns:p14="http://schemas.microsoft.com/office/powerpoint/2010/main" val="424993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6">
            <a:extLst>
              <a:ext uri="{FF2B5EF4-FFF2-40B4-BE49-F238E27FC236}">
                <a16:creationId xmlns:a16="http://schemas.microsoft.com/office/drawing/2014/main" id="{3C1B1C18-FE23-4288-9F4C-28988BFD8918}"/>
              </a:ext>
            </a:extLst>
          </p:cNvPr>
          <p:cNvSpPr txBox="1"/>
          <p:nvPr/>
        </p:nvSpPr>
        <p:spPr>
          <a:xfrm>
            <a:off x="5480459" y="1158157"/>
            <a:ext cx="1535998" cy="553998"/>
          </a:xfrm>
          <a:prstGeom prst="rect">
            <a:avLst/>
          </a:prstGeom>
          <a:noFill/>
        </p:spPr>
        <p:txBody>
          <a:bodyPr wrap="none" rtlCol="0">
            <a:spAutoFit/>
          </a:bodyPr>
          <a:lstStyle/>
          <a:p>
            <a:r>
              <a:rPr lang="es-CO" sz="3000" b="1" dirty="0">
                <a:solidFill>
                  <a:schemeClr val="bg1"/>
                </a:solidFill>
                <a:latin typeface="Garamond" panose="02020404030301010803" pitchFamily="18" charset="0"/>
              </a:rPr>
              <a:t>CÓMO</a:t>
            </a:r>
            <a:r>
              <a:rPr lang="es-CO" sz="2400" b="1" dirty="0">
                <a:solidFill>
                  <a:schemeClr val="bg1"/>
                </a:solidFill>
                <a:latin typeface="Garamond" panose="02020404030301010803" pitchFamily="18" charset="0"/>
              </a:rPr>
              <a:t>?</a:t>
            </a:r>
            <a:endParaRPr lang="es-CO" sz="2400" dirty="0">
              <a:solidFill>
                <a:schemeClr val="bg1"/>
              </a:solidFill>
              <a:latin typeface="Garamond" panose="02020404030301010803" pitchFamily="18" charset="0"/>
            </a:endParaRPr>
          </a:p>
        </p:txBody>
      </p:sp>
      <p:sp>
        <p:nvSpPr>
          <p:cNvPr id="11" name="Rectangle 2">
            <a:extLst>
              <a:ext uri="{FF2B5EF4-FFF2-40B4-BE49-F238E27FC236}">
                <a16:creationId xmlns:a16="http://schemas.microsoft.com/office/drawing/2014/main" id="{AF5E7263-0741-45FA-B3E9-EECC35CB535D}"/>
              </a:ext>
            </a:extLst>
          </p:cNvPr>
          <p:cNvSpPr txBox="1">
            <a:spLocks noChangeArrowheads="1"/>
          </p:cNvSpPr>
          <p:nvPr/>
        </p:nvSpPr>
        <p:spPr>
          <a:xfrm>
            <a:off x="492919" y="183818"/>
            <a:ext cx="7973400" cy="5791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chemeClr val="tx1"/>
                </a:solidFill>
                <a:latin typeface="Helvetica" pitchFamily="2" charset="0"/>
                <a:ea typeface="+mj-ea"/>
                <a:cs typeface="+mj-cs"/>
              </a:defRPr>
            </a:lvl1pPr>
          </a:lstStyle>
          <a:p>
            <a:pPr algn="ctr">
              <a:defRPr b="0" i="0"/>
            </a:pPr>
            <a:r>
              <a:rPr lang="es-CO" altLang="en-US" sz="2800" b="0" dirty="0">
                <a:solidFill>
                  <a:srgbClr val="C00000"/>
                </a:solidFill>
                <a:latin typeface="Gotham Black" pitchFamily="50" charset="0"/>
                <a:ea typeface="ＭＳ Ｐゴシック" pitchFamily="34" charset="-128"/>
              </a:rPr>
              <a:t>Lista de casos</a:t>
            </a:r>
            <a:endParaRPr lang="x-none" altLang="en-US" sz="2800" b="0" dirty="0">
              <a:solidFill>
                <a:srgbClr val="C00000"/>
              </a:solidFill>
              <a:latin typeface="Gotham Black" pitchFamily="50" charset="0"/>
              <a:ea typeface="ＭＳ Ｐゴシック" pitchFamily="34" charset="-128"/>
            </a:endParaRPr>
          </a:p>
        </p:txBody>
      </p:sp>
      <p:graphicFrame>
        <p:nvGraphicFramePr>
          <p:cNvPr id="12" name="Group 104">
            <a:extLst>
              <a:ext uri="{FF2B5EF4-FFF2-40B4-BE49-F238E27FC236}">
                <a16:creationId xmlns:a16="http://schemas.microsoft.com/office/drawing/2014/main" id="{D5F174D6-C48E-426A-AAFC-3637FA21AEA1}"/>
              </a:ext>
            </a:extLst>
          </p:cNvPr>
          <p:cNvGraphicFramePr>
            <a:graphicFrameLocks noGrp="1"/>
          </p:cNvGraphicFramePr>
          <p:nvPr>
            <p:extLst>
              <p:ext uri="{D42A27DB-BD31-4B8C-83A1-F6EECF244321}">
                <p14:modId xmlns:p14="http://schemas.microsoft.com/office/powerpoint/2010/main" val="468084350"/>
              </p:ext>
            </p:extLst>
          </p:nvPr>
        </p:nvGraphicFramePr>
        <p:xfrm>
          <a:off x="1196582" y="1637380"/>
          <a:ext cx="7427168" cy="4573488"/>
        </p:xfrm>
        <a:graphic>
          <a:graphicData uri="http://schemas.openxmlformats.org/drawingml/2006/table">
            <a:tbl>
              <a:tblPr/>
              <a:tblGrid>
                <a:gridCol w="738348">
                  <a:extLst>
                    <a:ext uri="{9D8B030D-6E8A-4147-A177-3AD203B41FA5}">
                      <a16:colId xmlns:a16="http://schemas.microsoft.com/office/drawing/2014/main" val="20000"/>
                    </a:ext>
                  </a:extLst>
                </a:gridCol>
                <a:gridCol w="1066660">
                  <a:extLst>
                    <a:ext uri="{9D8B030D-6E8A-4147-A177-3AD203B41FA5}">
                      <a16:colId xmlns:a16="http://schemas.microsoft.com/office/drawing/2014/main" val="20001"/>
                    </a:ext>
                  </a:extLst>
                </a:gridCol>
                <a:gridCol w="1046934">
                  <a:extLst>
                    <a:ext uri="{9D8B030D-6E8A-4147-A177-3AD203B41FA5}">
                      <a16:colId xmlns:a16="http://schemas.microsoft.com/office/drawing/2014/main" val="20002"/>
                    </a:ext>
                  </a:extLst>
                </a:gridCol>
                <a:gridCol w="935618">
                  <a:extLst>
                    <a:ext uri="{9D8B030D-6E8A-4147-A177-3AD203B41FA5}">
                      <a16:colId xmlns:a16="http://schemas.microsoft.com/office/drawing/2014/main" val="20003"/>
                    </a:ext>
                  </a:extLst>
                </a:gridCol>
                <a:gridCol w="929982">
                  <a:extLst>
                    <a:ext uri="{9D8B030D-6E8A-4147-A177-3AD203B41FA5}">
                      <a16:colId xmlns:a16="http://schemas.microsoft.com/office/drawing/2014/main" val="20004"/>
                    </a:ext>
                  </a:extLst>
                </a:gridCol>
                <a:gridCol w="1166703">
                  <a:extLst>
                    <a:ext uri="{9D8B030D-6E8A-4147-A177-3AD203B41FA5}">
                      <a16:colId xmlns:a16="http://schemas.microsoft.com/office/drawing/2014/main" val="20005"/>
                    </a:ext>
                  </a:extLst>
                </a:gridCol>
                <a:gridCol w="570670">
                  <a:extLst>
                    <a:ext uri="{9D8B030D-6E8A-4147-A177-3AD203B41FA5}">
                      <a16:colId xmlns:a16="http://schemas.microsoft.com/office/drawing/2014/main" val="20006"/>
                    </a:ext>
                  </a:extLst>
                </a:gridCol>
                <a:gridCol w="972253">
                  <a:extLst>
                    <a:ext uri="{9D8B030D-6E8A-4147-A177-3AD203B41FA5}">
                      <a16:colId xmlns:a16="http://schemas.microsoft.com/office/drawing/2014/main" val="20007"/>
                    </a:ext>
                  </a:extLst>
                </a:gridCol>
              </a:tblGrid>
              <a:tr h="724379">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endParaRPr kumimoji="0" lang="en-US" sz="1400" b="0" i="0" u="none" strike="noStrike" cap="none" normalizeH="0" baseline="0" dirty="0">
                        <a:ln>
                          <a:noFill/>
                        </a:ln>
                        <a:solidFill>
                          <a:schemeClr val="tx1"/>
                        </a:solidFill>
                        <a:latin typeface="+mn-lt"/>
                        <a:cs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endParaRPr kumimoji="0" lang="en-US" sz="1400" b="0" i="0" u="none" strike="noStrike" cap="none" normalizeH="0" baseline="0">
                        <a:ln>
                          <a:noFill/>
                        </a:ln>
                        <a:solidFill>
                          <a:schemeClr val="tx1"/>
                        </a:solidFill>
                        <a:latin typeface="+mn-lt"/>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1" i="0" u="none" strike="noStrike" cap="none" normalizeH="0" baseline="0">
                          <a:ln>
                            <a:noFill/>
                          </a:ln>
                          <a:solidFill>
                            <a:schemeClr val="tx1"/>
                          </a:solidFill>
                          <a:latin typeface="+mn-lt"/>
                          <a:cs typeface="Times New Roman" pitchFamily="18" charset="0"/>
                        </a:rPr>
                        <a:t>Síntomas y signos</a:t>
                      </a:r>
                    </a:p>
                  </a:txBody>
                  <a:tcPr marT="45727" marB="45727"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 </a:t>
                      </a:r>
                      <a:r>
                        <a:rPr kumimoji="0" lang="x-none" sz="1400" b="1" i="0" u="none" strike="noStrike" cap="none" normalizeH="0" baseline="0">
                          <a:ln>
                            <a:noFill/>
                          </a:ln>
                          <a:solidFill>
                            <a:schemeClr val="tx1"/>
                          </a:solidFill>
                          <a:latin typeface="+mn-lt"/>
                          <a:cs typeface="Times New Roman" pitchFamily="18" charset="0"/>
                        </a:rPr>
                        <a:t>Laboratorios</a:t>
                      </a:r>
                    </a:p>
                  </a:txBody>
                  <a:tcPr marT="45727" marB="45727"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1" i="0" u="none" strike="noStrike" cap="none" normalizeH="0" baseline="0" dirty="0">
                          <a:ln>
                            <a:noFill/>
                          </a:ln>
                          <a:solidFill>
                            <a:schemeClr val="tx1"/>
                          </a:solidFill>
                          <a:latin typeface="+mn-lt"/>
                          <a:cs typeface="Times New Roman" pitchFamily="18" charset="0"/>
                        </a:rPr>
                        <a:t>Datos personales</a:t>
                      </a:r>
                    </a:p>
                  </a:txBody>
                  <a:tcPr marT="45727" marB="45727"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196559">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 </a:t>
                      </a:r>
                      <a:r>
                        <a:rPr kumimoji="0" lang="x-none" sz="1400" b="1" i="0" u="none" strike="noStrike" cap="none" normalizeH="0" baseline="0" dirty="0">
                          <a:ln>
                            <a:noFill/>
                          </a:ln>
                          <a:solidFill>
                            <a:schemeClr val="tx1"/>
                          </a:solidFill>
                          <a:latin typeface="+mn-lt"/>
                          <a:cs typeface="Times New Roman" pitchFamily="18" charset="0"/>
                        </a:rPr>
                        <a:t>N.º de caso</a:t>
                      </a:r>
                      <a:r>
                        <a:rPr kumimoji="0" lang="x-none" sz="1400" b="0" i="0" u="none" strike="noStrike" cap="none" normalizeH="0" baseline="0" dirty="0">
                          <a:ln>
                            <a:noFill/>
                          </a:ln>
                          <a:solidFill>
                            <a:schemeClr val="tx1"/>
                          </a:solidFill>
                          <a:latin typeface="+mn-lt"/>
                          <a:cs typeface="Times New Roman" pitchFamily="18" charset="0"/>
                        </a:rPr>
                        <a:t> </a:t>
                      </a:r>
                    </a:p>
                  </a:txBody>
                  <a:tcPr marT="45727" marB="45727"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 </a:t>
                      </a:r>
                      <a:r>
                        <a:rPr kumimoji="0" lang="x-none" sz="1400" b="1" i="0" u="none" strike="noStrike" cap="none" normalizeH="0" baseline="0">
                          <a:ln>
                            <a:noFill/>
                          </a:ln>
                          <a:solidFill>
                            <a:schemeClr val="tx1"/>
                          </a:solidFill>
                          <a:latin typeface="+mn-lt"/>
                          <a:cs typeface="Times New Roman" pitchFamily="18" charset="0"/>
                        </a:rPr>
                        <a:t>Fecha de inicio de los síntomas</a:t>
                      </a:r>
                    </a:p>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 </a:t>
                      </a:r>
                      <a:r>
                        <a:rPr kumimoji="0" lang="x-none" sz="1400" b="1" i="0" u="none" strike="noStrike" cap="none" normalizeH="0" baseline="0">
                          <a:ln>
                            <a:noFill/>
                          </a:ln>
                          <a:solidFill>
                            <a:schemeClr val="tx1"/>
                          </a:solidFill>
                          <a:latin typeface="+mn-lt"/>
                          <a:cs typeface="Times New Roman" pitchFamily="18" charset="0"/>
                        </a:rPr>
                        <a:t>Inicio</a:t>
                      </a:r>
                      <a:r>
                        <a:rPr kumimoji="0" lang="x-none" sz="1400" b="0" i="0" u="none" strike="noStrike" cap="none" normalizeH="0" baseline="0">
                          <a:ln>
                            <a:noFill/>
                          </a:ln>
                          <a:solidFill>
                            <a:schemeClr val="tx1"/>
                          </a:solidFill>
                          <a:latin typeface="+mn-lt"/>
                          <a:cs typeface="Times New Roman" pitchFamily="18" charset="0"/>
                        </a:rPr>
                        <a:t> </a:t>
                      </a:r>
                    </a:p>
                  </a:txBody>
                  <a:tcPr marT="45727" marB="45727"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 </a:t>
                      </a:r>
                      <a:r>
                        <a:rPr kumimoji="0" lang="x-none" sz="1400" b="1" i="0" u="none" strike="noStrike" cap="none" normalizeH="0" baseline="0" dirty="0">
                          <a:ln>
                            <a:noFill/>
                          </a:ln>
                          <a:solidFill>
                            <a:schemeClr val="tx1"/>
                          </a:solidFill>
                          <a:latin typeface="+mn-lt"/>
                          <a:cs typeface="Times New Roman" pitchFamily="18" charset="0"/>
                        </a:rPr>
                        <a:t>Diarrea</a:t>
                      </a:r>
                    </a:p>
                  </a:txBody>
                  <a:tcPr marT="45727" marB="45727"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 </a:t>
                      </a:r>
                      <a:r>
                        <a:rPr kumimoji="0" lang="x-none" sz="1400" b="1" i="0" u="none" strike="noStrike" cap="none" normalizeH="0" baseline="0">
                          <a:ln>
                            <a:noFill/>
                          </a:ln>
                          <a:solidFill>
                            <a:schemeClr val="tx1"/>
                          </a:solidFill>
                          <a:latin typeface="+mn-lt"/>
                          <a:cs typeface="Times New Roman" pitchFamily="18" charset="0"/>
                        </a:rPr>
                        <a:t>Vómitos</a:t>
                      </a:r>
                      <a:r>
                        <a:rPr kumimoji="0" lang="x-none" sz="1400" b="0" i="0" u="none" strike="noStrike" cap="none" normalizeH="0" baseline="0">
                          <a:ln>
                            <a:noFill/>
                          </a:ln>
                          <a:solidFill>
                            <a:schemeClr val="tx1"/>
                          </a:solidFill>
                          <a:latin typeface="+mn-lt"/>
                          <a:cs typeface="Times New Roman" pitchFamily="18" charset="0"/>
                        </a:rPr>
                        <a:t> </a:t>
                      </a:r>
                    </a:p>
                  </a:txBody>
                  <a:tcPr marT="45727" marB="45727"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 </a:t>
                      </a:r>
                      <a:r>
                        <a:rPr kumimoji="0" lang="x-none" sz="1400" b="1" i="0" u="none" strike="noStrike" cap="none" normalizeH="0" baseline="0" dirty="0">
                          <a:ln>
                            <a:noFill/>
                          </a:ln>
                          <a:solidFill>
                            <a:schemeClr val="tx1"/>
                          </a:solidFill>
                          <a:latin typeface="+mn-lt"/>
                          <a:cs typeface="Times New Roman" pitchFamily="18" charset="0"/>
                        </a:rPr>
                        <a:t>Fiebre &gt;37 </a:t>
                      </a:r>
                      <a:r>
                        <a:rPr kumimoji="0" lang="x-none" sz="1400" b="1" i="0" u="none" strike="noStrike" cap="none" normalizeH="0" baseline="30000" dirty="0">
                          <a:ln>
                            <a:noFill/>
                          </a:ln>
                          <a:solidFill>
                            <a:schemeClr val="tx1"/>
                          </a:solidFill>
                          <a:latin typeface="+mn-lt"/>
                          <a:cs typeface="Times New Roman" pitchFamily="18" charset="0"/>
                        </a:rPr>
                        <a:t> o </a:t>
                      </a:r>
                      <a:r>
                        <a:rPr kumimoji="0" lang="x-none" sz="1400" b="1" i="0" u="none" strike="noStrike" cap="none" normalizeH="0" baseline="0" dirty="0">
                          <a:ln>
                            <a:noFill/>
                          </a:ln>
                          <a:solidFill>
                            <a:schemeClr val="tx1"/>
                          </a:solidFill>
                          <a:latin typeface="+mn-lt"/>
                          <a:cs typeface="Times New Roman" pitchFamily="18" charset="0"/>
                        </a:rPr>
                        <a:t>C</a:t>
                      </a:r>
                      <a:r>
                        <a:rPr kumimoji="0" lang="x-none" sz="1400" b="0" i="0" u="none" strike="noStrike" cap="none" normalizeH="0" baseline="0" dirty="0">
                          <a:ln>
                            <a:noFill/>
                          </a:ln>
                          <a:solidFill>
                            <a:schemeClr val="tx1"/>
                          </a:solidFill>
                          <a:latin typeface="+mn-lt"/>
                          <a:cs typeface="Times New Roman" pitchFamily="18" charset="0"/>
                        </a:rPr>
                        <a:t> </a:t>
                      </a:r>
                    </a:p>
                  </a:txBody>
                  <a:tcPr marT="45727" marB="45727"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 </a:t>
                      </a:r>
                      <a:r>
                        <a:rPr kumimoji="0" lang="x-none" sz="1400" b="1" i="0" u="none" strike="noStrike" cap="none" normalizeH="0" baseline="0">
                          <a:ln>
                            <a:noFill/>
                          </a:ln>
                          <a:solidFill>
                            <a:schemeClr val="tx1"/>
                          </a:solidFill>
                          <a:latin typeface="+mn-lt"/>
                          <a:cs typeface="Times New Roman" pitchFamily="18" charset="0"/>
                        </a:rPr>
                        <a:t>Coprocultivo positivo</a:t>
                      </a:r>
                    </a:p>
                  </a:txBody>
                  <a:tcPr marT="45727" marB="45727"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 </a:t>
                      </a:r>
                      <a:r>
                        <a:rPr kumimoji="0" lang="x-none" sz="1400" b="1" i="0" u="none" strike="noStrike" cap="none" normalizeH="0" baseline="0">
                          <a:ln>
                            <a:noFill/>
                          </a:ln>
                          <a:solidFill>
                            <a:schemeClr val="tx1"/>
                          </a:solidFill>
                          <a:latin typeface="+mn-lt"/>
                          <a:cs typeface="Times New Roman" pitchFamily="18" charset="0"/>
                        </a:rPr>
                        <a:t>Edad</a:t>
                      </a:r>
                    </a:p>
                  </a:txBody>
                  <a:tcPr marT="45727" marB="45727"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1" i="0" u="none" strike="noStrike" cap="none" normalizeH="0" baseline="0" dirty="0">
                          <a:ln>
                            <a:noFill/>
                          </a:ln>
                          <a:solidFill>
                            <a:schemeClr val="tx1"/>
                          </a:solidFill>
                          <a:latin typeface="+mn-lt"/>
                          <a:cs typeface="Times New Roman" pitchFamily="18" charset="0"/>
                        </a:rPr>
                        <a:t>Sexo </a:t>
                      </a:r>
                    </a:p>
                  </a:txBody>
                  <a:tcPr marT="45727" marB="45727"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4379">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1</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 22</a:t>
                      </a:r>
                      <a:r>
                        <a:rPr kumimoji="0" lang="en-US" sz="1400" b="0" i="0" u="none" strike="noStrike" cap="none" normalizeH="0" baseline="0" dirty="0">
                          <a:ln>
                            <a:noFill/>
                          </a:ln>
                          <a:solidFill>
                            <a:schemeClr val="tx1"/>
                          </a:solidFill>
                          <a:latin typeface="+mn-lt"/>
                          <a:cs typeface="Times New Roman" pitchFamily="18" charset="0"/>
                        </a:rPr>
                        <a:t>/</a:t>
                      </a:r>
                      <a:r>
                        <a:rPr kumimoji="0" lang="x-none" sz="1400" b="0" i="0" u="none" strike="noStrike" cap="none" normalizeH="0" baseline="0" dirty="0">
                          <a:ln>
                            <a:noFill/>
                          </a:ln>
                          <a:solidFill>
                            <a:schemeClr val="tx1"/>
                          </a:solidFill>
                          <a:latin typeface="+mn-lt"/>
                          <a:cs typeface="Times New Roman" pitchFamily="18" charset="0"/>
                        </a:rPr>
                        <a:t>07</a:t>
                      </a:r>
                      <a:r>
                        <a:rPr kumimoji="0" lang="en-US" sz="1400" b="0" i="0" u="none" strike="noStrike" cap="none" normalizeH="0" baseline="0" dirty="0">
                          <a:ln>
                            <a:noFill/>
                          </a:ln>
                          <a:solidFill>
                            <a:schemeClr val="tx1"/>
                          </a:solidFill>
                          <a:latin typeface="+mn-lt"/>
                          <a:cs typeface="Times New Roman" pitchFamily="18" charset="0"/>
                        </a:rPr>
                        <a:t>/</a:t>
                      </a:r>
                      <a:r>
                        <a:rPr kumimoji="0" lang="x-none" sz="1400" b="0" i="0" u="none" strike="noStrike" cap="none" normalizeH="0" baseline="0" dirty="0">
                          <a:ln>
                            <a:noFill/>
                          </a:ln>
                          <a:solidFill>
                            <a:schemeClr val="tx1"/>
                          </a:solidFill>
                          <a:latin typeface="+mn-lt"/>
                          <a:cs typeface="Times New Roman" pitchFamily="18" charset="0"/>
                        </a:rPr>
                        <a:t>1</a:t>
                      </a:r>
                      <a:r>
                        <a:rPr kumimoji="0" lang="es-CO" sz="1400" b="0" i="0" u="none" strike="noStrike" cap="none" normalizeH="0" baseline="0" dirty="0">
                          <a:ln>
                            <a:noFill/>
                          </a:ln>
                          <a:solidFill>
                            <a:schemeClr val="tx1"/>
                          </a:solidFill>
                          <a:latin typeface="+mn-lt"/>
                          <a:cs typeface="Times New Roman" pitchFamily="18" charset="0"/>
                        </a:rPr>
                        <a:t>9</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en-US" sz="1400" b="0" i="0" u="none" strike="noStrike" cap="none" normalizeH="0" baseline="0" dirty="0">
                          <a:ln>
                            <a:noFill/>
                          </a:ln>
                          <a:solidFill>
                            <a:schemeClr val="tx1"/>
                          </a:solidFill>
                          <a:latin typeface="+mn-lt"/>
                          <a:cs typeface="Times New Roman" pitchFamily="18" charset="0"/>
                        </a:rPr>
                        <a:t>S</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en-US" sz="1400" b="0" i="0" u="none" strike="noStrike" cap="none" normalizeH="0" baseline="0" dirty="0">
                          <a:ln>
                            <a:noFill/>
                          </a:ln>
                          <a:solidFill>
                            <a:schemeClr val="tx1"/>
                          </a:solidFill>
                          <a:latin typeface="+mn-lt"/>
                          <a:cs typeface="Times New Roman" pitchFamily="18" charset="0"/>
                        </a:rPr>
                        <a:t>S</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No efectuado</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en-US" sz="1400" b="0" i="0" u="none" strike="noStrike" cap="none" normalizeH="0" baseline="0" dirty="0">
                          <a:ln>
                            <a:noFill/>
                          </a:ln>
                          <a:solidFill>
                            <a:schemeClr val="tx1"/>
                          </a:solidFill>
                          <a:latin typeface="+mn-lt"/>
                          <a:cs typeface="Times New Roman" pitchFamily="18" charset="0"/>
                        </a:rPr>
                        <a:t>S</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19</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M</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2645">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2</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25/07/1</a:t>
                      </a:r>
                      <a:r>
                        <a:rPr kumimoji="0" lang="es-CO" sz="1400" b="0" i="0" u="none" strike="noStrike" cap="none" normalizeH="0" baseline="0" dirty="0">
                          <a:ln>
                            <a:noFill/>
                          </a:ln>
                          <a:solidFill>
                            <a:schemeClr val="tx1"/>
                          </a:solidFill>
                          <a:latin typeface="+mn-lt"/>
                          <a:cs typeface="Times New Roman" pitchFamily="18" charset="0"/>
                        </a:rPr>
                        <a:t>9</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N</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en-US" sz="1400" b="0" i="0" u="none" strike="noStrike" cap="none" normalizeH="0" baseline="0" dirty="0">
                          <a:ln>
                            <a:noFill/>
                          </a:ln>
                          <a:solidFill>
                            <a:schemeClr val="tx1"/>
                          </a:solidFill>
                          <a:latin typeface="+mn-lt"/>
                          <a:cs typeface="Times New Roman" pitchFamily="18" charset="0"/>
                        </a:rPr>
                        <a:t>S</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N</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N</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17</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M</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2645">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3</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22</a:t>
                      </a:r>
                      <a:r>
                        <a:rPr kumimoji="0" lang="en-US" sz="1400" b="0" i="0" u="none" strike="noStrike" cap="none" normalizeH="0" baseline="0" dirty="0">
                          <a:ln>
                            <a:noFill/>
                          </a:ln>
                          <a:solidFill>
                            <a:schemeClr val="tx1"/>
                          </a:solidFill>
                          <a:latin typeface="+mn-lt"/>
                          <a:cs typeface="Times New Roman" pitchFamily="18" charset="0"/>
                        </a:rPr>
                        <a:t>/</a:t>
                      </a:r>
                      <a:r>
                        <a:rPr kumimoji="0" lang="x-none" sz="1400" b="0" i="0" u="none" strike="noStrike" cap="none" normalizeH="0" baseline="0" dirty="0">
                          <a:ln>
                            <a:noFill/>
                          </a:ln>
                          <a:solidFill>
                            <a:schemeClr val="tx1"/>
                          </a:solidFill>
                          <a:latin typeface="+mn-lt"/>
                          <a:cs typeface="Times New Roman" pitchFamily="18" charset="0"/>
                        </a:rPr>
                        <a:t>07</a:t>
                      </a:r>
                      <a:r>
                        <a:rPr kumimoji="0" lang="en-US" sz="1400" b="0" i="0" u="none" strike="noStrike" cap="none" normalizeH="0" baseline="0" dirty="0">
                          <a:ln>
                            <a:noFill/>
                          </a:ln>
                          <a:solidFill>
                            <a:schemeClr val="tx1"/>
                          </a:solidFill>
                          <a:latin typeface="+mn-lt"/>
                          <a:cs typeface="Times New Roman" pitchFamily="18" charset="0"/>
                        </a:rPr>
                        <a:t>/</a:t>
                      </a:r>
                      <a:r>
                        <a:rPr kumimoji="0" lang="x-none" sz="1400" b="0" i="0" u="none" strike="noStrike" cap="none" normalizeH="0" baseline="0" dirty="0">
                          <a:ln>
                            <a:noFill/>
                          </a:ln>
                          <a:solidFill>
                            <a:schemeClr val="tx1"/>
                          </a:solidFill>
                          <a:latin typeface="+mn-lt"/>
                          <a:cs typeface="Times New Roman" pitchFamily="18" charset="0"/>
                        </a:rPr>
                        <a:t>1</a:t>
                      </a:r>
                      <a:r>
                        <a:rPr kumimoji="0" lang="es-CO" sz="1400" b="0" i="0" u="none" strike="noStrike" cap="none" normalizeH="0" baseline="0" dirty="0">
                          <a:ln>
                            <a:noFill/>
                          </a:ln>
                          <a:solidFill>
                            <a:schemeClr val="tx1"/>
                          </a:solidFill>
                          <a:latin typeface="+mn-lt"/>
                          <a:cs typeface="Times New Roman" pitchFamily="18" charset="0"/>
                        </a:rPr>
                        <a:t>9</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N</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en-US" sz="1400" b="0" i="0" u="none" strike="noStrike" cap="none" normalizeH="0" baseline="0" dirty="0">
                          <a:ln>
                            <a:noFill/>
                          </a:ln>
                          <a:solidFill>
                            <a:schemeClr val="tx1"/>
                          </a:solidFill>
                          <a:latin typeface="+mn-lt"/>
                          <a:cs typeface="Times New Roman" pitchFamily="18" charset="0"/>
                        </a:rPr>
                        <a:t>S</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N</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en-US" sz="1400" b="0" i="0" u="none" strike="noStrike" cap="none" normalizeH="0" baseline="0" dirty="0">
                          <a:ln>
                            <a:noFill/>
                          </a:ln>
                          <a:solidFill>
                            <a:schemeClr val="tx1"/>
                          </a:solidFill>
                          <a:latin typeface="+mn-lt"/>
                          <a:cs typeface="Times New Roman" pitchFamily="18" charset="0"/>
                        </a:rPr>
                        <a:t>S</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23</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F</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2645">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4</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27/07/1</a:t>
                      </a:r>
                      <a:r>
                        <a:rPr kumimoji="0" lang="es-CO" sz="1400" b="0" i="0" u="none" strike="noStrike" cap="none" normalizeH="0" baseline="0" dirty="0">
                          <a:ln>
                            <a:noFill/>
                          </a:ln>
                          <a:solidFill>
                            <a:schemeClr val="tx1"/>
                          </a:solidFill>
                          <a:latin typeface="+mn-lt"/>
                          <a:cs typeface="Times New Roman" pitchFamily="18" charset="0"/>
                        </a:rPr>
                        <a:t>9</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en-US" sz="1400" b="0" i="0" u="none" strike="noStrike" cap="none" normalizeH="0" baseline="0" dirty="0">
                          <a:ln>
                            <a:noFill/>
                          </a:ln>
                          <a:solidFill>
                            <a:schemeClr val="tx1"/>
                          </a:solidFill>
                          <a:latin typeface="+mn-lt"/>
                          <a:cs typeface="Times New Roman" pitchFamily="18" charset="0"/>
                        </a:rPr>
                        <a:t>S</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Pendiente</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18</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2645">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5</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23/07/1</a:t>
                      </a:r>
                      <a:r>
                        <a:rPr kumimoji="0" lang="es-CO" sz="1400" b="0" i="0" u="none" strike="noStrike" cap="none" normalizeH="0" baseline="0" dirty="0">
                          <a:ln>
                            <a:noFill/>
                          </a:ln>
                          <a:solidFill>
                            <a:schemeClr val="tx1"/>
                          </a:solidFill>
                          <a:latin typeface="+mn-lt"/>
                          <a:cs typeface="Times New Roman" pitchFamily="18" charset="0"/>
                        </a:rPr>
                        <a:t>9</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N</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en-US" sz="1400" b="0" i="0" u="none" strike="noStrike" cap="none" normalizeH="0" baseline="0" dirty="0">
                          <a:ln>
                            <a:noFill/>
                          </a:ln>
                          <a:solidFill>
                            <a:schemeClr val="tx1"/>
                          </a:solidFill>
                          <a:latin typeface="+mn-lt"/>
                          <a:cs typeface="Times New Roman" pitchFamily="18" charset="0"/>
                        </a:rPr>
                        <a:t>S</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N</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en-US" sz="1400" b="0" i="0" u="none" strike="noStrike" cap="none" normalizeH="0" baseline="0" dirty="0">
                          <a:ln>
                            <a:noFill/>
                          </a:ln>
                          <a:solidFill>
                            <a:schemeClr val="tx1"/>
                          </a:solidFill>
                          <a:latin typeface="+mn-lt"/>
                          <a:cs typeface="Times New Roman" pitchFamily="18" charset="0"/>
                        </a:rPr>
                        <a:t>S</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21</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M</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477591">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6</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21/07/1</a:t>
                      </a:r>
                      <a:r>
                        <a:rPr kumimoji="0" lang="es-CO" sz="1400" b="0" i="0" u="none" strike="noStrike" cap="none" normalizeH="0" baseline="0" dirty="0">
                          <a:ln>
                            <a:noFill/>
                          </a:ln>
                          <a:solidFill>
                            <a:schemeClr val="tx1"/>
                          </a:solidFill>
                          <a:latin typeface="+mn-lt"/>
                          <a:cs typeface="Times New Roman" pitchFamily="18" charset="0"/>
                        </a:rPr>
                        <a:t>9</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en-US" sz="1400" b="0" i="0" u="none" strike="noStrike" cap="none" normalizeH="0" baseline="0" dirty="0">
                          <a:ln>
                            <a:noFill/>
                          </a:ln>
                          <a:solidFill>
                            <a:schemeClr val="tx1"/>
                          </a:solidFill>
                          <a:latin typeface="+mn-lt"/>
                          <a:cs typeface="Times New Roman" pitchFamily="18" charset="0"/>
                        </a:rPr>
                        <a:t>S</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en-US" sz="1400" b="0" i="0" u="none" strike="noStrike" cap="none" normalizeH="0" baseline="0" dirty="0">
                          <a:ln>
                            <a:noFill/>
                          </a:ln>
                          <a:solidFill>
                            <a:schemeClr val="tx1"/>
                          </a:solidFill>
                          <a:latin typeface="+mn-lt"/>
                          <a:cs typeface="Times New Roman" pitchFamily="18" charset="0"/>
                        </a:rPr>
                        <a:t>S</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en-US" sz="1400" b="0" i="0" u="none" strike="noStrike" cap="none" normalizeH="0" baseline="0" dirty="0">
                          <a:ln>
                            <a:noFill/>
                          </a:ln>
                          <a:solidFill>
                            <a:schemeClr val="tx1"/>
                          </a:solidFill>
                          <a:latin typeface="+mn-lt"/>
                          <a:cs typeface="Times New Roman" pitchFamily="18" charset="0"/>
                        </a:rPr>
                        <a:t>S</a:t>
                      </a:r>
                      <a:endParaRPr kumimoji="0" lang="x-none" sz="1400" b="0" i="0" u="none" strike="noStrike" cap="none" normalizeH="0" baseline="0" dirty="0">
                        <a:ln>
                          <a:noFill/>
                        </a:ln>
                        <a:solidFill>
                          <a:schemeClr val="tx1"/>
                        </a:solidFill>
                        <a:latin typeface="+mn-lt"/>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No enviado</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a:ln>
                            <a:noFill/>
                          </a:ln>
                          <a:solidFill>
                            <a:schemeClr val="tx1"/>
                          </a:solidFill>
                          <a:latin typeface="+mn-lt"/>
                          <a:cs typeface="Times New Roman" pitchFamily="18" charset="0"/>
                        </a:rPr>
                        <a:t>18</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400" b="0" i="0" u="none" strike="noStrike" cap="none" normalizeH="0" baseline="0" dirty="0">
                          <a:ln>
                            <a:noFill/>
                          </a:ln>
                          <a:solidFill>
                            <a:schemeClr val="tx1"/>
                          </a:solidFill>
                          <a:latin typeface="+mn-lt"/>
                          <a:cs typeface="Times New Roman" pitchFamily="18" charset="0"/>
                        </a:rPr>
                        <a:t>F</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3" name="Rectángulo 12">
            <a:extLst>
              <a:ext uri="{FF2B5EF4-FFF2-40B4-BE49-F238E27FC236}">
                <a16:creationId xmlns:a16="http://schemas.microsoft.com/office/drawing/2014/main" id="{47058512-BA83-409D-B151-D729E24FD178}"/>
              </a:ext>
            </a:extLst>
          </p:cNvPr>
          <p:cNvSpPr/>
          <p:nvPr/>
        </p:nvSpPr>
        <p:spPr>
          <a:xfrm>
            <a:off x="387036" y="1009800"/>
            <a:ext cx="1272977" cy="369332"/>
          </a:xfrm>
          <a:prstGeom prst="rect">
            <a:avLst/>
          </a:prstGeom>
        </p:spPr>
        <p:txBody>
          <a:bodyPr wrap="none">
            <a:spAutoFit/>
          </a:bodyPr>
          <a:lstStyle/>
          <a:p>
            <a:r>
              <a:rPr lang="es-CO" b="1" dirty="0">
                <a:latin typeface="Gotham Light" pitchFamily="50" charset="0"/>
                <a:cs typeface="Times New Roman" pitchFamily="18" charset="0"/>
              </a:rPr>
              <a:t>Variables</a:t>
            </a:r>
            <a:endParaRPr lang="es-CO" dirty="0">
              <a:latin typeface="Gotham Light" pitchFamily="50" charset="0"/>
            </a:endParaRPr>
          </a:p>
        </p:txBody>
      </p:sp>
      <p:cxnSp>
        <p:nvCxnSpPr>
          <p:cNvPr id="14" name="Conector angular 3">
            <a:extLst>
              <a:ext uri="{FF2B5EF4-FFF2-40B4-BE49-F238E27FC236}">
                <a16:creationId xmlns:a16="http://schemas.microsoft.com/office/drawing/2014/main" id="{F53B6F00-11FE-4A58-AE34-DAFC293B1D82}"/>
              </a:ext>
            </a:extLst>
          </p:cNvPr>
          <p:cNvCxnSpPr/>
          <p:nvPr/>
        </p:nvCxnSpPr>
        <p:spPr>
          <a:xfrm rot="16200000" flipH="1">
            <a:off x="421268" y="1619130"/>
            <a:ext cx="984908" cy="565720"/>
          </a:xfrm>
          <a:prstGeom prst="bent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63C1B6B0-93EB-4E04-9C6E-258CB40FFFE8}"/>
              </a:ext>
            </a:extLst>
          </p:cNvPr>
          <p:cNvSpPr/>
          <p:nvPr/>
        </p:nvSpPr>
        <p:spPr>
          <a:xfrm>
            <a:off x="338400" y="4658050"/>
            <a:ext cx="894797" cy="369332"/>
          </a:xfrm>
          <a:prstGeom prst="rect">
            <a:avLst/>
          </a:prstGeom>
        </p:spPr>
        <p:txBody>
          <a:bodyPr wrap="none">
            <a:spAutoFit/>
          </a:bodyPr>
          <a:lstStyle/>
          <a:p>
            <a:r>
              <a:rPr lang="es-CO" b="1" dirty="0">
                <a:latin typeface="Gotham Light" pitchFamily="50" charset="0"/>
                <a:cs typeface="Times New Roman" pitchFamily="18" charset="0"/>
              </a:rPr>
              <a:t>Casos</a:t>
            </a:r>
            <a:endParaRPr lang="es-CO" dirty="0">
              <a:latin typeface="Gotham Light" pitchFamily="50" charset="0"/>
            </a:endParaRPr>
          </a:p>
        </p:txBody>
      </p:sp>
      <p:sp>
        <p:nvSpPr>
          <p:cNvPr id="19" name="Cerrar llave 18">
            <a:extLst>
              <a:ext uri="{FF2B5EF4-FFF2-40B4-BE49-F238E27FC236}">
                <a16:creationId xmlns:a16="http://schemas.microsoft.com/office/drawing/2014/main" id="{4319967B-FE2E-41B1-9E8C-A57D7E9F4F24}"/>
              </a:ext>
            </a:extLst>
          </p:cNvPr>
          <p:cNvSpPr/>
          <p:nvPr/>
        </p:nvSpPr>
        <p:spPr>
          <a:xfrm>
            <a:off x="984501" y="3618580"/>
            <a:ext cx="150417" cy="24482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latin typeface="Gotham Light" pitchFamily="50" charset="0"/>
            </a:endParaRPr>
          </a:p>
        </p:txBody>
      </p:sp>
    </p:spTree>
    <p:extLst>
      <p:ext uri="{BB962C8B-B14F-4D97-AF65-F5344CB8AC3E}">
        <p14:creationId xmlns:p14="http://schemas.microsoft.com/office/powerpoint/2010/main" val="414515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6">
            <a:extLst>
              <a:ext uri="{FF2B5EF4-FFF2-40B4-BE49-F238E27FC236}">
                <a16:creationId xmlns:a16="http://schemas.microsoft.com/office/drawing/2014/main" id="{3C1B1C18-FE23-4288-9F4C-28988BFD8918}"/>
              </a:ext>
            </a:extLst>
          </p:cNvPr>
          <p:cNvSpPr txBox="1"/>
          <p:nvPr/>
        </p:nvSpPr>
        <p:spPr>
          <a:xfrm>
            <a:off x="5480459" y="1158157"/>
            <a:ext cx="1535998" cy="553998"/>
          </a:xfrm>
          <a:prstGeom prst="rect">
            <a:avLst/>
          </a:prstGeom>
          <a:noFill/>
        </p:spPr>
        <p:txBody>
          <a:bodyPr wrap="none" rtlCol="0">
            <a:spAutoFit/>
          </a:bodyPr>
          <a:lstStyle/>
          <a:p>
            <a:r>
              <a:rPr lang="es-CO" sz="3000" b="1" dirty="0">
                <a:solidFill>
                  <a:schemeClr val="bg1"/>
                </a:solidFill>
                <a:latin typeface="Garamond" panose="02020404030301010803" pitchFamily="18" charset="0"/>
              </a:rPr>
              <a:t>CÓMO</a:t>
            </a:r>
            <a:r>
              <a:rPr lang="es-CO" sz="2400" b="1" dirty="0">
                <a:solidFill>
                  <a:schemeClr val="bg1"/>
                </a:solidFill>
                <a:latin typeface="Garamond" panose="02020404030301010803" pitchFamily="18" charset="0"/>
              </a:rPr>
              <a:t>?</a:t>
            </a:r>
            <a:endParaRPr lang="es-CO" sz="2400" dirty="0">
              <a:solidFill>
                <a:schemeClr val="bg1"/>
              </a:solidFill>
              <a:latin typeface="Garamond" panose="02020404030301010803" pitchFamily="18" charset="0"/>
            </a:endParaRPr>
          </a:p>
        </p:txBody>
      </p:sp>
      <p:sp>
        <p:nvSpPr>
          <p:cNvPr id="11" name="Rectangle 2">
            <a:extLst>
              <a:ext uri="{FF2B5EF4-FFF2-40B4-BE49-F238E27FC236}">
                <a16:creationId xmlns:a16="http://schemas.microsoft.com/office/drawing/2014/main" id="{AF5E7263-0741-45FA-B3E9-EECC35CB535D}"/>
              </a:ext>
            </a:extLst>
          </p:cNvPr>
          <p:cNvSpPr txBox="1">
            <a:spLocks noChangeArrowheads="1"/>
          </p:cNvSpPr>
          <p:nvPr/>
        </p:nvSpPr>
        <p:spPr>
          <a:xfrm>
            <a:off x="492919" y="183818"/>
            <a:ext cx="7973400" cy="821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chemeClr val="tx1"/>
                </a:solidFill>
                <a:latin typeface="Helvetica" pitchFamily="2" charset="0"/>
                <a:ea typeface="+mj-ea"/>
                <a:cs typeface="+mj-cs"/>
              </a:defRPr>
            </a:lvl1pPr>
          </a:lstStyle>
          <a:p>
            <a:pPr algn="ctr">
              <a:defRPr b="0" i="0"/>
            </a:pPr>
            <a:r>
              <a:rPr lang="es-CO" altLang="en-US" sz="2800" b="0" dirty="0">
                <a:solidFill>
                  <a:srgbClr val="C00000"/>
                </a:solidFill>
                <a:latin typeface="Gotham Black" pitchFamily="50" charset="0"/>
                <a:ea typeface="ＭＳ Ｐゴシック" pitchFamily="34" charset="-128"/>
              </a:rPr>
              <a:t>Categorías de información en la lista de casos</a:t>
            </a:r>
            <a:endParaRPr lang="x-none" altLang="en-US" sz="2800" b="0" dirty="0">
              <a:solidFill>
                <a:srgbClr val="C00000"/>
              </a:solidFill>
              <a:latin typeface="Gotham Black" pitchFamily="50" charset="0"/>
              <a:ea typeface="ＭＳ Ｐゴシック" pitchFamily="34" charset="-128"/>
            </a:endParaRPr>
          </a:p>
        </p:txBody>
      </p:sp>
      <p:sp>
        <p:nvSpPr>
          <p:cNvPr id="18" name="CuadroTexto 6">
            <a:extLst>
              <a:ext uri="{FF2B5EF4-FFF2-40B4-BE49-F238E27FC236}">
                <a16:creationId xmlns:a16="http://schemas.microsoft.com/office/drawing/2014/main" id="{13759B32-B7D2-49B3-BD0E-24DB637A7635}"/>
              </a:ext>
            </a:extLst>
          </p:cNvPr>
          <p:cNvSpPr txBox="1"/>
          <p:nvPr/>
        </p:nvSpPr>
        <p:spPr>
          <a:xfrm>
            <a:off x="5632859" y="1310557"/>
            <a:ext cx="1535998" cy="553998"/>
          </a:xfrm>
          <a:prstGeom prst="rect">
            <a:avLst/>
          </a:prstGeom>
          <a:noFill/>
        </p:spPr>
        <p:txBody>
          <a:bodyPr wrap="none" rtlCol="0">
            <a:spAutoFit/>
          </a:bodyPr>
          <a:lstStyle/>
          <a:p>
            <a:r>
              <a:rPr lang="es-CO" sz="3000" b="1" dirty="0">
                <a:solidFill>
                  <a:schemeClr val="bg1"/>
                </a:solidFill>
                <a:latin typeface="Garamond" panose="02020404030301010803" pitchFamily="18" charset="0"/>
              </a:rPr>
              <a:t>CÓMO</a:t>
            </a:r>
            <a:r>
              <a:rPr lang="es-CO" sz="2400" b="1" dirty="0">
                <a:solidFill>
                  <a:schemeClr val="bg1"/>
                </a:solidFill>
                <a:latin typeface="Garamond" panose="02020404030301010803" pitchFamily="18" charset="0"/>
              </a:rPr>
              <a:t>?</a:t>
            </a:r>
            <a:endParaRPr lang="es-CO" sz="2400" dirty="0">
              <a:solidFill>
                <a:schemeClr val="bg1"/>
              </a:solidFill>
              <a:latin typeface="Garamond" panose="02020404030301010803" pitchFamily="18" charset="0"/>
            </a:endParaRPr>
          </a:p>
        </p:txBody>
      </p:sp>
      <p:sp>
        <p:nvSpPr>
          <p:cNvPr id="15" name="CuadroTexto 14">
            <a:extLst>
              <a:ext uri="{FF2B5EF4-FFF2-40B4-BE49-F238E27FC236}">
                <a16:creationId xmlns:a16="http://schemas.microsoft.com/office/drawing/2014/main" id="{35CF2C0D-C01D-47F8-9A2B-1C47843DA007}"/>
              </a:ext>
            </a:extLst>
          </p:cNvPr>
          <p:cNvSpPr txBox="1"/>
          <p:nvPr/>
        </p:nvSpPr>
        <p:spPr>
          <a:xfrm>
            <a:off x="930863" y="1435156"/>
            <a:ext cx="7097512" cy="4401205"/>
          </a:xfrm>
          <a:prstGeom prst="rect">
            <a:avLst/>
          </a:prstGeom>
          <a:noFill/>
        </p:spPr>
        <p:txBody>
          <a:bodyPr wrap="square">
            <a:spAutoFit/>
          </a:bodyPr>
          <a:lstStyle/>
          <a:p>
            <a:r>
              <a:rPr lang="es-CO" sz="2000" dirty="0">
                <a:latin typeface="Gotham Black" pitchFamily="50" charset="0"/>
              </a:rPr>
              <a:t>Información identificación</a:t>
            </a:r>
          </a:p>
          <a:p>
            <a:pPr marL="285750" indent="-285750">
              <a:buFont typeface="Arial" panose="020B0604020202020204" pitchFamily="34" charset="0"/>
              <a:buChar char="•"/>
            </a:pPr>
            <a:r>
              <a:rPr lang="es-CO" sz="2000" dirty="0">
                <a:latin typeface="Gotham Light" pitchFamily="50" charset="0"/>
              </a:rPr>
              <a:t>Nombre del caso, iniciales, identificación</a:t>
            </a:r>
          </a:p>
          <a:p>
            <a:endParaRPr lang="es-CO" sz="2000" dirty="0">
              <a:latin typeface="Gotham Light" pitchFamily="50" charset="0"/>
            </a:endParaRPr>
          </a:p>
          <a:p>
            <a:r>
              <a:rPr lang="es-CO" sz="2000" dirty="0">
                <a:latin typeface="Gotham Black" pitchFamily="50" charset="0"/>
              </a:rPr>
              <a:t>Información demográfica</a:t>
            </a:r>
          </a:p>
          <a:p>
            <a:pPr marL="285750" indent="-285750">
              <a:buFont typeface="Arial" panose="020B0604020202020204" pitchFamily="34" charset="0"/>
              <a:buChar char="•"/>
            </a:pPr>
            <a:r>
              <a:rPr lang="es-CO" sz="2000" dirty="0">
                <a:latin typeface="Gotham Light" pitchFamily="50" charset="0"/>
              </a:rPr>
              <a:t>Edad, sexo</a:t>
            </a:r>
          </a:p>
          <a:p>
            <a:pPr marL="285750" indent="-285750">
              <a:buFont typeface="Arial" panose="020B0604020202020204" pitchFamily="34" charset="0"/>
              <a:buChar char="•"/>
            </a:pPr>
            <a:r>
              <a:rPr lang="es-CO" sz="2000" dirty="0">
                <a:latin typeface="Gotham Light" pitchFamily="50" charset="0"/>
              </a:rPr>
              <a:t>Ubicación</a:t>
            </a:r>
          </a:p>
          <a:p>
            <a:pPr marL="285750" indent="-285750">
              <a:buFont typeface="Arial" panose="020B0604020202020204" pitchFamily="34" charset="0"/>
              <a:buChar char="•"/>
            </a:pPr>
            <a:r>
              <a:rPr lang="es-CO" sz="2000" dirty="0">
                <a:latin typeface="Gotham Light" pitchFamily="50" charset="0"/>
              </a:rPr>
              <a:t>Pertenencia étnica</a:t>
            </a:r>
          </a:p>
          <a:p>
            <a:endParaRPr lang="es-CO" sz="2000" dirty="0">
              <a:latin typeface="Gotham Light" pitchFamily="50" charset="0"/>
            </a:endParaRPr>
          </a:p>
          <a:p>
            <a:r>
              <a:rPr lang="es-CO" sz="2000" dirty="0">
                <a:latin typeface="Gotham Black" pitchFamily="50" charset="0"/>
              </a:rPr>
              <a:t>Información clínica</a:t>
            </a:r>
          </a:p>
          <a:p>
            <a:pPr marL="285750" indent="-285750">
              <a:buFont typeface="Arial" panose="020B0604020202020204" pitchFamily="34" charset="0"/>
              <a:buChar char="•"/>
            </a:pPr>
            <a:r>
              <a:rPr lang="es-CO" sz="2000" dirty="0">
                <a:latin typeface="Gotham Light" pitchFamily="50" charset="0"/>
              </a:rPr>
              <a:t>Fecha de aparición de los síntomas</a:t>
            </a:r>
          </a:p>
          <a:p>
            <a:pPr marL="285750" indent="-285750">
              <a:buFont typeface="Arial" panose="020B0604020202020204" pitchFamily="34" charset="0"/>
              <a:buChar char="•"/>
            </a:pPr>
            <a:r>
              <a:rPr lang="es-CO" sz="2000" dirty="0">
                <a:latin typeface="Gotham Light" pitchFamily="50" charset="0"/>
              </a:rPr>
              <a:t>Características clínicas, resultado</a:t>
            </a:r>
          </a:p>
          <a:p>
            <a:pPr marL="285750" indent="-285750">
              <a:buFont typeface="Arial" panose="020B0604020202020204" pitchFamily="34" charset="0"/>
              <a:buChar char="•"/>
            </a:pPr>
            <a:r>
              <a:rPr lang="es-CO" sz="2000" dirty="0">
                <a:latin typeface="Gotham Light" pitchFamily="50" charset="0"/>
              </a:rPr>
              <a:t>Resultados de laboratorio </a:t>
            </a:r>
          </a:p>
          <a:p>
            <a:endParaRPr lang="es-CO" sz="2000" dirty="0">
              <a:latin typeface="Gotham Light" pitchFamily="50" charset="0"/>
            </a:endParaRPr>
          </a:p>
          <a:p>
            <a:r>
              <a:rPr lang="es-CO" sz="2000" dirty="0">
                <a:latin typeface="Gotham Black" pitchFamily="50" charset="0"/>
              </a:rPr>
              <a:t>Factores de riesgo (generalmente para brotes</a:t>
            </a:r>
            <a:r>
              <a:rPr lang="es-CO" sz="2000" dirty="0"/>
              <a:t>)</a:t>
            </a:r>
          </a:p>
        </p:txBody>
      </p:sp>
    </p:spTree>
    <p:extLst>
      <p:ext uri="{BB962C8B-B14F-4D97-AF65-F5344CB8AC3E}">
        <p14:creationId xmlns:p14="http://schemas.microsoft.com/office/powerpoint/2010/main" val="4272586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3EE7E-8D0E-4C08-AE67-6341A6E93013}"/>
              </a:ext>
            </a:extLst>
          </p:cNvPr>
          <p:cNvSpPr>
            <a:spLocks noGrp="1"/>
          </p:cNvSpPr>
          <p:nvPr>
            <p:ph type="title"/>
          </p:nvPr>
        </p:nvSpPr>
        <p:spPr/>
        <p:txBody>
          <a:bodyPr>
            <a:noAutofit/>
          </a:bodyPr>
          <a:lstStyle/>
          <a:p>
            <a:r>
              <a:rPr lang="x-none" altLang="en-US" sz="2800" dirty="0">
                <a:solidFill>
                  <a:srgbClr val="C00000"/>
                </a:solidFill>
                <a:latin typeface="Gotham Black" pitchFamily="50" charset="0"/>
                <a:ea typeface="ＭＳ Ｐゴシック" pitchFamily="34" charset="-128"/>
              </a:rPr>
              <a:t>Resumen</a:t>
            </a:r>
            <a:endParaRPr lang="es-CO" sz="2800" dirty="0">
              <a:solidFill>
                <a:srgbClr val="C00000"/>
              </a:solidFill>
              <a:latin typeface="Gotham Black" pitchFamily="50" charset="0"/>
            </a:endParaRPr>
          </a:p>
        </p:txBody>
      </p:sp>
      <p:sp>
        <p:nvSpPr>
          <p:cNvPr id="3" name="Marcador de contenido 2">
            <a:extLst>
              <a:ext uri="{FF2B5EF4-FFF2-40B4-BE49-F238E27FC236}">
                <a16:creationId xmlns:a16="http://schemas.microsoft.com/office/drawing/2014/main" id="{A41DDF47-77F3-48DB-BE12-23DB9BB5AF29}"/>
              </a:ext>
            </a:extLst>
          </p:cNvPr>
          <p:cNvSpPr>
            <a:spLocks noGrp="1"/>
          </p:cNvSpPr>
          <p:nvPr>
            <p:ph sz="quarter" idx="10"/>
          </p:nvPr>
        </p:nvSpPr>
        <p:spPr>
          <a:xfrm>
            <a:off x="492919" y="1114425"/>
            <a:ext cx="8086725" cy="4884975"/>
          </a:xfrm>
        </p:spPr>
        <p:txBody>
          <a:bodyPr>
            <a:normAutofit/>
          </a:bodyPr>
          <a:lstStyle/>
          <a:p>
            <a:pPr algn="just">
              <a:defRPr b="0" i="0"/>
            </a:pPr>
            <a:r>
              <a:rPr lang="x-none" sz="2400" dirty="0">
                <a:latin typeface="Gotham Light" pitchFamily="50" charset="0"/>
              </a:rPr>
              <a:t>Las definiciones de caso son </a:t>
            </a:r>
            <a:r>
              <a:rPr lang="es-CO" sz="2400" dirty="0">
                <a:latin typeface="Gotham Light" pitchFamily="50" charset="0"/>
              </a:rPr>
              <a:t>un </a:t>
            </a:r>
            <a:r>
              <a:rPr lang="es-MX" sz="2400" dirty="0">
                <a:latin typeface="Gotham Light" pitchFamily="50" charset="0"/>
              </a:rPr>
              <a:t>conjunto de criterios para decidir si clasificar o informar que una persona tiene una enfermedad o evento.</a:t>
            </a:r>
          </a:p>
          <a:p>
            <a:pPr algn="just">
              <a:defRPr b="0" i="0"/>
            </a:pPr>
            <a:r>
              <a:rPr lang="x-none" sz="2400" dirty="0">
                <a:latin typeface="Gotham Light" pitchFamily="50" charset="0"/>
              </a:rPr>
              <a:t>En </a:t>
            </a:r>
            <a:r>
              <a:rPr lang="es-CO" sz="2400" dirty="0">
                <a:latin typeface="Gotham Light" pitchFamily="50" charset="0"/>
              </a:rPr>
              <a:t>Colombia</a:t>
            </a:r>
            <a:r>
              <a:rPr lang="x-none" sz="2400" dirty="0">
                <a:latin typeface="Gotham Light" pitchFamily="50" charset="0"/>
              </a:rPr>
              <a:t>, </a:t>
            </a:r>
            <a:r>
              <a:rPr lang="es-CO" sz="2400" dirty="0">
                <a:latin typeface="Gotham Light" pitchFamily="50" charset="0"/>
              </a:rPr>
              <a:t>el </a:t>
            </a:r>
            <a:r>
              <a:rPr lang="x-none" sz="2400" dirty="0">
                <a:latin typeface="Gotham Light" pitchFamily="50" charset="0"/>
              </a:rPr>
              <a:t>I</a:t>
            </a:r>
            <a:r>
              <a:rPr lang="es-CO" sz="2400" dirty="0">
                <a:latin typeface="Gotham Light" pitchFamily="50" charset="0"/>
              </a:rPr>
              <a:t>NS</a:t>
            </a:r>
            <a:r>
              <a:rPr lang="x-none" sz="2400" dirty="0">
                <a:latin typeface="Gotham Light" pitchFamily="50" charset="0"/>
              </a:rPr>
              <a:t> proporciona definiciones de casos estándar para todas las enfermedades y condiciones de notificación obligatoria</a:t>
            </a:r>
            <a:endParaRPr lang="en-US" sz="2400" dirty="0">
              <a:latin typeface="Gotham Light" pitchFamily="50" charset="0"/>
            </a:endParaRPr>
          </a:p>
          <a:p>
            <a:pPr algn="just">
              <a:defRPr b="0" i="0"/>
            </a:pPr>
            <a:r>
              <a:rPr lang="x-none" sz="2400" dirty="0">
                <a:latin typeface="Gotham Light" pitchFamily="50" charset="0"/>
              </a:rPr>
              <a:t>Muchas definiciones de casos tienen "niveles" que reflejan la certeza del diagnóstico (p. ej., sospechoso frente a confirmado)</a:t>
            </a:r>
          </a:p>
          <a:p>
            <a:pPr algn="just">
              <a:defRPr b="0" i="0"/>
            </a:pPr>
            <a:r>
              <a:rPr lang="x-none" sz="2400" dirty="0">
                <a:latin typeface="Gotham Light" pitchFamily="50" charset="0"/>
              </a:rPr>
              <a:t>Una</a:t>
            </a:r>
            <a:r>
              <a:rPr lang="es-CO" sz="2400" dirty="0">
                <a:latin typeface="Gotham Light" pitchFamily="50" charset="0"/>
              </a:rPr>
              <a:t> lista de casos</a:t>
            </a:r>
            <a:r>
              <a:rPr lang="x-none" sz="2400" dirty="0">
                <a:latin typeface="Gotham Light" pitchFamily="50" charset="0"/>
              </a:rPr>
              <a:t>, ya sea en papel o en </a:t>
            </a:r>
            <a:r>
              <a:rPr lang="es-CO" sz="2400" dirty="0">
                <a:latin typeface="Gotham Light" pitchFamily="50" charset="0"/>
              </a:rPr>
              <a:t>medio electrónico</a:t>
            </a:r>
            <a:r>
              <a:rPr lang="x-none" sz="2400" dirty="0">
                <a:latin typeface="Gotham Light" pitchFamily="50" charset="0"/>
              </a:rPr>
              <a:t>, es una herramienta conveniente y útil para la organización de los datos </a:t>
            </a:r>
            <a:r>
              <a:rPr lang="es-CO" sz="2400" dirty="0">
                <a:latin typeface="Gotham Light" pitchFamily="50" charset="0"/>
              </a:rPr>
              <a:t>de</a:t>
            </a:r>
            <a:r>
              <a:rPr lang="x-none" sz="2400" dirty="0">
                <a:latin typeface="Gotham Light" pitchFamily="50" charset="0"/>
              </a:rPr>
              <a:t> varios casos </a:t>
            </a:r>
          </a:p>
          <a:p>
            <a:pPr marL="0" indent="0" algn="just">
              <a:buNone/>
              <a:defRPr b="0" i="0"/>
            </a:pPr>
            <a:endParaRPr lang="es-CO" dirty="0">
              <a:latin typeface="Gotham Light" pitchFamily="50" charset="0"/>
            </a:endParaRPr>
          </a:p>
        </p:txBody>
      </p:sp>
    </p:spTree>
    <p:extLst>
      <p:ext uri="{BB962C8B-B14F-4D97-AF65-F5344CB8AC3E}">
        <p14:creationId xmlns:p14="http://schemas.microsoft.com/office/powerpoint/2010/main" val="39405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8958203-1E5F-427A-8521-EC57C8C0CF52}"/>
              </a:ext>
            </a:extLst>
          </p:cNvPr>
          <p:cNvPicPr>
            <a:picLocks noChangeAspect="1"/>
          </p:cNvPicPr>
          <p:nvPr/>
        </p:nvPicPr>
        <p:blipFill>
          <a:blip r:embed="rId2"/>
          <a:stretch>
            <a:fillRect/>
          </a:stretch>
        </p:blipFill>
        <p:spPr>
          <a:xfrm>
            <a:off x="3657158" y="631800"/>
            <a:ext cx="1829683" cy="1823460"/>
          </a:xfrm>
          <a:prstGeom prst="rect">
            <a:avLst/>
          </a:prstGeom>
        </p:spPr>
      </p:pic>
    </p:spTree>
    <p:extLst>
      <p:ext uri="{BB962C8B-B14F-4D97-AF65-F5344CB8AC3E}">
        <p14:creationId xmlns:p14="http://schemas.microsoft.com/office/powerpoint/2010/main" val="347837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28637" y="1161000"/>
            <a:ext cx="8086725" cy="957263"/>
          </a:xfrm>
        </p:spPr>
        <p:txBody>
          <a:bodyPr>
            <a:normAutofit/>
          </a:bodyPr>
          <a:lstStyle/>
          <a:p>
            <a:r>
              <a:rPr lang="es-CO" sz="2800" b="1" dirty="0">
                <a:solidFill>
                  <a:srgbClr val="C00000"/>
                </a:solidFill>
                <a:latin typeface="Gotham Black" pitchFamily="50" charset="0"/>
                <a:ea typeface="Tahoma" panose="020B0604030504040204" pitchFamily="34" charset="0"/>
                <a:cs typeface="Tahoma" panose="020B0604030504040204" pitchFamily="34" charset="0"/>
              </a:rPr>
              <a:t>Objetivos de aprendizaje</a:t>
            </a:r>
          </a:p>
        </p:txBody>
      </p:sp>
      <p:sp>
        <p:nvSpPr>
          <p:cNvPr id="2" name="1 Marcador de contenido"/>
          <p:cNvSpPr>
            <a:spLocks noGrp="1"/>
          </p:cNvSpPr>
          <p:nvPr>
            <p:ph sz="quarter" idx="10"/>
          </p:nvPr>
        </p:nvSpPr>
        <p:spPr>
          <a:xfrm>
            <a:off x="528637" y="2446200"/>
            <a:ext cx="8086725" cy="3702074"/>
          </a:xfrm>
        </p:spPr>
        <p:txBody>
          <a:bodyPr>
            <a:normAutofit fontScale="92500" lnSpcReduction="20000"/>
          </a:bodyPr>
          <a:lstStyle/>
          <a:p>
            <a:pPr marL="342900" indent="-342900" algn="just">
              <a:lnSpc>
                <a:spcPct val="107000"/>
              </a:lnSpc>
              <a:spcAft>
                <a:spcPts val="800"/>
              </a:spcAft>
              <a:buClr>
                <a:srgbClr val="C00000"/>
              </a:buClr>
              <a:buFont typeface="Symbol" panose="05050102010706020507" pitchFamily="18" charset="2"/>
              <a:buChar char=""/>
            </a:pPr>
            <a:r>
              <a:rPr lang="es-MX" sz="2400" dirty="0">
                <a:latin typeface="Gotham Light" pitchFamily="50" charset="0"/>
                <a:ea typeface="Tahoma" panose="020B0604030504040204" pitchFamily="34" charset="0"/>
                <a:cs typeface="Tahoma" panose="020B0604030504040204" pitchFamily="34" charset="0"/>
              </a:rPr>
              <a:t>Identificar los principales componentes de un protocolo de vigilancia en salud pública</a:t>
            </a:r>
          </a:p>
          <a:p>
            <a:pPr marL="342900" lvl="0" indent="-342900" algn="just">
              <a:lnSpc>
                <a:spcPct val="107000"/>
              </a:lnSpc>
              <a:spcAft>
                <a:spcPts val="800"/>
              </a:spcAft>
              <a:buClr>
                <a:srgbClr val="C00000"/>
              </a:buClr>
              <a:buFont typeface="Symbol" panose="05050102010706020507" pitchFamily="18" charset="2"/>
              <a:buChar char=""/>
            </a:pPr>
            <a:r>
              <a:rPr lang="es-MX" sz="2400" dirty="0">
                <a:latin typeface="Gotham Light" pitchFamily="50" charset="0"/>
                <a:ea typeface="Times New Roman" panose="02020603050405020304" pitchFamily="18" charset="0"/>
                <a:cs typeface="Times New Roman" panose="02020603050405020304" pitchFamily="18" charset="0"/>
              </a:rPr>
              <a:t>Conocer</a:t>
            </a:r>
            <a:r>
              <a:rPr lang="es-MX" sz="2400" dirty="0">
                <a:effectLst/>
                <a:latin typeface="Gotham Light" pitchFamily="50" charset="0"/>
                <a:ea typeface="Times New Roman" panose="02020603050405020304" pitchFamily="18" charset="0"/>
                <a:cs typeface="Times New Roman" panose="02020603050405020304" pitchFamily="18" charset="0"/>
              </a:rPr>
              <a:t> que es la definición de caso en el sistema de vigilancia en salud pública</a:t>
            </a:r>
            <a:endParaRPr lang="es-CO" sz="2400" dirty="0">
              <a:effectLst/>
              <a:latin typeface="Gotham Light" pitchFamily="50"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Clr>
                <a:srgbClr val="C00000"/>
              </a:buClr>
              <a:buFont typeface="Symbol" panose="05050102010706020507" pitchFamily="18" charset="2"/>
              <a:buChar char=""/>
            </a:pPr>
            <a:r>
              <a:rPr lang="es-MX" sz="2400" dirty="0">
                <a:effectLst/>
                <a:latin typeface="Gotham Light" pitchFamily="50" charset="0"/>
                <a:ea typeface="Times New Roman" panose="02020603050405020304" pitchFamily="18" charset="0"/>
                <a:cs typeface="Times New Roman" panose="02020603050405020304" pitchFamily="18" charset="0"/>
              </a:rPr>
              <a:t>Reconocer los niveles de definición de caso de</a:t>
            </a:r>
            <a:r>
              <a:rPr lang="es-MX" sz="2400" dirty="0">
                <a:latin typeface="Gotham Light" pitchFamily="50" charset="0"/>
                <a:ea typeface="Times New Roman" panose="02020603050405020304" pitchFamily="18" charset="0"/>
                <a:cs typeface="Times New Roman" panose="02020603050405020304" pitchFamily="18" charset="0"/>
              </a:rPr>
              <a:t> los eventos de interés</a:t>
            </a:r>
            <a:r>
              <a:rPr lang="es-MX" sz="2400" dirty="0">
                <a:effectLst/>
                <a:latin typeface="Gotham Light" pitchFamily="50" charset="0"/>
                <a:ea typeface="Times New Roman" panose="02020603050405020304" pitchFamily="18" charset="0"/>
                <a:cs typeface="Times New Roman" panose="02020603050405020304" pitchFamily="18" charset="0"/>
              </a:rPr>
              <a:t> salud pública </a:t>
            </a:r>
          </a:p>
          <a:p>
            <a:pPr marL="342900" lvl="0" indent="-342900" algn="just">
              <a:lnSpc>
                <a:spcPct val="107000"/>
              </a:lnSpc>
              <a:spcAft>
                <a:spcPts val="800"/>
              </a:spcAft>
              <a:buClr>
                <a:srgbClr val="C00000"/>
              </a:buClr>
              <a:buFont typeface="Symbol" panose="05050102010706020507" pitchFamily="18" charset="2"/>
              <a:buChar char=""/>
            </a:pPr>
            <a:r>
              <a:rPr lang="es-CO" sz="2400" dirty="0">
                <a:effectLst/>
                <a:latin typeface="Gotham Light" pitchFamily="50" charset="0"/>
                <a:ea typeface="Times New Roman" panose="02020603050405020304" pitchFamily="18" charset="0"/>
                <a:cs typeface="Times New Roman" panose="02020603050405020304" pitchFamily="18" charset="0"/>
              </a:rPr>
              <a:t>Identificar como se organiza la información en una lista de casos</a:t>
            </a:r>
          </a:p>
          <a:p>
            <a:pPr marL="0" indent="0" algn="just">
              <a:buNone/>
            </a:pPr>
            <a:r>
              <a:rPr lang="es-CO" dirty="0">
                <a:latin typeface="Gotham Light" pitchFamily="50" charset="0"/>
              </a:rPr>
              <a:t>. </a:t>
            </a:r>
          </a:p>
          <a:p>
            <a:pPr marL="0" indent="0">
              <a:buNone/>
            </a:pPr>
            <a:endParaRPr lang="es-CO" dirty="0"/>
          </a:p>
        </p:txBody>
      </p:sp>
    </p:spTree>
    <p:extLst>
      <p:ext uri="{BB962C8B-B14F-4D97-AF65-F5344CB8AC3E}">
        <p14:creationId xmlns:p14="http://schemas.microsoft.com/office/powerpoint/2010/main" val="193007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AB7564-BEDE-4DE3-83D9-6B823B06F5E5}"/>
              </a:ext>
            </a:extLst>
          </p:cNvPr>
          <p:cNvSpPr>
            <a:spLocks noGrp="1"/>
          </p:cNvSpPr>
          <p:nvPr>
            <p:ph type="title"/>
          </p:nvPr>
        </p:nvSpPr>
        <p:spPr>
          <a:xfrm>
            <a:off x="491490" y="365125"/>
            <a:ext cx="3840085" cy="1692794"/>
          </a:xfrm>
          <a:solidFill>
            <a:schemeClr val="bg1"/>
          </a:solidFill>
        </p:spPr>
        <p:txBody>
          <a:bodyPr vert="horz" lIns="91440" tIns="45720" rIns="91440" bIns="45720" rtlCol="0" anchor="ctr">
            <a:normAutofit/>
          </a:bodyPr>
          <a:lstStyle/>
          <a:p>
            <a:pPr marL="0" marR="0" lvl="0" indent="0" fontAlgn="auto">
              <a:spcAft>
                <a:spcPts val="0"/>
              </a:spcAft>
              <a:tabLst/>
              <a:defRPr/>
            </a:pPr>
            <a:r>
              <a:rPr kumimoji="0" lang="es-CO" sz="2700" b="1" i="0" u="none" strike="noStrike" cap="none" spc="0" normalizeH="0" baseline="0" dirty="0">
                <a:ln>
                  <a:noFill/>
                </a:ln>
                <a:solidFill>
                  <a:srgbClr val="C00000"/>
                </a:solidFill>
                <a:effectLst/>
                <a:uLnTx/>
                <a:uFillTx/>
                <a:latin typeface="Gotham Black" pitchFamily="50" charset="0"/>
                <a:ea typeface="Tahoma" panose="020B0604030504040204" pitchFamily="34" charset="0"/>
                <a:cs typeface="Tahoma" panose="020B0604030504040204" pitchFamily="34" charset="0"/>
              </a:rPr>
              <a:t>Protocolos de vigilancia en salud pública</a:t>
            </a:r>
            <a:br>
              <a:rPr kumimoji="0" lang="es-CO" sz="3100" b="1" i="0" u="none" strike="noStrike" cap="none" spc="0" normalizeH="0" baseline="0" dirty="0">
                <a:ln>
                  <a:noFill/>
                </a:ln>
                <a:effectLst/>
                <a:uLnTx/>
                <a:uFillTx/>
                <a:latin typeface="+mj-lt"/>
              </a:rPr>
            </a:br>
            <a:endParaRPr lang="es-CO" sz="3100" dirty="0">
              <a:latin typeface="+mj-lt"/>
            </a:endParaRPr>
          </a:p>
        </p:txBody>
      </p:sp>
      <p:sp>
        <p:nvSpPr>
          <p:cNvPr id="7" name="3 CuadroTexto">
            <a:extLst>
              <a:ext uri="{FF2B5EF4-FFF2-40B4-BE49-F238E27FC236}">
                <a16:creationId xmlns:a16="http://schemas.microsoft.com/office/drawing/2014/main" id="{6532E767-2DF3-43EC-A2B3-07F85998E25F}"/>
              </a:ext>
            </a:extLst>
          </p:cNvPr>
          <p:cNvSpPr txBox="1"/>
          <p:nvPr/>
        </p:nvSpPr>
        <p:spPr>
          <a:xfrm>
            <a:off x="324728" y="2575042"/>
            <a:ext cx="3840085" cy="346222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p>
            <a:pPr>
              <a:lnSpc>
                <a:spcPct val="90000"/>
              </a:lnSpc>
              <a:spcAft>
                <a:spcPts val="600"/>
              </a:spcAft>
              <a:defRPr/>
            </a:pPr>
            <a:r>
              <a:rPr lang="es-CO" sz="2400" dirty="0">
                <a:solidFill>
                  <a:schemeClr val="tx1"/>
                </a:solidFill>
                <a:latin typeface="Gotham Light" pitchFamily="50" charset="0"/>
                <a:ea typeface="Tahoma" panose="020B0604030504040204" pitchFamily="34" charset="0"/>
                <a:cs typeface="Tahoma" panose="020B0604030504040204" pitchFamily="34" charset="0"/>
              </a:rPr>
              <a:t>“</a:t>
            </a:r>
            <a:r>
              <a:rPr lang="es-CO" sz="2400" b="1" dirty="0">
                <a:solidFill>
                  <a:schemeClr val="tx1"/>
                </a:solidFill>
                <a:latin typeface="Gotham Light" pitchFamily="50" charset="0"/>
                <a:ea typeface="Tahoma" panose="020B0604030504040204" pitchFamily="34" charset="0"/>
                <a:cs typeface="Tahoma" panose="020B0604030504040204" pitchFamily="34" charset="0"/>
              </a:rPr>
              <a:t>Guía técnica y operativa que estandariza los criterios, procedimientos y actividades que permiten sistematizar las actividades de vigilancia de los eventos de interés en salud </a:t>
            </a:r>
            <a:r>
              <a:rPr lang="es-CO" sz="2400" b="1">
                <a:solidFill>
                  <a:schemeClr val="tx1"/>
                </a:solidFill>
                <a:latin typeface="Gotham Light" pitchFamily="50" charset="0"/>
                <a:ea typeface="Tahoma" panose="020B0604030504040204" pitchFamily="34" charset="0"/>
                <a:cs typeface="Tahoma" panose="020B0604030504040204" pitchFamily="34" charset="0"/>
              </a:rPr>
              <a:t>pública”</a:t>
            </a:r>
          </a:p>
          <a:p>
            <a:pPr>
              <a:lnSpc>
                <a:spcPct val="90000"/>
              </a:lnSpc>
              <a:spcAft>
                <a:spcPts val="600"/>
              </a:spcAft>
              <a:defRPr/>
            </a:pPr>
            <a:r>
              <a:rPr lang="es-CO" sz="2400" b="1" dirty="0">
                <a:solidFill>
                  <a:schemeClr val="tx1"/>
                </a:solidFill>
                <a:latin typeface="Gotham Light" pitchFamily="50" charset="0"/>
                <a:ea typeface="Tahoma" panose="020B0604030504040204" pitchFamily="34" charset="0"/>
                <a:cs typeface="Tahoma" panose="020B0604030504040204" pitchFamily="34" charset="0"/>
              </a:rPr>
              <a:t> </a:t>
            </a:r>
            <a:r>
              <a:rPr lang="es-CO" sz="2400" dirty="0">
                <a:solidFill>
                  <a:schemeClr val="tx1"/>
                </a:solidFill>
                <a:latin typeface="Gotham Light" pitchFamily="50" charset="0"/>
                <a:ea typeface="Tahoma" panose="020B0604030504040204" pitchFamily="34" charset="0"/>
                <a:cs typeface="Tahoma" panose="020B0604030504040204" pitchFamily="34" charset="0"/>
              </a:rPr>
              <a:t>Decreto 3518 de 2006</a:t>
            </a:r>
            <a:r>
              <a:rPr lang="es-CO" sz="2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pic>
        <p:nvPicPr>
          <p:cNvPr id="5" name="Picture 7" descr="http://www.periodicoelpulso.com/images/0703mar/generales/gen-6.jpg">
            <a:extLst>
              <a:ext uri="{FF2B5EF4-FFF2-40B4-BE49-F238E27FC236}">
                <a16:creationId xmlns:a16="http://schemas.microsoft.com/office/drawing/2014/main" id="{E80FDC48-12D9-418F-9BC9-30E2F98A81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63" r="19264"/>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205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4E06E1-6EFF-44C1-B12F-4CF54833861F}"/>
              </a:ext>
            </a:extLst>
          </p:cNvPr>
          <p:cNvSpPr>
            <a:spLocks noGrp="1"/>
          </p:cNvSpPr>
          <p:nvPr>
            <p:ph type="title"/>
          </p:nvPr>
        </p:nvSpPr>
        <p:spPr>
          <a:xfrm>
            <a:off x="492919" y="253800"/>
            <a:ext cx="8086725" cy="536775"/>
          </a:xfrm>
        </p:spPr>
        <p:txBody>
          <a:bodyPr>
            <a:normAutofit fontScale="90000"/>
          </a:bodyPr>
          <a:lstStyle/>
          <a:p>
            <a:pPr algn="ctr"/>
            <a:r>
              <a:rPr lang="es-CO" sz="2400" dirty="0">
                <a:solidFill>
                  <a:srgbClr val="C00000"/>
                </a:solidFill>
                <a:latin typeface="Gotham Black" pitchFamily="50" charset="0"/>
                <a:ea typeface="Tahoma" panose="020B0604030504040204" pitchFamily="34" charset="0"/>
                <a:cs typeface="Tahoma" panose="020B0604030504040204" pitchFamily="34" charset="0"/>
              </a:rPr>
              <a:t>Componentes</a:t>
            </a:r>
            <a:r>
              <a:rPr lang="en-US" sz="2400" dirty="0">
                <a:solidFill>
                  <a:srgbClr val="C00000"/>
                </a:solidFill>
                <a:latin typeface="Gotham Black" pitchFamily="50" charset="0"/>
                <a:ea typeface="Tahoma" panose="020B0604030504040204" pitchFamily="34" charset="0"/>
                <a:cs typeface="Tahoma" panose="020B0604030504040204" pitchFamily="34" charset="0"/>
              </a:rPr>
              <a:t> de </a:t>
            </a:r>
            <a:r>
              <a:rPr lang="es-CO" sz="2400" dirty="0">
                <a:solidFill>
                  <a:srgbClr val="C00000"/>
                </a:solidFill>
                <a:latin typeface="Gotham Black" pitchFamily="50" charset="0"/>
                <a:ea typeface="Tahoma" panose="020B0604030504040204" pitchFamily="34" charset="0"/>
                <a:cs typeface="Tahoma" panose="020B0604030504040204" pitchFamily="34" charset="0"/>
              </a:rPr>
              <a:t>un protocolo de vigilancia en salud pública</a:t>
            </a:r>
            <a:endParaRPr lang="es-CO" sz="2400" dirty="0">
              <a:solidFill>
                <a:srgbClr val="C00000"/>
              </a:solidFill>
              <a:latin typeface="Gotham Black" pitchFamily="50" charset="0"/>
            </a:endParaRPr>
          </a:p>
        </p:txBody>
      </p:sp>
      <p:pic>
        <p:nvPicPr>
          <p:cNvPr id="5" name="Imagen 4">
            <a:extLst>
              <a:ext uri="{FF2B5EF4-FFF2-40B4-BE49-F238E27FC236}">
                <a16:creationId xmlns:a16="http://schemas.microsoft.com/office/drawing/2014/main" id="{395560B5-3675-4B15-89A6-1525A2609943}"/>
              </a:ext>
            </a:extLst>
          </p:cNvPr>
          <p:cNvPicPr/>
          <p:nvPr/>
        </p:nvPicPr>
        <p:blipFill rotWithShape="1">
          <a:blip r:embed="rId2">
            <a:extLst>
              <a:ext uri="{28A0092B-C50C-407E-A947-70E740481C1C}">
                <a14:useLocalDpi xmlns:a14="http://schemas.microsoft.com/office/drawing/2010/main" val="0"/>
              </a:ext>
            </a:extLst>
          </a:blip>
          <a:srcRect l="5248" r="1" b="1"/>
          <a:stretch/>
        </p:blipFill>
        <p:spPr bwMode="auto">
          <a:xfrm>
            <a:off x="492919" y="1010602"/>
            <a:ext cx="8183880" cy="4836795"/>
          </a:xfrm>
          <a:prstGeom prst="rect">
            <a:avLst/>
          </a:prstGeom>
          <a:noFill/>
          <a:ln w="19050">
            <a:solidFill>
              <a:schemeClr val="tx1"/>
            </a:solidFill>
            <a:miter lim="800000"/>
          </a:ln>
        </p:spPr>
      </p:pic>
    </p:spTree>
    <p:extLst>
      <p:ext uri="{BB962C8B-B14F-4D97-AF65-F5344CB8AC3E}">
        <p14:creationId xmlns:p14="http://schemas.microsoft.com/office/powerpoint/2010/main" val="332180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0AEC16-D429-4FCA-95A1-E334D888E7EA}"/>
              </a:ext>
            </a:extLst>
          </p:cNvPr>
          <p:cNvSpPr>
            <a:spLocks noGrp="1"/>
          </p:cNvSpPr>
          <p:nvPr>
            <p:ph type="title"/>
          </p:nvPr>
        </p:nvSpPr>
        <p:spPr>
          <a:xfrm>
            <a:off x="492919" y="1219884"/>
            <a:ext cx="8359638" cy="957263"/>
          </a:xfrm>
        </p:spPr>
        <p:txBody>
          <a:bodyPr>
            <a:normAutofit/>
          </a:bodyPr>
          <a:lstStyle/>
          <a:p>
            <a:pPr algn="ctr"/>
            <a:r>
              <a:rPr lang="es-CO" altLang="en-US" sz="2800" dirty="0">
                <a:solidFill>
                  <a:srgbClr val="C00000"/>
                </a:solidFill>
                <a:latin typeface="Gotham Black" pitchFamily="50" charset="0"/>
                <a:ea typeface="ＭＳ Ｐゴシック" pitchFamily="34" charset="-128"/>
                <a:cs typeface="Helvetica" panose="020B0604020202020204" pitchFamily="34" charset="0"/>
              </a:rPr>
              <a:t>Que es una definición de caso</a:t>
            </a:r>
            <a:br>
              <a:rPr lang="x-none" altLang="en-US" sz="2800" b="0" dirty="0">
                <a:ea typeface="ＭＳ Ｐゴシック" pitchFamily="34" charset="-128"/>
              </a:rPr>
            </a:br>
            <a:endParaRPr lang="es-CO" dirty="0"/>
          </a:p>
        </p:txBody>
      </p:sp>
      <p:sp>
        <p:nvSpPr>
          <p:cNvPr id="6" name="Title 2">
            <a:extLst>
              <a:ext uri="{FF2B5EF4-FFF2-40B4-BE49-F238E27FC236}">
                <a16:creationId xmlns:a16="http://schemas.microsoft.com/office/drawing/2014/main" id="{6223F292-3300-4474-99C8-FF32EFD25C9B}"/>
              </a:ext>
            </a:extLst>
          </p:cNvPr>
          <p:cNvSpPr txBox="1">
            <a:spLocks/>
          </p:cNvSpPr>
          <p:nvPr/>
        </p:nvSpPr>
        <p:spPr>
          <a:xfrm>
            <a:off x="564356" y="895379"/>
            <a:ext cx="8359638"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625" b="1" kern="1200">
                <a:solidFill>
                  <a:schemeClr val="tx1"/>
                </a:solidFill>
                <a:latin typeface="Helvetica" pitchFamily="2" charset="0"/>
                <a:ea typeface="+mj-ea"/>
                <a:cs typeface="+mj-cs"/>
              </a:defRPr>
            </a:lvl1pPr>
          </a:lstStyle>
          <a:p>
            <a:pPr>
              <a:defRPr b="0" i="0"/>
            </a:pPr>
            <a:endParaRPr lang="x-none" altLang="en-US" sz="3200" b="0" dirty="0">
              <a:solidFill>
                <a:srgbClr val="C00000"/>
              </a:solidFill>
              <a:ea typeface="ＭＳ Ｐゴシック" pitchFamily="34" charset="-128"/>
            </a:endParaRPr>
          </a:p>
        </p:txBody>
      </p:sp>
      <p:sp>
        <p:nvSpPr>
          <p:cNvPr id="7" name="Rectangle 3">
            <a:extLst>
              <a:ext uri="{FF2B5EF4-FFF2-40B4-BE49-F238E27FC236}">
                <a16:creationId xmlns:a16="http://schemas.microsoft.com/office/drawing/2014/main" id="{F465DD32-5343-4781-AACC-E5C9E2C3305E}"/>
              </a:ext>
            </a:extLst>
          </p:cNvPr>
          <p:cNvSpPr txBox="1">
            <a:spLocks noChangeArrowheads="1"/>
          </p:cNvSpPr>
          <p:nvPr/>
        </p:nvSpPr>
        <p:spPr>
          <a:xfrm>
            <a:off x="381000" y="2438138"/>
            <a:ext cx="8382000" cy="23496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Wingdings" pitchFamily="2" charset="2"/>
              <a:buNone/>
              <a:defRPr b="0" i="0"/>
            </a:pPr>
            <a:r>
              <a:rPr lang="es-CO" altLang="en-US" sz="2600" dirty="0">
                <a:latin typeface="Gotham Light" pitchFamily="50" charset="0"/>
                <a:ea typeface="ＭＳ Ｐゴシック" pitchFamily="34" charset="-128"/>
              </a:rPr>
              <a:t>Es una serie de criterios estandarizados, para decidir si una persona se clasifica como probablemente afectado por una enfermedad en particular, lesión u otra condición relacionada con la salud</a:t>
            </a:r>
            <a:endParaRPr lang="x-none" altLang="en-US" sz="2600" dirty="0">
              <a:latin typeface="Gotham Light" pitchFamily="50" charset="0"/>
              <a:ea typeface="ＭＳ Ｐゴシック" pitchFamily="34" charset="-128"/>
            </a:endParaRPr>
          </a:p>
        </p:txBody>
      </p:sp>
      <p:sp>
        <p:nvSpPr>
          <p:cNvPr id="8" name="CuadroTexto 7">
            <a:extLst>
              <a:ext uri="{FF2B5EF4-FFF2-40B4-BE49-F238E27FC236}">
                <a16:creationId xmlns:a16="http://schemas.microsoft.com/office/drawing/2014/main" id="{DBA5D043-37FF-484B-A599-5A95DA0A432E}"/>
              </a:ext>
            </a:extLst>
          </p:cNvPr>
          <p:cNvSpPr txBox="1"/>
          <p:nvPr/>
        </p:nvSpPr>
        <p:spPr>
          <a:xfrm>
            <a:off x="492919" y="4487400"/>
            <a:ext cx="5821200" cy="1938992"/>
          </a:xfrm>
          <a:prstGeom prst="rect">
            <a:avLst/>
          </a:prstGeom>
          <a:noFill/>
        </p:spPr>
        <p:txBody>
          <a:bodyPr wrap="square">
            <a:spAutoFit/>
          </a:bodyPr>
          <a:lstStyle/>
          <a:p>
            <a:r>
              <a:rPr lang="es-CO" sz="2400" dirty="0">
                <a:latin typeface="Gotham Black" pitchFamily="50" charset="0"/>
              </a:rPr>
              <a:t>Aplicaciones</a:t>
            </a:r>
          </a:p>
          <a:p>
            <a:pPr marL="742950" lvl="1" indent="-285750">
              <a:buFont typeface="Arial" panose="020B0604020202020204" pitchFamily="34" charset="0"/>
              <a:buChar char="•"/>
            </a:pPr>
            <a:r>
              <a:rPr lang="es-CO" sz="2400" dirty="0">
                <a:latin typeface="Gotham Light" pitchFamily="50" charset="0"/>
              </a:rPr>
              <a:t>Diagnostico clínico</a:t>
            </a:r>
          </a:p>
          <a:p>
            <a:pPr marL="742950" lvl="1" indent="-285750">
              <a:buFont typeface="Arial" panose="020B0604020202020204" pitchFamily="34" charset="0"/>
              <a:buChar char="•"/>
            </a:pPr>
            <a:r>
              <a:rPr lang="es-CO" sz="2400" dirty="0">
                <a:latin typeface="Gotham Light" pitchFamily="50" charset="0"/>
              </a:rPr>
              <a:t>Vigilancia</a:t>
            </a:r>
          </a:p>
          <a:p>
            <a:pPr marL="742950" lvl="1" indent="-285750">
              <a:buFont typeface="Arial" panose="020B0604020202020204" pitchFamily="34" charset="0"/>
              <a:buChar char="•"/>
            </a:pPr>
            <a:r>
              <a:rPr lang="es-CO" sz="2400" dirty="0">
                <a:latin typeface="Gotham Light" pitchFamily="50" charset="0"/>
              </a:rPr>
              <a:t>Investigación de brotes</a:t>
            </a:r>
          </a:p>
          <a:p>
            <a:pPr marL="742950" lvl="1" indent="-285750">
              <a:buFont typeface="Arial" panose="020B0604020202020204" pitchFamily="34" charset="0"/>
              <a:buChar char="•"/>
            </a:pPr>
            <a:r>
              <a:rPr lang="es-CO" sz="2400" dirty="0">
                <a:latin typeface="Gotham Light" pitchFamily="50" charset="0"/>
              </a:rPr>
              <a:t>Estudios analíticos</a:t>
            </a:r>
          </a:p>
        </p:txBody>
      </p:sp>
    </p:spTree>
    <p:extLst>
      <p:ext uri="{BB962C8B-B14F-4D97-AF65-F5344CB8AC3E}">
        <p14:creationId xmlns:p14="http://schemas.microsoft.com/office/powerpoint/2010/main" val="368956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44B79-B826-4996-949B-23A5E6879E97}"/>
              </a:ext>
            </a:extLst>
          </p:cNvPr>
          <p:cNvSpPr>
            <a:spLocks noGrp="1"/>
          </p:cNvSpPr>
          <p:nvPr>
            <p:ph type="title"/>
          </p:nvPr>
        </p:nvSpPr>
        <p:spPr>
          <a:xfrm>
            <a:off x="492919" y="178200"/>
            <a:ext cx="8086725" cy="680399"/>
          </a:xfrm>
        </p:spPr>
        <p:txBody>
          <a:bodyPr>
            <a:noAutofit/>
          </a:bodyPr>
          <a:lstStyle/>
          <a:p>
            <a:pPr algn="ctr"/>
            <a:r>
              <a:rPr lang="es-CO" sz="2800" dirty="0">
                <a:solidFill>
                  <a:srgbClr val="C00000"/>
                </a:solidFill>
                <a:latin typeface="Gotham Black" pitchFamily="50" charset="0"/>
              </a:rPr>
              <a:t>Características de la definición de caso para la vigilancia</a:t>
            </a:r>
          </a:p>
        </p:txBody>
      </p:sp>
      <p:sp>
        <p:nvSpPr>
          <p:cNvPr id="3" name="Marcador de contenido 2">
            <a:extLst>
              <a:ext uri="{FF2B5EF4-FFF2-40B4-BE49-F238E27FC236}">
                <a16:creationId xmlns:a16="http://schemas.microsoft.com/office/drawing/2014/main" id="{71C18902-DE67-401E-9634-A82D44B86105}"/>
              </a:ext>
            </a:extLst>
          </p:cNvPr>
          <p:cNvSpPr>
            <a:spLocks noGrp="1"/>
          </p:cNvSpPr>
          <p:nvPr>
            <p:ph sz="quarter" idx="10"/>
          </p:nvPr>
        </p:nvSpPr>
        <p:spPr>
          <a:xfrm>
            <a:off x="528637" y="1312200"/>
            <a:ext cx="8086725" cy="4538385"/>
          </a:xfrm>
        </p:spPr>
        <p:txBody>
          <a:bodyPr>
            <a:normAutofit/>
          </a:bodyPr>
          <a:lstStyle/>
          <a:p>
            <a:r>
              <a:rPr lang="es-MX" sz="2400" dirty="0">
                <a:latin typeface="Gotham Light" pitchFamily="50" charset="0"/>
              </a:rPr>
              <a:t>Suele centrarse en las características clínicas</a:t>
            </a:r>
          </a:p>
          <a:p>
            <a:pPr lvl="1"/>
            <a:r>
              <a:rPr lang="es-MX" dirty="0">
                <a:latin typeface="Gotham Light" pitchFamily="50" charset="0"/>
              </a:rPr>
              <a:t>Síntomas (lo que el paciente siente, experimenta)</a:t>
            </a:r>
          </a:p>
          <a:p>
            <a:pPr lvl="1"/>
            <a:r>
              <a:rPr lang="es-MX" dirty="0">
                <a:latin typeface="Gotham Light" pitchFamily="50" charset="0"/>
              </a:rPr>
              <a:t>Signos (hallazgos objetivos)</a:t>
            </a:r>
          </a:p>
          <a:p>
            <a:pPr lvl="1"/>
            <a:r>
              <a:rPr lang="es-MX" dirty="0">
                <a:latin typeface="Gotham Light" pitchFamily="50" charset="0"/>
              </a:rPr>
              <a:t>Resultados de laboratorio</a:t>
            </a:r>
          </a:p>
          <a:p>
            <a:pPr marL="457200" lvl="1" indent="0">
              <a:buNone/>
            </a:pPr>
            <a:endParaRPr lang="es-MX" dirty="0">
              <a:latin typeface="Gotham Light" pitchFamily="50" charset="0"/>
            </a:endParaRPr>
          </a:p>
          <a:p>
            <a:r>
              <a:rPr lang="es-MX" sz="2400" dirty="0">
                <a:latin typeface="Gotham Light" pitchFamily="50" charset="0"/>
              </a:rPr>
              <a:t>Algunos incluyen criterios demográficos (persona, tiempo y lugar)</a:t>
            </a:r>
          </a:p>
          <a:p>
            <a:pPr marL="0" indent="0">
              <a:buNone/>
            </a:pPr>
            <a:endParaRPr lang="es-MX" sz="2400" dirty="0">
              <a:latin typeface="Gotham Light" pitchFamily="50" charset="0"/>
            </a:endParaRPr>
          </a:p>
          <a:p>
            <a:r>
              <a:rPr lang="es-MX" sz="2400" dirty="0">
                <a:latin typeface="Gotham Light" pitchFamily="50" charset="0"/>
              </a:rPr>
              <a:t>La mayoría de definiciones están escalonadas (sospechoso, probable, confirmado)</a:t>
            </a:r>
            <a:endParaRPr lang="es-CO" sz="2400" dirty="0">
              <a:latin typeface="Gotham Light" pitchFamily="50" charset="0"/>
            </a:endParaRPr>
          </a:p>
        </p:txBody>
      </p:sp>
    </p:spTree>
    <p:extLst>
      <p:ext uri="{BB962C8B-B14F-4D97-AF65-F5344CB8AC3E}">
        <p14:creationId xmlns:p14="http://schemas.microsoft.com/office/powerpoint/2010/main" val="173924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9BBB34C-CE7A-46E6-AD31-1BF6011745F4}"/>
              </a:ext>
            </a:extLst>
          </p:cNvPr>
          <p:cNvSpPr>
            <a:spLocks noGrp="1"/>
          </p:cNvSpPr>
          <p:nvPr>
            <p:ph type="title"/>
          </p:nvPr>
        </p:nvSpPr>
        <p:spPr>
          <a:xfrm>
            <a:off x="492919" y="178200"/>
            <a:ext cx="8237081" cy="612375"/>
          </a:xfrm>
        </p:spPr>
        <p:txBody>
          <a:bodyPr>
            <a:noAutofit/>
          </a:bodyPr>
          <a:lstStyle/>
          <a:p>
            <a:pPr algn="ctr"/>
            <a:r>
              <a:rPr lang="en-US" sz="2400" dirty="0">
                <a:solidFill>
                  <a:srgbClr val="C00000"/>
                </a:solidFill>
                <a:latin typeface="Gotham Black" pitchFamily="50" charset="0"/>
                <a:ea typeface="Tahoma" panose="020B0604030504040204" pitchFamily="34" charset="0"/>
                <a:cs typeface="Tahoma" panose="020B0604030504040204" pitchFamily="34" charset="0"/>
              </a:rPr>
              <a:t>Componentes de un protocolo: Definiciones de caso</a:t>
            </a:r>
            <a:endParaRPr lang="es-CO" sz="2400" dirty="0">
              <a:solidFill>
                <a:srgbClr val="C00000"/>
              </a:solidFill>
              <a:latin typeface="Gotham Black" pitchFamily="50" charset="0"/>
              <a:ea typeface="Tahoma" panose="020B0604030504040204" pitchFamily="34" charset="0"/>
              <a:cs typeface="Tahoma" panose="020B0604030504040204" pitchFamily="34" charset="0"/>
            </a:endParaRPr>
          </a:p>
        </p:txBody>
      </p:sp>
      <p:graphicFrame>
        <p:nvGraphicFramePr>
          <p:cNvPr id="6" name="Diagrama 5">
            <a:extLst>
              <a:ext uri="{FF2B5EF4-FFF2-40B4-BE49-F238E27FC236}">
                <a16:creationId xmlns:a16="http://schemas.microsoft.com/office/drawing/2014/main" id="{FC3829F1-44F5-4C50-9A33-D8548693206D}"/>
              </a:ext>
            </a:extLst>
          </p:cNvPr>
          <p:cNvGraphicFramePr/>
          <p:nvPr/>
        </p:nvGraphicFramePr>
        <p:xfrm>
          <a:off x="492918" y="1203400"/>
          <a:ext cx="8237081" cy="50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53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3B064742-1933-46F2-9E4E-09E913F2D270}"/>
              </a:ext>
            </a:extLst>
          </p:cNvPr>
          <p:cNvSpPr>
            <a:spLocks noGrp="1"/>
          </p:cNvSpPr>
          <p:nvPr>
            <p:ph type="title"/>
          </p:nvPr>
        </p:nvSpPr>
        <p:spPr>
          <a:xfrm>
            <a:off x="493713" y="312148"/>
            <a:ext cx="8086725" cy="400050"/>
          </a:xfrm>
        </p:spPr>
        <p:txBody>
          <a:bodyPr>
            <a:noAutofit/>
          </a:bodyPr>
          <a:lstStyle/>
          <a:p>
            <a:pPr algn="ctr"/>
            <a:r>
              <a:rPr lang="es-CO" altLang="en-US" sz="2800" dirty="0">
                <a:solidFill>
                  <a:srgbClr val="C00000"/>
                </a:solidFill>
                <a:latin typeface="Gotham Black" pitchFamily="50" charset="0"/>
                <a:ea typeface="ＭＳ Ｐゴシック" pitchFamily="34" charset="-128"/>
              </a:rPr>
              <a:t>Definición de caso en tres niveles</a:t>
            </a:r>
            <a:endParaRPr lang="es-CO" sz="2800" dirty="0">
              <a:solidFill>
                <a:srgbClr val="C00000"/>
              </a:solidFill>
              <a:latin typeface="Gotham Black" pitchFamily="50" charset="0"/>
            </a:endParaRPr>
          </a:p>
        </p:txBody>
      </p:sp>
      <p:sp>
        <p:nvSpPr>
          <p:cNvPr id="2" name="Rectangle 2">
            <a:extLst>
              <a:ext uri="{FF2B5EF4-FFF2-40B4-BE49-F238E27FC236}">
                <a16:creationId xmlns:a16="http://schemas.microsoft.com/office/drawing/2014/main" id="{49D3ADEF-B486-4EB6-AED8-C54C0DEAFC81}"/>
              </a:ext>
            </a:extLst>
          </p:cNvPr>
          <p:cNvSpPr>
            <a:spLocks noChangeArrowheads="1"/>
          </p:cNvSpPr>
          <p:nvPr/>
        </p:nvSpPr>
        <p:spPr>
          <a:xfrm>
            <a:off x="1631950" y="4724400"/>
            <a:ext cx="5905500" cy="838200"/>
          </a:xfrm>
          <a:prstGeom prst="rect">
            <a:avLst/>
          </a:prstGeom>
          <a:solidFill>
            <a:schemeClr val="bg1"/>
          </a:solidFill>
          <a:ln w="9525" algn="ctr">
            <a:solidFill>
              <a:schemeClr val="tx1"/>
            </a:solidFill>
            <a:miter lim="800000"/>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defRPr>
            </a:lvl1pPr>
            <a:lvl2pPr marL="742950" indent="-285750" eaLnBrk="0" hangingPunct="0">
              <a:spcBef>
                <a:spcPct val="20000"/>
              </a:spcBef>
              <a:buClr>
                <a:srgbClr val="C00000"/>
              </a:buClr>
              <a:buFont typeface="Arial" charset="0"/>
              <a:buChar char="–"/>
              <a:defRPr sz="2800">
                <a:solidFill>
                  <a:schemeClr val="tx1"/>
                </a:solidFill>
                <a:latin typeface="Arial" charset="0"/>
              </a:defRPr>
            </a:lvl2pPr>
            <a:lvl3pPr marL="1143000" indent="-228600" eaLnBrk="0" hangingPunct="0">
              <a:spcBef>
                <a:spcPct val="20000"/>
              </a:spcBef>
              <a:buClr>
                <a:srgbClr val="C00000"/>
              </a:buClr>
              <a:buChar char="•"/>
              <a:defRPr sz="2400">
                <a:solidFill>
                  <a:schemeClr val="tx1"/>
                </a:solidFill>
                <a:latin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b="0" i="0"/>
            </a:pPr>
            <a:r>
              <a:rPr lang="x-none" altLang="en-US" sz="3600" dirty="0">
                <a:latin typeface="Tahoma" pitchFamily="34" charset="0"/>
                <a:cs typeface="Tahoma" pitchFamily="34" charset="0"/>
              </a:rPr>
              <a:t>Sospechoso</a:t>
            </a:r>
          </a:p>
        </p:txBody>
      </p:sp>
      <p:sp>
        <p:nvSpPr>
          <p:cNvPr id="3" name="Rectangle 3">
            <a:extLst>
              <a:ext uri="{FF2B5EF4-FFF2-40B4-BE49-F238E27FC236}">
                <a16:creationId xmlns:a16="http://schemas.microsoft.com/office/drawing/2014/main" id="{887EA007-DF2F-4DA1-8C44-32ED3C885E76}"/>
              </a:ext>
            </a:extLst>
          </p:cNvPr>
          <p:cNvSpPr>
            <a:spLocks noChangeArrowheads="1"/>
          </p:cNvSpPr>
          <p:nvPr/>
        </p:nvSpPr>
        <p:spPr>
          <a:xfrm>
            <a:off x="2597972" y="3354386"/>
            <a:ext cx="3860858" cy="935038"/>
          </a:xfrm>
          <a:prstGeom prst="rect">
            <a:avLst/>
          </a:prstGeom>
          <a:noFill/>
          <a:ln w="9525" algn="ctr">
            <a:solidFill>
              <a:schemeClr val="tx1"/>
            </a:solidFill>
            <a:miter lim="800000"/>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defRPr>
            </a:lvl1pPr>
            <a:lvl2pPr marL="742950" indent="-285750" eaLnBrk="0" hangingPunct="0">
              <a:spcBef>
                <a:spcPct val="20000"/>
              </a:spcBef>
              <a:buClr>
                <a:srgbClr val="C00000"/>
              </a:buClr>
              <a:buFont typeface="Arial" charset="0"/>
              <a:buChar char="–"/>
              <a:defRPr sz="2800">
                <a:solidFill>
                  <a:schemeClr val="tx1"/>
                </a:solidFill>
                <a:latin typeface="Arial" charset="0"/>
              </a:defRPr>
            </a:lvl2pPr>
            <a:lvl3pPr marL="1143000" indent="-228600" eaLnBrk="0" hangingPunct="0">
              <a:spcBef>
                <a:spcPct val="20000"/>
              </a:spcBef>
              <a:buClr>
                <a:srgbClr val="C00000"/>
              </a:buClr>
              <a:buChar char="•"/>
              <a:defRPr sz="2400">
                <a:solidFill>
                  <a:schemeClr val="tx1"/>
                </a:solidFill>
                <a:latin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b="0" i="0"/>
            </a:pPr>
            <a:r>
              <a:rPr lang="x-none" altLang="en-US" sz="3600">
                <a:latin typeface="Tahoma" pitchFamily="34" charset="0"/>
                <a:cs typeface="Tahoma" pitchFamily="34" charset="0"/>
              </a:rPr>
              <a:t>Probable</a:t>
            </a:r>
          </a:p>
        </p:txBody>
      </p:sp>
      <p:sp>
        <p:nvSpPr>
          <p:cNvPr id="5" name="Rectangle 4">
            <a:extLst>
              <a:ext uri="{FF2B5EF4-FFF2-40B4-BE49-F238E27FC236}">
                <a16:creationId xmlns:a16="http://schemas.microsoft.com/office/drawing/2014/main" id="{7C91A7D6-49CB-4F9E-AD9D-E33611B582FF}"/>
              </a:ext>
            </a:extLst>
          </p:cNvPr>
          <p:cNvSpPr>
            <a:spLocks noChangeArrowheads="1"/>
          </p:cNvSpPr>
          <p:nvPr/>
        </p:nvSpPr>
        <p:spPr>
          <a:xfrm>
            <a:off x="3429000" y="1904999"/>
            <a:ext cx="2362200" cy="920749"/>
          </a:xfrm>
          <a:prstGeom prst="rect">
            <a:avLst/>
          </a:prstGeom>
          <a:noFill/>
          <a:ln w="9525" algn="ctr">
            <a:solidFill>
              <a:schemeClr val="tx1"/>
            </a:solidFill>
            <a:miter lim="800000"/>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defRPr>
            </a:lvl1pPr>
            <a:lvl2pPr marL="742950" indent="-285750" eaLnBrk="0" hangingPunct="0">
              <a:spcBef>
                <a:spcPct val="20000"/>
              </a:spcBef>
              <a:buClr>
                <a:srgbClr val="C00000"/>
              </a:buClr>
              <a:buFont typeface="Arial" charset="0"/>
              <a:buChar char="–"/>
              <a:defRPr sz="2800">
                <a:solidFill>
                  <a:schemeClr val="tx1"/>
                </a:solidFill>
                <a:latin typeface="Arial" charset="0"/>
              </a:defRPr>
            </a:lvl2pPr>
            <a:lvl3pPr marL="1143000" indent="-228600" eaLnBrk="0" hangingPunct="0">
              <a:spcBef>
                <a:spcPct val="20000"/>
              </a:spcBef>
              <a:buClr>
                <a:srgbClr val="C00000"/>
              </a:buClr>
              <a:buChar char="•"/>
              <a:defRPr sz="2400">
                <a:solidFill>
                  <a:schemeClr val="tx1"/>
                </a:solidFill>
                <a:latin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b="0" i="0"/>
            </a:pPr>
            <a:r>
              <a:rPr lang="x-none" altLang="en-US" sz="3600">
                <a:latin typeface="Tahoma" pitchFamily="34" charset="0"/>
                <a:cs typeface="Tahoma" pitchFamily="34" charset="0"/>
              </a:rPr>
              <a:t>Confirmado</a:t>
            </a:r>
          </a:p>
        </p:txBody>
      </p:sp>
      <p:sp>
        <p:nvSpPr>
          <p:cNvPr id="9" name="Line 6">
            <a:extLst>
              <a:ext uri="{FF2B5EF4-FFF2-40B4-BE49-F238E27FC236}">
                <a16:creationId xmlns:a16="http://schemas.microsoft.com/office/drawing/2014/main" id="{EE1234C7-7ACE-4155-B7DD-A5BDE3E57410}"/>
              </a:ext>
            </a:extLst>
          </p:cNvPr>
          <p:cNvSpPr>
            <a:spLocks noChangeShapeType="1"/>
          </p:cNvSpPr>
          <p:nvPr/>
        </p:nvSpPr>
        <p:spPr>
          <a:xfrm flipV="1">
            <a:off x="762000" y="2362199"/>
            <a:ext cx="2075305" cy="2919412"/>
          </a:xfrm>
          <a:prstGeom prst="line">
            <a:avLst/>
          </a:prstGeom>
          <a:noFill/>
          <a:ln w="63500">
            <a:solidFill>
              <a:srgbClr val="C00000"/>
            </a:solidFill>
            <a:round/>
            <a:tailEnd type="triangle" w="lg" len="lg"/>
          </a:ln>
          <a:extLst>
            <a:ext uri="{909E8E84-426E-40DD-AFC4-6F175D3DCCD1}">
              <a14:hiddenFill xmlns:a14="http://schemas.microsoft.com/office/drawing/2010/main">
                <a:noFill/>
              </a14:hiddenFill>
            </a:ext>
          </a:extLst>
        </p:spPr>
        <p:txBody>
          <a:bodyPr wrap="none" anchor="ctr"/>
          <a:lstStyle/>
          <a:p>
            <a:pPr>
              <a:defRPr b="0" i="0"/>
            </a:pPr>
            <a:endParaRPr lang="en-US" dirty="0"/>
          </a:p>
        </p:txBody>
      </p:sp>
      <p:sp>
        <p:nvSpPr>
          <p:cNvPr id="11" name="Line 7">
            <a:extLst>
              <a:ext uri="{FF2B5EF4-FFF2-40B4-BE49-F238E27FC236}">
                <a16:creationId xmlns:a16="http://schemas.microsoft.com/office/drawing/2014/main" id="{BCEAE109-53CA-434B-92D1-83E200DB87F2}"/>
              </a:ext>
            </a:extLst>
          </p:cNvPr>
          <p:cNvSpPr>
            <a:spLocks noChangeShapeType="1"/>
          </p:cNvSpPr>
          <p:nvPr/>
        </p:nvSpPr>
        <p:spPr>
          <a:xfrm>
            <a:off x="6382895" y="2362200"/>
            <a:ext cx="1999105" cy="3053668"/>
          </a:xfrm>
          <a:prstGeom prst="line">
            <a:avLst/>
          </a:prstGeom>
          <a:noFill/>
          <a:ln w="63500">
            <a:solidFill>
              <a:srgbClr val="C00000"/>
            </a:solidFill>
            <a:round/>
            <a:tailEnd type="triangle" w="lg" len="lg"/>
          </a:ln>
          <a:extLst>
            <a:ext uri="{909E8E84-426E-40DD-AFC4-6F175D3DCCD1}">
              <a14:hiddenFill xmlns:a14="http://schemas.microsoft.com/office/drawing/2010/main">
                <a:noFill/>
              </a14:hiddenFill>
            </a:ext>
          </a:extLst>
        </p:spPr>
        <p:txBody>
          <a:bodyPr wrap="none" anchor="ctr"/>
          <a:lstStyle/>
          <a:p>
            <a:pPr>
              <a:defRPr b="0" i="0"/>
            </a:pPr>
            <a:endParaRPr lang="en-US" dirty="0"/>
          </a:p>
        </p:txBody>
      </p:sp>
      <p:sp>
        <p:nvSpPr>
          <p:cNvPr id="15" name="Rectangle 8">
            <a:extLst>
              <a:ext uri="{FF2B5EF4-FFF2-40B4-BE49-F238E27FC236}">
                <a16:creationId xmlns:a16="http://schemas.microsoft.com/office/drawing/2014/main" id="{A116D9EA-813A-405A-8057-5DB510D9FA98}"/>
              </a:ext>
            </a:extLst>
          </p:cNvPr>
          <p:cNvSpPr>
            <a:spLocks noChangeArrowheads="1"/>
          </p:cNvSpPr>
          <p:nvPr/>
        </p:nvSpPr>
        <p:spPr>
          <a:xfrm rot="-8640000">
            <a:off x="1125303" y="2184400"/>
            <a:ext cx="4318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spcBef>
                <a:spcPct val="20000"/>
              </a:spcBef>
              <a:buClr>
                <a:srgbClr val="C00000"/>
              </a:buClr>
              <a:buFont typeface="Wingdings" pitchFamily="2" charset="2"/>
              <a:buChar char="§"/>
              <a:defRPr sz="2800">
                <a:solidFill>
                  <a:schemeClr val="tx1"/>
                </a:solidFill>
                <a:latin typeface="Arial" charset="0"/>
              </a:defRPr>
            </a:lvl1pPr>
            <a:lvl2pPr marL="742950" indent="-285750" eaLnBrk="0" hangingPunct="0">
              <a:spcBef>
                <a:spcPct val="20000"/>
              </a:spcBef>
              <a:buClr>
                <a:srgbClr val="C00000"/>
              </a:buClr>
              <a:buFont typeface="Arial" charset="0"/>
              <a:buChar char="–"/>
              <a:defRPr sz="2800">
                <a:solidFill>
                  <a:schemeClr val="tx1"/>
                </a:solidFill>
                <a:latin typeface="Arial" charset="0"/>
              </a:defRPr>
            </a:lvl2pPr>
            <a:lvl3pPr marL="1143000" indent="-228600" eaLnBrk="0" hangingPunct="0">
              <a:spcBef>
                <a:spcPct val="20000"/>
              </a:spcBef>
              <a:buClr>
                <a:srgbClr val="C00000"/>
              </a:buClr>
              <a:buChar char="•"/>
              <a:defRPr sz="2400">
                <a:solidFill>
                  <a:schemeClr val="tx1"/>
                </a:solidFill>
                <a:latin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b="0" i="0"/>
            </a:pPr>
            <a:r>
              <a:rPr lang="x-none" altLang="en-US">
                <a:latin typeface="Tahoma" pitchFamily="34" charset="0"/>
                <a:cs typeface="Tahoma" pitchFamily="34" charset="0"/>
              </a:rPr>
              <a:t>Más seguro</a:t>
            </a:r>
          </a:p>
        </p:txBody>
      </p:sp>
      <p:sp>
        <p:nvSpPr>
          <p:cNvPr id="17" name="Rectangle 9">
            <a:extLst>
              <a:ext uri="{FF2B5EF4-FFF2-40B4-BE49-F238E27FC236}">
                <a16:creationId xmlns:a16="http://schemas.microsoft.com/office/drawing/2014/main" id="{DD977FCF-9B37-4CDC-9E0D-5F1D61DA3406}"/>
              </a:ext>
            </a:extLst>
          </p:cNvPr>
          <p:cNvSpPr>
            <a:spLocks noChangeArrowheads="1"/>
          </p:cNvSpPr>
          <p:nvPr/>
        </p:nvSpPr>
        <p:spPr>
          <a:xfrm rot="-1980000">
            <a:off x="7338063" y="1968500"/>
            <a:ext cx="7207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spcBef>
                <a:spcPct val="20000"/>
              </a:spcBef>
              <a:buClr>
                <a:srgbClr val="C00000"/>
              </a:buClr>
              <a:buFont typeface="Wingdings" pitchFamily="2" charset="2"/>
              <a:buChar char="§"/>
              <a:defRPr sz="2800">
                <a:solidFill>
                  <a:schemeClr val="tx1"/>
                </a:solidFill>
                <a:latin typeface="Arial" charset="0"/>
              </a:defRPr>
            </a:lvl1pPr>
            <a:lvl2pPr marL="742950" indent="-285750" eaLnBrk="0" hangingPunct="0">
              <a:spcBef>
                <a:spcPct val="20000"/>
              </a:spcBef>
              <a:buClr>
                <a:srgbClr val="C00000"/>
              </a:buClr>
              <a:buFont typeface="Arial" charset="0"/>
              <a:buChar char="–"/>
              <a:defRPr sz="2800">
                <a:solidFill>
                  <a:schemeClr val="tx1"/>
                </a:solidFill>
                <a:latin typeface="Arial" charset="0"/>
              </a:defRPr>
            </a:lvl2pPr>
            <a:lvl3pPr marL="1143000" indent="-228600" eaLnBrk="0" hangingPunct="0">
              <a:spcBef>
                <a:spcPct val="20000"/>
              </a:spcBef>
              <a:buClr>
                <a:srgbClr val="C00000"/>
              </a:buClr>
              <a:buChar char="•"/>
              <a:defRPr sz="2400">
                <a:solidFill>
                  <a:schemeClr val="tx1"/>
                </a:solidFill>
                <a:latin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b="0" i="0"/>
            </a:pPr>
            <a:r>
              <a:rPr lang="x-none" altLang="en-US" dirty="0">
                <a:latin typeface="Tahoma" pitchFamily="34" charset="0"/>
                <a:cs typeface="Tahoma" pitchFamily="34" charset="0"/>
              </a:rPr>
              <a:t>Más inclusivo</a:t>
            </a:r>
            <a:endParaRPr lang="x-none" altLang="en-US" dirty="0">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val="1953675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3C518-D7BF-4C04-87CE-91521CDDBA4A}"/>
              </a:ext>
            </a:extLst>
          </p:cNvPr>
          <p:cNvSpPr>
            <a:spLocks noGrp="1"/>
          </p:cNvSpPr>
          <p:nvPr>
            <p:ph type="title"/>
          </p:nvPr>
        </p:nvSpPr>
        <p:spPr>
          <a:xfrm>
            <a:off x="492919" y="312147"/>
            <a:ext cx="8086725" cy="531153"/>
          </a:xfrm>
        </p:spPr>
        <p:txBody>
          <a:bodyPr>
            <a:noAutofit/>
          </a:bodyPr>
          <a:lstStyle/>
          <a:p>
            <a:pPr algn="ctr"/>
            <a:r>
              <a:rPr lang="es-CO" sz="2800" dirty="0">
                <a:solidFill>
                  <a:srgbClr val="C00000"/>
                </a:solidFill>
                <a:latin typeface="Gotham Black" pitchFamily="50" charset="0"/>
                <a:ea typeface="ＭＳ Ｐゴシック" pitchFamily="34" charset="-128"/>
              </a:rPr>
              <a:t>Definición de caso de Colera</a:t>
            </a:r>
            <a:endParaRPr lang="es-CO" sz="2800" dirty="0">
              <a:solidFill>
                <a:srgbClr val="C00000"/>
              </a:solidFill>
              <a:latin typeface="Gotham Black" pitchFamily="50" charset="0"/>
            </a:endParaRPr>
          </a:p>
        </p:txBody>
      </p:sp>
      <p:sp>
        <p:nvSpPr>
          <p:cNvPr id="8" name="CuadroTexto 7">
            <a:extLst>
              <a:ext uri="{FF2B5EF4-FFF2-40B4-BE49-F238E27FC236}">
                <a16:creationId xmlns:a16="http://schemas.microsoft.com/office/drawing/2014/main" id="{BED5460E-6E60-48F6-891B-227170258C4F}"/>
              </a:ext>
            </a:extLst>
          </p:cNvPr>
          <p:cNvSpPr txBox="1"/>
          <p:nvPr/>
        </p:nvSpPr>
        <p:spPr>
          <a:xfrm>
            <a:off x="1135350" y="2465850"/>
            <a:ext cx="7106400" cy="2862322"/>
          </a:xfrm>
          <a:prstGeom prst="rect">
            <a:avLst/>
          </a:prstGeom>
          <a:noFill/>
        </p:spPr>
        <p:txBody>
          <a:bodyPr wrap="square">
            <a:spAutoFit/>
          </a:bodyPr>
          <a:lstStyle/>
          <a:p>
            <a:pPr algn="just"/>
            <a:r>
              <a:rPr lang="es-MX" dirty="0">
                <a:latin typeface="Gotham Light" pitchFamily="50" charset="0"/>
              </a:rPr>
              <a:t>Todo paciente de cinco años o más, con enfermedad diarreica de inicio súbito y evacuaciones abundantes, con deshidratación y con antecedentes de desplazamiento en los últimos cinco días a lugares con evidencia de circulación de Vibrio cholerae toxigénico o todo caso en el cual se tenga como impresión diagnóstica de cólera por el profesional de salud o </a:t>
            </a:r>
          </a:p>
          <a:p>
            <a:pPr algn="just"/>
            <a:endParaRPr lang="es-MX" dirty="0">
              <a:latin typeface="Gotham Light" pitchFamily="50" charset="0"/>
            </a:endParaRPr>
          </a:p>
          <a:p>
            <a:pPr algn="just"/>
            <a:r>
              <a:rPr lang="es-MX" dirty="0">
                <a:latin typeface="Gotham Light" pitchFamily="50" charset="0"/>
              </a:rPr>
              <a:t>Todo paciente que fallezca, con Enfermedad Diarreica Aguda sin agente etiológico conocido</a:t>
            </a:r>
            <a:endParaRPr lang="es-CO" dirty="0">
              <a:latin typeface="Gotham Light" pitchFamily="50" charset="0"/>
            </a:endParaRPr>
          </a:p>
        </p:txBody>
      </p:sp>
      <p:sp>
        <p:nvSpPr>
          <p:cNvPr id="6" name="Corchetes 5">
            <a:extLst>
              <a:ext uri="{FF2B5EF4-FFF2-40B4-BE49-F238E27FC236}">
                <a16:creationId xmlns:a16="http://schemas.microsoft.com/office/drawing/2014/main" id="{A59F780B-E4EA-4E2B-AE8E-BB6E150840E7}"/>
              </a:ext>
            </a:extLst>
          </p:cNvPr>
          <p:cNvSpPr/>
          <p:nvPr/>
        </p:nvSpPr>
        <p:spPr>
          <a:xfrm>
            <a:off x="718875" y="2068200"/>
            <a:ext cx="8086725" cy="3402000"/>
          </a:xfrm>
          <a:prstGeom prst="bracketPair">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0" name="CuadroTexto 9">
            <a:extLst>
              <a:ext uri="{FF2B5EF4-FFF2-40B4-BE49-F238E27FC236}">
                <a16:creationId xmlns:a16="http://schemas.microsoft.com/office/drawing/2014/main" id="{658633AF-115B-4E37-8EF7-1EAD3136E894}"/>
              </a:ext>
            </a:extLst>
          </p:cNvPr>
          <p:cNvSpPr txBox="1"/>
          <p:nvPr/>
        </p:nvSpPr>
        <p:spPr>
          <a:xfrm>
            <a:off x="519769" y="1224918"/>
            <a:ext cx="3399525" cy="461665"/>
          </a:xfrm>
          <a:prstGeom prst="rect">
            <a:avLst/>
          </a:prstGeom>
          <a:noFill/>
        </p:spPr>
        <p:txBody>
          <a:bodyPr wrap="square" rtlCol="0">
            <a:spAutoFit/>
          </a:bodyPr>
          <a:lstStyle/>
          <a:p>
            <a:r>
              <a:rPr lang="es-CO" sz="2400" dirty="0">
                <a:latin typeface="Gotham Black" pitchFamily="50" charset="0"/>
              </a:rPr>
              <a:t>Caso sospechoso</a:t>
            </a:r>
          </a:p>
        </p:txBody>
      </p:sp>
    </p:spTree>
    <p:extLst>
      <p:ext uri="{BB962C8B-B14F-4D97-AF65-F5344CB8AC3E}">
        <p14:creationId xmlns:p14="http://schemas.microsoft.com/office/powerpoint/2010/main" val="2178379261"/>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12163</TotalTime>
  <Words>2175</Words>
  <Application>Microsoft Office PowerPoint</Application>
  <PresentationFormat>Presentación en pantalla (4:3)</PresentationFormat>
  <Paragraphs>205</Paragraphs>
  <Slides>16</Slides>
  <Notes>13</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16</vt:i4>
      </vt:variant>
    </vt:vector>
  </HeadingPairs>
  <TitlesOfParts>
    <vt:vector size="31" baseType="lpstr">
      <vt:lpstr>Arial</vt:lpstr>
      <vt:lpstr>Calibri</vt:lpstr>
      <vt:lpstr>Calibri Light</vt:lpstr>
      <vt:lpstr>Franklin Gothic Book</vt:lpstr>
      <vt:lpstr>Franklin Gothic Medium</vt:lpstr>
      <vt:lpstr>Garamond</vt:lpstr>
      <vt:lpstr>Gotham Black</vt:lpstr>
      <vt:lpstr>Gotham Light</vt:lpstr>
      <vt:lpstr>Helvetica</vt:lpstr>
      <vt:lpstr>Helvetica Neue</vt:lpstr>
      <vt:lpstr>Symbol</vt:lpstr>
      <vt:lpstr>Tahoma</vt:lpstr>
      <vt:lpstr>Times New Roman</vt:lpstr>
      <vt:lpstr>Wingdings</vt:lpstr>
      <vt:lpstr>Diseño personalizado</vt:lpstr>
      <vt:lpstr>Protocolos, definiciones y listas de casos</vt:lpstr>
      <vt:lpstr>Objetivos de aprendizaje</vt:lpstr>
      <vt:lpstr>Protocolos de vigilancia en salud pública </vt:lpstr>
      <vt:lpstr>Componentes de un protocolo de vigilancia en salud pública</vt:lpstr>
      <vt:lpstr>Que es una definición de caso </vt:lpstr>
      <vt:lpstr>Características de la definición de caso para la vigilancia</vt:lpstr>
      <vt:lpstr>Componentes de un protocolo: Definiciones de caso</vt:lpstr>
      <vt:lpstr>Definición de caso en tres niveles</vt:lpstr>
      <vt:lpstr>Definición de caso de Colera</vt:lpstr>
      <vt:lpstr>Definición de caso de Colera</vt:lpstr>
      <vt:lpstr>Presentación de PowerPoint</vt:lpstr>
      <vt:lpstr>Que es una lista de casos </vt:lpstr>
      <vt:lpstr>Presentación de PowerPoint</vt:lpstr>
      <vt:lpstr>Presentación de PowerPoint</vt:lpstr>
      <vt:lpstr>Resumen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Vigilancia de la salud pública: Estadísticas del resumen</dc:title>
  <dc:creator>CLAUDIA</dc:creator>
  <cp:lastModifiedBy>Yury silva lopez</cp:lastModifiedBy>
  <cp:revision>315</cp:revision>
  <dcterms:created xsi:type="dcterms:W3CDTF">2017-02-23T16:19:03Z</dcterms:created>
  <dcterms:modified xsi:type="dcterms:W3CDTF">2020-09-17T01:40:37Z</dcterms:modified>
</cp:coreProperties>
</file>