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9"/>
  </p:notesMasterIdLst>
  <p:sldIdLst>
    <p:sldId id="256" r:id="rId5"/>
    <p:sldId id="257" r:id="rId6"/>
    <p:sldId id="260" r:id="rId7"/>
    <p:sldId id="261" r:id="rId8"/>
    <p:sldId id="266" r:id="rId9"/>
    <p:sldId id="265" r:id="rId10"/>
    <p:sldId id="278" r:id="rId11"/>
    <p:sldId id="264" r:id="rId12"/>
    <p:sldId id="281" r:id="rId13"/>
    <p:sldId id="271" r:id="rId14"/>
    <p:sldId id="297" r:id="rId15"/>
    <p:sldId id="299" r:id="rId16"/>
    <p:sldId id="300" r:id="rId17"/>
    <p:sldId id="259" r:id="rId18"/>
  </p:sldIdLst>
  <p:sldSz cx="9144000" cy="6858000" type="screen4x3"/>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5" autoAdjust="0"/>
    <p:restoredTop sz="55556" autoAdjust="0"/>
  </p:normalViewPr>
  <p:slideViewPr>
    <p:cSldViewPr snapToGrid="0">
      <p:cViewPr varScale="1">
        <p:scale>
          <a:sx n="40" d="100"/>
          <a:sy n="40" d="100"/>
        </p:scale>
        <p:origin x="2382" y="4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21/10/2020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r>
              <a:rPr lang="es-CO" altLang="en-US" sz="3200" dirty="0">
                <a:latin typeface="+mn-lt"/>
                <a:ea typeface="ＭＳ Ｐゴシック" pitchFamily="34" charset="-128"/>
              </a:rPr>
              <a:t>Bienvenidos al Programa de entrenamiento en epidemiología de campo.</a:t>
            </a:r>
            <a:r>
              <a:rPr lang="es-CO" altLang="en-US" sz="3200" baseline="0" dirty="0">
                <a:latin typeface="+mn-lt"/>
                <a:ea typeface="ＭＳ Ｐゴシック" pitchFamily="34" charset="-128"/>
              </a:rPr>
              <a:t>   </a:t>
            </a:r>
            <a:r>
              <a:rPr lang="es-CO" altLang="en-US" sz="3200" dirty="0">
                <a:latin typeface="+mn-lt"/>
                <a:ea typeface="ＭＳ Ｐゴシック" pitchFamily="34" charset="-128"/>
              </a:rPr>
              <a:t>Durante esta sesión se revisarán los aspectos relevantes del trabajo coordinado entre los profesionales del laboratorio y los epidemiólogos de campo, específicamente, en apoyo a la vigilancia epidemiológica y la respuesta a brotes o emergencias de interés en salud pública.</a:t>
            </a:r>
          </a:p>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Además</a:t>
            </a:r>
            <a:r>
              <a:rPr lang="es-CO" baseline="0" dirty="0"/>
              <a:t> de los aspectos que ya se han revisado a lo largo de esta sesión, es</a:t>
            </a:r>
            <a:r>
              <a:rPr lang="es-CO" dirty="0"/>
              <a:t>tas estos otros </a:t>
            </a:r>
            <a:r>
              <a:rPr lang="es-CO" baseline="0" dirty="0"/>
              <a:t>aspectos clave en la articulación entre el epidemiólogo y el profesional del laboratorio, los cuales deben ser conocidos por el epidemiólogo de campo, necesarios dentro de su que hacer, así como parte de los informes que realizarán.</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Información que acompaña la muestra </a:t>
            </a:r>
            <a:r>
              <a:rPr lang="es-CO" sz="2400" dirty="0">
                <a:solidFill>
                  <a:prstClr val="black"/>
                </a:solidFill>
                <a:latin typeface="Gotham light"/>
              </a:rPr>
              <a:t>(documentación:</a:t>
            </a:r>
            <a:r>
              <a:rPr lang="es-CO" sz="2400" baseline="0" dirty="0">
                <a:solidFill>
                  <a:prstClr val="black"/>
                </a:solidFill>
                <a:latin typeface="Gotham light"/>
              </a:rPr>
              <a:t> ficha epidemiológica, resultados de laboratorio anteriores)</a:t>
            </a:r>
            <a:endParaRPr lang="es-CO" sz="2400" dirty="0">
              <a:solidFill>
                <a:prstClr val="black"/>
              </a:solidFill>
              <a:latin typeface="Gotham light"/>
            </a:endParaRP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Los responsables de procesarlas</a:t>
            </a:r>
            <a:r>
              <a:rPr lang="es-CO" sz="2400" dirty="0">
                <a:solidFill>
                  <a:prstClr val="black"/>
                </a:solidFill>
                <a:latin typeface="Gotham light"/>
              </a:rPr>
              <a:t>: se realizará en la DTS o se remiten</a:t>
            </a:r>
            <a:r>
              <a:rPr lang="es-CO" sz="2400" baseline="0" dirty="0">
                <a:solidFill>
                  <a:prstClr val="black"/>
                </a:solidFill>
                <a:latin typeface="Gotham light"/>
              </a:rPr>
              <a:t> al laboratorio nacional de referencia o a un centro colaborador)</a:t>
            </a:r>
            <a:endParaRPr lang="es-CO" sz="2400" dirty="0">
              <a:solidFill>
                <a:prstClr val="black"/>
              </a:solidFill>
              <a:latin typeface="Gotham light"/>
            </a:endParaRP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Tipo de ensayo o análisis realizados</a:t>
            </a:r>
            <a:r>
              <a:rPr lang="es-CO" sz="2400" dirty="0">
                <a:solidFill>
                  <a:prstClr val="black"/>
                </a:solidFill>
                <a:latin typeface="Gotham light"/>
              </a:rPr>
              <a:t>: con base en lo revisado previamente, fase aguda</a:t>
            </a:r>
            <a:r>
              <a:rPr lang="es-CO" sz="2400" baseline="0" dirty="0">
                <a:solidFill>
                  <a:prstClr val="black"/>
                </a:solidFill>
                <a:latin typeface="Gotham light"/>
              </a:rPr>
              <a:t> de la enfermedad, pico febril, sensibilidad y especificidad de la prueba, si existe o no prueba diagnóstica.</a:t>
            </a:r>
            <a:endParaRPr lang="es-CO" sz="2400" dirty="0">
              <a:solidFill>
                <a:prstClr val="black"/>
              </a:solidFill>
              <a:latin typeface="Gotham light"/>
            </a:endParaRP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Flujo para el envío de los resultados</a:t>
            </a:r>
            <a:r>
              <a:rPr lang="es-CO" sz="2400" dirty="0">
                <a:solidFill>
                  <a:prstClr val="black"/>
                </a:solidFill>
                <a:latin typeface="Gotham light"/>
              </a:rPr>
              <a:t>: sistema de referencia y </a:t>
            </a:r>
            <a:r>
              <a:rPr lang="es-CO" sz="2400" dirty="0" err="1">
                <a:solidFill>
                  <a:prstClr val="black"/>
                </a:solidFill>
                <a:latin typeface="Gotham light"/>
              </a:rPr>
              <a:t>contrareferencia</a:t>
            </a:r>
            <a:r>
              <a:rPr lang="es-CO" sz="2400" dirty="0">
                <a:solidFill>
                  <a:prstClr val="black"/>
                </a:solidFill>
                <a:latin typeface="Gotham light"/>
              </a:rPr>
              <a:t>.</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Configuración final de los casos y de los procesos de notificación</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400" b="1" dirty="0">
                <a:solidFill>
                  <a:prstClr val="black"/>
                </a:solidFill>
                <a:latin typeface="Gotham light"/>
              </a:rPr>
              <a:t>Control de calidad (supervisión directa e indirecta</a:t>
            </a:r>
            <a:r>
              <a:rPr lang="es-CO" sz="2400" dirty="0">
                <a:solidFill>
                  <a:prstClr val="black"/>
                </a:solidFill>
                <a:latin typeface="Gotham light"/>
              </a:rPr>
              <a:t>): aspectos claves</a:t>
            </a:r>
            <a:r>
              <a:rPr lang="es-CO" sz="2400" baseline="0" dirty="0">
                <a:solidFill>
                  <a:prstClr val="black"/>
                </a:solidFill>
                <a:latin typeface="Gotham light"/>
              </a:rPr>
              <a:t> en el aseguramiento de los resultados emitidos por el laboratorio</a:t>
            </a:r>
            <a:endParaRPr lang="es-CO" sz="2400" dirty="0">
              <a:solidFill>
                <a:prstClr val="black"/>
              </a:solidFill>
              <a:latin typeface="Gotham light"/>
            </a:endParaRPr>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346921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Una muestra bien tomada, en el momento adecuado, remitida para su análisis oportunamente y en óptimas condiciones técnicas, de bioseguridad, </a:t>
            </a:r>
            <a:r>
              <a:rPr lang="es-CO" dirty="0" err="1"/>
              <a:t>biocustodia</a:t>
            </a:r>
            <a:r>
              <a:rPr lang="es-CO" dirty="0"/>
              <a:t> y con la información complementaria adecuada, garantiza el éxito del diagnóstico.</a:t>
            </a:r>
            <a:r>
              <a:rPr lang="es-CO" baseline="0" dirty="0"/>
              <a:t>  Por lo cual es importante hacer estas preguntas: </a:t>
            </a:r>
            <a:r>
              <a:rPr lang="es-CO" b="1" baseline="0" dirty="0"/>
              <a:t>Cuándo tomar muestras … (ver diapositiva).</a:t>
            </a:r>
          </a:p>
          <a:p>
            <a:endParaRPr lang="es-CO" b="1" baseline="0" dirty="0"/>
          </a:p>
          <a:p>
            <a:r>
              <a:rPr lang="es-CO" b="1" baseline="0" dirty="0"/>
              <a:t>Para finalizar, </a:t>
            </a:r>
            <a:r>
              <a:rPr lang="es-CO" b="0" baseline="0" dirty="0"/>
              <a:t>citar el siguiente </a:t>
            </a:r>
            <a:r>
              <a:rPr lang="es-CO" dirty="0"/>
              <a:t>ejemplo: Las muestra para Dengue, pueden ser </a:t>
            </a:r>
            <a:r>
              <a:rPr lang="es-CO" b="1" dirty="0"/>
              <a:t>suero</a:t>
            </a:r>
            <a:r>
              <a:rPr lang="es-CO" dirty="0"/>
              <a:t>, el cual debe</a:t>
            </a:r>
            <a:r>
              <a:rPr lang="es-CO" baseline="0" dirty="0"/>
              <a:t> obtenerse en los primeros 5 días del inicio de los síntomas para aislamiento viral a través de </a:t>
            </a:r>
            <a:r>
              <a:rPr lang="es-CO" baseline="0" dirty="0" err="1"/>
              <a:t>Inmunofluerescencia</a:t>
            </a:r>
            <a:r>
              <a:rPr lang="es-CO" baseline="0" dirty="0"/>
              <a:t> indirecta IFI, o suero obtenido después del 5° día del inicio de síntomas (fase aguda o convaleciente) para realizar RT-PCR, o </a:t>
            </a:r>
            <a:r>
              <a:rPr lang="es-CO" baseline="0" dirty="0" err="1"/>
              <a:t>viscerotomía</a:t>
            </a:r>
            <a:r>
              <a:rPr lang="es-CO" baseline="0" dirty="0"/>
              <a:t>, muestras en solución de formol tamponado al 10% a temperatura ambiente para patología e </a:t>
            </a:r>
            <a:r>
              <a:rPr lang="es-CO" baseline="0" dirty="0" err="1"/>
              <a:t>inmunohistoquímica</a:t>
            </a:r>
            <a:r>
              <a:rPr lang="es-CO" baseline="0" dirty="0"/>
              <a:t> (detección de antígenos virales).</a:t>
            </a:r>
            <a:endParaRPr lang="es-CO" dirty="0"/>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1387416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CO" b="1" i="1" u="sng" dirty="0"/>
              <a:t>*Orientación sobre el tipo de muestra y detalles del envío</a:t>
            </a:r>
            <a:r>
              <a:rPr lang="es-CO" dirty="0"/>
              <a:t>, por ej. toma de las muestras en la fase aguda, antes de la administración de antibióticos, </a:t>
            </a:r>
            <a:r>
              <a:rPr lang="es-CO" b="1" i="1" u="sng" dirty="0"/>
              <a:t>Condiciones de almacenamiento y conservación de las muestras durante el transporte,  con medidas de bioseguridad.</a:t>
            </a:r>
            <a:r>
              <a:rPr lang="es-CO" b="0" i="0" u="none" dirty="0"/>
              <a:t> Muestras para</a:t>
            </a:r>
            <a:r>
              <a:rPr lang="es-CO" b="0" i="0" u="none" baseline="0" dirty="0"/>
              <a:t> análisis de virus, en sus mayoría refrigeradas o congeladas, ej. para virus respiratorios, SARSCoV-2 </a:t>
            </a:r>
            <a:r>
              <a:rPr lang="es-CO" sz="2400" b="0" i="0" u="none" strike="noStrike" baseline="0" dirty="0">
                <a:latin typeface="Calibri" panose="020F0502020204030204" pitchFamily="34" charset="0"/>
              </a:rPr>
              <a:t>Las muestras deben mantenerse refrigeradas (4-8°C) y Enviarse al laboratorio (central, LSPD, o de referencia) donde se procesarán dentro de las 24-72 horas de la toma.   Si no se pueden enviar muestras dentro de este período, se recomienda congelarlas a ‐70 °C (o menos) hasta que se envíen (asegurando que se mantenga la cadena de frío). El envío de muestras sospechosas a laboratorios de referencia o centros colaboradores fuera del país y por vía aérea debe cumplir con todas las normas internacionales (IATA) para Sustancias Biológicas de Categoría B.  El detalle sobre </a:t>
            </a:r>
            <a:r>
              <a:rPr lang="es-CO" sz="2400" b="1" i="1" u="sng" strike="noStrike" baseline="0" dirty="0">
                <a:effectLst>
                  <a:outerShdw blurRad="38100" dist="38100" dir="2700000" algn="tl">
                    <a:srgbClr val="000000">
                      <a:alpha val="43137"/>
                    </a:srgbClr>
                  </a:outerShdw>
                </a:effectLst>
                <a:latin typeface="Calibri" panose="020F0502020204030204" pitchFamily="34" charset="0"/>
              </a:rPr>
              <a:t>el  embalaje y transporte de las muestras</a:t>
            </a:r>
            <a:r>
              <a:rPr lang="es-CO" sz="2400" b="0" i="0" u="sng" strike="noStrike" baseline="0" dirty="0">
                <a:latin typeface="Calibri" panose="020F0502020204030204" pitchFamily="34" charset="0"/>
              </a:rPr>
              <a:t> </a:t>
            </a:r>
            <a:r>
              <a:rPr lang="es-CO" sz="2400" b="0" i="0" u="none" strike="noStrike" baseline="0" dirty="0">
                <a:latin typeface="Calibri" panose="020F0502020204030204" pitchFamily="34" charset="0"/>
              </a:rPr>
              <a:t>se aborda mas adelante. </a:t>
            </a:r>
            <a:endParaRPr lang="es-CO" b="1" i="1" u="sng" dirty="0"/>
          </a:p>
          <a:p>
            <a:r>
              <a:rPr lang="es-CO" dirty="0"/>
              <a:t>Los epidemiólogos deben </a:t>
            </a:r>
            <a:r>
              <a:rPr lang="es-CO" b="1" dirty="0"/>
              <a:t>Enviar el informe resumido</a:t>
            </a:r>
            <a:r>
              <a:rPr lang="es-CO" dirty="0"/>
              <a:t>, con la información mínima que el laboratorio necesita con cada muestra,</a:t>
            </a:r>
            <a:r>
              <a:rPr lang="es-CO" baseline="0" dirty="0"/>
              <a:t> modificaciones</a:t>
            </a:r>
            <a:r>
              <a:rPr lang="es-CO" dirty="0"/>
              <a:t> para situaciones especiales</a:t>
            </a:r>
            <a:r>
              <a:rPr lang="es-CO" baseline="0" dirty="0"/>
              <a:t> e i</a:t>
            </a:r>
            <a:r>
              <a:rPr lang="es-CO" dirty="0"/>
              <a:t>dentificación de las muestras.</a:t>
            </a:r>
          </a:p>
          <a:p>
            <a:r>
              <a:rPr lang="es-CO" b="1" i="1" u="sng" dirty="0"/>
              <a:t>*Cadena de frío: </a:t>
            </a:r>
            <a:r>
              <a:rPr lang="es-CO" b="0" i="0" u="none" dirty="0"/>
              <a:t>Es un factor crítico en el éxito de los resultados.</a:t>
            </a:r>
            <a:r>
              <a:rPr lang="es-CO" b="0" i="0" u="none" baseline="0" dirty="0"/>
              <a:t>  La cadena de frío permite garantizar las</a:t>
            </a:r>
            <a:r>
              <a:rPr lang="es-CO" b="0" i="0" u="none" dirty="0"/>
              <a:t> condiciones para conservación de la muestra desde que se toma hasta que se recibe en el laboratorio para su análisis, con el fin de asegurar la calidad y confiabilidad</a:t>
            </a:r>
            <a:r>
              <a:rPr lang="es-CO" b="0" i="0" u="none" baseline="0" dirty="0"/>
              <a:t> del resultado.</a:t>
            </a:r>
            <a:r>
              <a:rPr lang="es-CO" b="0" i="0" u="none" dirty="0"/>
              <a:t> Ej. se aplica una temperatura controlada a alimentos, muestras biológicas, ambientales, etc. En el caso de las muestras biológicas,</a:t>
            </a:r>
            <a:r>
              <a:rPr lang="es-CO" b="0" i="0" u="none" baseline="0" dirty="0"/>
              <a:t> al ser </a:t>
            </a:r>
            <a:r>
              <a:rPr lang="es-CO" b="0" i="0" u="none" dirty="0"/>
              <a:t>obtenidas de un ser vivo, en este caso un paciente, pueden requerir condiciones especiales de temperatura para reducir la contaminación bacteriana, garantizar la viabilidad de los</a:t>
            </a:r>
            <a:r>
              <a:rPr lang="es-CO" b="0" i="0" u="none" baseline="0" dirty="0"/>
              <a:t> microorganismos, evitar </a:t>
            </a:r>
            <a:r>
              <a:rPr lang="es-CO" b="0" i="0" u="none" dirty="0"/>
              <a:t>la activación de factores químicos y enzimáticos, y de esta manera lograr prolongar su vida útil para su análisis o su utilización. </a:t>
            </a:r>
            <a:r>
              <a:rPr lang="es-CO" b="1" i="1" u="sng" dirty="0"/>
              <a:t>*Cadena custodia: </a:t>
            </a:r>
            <a:r>
              <a:rPr lang="es-CO" b="0" i="0" u="none" dirty="0"/>
              <a:t>asegura que la muestra que se procesa en el laboratorio no sea alterada, sustituida, cambiada o manipulada entre el momento en que ésta se recoge hasta el momento que finaliza el análisis.</a:t>
            </a:r>
          </a:p>
          <a:p>
            <a:r>
              <a:rPr lang="es-CO" b="1" i="1" u="sng" dirty="0"/>
              <a:t>Documentos más relevantes que deben acompañar las muestras</a:t>
            </a:r>
            <a:r>
              <a:rPr lang="es-CO" u="sng" dirty="0"/>
              <a:t>: </a:t>
            </a:r>
            <a:r>
              <a:rPr lang="es-CO" u="none" dirty="0"/>
              <a:t>para la mayoría de las muestras</a:t>
            </a:r>
            <a:r>
              <a:rPr lang="es-CO" u="none" baseline="0" dirty="0"/>
              <a:t> debe llevar: </a:t>
            </a:r>
            <a:endParaRPr lang="es-CO" u="none" dirty="0"/>
          </a:p>
          <a:p>
            <a:r>
              <a:rPr lang="es-CO" dirty="0"/>
              <a:t>*Carta de responsabilidad dirigida al operador o empresa transportadora, indicando el contenido y el material usado como refrigerante o conservante de las muestras.</a:t>
            </a:r>
          </a:p>
          <a:p>
            <a:r>
              <a:rPr lang="es-CO" dirty="0"/>
              <a:t>*Ficha de notificación del evento, diligenciada completamente en letra legible.</a:t>
            </a:r>
          </a:p>
          <a:p>
            <a:r>
              <a:rPr lang="es-CO" dirty="0"/>
              <a:t>*Resumen de la historia clínica de ser posible.</a:t>
            </a:r>
          </a:p>
          <a:p>
            <a:r>
              <a:rPr lang="es-CO" dirty="0"/>
              <a:t>*Resultados de análisis de laboratorio previos relevantes para el evento.</a:t>
            </a:r>
          </a:p>
          <a:p>
            <a:r>
              <a:rPr lang="es-CO" dirty="0"/>
              <a:t>*Solicitud del análisis</a:t>
            </a:r>
          </a:p>
          <a:p>
            <a:r>
              <a:rPr lang="es-CO" b="0" i="0" u="none" dirty="0"/>
              <a:t>. </a:t>
            </a:r>
            <a:endParaRPr lang="es-CO" b="1" i="1" u="sng"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12</a:t>
            </a:fld>
            <a:endParaRPr lang="es-CO"/>
          </a:p>
        </p:txBody>
      </p:sp>
    </p:spTree>
    <p:extLst>
      <p:ext uri="{BB962C8B-B14F-4D97-AF65-F5344CB8AC3E}">
        <p14:creationId xmlns:p14="http://schemas.microsoft.com/office/powerpoint/2010/main" val="169083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Tabla 1. Condiciones de almacenamiento y conservación de las muestras durante el transporte:  se habla de temperatura ambiente cuando ésta oscila entre: 20 a 25°C, de Refrigeración: de 2 a 8 °C, Congelación (-20°C – 30°C) y </a:t>
            </a:r>
            <a:r>
              <a:rPr lang="es-CO" dirty="0" err="1"/>
              <a:t>Criopreservación</a:t>
            </a:r>
            <a:r>
              <a:rPr lang="es-CO" dirty="0"/>
              <a:t> (-80°C).</a:t>
            </a:r>
          </a:p>
          <a:p>
            <a:endParaRPr lang="es-CO" dirty="0"/>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13</a:t>
            </a:fld>
            <a:endParaRPr lang="es-CO"/>
          </a:p>
        </p:txBody>
      </p:sp>
    </p:spTree>
    <p:extLst>
      <p:ext uri="{BB962C8B-B14F-4D97-AF65-F5344CB8AC3E}">
        <p14:creationId xmlns:p14="http://schemas.microsoft.com/office/powerpoint/2010/main" val="1123807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Las personas que se dedican a la epidemiología de campo,</a:t>
            </a:r>
            <a:r>
              <a:rPr lang="es-CO" baseline="0" dirty="0"/>
              <a:t> son una fuerza poderosa, con rasgos</a:t>
            </a:r>
            <a:r>
              <a:rPr lang="es-CO" dirty="0"/>
              <a:t> emocionalmente fuertes</a:t>
            </a:r>
            <a:r>
              <a:rPr lang="es-CO" baseline="0" dirty="0"/>
              <a:t> y muy bien entrenados,</a:t>
            </a:r>
            <a:r>
              <a:rPr lang="es-CO" dirty="0"/>
              <a:t> ya que en el desarrollo de su labor, se enfrentan con situaciones</a:t>
            </a:r>
            <a:r>
              <a:rPr lang="es-CO" baseline="0" dirty="0"/>
              <a:t> en las que se exponen muchas veces a sí mismos, con tal de poder salvar vidas ajenas. Ponen en juego su amor, valor, ética y conocimiento, esto es algo que, sin duda, les honra profundamente a ustedes y sus familias. Muchos éxitos en su entrenamiento.</a:t>
            </a:r>
            <a:endParaRPr lang="es-CO"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14</a:t>
            </a:fld>
            <a:endParaRPr lang="es-CO"/>
          </a:p>
        </p:txBody>
      </p:sp>
    </p:spTree>
    <p:extLst>
      <p:ext uri="{BB962C8B-B14F-4D97-AF65-F5344CB8AC3E}">
        <p14:creationId xmlns:p14="http://schemas.microsoft.com/office/powerpoint/2010/main" val="170715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b="0" i="1" dirty="0"/>
              <a:t>Como objetivos de aprendizaje de este módulo, se espera que</a:t>
            </a:r>
            <a:r>
              <a:rPr lang="es-CO" b="0" i="1" baseline="0" dirty="0"/>
              <a:t> al final del mismo los estudiantes puedan:  identificar….</a:t>
            </a:r>
            <a:endParaRPr lang="es-CO" b="0" i="1"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dirty="0">
                <a:latin typeface="Arial Narrow" panose="020B0606020202030204" pitchFamily="34" charset="0"/>
              </a:rPr>
              <a:t>En esta y la siguiente</a:t>
            </a:r>
            <a:r>
              <a:rPr lang="es-CO" sz="1200" b="0" baseline="0" dirty="0">
                <a:latin typeface="Arial Narrow" panose="020B0606020202030204" pitchFamily="34" charset="0"/>
              </a:rPr>
              <a:t> diapositiva, revisaremos algunos ejemplos de las actividades en las cuales el laboratorio apoya la </a:t>
            </a:r>
            <a:r>
              <a:rPr lang="es-CO" sz="1200" dirty="0">
                <a:latin typeface="Helvetica" panose="020B0604020202020204" pitchFamily="34" charset="0"/>
                <a:cs typeface="Helvetica" panose="020B0604020202020204" pitchFamily="34" charset="0"/>
              </a:rPr>
              <a:t>vigilancia epidemiológica y</a:t>
            </a:r>
            <a:r>
              <a:rPr lang="es-CO" sz="1200" b="0" baseline="0" dirty="0">
                <a:latin typeface="Arial Narrow" panose="020B0606020202030204" pitchFamily="34" charset="0"/>
              </a:rPr>
              <a:t> la respuesta a brotes, eventos y emergencias en salud pública.  </a:t>
            </a:r>
          </a:p>
          <a:p>
            <a:r>
              <a:rPr lang="es-CO" sz="1200" b="0" baseline="0" dirty="0">
                <a:latin typeface="Arial Narrow" panose="020B0606020202030204" pitchFamily="34" charset="0"/>
              </a:rPr>
              <a:t>Además de establecer el inicio y el final de un brote, epidemia o evento de interés en salud pública, el laboratorio: </a:t>
            </a:r>
            <a:r>
              <a:rPr lang="es-CO" b="1" i="1" u="sng" dirty="0"/>
              <a:t>*identifica o confirma el agente etiológico: </a:t>
            </a:r>
            <a:r>
              <a:rPr lang="es-CO" b="0" i="0" u="none" dirty="0"/>
              <a:t>este es un </a:t>
            </a:r>
            <a:r>
              <a:rPr lang="es-CO" b="0" dirty="0"/>
              <a:t>aspecto</a:t>
            </a:r>
            <a:r>
              <a:rPr lang="es-CO" b="0" baseline="0" dirty="0"/>
              <a:t> clave para </a:t>
            </a:r>
            <a:r>
              <a:rPr lang="es-CO" b="0" dirty="0"/>
              <a:t>cono</a:t>
            </a:r>
            <a:r>
              <a:rPr lang="es-CO" b="0" baseline="0" dirty="0"/>
              <a:t>cer los mecanismos de transmisión, y en este caso, el laboratorio suministrará información sobre los tipos de muestras que se deben obtener, la recolección y preparación del envío para su transporte.  </a:t>
            </a:r>
            <a:r>
              <a:rPr lang="es-CO" b="1" i="1" u="sng" baseline="0" dirty="0"/>
              <a:t>*</a:t>
            </a:r>
            <a:r>
              <a:rPr lang="es-CO" b="1" i="1" u="sng" dirty="0"/>
              <a:t>Caracterización molecular del agente infeccioso</a:t>
            </a:r>
            <a:r>
              <a:rPr lang="es-CO" dirty="0"/>
              <a:t>, una</a:t>
            </a:r>
            <a:r>
              <a:rPr lang="es-CO" baseline="0" dirty="0"/>
              <a:t> </a:t>
            </a:r>
            <a:r>
              <a:rPr lang="es-CO" dirty="0"/>
              <a:t>aplicación de esto, es cuando permite relacionar los casos de un mismo brote (epidemia</a:t>
            </a:r>
            <a:r>
              <a:rPr lang="es-CO" baseline="0" dirty="0"/>
              <a:t> o pandemia)</a:t>
            </a:r>
            <a:r>
              <a:rPr lang="es-CO" dirty="0"/>
              <a:t>, incluso en áreas geográficas amplias</a:t>
            </a:r>
            <a:r>
              <a:rPr lang="es-CO" b="1" dirty="0"/>
              <a:t>.</a:t>
            </a:r>
            <a:r>
              <a:rPr lang="es-CO" b="1" baseline="0" dirty="0"/>
              <a:t> </a:t>
            </a:r>
            <a:r>
              <a:rPr lang="es-CO" b="1" i="1" u="sng" dirty="0"/>
              <a:t>*La confirmación e identificación de la fuente de infección</a:t>
            </a:r>
            <a:r>
              <a:rPr lang="es-CO" b="1" dirty="0"/>
              <a:t>: </a:t>
            </a:r>
            <a:r>
              <a:rPr lang="es-CO" b="0" dirty="0"/>
              <a:t>acá</a:t>
            </a:r>
            <a:r>
              <a:rPr lang="es-CO" b="0" baseline="0" dirty="0"/>
              <a:t> la palabra clave es “infección”, y hace referencia a l</a:t>
            </a:r>
            <a:r>
              <a:rPr lang="es-CO" b="0" dirty="0"/>
              <a:t>a persona, animal, objeto o sustancia de la cual el agente infeccioso pasa a un huésped, que se diferencia de la </a:t>
            </a:r>
            <a:r>
              <a:rPr lang="es-CO" b="1" i="1" u="sng" dirty="0"/>
              <a:t>Identificación de fuentes de transmisión o contaminación</a:t>
            </a:r>
            <a:r>
              <a:rPr lang="es-CO" b="0" i="0" u="none" dirty="0"/>
              <a:t>:</a:t>
            </a:r>
            <a:r>
              <a:rPr lang="es-CO" b="0" i="0" u="none" baseline="0" dirty="0"/>
              <a:t> para comprenderlo mejor, usaré como ejemplo, u</a:t>
            </a:r>
            <a:r>
              <a:rPr lang="es-CO" b="0" dirty="0"/>
              <a:t>na fuente de contaminación, que sería la provocada por el derrame de una fosa séptica en un abastecimiento de agua o la causada por un manipulador de alimentos asintomático al contaminar una ensalada que estaba manipulando. *</a:t>
            </a:r>
            <a:r>
              <a:rPr lang="es-CO" b="1" i="1" u="sng" dirty="0"/>
              <a:t>Medición de inmunidad poblacional</a:t>
            </a:r>
            <a:r>
              <a:rPr lang="es-CO" b="0" i="0" u="none" dirty="0"/>
              <a:t>: ej. inmunidad colectiva</a:t>
            </a:r>
            <a:r>
              <a:rPr lang="es-CO" b="0" i="0" u="none" baseline="0" dirty="0"/>
              <a:t> o inmunidad de rebaño, en la cual  se observa una forma </a:t>
            </a:r>
            <a:r>
              <a:rPr lang="es-CO" b="0" i="0" u="none" dirty="0"/>
              <a:t>indirecta de protección contra una enfermedad que se produce cuando una parte de la población ha sido vacunada o existen personas que son inmunes por contagio previo e interrumpen la cadena epidemiológica, previniendo así que personas no inmunizadas contraigan la enfermedad.​ En las enfermedades que se transmiten de persona a persona, es más difícil mantener una cadena de infección cuando una gran parte de la población es inmune. Cuanta mayor es la proporción de individuos inmunes, menor es la probabilidad de que una persona susceptible entre en contacto con un individuo infectado. </a:t>
            </a:r>
            <a:r>
              <a:rPr lang="es-CO" sz="2400" b="1" i="1" u="sng" kern="1200" dirty="0">
                <a:solidFill>
                  <a:schemeClr val="tx1"/>
                </a:solidFill>
                <a:latin typeface="+mn-lt"/>
                <a:ea typeface="+mn-ea"/>
                <a:cs typeface="+mn-cs"/>
              </a:rPr>
              <a:t>En la me</a:t>
            </a:r>
            <a:r>
              <a:rPr lang="es-CO" b="1" i="1" u="sng" dirty="0"/>
              <a:t>dición de efectividad estrategias control:</a:t>
            </a:r>
            <a:r>
              <a:rPr lang="es-CO" b="0" i="0" u="none" baseline="0" dirty="0"/>
              <a:t> como ejemplo, estarían la eficacia de una vacuna y el tiempo de duración de esta estrategia, l</a:t>
            </a:r>
            <a:r>
              <a:rPr lang="es-CO" b="0" i="0" u="none" dirty="0"/>
              <a:t>as vacunas disponibles,</a:t>
            </a:r>
            <a:r>
              <a:rPr lang="es-CO" b="0" i="0" u="none" baseline="0" dirty="0"/>
              <a:t> </a:t>
            </a:r>
            <a:r>
              <a:rPr lang="es-CO" b="0" i="0" u="none" dirty="0"/>
              <a:t> actualmente, tienen grados de eficacia variable; la vacuna contra la fiebre amarilla tiene una eficacia cercana al 95%</a:t>
            </a:r>
            <a:r>
              <a:rPr lang="es-CO" b="0" i="0" u="none" baseline="0" dirty="0"/>
              <a:t>; en esta medición se analiza </a:t>
            </a:r>
            <a:r>
              <a:rPr lang="es-CO" b="0" i="0" u="none" dirty="0"/>
              <a:t>la proporción de casos entre personas vacunadas y no vacunadas, por ejemplo, si es la misma, la eficacia de la vacuna es nula o del 0%. </a:t>
            </a:r>
            <a:r>
              <a:rPr lang="es-CO" b="1" i="1" u="sng" dirty="0"/>
              <a:t>Análisis de casos clínicos severos o poco usuales </a:t>
            </a:r>
            <a:r>
              <a:rPr lang="es-CO" b="0" i="0" u="none" dirty="0"/>
              <a:t>y en la </a:t>
            </a:r>
            <a:r>
              <a:rPr lang="es-CO" b="1" i="1" u="sng" dirty="0"/>
              <a:t>Identificación de los tipos/subtipos de los virus</a:t>
            </a:r>
            <a:r>
              <a:rPr lang="es-CO" dirty="0"/>
              <a:t>,</a:t>
            </a:r>
            <a:r>
              <a:rPr lang="es-CO" baseline="0" dirty="0"/>
              <a:t> por ejemplo: La Influenza, </a:t>
            </a:r>
            <a:r>
              <a:rPr lang="es-CO" dirty="0"/>
              <a:t> hay cuatro tipos de virus de la influenza: A, B, C y D. Los virus de influenza A son los únicos virus conocidos por causar pandemias, tales como epidemias de la influenza a nivel mundial. Una pandemia puede ocurrir cuando aparece un virus nuevo y muy diferente de influenza A con la capacidad de ocasionar infecciones y propagarse fácilmente entre las personas. </a:t>
            </a: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348305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dirty="0">
                <a:latin typeface="Arial Narrow" panose="020B0606020202030204" pitchFamily="34" charset="0"/>
              </a:rPr>
              <a:t>Continuando con las actividades en las cuales el laboratorio apoya la vigilancia epidemiológica y la respuesta a brotes, eventos y emergencias en salud pública:</a:t>
            </a:r>
            <a:r>
              <a:rPr lang="es-CO" sz="1200" b="0" i="0" u="none" baseline="0" dirty="0">
                <a:latin typeface="Arial Narrow" panose="020B0606020202030204" pitchFamily="34" charset="0"/>
              </a:rPr>
              <a:t> t</a:t>
            </a:r>
            <a:r>
              <a:rPr lang="es-CO" sz="1200" b="0" i="0" u="none" dirty="0">
                <a:latin typeface="Arial Narrow" panose="020B0606020202030204" pitchFamily="34" charset="0"/>
              </a:rPr>
              <a:t>ambién </a:t>
            </a:r>
            <a:r>
              <a:rPr lang="es-CO" sz="1200" b="1" i="1" u="sng" dirty="0">
                <a:latin typeface="Arial Narrow" panose="020B0606020202030204" pitchFamily="34" charset="0"/>
              </a:rPr>
              <a:t>permite Identificar fase de la enfermedad</a:t>
            </a:r>
            <a:r>
              <a:rPr lang="es-CO" sz="1200" b="1" dirty="0">
                <a:latin typeface="Arial Narrow" panose="020B0606020202030204" pitchFamily="34" charset="0"/>
              </a:rPr>
              <a:t>: </a:t>
            </a:r>
            <a:r>
              <a:rPr lang="es-CO" sz="1200" b="0" dirty="0">
                <a:latin typeface="Arial Narrow" panose="020B0606020202030204" pitchFamily="34" charset="0"/>
              </a:rPr>
              <a:t>sirve para </a:t>
            </a:r>
            <a:r>
              <a:rPr lang="es-CO" sz="1200" dirty="0">
                <a:latin typeface="Arial Narrow" panose="020B0606020202030204" pitchFamily="34" charset="0"/>
              </a:rPr>
              <a:t>orientar al desarrollo de pruebas,</a:t>
            </a:r>
            <a:r>
              <a:rPr lang="es-CO" sz="1200" baseline="0" dirty="0">
                <a:latin typeface="Arial Narrow" panose="020B0606020202030204" pitchFamily="34" charset="0"/>
              </a:rPr>
              <a:t> ya que no es lo mismo en la fase aguda, que en la crónica Ej. d</a:t>
            </a:r>
            <a:r>
              <a:rPr lang="es-CO" sz="1200" dirty="0">
                <a:latin typeface="Arial Narrow" panose="020B0606020202030204" pitchFamily="34" charset="0"/>
              </a:rPr>
              <a:t>urante </a:t>
            </a:r>
            <a:r>
              <a:rPr lang="es-CO" sz="1200" b="1" i="1" u="sng" dirty="0">
                <a:latin typeface="Arial Narrow" panose="020B0606020202030204" pitchFamily="34" charset="0"/>
              </a:rPr>
              <a:t>la fase aguda de Chagas</a:t>
            </a:r>
            <a:r>
              <a:rPr lang="es-CO" sz="1200" dirty="0">
                <a:latin typeface="Arial Narrow" panose="020B0606020202030204" pitchFamily="34" charset="0"/>
              </a:rPr>
              <a:t>, se pueden realizar</a:t>
            </a:r>
            <a:r>
              <a:rPr lang="es-CO" sz="1200" baseline="0" dirty="0">
                <a:latin typeface="Arial Narrow" panose="020B0606020202030204" pitchFamily="34" charset="0"/>
              </a:rPr>
              <a:t> pruebas </a:t>
            </a:r>
            <a:r>
              <a:rPr lang="es-CO" sz="1200" dirty="0">
                <a:latin typeface="Arial Narrow" panose="020B0606020202030204" pitchFamily="34" charset="0"/>
              </a:rPr>
              <a:t>parasitológicas directas en busca del parasito,</a:t>
            </a:r>
            <a:r>
              <a:rPr lang="es-CO" sz="1200" baseline="0" dirty="0">
                <a:latin typeface="Arial Narrow" panose="020B0606020202030204" pitchFamily="34" charset="0"/>
              </a:rPr>
              <a:t> que se puede realizar con</a:t>
            </a:r>
            <a:r>
              <a:rPr lang="es-CO" sz="1200" dirty="0">
                <a:latin typeface="Arial Narrow" panose="020B0606020202030204" pitchFamily="34" charset="0"/>
              </a:rPr>
              <a:t> examen de sangre fresca, gota gruesa, frotis o extendido de sangre periférica y métodos de concentración, teniendo en cuenta que el parásito puede estar en circulación principalmente durante los primeros 30 días y hasta los 60 días. Mientras que en</a:t>
            </a:r>
            <a:r>
              <a:rPr lang="es-CO" sz="1200" b="1" i="1" u="sng" dirty="0">
                <a:latin typeface="Arial Narrow" panose="020B0606020202030204" pitchFamily="34" charset="0"/>
              </a:rPr>
              <a:t> la fase crónica </a:t>
            </a:r>
            <a:r>
              <a:rPr lang="es-CO" sz="1200" dirty="0">
                <a:latin typeface="Arial Narrow" panose="020B0606020202030204" pitchFamily="34" charset="0"/>
              </a:rPr>
              <a:t>la </a:t>
            </a:r>
            <a:r>
              <a:rPr lang="es-CO" sz="1200" dirty="0" err="1">
                <a:latin typeface="Arial Narrow" panose="020B0606020202030204" pitchFamily="34" charset="0"/>
              </a:rPr>
              <a:t>parasitemia</a:t>
            </a:r>
            <a:r>
              <a:rPr lang="es-CO" sz="1200" dirty="0">
                <a:latin typeface="Arial Narrow" panose="020B0606020202030204" pitchFamily="34" charset="0"/>
              </a:rPr>
              <a:t> disminuye a tal punto que no se encuentran parásitos circulantes por largos periodos y las técnicas de multiplicación parasitaria como el hemocultivo o </a:t>
            </a:r>
            <a:r>
              <a:rPr lang="es-CO" sz="1200" dirty="0" err="1">
                <a:latin typeface="Arial Narrow" panose="020B0606020202030204" pitchFamily="34" charset="0"/>
              </a:rPr>
              <a:t>xenodiagnóstico</a:t>
            </a:r>
            <a:r>
              <a:rPr lang="es-CO" sz="1200" dirty="0">
                <a:latin typeface="Arial Narrow" panose="020B0606020202030204" pitchFamily="34" charset="0"/>
              </a:rPr>
              <a:t> o las moleculares como la PCR</a:t>
            </a:r>
            <a:r>
              <a:rPr lang="es-CO" sz="1200" baseline="0" dirty="0">
                <a:latin typeface="Arial Narrow" panose="020B0606020202030204" pitchFamily="34" charset="0"/>
              </a:rPr>
              <a:t> convencional</a:t>
            </a:r>
            <a:r>
              <a:rPr lang="es-CO" sz="1200" dirty="0">
                <a:latin typeface="Arial Narrow" panose="020B0606020202030204" pitchFamily="34" charset="0"/>
              </a:rPr>
              <a:t> y en tiempo real (</a:t>
            </a:r>
            <a:r>
              <a:rPr lang="es-CO" sz="1200" dirty="0" err="1">
                <a:latin typeface="Arial Narrow" panose="020B0606020202030204" pitchFamily="34" charset="0"/>
              </a:rPr>
              <a:t>qPCR</a:t>
            </a:r>
            <a:r>
              <a:rPr lang="es-CO" sz="1200" dirty="0">
                <a:latin typeface="Arial Narrow" panose="020B0606020202030204" pitchFamily="34" charset="0"/>
              </a:rPr>
              <a:t>) pueden resultar negativas, </a:t>
            </a:r>
            <a:r>
              <a:rPr lang="es-CO" sz="1200" i="1" u="sng" dirty="0">
                <a:latin typeface="Arial Narrow" panose="020B0606020202030204" pitchFamily="34" charset="0"/>
              </a:rPr>
              <a:t>por lo tanto su diagnóstico se debe realizar de </a:t>
            </a:r>
            <a:r>
              <a:rPr lang="es-CO" sz="1200" b="0" i="1" u="sng" dirty="0">
                <a:latin typeface="Arial Narrow" panose="020B0606020202030204" pitchFamily="34" charset="0"/>
              </a:rPr>
              <a:t>manera indirecta mediante detección de anticuerpos específicos</a:t>
            </a:r>
            <a:r>
              <a:rPr lang="es-CO" sz="1200" dirty="0">
                <a:latin typeface="Arial Narrow" panose="020B0606020202030204" pitchFamily="34" charset="0"/>
              </a:rPr>
              <a:t>, </a:t>
            </a:r>
            <a:r>
              <a:rPr lang="es-CO" sz="1200" dirty="0">
                <a:solidFill>
                  <a:srgbClr val="7030A0"/>
                </a:solidFill>
                <a:effectLst/>
                <a:latin typeface="Arial Narrow" panose="020B0606020202030204" pitchFamily="34" charset="0"/>
              </a:rPr>
              <a:t>teniendo en cuenta que el microorganismo, en este caso T. </a:t>
            </a:r>
            <a:r>
              <a:rPr lang="es-CO" sz="1200" dirty="0" err="1">
                <a:solidFill>
                  <a:srgbClr val="7030A0"/>
                </a:solidFill>
                <a:effectLst/>
                <a:latin typeface="Arial Narrow" panose="020B0606020202030204" pitchFamily="34" charset="0"/>
              </a:rPr>
              <a:t>cruzy</a:t>
            </a:r>
            <a:r>
              <a:rPr lang="es-CO" sz="1200" dirty="0">
                <a:solidFill>
                  <a:srgbClr val="7030A0"/>
                </a:solidFill>
                <a:effectLst/>
                <a:latin typeface="Arial Narrow" panose="020B0606020202030204" pitchFamily="34" charset="0"/>
              </a:rPr>
              <a:t> es muy antigénico y </a:t>
            </a:r>
            <a:r>
              <a:rPr lang="es-CO" sz="1200" b="0" i="1" dirty="0">
                <a:solidFill>
                  <a:srgbClr val="7030A0"/>
                </a:solidFill>
                <a:effectLst/>
                <a:latin typeface="Arial Narrow" panose="020B0606020202030204" pitchFamily="34" charset="0"/>
              </a:rPr>
              <a:t>en la mayoría de los individuos </a:t>
            </a:r>
            <a:r>
              <a:rPr lang="es-CO" sz="1200" b="0" i="1" dirty="0" err="1">
                <a:solidFill>
                  <a:srgbClr val="7030A0"/>
                </a:solidFill>
                <a:effectLst/>
                <a:latin typeface="Arial Narrow" panose="020B0606020202030204" pitchFamily="34" charset="0"/>
              </a:rPr>
              <a:t>inmunocompetentes</a:t>
            </a:r>
            <a:r>
              <a:rPr lang="es-CO" sz="1200" b="0" i="1" dirty="0">
                <a:solidFill>
                  <a:srgbClr val="7030A0"/>
                </a:solidFill>
                <a:effectLst/>
                <a:latin typeface="Arial Narrow" panose="020B0606020202030204" pitchFamily="34" charset="0"/>
              </a:rPr>
              <a:t> se presenta una fuerte respuesta inmune.</a:t>
            </a:r>
            <a:r>
              <a:rPr lang="es-CO" sz="1200" dirty="0">
                <a:effectLst/>
                <a:latin typeface="Arial Narrow" panose="020B0606020202030204" pitchFamily="34" charset="0"/>
              </a:rPr>
              <a:t> </a:t>
            </a:r>
            <a:r>
              <a:rPr lang="es-CO" sz="1200" baseline="0" dirty="0">
                <a:effectLst/>
                <a:latin typeface="Arial Narrow" panose="020B0606020202030204" pitchFamily="34" charset="0"/>
              </a:rPr>
              <a:t> </a:t>
            </a:r>
            <a:r>
              <a:rPr lang="es-CO" sz="1200" baseline="0" dirty="0">
                <a:latin typeface="Arial Narrow" panose="020B0606020202030204" pitchFamily="34" charset="0"/>
              </a:rPr>
              <a:t>*</a:t>
            </a:r>
            <a:r>
              <a:rPr lang="es-CO" sz="1200" b="1" i="1" u="sng" dirty="0">
                <a:latin typeface="Arial Narrow" panose="020B0606020202030204" pitchFamily="34" charset="0"/>
              </a:rPr>
              <a:t>Caracterizar antigénica y genéticamente las cepas circulantes</a:t>
            </a:r>
            <a:r>
              <a:rPr lang="es-CO" sz="1200" dirty="0">
                <a:latin typeface="Arial Narrow" panose="020B0606020202030204" pitchFamily="34" charset="0"/>
              </a:rPr>
              <a:t>: Ej. Los CDC caracterizan antigénicamente alrededor de 2 000 virus de la influenza por año​​​​​​​ con el objetivo de comparar el grado de similitud que existe entre los virus de la influenza actualmente en circulación y aquellos que se incluyeron en la vacuna contra la influenza y de monitorear los cambios que se observan en los virus de la influenza en circulación. La caracterización antigénica puede ofrecer un indicio sobre la capacidad que tiene la vacuna contra la influenza para producir una respuesta inmunitaria contra los virus de la influenza que circulan entre las personas. Esta información también ayuda a los expertos a decidir qué virus debería incluirse en la vacuna contra la influenza de la próxima temporada.  </a:t>
            </a:r>
            <a:r>
              <a:rPr lang="es-CO" sz="1200" b="1" i="1" u="sng" dirty="0">
                <a:latin typeface="Arial Narrow" panose="020B0606020202030204" pitchFamily="34" charset="0"/>
              </a:rPr>
              <a:t>*Vigilar la sensibilidad de antivirales:</a:t>
            </a:r>
            <a:r>
              <a:rPr lang="es-CO" sz="1200" b="1" i="1" u="sng" baseline="0" dirty="0">
                <a:latin typeface="Arial Narrow" panose="020B0606020202030204" pitchFamily="34" charset="0"/>
              </a:rPr>
              <a:t> </a:t>
            </a:r>
            <a:r>
              <a:rPr lang="es-CO" sz="1200" b="0" i="0" u="none" baseline="0" dirty="0">
                <a:latin typeface="Arial Narrow" panose="020B0606020202030204" pitchFamily="34" charset="0"/>
              </a:rPr>
              <a:t>es útil, ya que los antivirales pueden aminorar los síntomas y acortar la duración de la enfermedad, precisamente los efectos que tienen contra la gripe estacional. También pueden contribuir a evitar una afección grave y la muerte. *</a:t>
            </a:r>
            <a:r>
              <a:rPr lang="es-CO" sz="1200" b="1" i="1" u="sng" dirty="0">
                <a:latin typeface="Arial Narrow" panose="020B0606020202030204" pitchFamily="34" charset="0"/>
              </a:rPr>
              <a:t>Contribuir a las recomendaciones anuales de la vacuna antigripal de la siguiente temporada:</a:t>
            </a:r>
            <a:r>
              <a:rPr lang="es-CO" sz="1200" b="1" i="1" u="sng" baseline="0" dirty="0">
                <a:latin typeface="Arial Narrow" panose="020B0606020202030204" pitchFamily="34" charset="0"/>
              </a:rPr>
              <a:t>  </a:t>
            </a:r>
            <a:r>
              <a:rPr lang="es-CO" sz="1200" b="0" i="0" u="none" baseline="0" dirty="0">
                <a:latin typeface="Arial Narrow" panose="020B0606020202030204" pitchFamily="34" charset="0"/>
              </a:rPr>
              <a:t>ej. al realizar la caracterización antigénica y molecular de los virus influenza A (H3N2) circulantes en Colombia y su relación con las cepas </a:t>
            </a:r>
            <a:r>
              <a:rPr lang="es-CO" sz="1200" b="0" i="0" u="none" baseline="0" dirty="0" err="1">
                <a:latin typeface="Arial Narrow" panose="020B0606020202030204" pitchFamily="34" charset="0"/>
              </a:rPr>
              <a:t>vacunales</a:t>
            </a:r>
            <a:r>
              <a:rPr lang="es-CO" sz="1200" b="0" i="0" u="none" baseline="0" dirty="0">
                <a:latin typeface="Arial Narrow" panose="020B0606020202030204" pitchFamily="34" charset="0"/>
              </a:rPr>
              <a:t> para un periodo determinado. </a:t>
            </a:r>
            <a:r>
              <a:rPr lang="es-CO" sz="1200" b="1" i="1" u="sng" baseline="0" dirty="0">
                <a:latin typeface="Arial Narrow" panose="020B0606020202030204" pitchFamily="34" charset="0"/>
              </a:rPr>
              <a:t>*</a:t>
            </a:r>
            <a:r>
              <a:rPr lang="es-CO" sz="1200" b="1" i="1" u="sng" dirty="0">
                <a:latin typeface="Arial Narrow" panose="020B0606020202030204" pitchFamily="34" charset="0"/>
              </a:rPr>
              <a:t>Vigilancia de la calidad de las pruebas diagnósticas</a:t>
            </a:r>
            <a:r>
              <a:rPr lang="es-CO" sz="1200" b="1" i="1" dirty="0">
                <a:latin typeface="Arial Narrow" panose="020B0606020202030204" pitchFamily="34" charset="0"/>
              </a:rPr>
              <a:t>: </a:t>
            </a:r>
            <a:r>
              <a:rPr lang="es-CO" sz="1200" dirty="0">
                <a:latin typeface="Arial Narrow" panose="020B0606020202030204" pitchFamily="34" charset="0"/>
              </a:rPr>
              <a:t>las técnicas serológicas son muy variables, ninguno alcanza por si solo el 100% de efectividad en el diagnóstico y esta es la razón por la cual, en algunas infecciones se recomienda realizar dos técnicas para confirmar o descartar el diagnóstico y se pide que el rango de sensibilidad y especificidad sean altos,</a:t>
            </a:r>
            <a:r>
              <a:rPr lang="es-CO" sz="1200" baseline="0" dirty="0">
                <a:latin typeface="Arial Narrow" panose="020B0606020202030204" pitchFamily="34" charset="0"/>
              </a:rPr>
              <a:t> esto puede variar; Continuando con el ejemplo de T </a:t>
            </a:r>
            <a:r>
              <a:rPr lang="es-CO" sz="1200" baseline="0" dirty="0" err="1">
                <a:latin typeface="Arial Narrow" panose="020B0606020202030204" pitchFamily="34" charset="0"/>
              </a:rPr>
              <a:t>cruzy</a:t>
            </a:r>
            <a:r>
              <a:rPr lang="es-CO" sz="1200" baseline="0" dirty="0">
                <a:latin typeface="Arial Narrow" panose="020B0606020202030204" pitchFamily="34" charset="0"/>
              </a:rPr>
              <a:t>. </a:t>
            </a:r>
            <a:r>
              <a:rPr lang="es-CO" sz="1200" dirty="0">
                <a:latin typeface="Arial Narrow" panose="020B0606020202030204" pitchFamily="34" charset="0"/>
              </a:rPr>
              <a:t>que puede variar entre el 98 y 99,5%,</a:t>
            </a:r>
            <a:r>
              <a:rPr lang="es-CO" sz="1200" baseline="0" dirty="0">
                <a:latin typeface="Arial Narrow" panose="020B0606020202030204" pitchFamily="34" charset="0"/>
              </a:rPr>
              <a:t> acá se analiza la </a:t>
            </a:r>
            <a:r>
              <a:rPr lang="es-CO" sz="1200" dirty="0">
                <a:latin typeface="Arial Narrow" panose="020B0606020202030204" pitchFamily="34" charset="0"/>
              </a:rPr>
              <a:t>sensibilidad y especificidad de las pruebas para determinado agente. *</a:t>
            </a:r>
            <a:r>
              <a:rPr lang="es-CO" sz="1200" b="1" i="1" u="sng" dirty="0">
                <a:latin typeface="Arial Narrow" panose="020B0606020202030204" pitchFamily="34" charset="0"/>
              </a:rPr>
              <a:t>Vigilancia</a:t>
            </a:r>
            <a:r>
              <a:rPr lang="es-CO" sz="1200" b="1" i="1" u="sng" baseline="0" dirty="0">
                <a:latin typeface="Arial Narrow" panose="020B0606020202030204" pitchFamily="34" charset="0"/>
              </a:rPr>
              <a:t> entomológica</a:t>
            </a:r>
            <a:r>
              <a:rPr lang="es-CO" sz="1200" baseline="0" dirty="0">
                <a:latin typeface="Arial Narrow" panose="020B0606020202030204" pitchFamily="34" charset="0"/>
              </a:rPr>
              <a:t>: esta vigilancia es sumamente importante p</a:t>
            </a:r>
            <a:r>
              <a:rPr lang="es-CO" sz="1200" dirty="0">
                <a:latin typeface="Arial Narrow" panose="020B0606020202030204" pitchFamily="34" charset="0"/>
              </a:rPr>
              <a:t>ara luchar eficazmente contra los insectos transmisores de enfermedades</a:t>
            </a:r>
            <a:r>
              <a:rPr lang="es-CO" sz="1200" baseline="0" dirty="0">
                <a:latin typeface="Arial Narrow" panose="020B0606020202030204" pitchFamily="34" charset="0"/>
              </a:rPr>
              <a:t> (</a:t>
            </a:r>
            <a:r>
              <a:rPr lang="es-CO" sz="1200" dirty="0">
                <a:latin typeface="Arial Narrow" panose="020B0606020202030204" pitchFamily="34" charset="0"/>
              </a:rPr>
              <a:t>ej. vectores del paludismo, </a:t>
            </a:r>
            <a:r>
              <a:rPr lang="es-CO" sz="1200" dirty="0" err="1">
                <a:latin typeface="Arial Narrow" panose="020B0606020202030204" pitchFamily="34" charset="0"/>
              </a:rPr>
              <a:t>chagas</a:t>
            </a:r>
            <a:r>
              <a:rPr lang="es-CO" sz="1200" dirty="0">
                <a:latin typeface="Arial Narrow" panose="020B0606020202030204" pitchFamily="34" charset="0"/>
              </a:rPr>
              <a:t>, dengue, </a:t>
            </a:r>
            <a:r>
              <a:rPr lang="es-CO" sz="1200" dirty="0" err="1">
                <a:latin typeface="Arial Narrow" panose="020B0606020202030204" pitchFamily="34" charset="0"/>
              </a:rPr>
              <a:t>zika</a:t>
            </a:r>
            <a:r>
              <a:rPr lang="es-CO" sz="1200" dirty="0">
                <a:latin typeface="Arial Narrow" panose="020B0606020202030204" pitchFamily="34" charset="0"/>
              </a:rPr>
              <a:t>, </a:t>
            </a:r>
            <a:r>
              <a:rPr lang="es-CO" sz="1200" dirty="0" err="1">
                <a:latin typeface="Arial Narrow" panose="020B0606020202030204" pitchFamily="34" charset="0"/>
              </a:rPr>
              <a:t>chickungunya</a:t>
            </a:r>
            <a:r>
              <a:rPr lang="es-CO" sz="1200" dirty="0">
                <a:latin typeface="Arial Narrow" panose="020B0606020202030204" pitchFamily="34" charset="0"/>
              </a:rPr>
              <a:t>)</a:t>
            </a:r>
            <a:r>
              <a:rPr lang="es-CO" sz="1200" baseline="0" dirty="0">
                <a:latin typeface="Arial Narrow" panose="020B0606020202030204" pitchFamily="34" charset="0"/>
              </a:rPr>
              <a:t> lo que permite</a:t>
            </a:r>
            <a:r>
              <a:rPr lang="es-CO" sz="1200" dirty="0">
                <a:latin typeface="Arial Narrow" panose="020B0606020202030204" pitchFamily="34" charset="0"/>
              </a:rPr>
              <a:t> conocer las especies locales de vectores y su sensibilidad a los insecticidas, así como el comportamiento de las personas y los propios vectores que pueden facilitar que estos mosquitos no se vean afectados por las intervenciones y, por tanto, se mantenga una transmisión residual. La recogida periódica de estos datos es fundamental para establecer las estrategias de lucha y analizar sus efectos en la transmisión de</a:t>
            </a:r>
            <a:r>
              <a:rPr lang="es-CO" sz="1200" baseline="0" dirty="0">
                <a:latin typeface="Arial Narrow" panose="020B0606020202030204" pitchFamily="34" charset="0"/>
              </a:rPr>
              <a:t> las enfermedades y finalmente, y no menos importante, está la</a:t>
            </a:r>
            <a:r>
              <a:rPr lang="es-CO" sz="1200" dirty="0">
                <a:latin typeface="Arial Narrow" panose="020B0606020202030204" pitchFamily="34" charset="0"/>
              </a:rPr>
              <a:t> *</a:t>
            </a:r>
            <a:r>
              <a:rPr lang="es-CO" sz="1200" b="1" i="1" u="sng" dirty="0">
                <a:latin typeface="Arial Narrow" panose="020B0606020202030204" pitchFamily="34" charset="0"/>
              </a:rPr>
              <a:t>Vigilancia calidad de agua: </a:t>
            </a:r>
            <a:r>
              <a:rPr lang="es-CO" sz="1200" b="0" i="0" u="none" dirty="0">
                <a:latin typeface="Arial Narrow" panose="020B0606020202030204" pitchFamily="34" charset="0"/>
              </a:rPr>
              <a:t>importante </a:t>
            </a:r>
            <a:r>
              <a:rPr lang="es-CO" sz="1200" dirty="0">
                <a:latin typeface="Arial Narrow" panose="020B0606020202030204" pitchFamily="34" charset="0"/>
              </a:rPr>
              <a:t>para evaluar de manera rutinaria y en situación de normalidad el riesgo que representa para la salud pública, la calidad de agua suministrada por la red o sistemas de abastecimiento,</a:t>
            </a:r>
            <a:r>
              <a:rPr lang="es-CO" sz="1200" baseline="0" dirty="0">
                <a:latin typeface="Arial Narrow" panose="020B0606020202030204" pitchFamily="34" charset="0"/>
              </a:rPr>
              <a:t> así como en situaciones de emergencias y desastres, en donde se deben garantizar, por lo menos, la calidad del agua libre de riesgos microbianos, la cantidad de agua mínima necesaria y la fácil accesibilidad y continuidad del servicio.  Estas son algunas de las actividades más importantes en las cuales el laboratorio apoya la labor del epidemiólogo de campo.</a:t>
            </a: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264874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Ahora se revisaran los eventos que pueden generar riesgos para los epidemiólogos de</a:t>
            </a:r>
            <a:r>
              <a:rPr lang="es-CO" baseline="0" dirty="0"/>
              <a:t> campo </a:t>
            </a:r>
            <a:r>
              <a:rPr lang="es-CO" dirty="0"/>
              <a:t>en la atención de brotes y emergencias.  Buena parte</a:t>
            </a:r>
            <a:r>
              <a:rPr lang="es-CO" baseline="0" dirty="0"/>
              <a:t> de los riesgos que se generan en la atención de brotes y emergencias en salud, se encuentra asociados a las actividades propias de la atención o contacto con casos (eventos) o pacientes (enfermedades) al entrar en contacto con ellos, en las diferentes actividades de estudio de un brote o emergencia, por ejemplo: al entrevistarlos, durante la obtención de muestras para la identificación, investigación, confirmación de la causa, también cuando se toman de muestras de agua o se realiza la recolección de vectores dentro de la vigilancia epidemiológica, durante el procesamiento y embalaje de las muestras o eliminación de residuos generados en la atención, etc.  Sin embargo, además del riesgo de exposición, que esta relacionado directamente con la atención del brote o evento, como los ejemplos mencionados, hay otros riesgos que se deben tener en cuenta y están dados por el contexto en el cual se desarrolla dicho evento, por ejemplo, el acceso agua para consumo.  En Colombia, las ciudades capitales cuentan con excelentes servicios de acueducto, puede usar el agua del grifo para la preparación de alimentos, consumo directo y aseo sin problema alguno. En algunas zonas rurales y ciudades pequeñas conseguir agua apta para el consumo puede ser difícil, en estos lugares debe adquirir el agua en los puntos donde sea tratada o comprarla embotellada.  También puede haber exposición a otras situaciones como accidente ofídico, mordedura de animales o animales </a:t>
            </a:r>
            <a:r>
              <a:rPr lang="es-CO" baseline="0" dirty="0" err="1"/>
              <a:t>ponsoñozos</a:t>
            </a:r>
            <a:r>
              <a:rPr lang="es-CO" baseline="0" dirty="0"/>
              <a:t>,  o picadura de insectos vectores de malaria, dengue y </a:t>
            </a:r>
            <a:r>
              <a:rPr lang="es-CO" baseline="0" dirty="0" err="1"/>
              <a:t>chicungunya</a:t>
            </a:r>
            <a:r>
              <a:rPr lang="es-CO" baseline="0" dirty="0"/>
              <a:t>, entre otros, que en Colombia se encuentran ubicadas en localidades a menos de 1.800 metros sobre el nivel del mar.</a:t>
            </a:r>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243679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aseline="0" dirty="0"/>
              <a:t>Frente a esos riesgos de exposición mencionados, existen medidas de protección.  En esta diapositiva se revisaran algunas de las medidas de protección durante la atención de brotes y emergencias y el manejo de sangre o fluidos corporales. Una de las medidas es la *</a:t>
            </a:r>
            <a:r>
              <a:rPr lang="es-CO" b="1" i="1" u="sng" baseline="0" dirty="0"/>
              <a:t>Inmunización del personal</a:t>
            </a:r>
            <a:r>
              <a:rPr lang="es-CO" baseline="0" dirty="0"/>
              <a:t>, que dependerá de los contextos o circunstancias en las cuales se desarrolla el brote, como por ejemplo el desplazamiento a zonas endémicas (ej. Sierra Nevada, una zona selvática o parques naturales, requiere de vacunación para Fiebre amarilla), otro ejemplo sería, si se va a trabajar con animales, la aplicación de la vacuna </a:t>
            </a:r>
            <a:r>
              <a:rPr lang="es-CO" baseline="0" dirty="0" err="1"/>
              <a:t>antirábica</a:t>
            </a:r>
            <a:r>
              <a:rPr lang="es-CO" baseline="0" dirty="0"/>
              <a:t>).  *</a:t>
            </a:r>
            <a:r>
              <a:rPr lang="es-CO" b="1" i="1" u="sng" baseline="0" dirty="0"/>
              <a:t>El uso de EPP</a:t>
            </a:r>
            <a:r>
              <a:rPr lang="es-CO" baseline="0" dirty="0"/>
              <a:t>, se define en función de la  parte del cuerpo a proteger, las condiciones ambientales y los peligros a los cuales está expuesto el epidemiólogo de campo. El uso adecuado de EPP proporciona una barrera entre el riesgo y el trabajador y disminuye la gravedad de las consecuencias de un posible accidente. Teniendo en cuenta esto, los EPP deben estar acorde a los riesgo identificados, por ej. </a:t>
            </a:r>
            <a:r>
              <a:rPr lang="es-CO" b="1" baseline="0" dirty="0"/>
              <a:t>exposición a vectores </a:t>
            </a:r>
            <a:r>
              <a:rPr lang="es-CO" b="0" baseline="0" dirty="0"/>
              <a:t>en z</a:t>
            </a:r>
            <a:r>
              <a:rPr lang="es-CO" baseline="0" dirty="0"/>
              <a:t>onas endémicas de malaria, dengue, etc. estaría recomendado el uso de repelentes, toldillos, etc.  frente </a:t>
            </a:r>
            <a:r>
              <a:rPr lang="es-CO" b="1" baseline="0" dirty="0"/>
              <a:t>al riesgo de infección por inhalación de gotas, </a:t>
            </a:r>
            <a:r>
              <a:rPr lang="es-CO" b="1" baseline="0" dirty="0" err="1"/>
              <a:t>gotículas</a:t>
            </a:r>
            <a:r>
              <a:rPr lang="es-CO" b="1" baseline="0" dirty="0"/>
              <a:t> o </a:t>
            </a:r>
            <a:r>
              <a:rPr lang="es-CO" b="1" baseline="0" dirty="0" err="1"/>
              <a:t>aerolsoles</a:t>
            </a:r>
            <a:r>
              <a:rPr lang="es-CO" baseline="0" dirty="0"/>
              <a:t>, se elegirá el elemento acorde con dicho riesgo y el agente biológico, que va desde una mascarilla quirúrgica, pasando por un respirador N95 o de protección superior, hasta equipos de respiración autónoma (Ej. PAPR).  También puede ser necesarias la aplicación de medidas para la prevención y protección de las personas en nuestro entorno, como el distanciamiento social, el aislamiento, la cuarentena o la desinfección, etc. *</a:t>
            </a:r>
            <a:r>
              <a:rPr lang="es-CO" b="1" i="1" u="sng" baseline="0" dirty="0"/>
              <a:t>Higiene de manos o lavado de manos</a:t>
            </a:r>
            <a:r>
              <a:rPr lang="es-CO" baseline="0" dirty="0"/>
              <a:t>, importante diferencias, en una se usa una solución desinfectante, que no sea lesiva para la piel y en la otra agua y jabón. *</a:t>
            </a:r>
            <a:r>
              <a:rPr lang="es-CO" b="1" i="1" u="sng" baseline="0" dirty="0"/>
              <a:t>limpieza y desinfección de áreas de trabajo o equipos </a:t>
            </a:r>
            <a:r>
              <a:rPr lang="es-CO" baseline="0" dirty="0"/>
              <a:t>que han entrado en contacto con pacientes o muestras.  *</a:t>
            </a:r>
            <a:r>
              <a:rPr lang="es-CO" b="1" i="1" u="sng" baseline="0" dirty="0"/>
              <a:t>Eliminación de desechos generados durante la atención de brotes o emergencias</a:t>
            </a:r>
            <a:r>
              <a:rPr lang="es-CO" baseline="0" dirty="0"/>
              <a:t>, se debe asegurar que se realice una adecuada segregación y/o disposición final de los residuos generados durante la atención de pacientes o toma de muestras, ya que en algunas localidades, no siempre se cuenta con los insumos necesarios para una adecuada disposición, por lo que puede ser necesario llevar guardianes o bolsas para desechos para luego disponerlos en un lugar seguro, donde se garantice su adecuada disposición final.</a:t>
            </a:r>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279812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Profundizando</a:t>
            </a:r>
            <a:r>
              <a:rPr lang="es-CO" baseline="0" dirty="0"/>
              <a:t> un poco más en inmunización, es i</a:t>
            </a:r>
            <a:r>
              <a:rPr lang="es-CO" dirty="0"/>
              <a:t>mportante tener en cuenta que las vacunas</a:t>
            </a:r>
            <a:r>
              <a:rPr lang="es-CO" baseline="0" dirty="0"/>
              <a:t> se clasificación en: </a:t>
            </a:r>
            <a:r>
              <a:rPr lang="es-CO" b="1" i="1" dirty="0"/>
              <a:t>Vacunas habituales</a:t>
            </a:r>
            <a:r>
              <a:rPr lang="es-CO" b="1" i="1" baseline="0" dirty="0"/>
              <a:t>: </a:t>
            </a:r>
            <a:r>
              <a:rPr lang="es-CO" b="0" i="0" baseline="0" dirty="0"/>
              <a:t>que son las que s</a:t>
            </a:r>
            <a:r>
              <a:rPr lang="es-CO" baseline="0" dirty="0"/>
              <a:t>e aplican a toda la población, en los esquemas de vacunación de los programas ampliados de inmunización, las </a:t>
            </a:r>
            <a:r>
              <a:rPr lang="es-CO" b="1" i="1" dirty="0"/>
              <a:t>Vacunas recomendables</a:t>
            </a:r>
            <a:r>
              <a:rPr lang="es-CO" b="1" i="1" baseline="0" dirty="0"/>
              <a:t> </a:t>
            </a:r>
            <a:r>
              <a:rPr lang="es-CO" b="0" i="0" baseline="0" dirty="0"/>
              <a:t>que se aplican b</a:t>
            </a:r>
            <a:r>
              <a:rPr lang="es-CO" baseline="0" dirty="0"/>
              <a:t>ajo ciertas circunstancias y las </a:t>
            </a:r>
            <a:r>
              <a:rPr lang="es-CO" b="1" i="1" dirty="0"/>
              <a:t>Vacunas requeridas u obligatorias</a:t>
            </a:r>
            <a:r>
              <a:rPr lang="es-CO" dirty="0"/>
              <a:t>: ej. </a:t>
            </a:r>
            <a:r>
              <a:rPr lang="es-CO" b="0" i="0" dirty="0"/>
              <a:t>Fiebre amarilla, la gran mayoría de las zonas de riesgo se concentran en el </a:t>
            </a:r>
            <a:r>
              <a:rPr lang="es-CO" b="1" i="1" dirty="0"/>
              <a:t>Darién, la Sierra Nevada de Santa Marta, la serranía del Perijá, la Amazonía y la Orinoquía </a:t>
            </a:r>
            <a:r>
              <a:rPr lang="es-CO" b="0" i="0" dirty="0"/>
              <a:t>(con excepciones relevantes, como Villavicencio y Yopal). Los epidemiólogos de</a:t>
            </a:r>
            <a:r>
              <a:rPr lang="es-CO" b="0" i="0" baseline="0" dirty="0"/>
              <a:t> campo </a:t>
            </a:r>
            <a:r>
              <a:rPr lang="es-CO" b="0" i="0" dirty="0"/>
              <a:t>deben saber que en 36 parques naturales nacionales históricamente ha sido obligatoria la presentación del certificado de vacunación para el ingreso</a:t>
            </a:r>
            <a:r>
              <a:rPr lang="es-CO" dirty="0"/>
              <a:t>,</a:t>
            </a:r>
            <a:r>
              <a:rPr lang="es-CO" baseline="0" dirty="0"/>
              <a:t> </a:t>
            </a:r>
            <a:r>
              <a:rPr lang="es-CO" dirty="0"/>
              <a:t> otro ejemplo, si se va a trabajar con animales,</a:t>
            </a:r>
            <a:r>
              <a:rPr lang="es-CO" baseline="0" dirty="0"/>
              <a:t> con la</a:t>
            </a:r>
            <a:r>
              <a:rPr lang="es-CO" dirty="0"/>
              <a:t> aplicación de vacuna antirrábica). </a:t>
            </a:r>
            <a:r>
              <a:rPr lang="es-CO" b="1" i="1" dirty="0"/>
              <a:t>En</a:t>
            </a:r>
            <a:r>
              <a:rPr lang="es-CO" b="1" i="1" baseline="0" dirty="0"/>
              <a:t> los e</a:t>
            </a:r>
            <a:r>
              <a:rPr lang="es-CO" b="1" i="1" dirty="0"/>
              <a:t>squemas de vacunación</a:t>
            </a:r>
            <a:r>
              <a:rPr lang="es-CO" b="1" i="1" baseline="0" dirty="0"/>
              <a:t> en trabajadores de la salud: </a:t>
            </a:r>
            <a:r>
              <a:rPr lang="es-CO" b="0" i="0" baseline="0" dirty="0"/>
              <a:t>se tiene en cuenta los riesgos de exposición, por lo que se incluyen las vacunas para Hepatitis A, Hepatitis B, Tétanos, difteria, Triple viral (sarampión, rubéola y paperas), varicela, TBC,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b="0" i="0" baseline="0" dirty="0"/>
              <a:t>Adicionalmente, </a:t>
            </a:r>
            <a:r>
              <a:rPr lang="es-CO" dirty="0"/>
              <a:t>cuando la</a:t>
            </a:r>
            <a:r>
              <a:rPr lang="es-CO" baseline="0" dirty="0"/>
              <a:t> investigación de </a:t>
            </a:r>
            <a:r>
              <a:rPr lang="es-CO" b="1" i="1" baseline="0" dirty="0"/>
              <a:t>campo requiere que el personal</a:t>
            </a:r>
            <a:r>
              <a:rPr lang="es-CO" b="1" i="1" dirty="0"/>
              <a:t> viaje</a:t>
            </a:r>
            <a:r>
              <a:rPr lang="es-CO" dirty="0"/>
              <a:t>, éstos se exponen a múltiples riesgos, al cambiar su medio ambiente habitual y en forma rápida pueden encontrarse en áreas con altitud, clima, flora, fauna, microorganismos, costumbres, culturas, características epidemiológicas propias de la región, cambio en las condiciones para una adecuada alimentación, acceso a agua potable,</a:t>
            </a:r>
            <a:r>
              <a:rPr lang="es-CO" baseline="0" dirty="0"/>
              <a:t> entre otras; por lo cual, deben considerarse todos estos aspectos, y vacunación acorde a la actividad y región o país donde se desarrolle la investigación del brote, como se indicó anteriormente.  </a:t>
            </a:r>
            <a:r>
              <a:rPr lang="es-CO" b="0" i="0" baseline="0" dirty="0"/>
              <a:t>Otro aspecto a tener en cuenta es la </a:t>
            </a:r>
            <a:r>
              <a:rPr lang="es-CO" b="1" i="1" baseline="0" dirty="0"/>
              <a:t>Inmunización para Trabajadores con Enfermedades de Base </a:t>
            </a:r>
            <a:r>
              <a:rPr lang="es-CO" b="0" i="0" baseline="0" dirty="0"/>
              <a:t>como la </a:t>
            </a:r>
            <a:r>
              <a:rPr lang="es-CO" baseline="0" dirty="0"/>
              <a:t>Enfermedad pulmonar obstructiva -</a:t>
            </a:r>
            <a:r>
              <a:rPr lang="es-CO" baseline="0" dirty="0" err="1"/>
              <a:t>Epoc</a:t>
            </a:r>
            <a:r>
              <a:rPr lang="es-CO" baseline="0" dirty="0"/>
              <a:t>, asma, diabetes, enfermedad cardiovascular, renal, hepática, enfermedades hematológicas y aquellas que puedan afectar el sistema inmune, causando inmunosupresión, como por ejemplo: cáncer y VIH. También es importante tener en cuenta la </a:t>
            </a:r>
            <a:r>
              <a:rPr lang="es-CO" b="1" i="1" dirty="0"/>
              <a:t>duración de las vacunas:</a:t>
            </a:r>
            <a:r>
              <a:rPr lang="es-CO" b="0" i="0" dirty="0"/>
              <a:t> unas ofrecen protección para la toda la vida, mientras que, en otras el efecto protector se debilita con el paso del tiempo y es necesario administrar dosis de refuerzo periódicamente, como influenza </a:t>
            </a:r>
            <a:r>
              <a:rPr lang="es-CO" b="1" i="0" dirty="0"/>
              <a:t>o paperas (esta vacuna requiere refuerzo)</a:t>
            </a:r>
            <a:r>
              <a:rPr lang="es-CO" b="0" i="0" dirty="0"/>
              <a:t>.  Como ejemplos de esquemas para toda la vida, está el sarampión, hepatitis B y, rubéola,</a:t>
            </a:r>
            <a:r>
              <a:rPr lang="es-CO" b="0" i="0" baseline="0" dirty="0"/>
              <a:t> la fiebre amarilla, que de acuerdo a la OMS la inmunidad se adquiere para toda la vida. </a:t>
            </a:r>
            <a:r>
              <a:rPr lang="es-CO" b="0" i="0" dirty="0"/>
              <a:t>Si los entrenados desean ampliar la información sobre el tema, en las lecturas encontrarán</a:t>
            </a:r>
            <a:r>
              <a:rPr lang="es-CO" b="0" i="0" baseline="0" dirty="0"/>
              <a:t> documentación al respecto.  </a:t>
            </a:r>
            <a:r>
              <a:rPr lang="es-CO" b="0" i="0" dirty="0"/>
              <a:t>“</a:t>
            </a:r>
            <a:r>
              <a:rPr lang="es-CO" b="1" i="0" dirty="0"/>
              <a:t>el anexo técnico de vacunación de personal de la salud</a:t>
            </a:r>
            <a:r>
              <a:rPr lang="es-CO" b="0" i="0" dirty="0"/>
              <a:t>”. </a:t>
            </a:r>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F4E6A3-7482-4EF5-BA14-1FB7CB7D6143}" type="slidenum">
              <a:rPr lang="es-ES" smtClean="0"/>
              <a:pPr/>
              <a:t>7</a:t>
            </a:fld>
            <a:endParaRPr lang="es-ES"/>
          </a:p>
        </p:txBody>
      </p:sp>
    </p:spTree>
    <p:extLst>
      <p:ext uri="{BB962C8B-B14F-4D97-AF65-F5344CB8AC3E}">
        <p14:creationId xmlns:p14="http://schemas.microsoft.com/office/powerpoint/2010/main" val="314240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Estas son algunas de las precauciones universales mas relevantes para el trabajo de campo o en el laboratorio, cuando el trabajo de campo implica la toma de muestras o realizar algún proceso de estabilización o conservación de muestras previo a su envío al laboratorio.  Lo primero</a:t>
            </a:r>
            <a:r>
              <a:rPr lang="es-CO" baseline="0" dirty="0"/>
              <a:t> a tener en cuenta, son los principios de la Bioseguridad, que tienen cuatro pilares que sustentan y dan origen a las Precauciones Universales, y son:</a:t>
            </a:r>
            <a:r>
              <a:rPr lang="es-CO" b="1" baseline="0" dirty="0"/>
              <a:t> Autocuidado, Universalidad, Barreras de protección y Medidas de eliminación. </a:t>
            </a:r>
            <a:r>
              <a:rPr lang="es-CO" b="0" baseline="0" dirty="0"/>
              <a:t>Puntualmente, respecto a la </a:t>
            </a:r>
            <a:r>
              <a:rPr lang="es-CO" b="1" i="1" u="sng" baseline="0" dirty="0"/>
              <a:t>Universalidad</a:t>
            </a:r>
            <a:r>
              <a:rPr lang="es-CO" b="0" i="0" u="none" baseline="0" dirty="0"/>
              <a:t>, </a:t>
            </a:r>
            <a:r>
              <a:rPr lang="es-CO" b="0" baseline="0" dirty="0"/>
              <a:t> se asume que toda persona es potencialmente infecciosa hasta no demostrar lo contrario. Las medidas de bioseguridad son universales, es decir, que deben ser observadas en todas las personas que se atienden y por las que los atienden.</a:t>
            </a:r>
          </a:p>
          <a:p>
            <a:r>
              <a:rPr lang="es-CO" b="0" baseline="0" dirty="0"/>
              <a:t>Acá es importante diferenciar dos conceptos, que suelen ser confundidos, bioseguridad y </a:t>
            </a:r>
            <a:r>
              <a:rPr lang="es-CO" b="0" baseline="0" dirty="0" err="1"/>
              <a:t>biocustodia</a:t>
            </a:r>
            <a:r>
              <a:rPr lang="es-CO" b="0" baseline="0" dirty="0"/>
              <a:t>.</a:t>
            </a:r>
          </a:p>
          <a:p>
            <a:endParaRPr lang="es-CO" b="0" baseline="0" dirty="0"/>
          </a:p>
          <a:p>
            <a:r>
              <a:rPr lang="es-CO" b="1" i="1" dirty="0"/>
              <a:t>Bioseguridad</a:t>
            </a:r>
            <a:r>
              <a:rPr lang="es-CO" dirty="0"/>
              <a:t>: hace</a:t>
            </a:r>
            <a:r>
              <a:rPr lang="es-CO" baseline="0" dirty="0"/>
              <a:t> referencia al c</a:t>
            </a:r>
            <a:r>
              <a:rPr lang="es-CO" dirty="0"/>
              <a:t>onjunto de principios, normas, técnicas y prácticas que deben aplicarse para prevenir y proteger al individuo, la comunidad y el medio ambiente, frente al contacto natural o accidental con patógenos o toxinas,</a:t>
            </a:r>
            <a:r>
              <a:rPr lang="es-CO" baseline="0" dirty="0"/>
              <a:t> mientras que </a:t>
            </a:r>
            <a:r>
              <a:rPr lang="es-CO" b="1" i="1" dirty="0" err="1"/>
              <a:t>Bioprotección</a:t>
            </a:r>
            <a:r>
              <a:rPr lang="es-CO" b="1" i="1" dirty="0"/>
              <a:t> o </a:t>
            </a:r>
            <a:r>
              <a:rPr lang="es-CO" b="1" i="1" dirty="0" err="1"/>
              <a:t>biocustodia</a:t>
            </a:r>
            <a:r>
              <a:rPr lang="es-CO" dirty="0"/>
              <a:t>: trata</a:t>
            </a:r>
            <a:r>
              <a:rPr lang="es-CO" baseline="0" dirty="0"/>
              <a:t> las m</a:t>
            </a:r>
            <a:r>
              <a:rPr lang="es-CO" dirty="0"/>
              <a:t>edidas de protección y seguridad de la institución personal diseñadas para prevenir o reducir el riesgo de pérdida, robo, uso inadecuado o malintencionado de los patógenos o las toxinas.</a:t>
            </a:r>
          </a:p>
          <a:p>
            <a:endParaRPr lang="es-CO" b="0" baseline="0" dirty="0"/>
          </a:p>
          <a:p>
            <a:r>
              <a:rPr lang="es-CO" b="0" baseline="0" dirty="0"/>
              <a:t>Continuando con las precauciones universales, </a:t>
            </a:r>
          </a:p>
          <a:p>
            <a:r>
              <a:rPr lang="es-CO" b="1" i="1" baseline="0" dirty="0"/>
              <a:t>Lavado de manos, </a:t>
            </a:r>
            <a:r>
              <a:rPr lang="es-CO" b="0" i="0" baseline="0" dirty="0"/>
              <a:t>antes y después de entrar en contacto con un caso, paciente o sus fluidos.</a:t>
            </a:r>
          </a:p>
          <a:p>
            <a:r>
              <a:rPr lang="es-CO" sz="2400" b="1" i="1" dirty="0">
                <a:solidFill>
                  <a:srgbClr val="C00000"/>
                </a:solidFill>
                <a:latin typeface="Gotham light"/>
              </a:rPr>
              <a:t>Manejo cuidadoso de elementos corto punzantes</a:t>
            </a:r>
            <a:r>
              <a:rPr lang="es-CO" sz="2400" dirty="0">
                <a:solidFill>
                  <a:srgbClr val="C00000"/>
                </a:solidFill>
                <a:latin typeface="Gotham light"/>
              </a:rPr>
              <a:t>: no intentar </a:t>
            </a:r>
            <a:r>
              <a:rPr lang="es-CO" sz="2400" dirty="0" err="1">
                <a:solidFill>
                  <a:srgbClr val="C00000"/>
                </a:solidFill>
                <a:latin typeface="Gotham light"/>
              </a:rPr>
              <a:t>reenfundar</a:t>
            </a:r>
            <a:r>
              <a:rPr lang="es-CO" sz="2400" dirty="0">
                <a:solidFill>
                  <a:srgbClr val="C00000"/>
                </a:solidFill>
                <a:latin typeface="Gotham light"/>
              </a:rPr>
              <a:t> la aguja,</a:t>
            </a:r>
            <a:r>
              <a:rPr lang="es-CO" sz="2400" baseline="0" dirty="0">
                <a:solidFill>
                  <a:srgbClr val="C00000"/>
                </a:solidFill>
                <a:latin typeface="Gotham light"/>
              </a:rPr>
              <a:t> descartar en guardianes o recipientes a prueba de perforaciones.</a:t>
            </a:r>
          </a:p>
          <a:p>
            <a:r>
              <a:rPr lang="es-CO" b="1" i="1" baseline="0" dirty="0"/>
              <a:t>Manejo y eliminación de residuos contaminados:</a:t>
            </a:r>
            <a:r>
              <a:rPr lang="es-CO" b="0" i="0" baseline="0" dirty="0"/>
              <a:t> lo revisaremos el la siguiente diapositiva</a:t>
            </a:r>
          </a:p>
          <a:p>
            <a:r>
              <a:rPr lang="es-CO" b="1" i="1" baseline="0" dirty="0"/>
              <a:t>Cubrir las heridas </a:t>
            </a:r>
            <a:r>
              <a:rPr lang="es-CO" b="0" i="0" baseline="0" dirty="0"/>
              <a:t>o lesiones en la piel, para evitar que sea la puerta de entrada de alguna agente infeccioso o contaminante.</a:t>
            </a:r>
          </a:p>
          <a:p>
            <a:r>
              <a:rPr lang="es-CO" b="0" i="0" baseline="0" dirty="0"/>
              <a:t>Y </a:t>
            </a:r>
            <a:r>
              <a:rPr lang="es-CO" b="1" i="0" baseline="0" dirty="0"/>
              <a:t>Mantener el área de trabajo organizada y en buenas condiciones de higiene y aseo.</a:t>
            </a:r>
          </a:p>
          <a:p>
            <a:endParaRPr lang="es-CO" b="1" i="1" dirty="0"/>
          </a:p>
          <a:p>
            <a:r>
              <a:rPr lang="es-CO" dirty="0"/>
              <a:t>.</a:t>
            </a:r>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260857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r>
              <a:rPr lang="es-ES_tradnl" dirty="0"/>
              <a:t>En el trabajo en campo, es importante extremar</a:t>
            </a:r>
            <a:r>
              <a:rPr lang="es-ES_tradnl" baseline="0" dirty="0"/>
              <a:t> las medidas y tomar las precauciones necesarias para garantizar que los residuos generados durante la atención al brote o emergencia no genere problemas de salud pública, por lo que se debe contemplar los insumos y elementos necesarios para la toma de las muestras, el descarte y la inactivación, de manera que los residuos generados durante la atención sean segregados, eliminados y dispuestos adecuadamente. Para lo anterior, es importante verificar con la autoridad local y previo al desplazamiento, que en el (los) lugar(es) donde se realizará la investigación de campo se cuente con elementos básicos como guardianes, bolsas, insumos, elementos, etc., así como definir rutas y sitios para entrega o eliminación de residuos.  En la tabla se pueden observar los tiempos de permanencia de algunos patógenos en los residuos, cuando estos no son inactivados previamente.</a:t>
            </a:r>
            <a:endParaRPr lang="es-ES_tradnl" dirty="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BF2F0-0D66-451A-86E5-F3CB28CE35B2}" type="slidenum">
              <a:rPr lang="es-ES" smtClean="0"/>
              <a:pPr/>
              <a:t>9</a:t>
            </a:fld>
            <a:endParaRPr lang="es-ES"/>
          </a:p>
        </p:txBody>
      </p:sp>
    </p:spTree>
    <p:extLst>
      <p:ext uri="{BB962C8B-B14F-4D97-AF65-F5344CB8AC3E}">
        <p14:creationId xmlns:p14="http://schemas.microsoft.com/office/powerpoint/2010/main" val="102909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21/10/2020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21/10/2020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7.jpeg"/><Relationship Id="rId18" Type="http://schemas.openxmlformats.org/officeDocument/2006/relationships/hyperlink" Target="https://bit.ly/34Z3pqd" TargetMode="External"/><Relationship Id="rId3" Type="http://schemas.openxmlformats.org/officeDocument/2006/relationships/image" Target="../media/image11.jpeg"/><Relationship Id="rId7" Type="http://schemas.openxmlformats.org/officeDocument/2006/relationships/hyperlink" Target="https://bit.ly/3nQeu5M" TargetMode="External"/><Relationship Id="rId12" Type="http://schemas.openxmlformats.org/officeDocument/2006/relationships/image" Target="../media/image16.jpeg"/><Relationship Id="rId17" Type="http://schemas.openxmlformats.org/officeDocument/2006/relationships/image" Target="../media/image20.jpeg"/><Relationship Id="rId2" Type="http://schemas.openxmlformats.org/officeDocument/2006/relationships/notesSlide" Target="../notesSlides/notesSlide5.xml"/><Relationship Id="rId16" Type="http://schemas.openxmlformats.org/officeDocument/2006/relationships/hyperlink" Target="https://bit.ly/2SREnDW" TargetMode="Externa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hyperlink" Target="https://scientistsagainstmalaria.net/vector/anopheles-vector" TargetMode="External"/><Relationship Id="rId5" Type="http://schemas.openxmlformats.org/officeDocument/2006/relationships/image" Target="../media/image13.jpeg"/><Relationship Id="rId15" Type="http://schemas.openxmlformats.org/officeDocument/2006/relationships/image" Target="../media/image19.jpeg"/><Relationship Id="rId10" Type="http://schemas.openxmlformats.org/officeDocument/2006/relationships/hyperlink" Target="https://bit.ly/33ZQNzO" TargetMode="External"/><Relationship Id="rId19" Type="http://schemas.openxmlformats.org/officeDocument/2006/relationships/image" Target="../media/image21.jpeg"/><Relationship Id="rId4" Type="http://schemas.openxmlformats.org/officeDocument/2006/relationships/image" Target="../media/image12.png"/><Relationship Id="rId9" Type="http://schemas.openxmlformats.org/officeDocument/2006/relationships/hyperlink" Target="https://bit.ly/2H2FXQI" TargetMode="External"/><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18946" y="4066006"/>
            <a:ext cx="5108331" cy="989127"/>
          </a:xfrm>
        </p:spPr>
        <p:txBody>
          <a:bodyPr>
            <a:normAutofit fontScale="90000"/>
          </a:bodyPr>
          <a:lstStyle/>
          <a:p>
            <a:pPr algn="ctr">
              <a:defRPr b="0" i="0"/>
            </a:pPr>
            <a:r>
              <a:rPr lang="es-CO" altLang="en-US" sz="2400" b="1" dirty="0">
                <a:latin typeface="Gotham light"/>
                <a:ea typeface="Tahoma" panose="020B0604030504040204" pitchFamily="34" charset="0"/>
                <a:cs typeface="Tahoma" panose="020B0604030504040204" pitchFamily="34" charset="0"/>
              </a:rPr>
              <a:t>El papel del laboratorio en la investigación de brotes y emergencias en salud pública</a:t>
            </a:r>
            <a:endParaRPr lang="x-none" altLang="en-US" sz="2400" b="1" dirty="0">
              <a:latin typeface="Gotham light"/>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1834551" y="5131272"/>
            <a:ext cx="5682877" cy="386666"/>
          </a:xfrm>
        </p:spPr>
        <p:txBody>
          <a:bodyPr>
            <a:normAutofit/>
          </a:bodyPr>
          <a:lstStyle/>
          <a:p>
            <a:r>
              <a:rPr lang="es-CO" dirty="0">
                <a:latin typeface="Gotham light"/>
              </a:rPr>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835268" y="2347380"/>
            <a:ext cx="7622931" cy="1077218"/>
          </a:xfrm>
          <a:prstGeom prst="rect">
            <a:avLst/>
          </a:prstGeom>
          <a:noFill/>
        </p:spPr>
        <p:txBody>
          <a:bodyPr wrap="square">
            <a:spAutoFit/>
          </a:bodyPr>
          <a:lstStyle/>
          <a:p>
            <a:pPr algn="ctr"/>
            <a:r>
              <a:rPr lang="es-CO" sz="3200" b="1" dirty="0">
                <a:solidFill>
                  <a:srgbClr val="C00000"/>
                </a:solidFill>
                <a:effectLst>
                  <a:outerShdw blurRad="38100" dist="38100" dir="2700000" algn="tl">
                    <a:srgbClr val="000000">
                      <a:alpha val="43137"/>
                    </a:srgbClr>
                  </a:outerShdw>
                </a:effectLst>
                <a:latin typeface="Gotham black"/>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4019" y="245150"/>
            <a:ext cx="8539982" cy="769441"/>
          </a:xfrm>
          <a:prstGeom prst="rect">
            <a:avLst/>
          </a:prstGeom>
          <a:noFill/>
        </p:spPr>
        <p:txBody>
          <a:bodyPr wrap="square">
            <a:spAutoFit/>
          </a:bodyPr>
          <a:lstStyle/>
          <a:p>
            <a:pPr defTabSz="685800" eaLnBrk="0" fontAlgn="base" hangingPunct="0">
              <a:spcBef>
                <a:spcPct val="0"/>
              </a:spcBef>
              <a:spcAft>
                <a:spcPct val="0"/>
              </a:spcAft>
              <a:defRPr/>
            </a:pPr>
            <a:r>
              <a:rPr lang="es-ES" sz="2200" b="1" dirty="0">
                <a:latin typeface="Gotham black"/>
                <a:cs typeface="Helvetica" panose="020B0604020202020204" pitchFamily="34" charset="0"/>
              </a:rPr>
              <a:t>Aspectos de laboratorio a tener en cuenta en la investigación de brotes o emergencias en salud pública </a:t>
            </a:r>
            <a:endParaRPr lang="es-CO" sz="2200" dirty="0">
              <a:latin typeface="Gotham black"/>
              <a:cs typeface="Helvetica" panose="020B0604020202020204" pitchFamily="34" charset="0"/>
            </a:endParaRPr>
          </a:p>
        </p:txBody>
      </p:sp>
      <p:sp>
        <p:nvSpPr>
          <p:cNvPr id="5" name="CuadroTexto 4"/>
          <p:cNvSpPr txBox="1"/>
          <p:nvPr/>
        </p:nvSpPr>
        <p:spPr>
          <a:xfrm>
            <a:off x="707929" y="1014591"/>
            <a:ext cx="8024270" cy="5601533"/>
          </a:xfrm>
          <a:prstGeom prst="rect">
            <a:avLst/>
          </a:prstGeom>
          <a:noFill/>
        </p:spPr>
        <p:txBody>
          <a:bodyPr wrap="square">
            <a:spAutoFit/>
          </a:bodyPr>
          <a:lstStyle/>
          <a:p>
            <a:pPr algn="just" defTabSz="685800" eaLnBrk="0" fontAlgn="base" hangingPunct="0">
              <a:spcBef>
                <a:spcPct val="0"/>
              </a:spcBef>
              <a:spcAft>
                <a:spcPct val="0"/>
              </a:spcAft>
              <a:defRPr/>
            </a:pPr>
            <a:r>
              <a:rPr lang="es-CO" sz="2000" dirty="0">
                <a:solidFill>
                  <a:prstClr val="black"/>
                </a:solidFill>
                <a:latin typeface="Gotham light"/>
              </a:rPr>
              <a:t>Procesos de laboratorio que deben adelantarse durante la investigación de los casos y de los brotes:</a:t>
            </a:r>
          </a:p>
          <a:p>
            <a:pPr algn="just" defTabSz="685800" eaLnBrk="0" fontAlgn="base" hangingPunct="0">
              <a:spcBef>
                <a:spcPct val="0"/>
              </a:spcBef>
              <a:spcAft>
                <a:spcPct val="0"/>
              </a:spcAft>
              <a:defRPr/>
            </a:pPr>
            <a:endParaRPr lang="es-CO" sz="600" dirty="0">
              <a:solidFill>
                <a:prstClr val="black"/>
              </a:solidFill>
              <a:latin typeface="Gotham light"/>
            </a:endParaRP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Tipos de muestras</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Procedimientos de obtención de las mismas</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Medios que se deben tener para su conservación y los mecanismos de transporte.</a:t>
            </a:r>
          </a:p>
          <a:p>
            <a:pPr algn="just" defTabSz="685800" eaLnBrk="0" fontAlgn="base" hangingPunct="0">
              <a:spcBef>
                <a:spcPct val="0"/>
              </a:spcBef>
              <a:spcAft>
                <a:spcPct val="0"/>
              </a:spcAft>
              <a:defRPr/>
            </a:pPr>
            <a:endParaRPr lang="es-CO" sz="600" dirty="0">
              <a:solidFill>
                <a:prstClr val="black"/>
              </a:solidFill>
              <a:latin typeface="Gotham light"/>
            </a:endParaRPr>
          </a:p>
          <a:p>
            <a:pPr algn="just" defTabSz="685800" eaLnBrk="0" fontAlgn="base" hangingPunct="0">
              <a:spcBef>
                <a:spcPct val="0"/>
              </a:spcBef>
              <a:spcAft>
                <a:spcPct val="0"/>
              </a:spcAft>
              <a:defRPr/>
            </a:pPr>
            <a:r>
              <a:rPr lang="es-CO" sz="2000" dirty="0">
                <a:solidFill>
                  <a:srgbClr val="C00000"/>
                </a:solidFill>
                <a:latin typeface="Gotham light"/>
              </a:rPr>
              <a:t>Con el fin de que las muestras sean obtenidas adecuadamente y de forma oportuna para que sean útiles en la confirmación o descarte de los eventos</a:t>
            </a:r>
            <a:r>
              <a:rPr lang="es-CO" sz="2000" dirty="0">
                <a:solidFill>
                  <a:prstClr val="black"/>
                </a:solidFill>
                <a:latin typeface="Gotham light"/>
              </a:rPr>
              <a:t>. </a:t>
            </a:r>
          </a:p>
          <a:p>
            <a:pPr algn="just" defTabSz="685800" eaLnBrk="0" fontAlgn="base" hangingPunct="0">
              <a:spcBef>
                <a:spcPct val="0"/>
              </a:spcBef>
              <a:spcAft>
                <a:spcPct val="0"/>
              </a:spcAft>
              <a:defRPr/>
            </a:pPr>
            <a:endParaRPr lang="es-CO" sz="2000" dirty="0">
              <a:solidFill>
                <a:prstClr val="black"/>
              </a:solidFill>
              <a:latin typeface="Gotham light"/>
            </a:endParaRPr>
          </a:p>
          <a:p>
            <a:pPr algn="just" defTabSz="685800" eaLnBrk="0" fontAlgn="base" hangingPunct="0">
              <a:spcBef>
                <a:spcPct val="0"/>
              </a:spcBef>
              <a:spcAft>
                <a:spcPct val="0"/>
              </a:spcAft>
              <a:defRPr/>
            </a:pPr>
            <a:r>
              <a:rPr lang="es-CO" sz="2000" dirty="0">
                <a:solidFill>
                  <a:prstClr val="black"/>
                </a:solidFill>
                <a:latin typeface="Gotham light"/>
              </a:rPr>
              <a:t>Además se debe indicar:</a:t>
            </a:r>
          </a:p>
          <a:p>
            <a:pPr marL="214313" indent="-214313" algn="just" defTabSz="685800" eaLnBrk="0" fontAlgn="base" hangingPunct="0">
              <a:spcBef>
                <a:spcPct val="0"/>
              </a:spcBef>
              <a:spcAft>
                <a:spcPct val="0"/>
              </a:spcAft>
              <a:buFont typeface="Wingdings" panose="05000000000000000000" pitchFamily="2" charset="2"/>
              <a:buChar char="ü"/>
              <a:defRPr/>
            </a:pPr>
            <a:endParaRPr lang="es-CO" sz="600" dirty="0">
              <a:solidFill>
                <a:prstClr val="black"/>
              </a:solidFill>
              <a:latin typeface="Gotham light"/>
            </a:endParaRP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Información que acompaña la muestra (documentación)</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Los responsables de procesarlas</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Tipo de ensayo o análisis realizados</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Flujo para el envío de los resultados</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Configuración final de los casos y de los procesos de notificación</a:t>
            </a:r>
          </a:p>
          <a:p>
            <a:pPr marL="285750" indent="-285750" algn="just" defTabSz="685800" eaLnBrk="0" fontAlgn="base" hangingPunct="0">
              <a:spcBef>
                <a:spcPct val="0"/>
              </a:spcBef>
              <a:spcAft>
                <a:spcPct val="0"/>
              </a:spcAft>
              <a:buFont typeface="Wingdings" panose="05000000000000000000" pitchFamily="2" charset="2"/>
              <a:buChar char="§"/>
              <a:defRPr/>
            </a:pPr>
            <a:r>
              <a:rPr lang="es-CO" sz="2000" dirty="0">
                <a:solidFill>
                  <a:prstClr val="black"/>
                </a:solidFill>
                <a:latin typeface="Gotham light"/>
              </a:rPr>
              <a:t>Control de calidad (supervisión directa e indirecta)</a:t>
            </a:r>
          </a:p>
        </p:txBody>
      </p:sp>
    </p:spTree>
    <p:extLst>
      <p:ext uri="{BB962C8B-B14F-4D97-AF65-F5344CB8AC3E}">
        <p14:creationId xmlns:p14="http://schemas.microsoft.com/office/powerpoint/2010/main" val="179906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n relaciona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6935" y="1986790"/>
            <a:ext cx="2119994" cy="211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p:cNvSpPr>
            <a:spLocks noChangeArrowheads="1"/>
          </p:cNvSpPr>
          <p:nvPr/>
        </p:nvSpPr>
        <p:spPr bwMode="auto">
          <a:xfrm>
            <a:off x="708084" y="1298791"/>
            <a:ext cx="3500094"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eaLnBrk="0" fontAlgn="base" hangingPunct="0">
              <a:spcBef>
                <a:spcPct val="0"/>
              </a:spcBef>
              <a:spcAft>
                <a:spcPct val="0"/>
              </a:spcAft>
              <a:defRPr/>
            </a:pPr>
            <a:r>
              <a:rPr lang="es-CO" altLang="es-CO" sz="2400" dirty="0">
                <a:solidFill>
                  <a:srgbClr val="C00000"/>
                </a:solidFill>
                <a:latin typeface="Gotham light"/>
              </a:rPr>
              <a:t>Cuándo tomar muestras</a:t>
            </a:r>
          </a:p>
          <a:p>
            <a:pPr defTabSz="685800" eaLnBrk="0" fontAlgn="base" hangingPunct="0">
              <a:spcBef>
                <a:spcPct val="0"/>
              </a:spcBef>
              <a:spcAft>
                <a:spcPct val="0"/>
              </a:spcAft>
              <a:defRPr/>
            </a:pPr>
            <a:endParaRPr lang="es-CO" altLang="es-CO" sz="1000" dirty="0">
              <a:solidFill>
                <a:srgbClr val="C00000"/>
              </a:solidFill>
              <a:latin typeface="Gotham light"/>
            </a:endParaRPr>
          </a:p>
          <a:p>
            <a:pPr defTabSz="685800" eaLnBrk="0" fontAlgn="base" hangingPunct="0">
              <a:spcBef>
                <a:spcPct val="0"/>
              </a:spcBef>
              <a:spcAft>
                <a:spcPct val="0"/>
              </a:spcAft>
              <a:defRPr/>
            </a:pPr>
            <a:r>
              <a:rPr lang="es-CO" altLang="es-CO" sz="2400" dirty="0">
                <a:solidFill>
                  <a:srgbClr val="000000"/>
                </a:solidFill>
                <a:latin typeface="Gotham light"/>
              </a:rPr>
              <a:t>¿De donde? </a:t>
            </a:r>
          </a:p>
          <a:p>
            <a:pPr defTabSz="685800" eaLnBrk="0" fontAlgn="base" hangingPunct="0">
              <a:spcBef>
                <a:spcPct val="0"/>
              </a:spcBef>
              <a:spcAft>
                <a:spcPct val="0"/>
              </a:spcAft>
              <a:defRPr/>
            </a:pPr>
            <a:r>
              <a:rPr lang="es-CO" altLang="es-CO" sz="2400" dirty="0">
                <a:solidFill>
                  <a:srgbClr val="000000"/>
                </a:solidFill>
                <a:latin typeface="Gotham light"/>
              </a:rPr>
              <a:t>¿Cómo?</a:t>
            </a:r>
          </a:p>
          <a:p>
            <a:pPr defTabSz="685800" eaLnBrk="0" fontAlgn="base" hangingPunct="0">
              <a:spcBef>
                <a:spcPct val="0"/>
              </a:spcBef>
              <a:spcAft>
                <a:spcPct val="0"/>
              </a:spcAft>
              <a:defRPr/>
            </a:pPr>
            <a:r>
              <a:rPr lang="es-CO" altLang="es-CO" sz="2400" dirty="0">
                <a:solidFill>
                  <a:srgbClr val="000000"/>
                </a:solidFill>
                <a:latin typeface="Gotham light"/>
              </a:rPr>
              <a:t>¿Qué muestras?</a:t>
            </a:r>
          </a:p>
          <a:p>
            <a:pPr defTabSz="685800" eaLnBrk="0" fontAlgn="base" hangingPunct="0">
              <a:spcBef>
                <a:spcPct val="0"/>
              </a:spcBef>
              <a:spcAft>
                <a:spcPct val="0"/>
              </a:spcAft>
              <a:defRPr/>
            </a:pPr>
            <a:r>
              <a:rPr lang="es-CO" altLang="es-CO" sz="2400" dirty="0">
                <a:solidFill>
                  <a:srgbClr val="000000"/>
                </a:solidFill>
                <a:latin typeface="Gotham light"/>
              </a:rPr>
              <a:t>¿Otras muestras?</a:t>
            </a:r>
          </a:p>
          <a:p>
            <a:pPr defTabSz="685800" eaLnBrk="0" fontAlgn="base" hangingPunct="0">
              <a:spcBef>
                <a:spcPct val="0"/>
              </a:spcBef>
              <a:spcAft>
                <a:spcPct val="0"/>
              </a:spcAft>
              <a:defRPr/>
            </a:pPr>
            <a:r>
              <a:rPr lang="es-CO" altLang="es-CO" sz="2400" dirty="0">
                <a:solidFill>
                  <a:srgbClr val="000000"/>
                </a:solidFill>
                <a:latin typeface="Gotham light"/>
              </a:rPr>
              <a:t>¿Cómo enviar?</a:t>
            </a:r>
          </a:p>
          <a:p>
            <a:pPr defTabSz="685800" eaLnBrk="0" fontAlgn="base" hangingPunct="0">
              <a:spcBef>
                <a:spcPct val="0"/>
              </a:spcBef>
              <a:spcAft>
                <a:spcPct val="0"/>
              </a:spcAft>
              <a:defRPr/>
            </a:pPr>
            <a:r>
              <a:rPr lang="es-CO" altLang="es-CO" sz="2400" dirty="0">
                <a:solidFill>
                  <a:srgbClr val="000000"/>
                </a:solidFill>
                <a:latin typeface="Gotham light"/>
              </a:rPr>
              <a:t>¿A donde?</a:t>
            </a:r>
          </a:p>
        </p:txBody>
      </p:sp>
      <p:sp>
        <p:nvSpPr>
          <p:cNvPr id="6" name="Rectángulo 5"/>
          <p:cNvSpPr/>
          <p:nvPr/>
        </p:nvSpPr>
        <p:spPr>
          <a:xfrm>
            <a:off x="661988" y="4677967"/>
            <a:ext cx="7892652" cy="1323439"/>
          </a:xfrm>
          <a:prstGeom prst="rect">
            <a:avLst/>
          </a:prstGeom>
          <a:solidFill>
            <a:srgbClr val="4472C4">
              <a:lumMod val="40000"/>
              <a:lumOff val="60000"/>
            </a:srgbClr>
          </a:solidFill>
        </p:spPr>
        <p:txBody>
          <a:bodyPr wrap="square">
            <a:spAutoFit/>
          </a:bodyPr>
          <a:lstStyle/>
          <a:p>
            <a:pPr marL="0" marR="0" lvl="0" indent="0" algn="just" defTabSz="685800" eaLnBrk="0" fontAlgn="base" latinLnBrk="0" hangingPunct="0">
              <a:lnSpc>
                <a:spcPct val="100000"/>
              </a:lnSpc>
              <a:spcBef>
                <a:spcPct val="0"/>
              </a:spcBef>
              <a:spcAft>
                <a:spcPct val="0"/>
              </a:spcAft>
              <a:buClrTx/>
              <a:buSzTx/>
              <a:buFontTx/>
              <a:buNone/>
              <a:tabLst/>
              <a:defRPr/>
            </a:pPr>
            <a:r>
              <a:rPr kumimoji="0" lang="es-CO" sz="2000" b="0" i="0" u="none" strike="noStrike" kern="0" cap="none" spc="0" normalizeH="0" baseline="0" noProof="0" dirty="0">
                <a:ln>
                  <a:noFill/>
                </a:ln>
                <a:solidFill>
                  <a:prstClr val="black"/>
                </a:solidFill>
                <a:effectLst/>
                <a:uLnTx/>
                <a:uFillTx/>
                <a:latin typeface="Gotham light"/>
              </a:rPr>
              <a:t>Las condiciones de trabajo óptimas, la gestión de los riesgos biológicos y personal calificado y entrenado, son claves al momento de obtener, manipular o transportar muestras adecuadamente.</a:t>
            </a:r>
          </a:p>
        </p:txBody>
      </p:sp>
      <p:sp>
        <p:nvSpPr>
          <p:cNvPr id="7" name="Llamada rectangular 6"/>
          <p:cNvSpPr/>
          <p:nvPr/>
        </p:nvSpPr>
        <p:spPr>
          <a:xfrm>
            <a:off x="4993482" y="1024271"/>
            <a:ext cx="3573066" cy="3321508"/>
          </a:xfrm>
          <a:prstGeom prst="wedgeRectCallout">
            <a:avLst>
              <a:gd name="adj1" fmla="val -72564"/>
              <a:gd name="adj2" fmla="val -10648"/>
            </a:avLst>
          </a:prstGeom>
          <a:solidFill>
            <a:srgbClr val="4472C4">
              <a:lumMod val="40000"/>
              <a:lumOff val="60000"/>
            </a:srgbClr>
          </a:solidFill>
          <a:ln w="6350" cap="flat" cmpd="sng" algn="ctr">
            <a:solidFill>
              <a:srgbClr val="5B9BD5"/>
            </a:solidFill>
            <a:prstDash val="solid"/>
            <a:miter lim="800000"/>
          </a:ln>
          <a:effectLst/>
        </p:spPr>
        <p:txBody>
          <a:bodyPr anchor="ctr"/>
          <a:lstStyle/>
          <a:p>
            <a:pPr marL="342900" marR="0" lvl="1" indent="0" defTabSz="685800" eaLnBrk="0" fontAlgn="base" latinLnBrk="0" hangingPunct="0">
              <a:lnSpc>
                <a:spcPct val="100000"/>
              </a:lnSpc>
              <a:spcBef>
                <a:spcPct val="0"/>
              </a:spcBef>
              <a:spcAft>
                <a:spcPct val="0"/>
              </a:spcAft>
              <a:buClrTx/>
              <a:buSzTx/>
              <a:buFontTx/>
              <a:buNone/>
              <a:tabLst/>
              <a:defRPr/>
            </a:pPr>
            <a:r>
              <a:rPr kumimoji="0" lang="es-MX" altLang="en-US" sz="2000" b="0" i="0" u="none" strike="noStrike" kern="0" cap="none" spc="0" normalizeH="0" baseline="0" noProof="0" dirty="0">
                <a:ln>
                  <a:noFill/>
                </a:ln>
                <a:solidFill>
                  <a:prstClr val="black"/>
                </a:solidFill>
                <a:effectLst/>
                <a:uLnTx/>
                <a:uFillTx/>
                <a:latin typeface="Gotham light"/>
              </a:rPr>
              <a:t>Depende de…</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Evento conocido o inusual</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Agente desconocido</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Agente re-emergente</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Nuevo serotipo</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Nuevos factores de virulencia</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Nuevo patrón de resistencia</a:t>
            </a:r>
          </a:p>
          <a:p>
            <a:pPr marL="600075" marR="0" lvl="1" indent="-257175" defTabSz="68580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s-MX" altLang="en-US" sz="2000" b="0" i="0" u="none" strike="noStrike" kern="0" cap="none" spc="0" normalizeH="0" baseline="0" noProof="0" dirty="0">
                <a:ln>
                  <a:noFill/>
                </a:ln>
                <a:solidFill>
                  <a:prstClr val="black"/>
                </a:solidFill>
                <a:effectLst/>
                <a:uLnTx/>
                <a:uFillTx/>
                <a:latin typeface="Gotham light"/>
              </a:rPr>
              <a:t>Etc.</a:t>
            </a:r>
          </a:p>
        </p:txBody>
      </p:sp>
      <p:sp>
        <p:nvSpPr>
          <p:cNvPr id="8" name="CuadroTexto 7"/>
          <p:cNvSpPr txBox="1"/>
          <p:nvPr/>
        </p:nvSpPr>
        <p:spPr>
          <a:xfrm>
            <a:off x="589359" y="165680"/>
            <a:ext cx="7965281" cy="461665"/>
          </a:xfrm>
          <a:prstGeom prst="rect">
            <a:avLst/>
          </a:prstGeom>
          <a:noFill/>
        </p:spPr>
        <p:txBody>
          <a:bodyPr wrap="square">
            <a:spAutoFit/>
          </a:bodyPr>
          <a:lstStyle/>
          <a:p>
            <a:pPr defTabSz="685800" eaLnBrk="0" fontAlgn="base" hangingPunct="0">
              <a:spcBef>
                <a:spcPct val="0"/>
              </a:spcBef>
              <a:spcAft>
                <a:spcPct val="0"/>
              </a:spcAft>
              <a:defRPr/>
            </a:pPr>
            <a:r>
              <a:rPr lang="es-ES" sz="2400" b="1" dirty="0">
                <a:latin typeface="Gotham black"/>
                <a:cs typeface="Helvetica" panose="020B0604020202020204" pitchFamily="34" charset="0"/>
              </a:rPr>
              <a:t>Información importante… ¡Para tener en cuenta!</a:t>
            </a:r>
          </a:p>
        </p:txBody>
      </p:sp>
    </p:spTree>
    <p:extLst>
      <p:ext uri="{BB962C8B-B14F-4D97-AF65-F5344CB8AC3E}">
        <p14:creationId xmlns:p14="http://schemas.microsoft.com/office/powerpoint/2010/main" val="267725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89359" y="144589"/>
            <a:ext cx="7965281" cy="461665"/>
          </a:xfrm>
          <a:prstGeom prst="rect">
            <a:avLst/>
          </a:prstGeom>
          <a:noFill/>
        </p:spPr>
        <p:txBody>
          <a:bodyPr wrap="square">
            <a:spAutoFit/>
          </a:bodyPr>
          <a:lstStyle/>
          <a:p>
            <a:pPr defTabSz="685800" eaLnBrk="0" fontAlgn="base" hangingPunct="0">
              <a:spcBef>
                <a:spcPct val="0"/>
              </a:spcBef>
              <a:spcAft>
                <a:spcPct val="0"/>
              </a:spcAft>
              <a:defRPr/>
            </a:pPr>
            <a:r>
              <a:rPr lang="es-ES" sz="2400" b="1" dirty="0">
                <a:latin typeface="Gotham black"/>
                <a:cs typeface="Helvetica" panose="020B0604020202020204" pitchFamily="34" charset="0"/>
              </a:rPr>
              <a:t>Información importante… ¡Para tener en cuenta!</a:t>
            </a:r>
          </a:p>
        </p:txBody>
      </p:sp>
      <p:sp>
        <p:nvSpPr>
          <p:cNvPr id="7" name="Content Placeholder 1"/>
          <p:cNvSpPr txBox="1"/>
          <p:nvPr/>
        </p:nvSpPr>
        <p:spPr>
          <a:xfrm>
            <a:off x="598375" y="1012372"/>
            <a:ext cx="814098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66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buFont typeface="Wingdings" panose="05000000000000000000" pitchFamily="2" charset="2"/>
              <a:buChar char="§"/>
              <a:defRPr b="0" i="0"/>
            </a:pPr>
            <a:r>
              <a:rPr lang="es-CO" sz="2200" dirty="0">
                <a:latin typeface="Gotham light"/>
              </a:rPr>
              <a:t>Orientación sobre el tipo de muestra y detalles del envío.</a:t>
            </a:r>
          </a:p>
          <a:p>
            <a:pPr>
              <a:buClrTx/>
              <a:buFont typeface="Wingdings" panose="05000000000000000000" pitchFamily="2" charset="2"/>
              <a:buChar char="§"/>
              <a:defRPr b="0" i="0"/>
            </a:pPr>
            <a:r>
              <a:rPr lang="es-CO" sz="2200" dirty="0">
                <a:solidFill>
                  <a:srgbClr val="C00000"/>
                </a:solidFill>
                <a:latin typeface="Gotham light"/>
              </a:rPr>
              <a:t>Condiciones de almacenamiento y conservación de las muestras durante el transporte,  con medidas de bioseguridad.</a:t>
            </a:r>
          </a:p>
          <a:p>
            <a:pPr>
              <a:buClrTx/>
              <a:buFont typeface="Wingdings" panose="05000000000000000000" pitchFamily="2" charset="2"/>
              <a:buChar char="§"/>
              <a:defRPr b="0" i="0"/>
            </a:pPr>
            <a:r>
              <a:rPr lang="es-CO" sz="2200" dirty="0">
                <a:latin typeface="Gotham light"/>
              </a:rPr>
              <a:t>Embalaje y transporte de las muestras</a:t>
            </a:r>
          </a:p>
          <a:p>
            <a:pPr>
              <a:buClrTx/>
              <a:buFont typeface="Wingdings" panose="05000000000000000000" pitchFamily="2" charset="2"/>
              <a:buChar char="§"/>
              <a:defRPr b="0" i="0"/>
            </a:pPr>
            <a:r>
              <a:rPr lang="es-CO" sz="2200" dirty="0">
                <a:solidFill>
                  <a:srgbClr val="C00000"/>
                </a:solidFill>
                <a:latin typeface="Gotham light"/>
              </a:rPr>
              <a:t>Cadena de frío</a:t>
            </a:r>
          </a:p>
          <a:p>
            <a:pPr>
              <a:buClrTx/>
              <a:buFont typeface="Wingdings" panose="05000000000000000000" pitchFamily="2" charset="2"/>
              <a:buChar char="§"/>
              <a:defRPr b="0" i="0"/>
            </a:pPr>
            <a:r>
              <a:rPr lang="es-CO" sz="2200" dirty="0">
                <a:latin typeface="Gotham light"/>
              </a:rPr>
              <a:t>Cadena custodia</a:t>
            </a:r>
            <a:endParaRPr lang="x-none" sz="2200" dirty="0">
              <a:latin typeface="Gotham light"/>
            </a:endParaRPr>
          </a:p>
          <a:p>
            <a:pPr>
              <a:buClrTx/>
              <a:buFont typeface="Wingdings" panose="05000000000000000000" pitchFamily="2" charset="2"/>
              <a:buChar char="§"/>
              <a:defRPr b="0" i="0"/>
            </a:pPr>
            <a:r>
              <a:rPr lang="x-none" sz="2200" dirty="0">
                <a:solidFill>
                  <a:srgbClr val="C00000"/>
                </a:solidFill>
                <a:latin typeface="Gotham light"/>
              </a:rPr>
              <a:t>Enviar el informe resumido</a:t>
            </a:r>
            <a:endParaRPr lang="es-CO" sz="2200" dirty="0">
              <a:solidFill>
                <a:srgbClr val="C00000"/>
              </a:solidFill>
              <a:latin typeface="Gotham light"/>
            </a:endParaRPr>
          </a:p>
          <a:p>
            <a:pPr>
              <a:buClrTx/>
              <a:buFont typeface="Wingdings" panose="05000000000000000000" pitchFamily="2" charset="2"/>
              <a:buChar char="§"/>
              <a:defRPr b="0" i="0"/>
            </a:pPr>
            <a:r>
              <a:rPr lang="es-CO" sz="2200" dirty="0">
                <a:latin typeface="Gotham light"/>
              </a:rPr>
              <a:t>Reporte inmediato (oportunidad)</a:t>
            </a:r>
          </a:p>
          <a:p>
            <a:pPr>
              <a:buClrTx/>
              <a:buFont typeface="Wingdings" panose="05000000000000000000" pitchFamily="2" charset="2"/>
              <a:buChar char="§"/>
              <a:defRPr b="0" i="0"/>
            </a:pPr>
            <a:r>
              <a:rPr lang="es-CO" sz="2200" dirty="0">
                <a:latin typeface="Gotham light"/>
              </a:rPr>
              <a:t>Documentación que debe acompañar las muestras</a:t>
            </a:r>
          </a:p>
          <a:p>
            <a:pPr>
              <a:buClrTx/>
              <a:buFont typeface="Wingdings" panose="05000000000000000000" pitchFamily="2" charset="2"/>
              <a:buChar char="§"/>
              <a:defRPr b="0" i="0"/>
            </a:pPr>
            <a:endParaRPr lang="x-none" sz="2200" dirty="0">
              <a:latin typeface="Gotham light"/>
            </a:endParaRPr>
          </a:p>
        </p:txBody>
      </p:sp>
      <p:sp>
        <p:nvSpPr>
          <p:cNvPr id="8" name="Rectángulo 7"/>
          <p:cNvSpPr>
            <a:spLocks noChangeArrowheads="1"/>
          </p:cNvSpPr>
          <p:nvPr/>
        </p:nvSpPr>
        <p:spPr bwMode="auto">
          <a:xfrm>
            <a:off x="774075" y="5237263"/>
            <a:ext cx="7965281" cy="923330"/>
          </a:xfrm>
          <a:prstGeom prst="rect">
            <a:avLst/>
          </a:prstGeom>
          <a:solidFill>
            <a:schemeClr val="accent5">
              <a:lumMod val="40000"/>
              <a:lumOff val="6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defTabSz="685800" eaLnBrk="0" fontAlgn="base" hangingPunct="0">
              <a:spcBef>
                <a:spcPct val="0"/>
              </a:spcBef>
              <a:spcAft>
                <a:spcPct val="0"/>
              </a:spcAft>
              <a:defRPr/>
            </a:pPr>
            <a:r>
              <a:rPr lang="es-CO" altLang="es-CO" dirty="0">
                <a:solidFill>
                  <a:srgbClr val="000000"/>
                </a:solidFill>
                <a:latin typeface="Calibri"/>
              </a:rPr>
              <a:t>El diagnóstico exitoso, depende principalmente de la calidad de la muestra, las condiciones de almacenamiento y el transporte de la muestra antes de que se procese, en la IPS, el LSPD o en el Laboratorio Nacional de Referencia</a:t>
            </a:r>
          </a:p>
        </p:txBody>
      </p:sp>
    </p:spTree>
    <p:extLst>
      <p:ext uri="{BB962C8B-B14F-4D97-AF65-F5344CB8AC3E}">
        <p14:creationId xmlns:p14="http://schemas.microsoft.com/office/powerpoint/2010/main" val="143778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240813" y="2066484"/>
            <a:ext cx="3715726"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s-CO" altLang="es-CO" dirty="0">
                <a:solidFill>
                  <a:srgbClr val="C00000"/>
                </a:solidFill>
                <a:latin typeface="+mn-lt"/>
              </a:rPr>
              <a:t>¿Cómo etiquetar las muestras?</a:t>
            </a:r>
          </a:p>
          <a:p>
            <a:pPr>
              <a:defRPr/>
            </a:pPr>
            <a:endParaRPr lang="es-CO" altLang="es-CO" sz="1600" dirty="0">
              <a:solidFill>
                <a:srgbClr val="C00000"/>
              </a:solidFill>
              <a:latin typeface="+mn-lt"/>
            </a:endParaRPr>
          </a:p>
          <a:p>
            <a:pPr>
              <a:defRPr/>
            </a:pPr>
            <a:r>
              <a:rPr lang="es-CO" altLang="es-CO" sz="1600" dirty="0">
                <a:solidFill>
                  <a:srgbClr val="000000"/>
                </a:solidFill>
                <a:latin typeface="+mn-lt"/>
              </a:rPr>
              <a:t>Cada muestra debe estar etiquetada, con la siguiente información:</a:t>
            </a:r>
          </a:p>
          <a:p>
            <a:pPr>
              <a:defRPr/>
            </a:pPr>
            <a:endParaRPr lang="es-CO" altLang="es-CO" sz="1600" dirty="0">
              <a:solidFill>
                <a:srgbClr val="000000"/>
              </a:solidFill>
              <a:latin typeface="+mn-lt"/>
            </a:endParaRPr>
          </a:p>
          <a:p>
            <a:pPr marL="285750" indent="-285750">
              <a:buFont typeface="Wingdings" panose="05000000000000000000" pitchFamily="2" charset="2"/>
              <a:buChar char="§"/>
              <a:defRPr/>
            </a:pPr>
            <a:r>
              <a:rPr lang="es-CO" altLang="es-CO" dirty="0">
                <a:solidFill>
                  <a:srgbClr val="000000"/>
                </a:solidFill>
                <a:latin typeface="+mn-lt"/>
              </a:rPr>
              <a:t>Nombre del paciente</a:t>
            </a:r>
          </a:p>
          <a:p>
            <a:pPr marL="285750" indent="-285750">
              <a:buFont typeface="Wingdings" panose="05000000000000000000" pitchFamily="2" charset="2"/>
              <a:buChar char="§"/>
              <a:defRPr/>
            </a:pPr>
            <a:r>
              <a:rPr lang="es-CO" altLang="es-CO" dirty="0">
                <a:solidFill>
                  <a:srgbClr val="000000"/>
                </a:solidFill>
                <a:latin typeface="+mn-lt"/>
              </a:rPr>
              <a:t>Fecha de la toma de la muestra</a:t>
            </a:r>
          </a:p>
          <a:p>
            <a:pPr marL="285750" indent="-285750">
              <a:buFont typeface="Wingdings" panose="05000000000000000000" pitchFamily="2" charset="2"/>
              <a:buChar char="§"/>
              <a:defRPr/>
            </a:pPr>
            <a:r>
              <a:rPr lang="es-CO" altLang="es-CO" dirty="0">
                <a:solidFill>
                  <a:srgbClr val="000000"/>
                </a:solidFill>
                <a:latin typeface="+mn-lt"/>
              </a:rPr>
              <a:t>Tipo de muestra</a:t>
            </a:r>
          </a:p>
          <a:p>
            <a:pPr marL="285750" indent="-285750">
              <a:buFont typeface="Wingdings" panose="05000000000000000000" pitchFamily="2" charset="2"/>
              <a:buChar char="§"/>
              <a:defRPr/>
            </a:pPr>
            <a:r>
              <a:rPr lang="es-CO" altLang="es-CO" dirty="0">
                <a:solidFill>
                  <a:srgbClr val="000000"/>
                </a:solidFill>
                <a:latin typeface="+mn-lt"/>
              </a:rPr>
              <a:t>Numero de documento de identificación</a:t>
            </a:r>
          </a:p>
          <a:p>
            <a:pPr marL="285750" indent="-285750">
              <a:buFont typeface="Wingdings" panose="05000000000000000000" pitchFamily="2" charset="2"/>
              <a:buChar char="§"/>
              <a:defRPr/>
            </a:pPr>
            <a:r>
              <a:rPr lang="es-CO" altLang="es-CO" dirty="0">
                <a:solidFill>
                  <a:srgbClr val="000000"/>
                </a:solidFill>
                <a:latin typeface="+mn-lt"/>
              </a:rPr>
              <a:t>Origen</a:t>
            </a:r>
          </a:p>
        </p:txBody>
      </p:sp>
      <p:sp>
        <p:nvSpPr>
          <p:cNvPr id="5" name="Rectángulo 4"/>
          <p:cNvSpPr>
            <a:spLocks noChangeArrowheads="1"/>
          </p:cNvSpPr>
          <p:nvPr/>
        </p:nvSpPr>
        <p:spPr bwMode="auto">
          <a:xfrm>
            <a:off x="3956539" y="954779"/>
            <a:ext cx="465406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es-CO" altLang="es-CO" dirty="0">
                <a:solidFill>
                  <a:srgbClr val="C00000"/>
                </a:solidFill>
                <a:latin typeface="+mn-lt"/>
              </a:rPr>
              <a:t>¿Cómo almacenar muestras?</a:t>
            </a:r>
          </a:p>
          <a:p>
            <a:pPr marL="285750" indent="-285750" algn="just">
              <a:buFont typeface="Arial" panose="020B0604020202020204" pitchFamily="34" charset="0"/>
              <a:buChar char="•"/>
              <a:defRPr/>
            </a:pPr>
            <a:endParaRPr lang="es-CO" altLang="es-CO" sz="900" dirty="0">
              <a:solidFill>
                <a:srgbClr val="C00000"/>
              </a:solidFill>
            </a:endParaRPr>
          </a:p>
          <a:p>
            <a:pPr marL="285750" indent="-285750" algn="just">
              <a:buFont typeface="Arial" panose="020B0604020202020204" pitchFamily="34" charset="0"/>
              <a:buChar char="•"/>
              <a:defRPr/>
            </a:pPr>
            <a:r>
              <a:rPr lang="es-CO" altLang="es-CO" dirty="0">
                <a:solidFill>
                  <a:srgbClr val="C00000"/>
                </a:solidFill>
              </a:rPr>
              <a:t>Consultar al referente de laboratorio</a:t>
            </a:r>
            <a:endParaRPr lang="es-CO" altLang="es-CO" dirty="0">
              <a:solidFill>
                <a:srgbClr val="C00000"/>
              </a:solidFill>
              <a:latin typeface="+mn-lt"/>
            </a:endParaRPr>
          </a:p>
          <a:p>
            <a:pPr marL="171450" indent="-171450" algn="just">
              <a:buFont typeface="Wingdings" panose="05000000000000000000" pitchFamily="2" charset="2"/>
              <a:buChar char="§"/>
              <a:defRPr/>
            </a:pPr>
            <a:endParaRPr lang="es-CO" altLang="es-CO" sz="500" dirty="0">
              <a:solidFill>
                <a:srgbClr val="C00000"/>
              </a:solidFill>
              <a:latin typeface="+mn-lt"/>
            </a:endParaRPr>
          </a:p>
          <a:p>
            <a:pPr marL="171450" indent="-171450" algn="just">
              <a:buFont typeface="Wingdings" panose="05000000000000000000" pitchFamily="2" charset="2"/>
              <a:buChar char="§"/>
              <a:defRPr/>
            </a:pPr>
            <a:endParaRPr lang="es-CO" altLang="es-CO" sz="200" dirty="0">
              <a:solidFill>
                <a:srgbClr val="C00000"/>
              </a:solidFill>
              <a:latin typeface="+mn-lt"/>
            </a:endParaRPr>
          </a:p>
          <a:p>
            <a:pPr marL="285750" indent="-285750" algn="just">
              <a:buFont typeface="Wingdings" panose="05000000000000000000" pitchFamily="2" charset="2"/>
              <a:buChar char="§"/>
              <a:defRPr/>
            </a:pPr>
            <a:r>
              <a:rPr lang="es-CO" altLang="es-CO" dirty="0">
                <a:latin typeface="+mn-lt"/>
              </a:rPr>
              <a:t>Ej. Muestras en MTV (Ej. Virus de influenza y otros virus respiratorios).</a:t>
            </a:r>
          </a:p>
          <a:p>
            <a:pPr marL="171450" indent="-171450" algn="just">
              <a:buFont typeface="Wingdings" panose="05000000000000000000" pitchFamily="2" charset="2"/>
              <a:buChar char="§"/>
              <a:defRPr/>
            </a:pPr>
            <a:endParaRPr lang="es-CO" altLang="es-CO" sz="500" dirty="0">
              <a:latin typeface="+mn-lt"/>
            </a:endParaRPr>
          </a:p>
          <a:p>
            <a:pPr marL="285750" indent="-285750" algn="just">
              <a:buFont typeface="Wingdings" panose="05000000000000000000" pitchFamily="2" charset="2"/>
              <a:buChar char="§"/>
              <a:defRPr/>
            </a:pPr>
            <a:r>
              <a:rPr lang="es-CO" altLang="es-CO" dirty="0">
                <a:latin typeface="+mn-lt"/>
              </a:rPr>
              <a:t>Transportar al laboratorio lo antes posible.</a:t>
            </a:r>
          </a:p>
          <a:p>
            <a:pPr marL="285750" indent="-285750" algn="just">
              <a:buFont typeface="Wingdings" panose="05000000000000000000" pitchFamily="2" charset="2"/>
              <a:buChar char="§"/>
              <a:defRPr/>
            </a:pPr>
            <a:r>
              <a:rPr lang="es-CO" altLang="es-CO" dirty="0">
                <a:latin typeface="+mn-lt"/>
              </a:rPr>
              <a:t>Almacenar las muestras a una temperatura de 4 ° C (refrigerador) antes y durante la transferencia al laboratorio.</a:t>
            </a:r>
          </a:p>
          <a:p>
            <a:pPr marL="285750" indent="-285750" algn="just">
              <a:buFont typeface="Wingdings" panose="05000000000000000000" pitchFamily="2" charset="2"/>
              <a:buChar char="§"/>
              <a:defRPr/>
            </a:pPr>
            <a:r>
              <a:rPr lang="es-CO" altLang="es-CO" dirty="0">
                <a:latin typeface="+mn-lt"/>
              </a:rPr>
              <a:t>No colocar en un congelador ordinario</a:t>
            </a:r>
          </a:p>
        </p:txBody>
      </p:sp>
      <p:pic>
        <p:nvPicPr>
          <p:cNvPr id="6"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0775" y="4036352"/>
            <a:ext cx="49498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393700" y="431559"/>
            <a:ext cx="7988300" cy="400110"/>
          </a:xfrm>
          <a:prstGeom prst="rect">
            <a:avLst/>
          </a:prstGeom>
          <a:noFill/>
        </p:spPr>
        <p:txBody>
          <a:bodyPr wrap="square">
            <a:spAutoFit/>
          </a:bodyPr>
          <a:lstStyle>
            <a:defPPr lvl="0">
              <a:defRPr lang="es-CO"/>
            </a:defPPr>
            <a:lvl1pPr defTabSz="685800" eaLnBrk="0" fontAlgn="base" hangingPunct="0">
              <a:spcBef>
                <a:spcPct val="0"/>
              </a:spcBef>
              <a:spcAft>
                <a:spcPct val="0"/>
              </a:spcAft>
              <a:defRPr sz="2400" b="1">
                <a:latin typeface="Gotham black"/>
                <a:cs typeface="Helvetica" panose="020B0604020202020204" pitchFamily="34" charset="0"/>
              </a:defRPr>
            </a:lvl1pPr>
          </a:lstStyle>
          <a:p>
            <a:r>
              <a:rPr lang="es-ES" sz="2000" dirty="0"/>
              <a:t>ETIQUETADO Y ALMACENAMIENTO DE LAS MUESTRAS</a:t>
            </a:r>
          </a:p>
        </p:txBody>
      </p:sp>
    </p:spTree>
    <p:extLst>
      <p:ext uri="{BB962C8B-B14F-4D97-AF65-F5344CB8AC3E}">
        <p14:creationId xmlns:p14="http://schemas.microsoft.com/office/powerpoint/2010/main" val="190657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3"/>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O" sz="2800" b="1" dirty="0">
                <a:solidFill>
                  <a:srgbClr val="C00000"/>
                </a:solidFill>
                <a:latin typeface="Gotham black"/>
                <a:ea typeface="Tahoma" panose="020B0604030504040204" pitchFamily="34" charset="0"/>
                <a:cs typeface="Tahoma" panose="020B0604030504040204" pitchFamily="34" charset="0"/>
              </a:rPr>
              <a:t>Objetivos de aprendizaje</a:t>
            </a:r>
          </a:p>
        </p:txBody>
      </p:sp>
      <p:sp>
        <p:nvSpPr>
          <p:cNvPr id="4" name="Rectángulo 3"/>
          <p:cNvSpPr/>
          <p:nvPr/>
        </p:nvSpPr>
        <p:spPr>
          <a:xfrm>
            <a:off x="408567" y="2316546"/>
            <a:ext cx="8167505" cy="2708434"/>
          </a:xfrm>
          <a:prstGeom prst="rect">
            <a:avLst/>
          </a:prstGeom>
        </p:spPr>
        <p:txBody>
          <a:bodyPr wrap="square">
            <a:spAutoFit/>
          </a:bodyPr>
          <a:lstStyle/>
          <a:p>
            <a:pPr lvl="0">
              <a:defRPr b="0" i="0"/>
            </a:pPr>
            <a:r>
              <a:rPr lang="es-CO" sz="2000" dirty="0">
                <a:latin typeface="Gotham light"/>
                <a:cs typeface="Helvetica" panose="020B0604020202020204" pitchFamily="34" charset="0"/>
              </a:rPr>
              <a:t>Identificar y aplicar</a:t>
            </a:r>
            <a:r>
              <a:rPr lang="x-none" sz="2000" dirty="0">
                <a:latin typeface="Gotham light"/>
                <a:cs typeface="Helvetica" panose="020B0604020202020204" pitchFamily="34" charset="0"/>
              </a:rPr>
              <a:t> las interacciones previstas entre el epidemiólogo y el laboratorista durante</a:t>
            </a:r>
            <a:r>
              <a:rPr lang="es-CO" sz="2000" dirty="0">
                <a:latin typeface="Gotham light"/>
                <a:cs typeface="Helvetica" panose="020B0604020202020204" pitchFamily="34" charset="0"/>
              </a:rPr>
              <a:t>:</a:t>
            </a:r>
            <a:r>
              <a:rPr lang="x-none" sz="2000" dirty="0">
                <a:latin typeface="Gotham light"/>
                <a:cs typeface="Helvetica" panose="020B0604020202020204" pitchFamily="34" charset="0"/>
              </a:rPr>
              <a:t> la</a:t>
            </a:r>
            <a:r>
              <a:rPr lang="es-CO" sz="2000" dirty="0">
                <a:latin typeface="Gotham light"/>
                <a:cs typeface="Helvetica" panose="020B0604020202020204" pitchFamily="34" charset="0"/>
              </a:rPr>
              <a:t> vigilancia epidemiológica y respuesta a brotes, eventos o  emergencias de interés en salud pública</a:t>
            </a:r>
            <a:r>
              <a:rPr lang="x-none" sz="2000" dirty="0">
                <a:latin typeface="Gotham light"/>
                <a:cs typeface="Helvetica" panose="020B0604020202020204" pitchFamily="34" charset="0"/>
              </a:rPr>
              <a:t>.</a:t>
            </a:r>
          </a:p>
          <a:p>
            <a:pPr lvl="0">
              <a:defRPr b="0" i="0"/>
            </a:pPr>
            <a:endParaRPr lang="en-US" sz="1000" dirty="0">
              <a:latin typeface="Gotham light"/>
              <a:cs typeface="Helvetica" panose="020B0604020202020204" pitchFamily="34" charset="0"/>
            </a:endParaRPr>
          </a:p>
          <a:p>
            <a:pPr lvl="0">
              <a:defRPr b="0" i="0"/>
            </a:pPr>
            <a:r>
              <a:rPr lang="es-CO" sz="2000" dirty="0">
                <a:latin typeface="Gotham light"/>
                <a:cs typeface="Helvetica" panose="020B0604020202020204" pitchFamily="34" charset="0"/>
              </a:rPr>
              <a:t>Reconocer las acciones de laboratorio que apoyan la atención de brotes y emergencias en salud pública.</a:t>
            </a:r>
          </a:p>
          <a:p>
            <a:pPr lvl="0">
              <a:defRPr b="0" i="0"/>
            </a:pPr>
            <a:endParaRPr lang="es-CO" sz="2000" dirty="0">
              <a:latin typeface="Gotham light"/>
              <a:cs typeface="Helvetica" panose="020B0604020202020204" pitchFamily="34" charset="0"/>
            </a:endParaRPr>
          </a:p>
          <a:p>
            <a:pPr lvl="0">
              <a:defRPr b="0" i="0"/>
            </a:pPr>
            <a:r>
              <a:rPr lang="es-CO" sz="2000" dirty="0">
                <a:latin typeface="Gotham light"/>
                <a:cs typeface="Helvetica" panose="020B0604020202020204" pitchFamily="34" charset="0"/>
              </a:rPr>
              <a:t>Preparar un envío de muestras que cumpla con las condiciones y criterios técnicos, normativos, de bioseguridad y </a:t>
            </a:r>
            <a:r>
              <a:rPr lang="es-CO" sz="2000" dirty="0" err="1">
                <a:latin typeface="Gotham light"/>
                <a:cs typeface="Helvetica" panose="020B0604020202020204" pitchFamily="34" charset="0"/>
              </a:rPr>
              <a:t>biocustodia</a:t>
            </a:r>
            <a:r>
              <a:rPr lang="x-none" sz="2000" dirty="0">
                <a:latin typeface="Gotham light"/>
                <a:cs typeface="Helvetica" panose="020B0604020202020204" pitchFamily="34" charset="0"/>
              </a:rPr>
              <a:t>.</a:t>
            </a:r>
            <a:endParaRPr lang="en-US" sz="2000" dirty="0">
              <a:latin typeface="Gotham light"/>
              <a:cs typeface="Helvetica" panose="020B0604020202020204" pitchFamily="34" charset="0"/>
            </a:endParaRPr>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dirty="0">
                <a:latin typeface="Gotham black"/>
              </a:rPr>
              <a:t>Importancia del laboratorio en la vigilancia epidemiológica y respuesta a brotes y emergencias en salud pública</a:t>
            </a:r>
          </a:p>
        </p:txBody>
      </p:sp>
      <p:sp>
        <p:nvSpPr>
          <p:cNvPr id="4" name="2 Marcador de contenido"/>
          <p:cNvSpPr>
            <a:spLocks noGrp="1"/>
          </p:cNvSpPr>
          <p:nvPr>
            <p:ph idx="4294967295"/>
          </p:nvPr>
        </p:nvSpPr>
        <p:spPr>
          <a:xfrm>
            <a:off x="426244" y="1132170"/>
            <a:ext cx="7886700" cy="4974162"/>
          </a:xfrm>
          <a:prstGeom prst="rect">
            <a:avLst/>
          </a:prstGeom>
        </p:spPr>
        <p:txBody>
          <a:bodyPr>
            <a:noAutofit/>
          </a:bodyPr>
          <a:lstStyle/>
          <a:p>
            <a:pPr marL="0" indent="-180000" algn="just">
              <a:lnSpc>
                <a:spcPct val="100000"/>
              </a:lnSpc>
              <a:spcBef>
                <a:spcPts val="0"/>
              </a:spcBef>
              <a:defRPr/>
            </a:pPr>
            <a:r>
              <a:rPr lang="es-CO" sz="1800" dirty="0">
                <a:latin typeface="Gotham light"/>
                <a:cs typeface="Helvetica" panose="020B0604020202020204" pitchFamily="34" charset="0"/>
              </a:rPr>
              <a:t>Establecer el inicio y el final de un brote</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Identificación o confirmación del agente etiológico </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latin typeface="Gotham light"/>
                <a:cs typeface="Helvetica" panose="020B0604020202020204" pitchFamily="34" charset="0"/>
              </a:rPr>
              <a:t>Caracterización molecular del agente infeccioso</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Confirmación e identificación de la </a:t>
            </a:r>
            <a:r>
              <a:rPr lang="es-CO" sz="1800" b="1" u="sng" dirty="0">
                <a:solidFill>
                  <a:srgbClr val="C00000"/>
                </a:solidFill>
                <a:latin typeface="Gotham light"/>
                <a:cs typeface="Helvetica" panose="020B0604020202020204" pitchFamily="34" charset="0"/>
              </a:rPr>
              <a:t>fuente de infección</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latin typeface="Gotham light"/>
                <a:cs typeface="Helvetica" panose="020B0604020202020204" pitchFamily="34" charset="0"/>
              </a:rPr>
              <a:t>Identificación de fuentes de transmisión</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Medición de inmunidad poblacional</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latin typeface="Gotham light"/>
                <a:cs typeface="Helvetica" panose="020B0604020202020204" pitchFamily="34" charset="0"/>
              </a:rPr>
              <a:t>Medición de efectividad estrategias control</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Análisis de casos clínicos severos o poco usuales</a:t>
            </a:r>
          </a:p>
          <a:p>
            <a:pPr marL="0" indent="-180000" algn="just">
              <a:lnSpc>
                <a:spcPct val="100000"/>
              </a:lnSpc>
              <a:spcBef>
                <a:spcPts val="0"/>
              </a:spcBef>
              <a:defRPr/>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latin typeface="Gotham light"/>
                <a:cs typeface="Helvetica" panose="020B0604020202020204" pitchFamily="34" charset="0"/>
              </a:rPr>
              <a:t>Identificar los tipos/subtipos de los virus (Ej. Influenza) </a:t>
            </a:r>
          </a:p>
          <a:p>
            <a:pPr marL="0" indent="-180000">
              <a:lnSpc>
                <a:spcPct val="100000"/>
              </a:lnSpc>
              <a:spcBef>
                <a:spcPts val="0"/>
              </a:spcBef>
            </a:pPr>
            <a:endParaRPr lang="es-ES" sz="1800" dirty="0">
              <a:latin typeface="Gotham light"/>
              <a:cs typeface="Helvetica" panose="020B0604020202020204" pitchFamily="34" charset="0"/>
            </a:endParaRPr>
          </a:p>
        </p:txBody>
      </p:sp>
    </p:spTree>
    <p:extLst>
      <p:ext uri="{BB962C8B-B14F-4D97-AF65-F5344CB8AC3E}">
        <p14:creationId xmlns:p14="http://schemas.microsoft.com/office/powerpoint/2010/main" val="414861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4294967295"/>
          </p:nvPr>
        </p:nvSpPr>
        <p:spPr>
          <a:xfrm>
            <a:off x="492919" y="1290430"/>
            <a:ext cx="7886700" cy="4772233"/>
          </a:xfrm>
          <a:prstGeom prst="rect">
            <a:avLst/>
          </a:prstGeom>
        </p:spPr>
        <p:txBody>
          <a:bodyPr vert="horz" lIns="91440" tIns="45720" rIns="91440" bIns="45720" rtlCol="0">
            <a:noAutofit/>
          </a:bodyPr>
          <a:lstStyle/>
          <a:p>
            <a:pPr marL="0" indent="-180000" algn="just">
              <a:lnSpc>
                <a:spcPct val="100000"/>
              </a:lnSpc>
              <a:spcBef>
                <a:spcPts val="0"/>
              </a:spcBef>
            </a:pPr>
            <a:r>
              <a:rPr lang="es-ES" sz="1800" dirty="0">
                <a:solidFill>
                  <a:srgbClr val="C00000"/>
                </a:solidFill>
                <a:latin typeface="Gotham light"/>
                <a:cs typeface="Helvetica" panose="020B0604020202020204" pitchFamily="34" charset="0"/>
              </a:rPr>
              <a:t>Identificar fase de la enfermedad</a:t>
            </a:r>
          </a:p>
          <a:p>
            <a:pPr marL="0" indent="-180000" algn="just">
              <a:lnSpc>
                <a:spcPct val="100000"/>
              </a:lnSpc>
              <a:spcBef>
                <a:spcPts val="0"/>
              </a:spcBef>
            </a:pPr>
            <a:endParaRPr lang="es-ES" sz="1800" dirty="0">
              <a:latin typeface="Gotham light"/>
              <a:cs typeface="Helvetica" panose="020B0604020202020204" pitchFamily="34" charset="0"/>
            </a:endParaRPr>
          </a:p>
          <a:p>
            <a:pPr marL="0" indent="-180000" algn="just">
              <a:lnSpc>
                <a:spcPct val="100000"/>
              </a:lnSpc>
              <a:spcBef>
                <a:spcPts val="0"/>
              </a:spcBef>
            </a:pPr>
            <a:r>
              <a:rPr lang="es-CO" sz="1800" dirty="0">
                <a:latin typeface="Gotham light"/>
                <a:cs typeface="Helvetica" panose="020B0604020202020204" pitchFamily="34" charset="0"/>
              </a:rPr>
              <a:t>Caracterizar antigénica y genéticamente las cepas circulantes</a:t>
            </a:r>
          </a:p>
          <a:p>
            <a:pPr marL="0" indent="-180000" algn="just">
              <a:lnSpc>
                <a:spcPct val="100000"/>
              </a:lnSpc>
              <a:spcBef>
                <a:spcPts val="0"/>
              </a:spcBef>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Vigilar la sensibilidad de antivirales </a:t>
            </a:r>
          </a:p>
          <a:p>
            <a:pPr marL="0" indent="-180000" algn="just">
              <a:lnSpc>
                <a:spcPct val="100000"/>
              </a:lnSpc>
              <a:spcBef>
                <a:spcPts val="0"/>
              </a:spcBef>
              <a:defRPr/>
            </a:pPr>
            <a:endParaRPr lang="es-CO" sz="1800" dirty="0">
              <a:solidFill>
                <a:srgbClr val="C00000"/>
              </a:solidFill>
              <a:latin typeface="Gotham light"/>
              <a:cs typeface="Helvetica" panose="020B0604020202020204" pitchFamily="34" charset="0"/>
            </a:endParaRPr>
          </a:p>
          <a:p>
            <a:pPr marL="0" indent="-180000" algn="just">
              <a:lnSpc>
                <a:spcPct val="100000"/>
              </a:lnSpc>
              <a:spcBef>
                <a:spcPts val="0"/>
              </a:spcBef>
            </a:pPr>
            <a:r>
              <a:rPr lang="es-CO" sz="1800" dirty="0">
                <a:latin typeface="Gotham light"/>
                <a:cs typeface="Helvetica" panose="020B0604020202020204" pitchFamily="34" charset="0"/>
              </a:rPr>
              <a:t>Contribuir a las recomendaciones anuales de la vacuna antigripal de la siguiente temporada </a:t>
            </a:r>
          </a:p>
          <a:p>
            <a:pPr marL="0" indent="-180000" algn="just">
              <a:lnSpc>
                <a:spcPct val="100000"/>
              </a:lnSpc>
              <a:spcBef>
                <a:spcPts val="0"/>
              </a:spcBef>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Vigilancia de la calidad de las pruebas diagnósticas</a:t>
            </a:r>
          </a:p>
          <a:p>
            <a:pPr marL="0" indent="-180000" algn="just">
              <a:lnSpc>
                <a:spcPct val="100000"/>
              </a:lnSpc>
              <a:spcBef>
                <a:spcPts val="0"/>
              </a:spcBef>
            </a:pPr>
            <a:endParaRPr lang="es-CO" sz="1800" dirty="0">
              <a:latin typeface="Gotham light"/>
              <a:cs typeface="Helvetica" panose="020B0604020202020204" pitchFamily="34" charset="0"/>
            </a:endParaRPr>
          </a:p>
          <a:p>
            <a:pPr marL="0" indent="-180000" algn="just">
              <a:lnSpc>
                <a:spcPct val="100000"/>
              </a:lnSpc>
              <a:spcBef>
                <a:spcPts val="0"/>
              </a:spcBef>
            </a:pPr>
            <a:r>
              <a:rPr lang="es-CO" sz="1800" dirty="0">
                <a:latin typeface="Gotham light"/>
                <a:cs typeface="Helvetica" panose="020B0604020202020204" pitchFamily="34" charset="0"/>
              </a:rPr>
              <a:t>Vigilancia de vectores transmisores de enfermedades (</a:t>
            </a:r>
            <a:r>
              <a:rPr lang="es-CO" sz="1800" dirty="0" err="1">
                <a:latin typeface="Gotham light"/>
                <a:cs typeface="Helvetica" panose="020B0604020202020204" pitchFamily="34" charset="0"/>
              </a:rPr>
              <a:t>Ej.entomológica</a:t>
            </a:r>
            <a:r>
              <a:rPr lang="es-CO" sz="1800" dirty="0">
                <a:latin typeface="Gotham light"/>
                <a:cs typeface="Helvetica" panose="020B0604020202020204" pitchFamily="34" charset="0"/>
              </a:rPr>
              <a:t>)</a:t>
            </a:r>
          </a:p>
          <a:p>
            <a:pPr marL="0" indent="-180000" algn="just">
              <a:lnSpc>
                <a:spcPct val="100000"/>
              </a:lnSpc>
              <a:spcBef>
                <a:spcPts val="0"/>
              </a:spcBef>
            </a:pPr>
            <a:endParaRPr lang="es-CO" sz="1800" dirty="0">
              <a:latin typeface="Gotham light"/>
              <a:cs typeface="Helvetica" panose="020B0604020202020204" pitchFamily="34" charset="0"/>
            </a:endParaRPr>
          </a:p>
          <a:p>
            <a:pPr marL="0" indent="-180000" algn="just">
              <a:lnSpc>
                <a:spcPct val="100000"/>
              </a:lnSpc>
              <a:spcBef>
                <a:spcPts val="0"/>
              </a:spcBef>
              <a:defRPr/>
            </a:pPr>
            <a:r>
              <a:rPr lang="es-CO" sz="1800" dirty="0">
                <a:solidFill>
                  <a:srgbClr val="C00000"/>
                </a:solidFill>
                <a:latin typeface="Gotham light"/>
                <a:cs typeface="Helvetica" panose="020B0604020202020204" pitchFamily="34" charset="0"/>
              </a:rPr>
              <a:t>Vigilancia calidad de agua</a:t>
            </a:r>
          </a:p>
          <a:p>
            <a:pPr marL="0" indent="-180000" algn="just">
              <a:lnSpc>
                <a:spcPct val="100000"/>
              </a:lnSpc>
              <a:spcBef>
                <a:spcPts val="0"/>
              </a:spcBef>
              <a:defRPr/>
            </a:pPr>
            <a:endParaRPr lang="es-CO" sz="1800" dirty="0">
              <a:solidFill>
                <a:srgbClr val="C00000"/>
              </a:solidFill>
              <a:latin typeface="Gotham light"/>
              <a:cs typeface="Helvetica" panose="020B0604020202020204" pitchFamily="34" charset="0"/>
            </a:endParaRPr>
          </a:p>
        </p:txBody>
      </p:sp>
      <p:sp>
        <p:nvSpPr>
          <p:cNvPr id="5" name="Título 1"/>
          <p:cNvSpPr>
            <a:spLocks noGrp="1"/>
          </p:cNvSpPr>
          <p:nvPr>
            <p:ph type="title"/>
          </p:nvPr>
        </p:nvSpPr>
        <p:spPr>
          <a:xfrm>
            <a:off x="492919" y="390525"/>
            <a:ext cx="8086725" cy="400050"/>
          </a:xfrm>
        </p:spPr>
        <p:txBody>
          <a:bodyPr>
            <a:noAutofit/>
          </a:bodyPr>
          <a:lstStyle/>
          <a:p>
            <a:r>
              <a:rPr lang="es-CO" dirty="0">
                <a:latin typeface="Gotham black"/>
              </a:rPr>
              <a:t>Importancia del laboratorio en la vigilancia epidemiológica y respuesta a brotes y emergencias en salud pública</a:t>
            </a:r>
          </a:p>
        </p:txBody>
      </p:sp>
    </p:spTree>
    <p:extLst>
      <p:ext uri="{BB962C8B-B14F-4D97-AF65-F5344CB8AC3E}">
        <p14:creationId xmlns:p14="http://schemas.microsoft.com/office/powerpoint/2010/main" val="255190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Diagnobox, el embalaje más seguro y ecónomico para el transporte de muestras de diagnóstico."/>
          <p:cNvPicPr>
            <a:picLocks noChangeAspect="1" noChangeArrowheads="1"/>
          </p:cNvPicPr>
          <p:nvPr/>
        </p:nvPicPr>
        <p:blipFill rotWithShape="1">
          <a:blip r:embed="rId3">
            <a:extLst>
              <a:ext uri="{28A0092B-C50C-407E-A947-70E740481C1C}">
                <a14:useLocalDpi xmlns:a14="http://schemas.microsoft.com/office/drawing/2010/main" val="0"/>
              </a:ext>
            </a:extLst>
          </a:blip>
          <a:srcRect l="11884" r="13533"/>
          <a:stretch/>
        </p:blipFill>
        <p:spPr bwMode="auto">
          <a:xfrm>
            <a:off x="7600950" y="4717428"/>
            <a:ext cx="1280248" cy="10936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1553" y="1160348"/>
            <a:ext cx="2352168" cy="1732112"/>
          </a:xfrm>
          <a:prstGeom prst="rect">
            <a:avLst/>
          </a:prstGeom>
          <a:noFill/>
          <a:ln w="9525">
            <a:noFill/>
            <a:miter lim="800000"/>
            <a:headEnd/>
            <a:tailEnd/>
          </a:ln>
        </p:spPr>
      </p:pic>
      <p:sp>
        <p:nvSpPr>
          <p:cNvPr id="5" name="10 Título"/>
          <p:cNvSpPr txBox="1">
            <a:spLocks/>
          </p:cNvSpPr>
          <p:nvPr/>
        </p:nvSpPr>
        <p:spPr bwMode="auto">
          <a:xfrm>
            <a:off x="475786" y="79007"/>
            <a:ext cx="8509554" cy="1022945"/>
          </a:xfrm>
          <a:prstGeom prst="rect">
            <a:avLst/>
          </a:prstGeom>
          <a:noFill/>
          <a:ln w="9525">
            <a:noFill/>
            <a:miter lim="800000"/>
            <a:headEnd/>
            <a:tailEnd/>
          </a:ln>
        </p:spPr>
        <p:txBody>
          <a:bodyPr anchor="ctr">
            <a:normAutofit/>
          </a:bodyPr>
          <a:lstStyle/>
          <a:p>
            <a:pPr fontAlgn="auto">
              <a:spcAft>
                <a:spcPts val="0"/>
              </a:spcAft>
              <a:defRPr/>
            </a:pPr>
            <a:r>
              <a:rPr lang="es-CO" sz="2000" b="1" dirty="0">
                <a:latin typeface="Gotham black"/>
                <a:ea typeface="+mj-ea"/>
                <a:cs typeface="Helvetica" panose="020B0604020202020204" pitchFamily="34" charset="0"/>
              </a:rPr>
              <a:t>Eventos frecuentes que pueden generar riesgo</a:t>
            </a:r>
          </a:p>
          <a:p>
            <a:pPr fontAlgn="auto">
              <a:spcAft>
                <a:spcPts val="0"/>
              </a:spcAft>
              <a:defRPr/>
            </a:pPr>
            <a:r>
              <a:rPr lang="es-CO" sz="2000" b="1" dirty="0">
                <a:latin typeface="Gotham black"/>
                <a:ea typeface="+mj-ea"/>
                <a:cs typeface="Helvetica" panose="020B0604020202020204" pitchFamily="34" charset="0"/>
              </a:rPr>
              <a:t>de exposición en la atención de brotes y emergencias</a:t>
            </a:r>
          </a:p>
        </p:txBody>
      </p:sp>
      <p:pic>
        <p:nvPicPr>
          <p:cNvPr id="13" name="Picture 18" descr="Resultado de imagen para manejo de animales+rab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316" y="2949195"/>
            <a:ext cx="2226170" cy="148411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diariodelhuila.com/uploads/9/img/6b8e0a1d6af00ca87c79904ea80807a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0667" y="4668450"/>
            <a:ext cx="2295858" cy="1465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261080" y="6106142"/>
            <a:ext cx="1783351" cy="199203"/>
          </a:xfrm>
          <a:prstGeom prst="rect">
            <a:avLst/>
          </a:prstGeom>
        </p:spPr>
        <p:txBody>
          <a:bodyPr wrap="square">
            <a:spAutoFit/>
          </a:bodyPr>
          <a:lstStyle/>
          <a:p>
            <a:r>
              <a:rPr lang="es-CO" sz="700" dirty="0"/>
              <a:t>Imagen tomada de: </a:t>
            </a:r>
            <a:r>
              <a:rPr lang="es-CO" sz="700" dirty="0">
                <a:hlinkClick r:id="rId7"/>
              </a:rPr>
              <a:t>https://bit.ly/3nQeu5M</a:t>
            </a:r>
            <a:endParaRPr lang="es-CO" sz="700" dirty="0"/>
          </a:p>
        </p:txBody>
      </p:sp>
      <p:pic>
        <p:nvPicPr>
          <p:cNvPr id="6148" name="Picture 4" descr="https://nacionesunidas.org.co/myfilesun/2020/09/fao-ecopetrol.jpg"/>
          <p:cNvPicPr>
            <a:picLocks noChangeAspect="1" noChangeArrowheads="1"/>
          </p:cNvPicPr>
          <p:nvPr/>
        </p:nvPicPr>
        <p:blipFill rotWithShape="1">
          <a:blip r:embed="rId8">
            <a:extLst>
              <a:ext uri="{28A0092B-C50C-407E-A947-70E740481C1C}">
                <a14:useLocalDpi xmlns:a14="http://schemas.microsoft.com/office/drawing/2010/main" val="0"/>
              </a:ext>
            </a:extLst>
          </a:blip>
          <a:srcRect l="50114"/>
          <a:stretch/>
        </p:blipFill>
        <p:spPr bwMode="auto">
          <a:xfrm>
            <a:off x="4006558" y="1099166"/>
            <a:ext cx="1432217" cy="173936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4097942" y="4408362"/>
            <a:ext cx="1848583" cy="200055"/>
          </a:xfrm>
          <a:prstGeom prst="rect">
            <a:avLst/>
          </a:prstGeom>
        </p:spPr>
        <p:txBody>
          <a:bodyPr wrap="none">
            <a:spAutoFit/>
          </a:bodyPr>
          <a:lstStyle/>
          <a:p>
            <a:r>
              <a:rPr lang="es-CO" sz="700" dirty="0">
                <a:hlinkClick r:id="rId9"/>
              </a:rPr>
              <a:t>Imagen disponible en: https://bit.ly/2H2FXQI</a:t>
            </a:r>
            <a:r>
              <a:rPr lang="es-CO" sz="700" dirty="0"/>
              <a:t> </a:t>
            </a:r>
          </a:p>
        </p:txBody>
      </p:sp>
      <p:sp>
        <p:nvSpPr>
          <p:cNvPr id="16" name="Rectángulo 15"/>
          <p:cNvSpPr/>
          <p:nvPr/>
        </p:nvSpPr>
        <p:spPr>
          <a:xfrm>
            <a:off x="3892369" y="2793835"/>
            <a:ext cx="1718740" cy="200055"/>
          </a:xfrm>
          <a:prstGeom prst="rect">
            <a:avLst/>
          </a:prstGeom>
        </p:spPr>
        <p:txBody>
          <a:bodyPr wrap="none">
            <a:spAutoFit/>
          </a:bodyPr>
          <a:lstStyle/>
          <a:p>
            <a:r>
              <a:rPr lang="es-CO" sz="700" dirty="0">
                <a:hlinkClick r:id="rId10"/>
              </a:rPr>
              <a:t>Imagen disponible https://bit.ly/33ZQNzO</a:t>
            </a:r>
            <a:endParaRPr lang="es-CO" sz="700" dirty="0"/>
          </a:p>
        </p:txBody>
      </p:sp>
      <p:sp>
        <p:nvSpPr>
          <p:cNvPr id="18" name="Rectángulo 17"/>
          <p:cNvSpPr/>
          <p:nvPr/>
        </p:nvSpPr>
        <p:spPr>
          <a:xfrm>
            <a:off x="6265280" y="5810943"/>
            <a:ext cx="2430474" cy="415498"/>
          </a:xfrm>
          <a:prstGeom prst="rect">
            <a:avLst/>
          </a:prstGeom>
        </p:spPr>
        <p:txBody>
          <a:bodyPr wrap="none">
            <a:spAutoFit/>
          </a:bodyPr>
          <a:lstStyle/>
          <a:p>
            <a:r>
              <a:rPr lang="es-CO" sz="700" dirty="0"/>
              <a:t>Imágenes disponibles en: </a:t>
            </a:r>
          </a:p>
          <a:p>
            <a:r>
              <a:rPr lang="es-CO" sz="700" dirty="0">
                <a:hlinkClick r:id="rId11"/>
              </a:rPr>
              <a:t>https://scientistsagainstmalaria.net/vector/anopheles-vector</a:t>
            </a:r>
            <a:endParaRPr lang="es-CO" sz="700" dirty="0"/>
          </a:p>
          <a:p>
            <a:r>
              <a:rPr lang="es-CO" sz="700" dirty="0"/>
              <a:t>https://bit.ly/3nLj4SR</a:t>
            </a:r>
          </a:p>
        </p:txBody>
      </p:sp>
      <p:pic>
        <p:nvPicPr>
          <p:cNvPr id="6152" name="Picture 8" descr="Mosquito Anopheles, vector de malari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9757" y="5012980"/>
            <a:ext cx="1221706" cy="712662"/>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40203" y="1033124"/>
            <a:ext cx="1027398" cy="1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1376" y="1031051"/>
            <a:ext cx="1015058" cy="180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Coronavirus ¿Qué son los Residuos Infecciosos y cómo deben tratarse para no  generar riesgos? - Ciencia UNA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0756" y="4668450"/>
            <a:ext cx="20066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p:cNvSpPr/>
          <p:nvPr/>
        </p:nvSpPr>
        <p:spPr>
          <a:xfrm>
            <a:off x="1178379" y="6135938"/>
            <a:ext cx="2029056" cy="200055"/>
          </a:xfrm>
          <a:prstGeom prst="rect">
            <a:avLst/>
          </a:prstGeom>
        </p:spPr>
        <p:txBody>
          <a:bodyPr wrap="square">
            <a:spAutoFit/>
          </a:bodyPr>
          <a:lstStyle/>
          <a:p>
            <a:pPr algn="r"/>
            <a:r>
              <a:rPr lang="es-CO" sz="700" dirty="0"/>
              <a:t>Imagen tomada de:  </a:t>
            </a:r>
            <a:r>
              <a:rPr lang="es-CO" sz="700" dirty="0">
                <a:hlinkClick r:id="rId16"/>
              </a:rPr>
              <a:t>https://bit.ly/2SREnDW</a:t>
            </a:r>
            <a:r>
              <a:rPr lang="es-CO" sz="700" dirty="0"/>
              <a:t> </a:t>
            </a:r>
          </a:p>
        </p:txBody>
      </p:sp>
      <p:pic>
        <p:nvPicPr>
          <p:cNvPr id="6158" name="Picture 14" descr="https://www.clinicbarcelona.org/uploads/media/default/0002/45/960548c26bbfd2b0e9fb462e71dceb4dbf19d23a.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41218" y="2973530"/>
            <a:ext cx="2215216" cy="1478613"/>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6558159" y="4400120"/>
            <a:ext cx="2092239" cy="215444"/>
          </a:xfrm>
          <a:prstGeom prst="rect">
            <a:avLst/>
          </a:prstGeom>
        </p:spPr>
        <p:txBody>
          <a:bodyPr wrap="none">
            <a:spAutoFit/>
          </a:bodyPr>
          <a:lstStyle/>
          <a:p>
            <a:pPr algn="r"/>
            <a:r>
              <a:rPr lang="es-CO" sz="800" dirty="0"/>
              <a:t>Imagen disponible en: </a:t>
            </a:r>
            <a:r>
              <a:rPr lang="es-CO" sz="800" dirty="0">
                <a:hlinkClick r:id="rId18"/>
              </a:rPr>
              <a:t>https://bit.ly/34Z3pqd</a:t>
            </a:r>
            <a:r>
              <a:rPr lang="es-CO" sz="800" dirty="0"/>
              <a:t> </a:t>
            </a:r>
          </a:p>
        </p:txBody>
      </p:sp>
      <p:pic>
        <p:nvPicPr>
          <p:cNvPr id="6160" name="Picture 16" descr="Tétanos, ¿una enfermedad rara? Síntomas y tratamiento | CinfaSalu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78379" y="3043630"/>
            <a:ext cx="2003609" cy="13384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811402" y="4359309"/>
            <a:ext cx="2512226" cy="200055"/>
          </a:xfrm>
          <a:prstGeom prst="rect">
            <a:avLst/>
          </a:prstGeom>
        </p:spPr>
        <p:txBody>
          <a:bodyPr wrap="none">
            <a:spAutoFit/>
          </a:bodyPr>
          <a:lstStyle/>
          <a:p>
            <a:r>
              <a:rPr lang="es-CO" sz="700" dirty="0"/>
              <a:t>Imagen disponible en: https://cinfasalud.cinfa.com/p/tetanos/</a:t>
            </a:r>
          </a:p>
        </p:txBody>
      </p:sp>
    </p:spTree>
    <p:extLst>
      <p:ext uri="{BB962C8B-B14F-4D97-AF65-F5344CB8AC3E}">
        <p14:creationId xmlns:p14="http://schemas.microsoft.com/office/powerpoint/2010/main" val="327666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Título"/>
          <p:cNvSpPr txBox="1">
            <a:spLocks/>
          </p:cNvSpPr>
          <p:nvPr/>
        </p:nvSpPr>
        <p:spPr bwMode="auto">
          <a:xfrm>
            <a:off x="232475" y="220133"/>
            <a:ext cx="8911525" cy="741536"/>
          </a:xfrm>
          <a:prstGeom prst="rect">
            <a:avLst/>
          </a:prstGeom>
          <a:noFill/>
          <a:ln w="9525">
            <a:noFill/>
            <a:miter lim="800000"/>
            <a:headEnd/>
            <a:tailEnd/>
          </a:ln>
        </p:spPr>
        <p:txBody>
          <a:bodyPr anchor="ctr">
            <a:normAutofit/>
          </a:bodyPr>
          <a:lstStyle/>
          <a:p>
            <a:pPr algn="ctr" eaLnBrk="1" fontAlgn="auto" hangingPunct="1">
              <a:spcAft>
                <a:spcPts val="0"/>
              </a:spcAft>
              <a:defRPr/>
            </a:pPr>
            <a:r>
              <a:rPr lang="es-CO" sz="2000" b="1" dirty="0">
                <a:latin typeface="Gotham black"/>
                <a:ea typeface="+mj-ea"/>
                <a:cs typeface="Helvetica" panose="020B0604020202020204" pitchFamily="34" charset="0"/>
              </a:rPr>
              <a:t>Medidas de protección en la atención de brotes y emergencias </a:t>
            </a:r>
          </a:p>
          <a:p>
            <a:pPr algn="ctr" eaLnBrk="1" fontAlgn="auto" hangingPunct="1">
              <a:spcAft>
                <a:spcPts val="0"/>
              </a:spcAft>
              <a:defRPr/>
            </a:pPr>
            <a:r>
              <a:rPr lang="es-CO" sz="2000" b="1" dirty="0">
                <a:latin typeface="Gotham black"/>
                <a:ea typeface="+mj-ea"/>
                <a:cs typeface="Helvetica" panose="020B0604020202020204" pitchFamily="34" charset="0"/>
              </a:rPr>
              <a:t>y el manejo de sangre o fluidos corporales </a:t>
            </a:r>
          </a:p>
        </p:txBody>
      </p:sp>
      <p:sp>
        <p:nvSpPr>
          <p:cNvPr id="5" name="12 Marcador de contenido"/>
          <p:cNvSpPr txBox="1">
            <a:spLocks/>
          </p:cNvSpPr>
          <p:nvPr/>
        </p:nvSpPr>
        <p:spPr>
          <a:xfrm>
            <a:off x="391887" y="961668"/>
            <a:ext cx="8229600" cy="5020678"/>
          </a:xfrm>
          <a:prstGeom prst="rect">
            <a:avLst/>
          </a:prstGeom>
        </p:spPr>
        <p:txBody>
          <a:bodyPr/>
          <a:lstStyle/>
          <a:p>
            <a:pPr marL="342900" indent="-342900" algn="just" eaLnBrk="1" hangingPunct="1">
              <a:lnSpc>
                <a:spcPct val="150000"/>
              </a:lnSpc>
              <a:spcBef>
                <a:spcPct val="20000"/>
              </a:spcBef>
              <a:buFont typeface="Wingdings" panose="05000000000000000000" pitchFamily="2" charset="2"/>
              <a:buChar char="§"/>
              <a:defRPr/>
            </a:pPr>
            <a:r>
              <a:rPr lang="es-CO" sz="2200" dirty="0">
                <a:latin typeface="Gotham light"/>
              </a:rPr>
              <a:t>Inmunización del personal.</a:t>
            </a:r>
          </a:p>
          <a:p>
            <a:pPr marL="342900" indent="-342900" algn="just" eaLnBrk="1" hangingPunct="1">
              <a:lnSpc>
                <a:spcPct val="150000"/>
              </a:lnSpc>
              <a:buFont typeface="Wingdings" panose="05000000000000000000" pitchFamily="2" charset="2"/>
              <a:buChar char="§"/>
              <a:defRPr/>
            </a:pPr>
            <a:r>
              <a:rPr lang="es-CO" sz="2200" dirty="0">
                <a:solidFill>
                  <a:srgbClr val="C00000"/>
                </a:solidFill>
                <a:latin typeface="Gotham light"/>
              </a:rPr>
              <a:t>Implementación de precauciones estándar.</a:t>
            </a:r>
          </a:p>
          <a:p>
            <a:pPr marL="342900" indent="-342900" algn="just" eaLnBrk="1" hangingPunct="1">
              <a:lnSpc>
                <a:spcPct val="150000"/>
              </a:lnSpc>
              <a:buFont typeface="Wingdings" panose="05000000000000000000" pitchFamily="2" charset="2"/>
              <a:buChar char="§"/>
              <a:defRPr/>
            </a:pPr>
            <a:r>
              <a:rPr lang="es-CO" sz="2200" dirty="0">
                <a:latin typeface="Gotham light"/>
              </a:rPr>
              <a:t>Uso de elementos de protección personal  (EPP) acordes con el riesgo.</a:t>
            </a:r>
          </a:p>
          <a:p>
            <a:pPr marL="342900" indent="-342900" algn="just" eaLnBrk="1" hangingPunct="1">
              <a:lnSpc>
                <a:spcPct val="150000"/>
              </a:lnSpc>
              <a:buFont typeface="Wingdings" panose="05000000000000000000" pitchFamily="2" charset="2"/>
              <a:buChar char="§"/>
              <a:defRPr/>
            </a:pPr>
            <a:r>
              <a:rPr lang="es-CO" sz="2200" dirty="0">
                <a:solidFill>
                  <a:srgbClr val="C00000"/>
                </a:solidFill>
                <a:latin typeface="Gotham light"/>
              </a:rPr>
              <a:t>Higiene de manos.</a:t>
            </a:r>
          </a:p>
          <a:p>
            <a:pPr marL="342900" indent="-342900" algn="just" eaLnBrk="1" hangingPunct="1">
              <a:lnSpc>
                <a:spcPct val="150000"/>
              </a:lnSpc>
              <a:buFont typeface="Wingdings" panose="05000000000000000000" pitchFamily="2" charset="2"/>
              <a:buChar char="§"/>
              <a:defRPr/>
            </a:pPr>
            <a:r>
              <a:rPr lang="es-CO" sz="2200" dirty="0">
                <a:latin typeface="Gotham light"/>
              </a:rPr>
              <a:t>Procesos estandarizados de limpieza y desinfección de áreas y equipos contaminados</a:t>
            </a:r>
          </a:p>
          <a:p>
            <a:pPr marL="342900" indent="-342900" algn="just" eaLnBrk="1" hangingPunct="1">
              <a:lnSpc>
                <a:spcPct val="150000"/>
              </a:lnSpc>
              <a:buFont typeface="Wingdings" panose="05000000000000000000" pitchFamily="2" charset="2"/>
              <a:buChar char="§"/>
              <a:defRPr/>
            </a:pPr>
            <a:r>
              <a:rPr lang="es-CO" sz="2200" dirty="0">
                <a:solidFill>
                  <a:srgbClr val="C00000"/>
                </a:solidFill>
                <a:latin typeface="Gotham light"/>
              </a:rPr>
              <a:t>Eliminación adecuada de desechos contaminados</a:t>
            </a:r>
          </a:p>
          <a:p>
            <a:pPr marL="342900" indent="-342900" algn="just" eaLnBrk="1" hangingPunct="1">
              <a:lnSpc>
                <a:spcPct val="150000"/>
              </a:lnSpc>
              <a:buFont typeface="Wingdings" panose="05000000000000000000" pitchFamily="2" charset="2"/>
              <a:buChar char="§"/>
              <a:defRPr/>
            </a:pPr>
            <a:r>
              <a:rPr lang="es-CO" sz="2200" dirty="0">
                <a:latin typeface="Gotham light"/>
              </a:rPr>
              <a:t>Planes de contingencia o emergencia en caso de incidentes con agentes infecciosos.</a:t>
            </a:r>
          </a:p>
          <a:p>
            <a:pPr marL="342900" indent="-342900" algn="just" eaLnBrk="1" hangingPunct="1">
              <a:lnSpc>
                <a:spcPct val="150000"/>
              </a:lnSpc>
              <a:buFont typeface="Wingdings" panose="05000000000000000000" pitchFamily="2" charset="2"/>
              <a:buChar char="§"/>
              <a:defRPr/>
            </a:pPr>
            <a:endParaRPr lang="es-CO" sz="2200" dirty="0">
              <a:latin typeface="Gotham light"/>
            </a:endParaRPr>
          </a:p>
          <a:p>
            <a:pPr marL="342900" indent="-342900" algn="just" eaLnBrk="1" hangingPunct="1">
              <a:lnSpc>
                <a:spcPct val="150000"/>
              </a:lnSpc>
              <a:buFont typeface="Wingdings" panose="05000000000000000000" pitchFamily="2" charset="2"/>
              <a:buChar char="§"/>
              <a:defRPr/>
            </a:pPr>
            <a:endParaRPr lang="es-CO" sz="2200" dirty="0">
              <a:latin typeface="Gotham light"/>
            </a:endParaRPr>
          </a:p>
        </p:txBody>
      </p:sp>
    </p:spTree>
    <p:extLst>
      <p:ext uri="{BB962C8B-B14F-4D97-AF65-F5344CB8AC3E}">
        <p14:creationId xmlns:p14="http://schemas.microsoft.com/office/powerpoint/2010/main" val="296487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2 Marcador de contenido"/>
          <p:cNvSpPr txBox="1">
            <a:spLocks/>
          </p:cNvSpPr>
          <p:nvPr/>
        </p:nvSpPr>
        <p:spPr>
          <a:xfrm>
            <a:off x="285750" y="2071688"/>
            <a:ext cx="2286000" cy="2357437"/>
          </a:xfrm>
          <a:prstGeom prst="rect">
            <a:avLst/>
          </a:prstGeom>
        </p:spPr>
        <p:txBody>
          <a:bodyPr/>
          <a:lstStyle/>
          <a:p>
            <a:pPr marL="342900" indent="-342900" algn="just">
              <a:lnSpc>
                <a:spcPct val="150000"/>
              </a:lnSpc>
              <a:spcBef>
                <a:spcPct val="20000"/>
              </a:spcBef>
              <a:defRPr/>
            </a:pPr>
            <a:r>
              <a:rPr lang="es-CO" dirty="0">
                <a:solidFill>
                  <a:srgbClr val="C00000"/>
                </a:solidFill>
                <a:latin typeface="Gotham light"/>
                <a:cs typeface="Arial" pitchFamily="34" charset="0"/>
              </a:rPr>
              <a:t>Inmunización anual del personal.</a:t>
            </a:r>
          </a:p>
          <a:p>
            <a:pPr algn="just">
              <a:defRPr/>
            </a:pPr>
            <a:r>
              <a:rPr lang="es-CO" sz="1400" dirty="0">
                <a:latin typeface="Gotham light"/>
                <a:cs typeface="Arial" pitchFamily="34" charset="0"/>
              </a:rPr>
              <a:t>Vacunas  recomendadas en trabajadores de la salud y personal que interviene en el manejo de residuos hospitalarios y similares</a:t>
            </a:r>
            <a:endParaRPr lang="es-CO" dirty="0">
              <a:latin typeface="Gotham light"/>
              <a:cs typeface="Arial" pitchFamily="34" charset="0"/>
            </a:endParaRPr>
          </a:p>
          <a:p>
            <a:pPr algn="just">
              <a:lnSpc>
                <a:spcPct val="150000"/>
              </a:lnSpc>
              <a:buFontTx/>
              <a:buBlip>
                <a:blip r:embed="rId3"/>
              </a:buBlip>
              <a:defRPr/>
            </a:pPr>
            <a:endParaRPr lang="es-CO" dirty="0">
              <a:latin typeface="Gotham light"/>
              <a:cs typeface="Arial" pitchFamily="34" charset="0"/>
            </a:endParaRPr>
          </a:p>
        </p:txBody>
      </p:sp>
      <p:graphicFrame>
        <p:nvGraphicFramePr>
          <p:cNvPr id="7" name="6 Tabla"/>
          <p:cNvGraphicFramePr>
            <a:graphicFrameLocks noGrp="1"/>
          </p:cNvGraphicFramePr>
          <p:nvPr/>
        </p:nvGraphicFramePr>
        <p:xfrm>
          <a:off x="2771802" y="44624"/>
          <a:ext cx="6336702" cy="6356294"/>
        </p:xfrm>
        <a:graphic>
          <a:graphicData uri="http://schemas.openxmlformats.org/drawingml/2006/table">
            <a:tbl>
              <a:tblPr firstRow="1" bandRow="1">
                <a:tableStyleId>{F5AB1C69-6EDB-4FF4-983F-18BD219EF322}</a:tableStyleId>
              </a:tblPr>
              <a:tblGrid>
                <a:gridCol w="1800199">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800199">
                  <a:extLst>
                    <a:ext uri="{9D8B030D-6E8A-4147-A177-3AD203B41FA5}">
                      <a16:colId xmlns:a16="http://schemas.microsoft.com/office/drawing/2014/main" val="20002"/>
                    </a:ext>
                  </a:extLst>
                </a:gridCol>
              </a:tblGrid>
              <a:tr h="356750">
                <a:tc>
                  <a:txBody>
                    <a:bodyPr/>
                    <a:lstStyle/>
                    <a:p>
                      <a:pPr algn="ctr"/>
                      <a:r>
                        <a:rPr lang="es-ES_tradnl" sz="1200" dirty="0"/>
                        <a:t>VACUNA</a:t>
                      </a:r>
                      <a:endParaRPr lang="es-ES_tradnl" sz="1200" dirty="0">
                        <a:latin typeface="Arial Narrow" pitchFamily="34" charset="0"/>
                      </a:endParaRPr>
                    </a:p>
                  </a:txBody>
                  <a:tcPr/>
                </a:tc>
                <a:tc>
                  <a:txBody>
                    <a:bodyPr/>
                    <a:lstStyle/>
                    <a:p>
                      <a:pPr algn="ctr"/>
                      <a:r>
                        <a:rPr lang="es-ES_tradnl" sz="1200" dirty="0"/>
                        <a:t>ESQUEMA</a:t>
                      </a:r>
                      <a:endParaRPr lang="es-ES_tradnl" sz="1200" dirty="0">
                        <a:latin typeface="Arial Narrow" pitchFamily="34" charset="0"/>
                      </a:endParaRPr>
                    </a:p>
                  </a:txBody>
                  <a:tcPr/>
                </a:tc>
                <a:tc>
                  <a:txBody>
                    <a:bodyPr/>
                    <a:lstStyle/>
                    <a:p>
                      <a:pPr algn="ctr"/>
                      <a:r>
                        <a:rPr lang="es-ES_tradnl" sz="1200" dirty="0"/>
                        <a:t>REFUERZO</a:t>
                      </a:r>
                      <a:endParaRPr lang="es-ES_tradnl" sz="1200" dirty="0">
                        <a:latin typeface="Arial Narrow" pitchFamily="34" charset="0"/>
                      </a:endParaRPr>
                    </a:p>
                  </a:txBody>
                  <a:tcPr/>
                </a:tc>
                <a:extLst>
                  <a:ext uri="{0D108BD9-81ED-4DB2-BD59-A6C34878D82A}">
                    <a16:rowId xmlns:a16="http://schemas.microsoft.com/office/drawing/2014/main" val="10000"/>
                  </a:ext>
                </a:extLst>
              </a:tr>
              <a:tr h="809131">
                <a:tc>
                  <a:txBody>
                    <a:bodyPr/>
                    <a:lstStyle/>
                    <a:p>
                      <a:r>
                        <a:rPr lang="es-ES_tradnl" sz="1200" dirty="0"/>
                        <a:t>BCG</a:t>
                      </a:r>
                      <a:r>
                        <a:rPr lang="es-ES_tradnl" sz="1200" baseline="0" dirty="0"/>
                        <a:t> (Tuberculosis)</a:t>
                      </a:r>
                      <a:endParaRPr lang="es-ES_tradnl" sz="1200" dirty="0">
                        <a:latin typeface="Arial Narrow" pitchFamily="34" charset="0"/>
                      </a:endParaRPr>
                    </a:p>
                  </a:txBody>
                  <a:tcPr/>
                </a:tc>
                <a:tc>
                  <a:txBody>
                    <a:bodyPr/>
                    <a:lstStyle/>
                    <a:p>
                      <a:pPr algn="just"/>
                      <a:r>
                        <a:rPr lang="es-ES_tradnl" sz="1200" dirty="0"/>
                        <a:t>Una dosis en trabajadores </a:t>
                      </a:r>
                      <a:r>
                        <a:rPr lang="es-ES_tradnl" sz="1200" dirty="0" err="1"/>
                        <a:t>tuberculino</a:t>
                      </a:r>
                      <a:r>
                        <a:rPr lang="es-ES_tradnl" sz="1200" baseline="0" dirty="0"/>
                        <a:t> negativos en zona de alta prevalencia de la enfermedad</a:t>
                      </a:r>
                      <a:endParaRPr lang="es-ES_tradnl" sz="1200" dirty="0">
                        <a:latin typeface="Arial Narrow" pitchFamily="34" charset="0"/>
                      </a:endParaRPr>
                    </a:p>
                  </a:txBody>
                  <a:tcPr/>
                </a:tc>
                <a:tc>
                  <a:txBody>
                    <a:bodyPr/>
                    <a:lstStyle/>
                    <a:p>
                      <a:pPr algn="l"/>
                      <a:r>
                        <a:rPr lang="es-ES_tradnl" sz="1200" dirty="0"/>
                        <a:t>No</a:t>
                      </a:r>
                      <a:endParaRPr lang="es-ES_tradnl" sz="1200" dirty="0">
                        <a:latin typeface="Arial Narrow" pitchFamily="34" charset="0"/>
                      </a:endParaRPr>
                    </a:p>
                  </a:txBody>
                  <a:tcPr anchor="ctr"/>
                </a:tc>
                <a:extLst>
                  <a:ext uri="{0D108BD9-81ED-4DB2-BD59-A6C34878D82A}">
                    <a16:rowId xmlns:a16="http://schemas.microsoft.com/office/drawing/2014/main" val="10001"/>
                  </a:ext>
                </a:extLst>
              </a:tr>
              <a:tr h="629324">
                <a:tc>
                  <a:txBody>
                    <a:bodyPr/>
                    <a:lstStyle/>
                    <a:p>
                      <a:r>
                        <a:rPr lang="es-ES_tradnl" sz="1200" dirty="0"/>
                        <a:t>Fiebre Amarilla</a:t>
                      </a:r>
                      <a:endParaRPr lang="es-ES_tradnl" sz="1200" dirty="0">
                        <a:latin typeface="Arial Narrow" pitchFamily="34" charset="0"/>
                      </a:endParaRPr>
                    </a:p>
                  </a:txBody>
                  <a:tcPr/>
                </a:tc>
                <a:tc>
                  <a:txBody>
                    <a:bodyPr/>
                    <a:lstStyle/>
                    <a:p>
                      <a:pPr algn="just"/>
                      <a:r>
                        <a:rPr lang="es-ES_tradnl" sz="1200" dirty="0"/>
                        <a:t>Una dosis.  Trabajadores que viajan o laboran en áreas geográficas  de riesgo.</a:t>
                      </a:r>
                      <a:endParaRPr lang="es-ES_tradnl" sz="1200" dirty="0">
                        <a:latin typeface="Arial Narrow" pitchFamily="34" charset="0"/>
                      </a:endParaRPr>
                    </a:p>
                  </a:txBody>
                  <a:tcPr/>
                </a:tc>
                <a:tc>
                  <a:txBody>
                    <a:bodyPr/>
                    <a:lstStyle/>
                    <a:p>
                      <a:pPr algn="l"/>
                      <a:r>
                        <a:rPr lang="es-ES_tradnl" sz="1200" dirty="0"/>
                        <a:t>No requiere (OMS)</a:t>
                      </a:r>
                      <a:endParaRPr lang="es-ES_tradnl" sz="1200" dirty="0">
                        <a:latin typeface="Arial Narrow" pitchFamily="34" charset="0"/>
                      </a:endParaRPr>
                    </a:p>
                  </a:txBody>
                  <a:tcPr anchor="ctr"/>
                </a:tc>
                <a:extLst>
                  <a:ext uri="{0D108BD9-81ED-4DB2-BD59-A6C34878D82A}">
                    <a16:rowId xmlns:a16="http://schemas.microsoft.com/office/drawing/2014/main" val="10002"/>
                  </a:ext>
                </a:extLst>
              </a:tr>
              <a:tr h="1348552">
                <a:tc>
                  <a:txBody>
                    <a:bodyPr/>
                    <a:lstStyle/>
                    <a:p>
                      <a:r>
                        <a:rPr lang="es-ES_tradnl" sz="1200" dirty="0"/>
                        <a:t>Hepatitis A</a:t>
                      </a:r>
                      <a:endParaRPr lang="es-ES_tradnl" sz="1200" dirty="0">
                        <a:latin typeface="Arial Narrow" pitchFamily="34" charset="0"/>
                      </a:endParaRPr>
                    </a:p>
                  </a:txBody>
                  <a:tcPr/>
                </a:tc>
                <a:tc>
                  <a:txBody>
                    <a:bodyPr/>
                    <a:lstStyle/>
                    <a:p>
                      <a:pPr algn="just"/>
                      <a:r>
                        <a:rPr lang="es-ES_tradnl" sz="1200" dirty="0"/>
                        <a:t>Personal que trabaja</a:t>
                      </a:r>
                      <a:r>
                        <a:rPr lang="es-ES_tradnl" sz="1200" baseline="0" dirty="0"/>
                        <a:t> con primates infectados en Hepatitis A y recoge sus desperdicios o personal que viaja a o trabaja en zonas de </a:t>
                      </a:r>
                      <a:r>
                        <a:rPr lang="es-ES_tradnl" sz="1200" baseline="0" dirty="0" err="1"/>
                        <a:t>endemicidad</a:t>
                      </a:r>
                      <a:r>
                        <a:rPr lang="es-ES_tradnl" sz="1200" baseline="0" dirty="0"/>
                        <a:t> media o alta.  Dos dosis (0, 6 – 12 meses)</a:t>
                      </a:r>
                      <a:endParaRPr lang="es-ES_tradnl" sz="1200" dirty="0">
                        <a:latin typeface="Arial Narrow" pitchFamily="34" charset="0"/>
                      </a:endParaRPr>
                    </a:p>
                  </a:txBody>
                  <a:tcPr/>
                </a:tc>
                <a:tc>
                  <a:txBody>
                    <a:bodyPr/>
                    <a:lstStyle/>
                    <a:p>
                      <a:pPr algn="l"/>
                      <a:r>
                        <a:rPr lang="es-ES_tradnl" sz="1200" dirty="0"/>
                        <a:t>No es necesario</a:t>
                      </a:r>
                      <a:endParaRPr lang="es-ES_tradnl" sz="1200" dirty="0">
                        <a:latin typeface="Arial Narrow" pitchFamily="34" charset="0"/>
                      </a:endParaRPr>
                    </a:p>
                  </a:txBody>
                  <a:tcPr anchor="ctr"/>
                </a:tc>
                <a:extLst>
                  <a:ext uri="{0D108BD9-81ED-4DB2-BD59-A6C34878D82A}">
                    <a16:rowId xmlns:a16="http://schemas.microsoft.com/office/drawing/2014/main" val="10003"/>
                  </a:ext>
                </a:extLst>
              </a:tr>
              <a:tr h="356750">
                <a:tc>
                  <a:txBody>
                    <a:bodyPr/>
                    <a:lstStyle/>
                    <a:p>
                      <a:r>
                        <a:rPr lang="es-ES_tradnl" sz="1200" dirty="0"/>
                        <a:t>Hepatitis B</a:t>
                      </a:r>
                      <a:endParaRPr lang="es-ES_tradnl" sz="1200" dirty="0">
                        <a:latin typeface="Arial Narrow" pitchFamily="34" charset="0"/>
                      </a:endParaRPr>
                    </a:p>
                  </a:txBody>
                  <a:tcPr/>
                </a:tc>
                <a:tc>
                  <a:txBody>
                    <a:bodyPr/>
                    <a:lstStyle/>
                    <a:p>
                      <a:pPr algn="just"/>
                      <a:r>
                        <a:rPr lang="es-ES_tradnl" sz="1200" dirty="0"/>
                        <a:t>Tres dosis (0, 1, 4-6 meses)</a:t>
                      </a:r>
                      <a:endParaRPr lang="es-ES_tradnl" sz="1200" dirty="0">
                        <a:latin typeface="Arial Narrow" pitchFamily="34" charset="0"/>
                      </a:endParaRPr>
                    </a:p>
                  </a:txBody>
                  <a:tcPr/>
                </a:tc>
                <a:tc>
                  <a:txBody>
                    <a:bodyPr/>
                    <a:lstStyle/>
                    <a:p>
                      <a:pPr algn="l"/>
                      <a:r>
                        <a:rPr lang="es-ES_tradnl" sz="1200" dirty="0"/>
                        <a:t>No es necesario</a:t>
                      </a:r>
                      <a:endParaRPr lang="es-ES_tradnl" sz="1200" dirty="0">
                        <a:latin typeface="Arial Narrow" pitchFamily="34" charset="0"/>
                      </a:endParaRPr>
                    </a:p>
                  </a:txBody>
                  <a:tcPr anchor="ctr"/>
                </a:tc>
                <a:extLst>
                  <a:ext uri="{0D108BD9-81ED-4DB2-BD59-A6C34878D82A}">
                    <a16:rowId xmlns:a16="http://schemas.microsoft.com/office/drawing/2014/main" val="10004"/>
                  </a:ext>
                </a:extLst>
              </a:tr>
              <a:tr h="1035997">
                <a:tc>
                  <a:txBody>
                    <a:bodyPr/>
                    <a:lstStyle/>
                    <a:p>
                      <a:r>
                        <a:rPr lang="es-ES_tradnl" sz="1200" dirty="0"/>
                        <a:t>Rabia</a:t>
                      </a:r>
                      <a:endParaRPr lang="es-ES_tradnl" sz="1200" dirty="0">
                        <a:latin typeface="Arial Narrow" pitchFamily="34" charset="0"/>
                      </a:endParaRPr>
                    </a:p>
                  </a:txBody>
                  <a:tcPr/>
                </a:tc>
                <a:tc>
                  <a:txBody>
                    <a:bodyPr/>
                    <a:lstStyle/>
                    <a:p>
                      <a:pPr algn="just"/>
                      <a:r>
                        <a:rPr lang="es-ES_tradnl" sz="1200" dirty="0"/>
                        <a:t>Personal en riesgo (veterinarios, </a:t>
                      </a:r>
                      <a:r>
                        <a:rPr lang="es-ES_tradnl" sz="1200" dirty="0" err="1"/>
                        <a:t>zootecnistas</a:t>
                      </a:r>
                      <a:r>
                        <a:rPr lang="es-ES_tradnl" sz="1200" dirty="0"/>
                        <a:t>, patólogos, personal en campaña de vacunación antirrábica).  Pre-exposición:</a:t>
                      </a:r>
                      <a:r>
                        <a:rPr lang="es-ES_tradnl" sz="1200" baseline="0" dirty="0"/>
                        <a:t> Vacuna HDCV o Vero 3 dosis (0,7 y 28 días).</a:t>
                      </a:r>
                      <a:endParaRPr lang="es-ES_tradnl" sz="1200" dirty="0">
                        <a:latin typeface="Arial Narrow" pitchFamily="34" charset="0"/>
                      </a:endParaRPr>
                    </a:p>
                  </a:txBody>
                  <a:tcPr/>
                </a:tc>
                <a:tc>
                  <a:txBody>
                    <a:bodyPr/>
                    <a:lstStyle/>
                    <a:p>
                      <a:pPr algn="l"/>
                      <a:r>
                        <a:rPr lang="es-ES_tradnl" sz="1200" dirty="0"/>
                        <a:t>Cada tres años: 2 dosis de la vacuna a los días 0 y 3 a 4 </a:t>
                      </a:r>
                      <a:endParaRPr lang="es-ES_tradnl" sz="1200" dirty="0">
                        <a:latin typeface="Arial Narrow" pitchFamily="34" charset="0"/>
                      </a:endParaRPr>
                    </a:p>
                  </a:txBody>
                  <a:tcPr anchor="ctr"/>
                </a:tc>
                <a:extLst>
                  <a:ext uri="{0D108BD9-81ED-4DB2-BD59-A6C34878D82A}">
                    <a16:rowId xmlns:a16="http://schemas.microsoft.com/office/drawing/2014/main" val="10005"/>
                  </a:ext>
                </a:extLst>
              </a:tr>
              <a:tr h="356750">
                <a:tc>
                  <a:txBody>
                    <a:bodyPr/>
                    <a:lstStyle/>
                    <a:p>
                      <a:r>
                        <a:rPr lang="es-ES_tradnl" sz="1200" dirty="0"/>
                        <a:t>Tétanos, difteria (</a:t>
                      </a:r>
                      <a:r>
                        <a:rPr lang="es-ES_tradnl" sz="1200" dirty="0" err="1"/>
                        <a:t>Td</a:t>
                      </a:r>
                      <a:r>
                        <a:rPr lang="es-ES_tradnl" sz="1200" dirty="0"/>
                        <a:t>)</a:t>
                      </a:r>
                      <a:endParaRPr lang="es-ES_tradnl" sz="1200" dirty="0">
                        <a:latin typeface="Arial Narrow" pitchFamily="34" charset="0"/>
                      </a:endParaRPr>
                    </a:p>
                  </a:txBody>
                  <a:tcPr/>
                </a:tc>
                <a:tc>
                  <a:txBody>
                    <a:bodyPr/>
                    <a:lstStyle/>
                    <a:p>
                      <a:pPr algn="just"/>
                      <a:r>
                        <a:rPr lang="es-ES_tradnl" sz="1200" dirty="0"/>
                        <a:t>Tres dosis (0,</a:t>
                      </a:r>
                      <a:r>
                        <a:rPr lang="es-ES_tradnl" sz="1200" baseline="0" dirty="0"/>
                        <a:t> 1, 6-12 meses)</a:t>
                      </a:r>
                      <a:endParaRPr lang="es-ES_tradnl" sz="1200" dirty="0">
                        <a:latin typeface="Arial Narrow" pitchFamily="34" charset="0"/>
                      </a:endParaRPr>
                    </a:p>
                  </a:txBody>
                  <a:tcPr/>
                </a:tc>
                <a:tc>
                  <a:txBody>
                    <a:bodyPr/>
                    <a:lstStyle/>
                    <a:p>
                      <a:pPr algn="l"/>
                      <a:r>
                        <a:rPr lang="es-ES_tradnl" sz="1200" dirty="0"/>
                        <a:t>Una dosis cada</a:t>
                      </a:r>
                      <a:r>
                        <a:rPr lang="es-ES_tradnl" sz="1200" baseline="0" dirty="0"/>
                        <a:t> 10 años</a:t>
                      </a:r>
                      <a:endParaRPr lang="es-ES_tradnl" sz="1200" dirty="0">
                        <a:latin typeface="Arial Narrow" pitchFamily="34" charset="0"/>
                      </a:endParaRPr>
                    </a:p>
                  </a:txBody>
                  <a:tcPr anchor="ctr"/>
                </a:tc>
                <a:extLst>
                  <a:ext uri="{0D108BD9-81ED-4DB2-BD59-A6C34878D82A}">
                    <a16:rowId xmlns:a16="http://schemas.microsoft.com/office/drawing/2014/main" val="10006"/>
                  </a:ext>
                </a:extLst>
              </a:tr>
              <a:tr h="449517">
                <a:tc>
                  <a:txBody>
                    <a:bodyPr/>
                    <a:lstStyle/>
                    <a:p>
                      <a:r>
                        <a:rPr lang="es-ES_tradnl" sz="1200" dirty="0"/>
                        <a:t>Triple viral (Sarampión, Rubeola,</a:t>
                      </a:r>
                      <a:r>
                        <a:rPr lang="es-ES_tradnl" sz="1200" baseline="0" dirty="0"/>
                        <a:t> Paperas)</a:t>
                      </a:r>
                      <a:endParaRPr lang="es-ES_tradnl" sz="1200" dirty="0">
                        <a:latin typeface="Arial Narrow" pitchFamily="34" charset="0"/>
                      </a:endParaRPr>
                    </a:p>
                  </a:txBody>
                  <a:tcPr/>
                </a:tc>
                <a:tc>
                  <a:txBody>
                    <a:bodyPr/>
                    <a:lstStyle/>
                    <a:p>
                      <a:pPr algn="just"/>
                      <a:r>
                        <a:rPr lang="es-ES_tradnl" sz="1200" dirty="0"/>
                        <a:t>Una</a:t>
                      </a:r>
                      <a:r>
                        <a:rPr lang="es-ES_tradnl" sz="1200" baseline="0" dirty="0"/>
                        <a:t> </a:t>
                      </a:r>
                      <a:r>
                        <a:rPr lang="es-ES_tradnl" sz="1200" dirty="0"/>
                        <a:t>dosis</a:t>
                      </a:r>
                      <a:endParaRPr lang="es-ES_tradnl" sz="1200" dirty="0">
                        <a:latin typeface="Arial Narrow" pitchFamily="34" charset="0"/>
                      </a:endParaRPr>
                    </a:p>
                  </a:txBody>
                  <a:tcPr/>
                </a:tc>
                <a:tc>
                  <a:txBody>
                    <a:bodyPr/>
                    <a:lstStyle/>
                    <a:p>
                      <a:pPr algn="l"/>
                      <a:r>
                        <a:rPr lang="es-ES_tradnl" sz="1200" dirty="0"/>
                        <a:t>No es necesario</a:t>
                      </a:r>
                      <a:endParaRPr lang="es-ES_tradnl" sz="1200" dirty="0">
                        <a:latin typeface="Arial Narrow" pitchFamily="34" charset="0"/>
                      </a:endParaRPr>
                    </a:p>
                  </a:txBody>
                  <a:tcPr anchor="ctr"/>
                </a:tc>
                <a:extLst>
                  <a:ext uri="{0D108BD9-81ED-4DB2-BD59-A6C34878D82A}">
                    <a16:rowId xmlns:a16="http://schemas.microsoft.com/office/drawing/2014/main" val="10007"/>
                  </a:ext>
                </a:extLst>
              </a:tr>
              <a:tr h="986250">
                <a:tc>
                  <a:txBody>
                    <a:bodyPr/>
                    <a:lstStyle/>
                    <a:p>
                      <a:r>
                        <a:rPr lang="es-ES_tradnl" sz="1200" dirty="0"/>
                        <a:t>Varicela</a:t>
                      </a:r>
                      <a:endParaRPr lang="es-ES_tradnl" sz="1200" dirty="0">
                        <a:latin typeface="Arial Narrow" pitchFamily="34" charset="0"/>
                      </a:endParaRPr>
                    </a:p>
                  </a:txBody>
                  <a:tcPr/>
                </a:tc>
                <a:tc>
                  <a:txBody>
                    <a:bodyPr/>
                    <a:lstStyle/>
                    <a:p>
                      <a:pPr algn="just"/>
                      <a:r>
                        <a:rPr lang="es-ES_tradnl" sz="1200" dirty="0"/>
                        <a:t>Dos dosis (0,</a:t>
                      </a:r>
                      <a:r>
                        <a:rPr lang="es-ES_tradnl" sz="1200" baseline="0" dirty="0"/>
                        <a:t> 1-2 meses). No aplicar en trabajadores </a:t>
                      </a:r>
                      <a:r>
                        <a:rPr lang="es-ES_tradnl" sz="1200" baseline="0" dirty="0" err="1"/>
                        <a:t>inmunocomprometidos</a:t>
                      </a:r>
                      <a:r>
                        <a:rPr lang="es-ES_tradnl" sz="1200" baseline="0" dirty="0"/>
                        <a:t>, a embarazadas o mujeres que planean quedar embarazadas en la 4 semanas siguientes).</a:t>
                      </a:r>
                      <a:endParaRPr lang="es-ES_tradnl" sz="1200" dirty="0">
                        <a:latin typeface="Arial Narrow" pitchFamily="34" charset="0"/>
                      </a:endParaRPr>
                    </a:p>
                  </a:txBody>
                  <a:tcPr/>
                </a:tc>
                <a:tc>
                  <a:txBody>
                    <a:bodyPr/>
                    <a:lstStyle/>
                    <a:p>
                      <a:pPr algn="l"/>
                      <a:r>
                        <a:rPr lang="es-ES_tradnl" sz="1200" dirty="0"/>
                        <a:t>No es necesario.</a:t>
                      </a:r>
                      <a:endParaRPr lang="es-ES_tradnl" sz="1200" dirty="0">
                        <a:latin typeface="Arial Narrow" pitchFamily="34" charset="0"/>
                      </a:endParaRPr>
                    </a:p>
                  </a:txBody>
                  <a:tcPr anchor="ctr"/>
                </a:tc>
                <a:extLst>
                  <a:ext uri="{0D108BD9-81ED-4DB2-BD59-A6C34878D82A}">
                    <a16:rowId xmlns:a16="http://schemas.microsoft.com/office/drawing/2014/main" val="10008"/>
                  </a:ext>
                </a:extLst>
              </a:tr>
            </a:tbl>
          </a:graphicData>
        </a:graphic>
      </p:graphicFrame>
      <p:sp>
        <p:nvSpPr>
          <p:cNvPr id="20531" name="9 CuadroTexto"/>
          <p:cNvSpPr txBox="1">
            <a:spLocks noChangeArrowheads="1"/>
          </p:cNvSpPr>
          <p:nvPr/>
        </p:nvSpPr>
        <p:spPr bwMode="auto">
          <a:xfrm>
            <a:off x="2771802" y="6400918"/>
            <a:ext cx="5659276" cy="261610"/>
          </a:xfrm>
          <a:prstGeom prst="rect">
            <a:avLst/>
          </a:prstGeom>
          <a:noFill/>
          <a:ln w="9525">
            <a:noFill/>
            <a:miter lim="800000"/>
            <a:headEnd/>
            <a:tailEnd/>
          </a:ln>
        </p:spPr>
        <p:txBody>
          <a:bodyPr wrap="square">
            <a:spAutoFit/>
          </a:bodyPr>
          <a:lstStyle/>
          <a:p>
            <a:r>
              <a:rPr lang="es-ES_tradnl" sz="1100" dirty="0"/>
              <a:t>Fuente: Bioseguridad, Prevención y Control de Infecciones en el personal de Salud. </a:t>
            </a:r>
          </a:p>
        </p:txBody>
      </p:sp>
    </p:spTree>
    <p:extLst>
      <p:ext uri="{BB962C8B-B14F-4D97-AF65-F5344CB8AC3E}">
        <p14:creationId xmlns:p14="http://schemas.microsoft.com/office/powerpoint/2010/main" val="193144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Título"/>
          <p:cNvSpPr txBox="1">
            <a:spLocks/>
          </p:cNvSpPr>
          <p:nvPr/>
        </p:nvSpPr>
        <p:spPr bwMode="auto">
          <a:xfrm>
            <a:off x="571500" y="368300"/>
            <a:ext cx="7999063" cy="515103"/>
          </a:xfrm>
          <a:prstGeom prst="rect">
            <a:avLst/>
          </a:prstGeom>
          <a:noFill/>
          <a:ln w="9525">
            <a:noFill/>
            <a:miter lim="800000"/>
            <a:headEnd/>
            <a:tailEnd/>
          </a:ln>
        </p:spPr>
        <p:txBody>
          <a:bodyPr anchor="ctr">
            <a:normAutofit lnSpcReduction="10000"/>
          </a:bodyPr>
          <a:lstStyle/>
          <a:p>
            <a:pPr algn="ctr" eaLnBrk="1" fontAlgn="auto" hangingPunct="1">
              <a:spcAft>
                <a:spcPts val="0"/>
              </a:spcAft>
              <a:defRPr/>
            </a:pPr>
            <a:r>
              <a:rPr lang="es-CO" sz="2800" b="1" dirty="0">
                <a:latin typeface="Gotham black"/>
                <a:ea typeface="+mj-ea"/>
                <a:cs typeface="Helvetica" panose="020B0604020202020204" pitchFamily="34" charset="0"/>
              </a:rPr>
              <a:t>Precauciones Universales</a:t>
            </a:r>
          </a:p>
        </p:txBody>
      </p:sp>
      <p:sp>
        <p:nvSpPr>
          <p:cNvPr id="5" name="12 Marcador de contenido"/>
          <p:cNvSpPr txBox="1">
            <a:spLocks/>
          </p:cNvSpPr>
          <p:nvPr/>
        </p:nvSpPr>
        <p:spPr>
          <a:xfrm>
            <a:off x="370022" y="1053884"/>
            <a:ext cx="8200541" cy="4268788"/>
          </a:xfrm>
          <a:prstGeom prst="rect">
            <a:avLst/>
          </a:prstGeom>
        </p:spPr>
        <p:txBody>
          <a:bodyPr/>
          <a:lstStyle/>
          <a:p>
            <a:pPr marL="342900" indent="-342900" algn="just" eaLnBrk="1" hangingPunct="1">
              <a:lnSpc>
                <a:spcPct val="150000"/>
              </a:lnSpc>
              <a:spcBef>
                <a:spcPct val="20000"/>
              </a:spcBef>
              <a:buFont typeface="Wingdings" panose="05000000000000000000" pitchFamily="2" charset="2"/>
              <a:buChar char="§"/>
              <a:defRPr/>
            </a:pPr>
            <a:r>
              <a:rPr lang="es-CO" sz="2400" dirty="0">
                <a:solidFill>
                  <a:srgbClr val="C00000"/>
                </a:solidFill>
                <a:latin typeface="Gotham light"/>
              </a:rPr>
              <a:t>Evitar el contacto  de la piel y mucosas con la sangre u otros líquidos de precaución universal, mediante el uso de EPP.</a:t>
            </a:r>
          </a:p>
          <a:p>
            <a:pPr marL="342900" indent="-342900" algn="just" eaLnBrk="1" hangingPunct="1">
              <a:lnSpc>
                <a:spcPct val="150000"/>
              </a:lnSpc>
              <a:spcBef>
                <a:spcPct val="20000"/>
              </a:spcBef>
              <a:buFont typeface="Wingdings" panose="05000000000000000000" pitchFamily="2" charset="2"/>
              <a:buChar char="§"/>
              <a:defRPr/>
            </a:pPr>
            <a:r>
              <a:rPr lang="es-CO" sz="2400" dirty="0">
                <a:latin typeface="Gotham light"/>
              </a:rPr>
              <a:t>Lavado de manos.</a:t>
            </a:r>
          </a:p>
          <a:p>
            <a:pPr marL="342900" indent="-342900" algn="just" eaLnBrk="1" hangingPunct="1">
              <a:lnSpc>
                <a:spcPct val="150000"/>
              </a:lnSpc>
              <a:spcBef>
                <a:spcPct val="20000"/>
              </a:spcBef>
              <a:buFont typeface="Wingdings" panose="05000000000000000000" pitchFamily="2" charset="2"/>
              <a:buChar char="§"/>
              <a:defRPr/>
            </a:pPr>
            <a:r>
              <a:rPr lang="es-CO" sz="2400" dirty="0">
                <a:solidFill>
                  <a:srgbClr val="C00000"/>
                </a:solidFill>
                <a:latin typeface="Gotham light"/>
              </a:rPr>
              <a:t>Manejo cuidadoso de elementos </a:t>
            </a:r>
            <a:r>
              <a:rPr lang="es-CO" sz="2400" dirty="0" err="1">
                <a:solidFill>
                  <a:srgbClr val="C00000"/>
                </a:solidFill>
                <a:latin typeface="Gotham light"/>
              </a:rPr>
              <a:t>cortopunzantes</a:t>
            </a:r>
            <a:r>
              <a:rPr lang="es-CO" sz="2400" dirty="0">
                <a:solidFill>
                  <a:srgbClr val="E20000"/>
                </a:solidFill>
                <a:latin typeface="Gotham light"/>
              </a:rPr>
              <a:t>.</a:t>
            </a:r>
          </a:p>
          <a:p>
            <a:pPr marL="342900" indent="-342900" algn="just" eaLnBrk="1" hangingPunct="1">
              <a:lnSpc>
                <a:spcPct val="150000"/>
              </a:lnSpc>
              <a:spcBef>
                <a:spcPct val="20000"/>
              </a:spcBef>
              <a:buFont typeface="Wingdings" panose="05000000000000000000" pitchFamily="2" charset="2"/>
              <a:buChar char="§"/>
              <a:defRPr/>
            </a:pPr>
            <a:r>
              <a:rPr lang="es-CO" sz="2400" dirty="0">
                <a:latin typeface="Gotham light"/>
              </a:rPr>
              <a:t>Manejo y eliminación de residuos contaminados.</a:t>
            </a:r>
          </a:p>
          <a:p>
            <a:pPr marL="342900" indent="-342900" algn="just" eaLnBrk="1" hangingPunct="1">
              <a:lnSpc>
                <a:spcPct val="150000"/>
              </a:lnSpc>
              <a:spcBef>
                <a:spcPct val="20000"/>
              </a:spcBef>
              <a:buFont typeface="Wingdings" panose="05000000000000000000" pitchFamily="2" charset="2"/>
              <a:buChar char="§"/>
              <a:defRPr/>
            </a:pPr>
            <a:r>
              <a:rPr lang="es-CO" sz="2400" dirty="0">
                <a:solidFill>
                  <a:srgbClr val="C00000"/>
                </a:solidFill>
                <a:latin typeface="Gotham light"/>
              </a:rPr>
              <a:t>Cubrir las heridas.</a:t>
            </a:r>
          </a:p>
          <a:p>
            <a:pPr marL="342900" indent="-342900" algn="just" eaLnBrk="1" hangingPunct="1">
              <a:lnSpc>
                <a:spcPct val="150000"/>
              </a:lnSpc>
              <a:spcBef>
                <a:spcPct val="20000"/>
              </a:spcBef>
              <a:buFont typeface="Wingdings" panose="05000000000000000000" pitchFamily="2" charset="2"/>
              <a:buChar char="§"/>
              <a:defRPr/>
            </a:pPr>
            <a:r>
              <a:rPr lang="es-CO" sz="2400" dirty="0">
                <a:latin typeface="Gotham light"/>
              </a:rPr>
              <a:t>Mantener el área de trabajo organizada y en buenas condiciones de higiene y aseo.</a:t>
            </a:r>
          </a:p>
          <a:p>
            <a:pPr marL="342900" indent="-342900" algn="just" eaLnBrk="1" hangingPunct="1">
              <a:lnSpc>
                <a:spcPct val="150000"/>
              </a:lnSpc>
              <a:spcBef>
                <a:spcPct val="20000"/>
              </a:spcBef>
              <a:buFont typeface="Wingdings" panose="05000000000000000000" pitchFamily="2" charset="2"/>
              <a:buChar char="§"/>
              <a:defRPr/>
            </a:pPr>
            <a:endParaRPr lang="es-CO" sz="2400" dirty="0">
              <a:latin typeface="Gotham light"/>
            </a:endParaRPr>
          </a:p>
          <a:p>
            <a:pPr marL="342900" indent="-342900" algn="just" eaLnBrk="1" hangingPunct="1">
              <a:lnSpc>
                <a:spcPct val="150000"/>
              </a:lnSpc>
              <a:buFont typeface="Wingdings" panose="05000000000000000000" pitchFamily="2" charset="2"/>
              <a:buChar char="§"/>
              <a:defRPr/>
            </a:pPr>
            <a:endParaRPr lang="es-CO" sz="2400" dirty="0">
              <a:latin typeface="Gotham light"/>
            </a:endParaRPr>
          </a:p>
        </p:txBody>
      </p:sp>
    </p:spTree>
    <p:extLst>
      <p:ext uri="{BB962C8B-B14F-4D97-AF65-F5344CB8AC3E}">
        <p14:creationId xmlns:p14="http://schemas.microsoft.com/office/powerpoint/2010/main" val="213214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txBox="1">
            <a:spLocks/>
          </p:cNvSpPr>
          <p:nvPr/>
        </p:nvSpPr>
        <p:spPr bwMode="auto">
          <a:xfrm>
            <a:off x="473529" y="164002"/>
            <a:ext cx="8229600" cy="974920"/>
          </a:xfrm>
          <a:prstGeom prst="rect">
            <a:avLst/>
          </a:prstGeom>
          <a:noFill/>
          <a:ln w="9525">
            <a:noFill/>
            <a:miter lim="800000"/>
            <a:headEnd/>
            <a:tailEnd/>
          </a:ln>
        </p:spPr>
        <p:txBody>
          <a:bodyPr anchor="ctr">
            <a:normAutofit/>
          </a:bodyPr>
          <a:lstStyle/>
          <a:p>
            <a:pPr algn="r" fontAlgn="auto">
              <a:spcAft>
                <a:spcPts val="0"/>
              </a:spcAft>
              <a:defRPr/>
            </a:pPr>
            <a:r>
              <a:rPr lang="es-CO" sz="2000" b="1" dirty="0">
                <a:latin typeface="Gotham black"/>
                <a:ea typeface="+mj-ea"/>
                <a:cs typeface="Arial" pitchFamily="34" charset="0"/>
              </a:rPr>
              <a:t>Eliminación de Desechos contaminados</a:t>
            </a:r>
          </a:p>
        </p:txBody>
      </p:sp>
      <p:sp>
        <p:nvSpPr>
          <p:cNvPr id="270" name="1 Título"/>
          <p:cNvSpPr txBox="1">
            <a:spLocks/>
          </p:cNvSpPr>
          <p:nvPr/>
        </p:nvSpPr>
        <p:spPr>
          <a:xfrm>
            <a:off x="1187450" y="1092595"/>
            <a:ext cx="6629400" cy="670584"/>
          </a:xfrm>
          <a:prstGeom prst="rect">
            <a:avLst/>
          </a:prstGeom>
        </p:spPr>
        <p:txBody>
          <a:bodyPr rtlCol="0">
            <a:noAutofit/>
          </a:bodyPr>
          <a:lst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fontAlgn="auto" hangingPunct="1">
              <a:spcAft>
                <a:spcPts val="0"/>
              </a:spcAft>
              <a:defRPr/>
            </a:pPr>
            <a:r>
              <a:rPr lang="es-CO" sz="2000" b="1" dirty="0">
                <a:solidFill>
                  <a:srgbClr val="C00000"/>
                </a:solidFill>
                <a:effectLst>
                  <a:outerShdw blurRad="38100" dist="38100" dir="2700000" algn="tl">
                    <a:srgbClr val="C0C0C0"/>
                  </a:outerShdw>
                </a:effectLst>
                <a:latin typeface="Gotham light"/>
                <a:cs typeface="Arial" pitchFamily="34" charset="0"/>
              </a:rPr>
              <a:t>TIEMPO SOBREVIVENCIA DE MICROVECTORES </a:t>
            </a:r>
          </a:p>
          <a:p>
            <a:pPr algn="ctr" eaLnBrk="1" fontAlgn="auto" hangingPunct="1">
              <a:spcAft>
                <a:spcPts val="0"/>
              </a:spcAft>
              <a:defRPr/>
            </a:pPr>
            <a:r>
              <a:rPr lang="es-CO" sz="2000" b="1" dirty="0">
                <a:solidFill>
                  <a:srgbClr val="C00000"/>
                </a:solidFill>
                <a:effectLst>
                  <a:outerShdw blurRad="38100" dist="38100" dir="2700000" algn="tl">
                    <a:srgbClr val="C0C0C0"/>
                  </a:outerShdw>
                </a:effectLst>
                <a:latin typeface="Gotham light"/>
                <a:cs typeface="Arial" pitchFamily="34" charset="0"/>
              </a:rPr>
              <a:t>EN LOS RESPEL  INFECCIOSOS</a:t>
            </a:r>
            <a:endParaRPr lang="en-US" sz="2000" dirty="0">
              <a:solidFill>
                <a:srgbClr val="C00000"/>
              </a:solidFill>
              <a:latin typeface="Gotham light"/>
              <a:cs typeface="Arial" pitchFamily="34" charset="0"/>
            </a:endParaRPr>
          </a:p>
        </p:txBody>
      </p:sp>
      <p:grpSp>
        <p:nvGrpSpPr>
          <p:cNvPr id="271" name="Group 2"/>
          <p:cNvGrpSpPr>
            <a:grpSpLocks/>
          </p:cNvGrpSpPr>
          <p:nvPr/>
        </p:nvGrpSpPr>
        <p:grpSpPr bwMode="auto">
          <a:xfrm>
            <a:off x="2267570" y="1844675"/>
            <a:ext cx="4968726" cy="3474759"/>
            <a:chOff x="576" y="1152"/>
            <a:chExt cx="4896" cy="2016"/>
          </a:xfrm>
        </p:grpSpPr>
        <p:sp>
          <p:nvSpPr>
            <p:cNvPr id="272" name="Rectangle 3"/>
            <p:cNvSpPr>
              <a:spLocks noChangeArrowheads="1"/>
            </p:cNvSpPr>
            <p:nvPr/>
          </p:nvSpPr>
          <p:spPr bwMode="auto">
            <a:xfrm>
              <a:off x="576" y="1152"/>
              <a:ext cx="4896" cy="273"/>
            </a:xfrm>
            <a:prstGeom prst="rect">
              <a:avLst/>
            </a:prstGeom>
            <a:solidFill>
              <a:srgbClr val="B2B2B2"/>
            </a:solidFill>
            <a:ln w="12700">
              <a:solidFill>
                <a:schemeClr val="tx1"/>
              </a:solidFill>
              <a:miter lim="800000"/>
              <a:headEnd type="none" w="sm" len="sm"/>
              <a:tailEnd type="none" w="sm" len="sm"/>
            </a:ln>
          </p:spPr>
          <p:txBody>
            <a:bodyPr wrap="none" anchor="ctr"/>
            <a:lstStyle/>
            <a:p>
              <a:pPr eaLnBrk="1" hangingPunct="1">
                <a:defRPr/>
              </a:pPr>
              <a:endParaRPr lang="en-US">
                <a:latin typeface="Calibri" pitchFamily="34" charset="0"/>
                <a:cs typeface="Arial" charset="0"/>
              </a:endParaRPr>
            </a:p>
          </p:txBody>
        </p:sp>
        <p:sp>
          <p:nvSpPr>
            <p:cNvPr id="273" name="Rectangle 4"/>
            <p:cNvSpPr>
              <a:spLocks noChangeArrowheads="1"/>
            </p:cNvSpPr>
            <p:nvPr/>
          </p:nvSpPr>
          <p:spPr bwMode="auto">
            <a:xfrm>
              <a:off x="576" y="1152"/>
              <a:ext cx="4896" cy="201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s-CO" sz="1800"/>
            </a:p>
          </p:txBody>
        </p:sp>
      </p:grpSp>
      <p:sp>
        <p:nvSpPr>
          <p:cNvPr id="274" name="Line 5"/>
          <p:cNvSpPr>
            <a:spLocks noChangeShapeType="1"/>
          </p:cNvSpPr>
          <p:nvPr/>
        </p:nvSpPr>
        <p:spPr bwMode="auto">
          <a:xfrm>
            <a:off x="5292080" y="1844676"/>
            <a:ext cx="21704" cy="347475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O"/>
          </a:p>
        </p:txBody>
      </p:sp>
      <p:sp>
        <p:nvSpPr>
          <p:cNvPr id="276" name="Rectangle 7"/>
          <p:cNvSpPr>
            <a:spLocks noChangeArrowheads="1"/>
          </p:cNvSpPr>
          <p:nvPr/>
        </p:nvSpPr>
        <p:spPr bwMode="auto">
          <a:xfrm>
            <a:off x="2985120" y="1965325"/>
            <a:ext cx="133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_tradnl" altLang="es-CO" sz="2000" b="1"/>
              <a:t>Organismo</a:t>
            </a:r>
          </a:p>
        </p:txBody>
      </p:sp>
      <p:sp>
        <p:nvSpPr>
          <p:cNvPr id="278" name="Rectangle 8"/>
          <p:cNvSpPr>
            <a:spLocks noChangeArrowheads="1"/>
          </p:cNvSpPr>
          <p:nvPr/>
        </p:nvSpPr>
        <p:spPr bwMode="auto">
          <a:xfrm>
            <a:off x="5250904" y="1965325"/>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_tradnl" altLang="es-CO" sz="2000" b="1" dirty="0"/>
              <a:t>Tiempo (Días)</a:t>
            </a:r>
          </a:p>
        </p:txBody>
      </p:sp>
      <p:sp>
        <p:nvSpPr>
          <p:cNvPr id="280" name="Rectangle 9"/>
          <p:cNvSpPr>
            <a:spLocks noChangeArrowheads="1"/>
          </p:cNvSpPr>
          <p:nvPr/>
        </p:nvSpPr>
        <p:spPr bwMode="auto">
          <a:xfrm>
            <a:off x="2555776" y="2348880"/>
            <a:ext cx="3352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30000"/>
              </a:lnSpc>
              <a:spcBef>
                <a:spcPct val="0"/>
              </a:spcBef>
              <a:buFontTx/>
              <a:buNone/>
            </a:pPr>
            <a:r>
              <a:rPr lang="es-ES_tradnl" altLang="es-CO" sz="2000" b="1" i="1" dirty="0"/>
              <a:t>Salmonella </a:t>
            </a:r>
            <a:r>
              <a:rPr lang="es-ES_tradnl" altLang="es-CO" sz="2000" b="1" i="1" dirty="0" err="1"/>
              <a:t>Typhi</a:t>
            </a:r>
            <a:endParaRPr lang="es-ES_tradnl" altLang="es-CO" sz="2000" b="1" i="1" dirty="0"/>
          </a:p>
          <a:p>
            <a:pPr>
              <a:lnSpc>
                <a:spcPct val="130000"/>
              </a:lnSpc>
              <a:spcBef>
                <a:spcPct val="0"/>
              </a:spcBef>
              <a:buFontTx/>
              <a:buNone/>
            </a:pPr>
            <a:r>
              <a:rPr lang="es-ES_tradnl" altLang="es-CO" sz="2000" b="1" i="1" dirty="0" err="1"/>
              <a:t>Entamoeba</a:t>
            </a:r>
            <a:r>
              <a:rPr lang="es-ES_tradnl" altLang="es-CO" sz="2000" b="1" i="1" dirty="0"/>
              <a:t> </a:t>
            </a:r>
            <a:r>
              <a:rPr lang="es-ES_tradnl" altLang="es-CO" sz="2000" b="1" i="1" dirty="0" err="1"/>
              <a:t>Histolytica</a:t>
            </a:r>
            <a:endParaRPr lang="es-ES_tradnl" altLang="es-CO" sz="2000" b="1" i="1" dirty="0"/>
          </a:p>
          <a:p>
            <a:pPr>
              <a:lnSpc>
                <a:spcPct val="130000"/>
              </a:lnSpc>
              <a:spcBef>
                <a:spcPct val="0"/>
              </a:spcBef>
              <a:buFontTx/>
              <a:buNone/>
            </a:pPr>
            <a:r>
              <a:rPr lang="es-ES_tradnl" altLang="es-CO" sz="2000" b="1" i="1" dirty="0" err="1"/>
              <a:t>Ascaris</a:t>
            </a:r>
            <a:r>
              <a:rPr lang="es-ES_tradnl" altLang="es-CO" sz="2000" b="1" i="1" dirty="0"/>
              <a:t> </a:t>
            </a:r>
            <a:r>
              <a:rPr lang="es-ES_tradnl" altLang="es-CO" sz="2000" b="1" i="1" dirty="0" err="1"/>
              <a:t>Lumbricoides</a:t>
            </a:r>
            <a:endParaRPr lang="es-ES_tradnl" altLang="es-CO" sz="2000" b="1" i="1" dirty="0"/>
          </a:p>
          <a:p>
            <a:pPr>
              <a:lnSpc>
                <a:spcPct val="130000"/>
              </a:lnSpc>
              <a:spcBef>
                <a:spcPct val="0"/>
              </a:spcBef>
              <a:buFontTx/>
              <a:buNone/>
            </a:pPr>
            <a:r>
              <a:rPr lang="es-ES_tradnl" altLang="es-CO" sz="2000" b="1" i="1" dirty="0" err="1"/>
              <a:t>Leptospira</a:t>
            </a:r>
            <a:r>
              <a:rPr lang="es-ES_tradnl" altLang="es-CO" sz="2000" b="1" i="1" dirty="0"/>
              <a:t> </a:t>
            </a:r>
            <a:r>
              <a:rPr lang="es-ES_tradnl" altLang="es-CO" sz="2000" b="1" i="1" dirty="0" err="1"/>
              <a:t>Interrogans</a:t>
            </a:r>
            <a:endParaRPr lang="es-ES_tradnl" altLang="es-CO" sz="2000" b="1" i="1" dirty="0"/>
          </a:p>
          <a:p>
            <a:pPr>
              <a:lnSpc>
                <a:spcPct val="130000"/>
              </a:lnSpc>
              <a:spcBef>
                <a:spcPct val="0"/>
              </a:spcBef>
              <a:buFontTx/>
              <a:buNone/>
            </a:pPr>
            <a:r>
              <a:rPr lang="es-ES_tradnl" altLang="es-CO" sz="2000" b="1" i="1" dirty="0"/>
              <a:t>Polio Virus</a:t>
            </a:r>
          </a:p>
          <a:p>
            <a:pPr>
              <a:lnSpc>
                <a:spcPct val="130000"/>
              </a:lnSpc>
              <a:spcBef>
                <a:spcPct val="0"/>
              </a:spcBef>
              <a:buFontTx/>
              <a:buNone/>
            </a:pPr>
            <a:r>
              <a:rPr lang="es-ES_tradnl" altLang="es-CO" sz="2000" b="1" i="1" dirty="0"/>
              <a:t>Bacilo Tuberculosis</a:t>
            </a:r>
          </a:p>
          <a:p>
            <a:pPr>
              <a:lnSpc>
                <a:spcPct val="130000"/>
              </a:lnSpc>
              <a:spcBef>
                <a:spcPct val="0"/>
              </a:spcBef>
              <a:buFontTx/>
              <a:buNone/>
            </a:pPr>
            <a:r>
              <a:rPr lang="es-ES_tradnl" altLang="es-CO" sz="2000" b="1" i="1" dirty="0"/>
              <a:t>Protozoarios</a:t>
            </a:r>
          </a:p>
        </p:txBody>
      </p:sp>
      <p:sp>
        <p:nvSpPr>
          <p:cNvPr id="282" name="Rectangle 10"/>
          <p:cNvSpPr>
            <a:spLocks noChangeArrowheads="1"/>
          </p:cNvSpPr>
          <p:nvPr/>
        </p:nvSpPr>
        <p:spPr bwMode="auto">
          <a:xfrm>
            <a:off x="5364088" y="2348880"/>
            <a:ext cx="17526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30000"/>
              </a:lnSpc>
              <a:spcBef>
                <a:spcPct val="0"/>
              </a:spcBef>
              <a:buFontTx/>
              <a:buNone/>
            </a:pPr>
            <a:r>
              <a:rPr lang="es-ES_tradnl" altLang="es-CO" sz="2000" b="1" dirty="0"/>
              <a:t>29 - 70</a:t>
            </a:r>
          </a:p>
          <a:p>
            <a:pPr algn="ctr">
              <a:lnSpc>
                <a:spcPct val="130000"/>
              </a:lnSpc>
              <a:spcBef>
                <a:spcPct val="0"/>
              </a:spcBef>
              <a:buFontTx/>
              <a:buNone/>
            </a:pPr>
            <a:r>
              <a:rPr lang="es-ES_tradnl" altLang="es-CO" sz="2000" b="1" dirty="0"/>
              <a:t>8 - 12</a:t>
            </a:r>
          </a:p>
          <a:p>
            <a:pPr algn="ctr">
              <a:lnSpc>
                <a:spcPct val="130000"/>
              </a:lnSpc>
              <a:spcBef>
                <a:spcPct val="0"/>
              </a:spcBef>
              <a:buFontTx/>
              <a:buNone/>
            </a:pPr>
            <a:r>
              <a:rPr lang="es-ES_tradnl" altLang="es-CO" sz="2000" b="1" dirty="0"/>
              <a:t>2.000 - 2.500</a:t>
            </a:r>
          </a:p>
          <a:p>
            <a:pPr algn="ctr">
              <a:lnSpc>
                <a:spcPct val="130000"/>
              </a:lnSpc>
              <a:spcBef>
                <a:spcPct val="0"/>
              </a:spcBef>
              <a:buFontTx/>
              <a:buNone/>
            </a:pPr>
            <a:r>
              <a:rPr lang="es-ES_tradnl" altLang="es-CO" sz="2000" b="1" dirty="0"/>
              <a:t>15 - 43 </a:t>
            </a:r>
          </a:p>
          <a:p>
            <a:pPr algn="ctr">
              <a:lnSpc>
                <a:spcPct val="130000"/>
              </a:lnSpc>
              <a:spcBef>
                <a:spcPct val="0"/>
              </a:spcBef>
              <a:buFontTx/>
              <a:buNone/>
            </a:pPr>
            <a:r>
              <a:rPr lang="es-ES_tradnl" altLang="es-CO" sz="2000" b="1" dirty="0"/>
              <a:t>20 - 70</a:t>
            </a:r>
          </a:p>
          <a:p>
            <a:pPr algn="ctr">
              <a:lnSpc>
                <a:spcPct val="130000"/>
              </a:lnSpc>
              <a:spcBef>
                <a:spcPct val="0"/>
              </a:spcBef>
              <a:buFontTx/>
              <a:buNone/>
            </a:pPr>
            <a:r>
              <a:rPr lang="es-ES_tradnl" altLang="es-CO" sz="2000" b="1" dirty="0"/>
              <a:t>150 - 180</a:t>
            </a:r>
          </a:p>
          <a:p>
            <a:pPr algn="ctr">
              <a:lnSpc>
                <a:spcPct val="130000"/>
              </a:lnSpc>
              <a:spcBef>
                <a:spcPct val="0"/>
              </a:spcBef>
              <a:buFontTx/>
              <a:buNone/>
            </a:pPr>
            <a:r>
              <a:rPr lang="es-ES_tradnl" altLang="es-CO" sz="2000" b="1" dirty="0"/>
              <a:t>25 - 40</a:t>
            </a:r>
          </a:p>
        </p:txBody>
      </p:sp>
      <p:sp>
        <p:nvSpPr>
          <p:cNvPr id="284" name="Rectangle 11"/>
          <p:cNvSpPr>
            <a:spLocks noChangeArrowheads="1"/>
          </p:cNvSpPr>
          <p:nvPr/>
        </p:nvSpPr>
        <p:spPr bwMode="auto">
          <a:xfrm>
            <a:off x="2217043" y="5307002"/>
            <a:ext cx="48996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s-ES_tradnl" altLang="es-CO" sz="1200" b="1" dirty="0">
                <a:solidFill>
                  <a:schemeClr val="tx2"/>
                </a:solidFill>
              </a:rPr>
              <a:t>Fuente: K.F. SUBERKROPP &amp; M.J. KLUG</a:t>
            </a:r>
          </a:p>
        </p:txBody>
      </p:sp>
      <p:sp>
        <p:nvSpPr>
          <p:cNvPr id="285" name="3 CuadroTexto"/>
          <p:cNvSpPr txBox="1">
            <a:spLocks noChangeArrowheads="1"/>
          </p:cNvSpPr>
          <p:nvPr/>
        </p:nvSpPr>
        <p:spPr bwMode="auto">
          <a:xfrm>
            <a:off x="1647599" y="5593695"/>
            <a:ext cx="66754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O" altLang="es-CO" sz="900" dirty="0">
                <a:latin typeface="Arial" panose="020B0604020202020204" pitchFamily="34" charset="0"/>
              </a:rPr>
              <a:t>Tomado de la presentación “ Segregación de residuos”. Carlos Andrés Mora V. Administrador Ambiental – DGSP - INS</a:t>
            </a:r>
          </a:p>
        </p:txBody>
      </p:sp>
    </p:spTree>
    <p:extLst>
      <p:ext uri="{BB962C8B-B14F-4D97-AF65-F5344CB8AC3E}">
        <p14:creationId xmlns:p14="http://schemas.microsoft.com/office/powerpoint/2010/main" val="181841253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0028CA0D057D84CB7AE846EBE473225" ma:contentTypeVersion="13" ma:contentTypeDescription="Crear nuevo documento." ma:contentTypeScope="" ma:versionID="6f02d38074a15e15bc9187c20f7dba20">
  <xsd:schema xmlns:xsd="http://www.w3.org/2001/XMLSchema" xmlns:xs="http://www.w3.org/2001/XMLSchema" xmlns:p="http://schemas.microsoft.com/office/2006/metadata/properties" xmlns:ns3="24834791-57b1-42ed-9cf3-31e97317b98a" xmlns:ns4="4f4af387-8db4-42cd-9aea-c04806d9a6f1" targetNamespace="http://schemas.microsoft.com/office/2006/metadata/properties" ma:root="true" ma:fieldsID="275857f7035e42b21ddf70b980625cc5" ns3:_="" ns4:_="">
    <xsd:import namespace="24834791-57b1-42ed-9cf3-31e97317b98a"/>
    <xsd:import namespace="4f4af387-8db4-42cd-9aea-c04806d9a6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34791-57b1-42ed-9cf3-31e97317b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4af387-8db4-42cd-9aea-c04806d9a6f1"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SharingHintHash" ma:index="16"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38E25E-D06B-4FB5-A088-D1DEAB11665A}">
  <ds:schemaRefs>
    <ds:schemaRef ds:uri="http://schemas.microsoft.com/sharepoint/v3/contenttype/forms"/>
  </ds:schemaRefs>
</ds:datastoreItem>
</file>

<file path=customXml/itemProps2.xml><?xml version="1.0" encoding="utf-8"?>
<ds:datastoreItem xmlns:ds="http://schemas.openxmlformats.org/officeDocument/2006/customXml" ds:itemID="{F233EFAE-F86A-49F5-9CB7-4C4FD5E4C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34791-57b1-42ed-9cf3-31e97317b98a"/>
    <ds:schemaRef ds:uri="4f4af387-8db4-42cd-9aea-c04806d9a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68AB77-BD95-4B8E-99DB-C489F826E2BA}">
  <ds:schemaRefs>
    <ds:schemaRef ds:uri="http://schemas.microsoft.com/office/2006/metadata/properties"/>
    <ds:schemaRef ds:uri="http://schemas.microsoft.com/office/2006/documentManagement/types"/>
    <ds:schemaRef ds:uri="4f4af387-8db4-42cd-9aea-c04806d9a6f1"/>
    <ds:schemaRef ds:uri="http://purl.org/dc/elements/1.1/"/>
    <ds:schemaRef ds:uri="http://schemas.openxmlformats.org/package/2006/metadata/core-properties"/>
    <ds:schemaRef ds:uri="http://schemas.microsoft.com/office/infopath/2007/PartnerControls"/>
    <ds:schemaRef ds:uri="http://purl.org/dc/terms/"/>
    <ds:schemaRef ds:uri="24834791-57b1-42ed-9cf3-31e97317b9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2449</TotalTime>
  <Words>5384</Words>
  <Application>Microsoft Office PowerPoint</Application>
  <PresentationFormat>Presentación en pantalla (4:3)</PresentationFormat>
  <Paragraphs>244</Paragraphs>
  <Slides>14</Slides>
  <Notes>14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14</vt:i4>
      </vt:variant>
    </vt:vector>
  </HeadingPairs>
  <TitlesOfParts>
    <vt:vector size="26" baseType="lpstr">
      <vt:lpstr>Arial</vt:lpstr>
      <vt:lpstr>Arial Narrow</vt:lpstr>
      <vt:lpstr>Calibri</vt:lpstr>
      <vt:lpstr>Calibri Light</vt:lpstr>
      <vt:lpstr>Franklin Gothic Book</vt:lpstr>
      <vt:lpstr>Franklin Gothic Medium</vt:lpstr>
      <vt:lpstr>Gotham black</vt:lpstr>
      <vt:lpstr>Gotham light</vt:lpstr>
      <vt:lpstr>Helvetica</vt:lpstr>
      <vt:lpstr>Times New Roman</vt:lpstr>
      <vt:lpstr>Wingdings</vt:lpstr>
      <vt:lpstr>Diseño personalizado</vt:lpstr>
      <vt:lpstr>El papel del laboratorio en la investigación de brotes y emergencias en salud pública</vt:lpstr>
      <vt:lpstr>Objetivos de aprendizaje</vt:lpstr>
      <vt:lpstr>Importancia del laboratorio en la vigilancia epidemiológica y respuesta a brotes y emergencias en salud pública</vt:lpstr>
      <vt:lpstr>Importancia del laboratorio en la vigilancia epidemiológica y respuesta a brotes y emergencias en salud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xxxxxxxxxxxxxxxx</dc:title>
  <dc:creator>SIVICAP</dc:creator>
  <cp:lastModifiedBy>Yury silva lopez</cp:lastModifiedBy>
  <cp:revision>158</cp:revision>
  <dcterms:modified xsi:type="dcterms:W3CDTF">2020-10-21T18:27:10Z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0x01010020028CA0D057D84CB7AE846EBE473225</vt:lpwstr>
  </property>
</Properties>
</file>