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74" r:id="rId5"/>
    <p:sldId id="276" r:id="rId6"/>
    <p:sldId id="283" r:id="rId7"/>
    <p:sldId id="285" r:id="rId8"/>
    <p:sldId id="286" r:id="rId9"/>
    <p:sldId id="287" r:id="rId10"/>
    <p:sldId id="259" r:id="rId11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631"/>
            <a:endParaRPr lang="en-US" alt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5" indent="-280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1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5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0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34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58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83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07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FBE84-D323-4ECC-BC0E-77E958BE67C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6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latin typeface="Gotham Light" pitchFamily="50" charset="0"/>
              </a:rPr>
              <a:t>Cuando finalicen esta</a:t>
            </a:r>
            <a:r>
              <a:rPr lang="es-ES" sz="2400" baseline="0" dirty="0">
                <a:latin typeface="Gotham Light" pitchFamily="50" charset="0"/>
              </a:rPr>
              <a:t> unidad</a:t>
            </a:r>
            <a:r>
              <a:rPr lang="es-ES" sz="2400" dirty="0">
                <a:latin typeface="Gotham Light" pitchFamily="50" charset="0"/>
              </a:rPr>
              <a:t>, estarán en capacidad de: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>
                <a:latin typeface="Gotham Light" pitchFamily="50" charset="0"/>
              </a:rPr>
              <a:t>Describir los diferentes tipos de variables.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>
                <a:latin typeface="Gotham Light" pitchFamily="50" charset="0"/>
              </a:rPr>
              <a:t>Clasificar y analizar variables epidemiológicas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 análisis es una de las fases del ciclo de vigilancia de la salud pública. En las unidades anteriores hablamos sobre la recopilación y la calidad de los datos, que ahora deben pasar a un informe que resuma los datos que tenemos. Para ello el primer tema que presentaremos son los dos tipos de variables.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04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en-US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epidemiología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debemos</a:t>
            </a:r>
            <a:r>
              <a:rPr lang="en-US" altLang="en-US" baseline="0" dirty="0"/>
              <a:t> de considerer las </a:t>
            </a:r>
          </a:p>
          <a:p>
            <a:pPr>
              <a:defRPr b="0" i="0"/>
            </a:pPr>
            <a:r>
              <a:rPr lang="es-CO" altLang="en-US" b="1" dirty="0">
                <a:solidFill>
                  <a:srgbClr val="006600"/>
                </a:solidFill>
              </a:rPr>
              <a:t>Persona </a:t>
            </a:r>
            <a:endParaRPr lang="x-none" altLang="en-US" b="1" dirty="0">
              <a:solidFill>
                <a:srgbClr val="006600"/>
              </a:solidFill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x-none" altLang="en-US" sz="2400" dirty="0"/>
              <a:t>E</a:t>
            </a:r>
            <a:r>
              <a:rPr lang="es-CO" altLang="en-US" sz="2400" dirty="0"/>
              <a:t>dad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S</a:t>
            </a:r>
            <a:r>
              <a:rPr lang="x-none" altLang="en-US" sz="2400" dirty="0"/>
              <a:t>exo</a:t>
            </a:r>
            <a:endParaRPr lang="es-CO" altLang="en-US" sz="2400" dirty="0"/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Ocupación</a:t>
            </a:r>
            <a:endParaRPr lang="x-none" altLang="en-US" sz="2400" dirty="0"/>
          </a:p>
          <a:p>
            <a:pPr>
              <a:defRPr b="0" i="0"/>
            </a:pPr>
            <a:r>
              <a:rPr lang="es-CO" altLang="en-US" b="1" dirty="0">
                <a:solidFill>
                  <a:srgbClr val="006600"/>
                </a:solidFill>
              </a:rPr>
              <a:t>Lugar</a:t>
            </a:r>
            <a:endParaRPr lang="x-none" altLang="en-US" b="1" dirty="0">
              <a:solidFill>
                <a:srgbClr val="006600"/>
              </a:solidFill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Lugar de residencia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Lugar de trabajo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Lugares visitados</a:t>
            </a:r>
          </a:p>
          <a:p>
            <a:pPr>
              <a:defRPr b="0" i="0"/>
            </a:pPr>
            <a:r>
              <a:rPr lang="es-CO" altLang="en-US" b="1" dirty="0">
                <a:solidFill>
                  <a:srgbClr val="006600"/>
                </a:solidFill>
              </a:rPr>
              <a:t>Tiempo</a:t>
            </a:r>
            <a:endParaRPr lang="x-none" altLang="en-US" b="1" dirty="0">
              <a:solidFill>
                <a:srgbClr val="006600"/>
              </a:solidFill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Fecha de inicio de síntomas</a:t>
            </a:r>
            <a:endParaRPr lang="x-none" altLang="en-US" sz="2400" dirty="0"/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Fecha de hospitalización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/>
              <a:t>Fecha de notificación</a:t>
            </a:r>
            <a:endParaRPr lang="x-none" altLang="en-US" sz="2400" dirty="0"/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267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epidemiología debemos considerar las variables según características de: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es-E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 característica o atributo que puede asumir valores diferentes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 cuantitativa</a:t>
            </a:r>
            <a:r>
              <a:rPr lang="es-E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llamada variable numérica. “Cuantitativo” proviene de la misma palabra que cantidad, que significa cuánto o cuántos. Las variables cuantitativas tienen valores numéricos y representan medidas 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 cualitativa</a:t>
            </a:r>
            <a:r>
              <a:rPr lang="es-E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llamada variable nominal o categórica. "Cualitativo" proviene de la misma palabra que "cualidades", que significa características de algo. Las variables cualitativas son descriptivas, con valores de categoría o etiqueta </a:t>
            </a:r>
            <a:r>
              <a:rPr lang="es-E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64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variables cuantitativas se dividen en </a:t>
            </a:r>
            <a:r>
              <a:rPr lang="es-ES" sz="24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continuas,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cuando existen infinitas posibilidades de valores, por ejemplo: edad, peso, talla, presión arterial, y en </a:t>
            </a:r>
            <a:r>
              <a:rPr lang="es-ES" sz="24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Discretas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 sólo puede adoptar un sólo valor numérico entero, por ejemplo: número de hijos, número de                                                 pacientes atendidos, número de pacientes fallecidos, entre otros.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91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variables cualitativas se dividen según tipo de categorías en: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Nominal: Los datos se agrupa sin ninguna jerarquía entre sí, </a:t>
            </a:r>
            <a:r>
              <a:rPr lang="es-E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nombres, establecimientos, raza, estado civil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Ordinal: Las categorías o valores de la variable poseen un orden, secuencia o progresión natural esperable, </a:t>
            </a:r>
            <a:r>
              <a:rPr lang="es-E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grados de desnutrición, nivel socioeconómico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se pueden clasificar según el número de categorías en: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Dicotómica: las que tiene dos categorías, por ejemplo: sexo: masculino y femenino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Politómica</a:t>
            </a:r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las que tienen más de 2 categorías, por ejemplo: estado civil: soltero, casado, unión libre, viudo, divorciado)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00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318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qué debemos conocer los tipos de variables?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variables cualitativas y cuantitativas se resumen y analizan de manera diferente. Es necesario poder identificar el tipo de variable para resumirla y analizarla adecuadamente.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mediciones cuantitativas se resumen utilizando las medidas de tendencia central, por ejemplo: mediana y moda, y las medidas de dispersión, por ejemplo: rango y otras mediciones afines.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variables cualitativas suelen resumirse utilizando razones, proporciones, distribuciones de frecuencia y tasas.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45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74618" y="4171510"/>
            <a:ext cx="7232073" cy="989127"/>
          </a:xfrm>
        </p:spPr>
        <p:txBody>
          <a:bodyPr>
            <a:normAutofit/>
          </a:bodyPr>
          <a:lstStyle/>
          <a:p>
            <a:pPr algn="ctr">
              <a:defRPr b="0" i="0"/>
            </a:pPr>
            <a:r>
              <a:rPr lang="es-ES" altLang="en-US" sz="3200" dirty="0"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Estadísticas de resumen:</a:t>
            </a:r>
            <a:br>
              <a:rPr lang="es-ES" altLang="en-US" sz="3200" dirty="0"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altLang="en-US" sz="3200" dirty="0"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Tipos de variables</a:t>
            </a:r>
            <a:endParaRPr lang="x-none" altLang="en-US" sz="3200" b="1" dirty="0"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3031" y="5160637"/>
            <a:ext cx="7598569" cy="386666"/>
          </a:xfrm>
        </p:spPr>
        <p:txBody>
          <a:bodyPr>
            <a:normAutofit/>
          </a:bodyPr>
          <a:lstStyle/>
          <a:p>
            <a:pPr algn="ctr"/>
            <a:r>
              <a:rPr lang="es-CO" sz="1600" dirty="0">
                <a:latin typeface="Gotham Light" pitchFamily="50" charset="0"/>
              </a:rPr>
              <a:t>Dirección de Vigilancia y Análisis del Riesgo en Salud Pública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FC9E79-3DE5-430C-819C-C2C004CD1363}"/>
              </a:ext>
            </a:extLst>
          </p:cNvPr>
          <p:cNvSpPr txBox="1"/>
          <p:nvPr/>
        </p:nvSpPr>
        <p:spPr>
          <a:xfrm>
            <a:off x="580632" y="2385480"/>
            <a:ext cx="8563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Programa de entrenamiento en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epidemiología de campo </a:t>
            </a:r>
          </a:p>
        </p:txBody>
      </p:sp>
    </p:spTree>
    <p:extLst>
      <p:ext uri="{BB962C8B-B14F-4D97-AF65-F5344CB8AC3E}">
        <p14:creationId xmlns:p14="http://schemas.microsoft.com/office/powerpoint/2010/main" val="11425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2918" y="1155988"/>
            <a:ext cx="8086725" cy="957263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 aprendizaje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492918" y="3087709"/>
            <a:ext cx="8086725" cy="30670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>
                <a:latin typeface="Gotham Light" pitchFamily="50" charset="0"/>
              </a:rPr>
              <a:t>Describir los diferentes tipos de variables.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>
                <a:latin typeface="Gotham Light" pitchFamily="50" charset="0"/>
              </a:rPr>
              <a:t>Clasificar y analizar variables epidemiológicas.</a:t>
            </a:r>
          </a:p>
          <a:p>
            <a:pPr marL="457200" indent="-457200" algn="just"/>
            <a:endParaRPr lang="es-ES" sz="24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x-none" sz="2800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El ciclo de vigilancia: </a:t>
            </a:r>
            <a:r>
              <a:rPr lang="en-US" sz="2800" dirty="0" err="1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Análisis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62400" y="1692275"/>
            <a:ext cx="657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/>
          <p:nvPr/>
        </p:nvGrpSpPr>
        <p:grpSpPr>
          <a:xfrm rot="-648680">
            <a:off x="2611438" y="2735263"/>
            <a:ext cx="3162300" cy="3027362"/>
            <a:chOff x="1533" y="1412"/>
            <a:chExt cx="2720" cy="2284"/>
          </a:xfrm>
        </p:grpSpPr>
        <p:sp>
          <p:nvSpPr>
            <p:cNvPr id="7" name="Freeform 5"/>
            <p:cNvSpPr/>
            <p:nvPr/>
          </p:nvSpPr>
          <p:spPr>
            <a:xfrm>
              <a:off x="1533" y="2328"/>
              <a:ext cx="1035" cy="1263"/>
            </a:xfrm>
            <a:custGeom>
              <a:avLst/>
              <a:gdLst>
                <a:gd name="T0" fmla="*/ 958 w 1035"/>
                <a:gd name="T1" fmla="*/ 1263 h 1263"/>
                <a:gd name="T2" fmla="*/ 1014 w 1035"/>
                <a:gd name="T3" fmla="*/ 1088 h 1263"/>
                <a:gd name="T4" fmla="*/ 980 w 1035"/>
                <a:gd name="T5" fmla="*/ 1078 h 1263"/>
                <a:gd name="T6" fmla="*/ 939 w 1035"/>
                <a:gd name="T7" fmla="*/ 1065 h 1263"/>
                <a:gd name="T8" fmla="*/ 904 w 1035"/>
                <a:gd name="T9" fmla="*/ 1051 h 1263"/>
                <a:gd name="T10" fmla="*/ 867 w 1035"/>
                <a:gd name="T11" fmla="*/ 1037 h 1263"/>
                <a:gd name="T12" fmla="*/ 830 w 1035"/>
                <a:gd name="T13" fmla="*/ 1021 h 1263"/>
                <a:gd name="T14" fmla="*/ 795 w 1035"/>
                <a:gd name="T15" fmla="*/ 1002 h 1263"/>
                <a:gd name="T16" fmla="*/ 768 w 1035"/>
                <a:gd name="T17" fmla="*/ 987 h 1263"/>
                <a:gd name="T18" fmla="*/ 736 w 1035"/>
                <a:gd name="T19" fmla="*/ 968 h 1263"/>
                <a:gd name="T20" fmla="*/ 704 w 1035"/>
                <a:gd name="T21" fmla="*/ 948 h 1263"/>
                <a:gd name="T22" fmla="*/ 679 w 1035"/>
                <a:gd name="T23" fmla="*/ 933 h 1263"/>
                <a:gd name="T24" fmla="*/ 645 w 1035"/>
                <a:gd name="T25" fmla="*/ 908 h 1263"/>
                <a:gd name="T26" fmla="*/ 604 w 1035"/>
                <a:gd name="T27" fmla="*/ 877 h 1263"/>
                <a:gd name="T28" fmla="*/ 564 w 1035"/>
                <a:gd name="T29" fmla="*/ 844 h 1263"/>
                <a:gd name="T30" fmla="*/ 529 w 1035"/>
                <a:gd name="T31" fmla="*/ 809 h 1263"/>
                <a:gd name="T32" fmla="*/ 497 w 1035"/>
                <a:gd name="T33" fmla="*/ 774 h 1263"/>
                <a:gd name="T34" fmla="*/ 461 w 1035"/>
                <a:gd name="T35" fmla="*/ 732 h 1263"/>
                <a:gd name="T36" fmla="*/ 429 w 1035"/>
                <a:gd name="T37" fmla="*/ 689 h 1263"/>
                <a:gd name="T38" fmla="*/ 399 w 1035"/>
                <a:gd name="T39" fmla="*/ 642 h 1263"/>
                <a:gd name="T40" fmla="*/ 375 w 1035"/>
                <a:gd name="T41" fmla="*/ 599 h 1263"/>
                <a:gd name="T42" fmla="*/ 353 w 1035"/>
                <a:gd name="T43" fmla="*/ 557 h 1263"/>
                <a:gd name="T44" fmla="*/ 335 w 1035"/>
                <a:gd name="T45" fmla="*/ 513 h 1263"/>
                <a:gd name="T46" fmla="*/ 318 w 1035"/>
                <a:gd name="T47" fmla="*/ 468 h 1263"/>
                <a:gd name="T48" fmla="*/ 303 w 1035"/>
                <a:gd name="T49" fmla="*/ 418 h 1263"/>
                <a:gd name="T50" fmla="*/ 291 w 1035"/>
                <a:gd name="T51" fmla="*/ 366 h 1263"/>
                <a:gd name="T52" fmla="*/ 284 w 1035"/>
                <a:gd name="T53" fmla="*/ 315 h 1263"/>
                <a:gd name="T54" fmla="*/ 280 w 1035"/>
                <a:gd name="T55" fmla="*/ 260 h 1263"/>
                <a:gd name="T56" fmla="*/ 280 w 1035"/>
                <a:gd name="T57" fmla="*/ 206 h 1263"/>
                <a:gd name="T58" fmla="*/ 183 w 1035"/>
                <a:gd name="T59" fmla="*/ 0 h 1263"/>
                <a:gd name="T60" fmla="*/ 69 w 1035"/>
                <a:gd name="T61" fmla="*/ 206 h 1263"/>
                <a:gd name="T62" fmla="*/ 70 w 1035"/>
                <a:gd name="T63" fmla="*/ 269 h 1263"/>
                <a:gd name="T64" fmla="*/ 75 w 1035"/>
                <a:gd name="T65" fmla="*/ 327 h 1263"/>
                <a:gd name="T66" fmla="*/ 82 w 1035"/>
                <a:gd name="T67" fmla="*/ 378 h 1263"/>
                <a:gd name="T68" fmla="*/ 92 w 1035"/>
                <a:gd name="T69" fmla="*/ 430 h 1263"/>
                <a:gd name="T70" fmla="*/ 104 w 1035"/>
                <a:gd name="T71" fmla="*/ 478 h 1263"/>
                <a:gd name="T72" fmla="*/ 120 w 1035"/>
                <a:gd name="T73" fmla="*/ 534 h 1263"/>
                <a:gd name="T74" fmla="*/ 138 w 1035"/>
                <a:gd name="T75" fmla="*/ 581 h 1263"/>
                <a:gd name="T76" fmla="*/ 161 w 1035"/>
                <a:gd name="T77" fmla="*/ 633 h 1263"/>
                <a:gd name="T78" fmla="*/ 185 w 1035"/>
                <a:gd name="T79" fmla="*/ 679 h 1263"/>
                <a:gd name="T80" fmla="*/ 214 w 1035"/>
                <a:gd name="T81" fmla="*/ 730 h 1263"/>
                <a:gd name="T82" fmla="*/ 242 w 1035"/>
                <a:gd name="T83" fmla="*/ 774 h 1263"/>
                <a:gd name="T84" fmla="*/ 272 w 1035"/>
                <a:gd name="T85" fmla="*/ 816 h 1263"/>
                <a:gd name="T86" fmla="*/ 305 w 1035"/>
                <a:gd name="T87" fmla="*/ 859 h 1263"/>
                <a:gd name="T88" fmla="*/ 343 w 1035"/>
                <a:gd name="T89" fmla="*/ 900 h 1263"/>
                <a:gd name="T90" fmla="*/ 380 w 1035"/>
                <a:gd name="T91" fmla="*/ 939 h 1263"/>
                <a:gd name="T92" fmla="*/ 415 w 1035"/>
                <a:gd name="T93" fmla="*/ 971 h 1263"/>
                <a:gd name="T94" fmla="*/ 460 w 1035"/>
                <a:gd name="T95" fmla="*/ 1009 h 1263"/>
                <a:gd name="T96" fmla="*/ 499 w 1035"/>
                <a:gd name="T97" fmla="*/ 1040 h 1263"/>
                <a:gd name="T98" fmla="*/ 544 w 1035"/>
                <a:gd name="T99" fmla="*/ 1072 h 1263"/>
                <a:gd name="T100" fmla="*/ 589 w 1035"/>
                <a:gd name="T101" fmla="*/ 1102 h 1263"/>
                <a:gd name="T102" fmla="*/ 634 w 1035"/>
                <a:gd name="T103" fmla="*/ 1130 h 1263"/>
                <a:gd name="T104" fmla="*/ 670 w 1035"/>
                <a:gd name="T105" fmla="*/ 1150 h 1263"/>
                <a:gd name="T106" fmla="*/ 695 w 1035"/>
                <a:gd name="T107" fmla="*/ 1165 h 1263"/>
                <a:gd name="T108" fmla="*/ 719 w 1035"/>
                <a:gd name="T109" fmla="*/ 1176 h 1263"/>
                <a:gd name="T110" fmla="*/ 750 w 1035"/>
                <a:gd name="T111" fmla="*/ 1188 h 1263"/>
                <a:gd name="T112" fmla="*/ 776 w 1035"/>
                <a:gd name="T113" fmla="*/ 1200 h 1263"/>
                <a:gd name="T114" fmla="*/ 805 w 1035"/>
                <a:gd name="T115" fmla="*/ 1213 h 1263"/>
                <a:gd name="T116" fmla="*/ 837 w 1035"/>
                <a:gd name="T117" fmla="*/ 1227 h 1263"/>
                <a:gd name="T118" fmla="*/ 864 w 1035"/>
                <a:gd name="T119" fmla="*/ 1236 h 1263"/>
                <a:gd name="T120" fmla="*/ 895 w 1035"/>
                <a:gd name="T121" fmla="*/ 1246 h 1263"/>
                <a:gd name="T122" fmla="*/ 922 w 1035"/>
                <a:gd name="T123" fmla="*/ 1254 h 12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5" h="1263">
                  <a:moveTo>
                    <a:pt x="936" y="1258"/>
                  </a:moveTo>
                  <a:lnTo>
                    <a:pt x="958" y="1263"/>
                  </a:lnTo>
                  <a:lnTo>
                    <a:pt x="1035" y="1095"/>
                  </a:lnTo>
                  <a:lnTo>
                    <a:pt x="1014" y="1088"/>
                  </a:lnTo>
                  <a:lnTo>
                    <a:pt x="997" y="1083"/>
                  </a:lnTo>
                  <a:lnTo>
                    <a:pt x="980" y="1078"/>
                  </a:lnTo>
                  <a:lnTo>
                    <a:pt x="958" y="1071"/>
                  </a:lnTo>
                  <a:lnTo>
                    <a:pt x="939" y="1065"/>
                  </a:lnTo>
                  <a:lnTo>
                    <a:pt x="920" y="1058"/>
                  </a:lnTo>
                  <a:lnTo>
                    <a:pt x="904" y="1051"/>
                  </a:lnTo>
                  <a:lnTo>
                    <a:pt x="884" y="1044"/>
                  </a:lnTo>
                  <a:lnTo>
                    <a:pt x="867" y="1037"/>
                  </a:lnTo>
                  <a:lnTo>
                    <a:pt x="848" y="1028"/>
                  </a:lnTo>
                  <a:lnTo>
                    <a:pt x="830" y="1021"/>
                  </a:lnTo>
                  <a:lnTo>
                    <a:pt x="812" y="1011"/>
                  </a:lnTo>
                  <a:lnTo>
                    <a:pt x="795" y="1002"/>
                  </a:lnTo>
                  <a:lnTo>
                    <a:pt x="781" y="994"/>
                  </a:lnTo>
                  <a:lnTo>
                    <a:pt x="768" y="987"/>
                  </a:lnTo>
                  <a:lnTo>
                    <a:pt x="751" y="978"/>
                  </a:lnTo>
                  <a:lnTo>
                    <a:pt x="736" y="968"/>
                  </a:lnTo>
                  <a:lnTo>
                    <a:pt x="719" y="958"/>
                  </a:lnTo>
                  <a:lnTo>
                    <a:pt x="704" y="948"/>
                  </a:lnTo>
                  <a:lnTo>
                    <a:pt x="692" y="942"/>
                  </a:lnTo>
                  <a:lnTo>
                    <a:pt x="679" y="933"/>
                  </a:lnTo>
                  <a:lnTo>
                    <a:pt x="661" y="921"/>
                  </a:lnTo>
                  <a:lnTo>
                    <a:pt x="645" y="908"/>
                  </a:lnTo>
                  <a:lnTo>
                    <a:pt x="623" y="893"/>
                  </a:lnTo>
                  <a:lnTo>
                    <a:pt x="604" y="877"/>
                  </a:lnTo>
                  <a:lnTo>
                    <a:pt x="583" y="861"/>
                  </a:lnTo>
                  <a:lnTo>
                    <a:pt x="564" y="844"/>
                  </a:lnTo>
                  <a:lnTo>
                    <a:pt x="544" y="825"/>
                  </a:lnTo>
                  <a:lnTo>
                    <a:pt x="529" y="809"/>
                  </a:lnTo>
                  <a:lnTo>
                    <a:pt x="514" y="793"/>
                  </a:lnTo>
                  <a:lnTo>
                    <a:pt x="497" y="774"/>
                  </a:lnTo>
                  <a:lnTo>
                    <a:pt x="479" y="754"/>
                  </a:lnTo>
                  <a:lnTo>
                    <a:pt x="461" y="732"/>
                  </a:lnTo>
                  <a:lnTo>
                    <a:pt x="446" y="712"/>
                  </a:lnTo>
                  <a:lnTo>
                    <a:pt x="429" y="689"/>
                  </a:lnTo>
                  <a:lnTo>
                    <a:pt x="412" y="665"/>
                  </a:lnTo>
                  <a:lnTo>
                    <a:pt x="399" y="642"/>
                  </a:lnTo>
                  <a:lnTo>
                    <a:pt x="386" y="620"/>
                  </a:lnTo>
                  <a:lnTo>
                    <a:pt x="375" y="599"/>
                  </a:lnTo>
                  <a:lnTo>
                    <a:pt x="365" y="580"/>
                  </a:lnTo>
                  <a:lnTo>
                    <a:pt x="353" y="557"/>
                  </a:lnTo>
                  <a:lnTo>
                    <a:pt x="344" y="535"/>
                  </a:lnTo>
                  <a:lnTo>
                    <a:pt x="335" y="513"/>
                  </a:lnTo>
                  <a:lnTo>
                    <a:pt x="326" y="489"/>
                  </a:lnTo>
                  <a:lnTo>
                    <a:pt x="318" y="468"/>
                  </a:lnTo>
                  <a:lnTo>
                    <a:pt x="311" y="443"/>
                  </a:lnTo>
                  <a:lnTo>
                    <a:pt x="303" y="418"/>
                  </a:lnTo>
                  <a:lnTo>
                    <a:pt x="296" y="392"/>
                  </a:lnTo>
                  <a:lnTo>
                    <a:pt x="291" y="366"/>
                  </a:lnTo>
                  <a:lnTo>
                    <a:pt x="286" y="339"/>
                  </a:lnTo>
                  <a:lnTo>
                    <a:pt x="284" y="315"/>
                  </a:lnTo>
                  <a:lnTo>
                    <a:pt x="281" y="289"/>
                  </a:lnTo>
                  <a:lnTo>
                    <a:pt x="280" y="260"/>
                  </a:lnTo>
                  <a:lnTo>
                    <a:pt x="280" y="236"/>
                  </a:lnTo>
                  <a:lnTo>
                    <a:pt x="280" y="206"/>
                  </a:lnTo>
                  <a:lnTo>
                    <a:pt x="353" y="206"/>
                  </a:lnTo>
                  <a:lnTo>
                    <a:pt x="183" y="0"/>
                  </a:lnTo>
                  <a:lnTo>
                    <a:pt x="0" y="206"/>
                  </a:lnTo>
                  <a:lnTo>
                    <a:pt x="69" y="206"/>
                  </a:lnTo>
                  <a:lnTo>
                    <a:pt x="69" y="239"/>
                  </a:lnTo>
                  <a:lnTo>
                    <a:pt x="70" y="269"/>
                  </a:lnTo>
                  <a:lnTo>
                    <a:pt x="73" y="299"/>
                  </a:lnTo>
                  <a:lnTo>
                    <a:pt x="75" y="327"/>
                  </a:lnTo>
                  <a:lnTo>
                    <a:pt x="78" y="353"/>
                  </a:lnTo>
                  <a:lnTo>
                    <a:pt x="82" y="378"/>
                  </a:lnTo>
                  <a:lnTo>
                    <a:pt x="87" y="405"/>
                  </a:lnTo>
                  <a:lnTo>
                    <a:pt x="92" y="430"/>
                  </a:lnTo>
                  <a:lnTo>
                    <a:pt x="97" y="453"/>
                  </a:lnTo>
                  <a:lnTo>
                    <a:pt x="104" y="478"/>
                  </a:lnTo>
                  <a:lnTo>
                    <a:pt x="113" y="509"/>
                  </a:lnTo>
                  <a:lnTo>
                    <a:pt x="120" y="534"/>
                  </a:lnTo>
                  <a:lnTo>
                    <a:pt x="129" y="558"/>
                  </a:lnTo>
                  <a:lnTo>
                    <a:pt x="138" y="581"/>
                  </a:lnTo>
                  <a:lnTo>
                    <a:pt x="150" y="608"/>
                  </a:lnTo>
                  <a:lnTo>
                    <a:pt x="161" y="633"/>
                  </a:lnTo>
                  <a:lnTo>
                    <a:pt x="173" y="656"/>
                  </a:lnTo>
                  <a:lnTo>
                    <a:pt x="185" y="679"/>
                  </a:lnTo>
                  <a:lnTo>
                    <a:pt x="200" y="705"/>
                  </a:lnTo>
                  <a:lnTo>
                    <a:pt x="214" y="730"/>
                  </a:lnTo>
                  <a:lnTo>
                    <a:pt x="228" y="753"/>
                  </a:lnTo>
                  <a:lnTo>
                    <a:pt x="242" y="774"/>
                  </a:lnTo>
                  <a:lnTo>
                    <a:pt x="257" y="795"/>
                  </a:lnTo>
                  <a:lnTo>
                    <a:pt x="272" y="816"/>
                  </a:lnTo>
                  <a:lnTo>
                    <a:pt x="287" y="836"/>
                  </a:lnTo>
                  <a:lnTo>
                    <a:pt x="305" y="859"/>
                  </a:lnTo>
                  <a:lnTo>
                    <a:pt x="323" y="881"/>
                  </a:lnTo>
                  <a:lnTo>
                    <a:pt x="343" y="900"/>
                  </a:lnTo>
                  <a:lnTo>
                    <a:pt x="362" y="920"/>
                  </a:lnTo>
                  <a:lnTo>
                    <a:pt x="380" y="939"/>
                  </a:lnTo>
                  <a:lnTo>
                    <a:pt x="398" y="956"/>
                  </a:lnTo>
                  <a:lnTo>
                    <a:pt x="415" y="971"/>
                  </a:lnTo>
                  <a:lnTo>
                    <a:pt x="437" y="991"/>
                  </a:lnTo>
                  <a:lnTo>
                    <a:pt x="460" y="1009"/>
                  </a:lnTo>
                  <a:lnTo>
                    <a:pt x="478" y="1024"/>
                  </a:lnTo>
                  <a:lnTo>
                    <a:pt x="499" y="1040"/>
                  </a:lnTo>
                  <a:lnTo>
                    <a:pt x="521" y="1056"/>
                  </a:lnTo>
                  <a:lnTo>
                    <a:pt x="544" y="1072"/>
                  </a:lnTo>
                  <a:lnTo>
                    <a:pt x="568" y="1088"/>
                  </a:lnTo>
                  <a:lnTo>
                    <a:pt x="589" y="1102"/>
                  </a:lnTo>
                  <a:lnTo>
                    <a:pt x="614" y="1118"/>
                  </a:lnTo>
                  <a:lnTo>
                    <a:pt x="634" y="1130"/>
                  </a:lnTo>
                  <a:lnTo>
                    <a:pt x="655" y="1142"/>
                  </a:lnTo>
                  <a:lnTo>
                    <a:pt x="670" y="1150"/>
                  </a:lnTo>
                  <a:lnTo>
                    <a:pt x="683" y="1159"/>
                  </a:lnTo>
                  <a:lnTo>
                    <a:pt x="695" y="1165"/>
                  </a:lnTo>
                  <a:lnTo>
                    <a:pt x="706" y="1170"/>
                  </a:lnTo>
                  <a:lnTo>
                    <a:pt x="719" y="1176"/>
                  </a:lnTo>
                  <a:lnTo>
                    <a:pt x="735" y="1182"/>
                  </a:lnTo>
                  <a:lnTo>
                    <a:pt x="750" y="1188"/>
                  </a:lnTo>
                  <a:lnTo>
                    <a:pt x="764" y="1195"/>
                  </a:lnTo>
                  <a:lnTo>
                    <a:pt x="776" y="1200"/>
                  </a:lnTo>
                  <a:lnTo>
                    <a:pt x="790" y="1207"/>
                  </a:lnTo>
                  <a:lnTo>
                    <a:pt x="805" y="1213"/>
                  </a:lnTo>
                  <a:lnTo>
                    <a:pt x="821" y="1219"/>
                  </a:lnTo>
                  <a:lnTo>
                    <a:pt x="837" y="1227"/>
                  </a:lnTo>
                  <a:lnTo>
                    <a:pt x="852" y="1231"/>
                  </a:lnTo>
                  <a:lnTo>
                    <a:pt x="864" y="1236"/>
                  </a:lnTo>
                  <a:lnTo>
                    <a:pt x="880" y="1241"/>
                  </a:lnTo>
                  <a:lnTo>
                    <a:pt x="895" y="1246"/>
                  </a:lnTo>
                  <a:lnTo>
                    <a:pt x="911" y="1251"/>
                  </a:lnTo>
                  <a:lnTo>
                    <a:pt x="922" y="1254"/>
                  </a:lnTo>
                  <a:lnTo>
                    <a:pt x="936" y="1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 sz="1600">
                <a:latin typeface="Gotham Light" pitchFamily="50" charset="0"/>
              </a:endParaRPr>
            </a:p>
          </p:txBody>
        </p:sp>
        <p:sp>
          <p:nvSpPr>
            <p:cNvPr id="8" name="Freeform 6"/>
            <p:cNvSpPr/>
            <p:nvPr/>
          </p:nvSpPr>
          <p:spPr>
            <a:xfrm>
              <a:off x="3216" y="1511"/>
              <a:ext cx="1037" cy="1262"/>
            </a:xfrm>
            <a:custGeom>
              <a:avLst/>
              <a:gdLst>
                <a:gd name="T0" fmla="*/ 77 w 1037"/>
                <a:gd name="T1" fmla="*/ 0 h 1262"/>
                <a:gd name="T2" fmla="*/ 22 w 1037"/>
                <a:gd name="T3" fmla="*/ 175 h 1262"/>
                <a:gd name="T4" fmla="*/ 55 w 1037"/>
                <a:gd name="T5" fmla="*/ 185 h 1262"/>
                <a:gd name="T6" fmla="*/ 96 w 1037"/>
                <a:gd name="T7" fmla="*/ 198 h 1262"/>
                <a:gd name="T8" fmla="*/ 131 w 1037"/>
                <a:gd name="T9" fmla="*/ 211 h 1262"/>
                <a:gd name="T10" fmla="*/ 168 w 1037"/>
                <a:gd name="T11" fmla="*/ 225 h 1262"/>
                <a:gd name="T12" fmla="*/ 206 w 1037"/>
                <a:gd name="T13" fmla="*/ 241 h 1262"/>
                <a:gd name="T14" fmla="*/ 240 w 1037"/>
                <a:gd name="T15" fmla="*/ 260 h 1262"/>
                <a:gd name="T16" fmla="*/ 267 w 1037"/>
                <a:gd name="T17" fmla="*/ 275 h 1262"/>
                <a:gd name="T18" fmla="*/ 299 w 1037"/>
                <a:gd name="T19" fmla="*/ 294 h 1262"/>
                <a:gd name="T20" fmla="*/ 332 w 1037"/>
                <a:gd name="T21" fmla="*/ 314 h 1262"/>
                <a:gd name="T22" fmla="*/ 357 w 1037"/>
                <a:gd name="T23" fmla="*/ 329 h 1262"/>
                <a:gd name="T24" fmla="*/ 391 w 1037"/>
                <a:gd name="T25" fmla="*/ 354 h 1262"/>
                <a:gd name="T26" fmla="*/ 432 w 1037"/>
                <a:gd name="T27" fmla="*/ 385 h 1262"/>
                <a:gd name="T28" fmla="*/ 472 w 1037"/>
                <a:gd name="T29" fmla="*/ 418 h 1262"/>
                <a:gd name="T30" fmla="*/ 506 w 1037"/>
                <a:gd name="T31" fmla="*/ 453 h 1262"/>
                <a:gd name="T32" fmla="*/ 539 w 1037"/>
                <a:gd name="T33" fmla="*/ 488 h 1262"/>
                <a:gd name="T34" fmla="*/ 575 w 1037"/>
                <a:gd name="T35" fmla="*/ 531 h 1262"/>
                <a:gd name="T36" fmla="*/ 607 w 1037"/>
                <a:gd name="T37" fmla="*/ 573 h 1262"/>
                <a:gd name="T38" fmla="*/ 636 w 1037"/>
                <a:gd name="T39" fmla="*/ 620 h 1262"/>
                <a:gd name="T40" fmla="*/ 661 w 1037"/>
                <a:gd name="T41" fmla="*/ 663 h 1262"/>
                <a:gd name="T42" fmla="*/ 682 w 1037"/>
                <a:gd name="T43" fmla="*/ 706 h 1262"/>
                <a:gd name="T44" fmla="*/ 700 w 1037"/>
                <a:gd name="T45" fmla="*/ 749 h 1262"/>
                <a:gd name="T46" fmla="*/ 717 w 1037"/>
                <a:gd name="T47" fmla="*/ 794 h 1262"/>
                <a:gd name="T48" fmla="*/ 733 w 1037"/>
                <a:gd name="T49" fmla="*/ 845 h 1262"/>
                <a:gd name="T50" fmla="*/ 744 w 1037"/>
                <a:gd name="T51" fmla="*/ 896 h 1262"/>
                <a:gd name="T52" fmla="*/ 752 w 1037"/>
                <a:gd name="T53" fmla="*/ 948 h 1262"/>
                <a:gd name="T54" fmla="*/ 756 w 1037"/>
                <a:gd name="T55" fmla="*/ 1002 h 1262"/>
                <a:gd name="T56" fmla="*/ 756 w 1037"/>
                <a:gd name="T57" fmla="*/ 1056 h 1262"/>
                <a:gd name="T58" fmla="*/ 852 w 1037"/>
                <a:gd name="T59" fmla="*/ 1262 h 1262"/>
                <a:gd name="T60" fmla="*/ 966 w 1037"/>
                <a:gd name="T61" fmla="*/ 1056 h 1262"/>
                <a:gd name="T62" fmla="*/ 965 w 1037"/>
                <a:gd name="T63" fmla="*/ 994 h 1262"/>
                <a:gd name="T64" fmla="*/ 960 w 1037"/>
                <a:gd name="T65" fmla="*/ 936 h 1262"/>
                <a:gd name="T66" fmla="*/ 954 w 1037"/>
                <a:gd name="T67" fmla="*/ 884 h 1262"/>
                <a:gd name="T68" fmla="*/ 943 w 1037"/>
                <a:gd name="T69" fmla="*/ 833 h 1262"/>
                <a:gd name="T70" fmla="*/ 932 w 1037"/>
                <a:gd name="T71" fmla="*/ 785 h 1262"/>
                <a:gd name="T72" fmla="*/ 915 w 1037"/>
                <a:gd name="T73" fmla="*/ 729 h 1262"/>
                <a:gd name="T74" fmla="*/ 897 w 1037"/>
                <a:gd name="T75" fmla="*/ 682 h 1262"/>
                <a:gd name="T76" fmla="*/ 874 w 1037"/>
                <a:gd name="T77" fmla="*/ 629 h 1262"/>
                <a:gd name="T78" fmla="*/ 851 w 1037"/>
                <a:gd name="T79" fmla="*/ 583 h 1262"/>
                <a:gd name="T80" fmla="*/ 821 w 1037"/>
                <a:gd name="T81" fmla="*/ 533 h 1262"/>
                <a:gd name="T82" fmla="*/ 793 w 1037"/>
                <a:gd name="T83" fmla="*/ 488 h 1262"/>
                <a:gd name="T84" fmla="*/ 763 w 1037"/>
                <a:gd name="T85" fmla="*/ 446 h 1262"/>
                <a:gd name="T86" fmla="*/ 730 w 1037"/>
                <a:gd name="T87" fmla="*/ 404 h 1262"/>
                <a:gd name="T88" fmla="*/ 693 w 1037"/>
                <a:gd name="T89" fmla="*/ 362 h 1262"/>
                <a:gd name="T90" fmla="*/ 655 w 1037"/>
                <a:gd name="T91" fmla="*/ 324 h 1262"/>
                <a:gd name="T92" fmla="*/ 621 w 1037"/>
                <a:gd name="T93" fmla="*/ 291 h 1262"/>
                <a:gd name="T94" fmla="*/ 576 w 1037"/>
                <a:gd name="T95" fmla="*/ 254 h 1262"/>
                <a:gd name="T96" fmla="*/ 536 w 1037"/>
                <a:gd name="T97" fmla="*/ 222 h 1262"/>
                <a:gd name="T98" fmla="*/ 491 w 1037"/>
                <a:gd name="T99" fmla="*/ 190 h 1262"/>
                <a:gd name="T100" fmla="*/ 446 w 1037"/>
                <a:gd name="T101" fmla="*/ 160 h 1262"/>
                <a:gd name="T102" fmla="*/ 401 w 1037"/>
                <a:gd name="T103" fmla="*/ 132 h 1262"/>
                <a:gd name="T104" fmla="*/ 365 w 1037"/>
                <a:gd name="T105" fmla="*/ 112 h 1262"/>
                <a:gd name="T106" fmla="*/ 341 w 1037"/>
                <a:gd name="T107" fmla="*/ 97 h 1262"/>
                <a:gd name="T108" fmla="*/ 316 w 1037"/>
                <a:gd name="T109" fmla="*/ 87 h 1262"/>
                <a:gd name="T110" fmla="*/ 285 w 1037"/>
                <a:gd name="T111" fmla="*/ 74 h 1262"/>
                <a:gd name="T112" fmla="*/ 260 w 1037"/>
                <a:gd name="T113" fmla="*/ 62 h 1262"/>
                <a:gd name="T114" fmla="*/ 230 w 1037"/>
                <a:gd name="T115" fmla="*/ 49 h 1262"/>
                <a:gd name="T116" fmla="*/ 198 w 1037"/>
                <a:gd name="T117" fmla="*/ 36 h 1262"/>
                <a:gd name="T118" fmla="*/ 171 w 1037"/>
                <a:gd name="T119" fmla="*/ 26 h 1262"/>
                <a:gd name="T120" fmla="*/ 140 w 1037"/>
                <a:gd name="T121" fmla="*/ 16 h 1262"/>
                <a:gd name="T122" fmla="*/ 113 w 1037"/>
                <a:gd name="T123" fmla="*/ 8 h 12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7" h="1262">
                  <a:moveTo>
                    <a:pt x="99" y="4"/>
                  </a:moveTo>
                  <a:lnTo>
                    <a:pt x="77" y="0"/>
                  </a:lnTo>
                  <a:lnTo>
                    <a:pt x="0" y="167"/>
                  </a:lnTo>
                  <a:lnTo>
                    <a:pt x="22" y="175"/>
                  </a:lnTo>
                  <a:lnTo>
                    <a:pt x="39" y="179"/>
                  </a:lnTo>
                  <a:lnTo>
                    <a:pt x="55" y="185"/>
                  </a:lnTo>
                  <a:lnTo>
                    <a:pt x="77" y="191"/>
                  </a:lnTo>
                  <a:lnTo>
                    <a:pt x="96" y="198"/>
                  </a:lnTo>
                  <a:lnTo>
                    <a:pt x="116" y="204"/>
                  </a:lnTo>
                  <a:lnTo>
                    <a:pt x="131" y="211"/>
                  </a:lnTo>
                  <a:lnTo>
                    <a:pt x="152" y="219"/>
                  </a:lnTo>
                  <a:lnTo>
                    <a:pt x="168" y="225"/>
                  </a:lnTo>
                  <a:lnTo>
                    <a:pt x="188" y="234"/>
                  </a:lnTo>
                  <a:lnTo>
                    <a:pt x="206" y="241"/>
                  </a:lnTo>
                  <a:lnTo>
                    <a:pt x="224" y="251"/>
                  </a:lnTo>
                  <a:lnTo>
                    <a:pt x="240" y="260"/>
                  </a:lnTo>
                  <a:lnTo>
                    <a:pt x="255" y="268"/>
                  </a:lnTo>
                  <a:lnTo>
                    <a:pt x="267" y="275"/>
                  </a:lnTo>
                  <a:lnTo>
                    <a:pt x="284" y="284"/>
                  </a:lnTo>
                  <a:lnTo>
                    <a:pt x="299" y="294"/>
                  </a:lnTo>
                  <a:lnTo>
                    <a:pt x="316" y="304"/>
                  </a:lnTo>
                  <a:lnTo>
                    <a:pt x="332" y="314"/>
                  </a:lnTo>
                  <a:lnTo>
                    <a:pt x="343" y="320"/>
                  </a:lnTo>
                  <a:lnTo>
                    <a:pt x="357" y="329"/>
                  </a:lnTo>
                  <a:lnTo>
                    <a:pt x="374" y="341"/>
                  </a:lnTo>
                  <a:lnTo>
                    <a:pt x="391" y="354"/>
                  </a:lnTo>
                  <a:lnTo>
                    <a:pt x="413" y="370"/>
                  </a:lnTo>
                  <a:lnTo>
                    <a:pt x="432" y="385"/>
                  </a:lnTo>
                  <a:lnTo>
                    <a:pt x="452" y="401"/>
                  </a:lnTo>
                  <a:lnTo>
                    <a:pt x="472" y="418"/>
                  </a:lnTo>
                  <a:lnTo>
                    <a:pt x="491" y="437"/>
                  </a:lnTo>
                  <a:lnTo>
                    <a:pt x="506" y="453"/>
                  </a:lnTo>
                  <a:lnTo>
                    <a:pt x="522" y="470"/>
                  </a:lnTo>
                  <a:lnTo>
                    <a:pt x="539" y="488"/>
                  </a:lnTo>
                  <a:lnTo>
                    <a:pt x="557" y="509"/>
                  </a:lnTo>
                  <a:lnTo>
                    <a:pt x="575" y="531"/>
                  </a:lnTo>
                  <a:lnTo>
                    <a:pt x="590" y="550"/>
                  </a:lnTo>
                  <a:lnTo>
                    <a:pt x="607" y="573"/>
                  </a:lnTo>
                  <a:lnTo>
                    <a:pt x="623" y="597"/>
                  </a:lnTo>
                  <a:lnTo>
                    <a:pt x="636" y="620"/>
                  </a:lnTo>
                  <a:lnTo>
                    <a:pt x="649" y="642"/>
                  </a:lnTo>
                  <a:lnTo>
                    <a:pt x="661" y="663"/>
                  </a:lnTo>
                  <a:lnTo>
                    <a:pt x="671" y="683"/>
                  </a:lnTo>
                  <a:lnTo>
                    <a:pt x="682" y="706"/>
                  </a:lnTo>
                  <a:lnTo>
                    <a:pt x="691" y="728"/>
                  </a:lnTo>
                  <a:lnTo>
                    <a:pt x="700" y="749"/>
                  </a:lnTo>
                  <a:lnTo>
                    <a:pt x="709" y="774"/>
                  </a:lnTo>
                  <a:lnTo>
                    <a:pt x="717" y="794"/>
                  </a:lnTo>
                  <a:lnTo>
                    <a:pt x="725" y="820"/>
                  </a:lnTo>
                  <a:lnTo>
                    <a:pt x="733" y="845"/>
                  </a:lnTo>
                  <a:lnTo>
                    <a:pt x="739" y="870"/>
                  </a:lnTo>
                  <a:lnTo>
                    <a:pt x="744" y="896"/>
                  </a:lnTo>
                  <a:lnTo>
                    <a:pt x="749" y="924"/>
                  </a:lnTo>
                  <a:lnTo>
                    <a:pt x="752" y="948"/>
                  </a:lnTo>
                  <a:lnTo>
                    <a:pt x="754" y="973"/>
                  </a:lnTo>
                  <a:lnTo>
                    <a:pt x="756" y="1002"/>
                  </a:lnTo>
                  <a:lnTo>
                    <a:pt x="756" y="1026"/>
                  </a:lnTo>
                  <a:lnTo>
                    <a:pt x="756" y="1056"/>
                  </a:lnTo>
                  <a:lnTo>
                    <a:pt x="682" y="1056"/>
                  </a:lnTo>
                  <a:lnTo>
                    <a:pt x="852" y="1262"/>
                  </a:lnTo>
                  <a:lnTo>
                    <a:pt x="1037" y="1056"/>
                  </a:lnTo>
                  <a:lnTo>
                    <a:pt x="966" y="1056"/>
                  </a:lnTo>
                  <a:lnTo>
                    <a:pt x="966" y="1023"/>
                  </a:lnTo>
                  <a:lnTo>
                    <a:pt x="965" y="994"/>
                  </a:lnTo>
                  <a:lnTo>
                    <a:pt x="963" y="963"/>
                  </a:lnTo>
                  <a:lnTo>
                    <a:pt x="960" y="936"/>
                  </a:lnTo>
                  <a:lnTo>
                    <a:pt x="957" y="909"/>
                  </a:lnTo>
                  <a:lnTo>
                    <a:pt x="954" y="884"/>
                  </a:lnTo>
                  <a:lnTo>
                    <a:pt x="948" y="857"/>
                  </a:lnTo>
                  <a:lnTo>
                    <a:pt x="943" y="833"/>
                  </a:lnTo>
                  <a:lnTo>
                    <a:pt x="938" y="810"/>
                  </a:lnTo>
                  <a:lnTo>
                    <a:pt x="932" y="785"/>
                  </a:lnTo>
                  <a:lnTo>
                    <a:pt x="923" y="753"/>
                  </a:lnTo>
                  <a:lnTo>
                    <a:pt x="915" y="729"/>
                  </a:lnTo>
                  <a:lnTo>
                    <a:pt x="906" y="705"/>
                  </a:lnTo>
                  <a:lnTo>
                    <a:pt x="897" y="682"/>
                  </a:lnTo>
                  <a:lnTo>
                    <a:pt x="886" y="654"/>
                  </a:lnTo>
                  <a:lnTo>
                    <a:pt x="874" y="629"/>
                  </a:lnTo>
                  <a:lnTo>
                    <a:pt x="862" y="606"/>
                  </a:lnTo>
                  <a:lnTo>
                    <a:pt x="851" y="583"/>
                  </a:lnTo>
                  <a:lnTo>
                    <a:pt x="835" y="557"/>
                  </a:lnTo>
                  <a:lnTo>
                    <a:pt x="821" y="533"/>
                  </a:lnTo>
                  <a:lnTo>
                    <a:pt x="808" y="510"/>
                  </a:lnTo>
                  <a:lnTo>
                    <a:pt x="793" y="488"/>
                  </a:lnTo>
                  <a:lnTo>
                    <a:pt x="779" y="468"/>
                  </a:lnTo>
                  <a:lnTo>
                    <a:pt x="763" y="446"/>
                  </a:lnTo>
                  <a:lnTo>
                    <a:pt x="748" y="427"/>
                  </a:lnTo>
                  <a:lnTo>
                    <a:pt x="730" y="404"/>
                  </a:lnTo>
                  <a:lnTo>
                    <a:pt x="712" y="382"/>
                  </a:lnTo>
                  <a:lnTo>
                    <a:pt x="693" y="362"/>
                  </a:lnTo>
                  <a:lnTo>
                    <a:pt x="673" y="342"/>
                  </a:lnTo>
                  <a:lnTo>
                    <a:pt x="655" y="324"/>
                  </a:lnTo>
                  <a:lnTo>
                    <a:pt x="637" y="306"/>
                  </a:lnTo>
                  <a:lnTo>
                    <a:pt x="621" y="291"/>
                  </a:lnTo>
                  <a:lnTo>
                    <a:pt x="599" y="271"/>
                  </a:lnTo>
                  <a:lnTo>
                    <a:pt x="576" y="254"/>
                  </a:lnTo>
                  <a:lnTo>
                    <a:pt x="558" y="238"/>
                  </a:lnTo>
                  <a:lnTo>
                    <a:pt x="536" y="222"/>
                  </a:lnTo>
                  <a:lnTo>
                    <a:pt x="514" y="206"/>
                  </a:lnTo>
                  <a:lnTo>
                    <a:pt x="491" y="190"/>
                  </a:lnTo>
                  <a:lnTo>
                    <a:pt x="468" y="175"/>
                  </a:lnTo>
                  <a:lnTo>
                    <a:pt x="446" y="160"/>
                  </a:lnTo>
                  <a:lnTo>
                    <a:pt x="422" y="144"/>
                  </a:lnTo>
                  <a:lnTo>
                    <a:pt x="401" y="132"/>
                  </a:lnTo>
                  <a:lnTo>
                    <a:pt x="380" y="120"/>
                  </a:lnTo>
                  <a:lnTo>
                    <a:pt x="365" y="112"/>
                  </a:lnTo>
                  <a:lnTo>
                    <a:pt x="352" y="104"/>
                  </a:lnTo>
                  <a:lnTo>
                    <a:pt x="341" y="97"/>
                  </a:lnTo>
                  <a:lnTo>
                    <a:pt x="329" y="93"/>
                  </a:lnTo>
                  <a:lnTo>
                    <a:pt x="316" y="87"/>
                  </a:lnTo>
                  <a:lnTo>
                    <a:pt x="301" y="81"/>
                  </a:lnTo>
                  <a:lnTo>
                    <a:pt x="285" y="74"/>
                  </a:lnTo>
                  <a:lnTo>
                    <a:pt x="271" y="67"/>
                  </a:lnTo>
                  <a:lnTo>
                    <a:pt x="260" y="62"/>
                  </a:lnTo>
                  <a:lnTo>
                    <a:pt x="246" y="55"/>
                  </a:lnTo>
                  <a:lnTo>
                    <a:pt x="230" y="49"/>
                  </a:lnTo>
                  <a:lnTo>
                    <a:pt x="215" y="43"/>
                  </a:lnTo>
                  <a:lnTo>
                    <a:pt x="198" y="36"/>
                  </a:lnTo>
                  <a:lnTo>
                    <a:pt x="184" y="31"/>
                  </a:lnTo>
                  <a:lnTo>
                    <a:pt x="171" y="26"/>
                  </a:lnTo>
                  <a:lnTo>
                    <a:pt x="156" y="21"/>
                  </a:lnTo>
                  <a:lnTo>
                    <a:pt x="140" y="16"/>
                  </a:lnTo>
                  <a:lnTo>
                    <a:pt x="125" y="12"/>
                  </a:lnTo>
                  <a:lnTo>
                    <a:pt x="113" y="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 sz="1600">
                <a:latin typeface="Gotham Light" pitchFamily="50" charset="0"/>
              </a:endParaRPr>
            </a:p>
          </p:txBody>
        </p:sp>
        <p:sp>
          <p:nvSpPr>
            <p:cNvPr id="9" name="Freeform 7"/>
            <p:cNvSpPr/>
            <p:nvPr/>
          </p:nvSpPr>
          <p:spPr>
            <a:xfrm>
              <a:off x="1671" y="1412"/>
              <a:ext cx="1477" cy="864"/>
            </a:xfrm>
            <a:custGeom>
              <a:avLst/>
              <a:gdLst>
                <a:gd name="T0" fmla="*/ 201 w 1477"/>
                <a:gd name="T1" fmla="*/ 864 h 864"/>
                <a:gd name="T2" fmla="*/ 212 w 1477"/>
                <a:gd name="T3" fmla="*/ 835 h 864"/>
                <a:gd name="T4" fmla="*/ 228 w 1477"/>
                <a:gd name="T5" fmla="*/ 800 h 864"/>
                <a:gd name="T6" fmla="*/ 243 w 1477"/>
                <a:gd name="T7" fmla="*/ 771 h 864"/>
                <a:gd name="T8" fmla="*/ 260 w 1477"/>
                <a:gd name="T9" fmla="*/ 739 h 864"/>
                <a:gd name="T10" fmla="*/ 279 w 1477"/>
                <a:gd name="T11" fmla="*/ 707 h 864"/>
                <a:gd name="T12" fmla="*/ 301 w 1477"/>
                <a:gd name="T13" fmla="*/ 678 h 864"/>
                <a:gd name="T14" fmla="*/ 319 w 1477"/>
                <a:gd name="T15" fmla="*/ 654 h 864"/>
                <a:gd name="T16" fmla="*/ 341 w 1477"/>
                <a:gd name="T17" fmla="*/ 627 h 864"/>
                <a:gd name="T18" fmla="*/ 364 w 1477"/>
                <a:gd name="T19" fmla="*/ 600 h 864"/>
                <a:gd name="T20" fmla="*/ 382 w 1477"/>
                <a:gd name="T21" fmla="*/ 578 h 864"/>
                <a:gd name="T22" fmla="*/ 412 w 1477"/>
                <a:gd name="T23" fmla="*/ 550 h 864"/>
                <a:gd name="T24" fmla="*/ 448 w 1477"/>
                <a:gd name="T25" fmla="*/ 515 h 864"/>
                <a:gd name="T26" fmla="*/ 486 w 1477"/>
                <a:gd name="T27" fmla="*/ 481 h 864"/>
                <a:gd name="T28" fmla="*/ 527 w 1477"/>
                <a:gd name="T29" fmla="*/ 451 h 864"/>
                <a:gd name="T30" fmla="*/ 568 w 1477"/>
                <a:gd name="T31" fmla="*/ 424 h 864"/>
                <a:gd name="T32" fmla="*/ 618 w 1477"/>
                <a:gd name="T33" fmla="*/ 393 h 864"/>
                <a:gd name="T34" fmla="*/ 669 w 1477"/>
                <a:gd name="T35" fmla="*/ 366 h 864"/>
                <a:gd name="T36" fmla="*/ 724 w 1477"/>
                <a:gd name="T37" fmla="*/ 340 h 864"/>
                <a:gd name="T38" fmla="*/ 774 w 1477"/>
                <a:gd name="T39" fmla="*/ 320 h 864"/>
                <a:gd name="T40" fmla="*/ 824 w 1477"/>
                <a:gd name="T41" fmla="*/ 301 h 864"/>
                <a:gd name="T42" fmla="*/ 876 w 1477"/>
                <a:gd name="T43" fmla="*/ 286 h 864"/>
                <a:gd name="T44" fmla="*/ 928 w 1477"/>
                <a:gd name="T45" fmla="*/ 272 h 864"/>
                <a:gd name="T46" fmla="*/ 987 w 1477"/>
                <a:gd name="T47" fmla="*/ 258 h 864"/>
                <a:gd name="T48" fmla="*/ 1048 w 1477"/>
                <a:gd name="T49" fmla="*/ 249 h 864"/>
                <a:gd name="T50" fmla="*/ 1108 w 1477"/>
                <a:gd name="T51" fmla="*/ 242 h 864"/>
                <a:gd name="T52" fmla="*/ 1172 w 1477"/>
                <a:gd name="T53" fmla="*/ 239 h 864"/>
                <a:gd name="T54" fmla="*/ 1235 w 1477"/>
                <a:gd name="T55" fmla="*/ 239 h 864"/>
                <a:gd name="T56" fmla="*/ 1477 w 1477"/>
                <a:gd name="T57" fmla="*/ 157 h 864"/>
                <a:gd name="T58" fmla="*/ 1235 w 1477"/>
                <a:gd name="T59" fmla="*/ 59 h 864"/>
                <a:gd name="T60" fmla="*/ 1162 w 1477"/>
                <a:gd name="T61" fmla="*/ 60 h 864"/>
                <a:gd name="T62" fmla="*/ 1094 w 1477"/>
                <a:gd name="T63" fmla="*/ 65 h 864"/>
                <a:gd name="T64" fmla="*/ 1034 w 1477"/>
                <a:gd name="T65" fmla="*/ 70 h 864"/>
                <a:gd name="T66" fmla="*/ 973 w 1477"/>
                <a:gd name="T67" fmla="*/ 79 h 864"/>
                <a:gd name="T68" fmla="*/ 917 w 1477"/>
                <a:gd name="T69" fmla="*/ 89 h 864"/>
                <a:gd name="T70" fmla="*/ 851 w 1477"/>
                <a:gd name="T71" fmla="*/ 103 h 864"/>
                <a:gd name="T72" fmla="*/ 796 w 1477"/>
                <a:gd name="T73" fmla="*/ 118 h 864"/>
                <a:gd name="T74" fmla="*/ 734 w 1477"/>
                <a:gd name="T75" fmla="*/ 138 h 864"/>
                <a:gd name="T76" fmla="*/ 680 w 1477"/>
                <a:gd name="T77" fmla="*/ 158 h 864"/>
                <a:gd name="T78" fmla="*/ 621 w 1477"/>
                <a:gd name="T79" fmla="*/ 183 h 864"/>
                <a:gd name="T80" fmla="*/ 568 w 1477"/>
                <a:gd name="T81" fmla="*/ 207 h 864"/>
                <a:gd name="T82" fmla="*/ 520 w 1477"/>
                <a:gd name="T83" fmla="*/ 232 h 864"/>
                <a:gd name="T84" fmla="*/ 469 w 1477"/>
                <a:gd name="T85" fmla="*/ 261 h 864"/>
                <a:gd name="T86" fmla="*/ 421 w 1477"/>
                <a:gd name="T87" fmla="*/ 292 h 864"/>
                <a:gd name="T88" fmla="*/ 376 w 1477"/>
                <a:gd name="T89" fmla="*/ 324 h 864"/>
                <a:gd name="T90" fmla="*/ 337 w 1477"/>
                <a:gd name="T91" fmla="*/ 354 h 864"/>
                <a:gd name="T92" fmla="*/ 293 w 1477"/>
                <a:gd name="T93" fmla="*/ 392 h 864"/>
                <a:gd name="T94" fmla="*/ 256 w 1477"/>
                <a:gd name="T95" fmla="*/ 426 h 864"/>
                <a:gd name="T96" fmla="*/ 219 w 1477"/>
                <a:gd name="T97" fmla="*/ 464 h 864"/>
                <a:gd name="T98" fmla="*/ 184 w 1477"/>
                <a:gd name="T99" fmla="*/ 503 h 864"/>
                <a:gd name="T100" fmla="*/ 151 w 1477"/>
                <a:gd name="T101" fmla="*/ 541 h 864"/>
                <a:gd name="T102" fmla="*/ 128 w 1477"/>
                <a:gd name="T103" fmla="*/ 570 h 864"/>
                <a:gd name="T104" fmla="*/ 110 w 1477"/>
                <a:gd name="T105" fmla="*/ 592 h 864"/>
                <a:gd name="T106" fmla="*/ 97 w 1477"/>
                <a:gd name="T107" fmla="*/ 613 h 864"/>
                <a:gd name="T108" fmla="*/ 83 w 1477"/>
                <a:gd name="T109" fmla="*/ 639 h 864"/>
                <a:gd name="T110" fmla="*/ 68 w 1477"/>
                <a:gd name="T111" fmla="*/ 660 h 864"/>
                <a:gd name="T112" fmla="*/ 53 w 1477"/>
                <a:gd name="T113" fmla="*/ 686 h 864"/>
                <a:gd name="T114" fmla="*/ 38 w 1477"/>
                <a:gd name="T115" fmla="*/ 714 h 864"/>
                <a:gd name="T116" fmla="*/ 26 w 1477"/>
                <a:gd name="T117" fmla="*/ 737 h 864"/>
                <a:gd name="T118" fmla="*/ 14 w 1477"/>
                <a:gd name="T119" fmla="*/ 763 h 864"/>
                <a:gd name="T120" fmla="*/ 6 w 1477"/>
                <a:gd name="T121" fmla="*/ 786 h 8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7" h="864">
                  <a:moveTo>
                    <a:pt x="0" y="798"/>
                  </a:moveTo>
                  <a:lnTo>
                    <a:pt x="201" y="864"/>
                  </a:lnTo>
                  <a:lnTo>
                    <a:pt x="206" y="850"/>
                  </a:lnTo>
                  <a:lnTo>
                    <a:pt x="212" y="835"/>
                  </a:lnTo>
                  <a:lnTo>
                    <a:pt x="220" y="817"/>
                  </a:lnTo>
                  <a:lnTo>
                    <a:pt x="228" y="800"/>
                  </a:lnTo>
                  <a:lnTo>
                    <a:pt x="236" y="784"/>
                  </a:lnTo>
                  <a:lnTo>
                    <a:pt x="243" y="771"/>
                  </a:lnTo>
                  <a:lnTo>
                    <a:pt x="252" y="753"/>
                  </a:lnTo>
                  <a:lnTo>
                    <a:pt x="260" y="739"/>
                  </a:lnTo>
                  <a:lnTo>
                    <a:pt x="270" y="723"/>
                  </a:lnTo>
                  <a:lnTo>
                    <a:pt x="279" y="707"/>
                  </a:lnTo>
                  <a:lnTo>
                    <a:pt x="291" y="692"/>
                  </a:lnTo>
                  <a:lnTo>
                    <a:pt x="301" y="678"/>
                  </a:lnTo>
                  <a:lnTo>
                    <a:pt x="310" y="666"/>
                  </a:lnTo>
                  <a:lnTo>
                    <a:pt x="319" y="654"/>
                  </a:lnTo>
                  <a:lnTo>
                    <a:pt x="329" y="640"/>
                  </a:lnTo>
                  <a:lnTo>
                    <a:pt x="341" y="627"/>
                  </a:lnTo>
                  <a:lnTo>
                    <a:pt x="352" y="613"/>
                  </a:lnTo>
                  <a:lnTo>
                    <a:pt x="364" y="600"/>
                  </a:lnTo>
                  <a:lnTo>
                    <a:pt x="372" y="590"/>
                  </a:lnTo>
                  <a:lnTo>
                    <a:pt x="382" y="578"/>
                  </a:lnTo>
                  <a:lnTo>
                    <a:pt x="396" y="564"/>
                  </a:lnTo>
                  <a:lnTo>
                    <a:pt x="412" y="550"/>
                  </a:lnTo>
                  <a:lnTo>
                    <a:pt x="430" y="531"/>
                  </a:lnTo>
                  <a:lnTo>
                    <a:pt x="448" y="515"/>
                  </a:lnTo>
                  <a:lnTo>
                    <a:pt x="467" y="497"/>
                  </a:lnTo>
                  <a:lnTo>
                    <a:pt x="486" y="481"/>
                  </a:lnTo>
                  <a:lnTo>
                    <a:pt x="509" y="464"/>
                  </a:lnTo>
                  <a:lnTo>
                    <a:pt x="527" y="451"/>
                  </a:lnTo>
                  <a:lnTo>
                    <a:pt x="547" y="438"/>
                  </a:lnTo>
                  <a:lnTo>
                    <a:pt x="568" y="424"/>
                  </a:lnTo>
                  <a:lnTo>
                    <a:pt x="593" y="408"/>
                  </a:lnTo>
                  <a:lnTo>
                    <a:pt x="618" y="393"/>
                  </a:lnTo>
                  <a:lnTo>
                    <a:pt x="642" y="380"/>
                  </a:lnTo>
                  <a:lnTo>
                    <a:pt x="669" y="366"/>
                  </a:lnTo>
                  <a:lnTo>
                    <a:pt x="697" y="351"/>
                  </a:lnTo>
                  <a:lnTo>
                    <a:pt x="724" y="340"/>
                  </a:lnTo>
                  <a:lnTo>
                    <a:pt x="750" y="330"/>
                  </a:lnTo>
                  <a:lnTo>
                    <a:pt x="774" y="320"/>
                  </a:lnTo>
                  <a:lnTo>
                    <a:pt x="797" y="311"/>
                  </a:lnTo>
                  <a:lnTo>
                    <a:pt x="824" y="301"/>
                  </a:lnTo>
                  <a:lnTo>
                    <a:pt x="850" y="293"/>
                  </a:lnTo>
                  <a:lnTo>
                    <a:pt x="876" y="286"/>
                  </a:lnTo>
                  <a:lnTo>
                    <a:pt x="904" y="278"/>
                  </a:lnTo>
                  <a:lnTo>
                    <a:pt x="928" y="272"/>
                  </a:lnTo>
                  <a:lnTo>
                    <a:pt x="958" y="265"/>
                  </a:lnTo>
                  <a:lnTo>
                    <a:pt x="987" y="258"/>
                  </a:lnTo>
                  <a:lnTo>
                    <a:pt x="1017" y="253"/>
                  </a:lnTo>
                  <a:lnTo>
                    <a:pt x="1048" y="249"/>
                  </a:lnTo>
                  <a:lnTo>
                    <a:pt x="1080" y="244"/>
                  </a:lnTo>
                  <a:lnTo>
                    <a:pt x="1108" y="242"/>
                  </a:lnTo>
                  <a:lnTo>
                    <a:pt x="1138" y="240"/>
                  </a:lnTo>
                  <a:lnTo>
                    <a:pt x="1172" y="239"/>
                  </a:lnTo>
                  <a:lnTo>
                    <a:pt x="1201" y="239"/>
                  </a:lnTo>
                  <a:lnTo>
                    <a:pt x="1235" y="239"/>
                  </a:lnTo>
                  <a:lnTo>
                    <a:pt x="1235" y="301"/>
                  </a:lnTo>
                  <a:lnTo>
                    <a:pt x="1477" y="157"/>
                  </a:lnTo>
                  <a:lnTo>
                    <a:pt x="1235" y="0"/>
                  </a:lnTo>
                  <a:lnTo>
                    <a:pt x="1235" y="59"/>
                  </a:lnTo>
                  <a:lnTo>
                    <a:pt x="1197" y="59"/>
                  </a:lnTo>
                  <a:lnTo>
                    <a:pt x="1162" y="60"/>
                  </a:lnTo>
                  <a:lnTo>
                    <a:pt x="1126" y="62"/>
                  </a:lnTo>
                  <a:lnTo>
                    <a:pt x="1094" y="65"/>
                  </a:lnTo>
                  <a:lnTo>
                    <a:pt x="1063" y="67"/>
                  </a:lnTo>
                  <a:lnTo>
                    <a:pt x="1034" y="70"/>
                  </a:lnTo>
                  <a:lnTo>
                    <a:pt x="1001" y="74"/>
                  </a:lnTo>
                  <a:lnTo>
                    <a:pt x="973" y="79"/>
                  </a:lnTo>
                  <a:lnTo>
                    <a:pt x="946" y="83"/>
                  </a:lnTo>
                  <a:lnTo>
                    <a:pt x="917" y="89"/>
                  </a:lnTo>
                  <a:lnTo>
                    <a:pt x="879" y="96"/>
                  </a:lnTo>
                  <a:lnTo>
                    <a:pt x="851" y="103"/>
                  </a:lnTo>
                  <a:lnTo>
                    <a:pt x="823" y="111"/>
                  </a:lnTo>
                  <a:lnTo>
                    <a:pt x="796" y="118"/>
                  </a:lnTo>
                  <a:lnTo>
                    <a:pt x="764" y="128"/>
                  </a:lnTo>
                  <a:lnTo>
                    <a:pt x="734" y="138"/>
                  </a:lnTo>
                  <a:lnTo>
                    <a:pt x="707" y="148"/>
                  </a:lnTo>
                  <a:lnTo>
                    <a:pt x="680" y="158"/>
                  </a:lnTo>
                  <a:lnTo>
                    <a:pt x="649" y="171"/>
                  </a:lnTo>
                  <a:lnTo>
                    <a:pt x="621" y="183"/>
                  </a:lnTo>
                  <a:lnTo>
                    <a:pt x="594" y="194"/>
                  </a:lnTo>
                  <a:lnTo>
                    <a:pt x="568" y="207"/>
                  </a:lnTo>
                  <a:lnTo>
                    <a:pt x="544" y="218"/>
                  </a:lnTo>
                  <a:lnTo>
                    <a:pt x="520" y="232"/>
                  </a:lnTo>
                  <a:lnTo>
                    <a:pt x="496" y="245"/>
                  </a:lnTo>
                  <a:lnTo>
                    <a:pt x="469" y="261"/>
                  </a:lnTo>
                  <a:lnTo>
                    <a:pt x="444" y="276"/>
                  </a:lnTo>
                  <a:lnTo>
                    <a:pt x="421" y="292"/>
                  </a:lnTo>
                  <a:lnTo>
                    <a:pt x="397" y="309"/>
                  </a:lnTo>
                  <a:lnTo>
                    <a:pt x="376" y="324"/>
                  </a:lnTo>
                  <a:lnTo>
                    <a:pt x="355" y="339"/>
                  </a:lnTo>
                  <a:lnTo>
                    <a:pt x="337" y="354"/>
                  </a:lnTo>
                  <a:lnTo>
                    <a:pt x="314" y="372"/>
                  </a:lnTo>
                  <a:lnTo>
                    <a:pt x="293" y="392"/>
                  </a:lnTo>
                  <a:lnTo>
                    <a:pt x="275" y="407"/>
                  </a:lnTo>
                  <a:lnTo>
                    <a:pt x="256" y="426"/>
                  </a:lnTo>
                  <a:lnTo>
                    <a:pt x="238" y="445"/>
                  </a:lnTo>
                  <a:lnTo>
                    <a:pt x="219" y="464"/>
                  </a:lnTo>
                  <a:lnTo>
                    <a:pt x="201" y="484"/>
                  </a:lnTo>
                  <a:lnTo>
                    <a:pt x="184" y="503"/>
                  </a:lnTo>
                  <a:lnTo>
                    <a:pt x="165" y="523"/>
                  </a:lnTo>
                  <a:lnTo>
                    <a:pt x="151" y="541"/>
                  </a:lnTo>
                  <a:lnTo>
                    <a:pt x="137" y="558"/>
                  </a:lnTo>
                  <a:lnTo>
                    <a:pt x="128" y="570"/>
                  </a:lnTo>
                  <a:lnTo>
                    <a:pt x="117" y="582"/>
                  </a:lnTo>
                  <a:lnTo>
                    <a:pt x="110" y="592"/>
                  </a:lnTo>
                  <a:lnTo>
                    <a:pt x="104" y="602"/>
                  </a:lnTo>
                  <a:lnTo>
                    <a:pt x="97" y="613"/>
                  </a:lnTo>
                  <a:lnTo>
                    <a:pt x="90" y="626"/>
                  </a:lnTo>
                  <a:lnTo>
                    <a:pt x="83" y="639"/>
                  </a:lnTo>
                  <a:lnTo>
                    <a:pt x="75" y="650"/>
                  </a:lnTo>
                  <a:lnTo>
                    <a:pt x="68" y="660"/>
                  </a:lnTo>
                  <a:lnTo>
                    <a:pt x="61" y="673"/>
                  </a:lnTo>
                  <a:lnTo>
                    <a:pt x="53" y="686"/>
                  </a:lnTo>
                  <a:lnTo>
                    <a:pt x="47" y="700"/>
                  </a:lnTo>
                  <a:lnTo>
                    <a:pt x="38" y="714"/>
                  </a:lnTo>
                  <a:lnTo>
                    <a:pt x="32" y="726"/>
                  </a:lnTo>
                  <a:lnTo>
                    <a:pt x="26" y="737"/>
                  </a:lnTo>
                  <a:lnTo>
                    <a:pt x="21" y="750"/>
                  </a:lnTo>
                  <a:lnTo>
                    <a:pt x="14" y="763"/>
                  </a:lnTo>
                  <a:lnTo>
                    <a:pt x="9" y="776"/>
                  </a:lnTo>
                  <a:lnTo>
                    <a:pt x="6" y="786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 sz="1600">
                <a:latin typeface="Gotham Light" pitchFamily="50" charset="0"/>
              </a:endParaRPr>
            </a:p>
          </p:txBody>
        </p:sp>
        <p:sp>
          <p:nvSpPr>
            <p:cNvPr id="10" name="Freeform 8"/>
            <p:cNvSpPr/>
            <p:nvPr/>
          </p:nvSpPr>
          <p:spPr>
            <a:xfrm>
              <a:off x="2645" y="2831"/>
              <a:ext cx="1477" cy="865"/>
            </a:xfrm>
            <a:custGeom>
              <a:avLst/>
              <a:gdLst>
                <a:gd name="T0" fmla="*/ 1277 w 1477"/>
                <a:gd name="T1" fmla="*/ 0 h 865"/>
                <a:gd name="T2" fmla="*/ 1265 w 1477"/>
                <a:gd name="T3" fmla="*/ 28 h 865"/>
                <a:gd name="T4" fmla="*/ 1250 w 1477"/>
                <a:gd name="T5" fmla="*/ 63 h 865"/>
                <a:gd name="T6" fmla="*/ 1234 w 1477"/>
                <a:gd name="T7" fmla="*/ 93 h 865"/>
                <a:gd name="T8" fmla="*/ 1217 w 1477"/>
                <a:gd name="T9" fmla="*/ 125 h 865"/>
                <a:gd name="T10" fmla="*/ 1198 w 1477"/>
                <a:gd name="T11" fmla="*/ 156 h 865"/>
                <a:gd name="T12" fmla="*/ 1176 w 1477"/>
                <a:gd name="T13" fmla="*/ 186 h 865"/>
                <a:gd name="T14" fmla="*/ 1158 w 1477"/>
                <a:gd name="T15" fmla="*/ 210 h 865"/>
                <a:gd name="T16" fmla="*/ 1137 w 1477"/>
                <a:gd name="T17" fmla="*/ 236 h 865"/>
                <a:gd name="T18" fmla="*/ 1113 w 1477"/>
                <a:gd name="T19" fmla="*/ 264 h 865"/>
                <a:gd name="T20" fmla="*/ 1095 w 1477"/>
                <a:gd name="T21" fmla="*/ 286 h 865"/>
                <a:gd name="T22" fmla="*/ 1066 w 1477"/>
                <a:gd name="T23" fmla="*/ 314 h 865"/>
                <a:gd name="T24" fmla="*/ 1030 w 1477"/>
                <a:gd name="T25" fmla="*/ 349 h 865"/>
                <a:gd name="T26" fmla="*/ 991 w 1477"/>
                <a:gd name="T27" fmla="*/ 383 h 865"/>
                <a:gd name="T28" fmla="*/ 950 w 1477"/>
                <a:gd name="T29" fmla="*/ 413 h 865"/>
                <a:gd name="T30" fmla="*/ 909 w 1477"/>
                <a:gd name="T31" fmla="*/ 440 h 865"/>
                <a:gd name="T32" fmla="*/ 859 w 1477"/>
                <a:gd name="T33" fmla="*/ 471 h 865"/>
                <a:gd name="T34" fmla="*/ 809 w 1477"/>
                <a:gd name="T35" fmla="*/ 498 h 865"/>
                <a:gd name="T36" fmla="*/ 754 w 1477"/>
                <a:gd name="T37" fmla="*/ 523 h 865"/>
                <a:gd name="T38" fmla="*/ 703 w 1477"/>
                <a:gd name="T39" fmla="*/ 544 h 865"/>
                <a:gd name="T40" fmla="*/ 653 w 1477"/>
                <a:gd name="T41" fmla="*/ 563 h 865"/>
                <a:gd name="T42" fmla="*/ 602 w 1477"/>
                <a:gd name="T43" fmla="*/ 578 h 865"/>
                <a:gd name="T44" fmla="*/ 549 w 1477"/>
                <a:gd name="T45" fmla="*/ 592 h 865"/>
                <a:gd name="T46" fmla="*/ 490 w 1477"/>
                <a:gd name="T47" fmla="*/ 605 h 865"/>
                <a:gd name="T48" fmla="*/ 430 w 1477"/>
                <a:gd name="T49" fmla="*/ 615 h 865"/>
                <a:gd name="T50" fmla="*/ 369 w 1477"/>
                <a:gd name="T51" fmla="*/ 622 h 865"/>
                <a:gd name="T52" fmla="*/ 305 w 1477"/>
                <a:gd name="T53" fmla="*/ 625 h 865"/>
                <a:gd name="T54" fmla="*/ 242 w 1477"/>
                <a:gd name="T55" fmla="*/ 625 h 865"/>
                <a:gd name="T56" fmla="*/ 0 w 1477"/>
                <a:gd name="T57" fmla="*/ 707 h 865"/>
                <a:gd name="T58" fmla="*/ 242 w 1477"/>
                <a:gd name="T59" fmla="*/ 805 h 865"/>
                <a:gd name="T60" fmla="*/ 315 w 1477"/>
                <a:gd name="T61" fmla="*/ 804 h 865"/>
                <a:gd name="T62" fmla="*/ 383 w 1477"/>
                <a:gd name="T63" fmla="*/ 799 h 865"/>
                <a:gd name="T64" fmla="*/ 444 w 1477"/>
                <a:gd name="T65" fmla="*/ 794 h 865"/>
                <a:gd name="T66" fmla="*/ 504 w 1477"/>
                <a:gd name="T67" fmla="*/ 785 h 865"/>
                <a:gd name="T68" fmla="*/ 561 w 1477"/>
                <a:gd name="T69" fmla="*/ 775 h 865"/>
                <a:gd name="T70" fmla="*/ 626 w 1477"/>
                <a:gd name="T71" fmla="*/ 761 h 865"/>
                <a:gd name="T72" fmla="*/ 682 w 1477"/>
                <a:gd name="T73" fmla="*/ 745 h 865"/>
                <a:gd name="T74" fmla="*/ 743 w 1477"/>
                <a:gd name="T75" fmla="*/ 726 h 865"/>
                <a:gd name="T76" fmla="*/ 797 w 1477"/>
                <a:gd name="T77" fmla="*/ 706 h 865"/>
                <a:gd name="T78" fmla="*/ 856 w 1477"/>
                <a:gd name="T79" fmla="*/ 681 h 865"/>
                <a:gd name="T80" fmla="*/ 909 w 1477"/>
                <a:gd name="T81" fmla="*/ 657 h 865"/>
                <a:gd name="T82" fmla="*/ 958 w 1477"/>
                <a:gd name="T83" fmla="*/ 632 h 865"/>
                <a:gd name="T84" fmla="*/ 1008 w 1477"/>
                <a:gd name="T85" fmla="*/ 603 h 865"/>
                <a:gd name="T86" fmla="*/ 1057 w 1477"/>
                <a:gd name="T87" fmla="*/ 571 h 865"/>
                <a:gd name="T88" fmla="*/ 1102 w 1477"/>
                <a:gd name="T89" fmla="*/ 540 h 865"/>
                <a:gd name="T90" fmla="*/ 1140 w 1477"/>
                <a:gd name="T91" fmla="*/ 510 h 865"/>
                <a:gd name="T92" fmla="*/ 1184 w 1477"/>
                <a:gd name="T93" fmla="*/ 472 h 865"/>
                <a:gd name="T94" fmla="*/ 1221 w 1477"/>
                <a:gd name="T95" fmla="*/ 438 h 865"/>
                <a:gd name="T96" fmla="*/ 1259 w 1477"/>
                <a:gd name="T97" fmla="*/ 400 h 865"/>
                <a:gd name="T98" fmla="*/ 1293 w 1477"/>
                <a:gd name="T99" fmla="*/ 361 h 865"/>
                <a:gd name="T100" fmla="*/ 1327 w 1477"/>
                <a:gd name="T101" fmla="*/ 323 h 865"/>
                <a:gd name="T102" fmla="*/ 1350 w 1477"/>
                <a:gd name="T103" fmla="*/ 293 h 865"/>
                <a:gd name="T104" fmla="*/ 1368 w 1477"/>
                <a:gd name="T105" fmla="*/ 271 h 865"/>
                <a:gd name="T106" fmla="*/ 1381 w 1477"/>
                <a:gd name="T107" fmla="*/ 251 h 865"/>
                <a:gd name="T108" fmla="*/ 1395 w 1477"/>
                <a:gd name="T109" fmla="*/ 224 h 865"/>
                <a:gd name="T110" fmla="*/ 1409 w 1477"/>
                <a:gd name="T111" fmla="*/ 204 h 865"/>
                <a:gd name="T112" fmla="*/ 1424 w 1477"/>
                <a:gd name="T113" fmla="*/ 177 h 865"/>
                <a:gd name="T114" fmla="*/ 1440 w 1477"/>
                <a:gd name="T115" fmla="*/ 150 h 865"/>
                <a:gd name="T116" fmla="*/ 1451 w 1477"/>
                <a:gd name="T117" fmla="*/ 127 h 865"/>
                <a:gd name="T118" fmla="*/ 1463 w 1477"/>
                <a:gd name="T119" fmla="*/ 101 h 865"/>
                <a:gd name="T120" fmla="*/ 1472 w 1477"/>
                <a:gd name="T121" fmla="*/ 78 h 8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7" h="865">
                  <a:moveTo>
                    <a:pt x="1477" y="66"/>
                  </a:moveTo>
                  <a:lnTo>
                    <a:pt x="1277" y="0"/>
                  </a:lnTo>
                  <a:lnTo>
                    <a:pt x="1271" y="14"/>
                  </a:lnTo>
                  <a:lnTo>
                    <a:pt x="1265" y="28"/>
                  </a:lnTo>
                  <a:lnTo>
                    <a:pt x="1257" y="47"/>
                  </a:lnTo>
                  <a:lnTo>
                    <a:pt x="1250" y="63"/>
                  </a:lnTo>
                  <a:lnTo>
                    <a:pt x="1242" y="80"/>
                  </a:lnTo>
                  <a:lnTo>
                    <a:pt x="1234" y="93"/>
                  </a:lnTo>
                  <a:lnTo>
                    <a:pt x="1225" y="110"/>
                  </a:lnTo>
                  <a:lnTo>
                    <a:pt x="1217" y="125"/>
                  </a:lnTo>
                  <a:lnTo>
                    <a:pt x="1207" y="141"/>
                  </a:lnTo>
                  <a:lnTo>
                    <a:pt x="1198" y="156"/>
                  </a:lnTo>
                  <a:lnTo>
                    <a:pt x="1187" y="172"/>
                  </a:lnTo>
                  <a:lnTo>
                    <a:pt x="1176" y="186"/>
                  </a:lnTo>
                  <a:lnTo>
                    <a:pt x="1167" y="198"/>
                  </a:lnTo>
                  <a:lnTo>
                    <a:pt x="1158" y="210"/>
                  </a:lnTo>
                  <a:lnTo>
                    <a:pt x="1148" y="223"/>
                  </a:lnTo>
                  <a:lnTo>
                    <a:pt x="1137" y="236"/>
                  </a:lnTo>
                  <a:lnTo>
                    <a:pt x="1125" y="251"/>
                  </a:lnTo>
                  <a:lnTo>
                    <a:pt x="1113" y="264"/>
                  </a:lnTo>
                  <a:lnTo>
                    <a:pt x="1106" y="274"/>
                  </a:lnTo>
                  <a:lnTo>
                    <a:pt x="1095" y="286"/>
                  </a:lnTo>
                  <a:lnTo>
                    <a:pt x="1081" y="300"/>
                  </a:lnTo>
                  <a:lnTo>
                    <a:pt x="1066" y="314"/>
                  </a:lnTo>
                  <a:lnTo>
                    <a:pt x="1048" y="333"/>
                  </a:lnTo>
                  <a:lnTo>
                    <a:pt x="1030" y="349"/>
                  </a:lnTo>
                  <a:lnTo>
                    <a:pt x="1011" y="367"/>
                  </a:lnTo>
                  <a:lnTo>
                    <a:pt x="991" y="383"/>
                  </a:lnTo>
                  <a:lnTo>
                    <a:pt x="968" y="400"/>
                  </a:lnTo>
                  <a:lnTo>
                    <a:pt x="950" y="413"/>
                  </a:lnTo>
                  <a:lnTo>
                    <a:pt x="931" y="426"/>
                  </a:lnTo>
                  <a:lnTo>
                    <a:pt x="909" y="440"/>
                  </a:lnTo>
                  <a:lnTo>
                    <a:pt x="885" y="455"/>
                  </a:lnTo>
                  <a:lnTo>
                    <a:pt x="859" y="471"/>
                  </a:lnTo>
                  <a:lnTo>
                    <a:pt x="836" y="484"/>
                  </a:lnTo>
                  <a:lnTo>
                    <a:pt x="809" y="498"/>
                  </a:lnTo>
                  <a:lnTo>
                    <a:pt x="781" y="512"/>
                  </a:lnTo>
                  <a:lnTo>
                    <a:pt x="754" y="523"/>
                  </a:lnTo>
                  <a:lnTo>
                    <a:pt x="728" y="534"/>
                  </a:lnTo>
                  <a:lnTo>
                    <a:pt x="703" y="544"/>
                  </a:lnTo>
                  <a:lnTo>
                    <a:pt x="680" y="553"/>
                  </a:lnTo>
                  <a:lnTo>
                    <a:pt x="653" y="563"/>
                  </a:lnTo>
                  <a:lnTo>
                    <a:pt x="628" y="570"/>
                  </a:lnTo>
                  <a:lnTo>
                    <a:pt x="602" y="578"/>
                  </a:lnTo>
                  <a:lnTo>
                    <a:pt x="574" y="586"/>
                  </a:lnTo>
                  <a:lnTo>
                    <a:pt x="549" y="592"/>
                  </a:lnTo>
                  <a:lnTo>
                    <a:pt x="520" y="599"/>
                  </a:lnTo>
                  <a:lnTo>
                    <a:pt x="490" y="605"/>
                  </a:lnTo>
                  <a:lnTo>
                    <a:pt x="461" y="611"/>
                  </a:lnTo>
                  <a:lnTo>
                    <a:pt x="430" y="615"/>
                  </a:lnTo>
                  <a:lnTo>
                    <a:pt x="398" y="620"/>
                  </a:lnTo>
                  <a:lnTo>
                    <a:pt x="369" y="622"/>
                  </a:lnTo>
                  <a:lnTo>
                    <a:pt x="340" y="624"/>
                  </a:lnTo>
                  <a:lnTo>
                    <a:pt x="305" y="625"/>
                  </a:lnTo>
                  <a:lnTo>
                    <a:pt x="277" y="625"/>
                  </a:lnTo>
                  <a:lnTo>
                    <a:pt x="242" y="625"/>
                  </a:lnTo>
                  <a:lnTo>
                    <a:pt x="242" y="563"/>
                  </a:lnTo>
                  <a:lnTo>
                    <a:pt x="0" y="707"/>
                  </a:lnTo>
                  <a:lnTo>
                    <a:pt x="242" y="865"/>
                  </a:lnTo>
                  <a:lnTo>
                    <a:pt x="242" y="805"/>
                  </a:lnTo>
                  <a:lnTo>
                    <a:pt x="281" y="805"/>
                  </a:lnTo>
                  <a:lnTo>
                    <a:pt x="315" y="804"/>
                  </a:lnTo>
                  <a:lnTo>
                    <a:pt x="351" y="801"/>
                  </a:lnTo>
                  <a:lnTo>
                    <a:pt x="383" y="799"/>
                  </a:lnTo>
                  <a:lnTo>
                    <a:pt x="414" y="797"/>
                  </a:lnTo>
                  <a:lnTo>
                    <a:pt x="444" y="794"/>
                  </a:lnTo>
                  <a:lnTo>
                    <a:pt x="476" y="789"/>
                  </a:lnTo>
                  <a:lnTo>
                    <a:pt x="504" y="785"/>
                  </a:lnTo>
                  <a:lnTo>
                    <a:pt x="531" y="781"/>
                  </a:lnTo>
                  <a:lnTo>
                    <a:pt x="561" y="775"/>
                  </a:lnTo>
                  <a:lnTo>
                    <a:pt x="598" y="767"/>
                  </a:lnTo>
                  <a:lnTo>
                    <a:pt x="626" y="761"/>
                  </a:lnTo>
                  <a:lnTo>
                    <a:pt x="655" y="753"/>
                  </a:lnTo>
                  <a:lnTo>
                    <a:pt x="682" y="745"/>
                  </a:lnTo>
                  <a:lnTo>
                    <a:pt x="714" y="736"/>
                  </a:lnTo>
                  <a:lnTo>
                    <a:pt x="743" y="726"/>
                  </a:lnTo>
                  <a:lnTo>
                    <a:pt x="770" y="716"/>
                  </a:lnTo>
                  <a:lnTo>
                    <a:pt x="797" y="706"/>
                  </a:lnTo>
                  <a:lnTo>
                    <a:pt x="828" y="693"/>
                  </a:lnTo>
                  <a:lnTo>
                    <a:pt x="856" y="681"/>
                  </a:lnTo>
                  <a:lnTo>
                    <a:pt x="883" y="670"/>
                  </a:lnTo>
                  <a:lnTo>
                    <a:pt x="909" y="657"/>
                  </a:lnTo>
                  <a:lnTo>
                    <a:pt x="932" y="646"/>
                  </a:lnTo>
                  <a:lnTo>
                    <a:pt x="958" y="632"/>
                  </a:lnTo>
                  <a:lnTo>
                    <a:pt x="981" y="618"/>
                  </a:lnTo>
                  <a:lnTo>
                    <a:pt x="1008" y="603"/>
                  </a:lnTo>
                  <a:lnTo>
                    <a:pt x="1034" y="588"/>
                  </a:lnTo>
                  <a:lnTo>
                    <a:pt x="1057" y="571"/>
                  </a:lnTo>
                  <a:lnTo>
                    <a:pt x="1080" y="555"/>
                  </a:lnTo>
                  <a:lnTo>
                    <a:pt x="1102" y="540"/>
                  </a:lnTo>
                  <a:lnTo>
                    <a:pt x="1122" y="524"/>
                  </a:lnTo>
                  <a:lnTo>
                    <a:pt x="1140" y="510"/>
                  </a:lnTo>
                  <a:lnTo>
                    <a:pt x="1163" y="491"/>
                  </a:lnTo>
                  <a:lnTo>
                    <a:pt x="1184" y="472"/>
                  </a:lnTo>
                  <a:lnTo>
                    <a:pt x="1202" y="456"/>
                  </a:lnTo>
                  <a:lnTo>
                    <a:pt x="1221" y="438"/>
                  </a:lnTo>
                  <a:lnTo>
                    <a:pt x="1239" y="419"/>
                  </a:lnTo>
                  <a:lnTo>
                    <a:pt x="1259" y="400"/>
                  </a:lnTo>
                  <a:lnTo>
                    <a:pt x="1277" y="380"/>
                  </a:lnTo>
                  <a:lnTo>
                    <a:pt x="1293" y="361"/>
                  </a:lnTo>
                  <a:lnTo>
                    <a:pt x="1313" y="340"/>
                  </a:lnTo>
                  <a:lnTo>
                    <a:pt x="1327" y="323"/>
                  </a:lnTo>
                  <a:lnTo>
                    <a:pt x="1341" y="305"/>
                  </a:lnTo>
                  <a:lnTo>
                    <a:pt x="1350" y="293"/>
                  </a:lnTo>
                  <a:lnTo>
                    <a:pt x="1360" y="281"/>
                  </a:lnTo>
                  <a:lnTo>
                    <a:pt x="1368" y="271"/>
                  </a:lnTo>
                  <a:lnTo>
                    <a:pt x="1373" y="262"/>
                  </a:lnTo>
                  <a:lnTo>
                    <a:pt x="1381" y="251"/>
                  </a:lnTo>
                  <a:lnTo>
                    <a:pt x="1387" y="237"/>
                  </a:lnTo>
                  <a:lnTo>
                    <a:pt x="1395" y="224"/>
                  </a:lnTo>
                  <a:lnTo>
                    <a:pt x="1403" y="213"/>
                  </a:lnTo>
                  <a:lnTo>
                    <a:pt x="1409" y="204"/>
                  </a:lnTo>
                  <a:lnTo>
                    <a:pt x="1417" y="190"/>
                  </a:lnTo>
                  <a:lnTo>
                    <a:pt x="1424" y="177"/>
                  </a:lnTo>
                  <a:lnTo>
                    <a:pt x="1431" y="164"/>
                  </a:lnTo>
                  <a:lnTo>
                    <a:pt x="1440" y="150"/>
                  </a:lnTo>
                  <a:lnTo>
                    <a:pt x="1445" y="138"/>
                  </a:lnTo>
                  <a:lnTo>
                    <a:pt x="1451" y="127"/>
                  </a:lnTo>
                  <a:lnTo>
                    <a:pt x="1457" y="114"/>
                  </a:lnTo>
                  <a:lnTo>
                    <a:pt x="1463" y="101"/>
                  </a:lnTo>
                  <a:lnTo>
                    <a:pt x="1468" y="87"/>
                  </a:lnTo>
                  <a:lnTo>
                    <a:pt x="1472" y="78"/>
                  </a:lnTo>
                  <a:lnTo>
                    <a:pt x="1477" y="6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 b="0" i="0"/>
              </a:pPr>
              <a:endParaRPr lang="en-US" sz="1600">
                <a:latin typeface="Gotham Light" pitchFamily="50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>
          <a:xfrm>
            <a:off x="4748213" y="2089205"/>
            <a:ext cx="38977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 b="0" i="0"/>
            </a:pPr>
            <a:r>
              <a:rPr lang="x-none" b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Informes/</a:t>
            </a:r>
          </a:p>
          <a:p>
            <a:pPr>
              <a:defRPr b="0" i="0"/>
            </a:pPr>
            <a:r>
              <a:rPr lang="x-none" b="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 </a:t>
            </a:r>
            <a:r>
              <a:rPr lang="x-none" b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Recopilación de datos</a:t>
            </a:r>
            <a:r>
              <a:rPr lang="x-none" b="0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>
          <a:xfrm>
            <a:off x="5940425" y="4149725"/>
            <a:ext cx="147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b="1" dirty="0">
                <a:latin typeface="Gotham Light" pitchFamily="50" charset="0"/>
              </a:rPr>
              <a:t>Análisis,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>
          <a:xfrm>
            <a:off x="5841664" y="4652745"/>
            <a:ext cx="2430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b="1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Interpretación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>
          <a:xfrm>
            <a:off x="947737" y="4011613"/>
            <a:ext cx="1875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b="1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¡Acción!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>
          <a:xfrm>
            <a:off x="1248647" y="2641254"/>
            <a:ext cx="2163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b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Evaluación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>
          <a:xfrm>
            <a:off x="2057400" y="5840694"/>
            <a:ext cx="5717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b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Comunicación de la información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>
          <a:xfrm>
            <a:off x="2827655" y="1318835"/>
            <a:ext cx="404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defRPr b="0" i="0"/>
            </a:pPr>
            <a:r>
              <a:rPr lang="x-none" b="1" dirty="0">
                <a:solidFill>
                  <a:schemeClr val="bg1">
                    <a:lumMod val="65000"/>
                  </a:schemeClr>
                </a:solidFill>
                <a:latin typeface="Gotham Light" pitchFamily="50" charset="0"/>
              </a:rPr>
              <a:t>Diagnóstico / Detección</a:t>
            </a:r>
          </a:p>
        </p:txBody>
      </p:sp>
    </p:spTree>
    <p:extLst>
      <p:ext uri="{BB962C8B-B14F-4D97-AF65-F5344CB8AC3E}">
        <p14:creationId xmlns:p14="http://schemas.microsoft.com/office/powerpoint/2010/main" val="397833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Variables epidemiológicas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4386" y="1301170"/>
            <a:ext cx="8329614" cy="4797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b="0" i="0"/>
            </a:pPr>
            <a:r>
              <a:rPr lang="es-CO" altLang="en-US" sz="2400" b="1" dirty="0">
                <a:solidFill>
                  <a:srgbClr val="006600"/>
                </a:solidFill>
                <a:latin typeface="Gotham Light" pitchFamily="50" charset="0"/>
              </a:rPr>
              <a:t>Persona </a:t>
            </a:r>
            <a:endParaRPr lang="x-none" altLang="en-US" sz="2400" b="1" dirty="0">
              <a:solidFill>
                <a:srgbClr val="006600"/>
              </a:solidFill>
              <a:latin typeface="Gotham Light" pitchFamily="50" charset="0"/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x-none" altLang="en-US" sz="2400" dirty="0">
                <a:solidFill>
                  <a:prstClr val="black"/>
                </a:solidFill>
                <a:latin typeface="Gotham Light" pitchFamily="50" charset="0"/>
              </a:rPr>
              <a:t>E</a:t>
            </a: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dad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S</a:t>
            </a:r>
            <a:r>
              <a:rPr lang="x-none" altLang="en-US" sz="2400" dirty="0">
                <a:solidFill>
                  <a:prstClr val="black"/>
                </a:solidFill>
                <a:latin typeface="Gotham Light" pitchFamily="50" charset="0"/>
              </a:rPr>
              <a:t>exo</a:t>
            </a:r>
            <a:endParaRPr lang="es-CO" altLang="en-U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Ocupación</a:t>
            </a:r>
            <a:endParaRPr lang="x-none" altLang="en-U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lvl="0">
              <a:defRPr b="0" i="0"/>
            </a:pPr>
            <a:r>
              <a:rPr lang="es-CO" altLang="en-US" sz="2400" b="1" dirty="0">
                <a:solidFill>
                  <a:srgbClr val="006600"/>
                </a:solidFill>
                <a:latin typeface="Gotham Light" pitchFamily="50" charset="0"/>
              </a:rPr>
              <a:t>Lugar</a:t>
            </a:r>
            <a:endParaRPr lang="x-none" altLang="en-US" sz="2400" b="1" dirty="0">
              <a:solidFill>
                <a:srgbClr val="006600"/>
              </a:solidFill>
              <a:latin typeface="Gotham Light" pitchFamily="50" charset="0"/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Lugar de residencia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Lugar de trabajo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Lugares visitados</a:t>
            </a:r>
          </a:p>
          <a:p>
            <a:pPr lvl="0">
              <a:defRPr b="0" i="0"/>
            </a:pPr>
            <a:r>
              <a:rPr lang="es-CO" altLang="en-US" sz="2400" b="1" dirty="0">
                <a:solidFill>
                  <a:srgbClr val="006600"/>
                </a:solidFill>
                <a:latin typeface="Gotham Light" pitchFamily="50" charset="0"/>
              </a:rPr>
              <a:t>Tiempo</a:t>
            </a:r>
            <a:endParaRPr lang="x-none" altLang="en-US" sz="2400" b="1" dirty="0">
              <a:solidFill>
                <a:srgbClr val="006600"/>
              </a:solidFill>
              <a:latin typeface="Gotham Light" pitchFamily="50" charset="0"/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Fecha de inicio de síntomas</a:t>
            </a:r>
            <a:endParaRPr lang="x-none" altLang="en-U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Fecha de hospitalización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Fecha de notificación</a:t>
            </a:r>
          </a:p>
          <a:p>
            <a:pPr lvl="1">
              <a:spcBef>
                <a:spcPct val="0"/>
              </a:spcBef>
              <a:defRPr b="0" i="0"/>
            </a:pPr>
            <a:r>
              <a:rPr lang="es-CO" altLang="en-US" sz="2400" dirty="0">
                <a:solidFill>
                  <a:prstClr val="black"/>
                </a:solidFill>
                <a:latin typeface="Gotham Light" pitchFamily="50" charset="0"/>
              </a:rPr>
              <a:t>Fecha de muerte</a:t>
            </a:r>
            <a:endParaRPr lang="x-none" altLang="en-US" sz="2400" dirty="0">
              <a:solidFill>
                <a:prstClr val="black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Definiciones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8636" y="2049316"/>
            <a:ext cx="8421400" cy="154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 b="0" i="0"/>
            </a:pPr>
            <a:r>
              <a:rPr lang="es-ES" altLang="en-US" sz="1800" b="1" dirty="0">
                <a:latin typeface="Gotham Light" pitchFamily="50" charset="0"/>
              </a:rPr>
              <a:t>Variable: </a:t>
            </a:r>
            <a:r>
              <a:rPr lang="en-US" sz="1800" dirty="0" err="1">
                <a:latin typeface="Gotham Light" pitchFamily="50" charset="0"/>
              </a:rPr>
              <a:t>cualquier</a:t>
            </a:r>
            <a:r>
              <a:rPr lang="en-US" sz="1800" dirty="0">
                <a:latin typeface="Gotham Light" pitchFamily="50" charset="0"/>
              </a:rPr>
              <a:t> </a:t>
            </a:r>
            <a:r>
              <a:rPr lang="en-US" sz="1800" dirty="0" err="1">
                <a:latin typeface="Gotham Light" pitchFamily="50" charset="0"/>
              </a:rPr>
              <a:t>característica</a:t>
            </a:r>
            <a:r>
              <a:rPr lang="en-US" sz="1800" dirty="0">
                <a:latin typeface="Gotham Light" pitchFamily="50" charset="0"/>
              </a:rPr>
              <a:t> o </a:t>
            </a:r>
            <a:r>
              <a:rPr lang="en-US" sz="1800" dirty="0" err="1">
                <a:latin typeface="Gotham Light" pitchFamily="50" charset="0"/>
              </a:rPr>
              <a:t>atributo</a:t>
            </a:r>
            <a:r>
              <a:rPr lang="en-US" sz="1800" dirty="0">
                <a:latin typeface="Gotham Light" pitchFamily="50" charset="0"/>
              </a:rPr>
              <a:t> que </a:t>
            </a:r>
            <a:r>
              <a:rPr lang="en-US" sz="1800" dirty="0" err="1">
                <a:latin typeface="Gotham Light" pitchFamily="50" charset="0"/>
              </a:rPr>
              <a:t>puede</a:t>
            </a:r>
            <a:r>
              <a:rPr lang="en-US" sz="1800" dirty="0">
                <a:latin typeface="Gotham Light" pitchFamily="50" charset="0"/>
              </a:rPr>
              <a:t> </a:t>
            </a:r>
            <a:r>
              <a:rPr lang="en-US" sz="1800" dirty="0" err="1">
                <a:latin typeface="Gotham Light" pitchFamily="50" charset="0"/>
              </a:rPr>
              <a:t>asumir</a:t>
            </a:r>
            <a:r>
              <a:rPr lang="en-US" sz="1800" dirty="0">
                <a:latin typeface="Gotham Light" pitchFamily="50" charset="0"/>
              </a:rPr>
              <a:t> </a:t>
            </a:r>
            <a:r>
              <a:rPr lang="en-US" sz="1800" dirty="0" err="1">
                <a:latin typeface="Gotham Light" pitchFamily="50" charset="0"/>
              </a:rPr>
              <a:t>valores</a:t>
            </a:r>
            <a:r>
              <a:rPr lang="en-US" sz="1800" dirty="0">
                <a:latin typeface="Gotham Light" pitchFamily="50" charset="0"/>
              </a:rPr>
              <a:t> </a:t>
            </a:r>
            <a:r>
              <a:rPr lang="en-US" sz="1800" dirty="0" err="1">
                <a:latin typeface="Gotham Light" pitchFamily="50" charset="0"/>
              </a:rPr>
              <a:t>diferentes</a:t>
            </a:r>
            <a:r>
              <a:rPr lang="en-US" sz="1800" dirty="0">
                <a:latin typeface="Gotham Light" pitchFamily="50" charset="0"/>
              </a:rPr>
              <a:t> </a:t>
            </a:r>
            <a:r>
              <a:rPr lang="en-US" sz="1800" baseline="30000" dirty="0">
                <a:latin typeface="Gotham Light" pitchFamily="50" charset="0"/>
              </a:rPr>
              <a:t>1</a:t>
            </a:r>
          </a:p>
          <a:p>
            <a:pPr marL="0" lvl="0" indent="0" algn="just">
              <a:buNone/>
              <a:defRPr b="0" i="0"/>
            </a:pPr>
            <a:endParaRPr lang="en-US" altLang="en-US" sz="1800" b="1" dirty="0">
              <a:latin typeface="Gotham Light" pitchFamily="50" charset="0"/>
            </a:endParaRPr>
          </a:p>
          <a:p>
            <a:pPr marL="0" lvl="0" indent="0" algn="just">
              <a:buNone/>
              <a:defRPr b="0" i="0"/>
            </a:pPr>
            <a:r>
              <a:rPr lang="en-US" altLang="en-US" sz="1800" b="1" u="sng" dirty="0">
                <a:latin typeface="Gotham Light" pitchFamily="50" charset="0"/>
              </a:rPr>
              <a:t>Variable </a:t>
            </a:r>
            <a:r>
              <a:rPr lang="en-US" altLang="en-US" sz="1800" b="1" u="sng" dirty="0" err="1">
                <a:latin typeface="Gotham Light" pitchFamily="50" charset="0"/>
              </a:rPr>
              <a:t>cuantitativa</a:t>
            </a:r>
            <a:r>
              <a:rPr lang="en-US" altLang="en-US" sz="1800" b="1" dirty="0">
                <a:latin typeface="Gotham Light" pitchFamily="50" charset="0"/>
              </a:rPr>
              <a:t>: </a:t>
            </a:r>
            <a:r>
              <a:rPr lang="es-ES" altLang="en-US" sz="1800" dirty="0">
                <a:latin typeface="Gotham Light" pitchFamily="50" charset="0"/>
              </a:rPr>
              <a:t>también llamada variable numérica. “Cuantitativo” proviene de la misma palabra que cantidad, que significa cuánto o cuántos. Las variables cuantitativas tienen valores numéricos y representan medidas.</a:t>
            </a:r>
          </a:p>
          <a:p>
            <a:pPr marL="0" lvl="0" indent="0" algn="just">
              <a:buNone/>
              <a:defRPr b="0" i="0"/>
            </a:pPr>
            <a:endParaRPr lang="es-ES" altLang="en-US" sz="1800" b="1" dirty="0">
              <a:latin typeface="Gotham Light" pitchFamily="50" charset="0"/>
            </a:endParaRPr>
          </a:p>
          <a:p>
            <a:pPr marL="0" lvl="0" indent="0" algn="just">
              <a:buNone/>
              <a:defRPr b="0" i="0"/>
            </a:pPr>
            <a:r>
              <a:rPr lang="es-ES" altLang="en-US" sz="1800" b="1" u="sng" dirty="0">
                <a:latin typeface="Gotham Light" pitchFamily="50" charset="0"/>
              </a:rPr>
              <a:t>Variable cualitativa</a:t>
            </a:r>
            <a:r>
              <a:rPr lang="es-ES" altLang="en-US" sz="1800" b="1" dirty="0">
                <a:latin typeface="Gotham Light" pitchFamily="50" charset="0"/>
              </a:rPr>
              <a:t>: </a:t>
            </a:r>
            <a:r>
              <a:rPr lang="es-ES" altLang="en-US" sz="1800" dirty="0">
                <a:latin typeface="Gotham Light" pitchFamily="50" charset="0"/>
              </a:rPr>
              <a:t>también llamada variable nominal o categórica. "Cualitativo" proviene de la misma palabra que "cualidades", que significa características de algo. Las variables cualitativas son descriptivas, con valores de categoría o etiqueta</a:t>
            </a:r>
            <a:r>
              <a:rPr lang="es-ES" altLang="en-US" sz="1800" b="1" dirty="0">
                <a:latin typeface="Gotham Light" pitchFamily="50" charset="0"/>
              </a:rPr>
              <a:t>.</a:t>
            </a:r>
          </a:p>
          <a:p>
            <a:pPr lvl="0">
              <a:defRPr b="0" i="0"/>
            </a:pPr>
            <a:endParaRPr lang="es-ES" altLang="en-US" sz="2400" b="1" dirty="0">
              <a:solidFill>
                <a:srgbClr val="006600"/>
              </a:solidFill>
              <a:latin typeface="Gotham Light" pitchFamily="50" charset="0"/>
            </a:endParaRPr>
          </a:p>
          <a:p>
            <a:pPr marL="0" lvl="0" indent="0">
              <a:buNone/>
              <a:defRPr b="0" i="0"/>
            </a:pPr>
            <a:endParaRPr lang="es-ES" altLang="en-US" sz="2400" b="1" dirty="0">
              <a:solidFill>
                <a:srgbClr val="006600"/>
              </a:solidFill>
              <a:latin typeface="Gotham Light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69818" y="6414655"/>
            <a:ext cx="55290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otham Light" pitchFamily="50" charset="0"/>
              </a:rPr>
              <a:t>Fuente: </a:t>
            </a:r>
            <a:r>
              <a:rPr lang="en-US" sz="1000" baseline="30000" dirty="0">
                <a:latin typeface="Gotham Light" pitchFamily="50" charset="0"/>
              </a:rPr>
              <a:t>1 </a:t>
            </a:r>
            <a:r>
              <a:rPr lang="en-US" sz="1000" dirty="0">
                <a:latin typeface="Gotham Light" pitchFamily="50" charset="0"/>
              </a:rPr>
              <a:t>OPS. </a:t>
            </a:r>
            <a:r>
              <a:rPr lang="es-ES" sz="1000" dirty="0"/>
              <a:t>Módulos de principios de epidemiología para el control de enfermedades (MOPECE) </a:t>
            </a:r>
            <a:r>
              <a:rPr lang="en-US" sz="1000" dirty="0">
                <a:latin typeface="Gotham Light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2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Tipos de variables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4386" y="1301170"/>
            <a:ext cx="8329614" cy="154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b="0" i="0"/>
            </a:pPr>
            <a:r>
              <a:rPr lang="es-ES" altLang="en-US" sz="2400" b="1" u="sng" dirty="0">
                <a:latin typeface="Gotham Light" pitchFamily="50" charset="0"/>
              </a:rPr>
              <a:t>Variables cuantitativas</a:t>
            </a:r>
          </a:p>
          <a:p>
            <a:pPr lvl="0">
              <a:defRPr b="0" i="0"/>
            </a:pPr>
            <a:endParaRPr lang="es-ES" altLang="en-US" sz="2400" b="1" dirty="0">
              <a:solidFill>
                <a:srgbClr val="006600"/>
              </a:solidFill>
              <a:latin typeface="Gotham Light" pitchFamily="50" charset="0"/>
            </a:endParaRPr>
          </a:p>
          <a:p>
            <a:pPr marL="0" lvl="0" indent="0">
              <a:buNone/>
              <a:defRPr b="0" i="0"/>
            </a:pPr>
            <a:endParaRPr lang="es-ES" altLang="en-US" sz="2400" b="1" dirty="0">
              <a:solidFill>
                <a:srgbClr val="006600"/>
              </a:solidFill>
              <a:latin typeface="Gotham Light" pitchFamily="5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73608"/>
              </p:ext>
            </p:extLst>
          </p:nvPr>
        </p:nvGraphicFramePr>
        <p:xfrm>
          <a:off x="364667" y="2198874"/>
          <a:ext cx="8414661" cy="3410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607">
                  <a:extLst>
                    <a:ext uri="{9D8B030D-6E8A-4147-A177-3AD203B41FA5}">
                      <a16:colId xmlns:a16="http://schemas.microsoft.com/office/drawing/2014/main" val="4122281424"/>
                    </a:ext>
                  </a:extLst>
                </a:gridCol>
                <a:gridCol w="3347357">
                  <a:extLst>
                    <a:ext uri="{9D8B030D-6E8A-4147-A177-3AD203B41FA5}">
                      <a16:colId xmlns:a16="http://schemas.microsoft.com/office/drawing/2014/main" val="709790844"/>
                    </a:ext>
                  </a:extLst>
                </a:gridCol>
                <a:gridCol w="2999697">
                  <a:extLst>
                    <a:ext uri="{9D8B030D-6E8A-4147-A177-3AD203B41FA5}">
                      <a16:colId xmlns:a16="http://schemas.microsoft.com/office/drawing/2014/main" val="2240590270"/>
                    </a:ext>
                  </a:extLst>
                </a:gridCol>
              </a:tblGrid>
              <a:tr h="370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otham Light" pitchFamily="50" charset="0"/>
                        </a:rPr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otham Light" pitchFamily="50" charset="0"/>
                        </a:rPr>
                        <a:t>Definición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otham Light" pitchFamily="50" charset="0"/>
                        </a:rPr>
                        <a:t>Ejemplo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49079"/>
                  </a:ext>
                </a:extLst>
              </a:tr>
              <a:tr h="139919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Light" pitchFamily="50" charset="0"/>
                        </a:rPr>
                        <a:t>1. Continua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Gotham Light" pitchFamily="50" charset="0"/>
                        </a:rPr>
                        <a:t>Cuando</a:t>
                      </a:r>
                      <a:r>
                        <a:rPr lang="en-US" sz="2000" dirty="0">
                          <a:latin typeface="Gotham Light" pitchFamily="50" charset="0"/>
                        </a:rPr>
                        <a:t> </a:t>
                      </a:r>
                      <a:r>
                        <a:rPr lang="en-US" sz="2000" dirty="0" err="1">
                          <a:latin typeface="Gotham Light" pitchFamily="50" charset="0"/>
                        </a:rPr>
                        <a:t>existen</a:t>
                      </a:r>
                      <a:r>
                        <a:rPr lang="en-US" sz="2000" dirty="0">
                          <a:latin typeface="Gotham Light" pitchFamily="50" charset="0"/>
                        </a:rPr>
                        <a:t> </a:t>
                      </a:r>
                      <a:r>
                        <a:rPr lang="en-US" sz="2000" dirty="0" err="1">
                          <a:latin typeface="Gotham Light" pitchFamily="50" charset="0"/>
                        </a:rPr>
                        <a:t>infinitas</a:t>
                      </a:r>
                      <a:r>
                        <a:rPr lang="en-US" sz="2000" dirty="0">
                          <a:latin typeface="Gotham Light" pitchFamily="50" charset="0"/>
                        </a:rPr>
                        <a:t> posibilidades de valores.</a:t>
                      </a:r>
                    </a:p>
                    <a:p>
                      <a:pPr algn="just"/>
                      <a:r>
                        <a:rPr lang="en-US" sz="1800" dirty="0">
                          <a:latin typeface="Gotham Light" pitchFamily="50" charset="0"/>
                        </a:rPr>
                        <a:t>(</a:t>
                      </a:r>
                      <a:r>
                        <a:rPr lang="en-US" sz="1800" dirty="0" err="1">
                          <a:latin typeface="Gotham Light" pitchFamily="50" charset="0"/>
                        </a:rPr>
                        <a:t>suele</a:t>
                      </a:r>
                      <a:r>
                        <a:rPr lang="en-US" sz="1800" dirty="0">
                          <a:latin typeface="Gotham Light" pitchFamily="50" charset="0"/>
                        </a:rPr>
                        <a:t> </a:t>
                      </a:r>
                      <a:r>
                        <a:rPr lang="en-US" sz="1800" dirty="0" err="1">
                          <a:latin typeface="Gotham Light" pitchFamily="50" charset="0"/>
                        </a:rPr>
                        <a:t>caracterizarse</a:t>
                      </a:r>
                      <a:r>
                        <a:rPr lang="en-US" sz="1800" dirty="0">
                          <a:latin typeface="Gotham Light" pitchFamily="50" charset="0"/>
                        </a:rPr>
                        <a:t> </a:t>
                      </a:r>
                      <a:r>
                        <a:rPr lang="en-US" sz="1800" dirty="0" err="1">
                          <a:latin typeface="Gotham Light" pitchFamily="50" charset="0"/>
                        </a:rPr>
                        <a:t>por</a:t>
                      </a:r>
                      <a:r>
                        <a:rPr lang="en-US" sz="1800" dirty="0">
                          <a:latin typeface="Gotham Light" pitchFamily="50" charset="0"/>
                        </a:rPr>
                        <a:t> </a:t>
                      </a:r>
                      <a:r>
                        <a:rPr lang="en-US" sz="1800" dirty="0" err="1">
                          <a:latin typeface="Gotham Light" pitchFamily="50" charset="0"/>
                        </a:rPr>
                        <a:t>utilizar</a:t>
                      </a:r>
                      <a:r>
                        <a:rPr lang="en-US" sz="1800" dirty="0">
                          <a:latin typeface="Gotham Light" pitchFamily="50" charset="0"/>
                        </a:rPr>
                        <a:t> valores </a:t>
                      </a:r>
                      <a:r>
                        <a:rPr lang="en-US" sz="1800" dirty="0" err="1">
                          <a:latin typeface="Gotham Light" pitchFamily="50" charset="0"/>
                        </a:rPr>
                        <a:t>decimales</a:t>
                      </a:r>
                      <a:r>
                        <a:rPr lang="en-US" sz="1800" dirty="0">
                          <a:latin typeface="Gotham Light" pitchFamily="50" charset="0"/>
                        </a:rPr>
                        <a:t>)	</a:t>
                      </a:r>
                      <a:r>
                        <a:rPr lang="en-US" sz="2000" dirty="0">
                          <a:latin typeface="Gotham Light" pitchFamily="50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otham Light" pitchFamily="50" charset="0"/>
                        </a:rPr>
                        <a:t>Edad, peso, talla, presión arterial.</a:t>
                      </a:r>
                    </a:p>
                    <a:p>
                      <a:endParaRPr lang="en-US" sz="20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81415"/>
                  </a:ext>
                </a:extLst>
              </a:tr>
              <a:tr h="14601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Light" pitchFamily="50" charset="0"/>
                        </a:rPr>
                        <a:t>2. </a:t>
                      </a:r>
                      <a:r>
                        <a:rPr lang="en-US" sz="2000" dirty="0" err="1">
                          <a:latin typeface="Gotham Light" pitchFamily="50" charset="0"/>
                        </a:rPr>
                        <a:t>Discreta</a:t>
                      </a:r>
                      <a:endParaRPr lang="en-US" sz="20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Gotham Light" pitchFamily="50" charset="0"/>
                        </a:rPr>
                        <a:t>Puede adoptar un sólo valor numérico entero. </a:t>
                      </a:r>
                      <a:endParaRPr lang="en-US" sz="2000" dirty="0">
                        <a:latin typeface="Gotham Light" pitchFamily="50" charset="0"/>
                      </a:endParaRPr>
                    </a:p>
                    <a:p>
                      <a:pPr algn="just"/>
                      <a:r>
                        <a:rPr lang="es-ES" sz="2000" dirty="0">
                          <a:latin typeface="Gotham Light" pitchFamily="50" charset="0"/>
                        </a:rPr>
                        <a:t>                     </a:t>
                      </a:r>
                    </a:p>
                    <a:p>
                      <a:pPr algn="just"/>
                      <a:r>
                        <a:rPr lang="es-ES" sz="2000" dirty="0">
                          <a:latin typeface="Gotham Light" pitchFamily="50" charset="0"/>
                        </a:rPr>
                        <a:t>                                                </a:t>
                      </a:r>
                      <a:endParaRPr lang="en-US" sz="20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kumimoji="0" lang="es-CO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otham Light" pitchFamily="50" charset="0"/>
                        </a:rPr>
                        <a:t>Número de hijos, número de pacientes atendidos.                                            </a:t>
                      </a:r>
                      <a:endParaRPr lang="en-US" sz="20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5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0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Tipos de variables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07191" y="1022201"/>
            <a:ext cx="8329614" cy="154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b="0" i="0"/>
            </a:pPr>
            <a:r>
              <a:rPr lang="es-ES" altLang="en-US" sz="2400" b="1" u="sng" dirty="0">
                <a:latin typeface="Gotham Light" pitchFamily="50" charset="0"/>
              </a:rPr>
              <a:t>Variables cualitativas</a:t>
            </a:r>
          </a:p>
          <a:p>
            <a:pPr lvl="0">
              <a:defRPr b="0" i="0"/>
            </a:pPr>
            <a:endParaRPr lang="es-ES" altLang="en-US" sz="2400" b="1" dirty="0">
              <a:solidFill>
                <a:srgbClr val="006600"/>
              </a:solidFill>
              <a:latin typeface="Gotham Light" pitchFamily="50" charset="0"/>
            </a:endParaRPr>
          </a:p>
          <a:p>
            <a:pPr marL="0" lvl="0" indent="0">
              <a:buNone/>
              <a:defRPr b="0" i="0"/>
            </a:pPr>
            <a:endParaRPr lang="es-ES" altLang="en-US" sz="2400" b="1" dirty="0">
              <a:solidFill>
                <a:srgbClr val="006600"/>
              </a:solidFill>
              <a:latin typeface="Gotham Light" pitchFamily="5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38989"/>
              </p:ext>
            </p:extLst>
          </p:nvPr>
        </p:nvGraphicFramePr>
        <p:xfrm>
          <a:off x="528636" y="1574916"/>
          <a:ext cx="8208169" cy="42550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4792">
                  <a:extLst>
                    <a:ext uri="{9D8B030D-6E8A-4147-A177-3AD203B41FA5}">
                      <a16:colId xmlns:a16="http://schemas.microsoft.com/office/drawing/2014/main" val="111099375"/>
                    </a:ext>
                  </a:extLst>
                </a:gridCol>
                <a:gridCol w="1773299">
                  <a:extLst>
                    <a:ext uri="{9D8B030D-6E8A-4147-A177-3AD203B41FA5}">
                      <a16:colId xmlns:a16="http://schemas.microsoft.com/office/drawing/2014/main" val="4122281424"/>
                    </a:ext>
                  </a:extLst>
                </a:gridCol>
                <a:gridCol w="2621157">
                  <a:extLst>
                    <a:ext uri="{9D8B030D-6E8A-4147-A177-3AD203B41FA5}">
                      <a16:colId xmlns:a16="http://schemas.microsoft.com/office/drawing/2014/main" val="709790844"/>
                    </a:ext>
                  </a:extLst>
                </a:gridCol>
                <a:gridCol w="2348921">
                  <a:extLst>
                    <a:ext uri="{9D8B030D-6E8A-4147-A177-3AD203B41FA5}">
                      <a16:colId xmlns:a16="http://schemas.microsoft.com/office/drawing/2014/main" val="2240590270"/>
                    </a:ext>
                  </a:extLst>
                </a:gridCol>
              </a:tblGrid>
              <a:tr h="31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Gotham Light" pitchFamily="50" charset="0"/>
                        </a:rPr>
                        <a:t>Categoria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otham Light" pitchFamily="50" charset="0"/>
                        </a:rPr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otham Light" pitchFamily="50" charset="0"/>
                        </a:rPr>
                        <a:t>Definición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otham Light" pitchFamily="50" charset="0"/>
                        </a:rPr>
                        <a:t>Ejemplo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49079"/>
                  </a:ext>
                </a:extLst>
              </a:tr>
              <a:tr h="101042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otham Light" pitchFamily="50" charset="0"/>
                        </a:rPr>
                        <a:t>Tipo de categorias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otham Light" pitchFamily="50" charset="0"/>
                        </a:rPr>
                        <a:t>1. 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Gotham Light" pitchFamily="50" charset="0"/>
                        </a:rPr>
                        <a:t>Los datos se agrupa sin ninguna jerarquía entre sí</a:t>
                      </a:r>
                      <a:r>
                        <a:rPr lang="en-US" sz="1600" dirty="0">
                          <a:latin typeface="Gotham Light" pitchFamily="50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otham Light" pitchFamily="50" charset="0"/>
                        </a:rPr>
                        <a:t>Nombre, raza, estado civil.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81415"/>
                  </a:ext>
                </a:extLst>
              </a:tr>
              <a:tr h="1254838">
                <a:tc vMerge="1">
                  <a:txBody>
                    <a:bodyPr/>
                    <a:lstStyle/>
                    <a:p>
                      <a:endParaRPr lang="en-US" sz="1800" b="1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otham Light" pitchFamily="50" charset="0"/>
                        </a:rPr>
                        <a:t>2. Ordinal</a:t>
                      </a:r>
                    </a:p>
                    <a:p>
                      <a:endParaRPr lang="en-US" sz="1600" b="1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Gotham Light" pitchFamily="50" charset="0"/>
                        </a:rPr>
                        <a:t>Las categorías o valores poseen un orden, secuencia                o progresión natural esperable. </a:t>
                      </a:r>
                      <a:endParaRPr lang="en-US" sz="16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otham Light" pitchFamily="50" charset="0"/>
                        </a:rPr>
                        <a:t>Grados de desnutrición, nivel socioeconómico.</a:t>
                      </a:r>
                      <a:endParaRPr lang="en-US" sz="16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48907"/>
                  </a:ext>
                </a:extLst>
              </a:tr>
              <a:tr h="5489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otham Light" pitchFamily="50" charset="0"/>
                        </a:rPr>
                        <a:t>Número de categorias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otham Light" pitchFamily="50" charset="0"/>
                        </a:rPr>
                        <a:t>1. Dicotómica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Gotham Light" pitchFamily="50" charset="0"/>
                        </a:rPr>
                        <a:t>Dos categorías.                     </a:t>
                      </a:r>
                    </a:p>
                    <a:p>
                      <a:pPr algn="just"/>
                      <a:r>
                        <a:rPr lang="es-ES" sz="1600" dirty="0">
                          <a:latin typeface="Gotham Light" pitchFamily="50" charset="0"/>
                        </a:rPr>
                        <a:t>                                                </a:t>
                      </a:r>
                      <a:endParaRPr lang="en-US" sz="16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kumimoji="0" lang="es-CO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otham Light" pitchFamily="50" charset="0"/>
                        </a:rPr>
                        <a:t>Sexo: masculino y femenino.                              </a:t>
                      </a:r>
                      <a:endParaRPr lang="en-US" sz="16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52309"/>
                  </a:ext>
                </a:extLst>
              </a:tr>
              <a:tr h="1019556">
                <a:tc vMerge="1">
                  <a:txBody>
                    <a:bodyPr/>
                    <a:lstStyle/>
                    <a:p>
                      <a:endParaRPr lang="en-US" sz="1800" b="1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otham Light" pitchFamily="50" charset="0"/>
                        </a:rPr>
                        <a:t>2. Politómica</a:t>
                      </a:r>
                    </a:p>
                    <a:p>
                      <a:endParaRPr lang="en-US" sz="1600" b="1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Gotham Light" pitchFamily="50" charset="0"/>
                        </a:rPr>
                        <a:t>Más de 2 categorías.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lang="es-ES" sz="1600" dirty="0">
                          <a:latin typeface="Gotham Light" pitchFamily="50" charset="0"/>
                        </a:rPr>
                        <a:t>Estado civil: (soltero, casado, unión libre, viudo, divorciado).                 </a:t>
                      </a:r>
                      <a:endParaRPr lang="en-US" sz="16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1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7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Ejemplos de variables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91639"/>
              </p:ext>
            </p:extLst>
          </p:nvPr>
        </p:nvGraphicFramePr>
        <p:xfrm>
          <a:off x="528636" y="1036513"/>
          <a:ext cx="8319599" cy="5333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5149">
                  <a:extLst>
                    <a:ext uri="{9D8B030D-6E8A-4147-A177-3AD203B41FA5}">
                      <a16:colId xmlns:a16="http://schemas.microsoft.com/office/drawing/2014/main" val="4122281424"/>
                    </a:ext>
                  </a:extLst>
                </a:gridCol>
                <a:gridCol w="3392518">
                  <a:extLst>
                    <a:ext uri="{9D8B030D-6E8A-4147-A177-3AD203B41FA5}">
                      <a16:colId xmlns:a16="http://schemas.microsoft.com/office/drawing/2014/main" val="2027649237"/>
                    </a:ext>
                  </a:extLst>
                </a:gridCol>
                <a:gridCol w="2631932">
                  <a:extLst>
                    <a:ext uri="{9D8B030D-6E8A-4147-A177-3AD203B41FA5}">
                      <a16:colId xmlns:a16="http://schemas.microsoft.com/office/drawing/2014/main" val="709790844"/>
                    </a:ext>
                  </a:extLst>
                </a:gridCol>
              </a:tblGrid>
              <a:tr h="3857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Gotham Light" pitchFamily="50" charset="0"/>
                        </a:rPr>
                        <a:t>Dato</a:t>
                      </a: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otham Light" pitchFamily="50" charset="0"/>
                        </a:rPr>
                        <a:t>Posible respuesta</a:t>
                      </a:r>
                    </a:p>
                    <a:p>
                      <a:pPr algn="ctr"/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otham Light" pitchFamily="50" charset="0"/>
                        </a:rPr>
                        <a:t>Tipo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49079"/>
                  </a:ext>
                </a:extLst>
              </a:tr>
              <a:tr h="445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Gotham Light" pitchFamily="50" charset="0"/>
                        </a:rPr>
                        <a:t>1. </a:t>
                      </a:r>
                      <a:r>
                        <a:rPr lang="en-US" sz="1400" b="1" dirty="0" err="1">
                          <a:latin typeface="Gotham Light" pitchFamily="50" charset="0"/>
                        </a:rPr>
                        <a:t>Edad</a:t>
                      </a:r>
                      <a:r>
                        <a:rPr lang="en-US" sz="1400" b="1" dirty="0">
                          <a:latin typeface="Gotham Light" pitchFamily="50" charset="0"/>
                        </a:rPr>
                        <a:t> (</a:t>
                      </a:r>
                      <a:r>
                        <a:rPr lang="en-US" sz="1400" b="1" dirty="0" err="1">
                          <a:latin typeface="Gotham Light" pitchFamily="50" charset="0"/>
                        </a:rPr>
                        <a:t>años</a:t>
                      </a:r>
                      <a:r>
                        <a:rPr lang="en-US" sz="1400" b="1" dirty="0">
                          <a:latin typeface="Gotham Light" pitchFamily="50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otham Light" pitchFamily="50" charset="0"/>
                        </a:rPr>
                        <a:t>0–99+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Cuantitativa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continua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81415"/>
                  </a:ext>
                </a:extLst>
              </a:tr>
              <a:tr h="390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Gotham Light" pitchFamily="50" charset="0"/>
                        </a:rPr>
                        <a:t>2. Estado civil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400" dirty="0">
                          <a:latin typeface="Gotham Light" pitchFamily="50" charset="0"/>
                        </a:rPr>
                        <a:t>Soltero, casado, unión libre, viudo… </a:t>
                      </a: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Cualitativa</a:t>
                      </a: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en-US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politómica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48907"/>
                  </a:ext>
                </a:extLst>
              </a:tr>
              <a:tr h="50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3. N.° de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hermanos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vivos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otham Light" pitchFamily="50" charset="0"/>
                        </a:rPr>
                        <a:t>0–10+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Cuantitativa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discreta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52309"/>
                  </a:ext>
                </a:extLst>
              </a:tr>
              <a:tr h="548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4. Estado de VIH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Gotham Light" pitchFamily="50" charset="0"/>
                        </a:rPr>
                        <a:t>Positivo</a:t>
                      </a:r>
                      <a:endParaRPr lang="en-US" sz="1400" dirty="0">
                        <a:latin typeface="Gotham Light" pitchFamily="50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Gotham Light" pitchFamily="50" charset="0"/>
                        </a:rPr>
                        <a:t>Negativo</a:t>
                      </a: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Cualitativa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dicotómica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10831"/>
                  </a:ext>
                </a:extLst>
              </a:tr>
              <a:tr h="436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pt-BR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Conteo</a:t>
                      </a: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linfocitos</a:t>
                      </a:r>
                      <a:r>
                        <a:rPr lang="pt-BR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T CD4+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Gotham Light" pitchFamily="50" charset="0"/>
                        </a:rPr>
                        <a:t>0–1600+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Cuantitativa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continua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772975"/>
                  </a:ext>
                </a:extLst>
              </a:tr>
              <a:tr h="436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Departamento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Gotham Light" pitchFamily="50" charset="0"/>
                        </a:rPr>
                        <a:t>Antioquia,</a:t>
                      </a:r>
                      <a:r>
                        <a:rPr lang="en-US" sz="1400" baseline="0" dirty="0">
                          <a:latin typeface="Gotham Light" pitchFamily="50" charset="0"/>
                        </a:rPr>
                        <a:t> Arauca, Atlántico, Bolivar, Boyacá………..</a:t>
                      </a: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Cualitativa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es-CO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politómica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72493"/>
                  </a:ext>
                </a:extLst>
              </a:tr>
              <a:tr h="436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Uso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cinturón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Gotham Light" pitchFamily="50" charset="0"/>
                        </a:rPr>
                        <a:t>Si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Gotham Light" pitchFamily="50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Cualitativa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dicotómica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13008"/>
                  </a:ext>
                </a:extLst>
              </a:tr>
              <a:tr h="550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Le gusta el chocolate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Nada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Poco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Mucho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14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Cua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x-non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itativa</a:t>
                      </a:r>
                      <a:r>
                        <a:rPr kumimoji="0" lang="es-C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Black" pitchFamily="50" charset="0"/>
                          <a:ea typeface="+mn-ea"/>
                          <a:cs typeface="Arial" panose="020B0604020202020204" pitchFamily="34" charset="0"/>
                        </a:rPr>
                        <a:t>politómica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lack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97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1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Análisis de variables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5960"/>
              </p:ext>
            </p:extLst>
          </p:nvPr>
        </p:nvGraphicFramePr>
        <p:xfrm>
          <a:off x="528636" y="1557429"/>
          <a:ext cx="8250694" cy="44274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1363">
                  <a:extLst>
                    <a:ext uri="{9D8B030D-6E8A-4147-A177-3AD203B41FA5}">
                      <a16:colId xmlns:a16="http://schemas.microsoft.com/office/drawing/2014/main" val="4122281424"/>
                    </a:ext>
                  </a:extLst>
                </a:gridCol>
                <a:gridCol w="5749331">
                  <a:extLst>
                    <a:ext uri="{9D8B030D-6E8A-4147-A177-3AD203B41FA5}">
                      <a16:colId xmlns:a16="http://schemas.microsoft.com/office/drawing/2014/main" val="709790844"/>
                    </a:ext>
                  </a:extLst>
                </a:gridCol>
              </a:tblGrid>
              <a:tr h="4041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Gotham Light" pitchFamily="50" charset="0"/>
                        </a:rPr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Gotham Light" pitchFamily="50" charset="0"/>
                        </a:rPr>
                        <a:t>Medición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49079"/>
                  </a:ext>
                </a:extLst>
              </a:tr>
              <a:tr h="1585349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rgbClr val="FFFFFF"/>
                        </a:buClr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lang="en-US" altLang="en-US" sz="1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x-none" altLang="en-US" sz="1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Cuantitativa</a:t>
                      </a:r>
                      <a:r>
                        <a:rPr lang="es-CO" altLang="en-US" sz="1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rgbClr val="FFFFFF"/>
                        </a:buClr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lang="x-none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</a:t>
                      </a:r>
                      <a:endParaRPr lang="en-US" altLang="en-US" sz="1800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FFFFFF"/>
                        </a:buClr>
                        <a:buFont typeface="Arial" panose="020B0604020202020204" pitchFamily="34" charset="0"/>
                        <a:buChar char="•"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lang="es-CO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Continua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FFFFFF"/>
                        </a:buClr>
                        <a:buFont typeface="Arial" panose="020B0604020202020204" pitchFamily="34" charset="0"/>
                        <a:buChar char="•"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endParaRPr lang="en-US" altLang="en-US" sz="1800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FFFFFF"/>
                        </a:buClr>
                        <a:buFont typeface="Arial" panose="020B0604020202020204" pitchFamily="34" charset="0"/>
                        <a:buChar char="•"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endParaRPr lang="en-US" altLang="en-US" sz="1800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FFFFFF"/>
                        </a:buClr>
                        <a:buFont typeface="Arial" panose="020B0604020202020204" pitchFamily="34" charset="0"/>
                        <a:buChar char="•"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lang="es-CO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Discreta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80000"/>
                        </a:spcBef>
                        <a:buClr>
                          <a:srgbClr val="FFFFFF"/>
                        </a:buClr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endParaRPr lang="en-US" altLang="en-US" sz="1800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endParaRPr lang="en-US" altLang="en-US" sz="1800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r>
                        <a:rPr lang="x-none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Medidas de tendencia central</a:t>
                      </a: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en-US" sz="1800" kern="1200" baseline="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m</a:t>
                      </a:r>
                      <a:r>
                        <a:rPr lang="x-none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edia, mediana, moda</a:t>
                      </a: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  <a:tabLst>
                          <a:tab pos="854075" algn="ctr"/>
                          <a:tab pos="2743200" algn="l"/>
                        </a:tabLst>
                        <a:defRPr b="0" i="0"/>
                      </a:pPr>
                      <a:endParaRPr lang="es-CO" altLang="en-US" sz="1800" kern="1200" dirty="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otham Light" pitchFamily="50" charset="0"/>
                        </a:rPr>
                        <a:t>Medidas de dispersion:</a:t>
                      </a:r>
                      <a:r>
                        <a:rPr lang="en-US" sz="1800" baseline="0" dirty="0">
                          <a:latin typeface="Gotham Light" pitchFamily="50" charset="0"/>
                        </a:rPr>
                        <a:t> r</a:t>
                      </a:r>
                      <a:r>
                        <a:rPr lang="en-US" sz="1800" dirty="0">
                          <a:latin typeface="Gotham Light" pitchFamily="50" charset="0"/>
                        </a:rPr>
                        <a:t>ango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81415"/>
                  </a:ext>
                </a:extLst>
              </a:tr>
              <a:tr h="148913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otham Light" pitchFamily="50" charset="0"/>
                        </a:rPr>
                        <a:t>2. </a:t>
                      </a:r>
                      <a:r>
                        <a:rPr lang="es-ES" sz="1800" b="1" dirty="0">
                          <a:latin typeface="Gotham Light" pitchFamily="50" charset="0"/>
                        </a:rPr>
                        <a:t>Cualitativa: </a:t>
                      </a:r>
                      <a:r>
                        <a:rPr lang="es-ES" sz="1800" dirty="0">
                          <a:latin typeface="Gotham Light" pitchFamily="50" charset="0"/>
                        </a:rPr>
                        <a:t>	</a:t>
                      </a:r>
                    </a:p>
                    <a:p>
                      <a:endParaRPr lang="es-ES" sz="1800" dirty="0">
                        <a:latin typeface="Gotham Light" pitchFamily="50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latin typeface="Gotham Light" pitchFamily="50" charset="0"/>
                        </a:rPr>
                        <a:t>Ordinales 	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latin typeface="Gotham Light" pitchFamily="50" charset="0"/>
                        </a:rPr>
                        <a:t>Nominales</a:t>
                      </a:r>
                      <a:endParaRPr lang="en-US" sz="1800" dirty="0">
                        <a:latin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latin typeface="Gotham Light" pitchFamily="50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latin typeface="Gotham Light" pitchFamily="50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Gotham Light" pitchFamily="50" charset="0"/>
                        </a:rPr>
                        <a:t>Medidas de frecuencia: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Gotham Light" pitchFamily="50" charset="0"/>
                        </a:rPr>
                        <a:t>Razones, proporciones, distribuciones de</a:t>
                      </a:r>
                      <a:r>
                        <a:rPr lang="es-ES" sz="1800" baseline="0" dirty="0">
                          <a:latin typeface="Gotham Light" pitchFamily="50" charset="0"/>
                        </a:rPr>
                        <a:t> </a:t>
                      </a:r>
                      <a:r>
                        <a:rPr lang="es-ES" sz="1800" dirty="0">
                          <a:latin typeface="Gotham Light" pitchFamily="50" charset="0"/>
                        </a:rPr>
                        <a:t>frecuencia, tasas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Gotham Light" pitchFamily="50" charset="0"/>
                        </a:rPr>
                        <a:t>		</a:t>
                      </a:r>
                    </a:p>
                    <a:p>
                      <a:pPr algn="just"/>
                      <a:r>
                        <a:rPr lang="es-ES" sz="1800" dirty="0">
                          <a:latin typeface="Gotham Light" pitchFamily="50" charset="0"/>
                        </a:rPr>
                        <a:t>                                                </a:t>
                      </a:r>
                      <a:endParaRPr lang="en-US" sz="1800" dirty="0">
                        <a:latin typeface="Gotham Light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5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93692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1010</Words>
  <Application>Microsoft Office PowerPoint</Application>
  <PresentationFormat>Presentación en pantalla (4:3)</PresentationFormat>
  <Paragraphs>169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Medium</vt:lpstr>
      <vt:lpstr>Gotham Black</vt:lpstr>
      <vt:lpstr>Gotham Light</vt:lpstr>
      <vt:lpstr>Helvetica</vt:lpstr>
      <vt:lpstr>Times New Roman</vt:lpstr>
      <vt:lpstr>Wingdings</vt:lpstr>
      <vt:lpstr>Diseño personalizado</vt:lpstr>
      <vt:lpstr>Estadísticas de resumen: Tipos de variables</vt:lpstr>
      <vt:lpstr>Objetivos de aprendizaje</vt:lpstr>
      <vt:lpstr>El ciclo de vigilancia: Análisis</vt:lpstr>
      <vt:lpstr>Variables epidemiológicas</vt:lpstr>
      <vt:lpstr>Definiciones</vt:lpstr>
      <vt:lpstr>Tipos de variables</vt:lpstr>
      <vt:lpstr>Tipos de variables</vt:lpstr>
      <vt:lpstr>Ejemplos de variables</vt:lpstr>
      <vt:lpstr>Análisis de variables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dc:creator>Johana Silva</dc:creator>
  <cp:lastModifiedBy>Yury silva lopez</cp:lastModifiedBy>
  <cp:revision>243</cp:revision>
  <dcterms:modified xsi:type="dcterms:W3CDTF">2020-11-10T17:38:34Z</dcterms:modified>
</cp:coreProperties>
</file>