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1" r:id="rId2"/>
  </p:sldMasterIdLst>
  <p:notesMasterIdLst>
    <p:notesMasterId r:id="rId42"/>
  </p:notesMasterIdLst>
  <p:sldIdLst>
    <p:sldId id="257" r:id="rId3"/>
    <p:sldId id="259" r:id="rId4"/>
    <p:sldId id="258" r:id="rId5"/>
    <p:sldId id="301" r:id="rId6"/>
    <p:sldId id="302" r:id="rId7"/>
    <p:sldId id="266" r:id="rId8"/>
    <p:sldId id="304" r:id="rId9"/>
    <p:sldId id="305" r:id="rId10"/>
    <p:sldId id="307" r:id="rId11"/>
    <p:sldId id="308" r:id="rId12"/>
    <p:sldId id="310" r:id="rId13"/>
    <p:sldId id="311" r:id="rId14"/>
    <p:sldId id="313" r:id="rId15"/>
    <p:sldId id="314" r:id="rId16"/>
    <p:sldId id="315" r:id="rId17"/>
    <p:sldId id="316" r:id="rId18"/>
    <p:sldId id="317" r:id="rId19"/>
    <p:sldId id="322" r:id="rId20"/>
    <p:sldId id="324" r:id="rId21"/>
    <p:sldId id="323" r:id="rId22"/>
    <p:sldId id="325" r:id="rId23"/>
    <p:sldId id="327" r:id="rId24"/>
    <p:sldId id="328" r:id="rId25"/>
    <p:sldId id="329" r:id="rId26"/>
    <p:sldId id="334" r:id="rId27"/>
    <p:sldId id="335" r:id="rId28"/>
    <p:sldId id="336" r:id="rId29"/>
    <p:sldId id="338" r:id="rId30"/>
    <p:sldId id="339" r:id="rId31"/>
    <p:sldId id="341" r:id="rId32"/>
    <p:sldId id="342" r:id="rId33"/>
    <p:sldId id="343" r:id="rId34"/>
    <p:sldId id="345" r:id="rId35"/>
    <p:sldId id="346" r:id="rId36"/>
    <p:sldId id="347" r:id="rId37"/>
    <p:sldId id="348" r:id="rId38"/>
    <p:sldId id="303" r:id="rId39"/>
    <p:sldId id="349" r:id="rId40"/>
    <p:sldId id="278" r:id="rId4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4434" autoAdjust="0"/>
  </p:normalViewPr>
  <p:slideViewPr>
    <p:cSldViewPr>
      <p:cViewPr varScale="1">
        <p:scale>
          <a:sx n="57" d="100"/>
          <a:sy n="57" d="100"/>
        </p:scale>
        <p:origin x="1872" y="96"/>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523E5-1083-46DD-8C88-BA2B6F720CA9}" type="datetimeFigureOut">
              <a:rPr lang="es-CO" smtClean="0"/>
              <a:t>2/02/2021</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680BA-0EE6-4559-AB5B-F774E2323992}" type="slidenum">
              <a:rPr lang="es-CO" smtClean="0"/>
              <a:t>‹Nº›</a:t>
            </a:fld>
            <a:endParaRPr lang="es-CO"/>
          </a:p>
        </p:txBody>
      </p:sp>
    </p:spTree>
    <p:extLst>
      <p:ext uri="{BB962C8B-B14F-4D97-AF65-F5344CB8AC3E}">
        <p14:creationId xmlns:p14="http://schemas.microsoft.com/office/powerpoint/2010/main" val="77405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Ahora revisemos otros concepto de estadísticas resumen, las medidas de frecuencia de la enfermedad</a:t>
            </a: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solidFill>
                  <a:prstClr val="black"/>
                </a:solidFill>
              </a:rPr>
              <a:pPr eaLnBrk="1" hangingPunct="1">
                <a:spcBef>
                  <a:spcPct val="0"/>
                </a:spcBef>
              </a:pPr>
              <a:t>1</a:t>
            </a:fld>
            <a:endParaRPr lang="en-US" altLang="en-US" dirty="0">
              <a:solidFill>
                <a:prstClr val="black"/>
              </a:solidFill>
            </a:endParaRPr>
          </a:p>
        </p:txBody>
      </p:sp>
    </p:spTree>
    <p:extLst>
      <p:ext uri="{BB962C8B-B14F-4D97-AF65-F5344CB8AC3E}">
        <p14:creationId xmlns:p14="http://schemas.microsoft.com/office/powerpoint/2010/main" val="101849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Las razones funcionan bien para categorías relacionadas, como hombres y mujeres, pero también funcionan bien para medidas que no están directamente relacionadas. Considere una ciudad de 4 millones de personas con 400 clínicas.</a:t>
            </a:r>
          </a:p>
          <a:p>
            <a:r>
              <a:rPr lang="es-ES" sz="1200" kern="1200" dirty="0">
                <a:solidFill>
                  <a:schemeClr val="tx1"/>
                </a:solidFill>
                <a:effectLst/>
                <a:latin typeface="+mn-lt"/>
                <a:ea typeface="+mn-ea"/>
                <a:cs typeface="+mn-cs"/>
              </a:rPr>
              <a:t>Pregunte: Calculemos la proporción de clínicas por persona.</a:t>
            </a:r>
          </a:p>
          <a:p>
            <a:r>
              <a:rPr lang="es-ES" sz="1200" kern="1200" dirty="0">
                <a:solidFill>
                  <a:schemeClr val="tx1"/>
                </a:solidFill>
                <a:effectLst/>
                <a:latin typeface="+mn-lt"/>
                <a:ea typeface="+mn-ea"/>
                <a:cs typeface="+mn-cs"/>
              </a:rPr>
              <a:t>¿Qué va en el numerador?</a:t>
            </a:r>
          </a:p>
          <a:p>
            <a:r>
              <a:rPr lang="es-ES" sz="1200" kern="1200" dirty="0">
                <a:solidFill>
                  <a:schemeClr val="tx1"/>
                </a:solidFill>
                <a:effectLst/>
                <a:latin typeface="+mn-lt"/>
                <a:ea typeface="+mn-ea"/>
                <a:cs typeface="+mn-cs"/>
              </a:rPr>
              <a:t> (Respuesta: número de clínicas, 400)</a:t>
            </a:r>
          </a:p>
          <a:p>
            <a:r>
              <a:rPr lang="es-ES" sz="1200" kern="1200" dirty="0">
                <a:solidFill>
                  <a:schemeClr val="tx1"/>
                </a:solidFill>
                <a:effectLst/>
                <a:latin typeface="+mn-lt"/>
                <a:ea typeface="+mn-ea"/>
                <a:cs typeface="+mn-cs"/>
              </a:rPr>
              <a:t>¿Qué va en el denominador?</a:t>
            </a:r>
          </a:p>
          <a:p>
            <a:r>
              <a:rPr lang="es-ES" sz="1200" kern="1200" dirty="0">
                <a:solidFill>
                  <a:schemeClr val="tx1"/>
                </a:solidFill>
                <a:effectLst/>
                <a:latin typeface="+mn-lt"/>
                <a:ea typeface="+mn-ea"/>
                <a:cs typeface="+mn-cs"/>
              </a:rPr>
              <a:t>(Respuesta: número de personas, 4.000.000)</a:t>
            </a:r>
          </a:p>
          <a:p>
            <a:r>
              <a:rPr lang="es-ES" sz="1200" kern="1200" dirty="0">
                <a:solidFill>
                  <a:schemeClr val="tx1"/>
                </a:solidFill>
                <a:effectLst/>
                <a:latin typeface="+mn-lt"/>
                <a:ea typeface="+mn-ea"/>
                <a:cs typeface="+mn-cs"/>
              </a:rPr>
              <a:t>Comencemos con una constante de 1.</a:t>
            </a:r>
          </a:p>
          <a:p>
            <a:r>
              <a:rPr lang="es-ES" sz="1200" kern="1200" dirty="0">
                <a:solidFill>
                  <a:schemeClr val="tx1"/>
                </a:solidFill>
                <a:effectLst/>
                <a:latin typeface="+mn-lt"/>
                <a:ea typeface="+mn-ea"/>
                <a:cs typeface="+mn-cs"/>
              </a:rPr>
              <a:t>Ahora calcule la proporción de clínicas por personas.</a:t>
            </a:r>
          </a:p>
          <a:p>
            <a:r>
              <a:rPr lang="es-ES" sz="1200" kern="1200" dirty="0">
                <a:solidFill>
                  <a:schemeClr val="tx1"/>
                </a:solidFill>
                <a:effectLst/>
                <a:latin typeface="+mn-lt"/>
                <a:ea typeface="+mn-ea"/>
                <a:cs typeface="+mn-cs"/>
              </a:rPr>
              <a:t>400 / 4,000,000 x 1 = .00001 clínicas por persona</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Eso parece incómodo al leer. Cambiemos la constante. ¿Qué constante recomendarías?</a:t>
            </a:r>
          </a:p>
          <a:p>
            <a:r>
              <a:rPr lang="es-ES" sz="1200" kern="1200" dirty="0">
                <a:solidFill>
                  <a:schemeClr val="tx1"/>
                </a:solidFill>
                <a:effectLst/>
                <a:latin typeface="+mn-lt"/>
                <a:ea typeface="+mn-ea"/>
                <a:cs typeface="+mn-cs"/>
              </a:rPr>
              <a:t>Queremos una constante que mueva el decimal, por lo que la clínica será un número entero. Para cambiar 0,0001 a 1, necesitamos multiplicar por 10,000.</a:t>
            </a:r>
          </a:p>
          <a:p>
            <a:r>
              <a:rPr lang="es-ES" sz="1200" kern="1200" dirty="0">
                <a:solidFill>
                  <a:schemeClr val="tx1"/>
                </a:solidFill>
                <a:effectLst/>
                <a:latin typeface="+mn-lt"/>
                <a:ea typeface="+mn-ea"/>
                <a:cs typeface="+mn-cs"/>
              </a:rPr>
              <a:t>Ahora calcule la razón con una constante de 10,000. Multiplicamos tanto el numerador como el denominador por 10,000, por lo que .00001 clínicas se convierte en 1 y 1 persona se convierte en 10,000 personas.</a:t>
            </a:r>
          </a:p>
          <a:p>
            <a:r>
              <a:rPr lang="es-ES" sz="1200" kern="1200" dirty="0">
                <a:solidFill>
                  <a:schemeClr val="tx1"/>
                </a:solidFill>
                <a:effectLst/>
                <a:latin typeface="+mn-lt"/>
                <a:ea typeface="+mn-ea"/>
                <a:cs typeface="+mn-cs"/>
              </a:rPr>
              <a:t>&lt;Hacer clic&gt;</a:t>
            </a:r>
          </a:p>
          <a:p>
            <a:r>
              <a:rPr lang="es-ES" sz="1200" kern="1200" dirty="0">
                <a:solidFill>
                  <a:schemeClr val="tx1"/>
                </a:solidFill>
                <a:effectLst/>
                <a:latin typeface="+mn-lt"/>
                <a:ea typeface="+mn-ea"/>
                <a:cs typeface="+mn-cs"/>
              </a:rPr>
              <a:t>(400 / 4,000,000) x 10,000 = 1 clínica por 10,000 personas</a:t>
            </a:r>
          </a:p>
          <a:p>
            <a:r>
              <a:rPr lang="es-ES" sz="1200" kern="1200" dirty="0">
                <a:solidFill>
                  <a:schemeClr val="tx1"/>
                </a:solidFill>
                <a:effectLst/>
                <a:latin typeface="+mn-lt"/>
                <a:ea typeface="+mn-ea"/>
                <a:cs typeface="+mn-cs"/>
              </a:rPr>
              <a:t>Pregunte: ¿Qué suena mejor, 0,0001 clínicas por persona o 1 clínica por cada 10,000 personas?</a:t>
            </a:r>
          </a:p>
          <a:p>
            <a:r>
              <a:rPr lang="es-ES" sz="1200" kern="1200" dirty="0">
                <a:solidFill>
                  <a:schemeClr val="tx1"/>
                </a:solidFill>
                <a:effectLst/>
                <a:latin typeface="+mn-lt"/>
                <a:ea typeface="+mn-ea"/>
                <a:cs typeface="+mn-cs"/>
              </a:rPr>
              <a:t>Decidir si el numerador o el denominador es igual a uno es una cuestión de criterio o lo que suene mejor. Se recomienda la segunda opción ya que elimina el decimal.</a:t>
            </a:r>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10</a:t>
            </a:fld>
            <a:endParaRPr lang="es-CO"/>
          </a:p>
        </p:txBody>
      </p:sp>
    </p:spTree>
    <p:extLst>
      <p:ext uri="{BB962C8B-B14F-4D97-AF65-F5344CB8AC3E}">
        <p14:creationId xmlns:p14="http://schemas.microsoft.com/office/powerpoint/2010/main" val="2369908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A continuación, se detallan los datos sobre el sexo.  ¿Cuál es la razón de hombres y mujeres entre estos pacientes?</a:t>
            </a:r>
          </a:p>
          <a:p>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 Debe contar la cantidad de hombres. </a:t>
            </a:r>
            <a:r>
              <a:rPr lang="es-CO" sz="1200" b="1" kern="1200" dirty="0">
                <a:solidFill>
                  <a:schemeClr val="tx1"/>
                </a:solidFill>
                <a:effectLst/>
                <a:latin typeface="+mn-lt"/>
                <a:ea typeface="+mn-ea"/>
                <a:cs typeface="+mn-cs"/>
              </a:rPr>
              <a:t>&lt;HAGA CLIC&gt; </a:t>
            </a:r>
            <a:r>
              <a:rPr lang="es-CO" sz="1200" kern="1200" dirty="0">
                <a:solidFill>
                  <a:schemeClr val="tx1"/>
                </a:solidFill>
                <a:effectLst/>
                <a:latin typeface="+mn-lt"/>
                <a:ea typeface="+mn-ea"/>
                <a:cs typeface="+mn-cs"/>
              </a:rPr>
              <a:t>14</a:t>
            </a:r>
          </a:p>
          <a:p>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 Debe contar la cantidad de mujeres. </a:t>
            </a:r>
            <a:r>
              <a:rPr lang="es-CO" sz="1200" b="1" kern="1200" dirty="0">
                <a:solidFill>
                  <a:schemeClr val="tx1"/>
                </a:solidFill>
                <a:effectLst/>
                <a:latin typeface="+mn-lt"/>
                <a:ea typeface="+mn-ea"/>
                <a:cs typeface="+mn-cs"/>
              </a:rPr>
              <a:t>&lt;HAGA CLIC&gt; </a:t>
            </a:r>
            <a:r>
              <a:rPr lang="es-CO" sz="1200" kern="1200" dirty="0">
                <a:solidFill>
                  <a:schemeClr val="tx1"/>
                </a:solidFill>
                <a:effectLst/>
                <a:latin typeface="+mn-lt"/>
                <a:ea typeface="+mn-ea"/>
                <a:cs typeface="+mn-cs"/>
              </a:rPr>
              <a:t>10</a:t>
            </a:r>
          </a:p>
          <a:p>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 Así que, la razón de hombres y mujeres es… &lt;</a:t>
            </a:r>
            <a:r>
              <a:rPr lang="es-CO" sz="1200" b="1" kern="1200" dirty="0">
                <a:solidFill>
                  <a:schemeClr val="tx1"/>
                </a:solidFill>
                <a:effectLst/>
                <a:latin typeface="+mn-lt"/>
                <a:ea typeface="+mn-ea"/>
                <a:cs typeface="+mn-cs"/>
              </a:rPr>
              <a:t>HAGA CLIC&gt; </a:t>
            </a:r>
            <a:r>
              <a:rPr lang="es-CO" sz="1200" kern="1200" dirty="0">
                <a:solidFill>
                  <a:schemeClr val="tx1"/>
                </a:solidFill>
                <a:effectLst/>
                <a:latin typeface="+mn-lt"/>
                <a:ea typeface="+mn-ea"/>
                <a:cs typeface="+mn-cs"/>
              </a:rPr>
              <a:t>14: 10 o </a:t>
            </a:r>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 1.4 a 1.</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11</a:t>
            </a:fld>
            <a:endParaRPr lang="es-CO"/>
          </a:p>
        </p:txBody>
      </p:sp>
    </p:spTree>
    <p:extLst>
      <p:ext uri="{BB962C8B-B14F-4D97-AF65-F5344CB8AC3E}">
        <p14:creationId xmlns:p14="http://schemas.microsoft.com/office/powerpoint/2010/main" val="324719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R" sz="1200" kern="1200" dirty="0">
                <a:solidFill>
                  <a:schemeClr val="tx1"/>
                </a:solidFill>
                <a:effectLst/>
                <a:latin typeface="+mn-lt"/>
                <a:ea typeface="+mn-ea"/>
                <a:cs typeface="+mn-cs"/>
              </a:rPr>
              <a:t>Pasemos a las proporciones. Una proporción describe una parte en comparación con el todo, por ejemplo, qué parte de la población tiene una característica específica. Usaría una proporción para responder cuánta población tiene menos de 25 años o qué fracción de los casos son mujeres.</a:t>
            </a:r>
            <a:endParaRPr lang="en-US" sz="1200" kern="1200" dirty="0">
              <a:solidFill>
                <a:schemeClr val="tx1"/>
              </a:solidFill>
              <a:effectLst/>
              <a:latin typeface="+mn-lt"/>
              <a:ea typeface="+mn-ea"/>
              <a:cs typeface="+mn-cs"/>
            </a:endParaRPr>
          </a:p>
          <a:p>
            <a:r>
              <a:rPr lang="es-PR" sz="1200" kern="1200" dirty="0">
                <a:solidFill>
                  <a:schemeClr val="tx1"/>
                </a:solidFill>
                <a:effectLst/>
                <a:latin typeface="+mn-lt"/>
                <a:ea typeface="+mn-ea"/>
                <a:cs typeface="+mn-cs"/>
              </a:rPr>
              <a:t>El numerador es el número con la característica que le interesa.</a:t>
            </a:r>
            <a:endParaRPr lang="en-US" sz="1200" kern="1200" dirty="0">
              <a:solidFill>
                <a:schemeClr val="tx1"/>
              </a:solidFill>
              <a:effectLst/>
              <a:latin typeface="+mn-lt"/>
              <a:ea typeface="+mn-ea"/>
              <a:cs typeface="+mn-cs"/>
            </a:endParaRPr>
          </a:p>
          <a:p>
            <a:r>
              <a:rPr lang="es-PR" sz="1200" kern="1200" dirty="0">
                <a:solidFill>
                  <a:schemeClr val="tx1"/>
                </a:solidFill>
                <a:effectLst/>
                <a:latin typeface="+mn-lt"/>
                <a:ea typeface="+mn-ea"/>
                <a:cs typeface="+mn-cs"/>
              </a:rPr>
              <a:t>El denominador es el número total.</a:t>
            </a:r>
            <a:endParaRPr lang="en-US" sz="1200" kern="1200" dirty="0">
              <a:solidFill>
                <a:schemeClr val="tx1"/>
              </a:solidFill>
              <a:effectLst/>
              <a:latin typeface="+mn-lt"/>
              <a:ea typeface="+mn-ea"/>
              <a:cs typeface="+mn-cs"/>
            </a:endParaRPr>
          </a:p>
          <a:p>
            <a:r>
              <a:rPr lang="es-PR" sz="1200" kern="1200" dirty="0">
                <a:solidFill>
                  <a:schemeClr val="tx1"/>
                </a:solidFill>
                <a:effectLst/>
                <a:latin typeface="+mn-lt"/>
                <a:ea typeface="+mn-ea"/>
                <a:cs typeface="+mn-cs"/>
              </a:rPr>
              <a:t>Una proporción se puede expresar como fracción, porcentaje o decimal.</a:t>
            </a:r>
            <a:endParaRPr lang="en-US" sz="1200" kern="1200" dirty="0">
              <a:solidFill>
                <a:schemeClr val="tx1"/>
              </a:solidFill>
              <a:effectLst/>
              <a:latin typeface="+mn-lt"/>
              <a:ea typeface="+mn-ea"/>
              <a:cs typeface="+mn-cs"/>
            </a:endParaRPr>
          </a:p>
          <a:p>
            <a:r>
              <a:rPr lang="es-PR" sz="1200" kern="1200" dirty="0">
                <a:solidFill>
                  <a:schemeClr val="tx1"/>
                </a:solidFill>
                <a:effectLst/>
                <a:latin typeface="+mn-lt"/>
                <a:ea typeface="+mn-ea"/>
                <a:cs typeface="+mn-cs"/>
              </a:rPr>
              <a:t>Para crear un porcentaje a partir de una proporción, simplemente multiplique por 100%.</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12</a:t>
            </a:fld>
            <a:endParaRPr lang="es-CO"/>
          </a:p>
        </p:txBody>
      </p:sp>
    </p:spTree>
    <p:extLst>
      <p:ext uri="{BB962C8B-B14F-4D97-AF65-F5344CB8AC3E}">
        <p14:creationId xmlns:p14="http://schemas.microsoft.com/office/powerpoint/2010/main" val="270232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nSpc>
                <a:spcPct val="90000"/>
              </a:lnSpc>
              <a:buNone/>
              <a:defRPr b="0" i="0"/>
            </a:pPr>
            <a:r>
              <a:rPr lang="es-ES" sz="1000" b="0" dirty="0"/>
              <a:t>Esta es la diapositiva de las causas globales de mortalidad seleccionadas que vieron anteriormente en la lección.</a:t>
            </a:r>
          </a:p>
          <a:p>
            <a:pPr marL="0" indent="0">
              <a:lnSpc>
                <a:spcPct val="90000"/>
              </a:lnSpc>
              <a:buNone/>
              <a:defRPr b="0" i="0"/>
            </a:pPr>
            <a:r>
              <a:rPr lang="es-ES" sz="1000" b="0" dirty="0"/>
              <a:t>La columna de porcentajes (en texto verde) es la proporción de cada causa de muerte como porcentaje de las muertes por TODAS LAS CAUSAS en 2000 y. 2015.</a:t>
            </a:r>
          </a:p>
          <a:p>
            <a:pPr marL="0" indent="0">
              <a:lnSpc>
                <a:spcPct val="90000"/>
              </a:lnSpc>
              <a:buNone/>
              <a:defRPr b="0" i="0"/>
            </a:pPr>
            <a:r>
              <a:rPr lang="es-ES" sz="1000" b="0" dirty="0"/>
              <a:t>Entonces, mirando al final de la tabla, en 2000, el VIH / SIDA causó el 2.8% de las muertes en todo el mundo, pero el porcentaje cayó al 1.9% en 2015.</a:t>
            </a:r>
            <a:endParaRPr lang="es-CO" sz="1000" b="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413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n-US" baseline="0" dirty="0">
                <a:latin typeface="Arial" pitchFamily="34" charset="0"/>
                <a:cs typeface="Arial" pitchFamily="34" charset="0"/>
              </a:rPr>
              <a:t>Aquí nuevamente está la lista de casos de leptospirosis por sexo, notificados a un sistema de vigilancia. </a:t>
            </a:r>
          </a:p>
          <a:p>
            <a:r>
              <a:rPr lang="es-ES" altLang="en-US" baseline="0" dirty="0">
                <a:latin typeface="Arial" pitchFamily="34" charset="0"/>
                <a:cs typeface="Arial" pitchFamily="34" charset="0"/>
              </a:rPr>
              <a:t>Calculemos la proporción de casos en mujeres.</a:t>
            </a:r>
          </a:p>
          <a:p>
            <a:r>
              <a:rPr lang="es-ES" altLang="en-US" baseline="0" dirty="0">
                <a:latin typeface="Arial" pitchFamily="34" charset="0"/>
                <a:cs typeface="Arial" pitchFamily="34" charset="0"/>
              </a:rPr>
              <a:t>El número de casos de leptospirosis en mujeres es 10. Este es el numerador.</a:t>
            </a:r>
          </a:p>
          <a:p>
            <a:r>
              <a:rPr lang="es-ES" altLang="en-US" baseline="0" dirty="0">
                <a:latin typeface="Arial" pitchFamily="34" charset="0"/>
                <a:cs typeface="Arial" pitchFamily="34" charset="0"/>
              </a:rPr>
              <a:t>El número total de pacientes es 24. Este es el denominador.</a:t>
            </a:r>
          </a:p>
          <a:p>
            <a:r>
              <a:rPr lang="es-ES" altLang="en-US" baseline="0" dirty="0">
                <a:latin typeface="Arial" pitchFamily="34" charset="0"/>
                <a:cs typeface="Arial" pitchFamily="34" charset="0"/>
              </a:rPr>
              <a:t>La proporción de mujeres con leptospirosis es 10/24 o 0,417.</a:t>
            </a:r>
          </a:p>
          <a:p>
            <a:r>
              <a:rPr lang="es-ES" altLang="en-US" baseline="0" dirty="0">
                <a:latin typeface="Arial" pitchFamily="34" charset="0"/>
                <a:cs typeface="Arial" pitchFamily="34" charset="0"/>
              </a:rPr>
              <a:t>Cambiemos la proporción a un porcentaje multiplicándola por 100% igual a 41,7%.</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25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n-US" baseline="0" dirty="0">
                <a:latin typeface="Arial" pitchFamily="34" charset="0"/>
                <a:cs typeface="Arial" pitchFamily="34" charset="0"/>
              </a:rPr>
              <a:t>Pregunte: ¿Qué proporción de los participantes de la encuesta tenían hipertensión?</a:t>
            </a:r>
          </a:p>
          <a:p>
            <a:r>
              <a:rPr lang="es-ES" altLang="en-US" baseline="0" dirty="0">
                <a:latin typeface="Arial" pitchFamily="34" charset="0"/>
                <a:cs typeface="Arial" pitchFamily="34" charset="0"/>
              </a:rPr>
              <a:t>Respuesta: 570 / 10,000 = 0.057 = 5.7%</a:t>
            </a:r>
          </a:p>
          <a:p>
            <a:r>
              <a:rPr lang="es-ES" altLang="en-US" baseline="0" dirty="0">
                <a:latin typeface="Arial" pitchFamily="34" charset="0"/>
                <a:cs typeface="Arial" pitchFamily="34" charset="0"/>
              </a:rPr>
              <a:t>Pregunte: ¿Qué proporción de los participantes de la encuesta no tenían hipertensión?</a:t>
            </a:r>
          </a:p>
          <a:p>
            <a:r>
              <a:rPr lang="es-ES" altLang="en-US" baseline="0" dirty="0">
                <a:latin typeface="Arial" pitchFamily="34" charset="0"/>
                <a:cs typeface="Arial" pitchFamily="34" charset="0"/>
              </a:rPr>
              <a:t>Respuesta: Podría calcular de dos formas:</a:t>
            </a:r>
          </a:p>
          <a:p>
            <a:r>
              <a:rPr lang="es-ES" altLang="en-US" baseline="0" dirty="0">
                <a:latin typeface="Arial" pitchFamily="34" charset="0"/>
                <a:cs typeface="Arial" pitchFamily="34" charset="0"/>
              </a:rPr>
              <a:t>(1) Si 570 tenían hipertensión, 10,000 - 570 = 9,430 no la tenían.</a:t>
            </a:r>
          </a:p>
          <a:p>
            <a:r>
              <a:rPr lang="es-ES" altLang="en-US" baseline="0" dirty="0">
                <a:latin typeface="Arial" pitchFamily="34" charset="0"/>
                <a:cs typeface="Arial" pitchFamily="34" charset="0"/>
              </a:rPr>
              <a:t>9.430 / 10.000 = 0,943 = 94,3%</a:t>
            </a:r>
          </a:p>
          <a:p>
            <a:r>
              <a:rPr lang="es-ES" altLang="en-US" baseline="0" dirty="0">
                <a:latin typeface="Arial" pitchFamily="34" charset="0"/>
                <a:cs typeface="Arial" pitchFamily="34" charset="0"/>
              </a:rPr>
              <a:t>(2) Debido a que aquellos con y sin hipertensión constituyen el 100%, simplemente podemos restar 5.7% del 100%.</a:t>
            </a:r>
          </a:p>
          <a:p>
            <a:r>
              <a:rPr lang="es-ES" altLang="en-US" baseline="0" dirty="0">
                <a:latin typeface="Arial" pitchFamily="34" charset="0"/>
                <a:cs typeface="Arial" pitchFamily="34" charset="0"/>
              </a:rPr>
              <a:t>100% - 5,7% = 94,3%</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9368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n-US" baseline="0" dirty="0">
                <a:latin typeface="Arial" pitchFamily="34" charset="0"/>
                <a:cs typeface="Arial" pitchFamily="34" charset="0"/>
              </a:rPr>
              <a:t>Hemos cubierto conteos de casos, razones y proporciones. Terminemos con las tasas.</a:t>
            </a:r>
          </a:p>
          <a:p>
            <a:r>
              <a:rPr lang="es-ES" altLang="en-US" baseline="0" dirty="0">
                <a:latin typeface="Arial" pitchFamily="34" charset="0"/>
                <a:cs typeface="Arial" pitchFamily="34" charset="0"/>
              </a:rPr>
              <a:t>En salud pública, se utilizan diferentes tipos de tasas para medir diferentes características de la salud de la población. Algunas de las tasas que veremos son: incidencia, prevalencia, tasa de ataque, tasa de letalidad y tasa de mortalidad.</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4268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n-US" baseline="0" dirty="0">
                <a:latin typeface="Arial" pitchFamily="34" charset="0"/>
                <a:cs typeface="Arial" pitchFamily="34" charset="0"/>
              </a:rPr>
              <a:t>Mucha gente confunde incidencia y prevalencia. Discutiremos cada medida con más detalle, pero la diferencia clave es que:</a:t>
            </a:r>
          </a:p>
          <a:p>
            <a:r>
              <a:rPr lang="es-ES" altLang="en-US" baseline="0" dirty="0">
                <a:latin typeface="Arial" pitchFamily="34" charset="0"/>
                <a:cs typeface="Arial" pitchFamily="34" charset="0"/>
              </a:rPr>
              <a:t>La incidencia se refiere a nuevos casos</a:t>
            </a:r>
          </a:p>
          <a:p>
            <a:r>
              <a:rPr lang="es-ES" altLang="en-US" baseline="0" dirty="0">
                <a:latin typeface="Arial" pitchFamily="34" charset="0"/>
                <a:cs typeface="Arial" pitchFamily="34" charset="0"/>
              </a:rPr>
              <a:t>La prevalencia se refiere a los casos actuales, independientemente de cuándo fue el inicio (antiguos y nuevos).</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66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n-US" baseline="0" dirty="0">
                <a:latin typeface="Arial" pitchFamily="34" charset="0"/>
                <a:cs typeface="Arial" pitchFamily="34" charset="0"/>
              </a:rPr>
              <a:t>La incidencia es la frecuencia de nuevos casos de una enfermedad o afección en una población específica durante un período de tiempo establecido. El componente de tiempo es fundamental al considerar la incidencia. Un nuevo caso de sarampión cada día es muy diferente de un nuevo caso de sarampión cada año.</a:t>
            </a:r>
          </a:p>
          <a:p>
            <a:r>
              <a:rPr lang="es-ES" altLang="en-US" baseline="0" dirty="0">
                <a:latin typeface="Arial" pitchFamily="34" charset="0"/>
                <a:cs typeface="Arial" pitchFamily="34" charset="0"/>
              </a:rPr>
              <a:t>La incidencia se calcula dividiendo el número de casos nuevos durante un período de tiempo determinado por el tamaño de la población durante ese mismo período de tiempo y multiplicando por una constante.</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649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En el siguiente ejemplo calculamos el número de casos </a:t>
            </a:r>
            <a:r>
              <a:rPr lang="x-none" sz="1200" kern="1200" dirty="0">
                <a:solidFill>
                  <a:schemeClr val="tx1"/>
                </a:solidFill>
                <a:effectLst/>
                <a:latin typeface="+mn-lt"/>
                <a:ea typeface="+mn-ea"/>
                <a:cs typeface="+mn-cs"/>
              </a:rPr>
              <a:t>de ántrax en </a:t>
            </a:r>
            <a:r>
              <a:rPr lang="es-CO" sz="1200" kern="1200" dirty="0">
                <a:solidFill>
                  <a:schemeClr val="tx1"/>
                </a:solidFill>
                <a:effectLst/>
                <a:latin typeface="+mn-lt"/>
                <a:ea typeface="+mn-ea"/>
                <a:cs typeface="+mn-cs"/>
              </a:rPr>
              <a:t>el 2016</a:t>
            </a:r>
            <a:r>
              <a:rPr lang="x-none" sz="1200" kern="1200" dirty="0">
                <a:solidFill>
                  <a:schemeClr val="tx1"/>
                </a:solidFill>
                <a:effectLst/>
                <a:latin typeface="+mn-lt"/>
                <a:ea typeface="+mn-ea"/>
                <a:cs typeface="+mn-cs"/>
              </a:rPr>
              <a:t> en una población estimada de ~ 250</a:t>
            </a:r>
            <a:r>
              <a:rPr lang="es-CO" sz="1200" kern="1200" dirty="0">
                <a:solidFill>
                  <a:schemeClr val="tx1"/>
                </a:solidFill>
                <a:effectLst/>
                <a:latin typeface="+mn-lt"/>
                <a:ea typeface="+mn-ea"/>
                <a:cs typeface="+mn-cs"/>
              </a:rPr>
              <a:t>.</a:t>
            </a:r>
            <a:r>
              <a:rPr lang="x-none" sz="1200" kern="1200" dirty="0">
                <a:solidFill>
                  <a:schemeClr val="tx1"/>
                </a:solidFill>
                <a:effectLst/>
                <a:latin typeface="+mn-lt"/>
                <a:ea typeface="+mn-ea"/>
                <a:cs typeface="+mn-cs"/>
              </a:rPr>
              <a:t>000. Cálculo de la </a:t>
            </a:r>
            <a:r>
              <a:rPr lang="es-CO" sz="1200" kern="1200" dirty="0">
                <a:solidFill>
                  <a:schemeClr val="tx1"/>
                </a:solidFill>
                <a:effectLst/>
                <a:latin typeface="+mn-lt"/>
                <a:ea typeface="+mn-ea"/>
                <a:cs typeface="+mn-cs"/>
              </a:rPr>
              <a:t>tasa</a:t>
            </a:r>
            <a:r>
              <a:rPr lang="x-none" sz="1200" kern="1200" dirty="0">
                <a:solidFill>
                  <a:schemeClr val="tx1"/>
                </a:solidFill>
                <a:effectLst/>
                <a:latin typeface="+mn-lt"/>
                <a:ea typeface="+mn-ea"/>
                <a:cs typeface="+mn-cs"/>
              </a:rPr>
              <a:t> de incidencia por 100</a:t>
            </a:r>
            <a:r>
              <a:rPr lang="es-CO" sz="1200" kern="1200" dirty="0">
                <a:solidFill>
                  <a:schemeClr val="tx1"/>
                </a:solidFill>
                <a:effectLst/>
                <a:latin typeface="+mn-lt"/>
                <a:ea typeface="+mn-ea"/>
                <a:cs typeface="+mn-cs"/>
              </a:rPr>
              <a:t>.</a:t>
            </a:r>
            <a:r>
              <a:rPr lang="x-none" sz="1200" kern="1200" dirty="0">
                <a:solidFill>
                  <a:schemeClr val="tx1"/>
                </a:solidFill>
                <a:effectLst/>
                <a:latin typeface="+mn-lt"/>
                <a:ea typeface="+mn-ea"/>
                <a:cs typeface="+mn-cs"/>
              </a:rPr>
              <a:t>000 por año.</a:t>
            </a:r>
            <a:endParaRPr lang="en-US" sz="1200"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(18 casos / 250</a:t>
            </a:r>
            <a:r>
              <a:rPr lang="es-CO" sz="1200" b="1" kern="1200" dirty="0">
                <a:solidFill>
                  <a:schemeClr val="tx1"/>
                </a:solidFill>
                <a:effectLst/>
                <a:latin typeface="+mn-lt"/>
                <a:ea typeface="+mn-ea"/>
                <a:cs typeface="+mn-cs"/>
              </a:rPr>
              <a:t>.</a:t>
            </a:r>
            <a:r>
              <a:rPr lang="x-none" sz="1200" b="1" kern="1200" dirty="0">
                <a:solidFill>
                  <a:schemeClr val="tx1"/>
                </a:solidFill>
                <a:effectLst/>
                <a:latin typeface="+mn-lt"/>
                <a:ea typeface="+mn-ea"/>
                <a:cs typeface="+mn-cs"/>
              </a:rPr>
              <a:t>000 pob. ) x 100</a:t>
            </a:r>
            <a:r>
              <a:rPr lang="es-CO" sz="1200" b="1" kern="1200" dirty="0">
                <a:solidFill>
                  <a:schemeClr val="tx1"/>
                </a:solidFill>
                <a:effectLst/>
                <a:latin typeface="+mn-lt"/>
                <a:ea typeface="+mn-ea"/>
                <a:cs typeface="+mn-cs"/>
              </a:rPr>
              <a:t>.</a:t>
            </a:r>
            <a:r>
              <a:rPr lang="x-none" sz="1200" b="1" kern="1200" dirty="0">
                <a:solidFill>
                  <a:schemeClr val="tx1"/>
                </a:solidFill>
                <a:effectLst/>
                <a:latin typeface="+mn-lt"/>
                <a:ea typeface="+mn-ea"/>
                <a:cs typeface="+mn-cs"/>
              </a:rPr>
              <a:t>000</a:t>
            </a:r>
            <a:r>
              <a:rPr lang="x-none" sz="1200"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 7,2</a:t>
            </a:r>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En promedio, la </a:t>
            </a:r>
            <a:r>
              <a:rPr lang="es-CO" sz="1200" kern="1200" dirty="0">
                <a:solidFill>
                  <a:schemeClr val="tx1"/>
                </a:solidFill>
                <a:effectLst/>
                <a:latin typeface="+mn-lt"/>
                <a:ea typeface="+mn-ea"/>
                <a:cs typeface="+mn-cs"/>
              </a:rPr>
              <a:t>tasa de incidencia </a:t>
            </a:r>
            <a:r>
              <a:rPr lang="x-none" sz="1200" kern="1200" dirty="0">
                <a:solidFill>
                  <a:schemeClr val="tx1"/>
                </a:solidFill>
                <a:effectLst/>
                <a:latin typeface="+mn-lt"/>
                <a:ea typeface="+mn-ea"/>
                <a:cs typeface="+mn-cs"/>
              </a:rPr>
              <a:t>de ántrax </a:t>
            </a:r>
            <a:r>
              <a:rPr lang="es-CO" sz="1200" kern="1200" dirty="0">
                <a:solidFill>
                  <a:schemeClr val="tx1"/>
                </a:solidFill>
                <a:effectLst/>
                <a:latin typeface="+mn-lt"/>
                <a:ea typeface="+mn-ea"/>
                <a:cs typeface="+mn-cs"/>
              </a:rPr>
              <a:t>para el 2016 </a:t>
            </a:r>
            <a:r>
              <a:rPr lang="x-none" sz="1200" kern="1200" dirty="0">
                <a:solidFill>
                  <a:schemeClr val="tx1"/>
                </a:solidFill>
                <a:effectLst/>
                <a:latin typeface="+mn-lt"/>
                <a:ea typeface="+mn-ea"/>
                <a:cs typeface="+mn-cs"/>
              </a:rPr>
              <a:t>fue de </a:t>
            </a:r>
            <a:r>
              <a:rPr lang="es-CO" sz="1200" kern="1200" dirty="0">
                <a:solidFill>
                  <a:schemeClr val="tx1"/>
                </a:solidFill>
                <a:effectLst/>
                <a:latin typeface="+mn-lt"/>
                <a:ea typeface="+mn-ea"/>
                <a:cs typeface="+mn-cs"/>
              </a:rPr>
              <a:t>7,2</a:t>
            </a:r>
            <a:r>
              <a:rPr lang="x-none" sz="1200" kern="1200" dirty="0">
                <a:solidFill>
                  <a:schemeClr val="tx1"/>
                </a:solidFill>
                <a:effectLst/>
                <a:latin typeface="+mn-lt"/>
                <a:ea typeface="+mn-ea"/>
                <a:cs typeface="+mn-cs"/>
              </a:rPr>
              <a:t> casos p</a:t>
            </a:r>
            <a:r>
              <a:rPr lang="es-CO" sz="1200" kern="1200" dirty="0">
                <a:solidFill>
                  <a:schemeClr val="tx1"/>
                </a:solidFill>
                <a:effectLst/>
                <a:latin typeface="+mn-lt"/>
                <a:ea typeface="+mn-ea"/>
                <a:cs typeface="+mn-cs"/>
              </a:rPr>
              <a:t>a</a:t>
            </a:r>
            <a:r>
              <a:rPr lang="x-none" sz="1200" kern="1200" dirty="0">
                <a:solidFill>
                  <a:schemeClr val="tx1"/>
                </a:solidFill>
                <a:effectLst/>
                <a:latin typeface="+mn-lt"/>
                <a:ea typeface="+mn-ea"/>
                <a:cs typeface="+mn-cs"/>
              </a:rPr>
              <a:t>r</a:t>
            </a:r>
            <a:r>
              <a:rPr lang="es-CO" sz="1200" kern="1200" dirty="0">
                <a:solidFill>
                  <a:schemeClr val="tx1"/>
                </a:solidFill>
                <a:effectLst/>
                <a:latin typeface="+mn-lt"/>
                <a:ea typeface="+mn-ea"/>
                <a:cs typeface="+mn-cs"/>
              </a:rPr>
              <a:t>a</a:t>
            </a:r>
            <a:r>
              <a:rPr lang="x-none" sz="1200" kern="1200" dirty="0">
                <a:solidFill>
                  <a:schemeClr val="tx1"/>
                </a:solidFill>
                <a:effectLst/>
                <a:latin typeface="+mn-lt"/>
                <a:ea typeface="+mn-ea"/>
                <a:cs typeface="+mn-cs"/>
              </a:rPr>
              <a:t> una población de 100</a:t>
            </a:r>
            <a:r>
              <a:rPr lang="es-CO" sz="1200" kern="1200" dirty="0">
                <a:solidFill>
                  <a:schemeClr val="tx1"/>
                </a:solidFill>
                <a:effectLst/>
                <a:latin typeface="+mn-lt"/>
                <a:ea typeface="+mn-ea"/>
                <a:cs typeface="+mn-cs"/>
              </a:rPr>
              <a:t>.</a:t>
            </a:r>
            <a:r>
              <a:rPr lang="x-none" sz="1200" kern="1200" dirty="0">
                <a:solidFill>
                  <a:schemeClr val="tx1"/>
                </a:solidFill>
                <a:effectLst/>
                <a:latin typeface="+mn-lt"/>
                <a:ea typeface="+mn-ea"/>
                <a:cs typeface="+mn-cs"/>
              </a:rPr>
              <a:t>000</a:t>
            </a:r>
            <a:r>
              <a:rPr lang="es-CO" sz="1200" kern="1200" dirty="0">
                <a:solidFill>
                  <a:schemeClr val="tx1"/>
                </a:solidFill>
                <a:effectLst/>
                <a:latin typeface="+mn-lt"/>
                <a:ea typeface="+mn-ea"/>
                <a:cs typeface="+mn-cs"/>
              </a:rPr>
              <a:t> habitantes.</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177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566" indent="-279363" eaLnBrk="0" hangingPunct="0">
              <a:spcBef>
                <a:spcPct val="30000"/>
              </a:spcBef>
              <a:defRPr sz="1200">
                <a:solidFill>
                  <a:schemeClr val="tx1"/>
                </a:solidFill>
                <a:latin typeface="Arial" charset="0"/>
                <a:ea typeface="ＭＳ Ｐゴシック" pitchFamily="34" charset="-128"/>
              </a:defRPr>
            </a:lvl2pPr>
            <a:lvl3pPr marL="1120627" indent="-223808" eaLnBrk="0" hangingPunct="0">
              <a:spcBef>
                <a:spcPct val="30000"/>
              </a:spcBef>
              <a:defRPr sz="1200">
                <a:solidFill>
                  <a:schemeClr val="tx1"/>
                </a:solidFill>
                <a:latin typeface="Arial" charset="0"/>
                <a:ea typeface="ＭＳ Ｐゴシック" pitchFamily="34" charset="-128"/>
              </a:defRPr>
            </a:lvl3pPr>
            <a:lvl4pPr marL="1569830" indent="-223808" eaLnBrk="0" hangingPunct="0">
              <a:spcBef>
                <a:spcPct val="30000"/>
              </a:spcBef>
              <a:defRPr sz="1200">
                <a:solidFill>
                  <a:schemeClr val="tx1"/>
                </a:solidFill>
                <a:latin typeface="Arial" charset="0"/>
                <a:ea typeface="ＭＳ Ｐゴシック" pitchFamily="34" charset="-128"/>
              </a:defRPr>
            </a:lvl4pPr>
            <a:lvl5pPr marL="2017446" indent="-223808" eaLnBrk="0" hangingPunct="0">
              <a:spcBef>
                <a:spcPct val="30000"/>
              </a:spcBef>
              <a:defRPr sz="1200">
                <a:solidFill>
                  <a:schemeClr val="tx1"/>
                </a:solidFill>
                <a:latin typeface="Arial" charset="0"/>
                <a:ea typeface="ＭＳ Ｐゴシック" pitchFamily="34" charset="-128"/>
              </a:defRPr>
            </a:lvl5pPr>
            <a:lvl6pPr marL="2474585" indent="-223808" eaLnBrk="0" fontAlgn="base" hangingPunct="0">
              <a:spcBef>
                <a:spcPct val="30000"/>
              </a:spcBef>
              <a:spcAft>
                <a:spcPct val="0"/>
              </a:spcAft>
              <a:defRPr sz="1200">
                <a:solidFill>
                  <a:schemeClr val="tx1"/>
                </a:solidFill>
                <a:latin typeface="Arial" charset="0"/>
                <a:ea typeface="ＭＳ Ｐゴシック" pitchFamily="34" charset="-128"/>
              </a:defRPr>
            </a:lvl6pPr>
            <a:lvl7pPr marL="2931725" indent="-223808" eaLnBrk="0" fontAlgn="base" hangingPunct="0">
              <a:spcBef>
                <a:spcPct val="30000"/>
              </a:spcBef>
              <a:spcAft>
                <a:spcPct val="0"/>
              </a:spcAft>
              <a:defRPr sz="1200">
                <a:solidFill>
                  <a:schemeClr val="tx1"/>
                </a:solidFill>
                <a:latin typeface="Arial" charset="0"/>
                <a:ea typeface="ＭＳ Ｐゴシック" pitchFamily="34" charset="-128"/>
              </a:defRPr>
            </a:lvl7pPr>
            <a:lvl8pPr marL="3388864" indent="-223808" eaLnBrk="0" fontAlgn="base" hangingPunct="0">
              <a:spcBef>
                <a:spcPct val="30000"/>
              </a:spcBef>
              <a:spcAft>
                <a:spcPct val="0"/>
              </a:spcAft>
              <a:defRPr sz="1200">
                <a:solidFill>
                  <a:schemeClr val="tx1"/>
                </a:solidFill>
                <a:latin typeface="Arial" charset="0"/>
                <a:ea typeface="ＭＳ Ｐゴシック" pitchFamily="34" charset="-128"/>
              </a:defRPr>
            </a:lvl8pPr>
            <a:lvl9pPr marL="3846003" indent="-22380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6825D9D-1A73-4F52-A119-C53DFBDDF83F}" type="slidenum">
              <a:rPr lang="en-US" altLang="en-US" smtClean="0">
                <a:solidFill>
                  <a:prstClr val="black"/>
                </a:solidFill>
              </a:rPr>
              <a:pPr eaLnBrk="1" hangingPunct="1">
                <a:spcBef>
                  <a:spcPct val="0"/>
                </a:spcBef>
              </a:pPr>
              <a:t>2</a:t>
            </a:fld>
            <a:endParaRPr lang="en-US" altLang="en-US" dirty="0">
              <a:solidFill>
                <a:prstClr val="black"/>
              </a:solidFill>
            </a:endParaRPr>
          </a:p>
        </p:txBody>
      </p:sp>
    </p:spTree>
    <p:extLst>
      <p:ext uri="{BB962C8B-B14F-4D97-AF65-F5344CB8AC3E}">
        <p14:creationId xmlns:p14="http://schemas.microsoft.com/office/powerpoint/2010/main" val="121850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n-US" baseline="0" dirty="0">
                <a:latin typeface="Arial" pitchFamily="34" charset="0"/>
                <a:cs typeface="Arial" pitchFamily="34" charset="0"/>
              </a:rPr>
              <a:t>A veces necesitamos calcular una tasa utilizando datos de varios años. Durante los últimos 3 años, se notificaron un total de 60 casos del virus del </a:t>
            </a:r>
            <a:r>
              <a:rPr lang="es-ES" altLang="en-US" baseline="0" dirty="0" err="1">
                <a:latin typeface="Arial" pitchFamily="34" charset="0"/>
                <a:cs typeface="Arial" pitchFamily="34" charset="0"/>
              </a:rPr>
              <a:t>Zika</a:t>
            </a:r>
            <a:r>
              <a:rPr lang="es-ES" altLang="en-US" baseline="0" dirty="0">
                <a:latin typeface="Arial" pitchFamily="34" charset="0"/>
                <a:cs typeface="Arial" pitchFamily="34" charset="0"/>
              </a:rPr>
              <a:t> al sistema de vigilancia del Distrito A.</a:t>
            </a:r>
          </a:p>
          <a:p>
            <a:r>
              <a:rPr lang="es-ES" altLang="en-US" baseline="0" dirty="0">
                <a:latin typeface="Arial" pitchFamily="34" charset="0"/>
                <a:cs typeface="Arial" pitchFamily="34" charset="0"/>
              </a:rPr>
              <a:t>Pregunte: Calcule la tasa de incidencia anual promedio para este período de tres años en el Distrito A.</a:t>
            </a:r>
          </a:p>
          <a:p>
            <a:r>
              <a:rPr lang="es-ES" altLang="en-US" baseline="0" dirty="0">
                <a:latin typeface="Arial" pitchFamily="34" charset="0"/>
                <a:cs typeface="Arial" pitchFamily="34" charset="0"/>
              </a:rPr>
              <a:t>&lt;Hacer clic&gt;</a:t>
            </a:r>
          </a:p>
          <a:p>
            <a:r>
              <a:rPr lang="es-ES" altLang="en-US" baseline="0" dirty="0">
                <a:latin typeface="Arial" pitchFamily="34" charset="0"/>
                <a:cs typeface="Arial" pitchFamily="34" charset="0"/>
              </a:rPr>
              <a:t>&lt;Hacer clic&gt;</a:t>
            </a:r>
          </a:p>
          <a:p>
            <a:r>
              <a:rPr lang="es-ES" altLang="en-US" baseline="0" dirty="0">
                <a:latin typeface="Arial" pitchFamily="34" charset="0"/>
                <a:cs typeface="Arial" pitchFamily="34" charset="0"/>
              </a:rPr>
              <a:t>Respuesta: 6.7</a:t>
            </a:r>
          </a:p>
          <a:p>
            <a:r>
              <a:rPr lang="es-ES" altLang="en-US" baseline="0" dirty="0">
                <a:latin typeface="Arial" pitchFamily="34" charset="0"/>
                <a:cs typeface="Arial" pitchFamily="34" charset="0"/>
              </a:rPr>
              <a:t>Nota para el instructor: este cálculo es un poco más difícil que el anterior porque los 60 casos ocurrieron durante 3 años, no en un año. Si los participantes no  dividen por 3, el resultado será de 20 casos por cada 1000.000 durante el período de 3 años. Para calcular el promedio anual (tasa de incidencia anual, debe dividir el 20 / 100,000 por 3 para obtener 6.7 / 100,000 por año.</a:t>
            </a:r>
          </a:p>
          <a:p>
            <a:r>
              <a:rPr lang="es-ES" altLang="en-US" baseline="0" dirty="0">
                <a:latin typeface="Arial" pitchFamily="34" charset="0"/>
                <a:cs typeface="Arial" pitchFamily="34" charset="0"/>
              </a:rPr>
              <a:t>Pregunte: ¿Cómo informaríamos esto?</a:t>
            </a:r>
          </a:p>
          <a:p>
            <a:r>
              <a:rPr lang="es-ES" altLang="en-US" baseline="0" dirty="0">
                <a:latin typeface="Arial" pitchFamily="34" charset="0"/>
                <a:cs typeface="Arial" pitchFamily="34" charset="0"/>
              </a:rPr>
              <a:t>&lt;Hacer clic&gt;</a:t>
            </a:r>
          </a:p>
          <a:p>
            <a:r>
              <a:rPr lang="es-ES" altLang="en-US" baseline="0" dirty="0">
                <a:latin typeface="Arial" pitchFamily="34" charset="0"/>
                <a:cs typeface="Arial" pitchFamily="34" charset="0"/>
              </a:rPr>
              <a:t>Respuesta: La tasa de incidencia anual promedio del virus del </a:t>
            </a:r>
            <a:r>
              <a:rPr lang="es-ES" altLang="en-US" baseline="0" dirty="0" err="1">
                <a:latin typeface="Arial" pitchFamily="34" charset="0"/>
                <a:cs typeface="Arial" pitchFamily="34" charset="0"/>
              </a:rPr>
              <a:t>Zika</a:t>
            </a:r>
            <a:r>
              <a:rPr lang="es-ES" altLang="en-US" baseline="0" dirty="0">
                <a:latin typeface="Arial" pitchFamily="34" charset="0"/>
                <a:cs typeface="Arial" pitchFamily="34" charset="0"/>
              </a:rPr>
              <a:t> fue de 6.7 casos por 100,000 habitantes por año en el Distrito A durante los últimos tres años.</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165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n-US" baseline="0" dirty="0">
                <a:latin typeface="Arial" pitchFamily="34" charset="0"/>
                <a:cs typeface="Arial" pitchFamily="34" charset="0"/>
              </a:rPr>
              <a:t>Una tasa de ataque es similar a una tasa de incidencia. Ambos tienen un número de casos nuevos en el numerador. La tasa de incidencia generalmente se calcula durante un largo período de tiempo, mientras que la tasa de ataque generalmente se calcula durante un período corto de tiempo, como durante un brote.</a:t>
            </a:r>
          </a:p>
          <a:p>
            <a:r>
              <a:rPr lang="es-ES" altLang="en-US" baseline="0" dirty="0">
                <a:latin typeface="Arial" pitchFamily="34" charset="0"/>
                <a:cs typeface="Arial" pitchFamily="34" charset="0"/>
              </a:rPr>
              <a:t>Una tasa de ataque es el número de casos nuevos en una población durante un período de tiempo específico. Se puede usar una tasa de ataque para estimar el riesgo de enfermedad.</a:t>
            </a:r>
          </a:p>
          <a:p>
            <a:r>
              <a:rPr lang="es-ES" altLang="en-US" baseline="0" dirty="0">
                <a:latin typeface="Arial" pitchFamily="34" charset="0"/>
                <a:cs typeface="Arial" pitchFamily="34" charset="0"/>
              </a:rPr>
              <a:t>Para calcular la tasa de ataque:</a:t>
            </a:r>
          </a:p>
          <a:p>
            <a:r>
              <a:rPr lang="es-ES" altLang="en-US" baseline="0" dirty="0">
                <a:latin typeface="Arial" pitchFamily="34" charset="0"/>
                <a:cs typeface="Arial" pitchFamily="34" charset="0"/>
              </a:rPr>
              <a:t>• El numerador, al igual que la incidencia, es el número de casos nuevos</a:t>
            </a:r>
          </a:p>
          <a:p>
            <a:r>
              <a:rPr lang="es-ES" altLang="en-US" baseline="0" dirty="0">
                <a:latin typeface="Arial" pitchFamily="34" charset="0"/>
                <a:cs typeface="Arial" pitchFamily="34" charset="0"/>
              </a:rPr>
              <a:t>• El denominador es el tamaño de la población al comienzo de ese período.</a:t>
            </a:r>
          </a:p>
          <a:p>
            <a:r>
              <a:rPr lang="es-ES" altLang="en-US" baseline="0" dirty="0">
                <a:latin typeface="Arial" pitchFamily="34" charset="0"/>
                <a:cs typeface="Arial" pitchFamily="34" charset="0"/>
              </a:rPr>
              <a:t>• La fracción a menudo se multiplica por una constante, generalmente 100 o 1,000.</a:t>
            </a:r>
          </a:p>
          <a:p>
            <a:r>
              <a:rPr lang="es-ES" altLang="en-US" baseline="0" dirty="0">
                <a:latin typeface="Arial" pitchFamily="34" charset="0"/>
                <a:cs typeface="Arial" pitchFamily="34" charset="0"/>
              </a:rPr>
              <a:t>Ejemplo: Dieciséis casos de ántrax ocurrieron en la Aldea Q con una población de 800 residentes durante mayo de 2016.</a:t>
            </a:r>
          </a:p>
          <a:p>
            <a:r>
              <a:rPr lang="es-ES" altLang="en-US" baseline="0" dirty="0">
                <a:latin typeface="Arial" pitchFamily="34" charset="0"/>
                <a:cs typeface="Arial" pitchFamily="34" charset="0"/>
              </a:rPr>
              <a:t>La tasa de ataque para este período se calcula como 16/800, lo que equivale a 0,02. En general, al igual que con otras medidas, es preferible tener un número entero antes del decimal. Entonces, multiplique por 100 o por 1,000.</a:t>
            </a:r>
          </a:p>
          <a:p>
            <a:r>
              <a:rPr lang="es-ES" altLang="en-US" baseline="0" dirty="0">
                <a:latin typeface="Arial" pitchFamily="34" charset="0"/>
                <a:cs typeface="Arial" pitchFamily="34" charset="0"/>
              </a:rPr>
              <a:t>Si se selecciona una constante de 100, entonces 0.02 x 100 = 2 por 100 habitantes. Multiplicar por 100 es lo mismo que expresar la fracción como porcentaje. Entonces, podríamos decir que la tasa de ataque de ántrax en mayo de 2016 en la Aldea Q fue del 2%, o el 2% de la población desarrolló ántrax en el brote de mayo de 2016.</a:t>
            </a:r>
          </a:p>
          <a:p>
            <a:r>
              <a:rPr lang="es-ES" altLang="en-US" baseline="0" dirty="0">
                <a:latin typeface="Arial" pitchFamily="34" charset="0"/>
                <a:cs typeface="Arial" pitchFamily="34" charset="0"/>
              </a:rPr>
              <a:t>La tasa de ataque es una estimación del riesgo. Entonces, podríamos decir que el riesgo de que un residente de </a:t>
            </a:r>
            <a:r>
              <a:rPr lang="es-ES" altLang="en-US" baseline="0" dirty="0" err="1">
                <a:latin typeface="Arial" pitchFamily="34" charset="0"/>
                <a:cs typeface="Arial" pitchFamily="34" charset="0"/>
              </a:rPr>
              <a:t>Village</a:t>
            </a:r>
            <a:r>
              <a:rPr lang="es-ES" altLang="en-US" baseline="0" dirty="0">
                <a:latin typeface="Arial" pitchFamily="34" charset="0"/>
                <a:cs typeface="Arial" pitchFamily="34" charset="0"/>
              </a:rPr>
              <a:t> Q contrajera ántrax durante el brote fue del 2%.</a:t>
            </a:r>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3342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pitchFamily="34" charset="-128"/>
              </a:rPr>
              <a:t>Si </a:t>
            </a:r>
            <a:r>
              <a:rPr lang="en-US" altLang="en-US" dirty="0" err="1">
                <a:latin typeface="Arial" charset="0"/>
                <a:ea typeface="ＭＳ Ｐゴシック" pitchFamily="34" charset="-128"/>
              </a:rPr>
              <a:t>solamente</a:t>
            </a:r>
            <a:r>
              <a:rPr lang="en-US" altLang="en-US" dirty="0">
                <a:latin typeface="Arial" charset="0"/>
                <a:ea typeface="ＭＳ Ｐゴシック" pitchFamily="34" charset="-128"/>
              </a:rPr>
              <a:t> </a:t>
            </a:r>
            <a:r>
              <a:rPr lang="en-US" altLang="en-US" dirty="0" err="1">
                <a:latin typeface="Arial" charset="0"/>
                <a:ea typeface="ＭＳ Ｐゴシック" pitchFamily="34" charset="-128"/>
              </a:rPr>
              <a:t>vemos</a:t>
            </a:r>
            <a:r>
              <a:rPr lang="en-US" altLang="en-US" dirty="0">
                <a:latin typeface="Arial" charset="0"/>
                <a:ea typeface="ＭＳ Ｐゴシック" pitchFamily="34" charset="-128"/>
              </a:rPr>
              <a:t> </a:t>
            </a:r>
            <a:r>
              <a:rPr lang="en-US" altLang="en-US" dirty="0" err="1">
                <a:latin typeface="Arial" charset="0"/>
                <a:ea typeface="ＭＳ Ｐゴシック" pitchFamily="34" charset="-128"/>
              </a:rPr>
              <a:t>los</a:t>
            </a:r>
            <a:r>
              <a:rPr lang="en-US" altLang="en-US" dirty="0">
                <a:latin typeface="Arial" charset="0"/>
                <a:ea typeface="ＭＳ Ｐゴシック" pitchFamily="34" charset="-128"/>
              </a:rPr>
              <a:t> casos </a:t>
            </a:r>
            <a:r>
              <a:rPr lang="en-US" altLang="en-US" dirty="0" err="1">
                <a:latin typeface="Arial" charset="0"/>
                <a:ea typeface="ＭＳ Ｐゴシック" pitchFamily="34" charset="-128"/>
              </a:rPr>
              <a:t>pareciera</a:t>
            </a:r>
            <a:r>
              <a:rPr lang="en-US" altLang="en-US" dirty="0">
                <a:latin typeface="Arial" charset="0"/>
                <a:ea typeface="ＭＳ Ｐゴシック" pitchFamily="34" charset="-128"/>
              </a:rPr>
              <a:t> que el </a:t>
            </a:r>
            <a:r>
              <a:rPr lang="en-US" altLang="en-US" dirty="0" err="1">
                <a:latin typeface="Arial" charset="0"/>
                <a:ea typeface="ＭＳ Ｐゴシック" pitchFamily="34" charset="-128"/>
              </a:rPr>
              <a:t>grupo</a:t>
            </a:r>
            <a:r>
              <a:rPr lang="en-US" altLang="en-US" dirty="0">
                <a:latin typeface="Arial" charset="0"/>
                <a:ea typeface="ＭＳ Ｐゴシック" pitchFamily="34" charset="-128"/>
              </a:rPr>
              <a:t> mas </a:t>
            </a:r>
            <a:r>
              <a:rPr lang="en-US" altLang="en-US" dirty="0" err="1">
                <a:latin typeface="Arial" charset="0"/>
                <a:ea typeface="ＭＳ Ｐゴシック" pitchFamily="34" charset="-128"/>
              </a:rPr>
              <a:t>afectado</a:t>
            </a:r>
            <a:r>
              <a:rPr lang="en-US" altLang="en-US" dirty="0">
                <a:latin typeface="Arial" charset="0"/>
                <a:ea typeface="ＭＳ Ｐゴシック" pitchFamily="34" charset="-128"/>
              </a:rPr>
              <a:t> </a:t>
            </a:r>
            <a:r>
              <a:rPr lang="en-US" altLang="en-US" dirty="0" err="1">
                <a:latin typeface="Arial" charset="0"/>
                <a:ea typeface="ＭＳ Ｐゴシック" pitchFamily="34" charset="-128"/>
              </a:rPr>
              <a:t>es</a:t>
            </a:r>
            <a:r>
              <a:rPr lang="en-US" altLang="en-US" dirty="0">
                <a:latin typeface="Arial" charset="0"/>
                <a:ea typeface="ＭＳ Ｐゴシック" pitchFamily="34" charset="-128"/>
              </a:rPr>
              <a:t> el de 30 a 49 </a:t>
            </a:r>
            <a:r>
              <a:rPr lang="en-US" altLang="en-US" dirty="0" err="1">
                <a:latin typeface="Arial" charset="0"/>
                <a:ea typeface="ＭＳ Ｐゴシック" pitchFamily="34" charset="-128"/>
              </a:rPr>
              <a:t>años</a:t>
            </a:r>
            <a:r>
              <a:rPr lang="en-US" altLang="en-US" dirty="0">
                <a:latin typeface="Arial" charset="0"/>
                <a:ea typeface="ＭＳ Ｐゴシック" pitchFamily="34" charset="-128"/>
              </a:rPr>
              <a:t> de </a:t>
            </a:r>
            <a:r>
              <a:rPr lang="en-US" altLang="en-US" dirty="0" err="1">
                <a:latin typeface="Arial" charset="0"/>
                <a:ea typeface="ＭＳ Ｐゴシック" pitchFamily="34" charset="-128"/>
              </a:rPr>
              <a:t>edad</a:t>
            </a:r>
            <a:r>
              <a:rPr lang="en-US" altLang="en-US" dirty="0">
                <a:latin typeface="Arial" charset="0"/>
                <a:ea typeface="ＭＳ Ｐゴシック" pitchFamily="34" charset="-128"/>
              </a:rPr>
              <a:t>, </a:t>
            </a:r>
            <a:r>
              <a:rPr lang="en-US" altLang="en-US" dirty="0" err="1">
                <a:latin typeface="Arial" charset="0"/>
                <a:ea typeface="ＭＳ Ｐゴシック" pitchFamily="34" charset="-128"/>
              </a:rPr>
              <a:t>pero</a:t>
            </a:r>
            <a:r>
              <a:rPr lang="en-US" altLang="en-US" dirty="0">
                <a:latin typeface="Arial" charset="0"/>
                <a:ea typeface="ＭＳ Ｐゴシック" pitchFamily="34" charset="-128"/>
              </a:rPr>
              <a:t> no </a:t>
            </a:r>
            <a:r>
              <a:rPr lang="en-US" altLang="en-US" dirty="0" err="1">
                <a:latin typeface="Arial" charset="0"/>
                <a:ea typeface="ＭＳ Ｐゴシック" pitchFamily="34" charset="-128"/>
              </a:rPr>
              <a:t>nos</a:t>
            </a:r>
            <a:r>
              <a:rPr lang="en-US" altLang="en-US" dirty="0">
                <a:latin typeface="Arial" charset="0"/>
                <a:ea typeface="ＭＳ Ｐゴシック" pitchFamily="34" charset="-128"/>
              </a:rPr>
              <a:t> dice nada </a:t>
            </a:r>
            <a:r>
              <a:rPr lang="en-US" altLang="en-US" dirty="0" err="1">
                <a:latin typeface="Arial" charset="0"/>
                <a:ea typeface="ＭＳ Ｐゴシック" pitchFamily="34" charset="-128"/>
              </a:rPr>
              <a:t>sobre</a:t>
            </a:r>
            <a:r>
              <a:rPr lang="en-US" altLang="en-US" dirty="0">
                <a:latin typeface="Arial" charset="0"/>
                <a:ea typeface="ＭＳ Ｐゴシック" pitchFamily="34" charset="-128"/>
              </a:rPr>
              <a:t> </a:t>
            </a:r>
            <a:r>
              <a:rPr lang="en-US" altLang="en-US" dirty="0" err="1">
                <a:latin typeface="Arial" charset="0"/>
                <a:ea typeface="ＭＳ Ｐゴシック" pitchFamily="34" charset="-128"/>
              </a:rPr>
              <a:t>quienes</a:t>
            </a:r>
            <a:r>
              <a:rPr lang="en-US" altLang="en-US" dirty="0">
                <a:latin typeface="Arial" charset="0"/>
                <a:ea typeface="ＭＳ Ｐゴシック" pitchFamily="34" charset="-128"/>
              </a:rPr>
              <a:t> </a:t>
            </a:r>
            <a:r>
              <a:rPr lang="en-US" altLang="en-US" dirty="0" err="1">
                <a:latin typeface="Arial" charset="0"/>
                <a:ea typeface="ＭＳ Ｐゴシック" pitchFamily="34" charset="-128"/>
              </a:rPr>
              <a:t>están</a:t>
            </a:r>
            <a:r>
              <a:rPr lang="en-US" altLang="en-US" dirty="0">
                <a:latin typeface="Arial" charset="0"/>
                <a:ea typeface="ＭＳ Ｐゴシック" pitchFamily="34" charset="-128"/>
              </a:rPr>
              <a:t> </a:t>
            </a:r>
            <a:r>
              <a:rPr lang="en-US" altLang="en-US" dirty="0" err="1">
                <a:latin typeface="Arial" charset="0"/>
                <a:ea typeface="ＭＳ Ｐゴシック" pitchFamily="34" charset="-128"/>
              </a:rPr>
              <a:t>sometidos</a:t>
            </a:r>
            <a:r>
              <a:rPr lang="en-US" altLang="en-US" baseline="0" dirty="0">
                <a:latin typeface="Arial" charset="0"/>
                <a:ea typeface="ＭＳ Ｐゴシック" pitchFamily="34" charset="-128"/>
              </a:rPr>
              <a:t> a </a:t>
            </a:r>
            <a:r>
              <a:rPr lang="en-US" altLang="en-US" dirty="0">
                <a:latin typeface="Arial" charset="0"/>
                <a:ea typeface="ＭＳ Ｐゴシック" pitchFamily="34" charset="-128"/>
              </a:rPr>
              <a:t>mayor  </a:t>
            </a:r>
            <a:r>
              <a:rPr lang="en-US" altLang="en-US" dirty="0" err="1">
                <a:latin typeface="Arial" charset="0"/>
                <a:ea typeface="ＭＳ Ｐゴシック" pitchFamily="34" charset="-128"/>
              </a:rPr>
              <a:t>riesgo</a:t>
            </a:r>
            <a:endParaRPr lang="en-US" altLang="en-US" dirty="0">
              <a:latin typeface="Arial" charset="0"/>
              <a:ea typeface="ＭＳ Ｐゴシック" pitchFamily="34" charset="-128"/>
            </a:endParaRPr>
          </a:p>
          <a:p>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000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a:t>
            </a:r>
            <a:r>
              <a:rPr lang="x-none" sz="1200" dirty="0"/>
              <a:t>a tasa de </a:t>
            </a:r>
            <a:r>
              <a:rPr lang="es-CO" sz="1200" dirty="0"/>
              <a:t>incidencia</a:t>
            </a:r>
            <a:r>
              <a:rPr lang="x-none" sz="1200" dirty="0"/>
              <a:t> para las mujeres de 15 a 29 años, p</a:t>
            </a:r>
            <a:r>
              <a:rPr lang="es-CO" sz="1200" dirty="0"/>
              <a:t>a</a:t>
            </a:r>
            <a:r>
              <a:rPr lang="x-none" sz="1200" dirty="0"/>
              <a:t>r</a:t>
            </a:r>
            <a:r>
              <a:rPr lang="es-CO" sz="1200" dirty="0"/>
              <a:t>a</a:t>
            </a:r>
            <a:r>
              <a:rPr lang="x-none" sz="1200" dirty="0"/>
              <a:t> una población de 1,000</a:t>
            </a:r>
            <a:r>
              <a:rPr lang="es-CO" sz="1200" dirty="0"/>
              <a:t> habitantes es de </a:t>
            </a:r>
            <a:r>
              <a:rPr lang="x-none" sz="1200" dirty="0"/>
              <a:t>60 / 6</a:t>
            </a:r>
            <a:r>
              <a:rPr lang="en-US" sz="1200" dirty="0"/>
              <a:t>.</a:t>
            </a:r>
            <a:r>
              <a:rPr lang="x-none" sz="1200" dirty="0"/>
              <a:t>000 x 1</a:t>
            </a:r>
            <a:r>
              <a:rPr lang="en-US" sz="1200" dirty="0"/>
              <a:t>.</a:t>
            </a:r>
            <a:r>
              <a:rPr lang="x-none" sz="1200" dirty="0"/>
              <a:t>000 = 0</a:t>
            </a:r>
            <a:r>
              <a:rPr lang="en-US" sz="1200" dirty="0"/>
              <a:t>,</a:t>
            </a:r>
            <a:r>
              <a:rPr lang="x-none" sz="1200" dirty="0"/>
              <a:t>01 x 1</a:t>
            </a:r>
            <a:r>
              <a:rPr lang="en-US" sz="1200" dirty="0"/>
              <a:t>.</a:t>
            </a:r>
            <a:r>
              <a:rPr lang="x-none" sz="1200" dirty="0"/>
              <a:t>000 = 10 casos / 1</a:t>
            </a:r>
            <a:r>
              <a:rPr lang="en-US" sz="1200" dirty="0"/>
              <a:t>.</a:t>
            </a:r>
            <a:r>
              <a:rPr lang="x-none" sz="1200" dirty="0"/>
              <a:t>000 </a:t>
            </a:r>
            <a:r>
              <a:rPr lang="es-CO" sz="1200" dirty="0"/>
              <a:t>habitantes</a:t>
            </a:r>
            <a:endParaRPr lang="en-US" altLang="en-US" dirty="0">
              <a:latin typeface="Arial" charset="0"/>
              <a:ea typeface="ＭＳ Ｐゴシック" pitchFamily="34" charset="-128"/>
            </a:endParaRPr>
          </a:p>
          <a:p>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283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La tasa de incidencia de fiebre hemorrágica por 1.000 habitantes por sexo</a:t>
            </a:r>
            <a:r>
              <a:rPr lang="es-CO" sz="1200" kern="1200" baseline="0" dirty="0">
                <a:solidFill>
                  <a:schemeClr val="tx1"/>
                </a:solidFill>
                <a:effectLst/>
                <a:latin typeface="+mn-lt"/>
                <a:ea typeface="+mn-ea"/>
                <a:cs typeface="+mn-cs"/>
              </a:rPr>
              <a:t> y edad en Zaire </a:t>
            </a:r>
            <a:r>
              <a:rPr lang="es-CO" altLang="en-US" sz="1200" dirty="0">
                <a:solidFill>
                  <a:schemeClr val="tx1"/>
                </a:solidFill>
                <a:ea typeface="ＭＳ Ｐゴシック" pitchFamily="34" charset="-128"/>
              </a:rPr>
              <a:t>2016, evidencia que la mayor tasa tanto en hombres como en mujeres es</a:t>
            </a:r>
            <a:r>
              <a:rPr lang="es-CO" altLang="en-US" sz="1200" baseline="0" dirty="0">
                <a:solidFill>
                  <a:schemeClr val="tx1"/>
                </a:solidFill>
                <a:ea typeface="ＭＳ Ｐゴシック" pitchFamily="34" charset="-128"/>
              </a:rPr>
              <a:t> mayor en el grupo de menores de 1 año.</a:t>
            </a:r>
            <a:endParaRPr lang="x-none" altLang="en-US" sz="1200" dirty="0">
              <a:solidFill>
                <a:schemeClr val="tx1"/>
              </a:solidFill>
              <a:ea typeface="ＭＳ Ｐゴシック" pitchFamily="34" charset="-128"/>
            </a:endParaRPr>
          </a:p>
          <a:p>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655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Pasemos a la prevalencia. Mientras que la incidencia se refiere a los casos NUEVOS, la prevalencia de la enfermedad es la frecuencia de casos existentes (casos nuevos más casos antiguos que aún están activos) en una población en un momento o período de tiempo.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incidencia y la prevalencia también difieren de otra manera. La incidencia se refiere a la ocurrencia de algún evento de salud como una enfermedad, lesión o incluso un embarazo. La prevalencia puede referirse en particular a enfermedades crónicas (enfermedades no transmisibles) o a enfermedades transmisibles que se vuelven crónicas (como infección por VIH, lepra, tuberculosis, et al.) O como consecuencia de una lesión (cojera, ceguera). Pero la prevalencia también puede referirse a atributos o comportamientos, como la prevalencia del tabaquismo en una población o la prevalencia de un factor de riesgo genético en una población.</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fórmula de prevalencia sigue las otras fórmulas que hemos discutido: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Numerador es el número de casos o número de personas con el atributo o comportamiento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El denominador es el tamaño de la población.</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La constante suele ser 100 y se expresa como porcentaje o 1000.</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Nota: algunas personas utilizan el término tasa de prevalencia en lugar de solo prevalencia. En este curso, cualquiera está bien.</a:t>
            </a:r>
            <a:endParaRPr lang="en-US" sz="1200" kern="1200" dirty="0">
              <a:solidFill>
                <a:schemeClr val="tx1"/>
              </a:solidFill>
              <a:effectLst/>
              <a:latin typeface="+mn-lt"/>
              <a:ea typeface="+mn-ea"/>
              <a:cs typeface="+mn-cs"/>
            </a:endParaRPr>
          </a:p>
          <a:p>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434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n-US" baseline="0" dirty="0">
                <a:latin typeface="Arial" pitchFamily="34" charset="0"/>
                <a:cs typeface="Arial" pitchFamily="34" charset="0"/>
              </a:rPr>
              <a:t>Esta diapositiva muestra 3 ejemplos de prevalencia.</a:t>
            </a:r>
          </a:p>
          <a:p>
            <a:r>
              <a:rPr lang="es-ES" altLang="en-US" baseline="0" dirty="0">
                <a:latin typeface="Arial" pitchFamily="34" charset="0"/>
                <a:cs typeface="Arial" pitchFamily="34" charset="0"/>
              </a:rPr>
              <a:t>El primero es la prevalencia del VIH en la población general.</a:t>
            </a:r>
          </a:p>
          <a:p>
            <a:r>
              <a:rPr lang="es-ES" altLang="en-US" baseline="0" dirty="0">
                <a:latin typeface="Arial" pitchFamily="34" charset="0"/>
                <a:cs typeface="Arial" pitchFamily="34" charset="0"/>
              </a:rPr>
              <a:t>El segundo es la anemia en los niños. Debido a que el numerador se limita a los niños, el denominador también debe restringirse a los niños.</a:t>
            </a:r>
          </a:p>
          <a:p>
            <a:r>
              <a:rPr lang="es-ES" altLang="en-US" baseline="0" dirty="0">
                <a:latin typeface="Arial" pitchFamily="34" charset="0"/>
                <a:cs typeface="Arial" pitchFamily="34" charset="0"/>
              </a:rPr>
              <a:t>El tercero es fumar en adultos.</a:t>
            </a:r>
          </a:p>
          <a:p>
            <a:r>
              <a:rPr lang="es-ES" altLang="en-US" baseline="0" dirty="0">
                <a:latin typeface="Arial" pitchFamily="34" charset="0"/>
                <a:cs typeface="Arial" pitchFamily="34" charset="0"/>
              </a:rPr>
              <a:t>Tenga en cuenta que el VIH es una infección, la anemia puede considerarse una enfermedad que también es un factor de riesgo para otras enfermedades y el tabaquismo es un comportamiento. Todos son ejemplos válidos de prevalencia y todos se calculan de la misma manera.</a:t>
            </a:r>
          </a:p>
          <a:p>
            <a:r>
              <a:rPr lang="es-ES" altLang="en-US" baseline="0" dirty="0">
                <a:latin typeface="Arial" pitchFamily="34" charset="0"/>
                <a:cs typeface="Arial" pitchFamily="34" charset="0"/>
              </a:rPr>
              <a:t>La constante: cada una se multiplicaría por 100 o 1000)</a:t>
            </a:r>
          </a:p>
          <a:p>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459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Considere este diagrama. Cada línea representa a alguien en esta comunidad de 100 personas que desarrollaron una enfermedad y luego se recuperaron, desde finales de junio hasta principios de agosto. Tómese un momento para mirar la diapositiva.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¿Cuántos casos se muestran en este diagrama?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7</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¿Cuál fue la prevalencia de la enfermedad el 1 de julio, es decir, cuántas personas estaban enfermas el 1 de julio?.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3</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¿Cuál fue la prevalencia de la enfermedad el 1 de agosto?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4</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¿Cuál fue la prevalencia durante todo el mes de julio, es decir, cuántas personas estuvieron enfermas en algún momento durante el mes de julio?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7</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Finalmente, ¿cuál fue la incidencia durante julio?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4 casos NUEVOS durante el mes de julio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Tenga en cuenta que la prevalencia puede referirse a un momento determinado, como un día en particular, o a un período de tiempo, como un mes o un año.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71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Considere este diagrama. Cada línea representa a alguien en esta comunidad de 100 personas que desarrollaron una enfermedad y luego se recuperaron, desde finales de junio hasta principios de agosto. Tómese un momento para mirar la diapositiva.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¿Cuántos casos se muestran en este diagrama?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7</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¿Cuál fue la prevalencia de la enfermedad el 1 de julio, es decir, cuántas personas estaban enfermas el 1 de julio?.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3</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¿Cuál fue la prevalencia de la enfermedad el 1 de agosto?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4</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¿Cuál fue la prevalencia durante todo el mes de julio, es decir, cuántas personas estuvieron enfermas en algún momento durante el mes de julio?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7</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Finalmente, ¿cuál fue la incidencia durante julio?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4 casos NUEVOS durante el mes de julio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Tenga en cuenta que la prevalencia puede referirse a un momento determinado, como un día en particular, o a un período de tiempo, como un mes o un año.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altLang="en-US" baseline="0" dirty="0">
              <a:latin typeface="Arial" pitchFamily="34" charset="0"/>
              <a:cs typeface="Arial" pitchFamily="34" charset="0"/>
            </a:endParaRPr>
          </a:p>
          <a:p>
            <a:endParaRPr lang="en-US" altLang="en-US" baseline="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489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La prevalencia puntual o prevalencia de punto el 1 de Octubre de 1990</a:t>
            </a:r>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x = casos presentes el 1/10/90 = 6</a:t>
            </a:r>
            <a:endParaRPr lang="en-US"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y = población = 20</a:t>
            </a:r>
            <a:endParaRPr lang="en-US"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x/y *10n </a:t>
            </a:r>
            <a:endParaRPr lang="en-US"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 6/20 * 100 = 30%</a:t>
            </a:r>
            <a:endParaRPr lang="en-US"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Respuesta: prevalencia </a:t>
            </a:r>
            <a:r>
              <a:rPr lang="es-CO" sz="1200" kern="1200" dirty="0" err="1">
                <a:solidFill>
                  <a:schemeClr val="tx1"/>
                </a:solidFill>
                <a:effectLst/>
                <a:latin typeface="+mn-lt"/>
                <a:ea typeface="+mn-ea"/>
                <a:cs typeface="+mn-cs"/>
              </a:rPr>
              <a:t>pontual</a:t>
            </a:r>
            <a:r>
              <a:rPr lang="es-CO" sz="1200" kern="1200" dirty="0">
                <a:solidFill>
                  <a:schemeClr val="tx1"/>
                </a:solidFill>
                <a:effectLst/>
                <a:latin typeface="+mn-lt"/>
                <a:ea typeface="+mn-ea"/>
                <a:cs typeface="+mn-cs"/>
              </a:rPr>
              <a:t> al 1 octubre de 1990 es de 30 casos por 100 habitantes</a:t>
            </a:r>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962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76201">
              <a:defRPr sz="2300">
                <a:solidFill>
                  <a:schemeClr val="tx1"/>
                </a:solidFill>
                <a:latin typeface="Times" charset="0"/>
                <a:ea typeface="ＭＳ Ｐゴシック" charset="0"/>
              </a:defRPr>
            </a:lvl1pPr>
            <a:lvl2pPr marL="742866" indent="-285717" defTabSz="876201">
              <a:defRPr sz="2300">
                <a:solidFill>
                  <a:schemeClr val="tx1"/>
                </a:solidFill>
                <a:latin typeface="Times" charset="0"/>
                <a:ea typeface="ＭＳ Ｐゴシック" charset="0"/>
              </a:defRPr>
            </a:lvl2pPr>
            <a:lvl3pPr marL="1142871" indent="-228574" defTabSz="876201">
              <a:defRPr sz="2300">
                <a:solidFill>
                  <a:schemeClr val="tx1"/>
                </a:solidFill>
                <a:latin typeface="Times" charset="0"/>
                <a:ea typeface="ＭＳ Ｐゴシック" charset="0"/>
              </a:defRPr>
            </a:lvl3pPr>
            <a:lvl4pPr marL="1600019" indent="-228574" defTabSz="876201">
              <a:defRPr sz="2300">
                <a:solidFill>
                  <a:schemeClr val="tx1"/>
                </a:solidFill>
                <a:latin typeface="Times" charset="0"/>
                <a:ea typeface="ＭＳ Ｐゴシック" charset="0"/>
              </a:defRPr>
            </a:lvl4pPr>
            <a:lvl5pPr marL="2057167" indent="-228574" defTabSz="876201">
              <a:defRPr sz="2300">
                <a:solidFill>
                  <a:schemeClr val="tx1"/>
                </a:solidFill>
                <a:latin typeface="Times" charset="0"/>
                <a:ea typeface="ＭＳ Ｐゴシック" charset="0"/>
              </a:defRPr>
            </a:lvl5pPr>
            <a:lvl6pPr marL="2514315" indent="-228574" defTabSz="876201" eaLnBrk="0" fontAlgn="base" hangingPunct="0">
              <a:spcBef>
                <a:spcPct val="0"/>
              </a:spcBef>
              <a:spcAft>
                <a:spcPct val="0"/>
              </a:spcAft>
              <a:defRPr sz="2300">
                <a:solidFill>
                  <a:schemeClr val="tx1"/>
                </a:solidFill>
                <a:latin typeface="Times" charset="0"/>
                <a:ea typeface="ＭＳ Ｐゴシック" charset="0"/>
              </a:defRPr>
            </a:lvl6pPr>
            <a:lvl7pPr marL="2971463" indent="-228574" defTabSz="876201" eaLnBrk="0" fontAlgn="base" hangingPunct="0">
              <a:spcBef>
                <a:spcPct val="0"/>
              </a:spcBef>
              <a:spcAft>
                <a:spcPct val="0"/>
              </a:spcAft>
              <a:defRPr sz="2300">
                <a:solidFill>
                  <a:schemeClr val="tx1"/>
                </a:solidFill>
                <a:latin typeface="Times" charset="0"/>
                <a:ea typeface="ＭＳ Ｐゴシック" charset="0"/>
              </a:defRPr>
            </a:lvl7pPr>
            <a:lvl8pPr marL="3428612" indent="-228574" defTabSz="876201" eaLnBrk="0" fontAlgn="base" hangingPunct="0">
              <a:spcBef>
                <a:spcPct val="0"/>
              </a:spcBef>
              <a:spcAft>
                <a:spcPct val="0"/>
              </a:spcAft>
              <a:defRPr sz="2300">
                <a:solidFill>
                  <a:schemeClr val="tx1"/>
                </a:solidFill>
                <a:latin typeface="Times" charset="0"/>
                <a:ea typeface="ＭＳ Ｐゴシック" charset="0"/>
              </a:defRPr>
            </a:lvl8pPr>
            <a:lvl9pPr marL="3885760" indent="-228574" defTabSz="876201" eaLnBrk="0" fontAlgn="base" hangingPunct="0">
              <a:spcBef>
                <a:spcPct val="0"/>
              </a:spcBef>
              <a:spcAft>
                <a:spcPct val="0"/>
              </a:spcAft>
              <a:defRPr sz="2300">
                <a:solidFill>
                  <a:schemeClr val="tx1"/>
                </a:solidFill>
                <a:latin typeface="Times" charset="0"/>
                <a:ea typeface="ＭＳ Ｐゴシック" charset="0"/>
              </a:defRPr>
            </a:lvl9pPr>
          </a:lstStyle>
          <a:p>
            <a:fld id="{BA4E9AAE-4B47-452D-A377-E8032DC62D8A}" type="slidenum">
              <a:rPr lang="fr-FR" sz="1200"/>
              <a:t>3</a:t>
            </a:fld>
            <a:endParaRPr lang="fr-FR" sz="1200"/>
          </a:p>
        </p:txBody>
      </p:sp>
      <p:sp>
        <p:nvSpPr>
          <p:cNvPr id="51203" name="Rectangle 2"/>
          <p:cNvSpPr>
            <a:spLocks noGrp="1" noRot="1" noChangeAspect="1" noChangeArrowheads="1" noTextEdit="1"/>
          </p:cNvSpPr>
          <p:nvPr>
            <p:ph type="sldImg"/>
          </p:nvPr>
        </p:nvSpPr>
        <p:spPr>
          <a:xfrm>
            <a:off x="-19050" y="674688"/>
            <a:ext cx="2498725" cy="1874837"/>
          </a:xfrm>
        </p:spPr>
      </p:sp>
      <p:sp>
        <p:nvSpPr>
          <p:cNvPr id="74756" name="Rectangle 3"/>
          <p:cNvSpPr>
            <a:spLocks noGrp="1" noChangeArrowheads="1"/>
          </p:cNvSpPr>
          <p:nvPr>
            <p:ph type="body" idx="1"/>
          </p:nvPr>
        </p:nvSpPr>
        <p:spPr>
          <a:xfrm>
            <a:off x="298174" y="2848132"/>
            <a:ext cx="5485158" cy="59960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s-CO" sz="1200" kern="1200" dirty="0">
                <a:solidFill>
                  <a:schemeClr val="tx1"/>
                </a:solidFill>
                <a:effectLst/>
                <a:latin typeface="+mn-lt"/>
                <a:ea typeface="+mn-ea"/>
                <a:cs typeface="+mn-cs"/>
              </a:rPr>
              <a:t>Entre los tipos de medidas de frecuencia que podemos calcular tenemos: </a:t>
            </a:r>
            <a:endParaRPr lang="en-US"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Número de caso o c</a:t>
            </a:r>
            <a:r>
              <a:rPr lang="x-none" sz="1200" kern="1200" dirty="0">
                <a:solidFill>
                  <a:schemeClr val="tx1"/>
                </a:solidFill>
                <a:effectLst/>
                <a:latin typeface="+mn-lt"/>
                <a:ea typeface="+mn-ea"/>
                <a:cs typeface="+mn-cs"/>
              </a:rPr>
              <a:t>onteos</a:t>
            </a:r>
            <a:endParaRPr lang="en-US" sz="1200" kern="1200" dirty="0">
              <a:solidFill>
                <a:schemeClr val="tx1"/>
              </a:solidFill>
              <a:effectLst/>
              <a:latin typeface="+mn-lt"/>
              <a:ea typeface="+mn-ea"/>
              <a:cs typeface="+mn-cs"/>
            </a:endParaRPr>
          </a:p>
          <a:p>
            <a:pPr lvl="0"/>
            <a:r>
              <a:rPr lang="x-none" sz="1200" kern="1200" dirty="0">
                <a:solidFill>
                  <a:schemeClr val="tx1"/>
                </a:solidFill>
                <a:effectLst/>
                <a:latin typeface="+mn-lt"/>
                <a:ea typeface="+mn-ea"/>
                <a:cs typeface="+mn-cs"/>
              </a:rPr>
              <a:t>Razones</a:t>
            </a:r>
            <a:endParaRPr lang="en-US" sz="1200" kern="1200" dirty="0">
              <a:solidFill>
                <a:schemeClr val="tx1"/>
              </a:solidFill>
              <a:effectLst/>
              <a:latin typeface="+mn-lt"/>
              <a:ea typeface="+mn-ea"/>
              <a:cs typeface="+mn-cs"/>
            </a:endParaRPr>
          </a:p>
          <a:p>
            <a:pPr lvl="0"/>
            <a:r>
              <a:rPr lang="x-none" sz="1200" kern="1200" dirty="0">
                <a:solidFill>
                  <a:schemeClr val="tx1"/>
                </a:solidFill>
                <a:effectLst/>
                <a:latin typeface="+mn-lt"/>
                <a:ea typeface="+mn-ea"/>
                <a:cs typeface="+mn-cs"/>
              </a:rPr>
              <a:t>Proporciones</a:t>
            </a:r>
            <a:endParaRPr lang="en-US" sz="1200" kern="1200" dirty="0">
              <a:solidFill>
                <a:schemeClr val="tx1"/>
              </a:solidFill>
              <a:effectLst/>
              <a:latin typeface="+mn-lt"/>
              <a:ea typeface="+mn-ea"/>
              <a:cs typeface="+mn-cs"/>
            </a:endParaRPr>
          </a:p>
          <a:p>
            <a:pPr lvl="0"/>
            <a:r>
              <a:rPr lang="x-none" sz="1200" kern="1200" dirty="0">
                <a:solidFill>
                  <a:schemeClr val="tx1"/>
                </a:solidFill>
                <a:effectLst/>
                <a:latin typeface="+mn-lt"/>
                <a:ea typeface="+mn-ea"/>
                <a:cs typeface="+mn-cs"/>
              </a:rPr>
              <a:t>Tasas</a:t>
            </a:r>
            <a:endParaRPr lang="en-US" sz="1200" kern="1200" dirty="0">
              <a:solidFill>
                <a:schemeClr val="tx1"/>
              </a:solidFill>
              <a:effectLst/>
              <a:latin typeface="+mn-lt"/>
              <a:ea typeface="+mn-ea"/>
              <a:cs typeface="+mn-cs"/>
            </a:endParaRPr>
          </a:p>
          <a:p>
            <a:pPr algn="just">
              <a:lnSpc>
                <a:spcPct val="115000"/>
              </a:lnSpc>
              <a:spcAft>
                <a:spcPts val="1000"/>
              </a:spcAft>
            </a:pPr>
            <a:endParaRPr lang="en-US" dirty="0">
              <a:latin typeface="Arial" charset="0"/>
            </a:endParaRPr>
          </a:p>
        </p:txBody>
      </p:sp>
    </p:spTree>
    <p:extLst>
      <p:ext uri="{BB962C8B-B14F-4D97-AF65-F5344CB8AC3E}">
        <p14:creationId xmlns:p14="http://schemas.microsoft.com/office/powerpoint/2010/main" val="3755072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Entonces, para resumir, la incidencia se refiere al número de NUEVOS casos de enfermedad durante un período de tiempo específico. ("La incidencia le dice qué hay de nuevo"). Como resultado, la incidencia es útil para estudiar factores, exposiciones, comportamientos y causas que aumentan el riesgo de enfermedad de una persona.</a:t>
            </a:r>
          </a:p>
          <a:p>
            <a:r>
              <a:rPr lang="es-ES" sz="1200" kern="1200" dirty="0">
                <a:solidFill>
                  <a:schemeClr val="tx1"/>
                </a:solidFill>
                <a:effectLst/>
                <a:latin typeface="+mn-lt"/>
                <a:ea typeface="+mn-ea"/>
                <a:cs typeface="+mn-cs"/>
              </a:rPr>
              <a:t>Por el contrario, la prevalencia se refiere al número total de casos nuevos y preexistentes. (“La prevalencia le dice lo que es”). La prevalencia es más útil para medir y monitorear el tamaño del problema de salud en la comunidad y para planificar intervenciones.</a:t>
            </a:r>
          </a:p>
          <a:p>
            <a:r>
              <a:rPr lang="es-ES" sz="1200" kern="1200" dirty="0">
                <a:solidFill>
                  <a:schemeClr val="tx1"/>
                </a:solidFill>
                <a:effectLst/>
                <a:latin typeface="+mn-lt"/>
                <a:ea typeface="+mn-ea"/>
                <a:cs typeface="+mn-cs"/>
              </a:rPr>
              <a:t>Preguntas opcionales:</a:t>
            </a:r>
          </a:p>
          <a:p>
            <a:r>
              <a:rPr lang="es-ES" sz="1200" kern="1200" dirty="0">
                <a:solidFill>
                  <a:schemeClr val="tx1"/>
                </a:solidFill>
                <a:effectLst/>
                <a:latin typeface="+mn-lt"/>
                <a:ea typeface="+mn-ea"/>
                <a:cs typeface="+mn-cs"/>
              </a:rPr>
              <a:t>Pregunte: ¿Puede pensar en una enfermedad que tenga una incidencia relativamente baja pero una prevalencia relativamente alta?</a:t>
            </a:r>
          </a:p>
          <a:p>
            <a:r>
              <a:rPr lang="es-ES" sz="1200" kern="1200" dirty="0">
                <a:solidFill>
                  <a:schemeClr val="tx1"/>
                </a:solidFill>
                <a:effectLst/>
                <a:latin typeface="+mn-lt"/>
                <a:ea typeface="+mn-ea"/>
                <a:cs typeface="+mn-cs"/>
              </a:rPr>
              <a:t>Respuesta: Casi cualquier enfermedad crónica que no sea mortal pero que no se pueda curar, por ejemplo, diabetes, hipertensión, infección por VIH tratada, etc. La incidencia durante un período dado puede ser baja, pero debido a que los casos se acumulan, la prevalencia es mayor que la incidencia.</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497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Otro tipo común de tasa es la tasa de mortalidad o muerte.</a:t>
            </a:r>
          </a:p>
          <a:p>
            <a:r>
              <a:rPr lang="es-ES" sz="1200" kern="1200" dirty="0">
                <a:solidFill>
                  <a:schemeClr val="tx1"/>
                </a:solidFill>
                <a:effectLst/>
                <a:latin typeface="+mn-lt"/>
                <a:ea typeface="+mn-ea"/>
                <a:cs typeface="+mn-cs"/>
              </a:rPr>
              <a:t>Una tasa de muerte es la frecuencia de muerte en una población, calculada dividiendo el número de muertes (el numerador) durante un período específico por la población estimada (el denominador). Las tasas de mortalidad se utilizan multiplicadas por 1.000.</a:t>
            </a:r>
          </a:p>
          <a:p>
            <a:r>
              <a:rPr lang="es-ES" sz="1200" kern="1200" dirty="0">
                <a:solidFill>
                  <a:schemeClr val="tx1"/>
                </a:solidFill>
                <a:effectLst/>
                <a:latin typeface="+mn-lt"/>
                <a:ea typeface="+mn-ea"/>
                <a:cs typeface="+mn-cs"/>
              </a:rPr>
              <a:t>Los diferentes tipos de tasas de muerte incluyen:</a:t>
            </a:r>
          </a:p>
          <a:p>
            <a:r>
              <a:rPr lang="es-ES" sz="1200" kern="1200" dirty="0">
                <a:solidFill>
                  <a:schemeClr val="tx1"/>
                </a:solidFill>
                <a:effectLst/>
                <a:latin typeface="+mn-lt"/>
                <a:ea typeface="+mn-ea"/>
                <a:cs typeface="+mn-cs"/>
              </a:rPr>
              <a:t>• Si el numerador (muertes) está restringido a una enfermedad específica, se denomina tasa de muerte "específica de la enfermedad" o "específica de la causa".</a:t>
            </a:r>
          </a:p>
          <a:p>
            <a:r>
              <a:rPr lang="es-ES" sz="1200" kern="1200" dirty="0">
                <a:solidFill>
                  <a:schemeClr val="tx1"/>
                </a:solidFill>
                <a:effectLst/>
                <a:latin typeface="+mn-lt"/>
                <a:ea typeface="+mn-ea"/>
                <a:cs typeface="+mn-cs"/>
              </a:rPr>
              <a:t>• Si el denominador se limita a una subpoblación como un grupo de edad o solo hombres; luego, la tasa de mortalidad se denomina tasa de mortalidad "específica por edad" o "específica por sexo".</a:t>
            </a:r>
          </a:p>
          <a:p>
            <a:r>
              <a:rPr lang="es-ES" sz="1200" kern="1200" dirty="0">
                <a:solidFill>
                  <a:schemeClr val="tx1"/>
                </a:solidFill>
                <a:effectLst/>
                <a:latin typeface="+mn-lt"/>
                <a:ea typeface="+mn-ea"/>
                <a:cs typeface="+mn-cs"/>
              </a:rPr>
              <a:t>• La tasa de mortalidad materna se refiere a las muertes entre las madres que han dado a luz recientemente.</a:t>
            </a:r>
          </a:p>
          <a:p>
            <a:r>
              <a:rPr lang="es-ES" sz="1200" kern="1200" dirty="0">
                <a:solidFill>
                  <a:schemeClr val="tx1"/>
                </a:solidFill>
                <a:effectLst/>
                <a:latin typeface="+mn-lt"/>
                <a:ea typeface="+mn-ea"/>
                <a:cs typeface="+mn-cs"/>
              </a:rPr>
              <a:t>• Y hay muchos otros</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180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Esta diapositiva es un ejemplo de cómo calcular una tasa de mortalidad.</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Considere un país de 60.000.000 de habitantes. En el año 2017 murieron 540.000 personas.</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¿Qué números usaría para calcular la tasa de mortalidad?</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(540.000 / 60.000.000) x 1.000.</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¿Qué valor obtiene?</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La tasa de mortalidad es de 9.0 muertes por cada 1,000 habitantes para ese año.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Pregunte: Si quisiéramos comparar la mortalidad entre diferentes áreas geográficas, ¿compararía el número de muertes?</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Respuesta: Como vimos anteriormente cuando discutimos los conteos versus las tasas, el número está influenciado por el tamaño de la población, ejemplo:  China siempre tendrá más muertes que un país más pequeño. La mejor manera de comparar la mortalidad entre áreas es comparar las tasas de mortalidad, porque las tasas tienen en cuenta el tamaño de la población.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4067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La tasa de letalidad es</a:t>
            </a:r>
            <a:r>
              <a:rPr lang="es-ES" sz="1200" kern="1200" dirty="0">
                <a:solidFill>
                  <a:schemeClr val="tx1"/>
                </a:solidFill>
                <a:effectLst/>
                <a:latin typeface="+mn-lt"/>
                <a:ea typeface="+mn-ea"/>
                <a:cs typeface="+mn-cs"/>
              </a:rPr>
              <a:t> otra tasa diferente relacionada con la muerte.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tasa de letalidad es la proporción de personas con una enfermedad en particular que mueren a causa de esa enfermedad. Refleja la virulencia o letalidad de la enfermedad.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Dado que es una proporción, las personas en el numerador también se incluyen en el denominador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fórmula para calcular la tasa de letalidad es:</a:t>
            </a:r>
            <a:endParaRPr lang="en-US" sz="1200" kern="1200" dirty="0">
              <a:solidFill>
                <a:schemeClr val="tx1"/>
              </a:solidFill>
              <a:effectLst/>
              <a:latin typeface="+mn-lt"/>
              <a:ea typeface="+mn-ea"/>
              <a:cs typeface="+mn-cs"/>
            </a:endParaRPr>
          </a:p>
          <a:p>
            <a:pPr marL="228600" indent="-228600">
              <a:buAutoNum type="arabicPeriod"/>
            </a:pPr>
            <a:r>
              <a:rPr lang="es-ES" sz="1200" kern="1200" dirty="0">
                <a:solidFill>
                  <a:schemeClr val="tx1"/>
                </a:solidFill>
                <a:effectLst/>
                <a:latin typeface="+mn-lt"/>
                <a:ea typeface="+mn-ea"/>
                <a:cs typeface="+mn-cs"/>
              </a:rPr>
              <a:t>El número de muertes debidas a una enfermedad dentro de un período específico </a:t>
            </a:r>
          </a:p>
          <a:p>
            <a:pPr marL="228600" indent="-228600">
              <a:buAutoNum type="arabicPeriod"/>
            </a:pPr>
            <a:r>
              <a:rPr lang="es-ES" sz="1200" kern="1200" dirty="0">
                <a:solidFill>
                  <a:schemeClr val="tx1"/>
                </a:solidFill>
                <a:effectLst/>
                <a:latin typeface="+mn-lt"/>
                <a:ea typeface="+mn-ea"/>
                <a:cs typeface="+mn-cs"/>
              </a:rPr>
              <a:t>Dividido por el número de casos de esa enfermedad en ese mismo período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3. Luego multiplique por 100 para obtener un porcentaje.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1615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La diapositiva muestra la cantidad de casos, la cantidad de muertes y la tasa de letalidad de casos de influenza H5N1 “gripe aviar”.  Como puede ver, la tasa de letalidad de casos es relativamente alto.</a:t>
            </a:r>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¿Cómo calculó la Organización Mundial de la Salud (OMS) la tasa de letalidad de casos para China?</a:t>
            </a:r>
            <a:endParaRPr lang="en-US"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&lt;Haga clic&gt; 30</a:t>
            </a:r>
            <a:r>
              <a:rPr lang="es-CO" sz="1200" kern="1200" dirty="0">
                <a:solidFill>
                  <a:schemeClr val="tx1"/>
                </a:solidFill>
                <a:effectLst/>
                <a:latin typeface="+mn-lt"/>
                <a:ea typeface="+mn-ea"/>
                <a:cs typeface="+mn-cs"/>
              </a:rPr>
              <a:t> muertes divididas entre 45 casos, multiplicadas por el 100% da como resultado una tasa de letalidad de casos (CFR, por sus siglas en inglés) de un 67%.  En otras palabras, dos tercios de todos los casos reconocidos fallecieron.</a:t>
            </a:r>
            <a:endParaRPr lang="en-U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Ahora, calcule la tasa de letalidad de casos general y mundial.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&lt;</a:t>
            </a:r>
            <a:r>
              <a:rPr lang="en-US" sz="1200" b="1" kern="1200" dirty="0" err="1">
                <a:solidFill>
                  <a:schemeClr val="tx1"/>
                </a:solidFill>
                <a:effectLst/>
                <a:latin typeface="+mn-lt"/>
                <a:ea typeface="+mn-ea"/>
                <a:cs typeface="+mn-cs"/>
              </a:rPr>
              <a:t>Haga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clic</a:t>
            </a:r>
            <a:r>
              <a:rPr lang="en-US" sz="1200" b="1" kern="1200" dirty="0">
                <a:solidFill>
                  <a:schemeClr val="tx1"/>
                </a:solidFill>
                <a:effectLst/>
                <a:latin typeface="+mn-lt"/>
                <a:ea typeface="+mn-ea"/>
                <a:cs typeface="+mn-cs"/>
              </a:rPr>
              <a:t>&gt;</a:t>
            </a:r>
            <a:r>
              <a:rPr lang="en-US" sz="1200" kern="1200" dirty="0">
                <a:solidFill>
                  <a:schemeClr val="tx1"/>
                </a:solidFill>
                <a:effectLst/>
                <a:latin typeface="+mn-lt"/>
                <a:ea typeface="+mn-ea"/>
                <a:cs typeface="+mn-cs"/>
              </a:rPr>
              <a:t>  (385 / 649) x 100% = 59%</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6654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1">
              <a:spcBef>
                <a:spcPct val="10000"/>
              </a:spcBef>
            </a:pPr>
            <a:r>
              <a:rPr lang="es-CO" sz="1200" kern="1200" dirty="0">
                <a:solidFill>
                  <a:schemeClr val="tx1"/>
                </a:solidFill>
                <a:effectLst/>
                <a:latin typeface="+mn-lt"/>
                <a:ea typeface="+mn-ea"/>
                <a:cs typeface="+mn-cs"/>
              </a:rPr>
              <a:t>Desarrolle</a:t>
            </a:r>
            <a:r>
              <a:rPr lang="es-CO" sz="1200" kern="1200" baseline="0" dirty="0">
                <a:solidFill>
                  <a:schemeClr val="tx1"/>
                </a:solidFill>
                <a:effectLst/>
                <a:latin typeface="+mn-lt"/>
                <a:ea typeface="+mn-ea"/>
                <a:cs typeface="+mn-cs"/>
              </a:rPr>
              <a:t> el siguiente ejercicio</a:t>
            </a:r>
          </a:p>
          <a:p>
            <a:pPr marL="0" lvl="1">
              <a:spcBef>
                <a:spcPct val="10000"/>
              </a:spcBef>
            </a:pPr>
            <a:endParaRPr lang="es-CO" sz="1200" kern="1200" baseline="0" dirty="0">
              <a:solidFill>
                <a:schemeClr val="tx1"/>
              </a:solidFill>
              <a:effectLst/>
              <a:latin typeface="+mn-lt"/>
              <a:ea typeface="+mn-ea"/>
              <a:cs typeface="+mn-cs"/>
            </a:endParaRPr>
          </a:p>
          <a:p>
            <a:pPr marL="457200" indent="-457200">
              <a:spcBef>
                <a:spcPct val="0"/>
              </a:spcBef>
              <a:spcAft>
                <a:spcPts val="600"/>
              </a:spcAft>
              <a:buClrTx/>
              <a:buFont typeface="+mj-lt"/>
              <a:buAutoNum type="arabicPeriod"/>
              <a:defRPr b="0" i="0"/>
            </a:pPr>
            <a:r>
              <a:rPr kumimoji="1" lang="x-none" altLang="ja-JP" dirty="0">
                <a:latin typeface="Arial" charset="0"/>
                <a:ea typeface="MS PGothic" pitchFamily="34" charset="-128"/>
                <a:cs typeface="Arial" charset="0"/>
              </a:rPr>
              <a:t>¿Cuál fue la prevalencia de VIH entre este cohorte de hombres al </a:t>
            </a:r>
            <a:r>
              <a:rPr kumimoji="1" lang="x-none" altLang="ja-JP" b="1" dirty="0">
                <a:latin typeface="Arial" charset="0"/>
                <a:ea typeface="MS PGothic" pitchFamily="34" charset="-128"/>
                <a:cs typeface="Arial" charset="0"/>
              </a:rPr>
              <a:t>inicio</a:t>
            </a:r>
            <a:r>
              <a:rPr kumimoji="1" lang="x-none" altLang="ja-JP" dirty="0">
                <a:latin typeface="Arial" charset="0"/>
                <a:ea typeface="MS PGothic" pitchFamily="34" charset="-128"/>
                <a:cs typeface="Arial" charset="0"/>
              </a:rPr>
              <a:t> del estudio? </a:t>
            </a:r>
          </a:p>
          <a:p>
            <a:pPr marL="457200" indent="-457200">
              <a:spcBef>
                <a:spcPct val="0"/>
              </a:spcBef>
              <a:spcAft>
                <a:spcPts val="600"/>
              </a:spcAft>
              <a:buClrTx/>
              <a:buFont typeface="+mj-lt"/>
              <a:buAutoNum type="arabicPeriod"/>
              <a:defRPr b="0" i="0"/>
            </a:pPr>
            <a:r>
              <a:rPr kumimoji="1" lang="x-none" altLang="ja-JP" dirty="0">
                <a:latin typeface="Arial" charset="0"/>
                <a:ea typeface="MS PGothic" pitchFamily="34" charset="-128"/>
                <a:cs typeface="Arial" charset="0"/>
              </a:rPr>
              <a:t>¿Cuál fue la prevalencia de VIH entre este cohorte de hombres al </a:t>
            </a:r>
            <a:r>
              <a:rPr kumimoji="1" lang="x-none" altLang="ja-JP" b="1" dirty="0">
                <a:latin typeface="Arial" charset="0"/>
                <a:ea typeface="MS PGothic" pitchFamily="34" charset="-128"/>
                <a:cs typeface="Arial" charset="0"/>
              </a:rPr>
              <a:t>final</a:t>
            </a:r>
            <a:r>
              <a:rPr kumimoji="1" lang="x-none" altLang="ja-JP" dirty="0">
                <a:latin typeface="Arial" charset="0"/>
                <a:ea typeface="MS PGothic" pitchFamily="34" charset="-128"/>
                <a:cs typeface="Arial" charset="0"/>
              </a:rPr>
              <a:t> del estudio? </a:t>
            </a:r>
          </a:p>
          <a:p>
            <a:pPr marL="457200" indent="-457200">
              <a:spcBef>
                <a:spcPct val="0"/>
              </a:spcBef>
              <a:spcAft>
                <a:spcPts val="600"/>
              </a:spcAft>
              <a:buClrTx/>
              <a:buFont typeface="+mj-lt"/>
              <a:buAutoNum type="arabicPeriod"/>
              <a:defRPr b="0" i="0"/>
            </a:pPr>
            <a:r>
              <a:rPr kumimoji="1" lang="x-none" altLang="ja-JP" dirty="0">
                <a:latin typeface="Arial" charset="0"/>
                <a:ea typeface="MS PGothic" pitchFamily="34" charset="-128"/>
                <a:cs typeface="Arial" charset="0"/>
              </a:rPr>
              <a:t>¿Cuál fue la incidencia de la infección de VIH durante el estudio? </a:t>
            </a:r>
          </a:p>
          <a:p>
            <a:pPr marL="457200" indent="-457200">
              <a:spcBef>
                <a:spcPct val="0"/>
              </a:spcBef>
              <a:spcAft>
                <a:spcPts val="600"/>
              </a:spcAft>
              <a:buClrTx/>
              <a:buFont typeface="+mj-lt"/>
              <a:buAutoNum type="arabicPeriod"/>
              <a:defRPr b="0" i="0"/>
            </a:pPr>
            <a:r>
              <a:rPr kumimoji="1" lang="x-none" altLang="ja-JP" dirty="0">
                <a:latin typeface="Arial" charset="0"/>
                <a:ea typeface="MS PGothic" pitchFamily="34" charset="-128"/>
                <a:cs typeface="Arial" charset="0"/>
              </a:rPr>
              <a:t>¿Cuál fue la incidencia del SIDA durante el estudio?</a:t>
            </a:r>
          </a:p>
          <a:p>
            <a:pPr marL="457200" indent="-457200">
              <a:spcBef>
                <a:spcPct val="0"/>
              </a:spcBef>
              <a:spcAft>
                <a:spcPts val="600"/>
              </a:spcAft>
              <a:buClrTx/>
              <a:buFont typeface="+mj-lt"/>
              <a:buAutoNum type="arabicPeriod"/>
              <a:defRPr b="0" i="0"/>
            </a:pPr>
            <a:r>
              <a:rPr kumimoji="1" lang="x-none" altLang="ja-JP" dirty="0">
                <a:latin typeface="Arial" charset="0"/>
                <a:ea typeface="MS PGothic" pitchFamily="34" charset="-128"/>
                <a:cs typeface="Arial" charset="0"/>
              </a:rPr>
              <a:t>¿Qué proporción de personas con pruebas positivas de VIH desarrollaron el SIDA?</a:t>
            </a:r>
            <a:endParaRPr lang="es-CO"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5578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x-none" sz="1200" kern="1200" dirty="0">
                <a:solidFill>
                  <a:schemeClr val="tx1"/>
                </a:solidFill>
                <a:effectLst/>
                <a:latin typeface="+mn-lt"/>
                <a:ea typeface="+mn-ea"/>
                <a:cs typeface="+mn-cs"/>
              </a:rPr>
              <a:t>¿Cuál fue la prevalencia de VIH entre est</a:t>
            </a:r>
            <a:r>
              <a:rPr lang="en-US" sz="1200" kern="1200" dirty="0">
                <a:solidFill>
                  <a:schemeClr val="tx1"/>
                </a:solidFill>
                <a:effectLst/>
                <a:latin typeface="+mn-lt"/>
                <a:ea typeface="+mn-ea"/>
                <a:cs typeface="+mn-cs"/>
              </a:rPr>
              <a:t>a</a:t>
            </a:r>
            <a:r>
              <a:rPr lang="x-none" sz="1200" kern="1200" dirty="0">
                <a:solidFill>
                  <a:schemeClr val="tx1"/>
                </a:solidFill>
                <a:effectLst/>
                <a:latin typeface="+mn-lt"/>
                <a:ea typeface="+mn-ea"/>
                <a:cs typeface="+mn-cs"/>
              </a:rPr>
              <a:t> cohorte de hombres al </a:t>
            </a:r>
            <a:r>
              <a:rPr lang="x-none" sz="1200" b="1" kern="1200" dirty="0">
                <a:solidFill>
                  <a:schemeClr val="tx1"/>
                </a:solidFill>
                <a:effectLst/>
                <a:latin typeface="+mn-lt"/>
                <a:ea typeface="+mn-ea"/>
                <a:cs typeface="+mn-cs"/>
              </a:rPr>
              <a:t>inicio</a:t>
            </a:r>
            <a:r>
              <a:rPr lang="x-none" sz="1200" kern="1200" dirty="0">
                <a:solidFill>
                  <a:schemeClr val="tx1"/>
                </a:solidFill>
                <a:effectLst/>
                <a:latin typeface="+mn-lt"/>
                <a:ea typeface="+mn-ea"/>
                <a:cs typeface="+mn-cs"/>
              </a:rPr>
              <a:t> del estudio? </a:t>
            </a:r>
            <a:r>
              <a:rPr lang="es-CO" sz="1200" i="1" kern="1200" dirty="0">
                <a:solidFill>
                  <a:schemeClr val="tx1"/>
                </a:solidFill>
                <a:effectLst/>
                <a:latin typeface="+mn-lt"/>
                <a:ea typeface="+mn-ea"/>
                <a:cs typeface="+mn-cs"/>
              </a:rPr>
              <a:t>R. 20/320*100=6,2%</a:t>
            </a:r>
            <a:endParaRPr lang="en-US" sz="1200" kern="1200" dirty="0">
              <a:solidFill>
                <a:schemeClr val="tx1"/>
              </a:solidFill>
              <a:effectLst/>
              <a:latin typeface="+mn-lt"/>
              <a:ea typeface="+mn-ea"/>
              <a:cs typeface="+mn-cs"/>
            </a:endParaRPr>
          </a:p>
          <a:p>
            <a:pPr lvl="0"/>
            <a:r>
              <a:rPr lang="x-none" sz="1200" kern="1200" dirty="0">
                <a:solidFill>
                  <a:schemeClr val="tx1"/>
                </a:solidFill>
                <a:effectLst/>
                <a:latin typeface="+mn-lt"/>
                <a:ea typeface="+mn-ea"/>
                <a:cs typeface="+mn-cs"/>
              </a:rPr>
              <a:t>¿Cuál fue la prevalencia de VIH entre est</a:t>
            </a:r>
            <a:r>
              <a:rPr lang="en-US" sz="1200" kern="1200" dirty="0">
                <a:solidFill>
                  <a:schemeClr val="tx1"/>
                </a:solidFill>
                <a:effectLst/>
                <a:latin typeface="+mn-lt"/>
                <a:ea typeface="+mn-ea"/>
                <a:cs typeface="+mn-cs"/>
              </a:rPr>
              <a:t>a</a:t>
            </a:r>
            <a:r>
              <a:rPr lang="x-none" sz="1200" kern="1200" dirty="0">
                <a:solidFill>
                  <a:schemeClr val="tx1"/>
                </a:solidFill>
                <a:effectLst/>
                <a:latin typeface="+mn-lt"/>
                <a:ea typeface="+mn-ea"/>
                <a:cs typeface="+mn-cs"/>
              </a:rPr>
              <a:t> cohorte de hombres al </a:t>
            </a:r>
            <a:r>
              <a:rPr lang="x-none" sz="1200" b="1" kern="1200" dirty="0">
                <a:solidFill>
                  <a:schemeClr val="tx1"/>
                </a:solidFill>
                <a:effectLst/>
                <a:latin typeface="+mn-lt"/>
                <a:ea typeface="+mn-ea"/>
                <a:cs typeface="+mn-cs"/>
              </a:rPr>
              <a:t>final</a:t>
            </a:r>
            <a:r>
              <a:rPr lang="x-none" sz="1200" kern="1200" dirty="0">
                <a:solidFill>
                  <a:schemeClr val="tx1"/>
                </a:solidFill>
                <a:effectLst/>
                <a:latin typeface="+mn-lt"/>
                <a:ea typeface="+mn-ea"/>
                <a:cs typeface="+mn-cs"/>
              </a:rPr>
              <a:t> del estudio?  </a:t>
            </a:r>
            <a:r>
              <a:rPr lang="es-CO" sz="1200" kern="1200" dirty="0">
                <a:solidFill>
                  <a:schemeClr val="tx1"/>
                </a:solidFill>
                <a:effectLst/>
                <a:latin typeface="+mn-lt"/>
                <a:ea typeface="+mn-ea"/>
                <a:cs typeface="+mn-cs"/>
              </a:rPr>
              <a:t>   </a:t>
            </a:r>
            <a:r>
              <a:rPr lang="es-CO" sz="1200" i="1" kern="1200" dirty="0">
                <a:solidFill>
                  <a:schemeClr val="tx1"/>
                </a:solidFill>
                <a:effectLst/>
                <a:latin typeface="+mn-lt"/>
                <a:ea typeface="+mn-ea"/>
                <a:cs typeface="+mn-cs"/>
              </a:rPr>
              <a:t>R. (20+138)/320*100=49,3%</a:t>
            </a:r>
            <a:endParaRPr lang="en-US" sz="1200" kern="1200" dirty="0">
              <a:solidFill>
                <a:schemeClr val="tx1"/>
              </a:solidFill>
              <a:effectLst/>
              <a:latin typeface="+mn-lt"/>
              <a:ea typeface="+mn-ea"/>
              <a:cs typeface="+mn-cs"/>
            </a:endParaRPr>
          </a:p>
          <a:p>
            <a:pPr lvl="0"/>
            <a:r>
              <a:rPr lang="x-none" sz="1200" kern="1200" dirty="0">
                <a:solidFill>
                  <a:schemeClr val="tx1"/>
                </a:solidFill>
                <a:effectLst/>
                <a:latin typeface="+mn-lt"/>
                <a:ea typeface="+mn-ea"/>
                <a:cs typeface="+mn-cs"/>
              </a:rPr>
              <a:t>¿Cuál fue la incidencia de la infección de VIH durante el estudio? </a:t>
            </a:r>
            <a:r>
              <a:rPr lang="es-CO" sz="1200" i="1" kern="1200" dirty="0">
                <a:solidFill>
                  <a:schemeClr val="tx1"/>
                </a:solidFill>
                <a:effectLst/>
                <a:latin typeface="+mn-lt"/>
                <a:ea typeface="+mn-ea"/>
                <a:cs typeface="+mn-cs"/>
              </a:rPr>
              <a:t>R. 138 /(320-20)*100=46,0%</a:t>
            </a:r>
            <a:endParaRPr lang="en-US" sz="1200" kern="1200" dirty="0">
              <a:solidFill>
                <a:schemeClr val="tx1"/>
              </a:solidFill>
              <a:effectLst/>
              <a:latin typeface="+mn-lt"/>
              <a:ea typeface="+mn-ea"/>
              <a:cs typeface="+mn-cs"/>
            </a:endParaRPr>
          </a:p>
          <a:p>
            <a:pPr lvl="0"/>
            <a:r>
              <a:rPr lang="x-none" sz="1200" kern="1200" dirty="0">
                <a:solidFill>
                  <a:schemeClr val="tx1"/>
                </a:solidFill>
                <a:effectLst/>
                <a:latin typeface="+mn-lt"/>
                <a:ea typeface="+mn-ea"/>
                <a:cs typeface="+mn-cs"/>
              </a:rPr>
              <a:t>¿Cuál fue la incidencia del SIDA durante el estudio? </a:t>
            </a:r>
            <a:r>
              <a:rPr lang="es-CO" sz="1200" i="1" kern="1200" dirty="0">
                <a:solidFill>
                  <a:schemeClr val="tx1"/>
                </a:solidFill>
                <a:effectLst/>
                <a:latin typeface="+mn-lt"/>
                <a:ea typeface="+mn-ea"/>
                <a:cs typeface="+mn-cs"/>
              </a:rPr>
              <a:t>R. 41/320*100=12,8%</a:t>
            </a:r>
            <a:endParaRPr lang="en-US" sz="1200" kern="1200" dirty="0">
              <a:solidFill>
                <a:schemeClr val="tx1"/>
              </a:solidFill>
              <a:effectLst/>
              <a:latin typeface="+mn-lt"/>
              <a:ea typeface="+mn-ea"/>
              <a:cs typeface="+mn-cs"/>
            </a:endParaRPr>
          </a:p>
          <a:p>
            <a:pPr lvl="0"/>
            <a:r>
              <a:rPr lang="x-none" sz="1200" kern="1200" dirty="0">
                <a:solidFill>
                  <a:schemeClr val="tx1"/>
                </a:solidFill>
                <a:effectLst/>
                <a:latin typeface="+mn-lt"/>
                <a:ea typeface="+mn-ea"/>
                <a:cs typeface="+mn-cs"/>
              </a:rPr>
              <a:t>¿Qué proporción de personas con pruebas positivas de VIH desarrollaron el SIDA? </a:t>
            </a:r>
            <a:r>
              <a:rPr lang="es-CO" sz="1200" i="1" kern="1200" dirty="0">
                <a:solidFill>
                  <a:schemeClr val="tx1"/>
                </a:solidFill>
                <a:effectLst/>
                <a:latin typeface="+mn-lt"/>
                <a:ea typeface="+mn-ea"/>
                <a:cs typeface="+mn-cs"/>
              </a:rPr>
              <a:t>R. 41/158*100=26,0%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2527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n-US" dirty="0"/>
              <a:t>En </a:t>
            </a:r>
            <a:r>
              <a:rPr lang="en-US" altLang="en-US" dirty="0" err="1"/>
              <a:t>resumen</a:t>
            </a:r>
            <a:r>
              <a:rPr lang="en-US" altLang="en-US" dirty="0"/>
              <a:t> las </a:t>
            </a:r>
            <a:r>
              <a:rPr lang="es-CO" altLang="en-US" dirty="0"/>
              <a:t>medidas de frecuencia de la enfermedad usan: </a:t>
            </a:r>
          </a:p>
          <a:p>
            <a:pPr>
              <a:spcBef>
                <a:spcPts val="600"/>
              </a:spcBef>
              <a:defRPr b="0" i="0"/>
            </a:pPr>
            <a:r>
              <a:rPr lang="x-none" altLang="en-US" dirty="0"/>
              <a:t>Conteos</a:t>
            </a:r>
            <a:r>
              <a:rPr lang="es-CO" altLang="en-US" dirty="0"/>
              <a:t>:</a:t>
            </a:r>
            <a:r>
              <a:rPr lang="x-none" altLang="en-US" dirty="0"/>
              <a:t> número de casos</a:t>
            </a:r>
          </a:p>
          <a:p>
            <a:pPr>
              <a:spcBef>
                <a:spcPts val="600"/>
              </a:spcBef>
              <a:defRPr b="0" i="0"/>
            </a:pPr>
            <a:r>
              <a:rPr lang="x-none" altLang="en-US" dirty="0">
                <a:cs typeface="Arial" pitchFamily="34" charset="0"/>
              </a:rPr>
              <a:t>Razón</a:t>
            </a:r>
            <a:r>
              <a:rPr lang="es-CO" altLang="en-US" dirty="0">
                <a:cs typeface="Arial" pitchFamily="34" charset="0"/>
              </a:rPr>
              <a:t>:</a:t>
            </a:r>
            <a:r>
              <a:rPr lang="x-none" altLang="en-US" dirty="0">
                <a:cs typeface="Arial" pitchFamily="34" charset="0"/>
              </a:rPr>
              <a:t> comparación de dos números</a:t>
            </a:r>
          </a:p>
          <a:p>
            <a:pPr>
              <a:spcBef>
                <a:spcPts val="600"/>
              </a:spcBef>
              <a:defRPr b="0" i="0"/>
            </a:pPr>
            <a:r>
              <a:rPr lang="x-none" altLang="en-US" dirty="0">
                <a:cs typeface="Arial" pitchFamily="34" charset="0"/>
              </a:rPr>
              <a:t>Proporción</a:t>
            </a:r>
            <a:r>
              <a:rPr lang="es-CO" altLang="en-US" dirty="0">
                <a:cs typeface="Arial" pitchFamily="34" charset="0"/>
              </a:rPr>
              <a:t>: relación de una</a:t>
            </a:r>
            <a:r>
              <a:rPr lang="x-none" altLang="en-US" dirty="0">
                <a:cs typeface="Arial" pitchFamily="34" charset="0"/>
              </a:rPr>
              <a:t> parte </a:t>
            </a:r>
            <a:r>
              <a:rPr lang="es-CO" altLang="en-US" dirty="0">
                <a:cs typeface="Arial" pitchFamily="34" charset="0"/>
              </a:rPr>
              <a:t>con </a:t>
            </a:r>
            <a:r>
              <a:rPr lang="x-none" altLang="en-US" dirty="0">
                <a:cs typeface="Arial" pitchFamily="34" charset="0"/>
              </a:rPr>
              <a:t>el to</a:t>
            </a:r>
            <a:r>
              <a:rPr lang="es-CO" altLang="en-US" dirty="0">
                <a:cs typeface="Arial" pitchFamily="34" charset="0"/>
              </a:rPr>
              <a:t>tal</a:t>
            </a:r>
            <a:endParaRPr lang="x-none" altLang="en-US" dirty="0">
              <a:cs typeface="Arial" pitchFamily="34" charset="0"/>
            </a:endParaRPr>
          </a:p>
          <a:p>
            <a:pPr>
              <a:spcBef>
                <a:spcPts val="600"/>
              </a:spcBef>
              <a:defRPr b="0" i="0"/>
            </a:pPr>
            <a:r>
              <a:rPr lang="x-none" altLang="en-US" dirty="0">
                <a:cs typeface="Arial" pitchFamily="34" charset="0"/>
              </a:rPr>
              <a:t>Tasa</a:t>
            </a:r>
            <a:r>
              <a:rPr lang="es-CO" altLang="en-US" dirty="0">
                <a:cs typeface="Arial" pitchFamily="34" charset="0"/>
              </a:rPr>
              <a:t>:</a:t>
            </a:r>
            <a:r>
              <a:rPr lang="x-none" altLang="en-US" dirty="0">
                <a:cs typeface="Arial" pitchFamily="34" charset="0"/>
              </a:rPr>
              <a:t> cantidad de casos</a:t>
            </a:r>
            <a:r>
              <a:rPr lang="es-CO" altLang="en-US" dirty="0">
                <a:cs typeface="Arial" pitchFamily="34" charset="0"/>
              </a:rPr>
              <a:t> nuevos</a:t>
            </a:r>
            <a:r>
              <a:rPr lang="x-none" altLang="en-US" dirty="0">
                <a:cs typeface="Arial" pitchFamily="34" charset="0"/>
              </a:rPr>
              <a:t> dividid</a:t>
            </a:r>
            <a:r>
              <a:rPr lang="en-US" altLang="en-US" dirty="0">
                <a:cs typeface="Arial" pitchFamily="34" charset="0"/>
              </a:rPr>
              <a:t>o</a:t>
            </a:r>
            <a:r>
              <a:rPr lang="x-none" altLang="en-US" dirty="0">
                <a:cs typeface="Arial" pitchFamily="34" charset="0"/>
              </a:rPr>
              <a:t> por la población</a:t>
            </a:r>
          </a:p>
          <a:p>
            <a:pPr>
              <a:spcBef>
                <a:spcPts val="600"/>
              </a:spcBef>
              <a:defRPr b="0" i="0"/>
            </a:pPr>
            <a:r>
              <a:rPr lang="x-none" altLang="en-US" dirty="0">
                <a:cs typeface="Arial" pitchFamily="34" charset="0"/>
              </a:rPr>
              <a:t>Tasa de ataque</a:t>
            </a:r>
            <a:r>
              <a:rPr lang="es-CO" altLang="en-US" dirty="0">
                <a:cs typeface="Arial" pitchFamily="34" charset="0"/>
              </a:rPr>
              <a:t>:</a:t>
            </a:r>
            <a:r>
              <a:rPr lang="x-none" altLang="en-US" dirty="0">
                <a:cs typeface="Arial" pitchFamily="34" charset="0"/>
              </a:rPr>
              <a:t> casos nuevos</a:t>
            </a:r>
            <a:r>
              <a:rPr lang="es-CO" altLang="en-US" dirty="0">
                <a:cs typeface="Arial" pitchFamily="34" charset="0"/>
              </a:rPr>
              <a:t> en un</a:t>
            </a:r>
            <a:r>
              <a:rPr lang="x-none" altLang="en-US" dirty="0">
                <a:cs typeface="Arial" pitchFamily="34" charset="0"/>
              </a:rPr>
              <a:t> intervalo de tiempo breve</a:t>
            </a:r>
          </a:p>
          <a:p>
            <a:pPr>
              <a:spcBef>
                <a:spcPts val="600"/>
              </a:spcBef>
              <a:defRPr b="0" i="0"/>
            </a:pPr>
            <a:r>
              <a:rPr lang="x-none" altLang="en-US" dirty="0">
                <a:cs typeface="Arial" pitchFamily="34" charset="0"/>
              </a:rPr>
              <a:t>Tasa de incidencia</a:t>
            </a:r>
            <a:r>
              <a:rPr lang="es-CO" altLang="en-US" dirty="0">
                <a:cs typeface="Arial" pitchFamily="34" charset="0"/>
              </a:rPr>
              <a:t>:</a:t>
            </a:r>
            <a:r>
              <a:rPr lang="x-none" altLang="en-US" dirty="0">
                <a:cs typeface="Arial" pitchFamily="34" charset="0"/>
              </a:rPr>
              <a:t> casos nuevos</a:t>
            </a:r>
            <a:r>
              <a:rPr lang="es-CO" altLang="en-US" dirty="0">
                <a:cs typeface="Arial" pitchFamily="34" charset="0"/>
              </a:rPr>
              <a:t> en</a:t>
            </a:r>
            <a:r>
              <a:rPr lang="x-none" altLang="en-US" dirty="0">
                <a:cs typeface="Arial" pitchFamily="34" charset="0"/>
              </a:rPr>
              <a:t> cualquier intervalo de tiempo, debe tomar en cuenta el tiempo</a:t>
            </a:r>
          </a:p>
          <a:p>
            <a:pPr>
              <a:spcBef>
                <a:spcPts val="600"/>
              </a:spcBef>
              <a:defRPr b="0" i="0"/>
            </a:pPr>
            <a:r>
              <a:rPr lang="es-CO" altLang="en-US" dirty="0">
                <a:cs typeface="Arial" pitchFamily="34" charset="0"/>
              </a:rPr>
              <a:t>P</a:t>
            </a:r>
            <a:r>
              <a:rPr lang="x-none" altLang="en-US" dirty="0">
                <a:cs typeface="Arial" pitchFamily="34" charset="0"/>
              </a:rPr>
              <a:t>revalencia</a:t>
            </a:r>
            <a:r>
              <a:rPr lang="es-CO" altLang="en-US" dirty="0">
                <a:cs typeface="Arial" pitchFamily="34" charset="0"/>
              </a:rPr>
              <a:t>:</a:t>
            </a:r>
            <a:r>
              <a:rPr lang="x-none" altLang="en-US" dirty="0">
                <a:cs typeface="Arial" pitchFamily="34" charset="0"/>
              </a:rPr>
              <a:t> casos </a:t>
            </a:r>
            <a:r>
              <a:rPr lang="es-CO" altLang="en-US" dirty="0">
                <a:cs typeface="Arial" pitchFamily="34" charset="0"/>
              </a:rPr>
              <a:t>nuevos y viejos </a:t>
            </a:r>
            <a:r>
              <a:rPr lang="x-none" altLang="en-US" dirty="0">
                <a:cs typeface="Arial" pitchFamily="34" charset="0"/>
              </a:rPr>
              <a:t>en la población, independientemente del momento de la aparición</a:t>
            </a:r>
          </a:p>
          <a:p>
            <a:pPr>
              <a:spcBef>
                <a:spcPts val="600"/>
              </a:spcBef>
              <a:defRPr b="0" i="0"/>
            </a:pPr>
            <a:r>
              <a:rPr lang="x-none" altLang="en-US" dirty="0">
                <a:cs typeface="Arial" pitchFamily="34" charset="0"/>
              </a:rPr>
              <a:t>Tasa de </a:t>
            </a:r>
            <a:r>
              <a:rPr lang="es-CO" altLang="en-US" dirty="0">
                <a:cs typeface="Arial" pitchFamily="34" charset="0"/>
              </a:rPr>
              <a:t>le</a:t>
            </a:r>
            <a:r>
              <a:rPr lang="x-none" altLang="en-US" dirty="0">
                <a:cs typeface="Arial" pitchFamily="34" charset="0"/>
              </a:rPr>
              <a:t>talidad</a:t>
            </a:r>
            <a:r>
              <a:rPr lang="es-CO" altLang="en-US" dirty="0">
                <a:cs typeface="Arial" pitchFamily="34" charset="0"/>
              </a:rPr>
              <a:t>:</a:t>
            </a:r>
            <a:r>
              <a:rPr lang="x-none" altLang="en-US" dirty="0">
                <a:cs typeface="Arial" pitchFamily="34" charset="0"/>
              </a:rPr>
              <a:t> proporción de casos que murieron</a:t>
            </a:r>
            <a:r>
              <a:rPr lang="es-CO" altLang="en-US" dirty="0">
                <a:cs typeface="Arial" pitchFamily="34" charset="0"/>
              </a:rPr>
              <a:t> entre los casos nuevos</a:t>
            </a:r>
            <a:endParaRPr lang="x-none" altLang="en-US" dirty="0">
              <a:cs typeface="Arial" pitchFamily="34" charset="0"/>
            </a:endParaRPr>
          </a:p>
          <a:p>
            <a:endParaRPr lang="en-US" altLang="en-US" dirty="0"/>
          </a:p>
          <a:p>
            <a:pPr>
              <a:lnSpc>
                <a:spcPct val="110000"/>
              </a:lnSpc>
              <a:spcBef>
                <a:spcPts val="600"/>
              </a:spcBef>
              <a:defRPr b="0" i="0"/>
            </a:pPr>
            <a:endParaRPr lang="es-CO"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3680BA-0EE6-4559-AB5B-F774E2323992}" type="slidenum">
              <a:rPr lang="es-CO" smtClean="0"/>
              <a:t>37</a:t>
            </a:fld>
            <a:endParaRPr lang="es-CO"/>
          </a:p>
        </p:txBody>
      </p:sp>
    </p:spTree>
    <p:extLst>
      <p:ext uri="{BB962C8B-B14F-4D97-AF65-F5344CB8AC3E}">
        <p14:creationId xmlns:p14="http://schemas.microsoft.com/office/powerpoint/2010/main" val="734077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600"/>
              </a:spcBef>
              <a:defRPr b="0" i="0"/>
            </a:pPr>
            <a:r>
              <a:rPr lang="en-US" altLang="en-US" dirty="0"/>
              <a:t>En conclusion </a:t>
            </a:r>
            <a:r>
              <a:rPr lang="en-US" altLang="en-US" dirty="0" err="1"/>
              <a:t>es</a:t>
            </a:r>
            <a:r>
              <a:rPr lang="en-US" altLang="en-US" dirty="0"/>
              <a:t> </a:t>
            </a:r>
            <a:r>
              <a:rPr lang="x-none" altLang="en-US" dirty="0">
                <a:cs typeface="Arial" pitchFamily="34" charset="0"/>
              </a:rPr>
              <a:t>¡El tiempo para pensar cómo analizar los datos debe ser anterior al inicio del análisis de datos!  Elabore un plan de análisis.</a:t>
            </a:r>
          </a:p>
          <a:p>
            <a:pPr>
              <a:spcBef>
                <a:spcPts val="600"/>
              </a:spcBef>
              <a:defRPr b="0" i="0"/>
            </a:pPr>
            <a:r>
              <a:rPr lang="x-none" altLang="en-US" dirty="0">
                <a:cs typeface="Arial" pitchFamily="34" charset="0"/>
              </a:rPr>
              <a:t>Para variables cuantitativas, resuma con moda, media o mediana.  La mediana es la opción más segura.</a:t>
            </a:r>
          </a:p>
          <a:p>
            <a:pPr>
              <a:spcBef>
                <a:spcPts val="600"/>
              </a:spcBef>
              <a:defRPr b="0" i="0"/>
            </a:pPr>
            <a:r>
              <a:rPr lang="x-none" altLang="en-US" dirty="0">
                <a:cs typeface="Arial" pitchFamily="34" charset="0"/>
              </a:rPr>
              <a:t>Use una mediana con rango.</a:t>
            </a:r>
          </a:p>
          <a:p>
            <a:pPr>
              <a:spcBef>
                <a:spcPts val="600"/>
              </a:spcBef>
              <a:defRPr b="0" i="0"/>
            </a:pPr>
            <a:r>
              <a:rPr lang="x-none" altLang="en-US" dirty="0">
                <a:cs typeface="Arial" pitchFamily="34" charset="0"/>
              </a:rPr>
              <a:t>Para variables cualitativas, resuma con razones, proporciones o tasas.  Se prefieren las tasas, pero requieren denominadores de la población.</a:t>
            </a:r>
          </a:p>
          <a:p>
            <a:pPr>
              <a:spcBef>
                <a:spcPts val="600"/>
              </a:spcBef>
              <a:defRPr b="0" i="0"/>
            </a:pPr>
            <a:r>
              <a:rPr lang="x-none" altLang="en-US" dirty="0">
                <a:cs typeface="Arial" pitchFamily="34" charset="0"/>
              </a:rPr>
              <a:t>“¡El análisis convierte los datos en información!”</a:t>
            </a:r>
          </a:p>
          <a:p>
            <a:endParaRPr lang="en-US" altLang="en-US" dirty="0"/>
          </a:p>
          <a:p>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969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9899" rtl="0" eaLnBrk="1" fontAlgn="auto" latinLnBrk="0" hangingPunct="1">
              <a:lnSpc>
                <a:spcPct val="100000"/>
              </a:lnSpc>
              <a:spcBef>
                <a:spcPct val="0"/>
              </a:spcBef>
              <a:spcAft>
                <a:spcPts val="0"/>
              </a:spcAft>
              <a:buClrTx/>
              <a:buSzTx/>
              <a:buFontTx/>
              <a:buNone/>
              <a:tabLst/>
              <a:defRPr/>
            </a:pPr>
            <a:r>
              <a:rPr lang="es-CO" sz="1000" kern="1200" dirty="0">
                <a:solidFill>
                  <a:schemeClr val="tx1"/>
                </a:solidFill>
                <a:effectLst/>
                <a:latin typeface="+mn-lt"/>
                <a:ea typeface="+mn-ea"/>
                <a:cs typeface="+mn-cs"/>
              </a:rPr>
              <a:t>Con base en las medidas de frecuencia de la enfermedad (morbilidad) y de defunción (mortalidad), se pueden construir diferentes tipos de </a:t>
            </a:r>
            <a:r>
              <a:rPr lang="fr-FR" altLang="en-US" sz="1200" dirty="0">
                <a:latin typeface="Arial" pitchFamily="34" charset="0"/>
                <a:cs typeface="Arial" pitchFamily="34" charset="0"/>
              </a:rPr>
              <a:t>razones, proporciones y tasas, cada una de ellas tiene una utilidad estadística, como podemos observar</a:t>
            </a:r>
            <a:r>
              <a:rPr lang="fr-FR" altLang="en-US" sz="1200" baseline="0" dirty="0">
                <a:latin typeface="Arial" pitchFamily="34" charset="0"/>
                <a:cs typeface="Arial" pitchFamily="34" charset="0"/>
              </a:rPr>
              <a:t> en esta tabla</a:t>
            </a:r>
            <a:r>
              <a:rPr lang="fr-FR" altLang="en-US" sz="1200" dirty="0">
                <a:latin typeface="Arial" pitchFamily="34" charset="0"/>
                <a:cs typeface="Arial" pitchFamily="34" charset="0"/>
              </a:rPr>
              <a:t>.</a:t>
            </a:r>
          </a:p>
          <a:p>
            <a:pPr defTabSz="919899">
              <a:spcBef>
                <a:spcPct val="0"/>
              </a:spcBef>
            </a:pPr>
            <a:endParaRPr lang="fr-FR" altLang="en-US" sz="1200" dirty="0">
              <a:latin typeface="Arial" pitchFamily="34" charset="0"/>
              <a:cs typeface="Arial" pitchFamily="34" charset="0"/>
            </a:endParaRPr>
          </a:p>
          <a:p>
            <a:pPr marL="0" indent="0">
              <a:lnSpc>
                <a:spcPct val="90000"/>
              </a:lnSpc>
              <a:buNone/>
              <a:defRPr b="0" i="0"/>
            </a:pPr>
            <a:endParaRPr lang="es-CO" sz="1000" b="0"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4</a:t>
            </a:fld>
            <a:endParaRPr lang="es-CO" dirty="0"/>
          </a:p>
        </p:txBody>
      </p:sp>
    </p:spTree>
    <p:extLst>
      <p:ext uri="{BB962C8B-B14F-4D97-AF65-F5344CB8AC3E}">
        <p14:creationId xmlns:p14="http://schemas.microsoft.com/office/powerpoint/2010/main" val="181005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nSpc>
                <a:spcPct val="90000"/>
              </a:lnSpc>
              <a:buNone/>
              <a:defRPr b="0" i="0"/>
            </a:pPr>
            <a:r>
              <a:rPr lang="es-ES" sz="1000" b="0" dirty="0"/>
              <a:t>La primera medida para resumir una variable cualitativa es simplemente un recuento o conteo.</a:t>
            </a:r>
          </a:p>
          <a:p>
            <a:pPr marL="0" indent="0">
              <a:lnSpc>
                <a:spcPct val="90000"/>
              </a:lnSpc>
              <a:buNone/>
              <a:defRPr b="0" i="0"/>
            </a:pPr>
            <a:r>
              <a:rPr lang="es-ES" sz="1000" b="0" dirty="0"/>
              <a:t>Esta tabla muestra datos de la Organización Mundial de la Salud (OMS) sobre 12 de las principales causas de muerte a nivel mundial entre 2000 y 2015. Son solo recuentos y números simples que representan el número de muertes atribuidas a cada causa (por ejemplo: el número de muertes atribuido a enfermedad cardíaca, accidente cerebrovascular, etc.).</a:t>
            </a:r>
          </a:p>
          <a:p>
            <a:pPr marL="0" indent="0">
              <a:lnSpc>
                <a:spcPct val="90000"/>
              </a:lnSpc>
              <a:buNone/>
              <a:defRPr b="0" i="0"/>
            </a:pPr>
            <a:r>
              <a:rPr lang="es-ES" sz="1000" b="0" dirty="0"/>
              <a:t>Pregunte: ¿Qué podemos aprender de estos recuentos?</a:t>
            </a:r>
          </a:p>
          <a:p>
            <a:pPr marL="0" indent="0">
              <a:lnSpc>
                <a:spcPct val="90000"/>
              </a:lnSpc>
              <a:buNone/>
              <a:defRPr b="0" i="0"/>
            </a:pPr>
            <a:r>
              <a:rPr lang="es-ES" sz="1000" b="0" dirty="0"/>
              <a:t>Nota para el instructor: solicite dos o tres respuestas.</a:t>
            </a:r>
          </a:p>
          <a:p>
            <a:pPr marL="0" indent="0">
              <a:lnSpc>
                <a:spcPct val="90000"/>
              </a:lnSpc>
              <a:buNone/>
              <a:defRPr b="0" i="0"/>
            </a:pPr>
            <a:r>
              <a:rPr lang="es-ES" sz="1000" b="0" dirty="0"/>
              <a:t>Respuestas posibles:</a:t>
            </a:r>
          </a:p>
          <a:p>
            <a:pPr marL="0" indent="0">
              <a:lnSpc>
                <a:spcPct val="90000"/>
              </a:lnSpc>
              <a:buNone/>
              <a:defRPr b="0" i="0"/>
            </a:pPr>
            <a:r>
              <a:rPr lang="es-ES" sz="1000" b="0" dirty="0"/>
              <a:t>Ha aumentado el número total de muertes.</a:t>
            </a:r>
          </a:p>
          <a:p>
            <a:pPr marL="0" indent="0">
              <a:lnSpc>
                <a:spcPct val="90000"/>
              </a:lnSpc>
              <a:buNone/>
              <a:defRPr b="0" i="0"/>
            </a:pPr>
            <a:r>
              <a:rPr lang="es-ES" sz="1000" b="0" dirty="0"/>
              <a:t>Las dos principales causas de muerte tanto en 2000 como en 2015 fueron las enfermedades no transmisibles: las enfermedades cardíacas y los accidentes cerebrovasculares.</a:t>
            </a:r>
          </a:p>
          <a:p>
            <a:pPr marL="0" indent="0">
              <a:lnSpc>
                <a:spcPct val="90000"/>
              </a:lnSpc>
              <a:buNone/>
              <a:defRPr b="0" i="0"/>
            </a:pPr>
            <a:r>
              <a:rPr lang="es-ES" sz="1000" b="0" dirty="0"/>
              <a:t>El número de muertes para las categorías de enfermedades infecciosas (infecciones de las vías respiratorias inferiores, enfermedades diarreicas, tuberculosis y VIH / SIDA) disminuyó entre 2000 y 2015.</a:t>
            </a:r>
            <a:endParaRPr lang="es-CO" sz="1000" b="0"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5</a:t>
            </a:fld>
            <a:endParaRPr lang="es-CO"/>
          </a:p>
        </p:txBody>
      </p:sp>
    </p:spTree>
    <p:extLst>
      <p:ext uri="{BB962C8B-B14F-4D97-AF65-F5344CB8AC3E}">
        <p14:creationId xmlns:p14="http://schemas.microsoft.com/office/powerpoint/2010/main" val="399092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recuentos son habituales en salud pública y pueden resultar muy útiles. Son útiles para proporcionar una imagen de la carga de enfermedad.</a:t>
            </a:r>
          </a:p>
          <a:p>
            <a:r>
              <a:rPr lang="es-ES" sz="1200" kern="1200" dirty="0">
                <a:solidFill>
                  <a:schemeClr val="tx1"/>
                </a:solidFill>
                <a:effectLst/>
                <a:latin typeface="+mn-lt"/>
                <a:ea typeface="+mn-ea"/>
                <a:cs typeface="+mn-cs"/>
              </a:rPr>
              <a:t>Los informes de vigilancia a menudo informan el número de casos o recuentos de enfermedades </a:t>
            </a:r>
            <a:r>
              <a:rPr lang="es-ES" sz="1200" kern="1200" dirty="0" err="1">
                <a:solidFill>
                  <a:schemeClr val="tx1"/>
                </a:solidFill>
                <a:effectLst/>
                <a:latin typeface="+mn-lt"/>
                <a:ea typeface="+mn-ea"/>
                <a:cs typeface="+mn-cs"/>
              </a:rPr>
              <a:t>notificables</a:t>
            </a:r>
            <a:r>
              <a:rPr lang="es-ES" sz="1200" kern="1200" dirty="0">
                <a:solidFill>
                  <a:schemeClr val="tx1"/>
                </a:solidFill>
                <a:effectLst/>
                <a:latin typeface="+mn-lt"/>
                <a:ea typeface="+mn-ea"/>
                <a:cs typeface="+mn-cs"/>
              </a:rPr>
              <a:t> observadas esa semana o mes. También son esenciales para la prestación y planificación de los servicios de salud.</a:t>
            </a:r>
          </a:p>
          <a:p>
            <a:r>
              <a:rPr lang="es-ES" sz="1200" kern="1200" dirty="0">
                <a:solidFill>
                  <a:schemeClr val="tx1"/>
                </a:solidFill>
                <a:effectLst/>
                <a:latin typeface="+mn-lt"/>
                <a:ea typeface="+mn-ea"/>
                <a:cs typeface="+mn-cs"/>
              </a:rPr>
              <a:t>• ¿Cuántas camas se necesitan para el nuevo hospital?</a:t>
            </a:r>
          </a:p>
          <a:p>
            <a:r>
              <a:rPr lang="es-ES" sz="1200" kern="1200" dirty="0">
                <a:solidFill>
                  <a:schemeClr val="tx1"/>
                </a:solidFill>
                <a:effectLst/>
                <a:latin typeface="+mn-lt"/>
                <a:ea typeface="+mn-ea"/>
                <a:cs typeface="+mn-cs"/>
              </a:rPr>
              <a:t>• ¿Cuántas dosis de vacuna debemos pedir?</a:t>
            </a:r>
          </a:p>
          <a:p>
            <a:r>
              <a:rPr lang="es-ES" sz="1200" kern="1200" dirty="0">
                <a:solidFill>
                  <a:schemeClr val="tx1"/>
                </a:solidFill>
                <a:effectLst/>
                <a:latin typeface="+mn-lt"/>
                <a:ea typeface="+mn-ea"/>
                <a:cs typeface="+mn-cs"/>
              </a:rPr>
              <a:t>Este tipo de preguntas dependen de los recuentos.</a:t>
            </a:r>
          </a:p>
          <a:p>
            <a:r>
              <a:rPr lang="es-ES" sz="1200" kern="1200" dirty="0">
                <a:solidFill>
                  <a:schemeClr val="tx1"/>
                </a:solidFill>
                <a:effectLst/>
                <a:latin typeface="+mn-lt"/>
                <a:ea typeface="+mn-ea"/>
                <a:cs typeface="+mn-cs"/>
              </a:rPr>
              <a:t>Además, los recuentos proporcionan el numerador para calcular varios tipos de tasas, como las tasas de incidencia, las tasas de ataque y las tasas de mortalidad, que analizaremos mas adelante.</a:t>
            </a:r>
            <a:endParaRPr lang="es-CO"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3680BA-0EE6-4559-AB5B-F774E2323992}" type="slidenum">
              <a:rPr lang="es-CO" smtClean="0"/>
              <a:t>6</a:t>
            </a:fld>
            <a:endParaRPr lang="es-CO"/>
          </a:p>
        </p:txBody>
      </p:sp>
    </p:spTree>
    <p:extLst>
      <p:ext uri="{BB962C8B-B14F-4D97-AF65-F5344CB8AC3E}">
        <p14:creationId xmlns:p14="http://schemas.microsoft.com/office/powerpoint/2010/main" val="402512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76201">
              <a:defRPr sz="2300">
                <a:solidFill>
                  <a:schemeClr val="tx1"/>
                </a:solidFill>
                <a:latin typeface="Times" charset="0"/>
                <a:ea typeface="ＭＳ Ｐゴシック" charset="0"/>
              </a:defRPr>
            </a:lvl1pPr>
            <a:lvl2pPr marL="742866" indent="-285717" defTabSz="876201">
              <a:defRPr sz="2300">
                <a:solidFill>
                  <a:schemeClr val="tx1"/>
                </a:solidFill>
                <a:latin typeface="Times" charset="0"/>
                <a:ea typeface="ＭＳ Ｐゴシック" charset="0"/>
              </a:defRPr>
            </a:lvl2pPr>
            <a:lvl3pPr marL="1142871" indent="-228574" defTabSz="876201">
              <a:defRPr sz="2300">
                <a:solidFill>
                  <a:schemeClr val="tx1"/>
                </a:solidFill>
                <a:latin typeface="Times" charset="0"/>
                <a:ea typeface="ＭＳ Ｐゴシック" charset="0"/>
              </a:defRPr>
            </a:lvl3pPr>
            <a:lvl4pPr marL="1600019" indent="-228574" defTabSz="876201">
              <a:defRPr sz="2300">
                <a:solidFill>
                  <a:schemeClr val="tx1"/>
                </a:solidFill>
                <a:latin typeface="Times" charset="0"/>
                <a:ea typeface="ＭＳ Ｐゴシック" charset="0"/>
              </a:defRPr>
            </a:lvl4pPr>
            <a:lvl5pPr marL="2057167" indent="-228574" defTabSz="876201">
              <a:defRPr sz="2300">
                <a:solidFill>
                  <a:schemeClr val="tx1"/>
                </a:solidFill>
                <a:latin typeface="Times" charset="0"/>
                <a:ea typeface="ＭＳ Ｐゴシック" charset="0"/>
              </a:defRPr>
            </a:lvl5pPr>
            <a:lvl6pPr marL="2514315" indent="-228574" defTabSz="876201" eaLnBrk="0" fontAlgn="base" hangingPunct="0">
              <a:spcBef>
                <a:spcPct val="0"/>
              </a:spcBef>
              <a:spcAft>
                <a:spcPct val="0"/>
              </a:spcAft>
              <a:defRPr sz="2300">
                <a:solidFill>
                  <a:schemeClr val="tx1"/>
                </a:solidFill>
                <a:latin typeface="Times" charset="0"/>
                <a:ea typeface="ＭＳ Ｐゴシック" charset="0"/>
              </a:defRPr>
            </a:lvl6pPr>
            <a:lvl7pPr marL="2971463" indent="-228574" defTabSz="876201" eaLnBrk="0" fontAlgn="base" hangingPunct="0">
              <a:spcBef>
                <a:spcPct val="0"/>
              </a:spcBef>
              <a:spcAft>
                <a:spcPct val="0"/>
              </a:spcAft>
              <a:defRPr sz="2300">
                <a:solidFill>
                  <a:schemeClr val="tx1"/>
                </a:solidFill>
                <a:latin typeface="Times" charset="0"/>
                <a:ea typeface="ＭＳ Ｐゴシック" charset="0"/>
              </a:defRPr>
            </a:lvl7pPr>
            <a:lvl8pPr marL="3428612" indent="-228574" defTabSz="876201" eaLnBrk="0" fontAlgn="base" hangingPunct="0">
              <a:spcBef>
                <a:spcPct val="0"/>
              </a:spcBef>
              <a:spcAft>
                <a:spcPct val="0"/>
              </a:spcAft>
              <a:defRPr sz="2300">
                <a:solidFill>
                  <a:schemeClr val="tx1"/>
                </a:solidFill>
                <a:latin typeface="Times" charset="0"/>
                <a:ea typeface="ＭＳ Ｐゴシック" charset="0"/>
              </a:defRPr>
            </a:lvl8pPr>
            <a:lvl9pPr marL="3885760" indent="-228574" defTabSz="876201" eaLnBrk="0" fontAlgn="base" hangingPunct="0">
              <a:spcBef>
                <a:spcPct val="0"/>
              </a:spcBef>
              <a:spcAft>
                <a:spcPct val="0"/>
              </a:spcAft>
              <a:defRPr sz="2300">
                <a:solidFill>
                  <a:schemeClr val="tx1"/>
                </a:solidFill>
                <a:latin typeface="Times" charset="0"/>
                <a:ea typeface="ＭＳ Ｐゴシック" charset="0"/>
              </a:defRPr>
            </a:lvl9pPr>
          </a:lstStyle>
          <a:p>
            <a:fld id="{BA4E9AAE-4B47-452D-A377-E8032DC62D8A}" type="slidenum">
              <a:rPr lang="fr-FR" sz="1200"/>
              <a:t>7</a:t>
            </a:fld>
            <a:endParaRPr lang="fr-FR" sz="1200"/>
          </a:p>
        </p:txBody>
      </p:sp>
      <p:sp>
        <p:nvSpPr>
          <p:cNvPr id="51203" name="Rectangle 2"/>
          <p:cNvSpPr>
            <a:spLocks noGrp="1" noRot="1" noChangeAspect="1" noChangeArrowheads="1" noTextEdit="1"/>
          </p:cNvSpPr>
          <p:nvPr>
            <p:ph type="sldImg"/>
          </p:nvPr>
        </p:nvSpPr>
        <p:spPr>
          <a:xfrm>
            <a:off x="-19050" y="674688"/>
            <a:ext cx="2498725" cy="1874837"/>
          </a:xfrm>
        </p:spPr>
      </p:sp>
      <p:sp>
        <p:nvSpPr>
          <p:cNvPr id="74756" name="Rectangle 3"/>
          <p:cNvSpPr>
            <a:spLocks noGrp="1" noChangeArrowheads="1"/>
          </p:cNvSpPr>
          <p:nvPr>
            <p:ph type="body" idx="1"/>
          </p:nvPr>
        </p:nvSpPr>
        <p:spPr>
          <a:xfrm>
            <a:off x="298174" y="2848132"/>
            <a:ext cx="5485158" cy="59960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s-ES" sz="1200" kern="1200" dirty="0">
                <a:solidFill>
                  <a:schemeClr val="tx1"/>
                </a:solidFill>
                <a:effectLst/>
                <a:latin typeface="+mn-lt"/>
                <a:ea typeface="+mn-ea"/>
                <a:cs typeface="+mn-cs"/>
              </a:rPr>
              <a:t>Las restantes medidas de frecuencia (razones, proporciones y tasas) son todas fracciones con un numerador (el número en la parte superior), un denominador (el número en la parte inferior), multiplicado por alguna constante como 100 o 1,000.</a:t>
            </a:r>
          </a:p>
          <a:p>
            <a:r>
              <a:rPr lang="es-ES" sz="1200" kern="1200" dirty="0">
                <a:solidFill>
                  <a:schemeClr val="tx1"/>
                </a:solidFill>
                <a:effectLst/>
                <a:latin typeface="+mn-lt"/>
                <a:ea typeface="+mn-ea"/>
                <a:cs typeface="+mn-cs"/>
              </a:rPr>
              <a:t>La clave es saber qué entra en el numerador y denominador y por qué constante multiplicar.</a:t>
            </a:r>
            <a:endParaRPr lang="en-US" dirty="0">
              <a:latin typeface="Arial" charset="0"/>
            </a:endParaRPr>
          </a:p>
        </p:txBody>
      </p:sp>
    </p:spTree>
    <p:extLst>
      <p:ext uri="{BB962C8B-B14F-4D97-AF65-F5344CB8AC3E}">
        <p14:creationId xmlns:p14="http://schemas.microsoft.com/office/powerpoint/2010/main" val="399303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Las razones son la comparación de dos valores cualquiera, calculados al dividir un número por otro número. Esto también puede expresarse como X: Y.</a:t>
            </a:r>
          </a:p>
          <a:p>
            <a:r>
              <a:rPr lang="es-CO" sz="1200" kern="1200" dirty="0">
                <a:solidFill>
                  <a:schemeClr val="tx1"/>
                </a:solidFill>
                <a:effectLst/>
                <a:latin typeface="+mn-lt"/>
                <a:ea typeface="+mn-ea"/>
                <a:cs typeface="+mn-cs"/>
              </a:rPr>
              <a:t>Los dos números pueden ser partes diferentes de un todo, p. ej., la razón o ratio entre hombres y mujeres</a:t>
            </a:r>
          </a:p>
          <a:p>
            <a:r>
              <a:rPr lang="es-CO" sz="1200" kern="1200" dirty="0">
                <a:solidFill>
                  <a:schemeClr val="tx1"/>
                </a:solidFill>
                <a:effectLst/>
                <a:latin typeface="+mn-lt"/>
                <a:ea typeface="+mn-ea"/>
                <a:cs typeface="+mn-cs"/>
              </a:rPr>
              <a:t>Los dos números pueden no estar relacionados, por ejemplo, la razón de clínicas de salud y personas en la población.</a:t>
            </a:r>
          </a:p>
        </p:txBody>
      </p:sp>
      <p:sp>
        <p:nvSpPr>
          <p:cNvPr id="4" name="Marcador de número de diapositiva 3"/>
          <p:cNvSpPr>
            <a:spLocks noGrp="1"/>
          </p:cNvSpPr>
          <p:nvPr>
            <p:ph type="sldNum" sz="quarter" idx="10"/>
          </p:nvPr>
        </p:nvSpPr>
        <p:spPr/>
        <p:txBody>
          <a:bodyPr/>
          <a:lstStyle/>
          <a:p>
            <a:fld id="{223680BA-0EE6-4559-AB5B-F774E2323992}" type="slidenum">
              <a:rPr lang="es-CO" smtClean="0"/>
              <a:t>8</a:t>
            </a:fld>
            <a:endParaRPr lang="es-CO"/>
          </a:p>
        </p:txBody>
      </p:sp>
    </p:spTree>
    <p:extLst>
      <p:ext uri="{BB962C8B-B14F-4D97-AF65-F5344CB8AC3E}">
        <p14:creationId xmlns:p14="http://schemas.microsoft.com/office/powerpoint/2010/main" val="272940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A la izquierda se ven las edades de 11 pacientes con fiebre amarilla.</a:t>
            </a:r>
          </a:p>
          <a:p>
            <a:r>
              <a:rPr lang="es-ES" sz="1200" kern="1200" dirty="0">
                <a:solidFill>
                  <a:schemeClr val="tx1"/>
                </a:solidFill>
                <a:effectLst/>
                <a:latin typeface="+mn-lt"/>
                <a:ea typeface="+mn-ea"/>
                <a:cs typeface="+mn-cs"/>
              </a:rPr>
              <a:t>Pregunte: ¿Cuál es la proporción de hombres a mujeres? Hagamos esto juntos.</a:t>
            </a:r>
          </a:p>
          <a:p>
            <a:r>
              <a:rPr lang="es-ES" sz="1200" kern="1200" dirty="0">
                <a:solidFill>
                  <a:schemeClr val="tx1"/>
                </a:solidFill>
                <a:effectLst/>
                <a:latin typeface="+mn-lt"/>
                <a:ea typeface="+mn-ea"/>
                <a:cs typeface="+mn-cs"/>
              </a:rPr>
              <a:t>¿Qué va en el numerador? </a:t>
            </a:r>
          </a:p>
          <a:p>
            <a:r>
              <a:rPr lang="es-ES" sz="1200" kern="1200" dirty="0">
                <a:solidFill>
                  <a:schemeClr val="tx1"/>
                </a:solidFill>
                <a:effectLst/>
                <a:latin typeface="+mn-lt"/>
                <a:ea typeface="+mn-ea"/>
                <a:cs typeface="+mn-cs"/>
              </a:rPr>
              <a:t>Cuantos hombre?</a:t>
            </a:r>
          </a:p>
          <a:p>
            <a:r>
              <a:rPr lang="es-ES" sz="1200" kern="1200" dirty="0">
                <a:solidFill>
                  <a:schemeClr val="tx1"/>
                </a:solidFill>
                <a:effectLst/>
                <a:latin typeface="+mn-lt"/>
                <a:ea typeface="+mn-ea"/>
                <a:cs typeface="+mn-cs"/>
              </a:rPr>
              <a:t>(Respuesta: 5)</a:t>
            </a:r>
          </a:p>
          <a:p>
            <a:r>
              <a:rPr lang="es-ES" sz="1200" kern="1200" dirty="0">
                <a:solidFill>
                  <a:schemeClr val="tx1"/>
                </a:solidFill>
                <a:effectLst/>
                <a:latin typeface="+mn-lt"/>
                <a:ea typeface="+mn-ea"/>
                <a:cs typeface="+mn-cs"/>
              </a:rPr>
              <a:t>¿Qué va en el denominador? </a:t>
            </a:r>
          </a:p>
          <a:p>
            <a:r>
              <a:rPr lang="es-ES" sz="1200" kern="1200" dirty="0">
                <a:solidFill>
                  <a:schemeClr val="tx1"/>
                </a:solidFill>
                <a:effectLst/>
                <a:latin typeface="+mn-lt"/>
                <a:ea typeface="+mn-ea"/>
                <a:cs typeface="+mn-cs"/>
              </a:rPr>
              <a:t>Cuantas mujeres?</a:t>
            </a:r>
          </a:p>
          <a:p>
            <a:r>
              <a:rPr lang="es-ES" sz="1200" kern="1200" dirty="0">
                <a:solidFill>
                  <a:schemeClr val="tx1"/>
                </a:solidFill>
                <a:effectLst/>
                <a:latin typeface="+mn-lt"/>
                <a:ea typeface="+mn-ea"/>
                <a:cs typeface="+mn-cs"/>
              </a:rPr>
              <a:t>(Respuesta: 6)</a:t>
            </a:r>
          </a:p>
          <a:p>
            <a:r>
              <a:rPr lang="es-ES" sz="1200" kern="1200" dirty="0">
                <a:solidFill>
                  <a:schemeClr val="tx1"/>
                </a:solidFill>
                <a:effectLst/>
                <a:latin typeface="+mn-lt"/>
                <a:ea typeface="+mn-ea"/>
                <a:cs typeface="+mn-cs"/>
              </a:rPr>
              <a:t>¿Qué debemos usar como nuestra constante?</a:t>
            </a:r>
          </a:p>
          <a:p>
            <a:r>
              <a:rPr lang="es-ES" sz="1200" kern="1200" dirty="0">
                <a:solidFill>
                  <a:schemeClr val="tx1"/>
                </a:solidFill>
                <a:effectLst/>
                <a:latin typeface="+mn-lt"/>
                <a:ea typeface="+mn-ea"/>
                <a:cs typeface="+mn-cs"/>
              </a:rPr>
              <a:t>Para algo así de simple, usemos 1.</a:t>
            </a:r>
          </a:p>
          <a:p>
            <a:r>
              <a:rPr lang="es-ES" sz="1200" kern="1200" dirty="0">
                <a:solidFill>
                  <a:schemeClr val="tx1"/>
                </a:solidFill>
                <a:effectLst/>
                <a:latin typeface="+mn-lt"/>
                <a:ea typeface="+mn-ea"/>
                <a:cs typeface="+mn-cs"/>
              </a:rPr>
              <a:t>Entonces, ¿cuál es la razón de hombres a mujeres?</a:t>
            </a:r>
          </a:p>
          <a:p>
            <a:r>
              <a:rPr lang="es-ES" sz="1200" kern="1200" dirty="0">
                <a:solidFill>
                  <a:schemeClr val="tx1"/>
                </a:solidFill>
                <a:effectLst/>
                <a:latin typeface="+mn-lt"/>
                <a:ea typeface="+mn-ea"/>
                <a:cs typeface="+mn-cs"/>
              </a:rPr>
              <a:t>Respuesta:</a:t>
            </a:r>
          </a:p>
          <a:p>
            <a:r>
              <a:rPr lang="es-ES" sz="1200" kern="1200" dirty="0">
                <a:solidFill>
                  <a:schemeClr val="tx1"/>
                </a:solidFill>
                <a:effectLst/>
                <a:latin typeface="+mn-lt"/>
                <a:ea typeface="+mn-ea"/>
                <a:cs typeface="+mn-cs"/>
              </a:rPr>
              <a:t>5 a 6</a:t>
            </a:r>
          </a:p>
          <a:p>
            <a:r>
              <a:rPr lang="es-ES" sz="1200" kern="1200" dirty="0">
                <a:solidFill>
                  <a:schemeClr val="tx1"/>
                </a:solidFill>
                <a:effectLst/>
                <a:latin typeface="+mn-lt"/>
                <a:ea typeface="+mn-ea"/>
                <a:cs typeface="+mn-cs"/>
              </a:rPr>
              <a:t>¿Podríamos haber calculado la razón</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de mujeres a hombres?</a:t>
            </a:r>
          </a:p>
          <a:p>
            <a:r>
              <a:rPr lang="es-ES" sz="1200" kern="1200" dirty="0">
                <a:solidFill>
                  <a:schemeClr val="tx1"/>
                </a:solidFill>
                <a:effectLst/>
                <a:latin typeface="+mn-lt"/>
                <a:ea typeface="+mn-ea"/>
                <a:cs typeface="+mn-cs"/>
              </a:rPr>
              <a:t>Respuesta: Si, de 6 a 5.</a:t>
            </a:r>
          </a:p>
        </p:txBody>
      </p:sp>
      <p:sp>
        <p:nvSpPr>
          <p:cNvPr id="4" name="Marcador de número de diapositiva 3"/>
          <p:cNvSpPr>
            <a:spLocks noGrp="1"/>
          </p:cNvSpPr>
          <p:nvPr>
            <p:ph type="sldNum" sz="quarter" idx="10"/>
          </p:nvPr>
        </p:nvSpPr>
        <p:spPr/>
        <p:txBody>
          <a:bodyPr/>
          <a:lstStyle/>
          <a:p>
            <a:fld id="{223680BA-0EE6-4559-AB5B-F774E2323992}" type="slidenum">
              <a:rPr lang="es-CO" smtClean="0"/>
              <a:t>9</a:t>
            </a:fld>
            <a:endParaRPr lang="es-CO"/>
          </a:p>
        </p:txBody>
      </p:sp>
    </p:spTree>
    <p:extLst>
      <p:ext uri="{BB962C8B-B14F-4D97-AF65-F5344CB8AC3E}">
        <p14:creationId xmlns:p14="http://schemas.microsoft.com/office/powerpoint/2010/main" val="69406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37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5EAD2-6341-4759-8971-A5DFAA838E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4F425D1-336B-40A5-9346-81F5AAF7210A}"/>
              </a:ext>
            </a:extLst>
          </p:cNvPr>
          <p:cNvSpPr>
            <a:spLocks noGrp="1"/>
          </p:cNvSpPr>
          <p:nvPr>
            <p:ph type="dt" sz="half" idx="10"/>
          </p:nvPr>
        </p:nvSpPr>
        <p:spPr/>
        <p:txBody>
          <a:bodyPr/>
          <a:lstStyle/>
          <a:p>
            <a:fld id="{DD1B2FCD-9945-4904-A01C-786CCAC9B891}" type="datetimeFigureOut">
              <a:rPr lang="es-CO" smtClean="0"/>
              <a:t>2/02/2021</a:t>
            </a:fld>
            <a:endParaRPr lang="es-CO"/>
          </a:p>
        </p:txBody>
      </p:sp>
      <p:sp>
        <p:nvSpPr>
          <p:cNvPr id="4" name="Marcador de pie de página 3">
            <a:extLst>
              <a:ext uri="{FF2B5EF4-FFF2-40B4-BE49-F238E27FC236}">
                <a16:creationId xmlns:a16="http://schemas.microsoft.com/office/drawing/2014/main" id="{27F45B6E-B162-449E-ABEE-522FF472EC6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407B60F-408B-466D-B99E-25A92E2FC735}"/>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189128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0184A2-DD26-4518-9FF1-2D0EB0F033EC}"/>
              </a:ext>
            </a:extLst>
          </p:cNvPr>
          <p:cNvSpPr>
            <a:spLocks noGrp="1"/>
          </p:cNvSpPr>
          <p:nvPr>
            <p:ph type="dt" sz="half" idx="10"/>
          </p:nvPr>
        </p:nvSpPr>
        <p:spPr/>
        <p:txBody>
          <a:bodyPr/>
          <a:lstStyle/>
          <a:p>
            <a:fld id="{DD1B2FCD-9945-4904-A01C-786CCAC9B891}" type="datetimeFigureOut">
              <a:rPr lang="es-CO" smtClean="0"/>
              <a:t>2/02/2021</a:t>
            </a:fld>
            <a:endParaRPr lang="es-CO"/>
          </a:p>
        </p:txBody>
      </p:sp>
      <p:sp>
        <p:nvSpPr>
          <p:cNvPr id="3" name="Marcador de pie de página 2">
            <a:extLst>
              <a:ext uri="{FF2B5EF4-FFF2-40B4-BE49-F238E27FC236}">
                <a16:creationId xmlns:a16="http://schemas.microsoft.com/office/drawing/2014/main" id="{23EF960E-31EE-4197-91F4-F21B7A63BA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6C12CF9-598D-467B-9534-29D479BB1B36}"/>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6029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153703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8071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02194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74323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84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spTree>
    <p:extLst>
      <p:ext uri="{BB962C8B-B14F-4D97-AF65-F5344CB8AC3E}">
        <p14:creationId xmlns:p14="http://schemas.microsoft.com/office/powerpoint/2010/main" val="38254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762375"/>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7130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5172076"/>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3107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2A36A-D8E6-4D71-8BEF-DC62F2D6FD2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6580E52-669D-4242-89CB-EC8DF2DF214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2A2ED2-1908-43A6-8317-D06F080D195F}"/>
              </a:ext>
            </a:extLst>
          </p:cNvPr>
          <p:cNvSpPr>
            <a:spLocks noGrp="1"/>
          </p:cNvSpPr>
          <p:nvPr>
            <p:ph type="dt" sz="half" idx="10"/>
          </p:nvPr>
        </p:nvSpPr>
        <p:spPr/>
        <p:txBody>
          <a:bodyPr/>
          <a:lstStyle/>
          <a:p>
            <a:fld id="{DD1B2FCD-9945-4904-A01C-786CCAC9B891}" type="datetimeFigureOut">
              <a:rPr lang="es-CO" smtClean="0"/>
              <a:t>2/02/2021</a:t>
            </a:fld>
            <a:endParaRPr lang="es-CO"/>
          </a:p>
        </p:txBody>
      </p:sp>
      <p:sp>
        <p:nvSpPr>
          <p:cNvPr id="5" name="Marcador de pie de página 4">
            <a:extLst>
              <a:ext uri="{FF2B5EF4-FFF2-40B4-BE49-F238E27FC236}">
                <a16:creationId xmlns:a16="http://schemas.microsoft.com/office/drawing/2014/main" id="{0DF90A10-5F83-459A-A299-4AA611646E9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5F593CF-D027-4D10-919A-A6AD04592333}"/>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82945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C47CD-7267-465C-8307-91091AD866A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69F2932-7EAA-4D1E-900A-C846E8614B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8A6CA01-7721-44A2-B199-E1967E73AC22}"/>
              </a:ext>
            </a:extLst>
          </p:cNvPr>
          <p:cNvSpPr>
            <a:spLocks noGrp="1"/>
          </p:cNvSpPr>
          <p:nvPr>
            <p:ph type="dt" sz="half" idx="10"/>
          </p:nvPr>
        </p:nvSpPr>
        <p:spPr/>
        <p:txBody>
          <a:bodyPr/>
          <a:lstStyle/>
          <a:p>
            <a:fld id="{DD1B2FCD-9945-4904-A01C-786CCAC9B891}" type="datetimeFigureOut">
              <a:rPr lang="es-CO" smtClean="0"/>
              <a:t>2/02/2021</a:t>
            </a:fld>
            <a:endParaRPr lang="es-CO"/>
          </a:p>
        </p:txBody>
      </p:sp>
      <p:sp>
        <p:nvSpPr>
          <p:cNvPr id="5" name="Marcador de pie de página 4">
            <a:extLst>
              <a:ext uri="{FF2B5EF4-FFF2-40B4-BE49-F238E27FC236}">
                <a16:creationId xmlns:a16="http://schemas.microsoft.com/office/drawing/2014/main" id="{D68313C4-4D45-4343-80E4-399A995EFF3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ED6665-3629-4059-9C4C-7E8D3235D73A}"/>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321124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90496-40A1-49C6-9F87-30656AFACD5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E7DB547-57F7-44E5-8F6D-44EF8B0F188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AAE246-7624-470F-9AAA-DFD780F49F1D}"/>
              </a:ext>
            </a:extLst>
          </p:cNvPr>
          <p:cNvSpPr>
            <a:spLocks noGrp="1"/>
          </p:cNvSpPr>
          <p:nvPr>
            <p:ph type="dt" sz="half" idx="10"/>
          </p:nvPr>
        </p:nvSpPr>
        <p:spPr/>
        <p:txBody>
          <a:bodyPr/>
          <a:lstStyle/>
          <a:p>
            <a:fld id="{DD1B2FCD-9945-4904-A01C-786CCAC9B891}" type="datetimeFigureOut">
              <a:rPr lang="es-CO" smtClean="0"/>
              <a:t>2/02/2021</a:t>
            </a:fld>
            <a:endParaRPr lang="es-CO"/>
          </a:p>
        </p:txBody>
      </p:sp>
      <p:sp>
        <p:nvSpPr>
          <p:cNvPr id="5" name="Marcador de pie de página 4">
            <a:extLst>
              <a:ext uri="{FF2B5EF4-FFF2-40B4-BE49-F238E27FC236}">
                <a16:creationId xmlns:a16="http://schemas.microsoft.com/office/drawing/2014/main" id="{7A2D9877-3814-4452-8B49-066EC6D6009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0E95EA9-0D4A-4599-B33C-22E77222FC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41622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4A162-D815-4EE7-8D71-9911F698E3A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3B562F7-745A-4C8B-9DDA-6DC6957CD098}"/>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C6D97DB-7B30-4CF8-8DCD-AE1688CAD57F}"/>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0798A32-BF51-4AEB-A12E-3B33C63AC7FC}"/>
              </a:ext>
            </a:extLst>
          </p:cNvPr>
          <p:cNvSpPr>
            <a:spLocks noGrp="1"/>
          </p:cNvSpPr>
          <p:nvPr>
            <p:ph type="dt" sz="half" idx="10"/>
          </p:nvPr>
        </p:nvSpPr>
        <p:spPr/>
        <p:txBody>
          <a:bodyPr/>
          <a:lstStyle/>
          <a:p>
            <a:fld id="{DD1B2FCD-9945-4904-A01C-786CCAC9B891}" type="datetimeFigureOut">
              <a:rPr lang="es-CO" smtClean="0"/>
              <a:t>2/02/2021</a:t>
            </a:fld>
            <a:endParaRPr lang="es-CO"/>
          </a:p>
        </p:txBody>
      </p:sp>
      <p:sp>
        <p:nvSpPr>
          <p:cNvPr id="6" name="Marcador de pie de página 5">
            <a:extLst>
              <a:ext uri="{FF2B5EF4-FFF2-40B4-BE49-F238E27FC236}">
                <a16:creationId xmlns:a16="http://schemas.microsoft.com/office/drawing/2014/main" id="{EA65717E-D28B-441A-A6A6-66464420725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9E55FBB-EECE-4906-B3E8-750F0ACBDE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55975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0DD24-2E27-4D60-AAD2-1C29A28B27C5}"/>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09DAC3-9692-4013-A099-1679E410487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88A273-5E3D-49FA-8B3E-8951CD19384E}"/>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35B33FF-3AB4-4DA7-89A9-D072EFD724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419D15-FE6C-40BF-9C95-B9448CCD77B3}"/>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21E8266-CEE5-4D21-8D99-925ED405719B}"/>
              </a:ext>
            </a:extLst>
          </p:cNvPr>
          <p:cNvSpPr>
            <a:spLocks noGrp="1"/>
          </p:cNvSpPr>
          <p:nvPr>
            <p:ph type="dt" sz="half" idx="10"/>
          </p:nvPr>
        </p:nvSpPr>
        <p:spPr/>
        <p:txBody>
          <a:bodyPr/>
          <a:lstStyle/>
          <a:p>
            <a:fld id="{DD1B2FCD-9945-4904-A01C-786CCAC9B891}" type="datetimeFigureOut">
              <a:rPr lang="es-CO" smtClean="0"/>
              <a:t>2/02/2021</a:t>
            </a:fld>
            <a:endParaRPr lang="es-CO"/>
          </a:p>
        </p:txBody>
      </p:sp>
      <p:sp>
        <p:nvSpPr>
          <p:cNvPr id="8" name="Marcador de pie de página 7">
            <a:extLst>
              <a:ext uri="{FF2B5EF4-FFF2-40B4-BE49-F238E27FC236}">
                <a16:creationId xmlns:a16="http://schemas.microsoft.com/office/drawing/2014/main" id="{F9F0DAA1-B70D-4354-A96F-FFA672B3873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6ABD312-EB9F-48A8-BB0C-C0C476D36C99}"/>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9939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CEA3C5-03B6-4CAE-9AE7-891320DAC8A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E8B308B-1BE8-46E2-8740-C00FEF4116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B3C6B9-4406-4A2E-A8A2-307890C36C4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B2FCD-9945-4904-A01C-786CCAC9B891}" type="datetimeFigureOut">
              <a:rPr lang="es-CO" smtClean="0"/>
              <a:t>2/02/2021</a:t>
            </a:fld>
            <a:endParaRPr lang="es-CO"/>
          </a:p>
        </p:txBody>
      </p:sp>
      <p:sp>
        <p:nvSpPr>
          <p:cNvPr id="5" name="Marcador de pie de página 4">
            <a:extLst>
              <a:ext uri="{FF2B5EF4-FFF2-40B4-BE49-F238E27FC236}">
                <a16:creationId xmlns:a16="http://schemas.microsoft.com/office/drawing/2014/main" id="{BC54238A-EDDC-4D78-842D-4F12560CEF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5B00AD8-AA5E-4970-945A-B0B620E3DA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E23C7-5584-496A-9D50-5D6BB514B3F9}" type="slidenum">
              <a:rPr lang="es-CO" smtClean="0"/>
              <a:t>‹Nº›</a:t>
            </a:fld>
            <a:endParaRPr lang="es-CO"/>
          </a:p>
        </p:txBody>
      </p:sp>
    </p:spTree>
    <p:extLst>
      <p:ext uri="{BB962C8B-B14F-4D97-AF65-F5344CB8AC3E}">
        <p14:creationId xmlns:p14="http://schemas.microsoft.com/office/powerpoint/2010/main" val="29693830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7807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77255" y="4276474"/>
            <a:ext cx="7598980" cy="768623"/>
          </a:xfrm>
        </p:spPr>
        <p:txBody>
          <a:bodyPr>
            <a:normAutofit/>
          </a:bodyPr>
          <a:lstStyle/>
          <a:p>
            <a:pPr algn="ctr">
              <a:defRPr b="0" i="0"/>
            </a:pPr>
            <a:r>
              <a:rPr lang="es-CO" altLang="en-US" sz="3600" dirty="0">
                <a:latin typeface="Gotham Black" pitchFamily="50" charset="0"/>
                <a:ea typeface="ＭＳ Ｐゴシック" pitchFamily="34" charset="-128"/>
              </a:rPr>
              <a:t>Medidas de frecuencia</a:t>
            </a:r>
            <a:endParaRPr lang="x-none" altLang="en-US" sz="3600" dirty="0">
              <a:latin typeface="Gotham Black" pitchFamily="50" charset="0"/>
              <a:ea typeface="ＭＳ Ｐゴシック" pitchFamily="34" charset="-128"/>
            </a:endParaRPr>
          </a:p>
        </p:txBody>
      </p:sp>
      <p:sp>
        <p:nvSpPr>
          <p:cNvPr id="11" name="CuadroTexto 10">
            <a:extLst>
              <a:ext uri="{FF2B5EF4-FFF2-40B4-BE49-F238E27FC236}">
                <a16:creationId xmlns:a16="http://schemas.microsoft.com/office/drawing/2014/main" id="{1ECA61E6-B42F-4238-BF43-0E65388A4198}"/>
              </a:ext>
            </a:extLst>
          </p:cNvPr>
          <p:cNvSpPr txBox="1"/>
          <p:nvPr/>
        </p:nvSpPr>
        <p:spPr>
          <a:xfrm>
            <a:off x="495061" y="2432957"/>
            <a:ext cx="8563368" cy="1200329"/>
          </a:xfrm>
          <a:prstGeom prst="rect">
            <a:avLst/>
          </a:prstGeom>
          <a:noFill/>
        </p:spPr>
        <p:txBody>
          <a:bodyPr wrap="square">
            <a:spAutoFit/>
          </a:bodyPr>
          <a:lstStyle/>
          <a:p>
            <a:pPr algn="ctr"/>
            <a:r>
              <a:rPr lang="es-CO" sz="3600"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6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
        <p:nvSpPr>
          <p:cNvPr id="14" name="Marcador de contenido 3">
            <a:extLst>
              <a:ext uri="{FF2B5EF4-FFF2-40B4-BE49-F238E27FC236}">
                <a16:creationId xmlns:a16="http://schemas.microsoft.com/office/drawing/2014/main" id="{886F7990-BB2B-470F-99EC-199AA9A6FD8E}"/>
              </a:ext>
            </a:extLst>
          </p:cNvPr>
          <p:cNvSpPr txBox="1">
            <a:spLocks/>
          </p:cNvSpPr>
          <p:nvPr/>
        </p:nvSpPr>
        <p:spPr>
          <a:xfrm>
            <a:off x="1763688" y="5301619"/>
            <a:ext cx="7598569" cy="3866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b="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latin typeface="Gotham Light" pitchFamily="50" charset="0"/>
              </a:rPr>
              <a:t>Dirección de Vigilancia y Análisis del Riesgo en Salud Pública</a:t>
            </a:r>
          </a:p>
        </p:txBody>
      </p:sp>
    </p:spTree>
    <p:extLst>
      <p:ext uri="{BB962C8B-B14F-4D97-AF65-F5344CB8AC3E}">
        <p14:creationId xmlns:p14="http://schemas.microsoft.com/office/powerpoint/2010/main" val="386539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Razón: ejemplo 2</a:t>
            </a:r>
            <a:endParaRPr lang="x-none" altLang="en-US" sz="3200" dirty="0">
              <a:solidFill>
                <a:srgbClr val="C00000"/>
              </a:solidFill>
              <a:latin typeface="Gotham Black" pitchFamily="50" charset="0"/>
            </a:endParaRPr>
          </a:p>
        </p:txBody>
      </p:sp>
      <p:sp>
        <p:nvSpPr>
          <p:cNvPr id="10" name="Text Placeholder 5"/>
          <p:cNvSpPr txBox="1">
            <a:spLocks/>
          </p:cNvSpPr>
          <p:nvPr/>
        </p:nvSpPr>
        <p:spPr>
          <a:xfrm>
            <a:off x="425741" y="1321252"/>
            <a:ext cx="8359031" cy="5437158"/>
          </a:xfrm>
          <a:prstGeom prst="rect">
            <a:avLst/>
          </a:prstGeom>
        </p:spPr>
        <p:txBody>
          <a:bodyPr/>
          <a:lstStyle>
            <a:lvl1pPr marL="287338" indent="-287338" algn="l" rtl="0" eaLnBrk="0" fontAlgn="base" hangingPunct="0">
              <a:spcBef>
                <a:spcPct val="20000"/>
              </a:spcBef>
              <a:spcAft>
                <a:spcPct val="0"/>
              </a:spcAft>
              <a:buClr>
                <a:srgbClr val="C00000"/>
              </a:buClr>
              <a:buSzPct val="10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SzPct val="100000"/>
              <a:buFont typeface="Arial" panose="020B0604020202020204" pitchFamily="34" charset="0"/>
              <a:buChar char="–"/>
              <a:defRPr sz="2400">
                <a:solidFill>
                  <a:schemeClr val="tx1"/>
                </a:solidFill>
                <a:latin typeface="+mn-lt"/>
                <a:cs typeface="+mn-cs"/>
              </a:defRPr>
            </a:lvl2pPr>
            <a:lvl3pPr marL="1200150" indent="-285750" algn="l" rtl="0" eaLnBrk="0" fontAlgn="base" hangingPunct="0">
              <a:spcBef>
                <a:spcPct val="20000"/>
              </a:spcBef>
              <a:spcAft>
                <a:spcPct val="0"/>
              </a:spcAft>
              <a:buClr>
                <a:srgbClr val="C00000"/>
              </a:buClr>
              <a:buSzPct val="100000"/>
              <a:buFont typeface="Arial" panose="020B0604020202020204" pitchFamily="34" charset="0"/>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Clr>
                <a:srgbClr val="006600"/>
              </a:buClr>
              <a:buNone/>
            </a:pPr>
            <a:r>
              <a:rPr lang="x-none" altLang="en-US" sz="2400" dirty="0">
                <a:latin typeface="Gotham Light" pitchFamily="50" charset="0"/>
              </a:rPr>
              <a:t>Una ciudad de 4</a:t>
            </a:r>
            <a:r>
              <a:rPr lang="es-CO" altLang="en-US" sz="2400" dirty="0">
                <a:latin typeface="Gotham Light" pitchFamily="50" charset="0"/>
              </a:rPr>
              <a:t>.000.000</a:t>
            </a:r>
            <a:r>
              <a:rPr lang="x-none" altLang="en-US" sz="2400" dirty="0">
                <a:latin typeface="Gotham Light" pitchFamily="50" charset="0"/>
              </a:rPr>
              <a:t> de personas tiene 400 clínicas.  Calcular la razón de clínicas por persona.</a:t>
            </a:r>
            <a:endParaRPr lang="en-US" altLang="en-US" sz="2400" dirty="0">
              <a:latin typeface="Gotham Light" pitchFamily="50" charset="0"/>
            </a:endParaRPr>
          </a:p>
          <a:p>
            <a:pPr marL="0" indent="0">
              <a:buClr>
                <a:srgbClr val="006600"/>
              </a:buClr>
              <a:buNone/>
            </a:pPr>
            <a:r>
              <a:rPr lang="x-none" altLang="en-US" sz="2400" dirty="0">
                <a:latin typeface="Gotham Light" pitchFamily="50" charset="0"/>
              </a:rPr>
              <a:t> </a:t>
            </a:r>
            <a:endParaRPr lang="en-GB" altLang="ja-JP" sz="2400" kern="0" dirty="0">
              <a:solidFill>
                <a:srgbClr val="000000"/>
              </a:solidFill>
              <a:latin typeface="Gotham Light" pitchFamily="50" charset="0"/>
            </a:endParaRPr>
          </a:p>
          <a:p>
            <a:pPr marL="0" indent="0">
              <a:spcBef>
                <a:spcPts val="1200"/>
              </a:spcBef>
              <a:buNone/>
            </a:pPr>
            <a:r>
              <a:rPr lang="en-US" altLang="en-US" sz="2400" kern="0" dirty="0">
                <a:latin typeface="Gotham Light" pitchFamily="50" charset="0"/>
              </a:rPr>
              <a:t>x (</a:t>
            </a:r>
            <a:r>
              <a:rPr lang="en-US" altLang="en-US" sz="2400" kern="0" dirty="0" err="1">
                <a:latin typeface="Gotham Light" pitchFamily="50" charset="0"/>
              </a:rPr>
              <a:t>numerador</a:t>
            </a:r>
            <a:r>
              <a:rPr lang="en-US" altLang="en-US" sz="2400" kern="0" dirty="0">
                <a:latin typeface="Gotham Light" pitchFamily="50" charset="0"/>
              </a:rPr>
              <a:t>) =</a:t>
            </a:r>
          </a:p>
          <a:p>
            <a:pPr marL="0" indent="0">
              <a:spcBef>
                <a:spcPts val="0"/>
              </a:spcBef>
              <a:buNone/>
            </a:pPr>
            <a:r>
              <a:rPr lang="en-US" altLang="en-US" sz="2400" kern="0" dirty="0">
                <a:latin typeface="Gotham Light" pitchFamily="50" charset="0"/>
              </a:rPr>
              <a:t>y (</a:t>
            </a:r>
            <a:r>
              <a:rPr lang="en-US" altLang="en-US" sz="2400" kern="0" dirty="0" err="1">
                <a:latin typeface="Gotham Light" pitchFamily="50" charset="0"/>
              </a:rPr>
              <a:t>denominador</a:t>
            </a:r>
            <a:r>
              <a:rPr lang="en-US" altLang="en-US" sz="2400" kern="0" dirty="0">
                <a:latin typeface="Gotham Light" pitchFamily="50" charset="0"/>
              </a:rPr>
              <a:t>) =</a:t>
            </a:r>
          </a:p>
          <a:p>
            <a:pPr marL="0" indent="0">
              <a:spcBef>
                <a:spcPts val="0"/>
              </a:spcBef>
              <a:buNone/>
            </a:pPr>
            <a:r>
              <a:rPr lang="en-US" altLang="en-US" sz="2400" kern="0" dirty="0">
                <a:latin typeface="Gotham Light" pitchFamily="50" charset="0"/>
              </a:rPr>
              <a:t>k (</a:t>
            </a:r>
            <a:r>
              <a:rPr lang="en-US" altLang="en-US" sz="2400" kern="0" dirty="0" err="1">
                <a:latin typeface="Gotham Light" pitchFamily="50" charset="0"/>
              </a:rPr>
              <a:t>constante</a:t>
            </a:r>
            <a:r>
              <a:rPr lang="en-US" altLang="en-US" sz="2400" kern="0" dirty="0">
                <a:latin typeface="Gotham Light" pitchFamily="50" charset="0"/>
              </a:rPr>
              <a:t>) =</a:t>
            </a:r>
            <a:endParaRPr lang="en-GB" altLang="ja-JP" sz="2400" kern="0" dirty="0">
              <a:latin typeface="Gotham Light" pitchFamily="50" charset="0"/>
            </a:endParaRPr>
          </a:p>
          <a:p>
            <a:pPr marL="0" indent="0">
              <a:buClr>
                <a:srgbClr val="006600"/>
              </a:buClr>
              <a:buNone/>
            </a:pPr>
            <a:r>
              <a:rPr lang="en-GB" altLang="ja-JP" sz="2400" kern="0" dirty="0">
                <a:solidFill>
                  <a:srgbClr val="000000"/>
                </a:solidFill>
                <a:latin typeface="Gotham Light" pitchFamily="50" charset="0"/>
              </a:rPr>
              <a:t>Si la </a:t>
            </a:r>
            <a:r>
              <a:rPr lang="en-GB" altLang="ja-JP" sz="2400" kern="0" dirty="0" err="1">
                <a:solidFill>
                  <a:srgbClr val="000000"/>
                </a:solidFill>
                <a:latin typeface="Gotham Light" pitchFamily="50" charset="0"/>
              </a:rPr>
              <a:t>constante</a:t>
            </a:r>
            <a:r>
              <a:rPr lang="en-GB" altLang="ja-JP" sz="2400" kern="0" dirty="0">
                <a:solidFill>
                  <a:srgbClr val="000000"/>
                </a:solidFill>
                <a:latin typeface="Gotham Light" pitchFamily="50" charset="0"/>
              </a:rPr>
              <a:t> = 1, razón =</a:t>
            </a:r>
          </a:p>
          <a:p>
            <a:pPr>
              <a:buClr>
                <a:srgbClr val="006600"/>
              </a:buClr>
            </a:pPr>
            <a:endParaRPr lang="en-GB" altLang="ja-JP" sz="2400" kern="0" dirty="0">
              <a:solidFill>
                <a:srgbClr val="000000"/>
              </a:solidFill>
              <a:latin typeface="Gotham Light" pitchFamily="50" charset="0"/>
            </a:endParaRPr>
          </a:p>
          <a:p>
            <a:pPr marL="0" indent="0">
              <a:buClr>
                <a:srgbClr val="006600"/>
              </a:buClr>
              <a:buNone/>
            </a:pPr>
            <a:r>
              <a:rPr lang="en-GB" altLang="ja-JP" sz="2400" kern="0" dirty="0" err="1">
                <a:solidFill>
                  <a:srgbClr val="000000"/>
                </a:solidFill>
                <a:latin typeface="Gotham Light" pitchFamily="50" charset="0"/>
              </a:rPr>
              <a:t>Qué</a:t>
            </a:r>
            <a:r>
              <a:rPr lang="en-GB" altLang="ja-JP" sz="2400" kern="0" dirty="0">
                <a:solidFill>
                  <a:srgbClr val="000000"/>
                </a:solidFill>
                <a:latin typeface="Gotham Light" pitchFamily="50" charset="0"/>
              </a:rPr>
              <a:t> </a:t>
            </a:r>
            <a:r>
              <a:rPr lang="en-GB" altLang="ja-JP" sz="2400" kern="0" dirty="0" err="1">
                <a:solidFill>
                  <a:srgbClr val="000000"/>
                </a:solidFill>
                <a:latin typeface="Gotham Light" pitchFamily="50" charset="0"/>
              </a:rPr>
              <a:t>constante</a:t>
            </a:r>
            <a:r>
              <a:rPr lang="en-GB" altLang="ja-JP" sz="2400" kern="0" dirty="0">
                <a:solidFill>
                  <a:srgbClr val="000000"/>
                </a:solidFill>
                <a:latin typeface="Gotham Light" pitchFamily="50" charset="0"/>
              </a:rPr>
              <a:t> </a:t>
            </a:r>
            <a:r>
              <a:rPr lang="en-GB" altLang="ja-JP" sz="2400" kern="0" dirty="0" err="1">
                <a:solidFill>
                  <a:srgbClr val="000000"/>
                </a:solidFill>
                <a:latin typeface="Gotham Light" pitchFamily="50" charset="0"/>
              </a:rPr>
              <a:t>recomendaría</a:t>
            </a:r>
            <a:r>
              <a:rPr lang="en-GB" altLang="ja-JP" sz="2400" kern="0" dirty="0">
                <a:solidFill>
                  <a:srgbClr val="000000"/>
                </a:solidFill>
                <a:latin typeface="Gotham Light" pitchFamily="50" charset="0"/>
              </a:rPr>
              <a:t>?</a:t>
            </a:r>
          </a:p>
          <a:p>
            <a:pPr marL="0" indent="0">
              <a:buClr>
                <a:srgbClr val="006600"/>
              </a:buClr>
              <a:buNone/>
            </a:pPr>
            <a:r>
              <a:rPr lang="en-GB" altLang="ja-JP" sz="2400" kern="0" dirty="0">
                <a:solidFill>
                  <a:srgbClr val="000000"/>
                </a:solidFill>
                <a:latin typeface="Gotham Light" pitchFamily="50" charset="0"/>
              </a:rPr>
              <a:t>Si la </a:t>
            </a:r>
            <a:r>
              <a:rPr lang="en-GB" altLang="ja-JP" sz="2400" kern="0" dirty="0" err="1">
                <a:solidFill>
                  <a:srgbClr val="000000"/>
                </a:solidFill>
                <a:latin typeface="Gotham Light" pitchFamily="50" charset="0"/>
              </a:rPr>
              <a:t>constante</a:t>
            </a:r>
            <a:r>
              <a:rPr lang="en-GB" altLang="ja-JP" sz="2400" kern="0" dirty="0">
                <a:solidFill>
                  <a:srgbClr val="000000"/>
                </a:solidFill>
                <a:latin typeface="Gotham Light" pitchFamily="50" charset="0"/>
              </a:rPr>
              <a:t> = 10,000, razón = </a:t>
            </a:r>
          </a:p>
        </p:txBody>
      </p:sp>
      <p:sp>
        <p:nvSpPr>
          <p:cNvPr id="11" name="Text Placeholder 5"/>
          <p:cNvSpPr txBox="1">
            <a:spLocks/>
          </p:cNvSpPr>
          <p:nvPr/>
        </p:nvSpPr>
        <p:spPr>
          <a:xfrm>
            <a:off x="901991" y="2573606"/>
            <a:ext cx="7868753" cy="4211045"/>
          </a:xfrm>
          <a:prstGeom prst="rect">
            <a:avLst/>
          </a:prstGeom>
        </p:spPr>
        <p:txBody>
          <a:bodyPr/>
          <a:lstStyle>
            <a:lvl1pPr marL="0" indent="0" algn="l" defTabSz="914400" rtl="0" eaLnBrk="1" latinLnBrk="0" hangingPunct="1">
              <a:spcBef>
                <a:spcPct val="20000"/>
              </a:spcBef>
              <a:buClrTx/>
              <a:buFontTx/>
              <a:buNone/>
              <a:defRPr sz="2800" b="1" kern="1200" baseline="0">
                <a:solidFill>
                  <a:srgbClr val="00953A"/>
                </a:solidFill>
                <a:latin typeface="Arial"/>
                <a:ea typeface="+mn-ea"/>
                <a:cs typeface="Arial"/>
              </a:defRPr>
            </a:lvl1pPr>
            <a:lvl2pPr marL="283464" indent="-285750" algn="l" defTabSz="914400" rtl="0" eaLnBrk="1" latinLnBrk="0" hangingPunct="1">
              <a:spcBef>
                <a:spcPct val="20000"/>
              </a:spcBef>
              <a:buClr>
                <a:schemeClr val="tx1"/>
              </a:buClr>
              <a:buFont typeface="Wingdings" panose="05000000000000000000" pitchFamily="2" charset="2"/>
              <a:buChar char="§"/>
              <a:defRPr sz="2800" kern="1200" baseline="0">
                <a:solidFill>
                  <a:schemeClr val="accent5"/>
                </a:solidFill>
                <a:latin typeface="Arial"/>
                <a:ea typeface="+mn-ea"/>
                <a:cs typeface="Arial"/>
              </a:defRPr>
            </a:lvl2pPr>
            <a:lvl3pPr marL="740664" indent="-283464" algn="l" defTabSz="914400" rtl="0" eaLnBrk="1" latinLnBrk="0" hangingPunct="1">
              <a:spcBef>
                <a:spcPct val="20000"/>
              </a:spcBef>
              <a:buClr>
                <a:schemeClr val="tx1"/>
              </a:buClr>
              <a:buFont typeface="Arial" panose="020B0604020202020204" pitchFamily="34" charset="0"/>
              <a:buChar char="−"/>
              <a:defRPr sz="2800" kern="1200" baseline="0">
                <a:solidFill>
                  <a:schemeClr val="accent5"/>
                </a:solidFill>
                <a:latin typeface="Arial"/>
                <a:ea typeface="+mn-ea"/>
                <a:cs typeface="Arial"/>
              </a:defRPr>
            </a:lvl3pPr>
            <a:lvl4pPr marL="1197864" indent="-228600" algn="l" defTabSz="914400" rtl="0" eaLnBrk="1" latinLnBrk="0" hangingPunct="1">
              <a:spcBef>
                <a:spcPct val="20000"/>
              </a:spcBef>
              <a:buClrTx/>
              <a:buFont typeface="Arial" panose="020B0604020202020204" pitchFamily="34" charset="0"/>
              <a:buChar char="•"/>
              <a:defRPr lang="en-US" sz="2800" kern="1200" baseline="0" dirty="0" smtClean="0">
                <a:solidFill>
                  <a:schemeClr val="accent5"/>
                </a:solidFill>
                <a:latin typeface="Arial"/>
                <a:ea typeface="+mn-ea"/>
                <a:cs typeface="Arial"/>
              </a:defRPr>
            </a:lvl4pPr>
            <a:lvl5pPr marL="1655064" indent="-228600" algn="l" defTabSz="914400" rtl="0" eaLnBrk="1" latinLnBrk="0" hangingPunct="1">
              <a:spcBef>
                <a:spcPct val="20000"/>
              </a:spcBef>
              <a:buClrTx/>
              <a:buSzPct val="80000"/>
              <a:buFont typeface="Courier New" panose="02070309020205020404" pitchFamily="49" charset="0"/>
              <a:buChar char="o"/>
              <a:defRPr sz="2800" kern="1200">
                <a:solidFill>
                  <a:schemeClr val="accent5"/>
                </a:solidFill>
                <a:latin typeface="Arial"/>
                <a:ea typeface="+mn-ea"/>
                <a:cs typeface="Arial"/>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tabLst>
                <a:tab pos="3082925" algn="l"/>
              </a:tabLst>
            </a:pPr>
            <a:r>
              <a:rPr lang="en-US" altLang="en-US" dirty="0">
                <a:solidFill>
                  <a:schemeClr val="tx1"/>
                </a:solidFill>
                <a:latin typeface="Arial" pitchFamily="34" charset="0"/>
              </a:rPr>
              <a:t>	</a:t>
            </a:r>
            <a:r>
              <a:rPr lang="en-US" altLang="en-US" sz="2400" b="0" dirty="0">
                <a:solidFill>
                  <a:srgbClr val="00820C"/>
                </a:solidFill>
                <a:latin typeface="Gotham Black" pitchFamily="50" charset="0"/>
              </a:rPr>
              <a:t>400</a:t>
            </a:r>
          </a:p>
          <a:p>
            <a:pPr>
              <a:spcBef>
                <a:spcPts val="0"/>
              </a:spcBef>
              <a:tabLst>
                <a:tab pos="3082925" algn="l"/>
              </a:tabLst>
            </a:pPr>
            <a:r>
              <a:rPr lang="en-US" altLang="en-US" sz="2400" b="0" dirty="0">
                <a:solidFill>
                  <a:srgbClr val="00820C"/>
                </a:solidFill>
                <a:latin typeface="Gotham Black" pitchFamily="50" charset="0"/>
              </a:rPr>
              <a:t>	4,000,000</a:t>
            </a:r>
          </a:p>
          <a:p>
            <a:pPr>
              <a:spcBef>
                <a:spcPts val="0"/>
              </a:spcBef>
              <a:tabLst>
                <a:tab pos="3082925" algn="l"/>
              </a:tabLst>
            </a:pPr>
            <a:r>
              <a:rPr lang="en-US" altLang="en-US" sz="2400" b="0" dirty="0">
                <a:solidFill>
                  <a:srgbClr val="00820C"/>
                </a:solidFill>
                <a:latin typeface="Gotham Black" pitchFamily="50" charset="0"/>
              </a:rPr>
              <a:t>	1</a:t>
            </a:r>
          </a:p>
          <a:p>
            <a:pPr>
              <a:buClr>
                <a:srgbClr val="006600"/>
              </a:buClr>
              <a:tabLst>
                <a:tab pos="574675" algn="l"/>
              </a:tabLst>
            </a:pPr>
            <a:r>
              <a:rPr lang="en-GB" altLang="ja-JP" sz="2400" b="0" kern="0" dirty="0">
                <a:solidFill>
                  <a:srgbClr val="00820C"/>
                </a:solidFill>
                <a:latin typeface="Gotham Black" pitchFamily="50" charset="0"/>
              </a:rPr>
              <a:t>	</a:t>
            </a:r>
          </a:p>
          <a:p>
            <a:pPr algn="ctr">
              <a:buClr>
                <a:srgbClr val="006600"/>
              </a:buClr>
              <a:tabLst>
                <a:tab pos="574675" algn="l"/>
              </a:tabLst>
            </a:pPr>
            <a:r>
              <a:rPr lang="en-GB" altLang="ja-JP" sz="2400" b="0" kern="0" dirty="0">
                <a:solidFill>
                  <a:srgbClr val="00820C"/>
                </a:solidFill>
                <a:latin typeface="Gotham Black" pitchFamily="50" charset="0"/>
              </a:rPr>
              <a:t>400 / 4,000,000 x 1 = 0.0001 clínicas / persona</a:t>
            </a:r>
          </a:p>
          <a:p>
            <a:pPr>
              <a:buClr>
                <a:srgbClr val="006600"/>
              </a:buClr>
              <a:tabLst>
                <a:tab pos="574675" algn="l"/>
              </a:tabLst>
            </a:pPr>
            <a:endParaRPr lang="en-GB" altLang="ja-JP" sz="2400" b="0" kern="0" dirty="0">
              <a:solidFill>
                <a:srgbClr val="00820C"/>
              </a:solidFill>
              <a:latin typeface="Gotham Black" pitchFamily="50" charset="0"/>
            </a:endParaRPr>
          </a:p>
          <a:p>
            <a:pPr>
              <a:buClr>
                <a:srgbClr val="006600"/>
              </a:buClr>
              <a:tabLst>
                <a:tab pos="574675" algn="l"/>
              </a:tabLst>
            </a:pPr>
            <a:endParaRPr lang="en-GB" altLang="ja-JP" sz="2400" b="0" kern="0" dirty="0">
              <a:solidFill>
                <a:srgbClr val="00820C"/>
              </a:solidFill>
              <a:latin typeface="Gotham Black" pitchFamily="50" charset="0"/>
            </a:endParaRPr>
          </a:p>
          <a:p>
            <a:pPr algn="ctr">
              <a:buClr>
                <a:srgbClr val="006600"/>
              </a:buClr>
              <a:tabLst>
                <a:tab pos="574675" algn="l"/>
              </a:tabLst>
            </a:pPr>
            <a:r>
              <a:rPr lang="en-GB" altLang="ja-JP" sz="2400" b="0" kern="0" dirty="0">
                <a:solidFill>
                  <a:srgbClr val="00820C"/>
                </a:solidFill>
                <a:latin typeface="Gotham Black" pitchFamily="50" charset="0"/>
              </a:rPr>
              <a:t>(400 / 4,000,000) x 10,000 =</a:t>
            </a:r>
          </a:p>
          <a:p>
            <a:pPr algn="ctr">
              <a:spcBef>
                <a:spcPts val="0"/>
              </a:spcBef>
              <a:buClr>
                <a:srgbClr val="006600"/>
              </a:buClr>
              <a:tabLst>
                <a:tab pos="574675" algn="l"/>
              </a:tabLst>
            </a:pPr>
            <a:r>
              <a:rPr lang="en-GB" altLang="ja-JP" sz="2400" b="0" kern="0" dirty="0">
                <a:solidFill>
                  <a:srgbClr val="00820C"/>
                </a:solidFill>
                <a:latin typeface="Gotham Black" pitchFamily="50" charset="0"/>
              </a:rPr>
              <a:t>1 </a:t>
            </a:r>
            <a:r>
              <a:rPr lang="en-GB" altLang="ja-JP" sz="2400" b="0" kern="0" dirty="0" err="1">
                <a:solidFill>
                  <a:srgbClr val="00820C"/>
                </a:solidFill>
                <a:latin typeface="Gotham Black" pitchFamily="50" charset="0"/>
              </a:rPr>
              <a:t>clínica</a:t>
            </a:r>
            <a:r>
              <a:rPr lang="en-GB" altLang="ja-JP" sz="2400" b="0" kern="0" dirty="0">
                <a:solidFill>
                  <a:srgbClr val="00820C"/>
                </a:solidFill>
                <a:latin typeface="Gotham Black" pitchFamily="50" charset="0"/>
              </a:rPr>
              <a:t> / 10,000 personas</a:t>
            </a:r>
          </a:p>
          <a:p>
            <a:pPr>
              <a:buClr>
                <a:srgbClr val="006600"/>
              </a:buClr>
              <a:tabLst>
                <a:tab pos="574675" algn="l"/>
              </a:tabLst>
            </a:pPr>
            <a:endParaRPr lang="en-GB" altLang="ja-JP" kern="0" dirty="0">
              <a:solidFill>
                <a:srgbClr val="00820C"/>
              </a:solidFill>
            </a:endParaRPr>
          </a:p>
        </p:txBody>
      </p:sp>
    </p:spTree>
    <p:extLst>
      <p:ext uri="{BB962C8B-B14F-4D97-AF65-F5344CB8AC3E}">
        <p14:creationId xmlns:p14="http://schemas.microsoft.com/office/powerpoint/2010/main" val="31471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Razón: ejemplo 3</a:t>
            </a:r>
            <a:endParaRPr lang="x-none" altLang="en-US" sz="3200" dirty="0">
              <a:solidFill>
                <a:srgbClr val="C00000"/>
              </a:solidFill>
              <a:latin typeface="Gotham Black" pitchFamily="50" charset="0"/>
            </a:endParaRPr>
          </a:p>
        </p:txBody>
      </p:sp>
      <p:sp>
        <p:nvSpPr>
          <p:cNvPr id="7" name="Content Placeholder 1"/>
          <p:cNvSpPr txBox="1">
            <a:spLocks/>
          </p:cNvSpPr>
          <p:nvPr/>
        </p:nvSpPr>
        <p:spPr>
          <a:xfrm>
            <a:off x="2915816" y="2492896"/>
            <a:ext cx="6934200" cy="46037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66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66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chemeClr val="accent3">
                  <a:lumMod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None/>
              <a:tabLst/>
              <a:defRPr b="0" i="0"/>
            </a:pPr>
            <a:r>
              <a:rPr kumimoji="0" lang="x-none" sz="2400" b="0" i="0" u="none" strike="noStrike" kern="1200" cap="none" spc="0" normalizeH="0" baseline="0" noProof="0" dirty="0">
                <a:ln>
                  <a:noFill/>
                </a:ln>
                <a:solidFill>
                  <a:sysClr val="windowText" lastClr="000000"/>
                </a:solidFill>
                <a:effectLst/>
                <a:uLnTx/>
                <a:uFillTx/>
                <a:latin typeface="Gotham Light" pitchFamily="50" charset="0"/>
              </a:rPr>
              <a:t>Cantidad de hombres =</a:t>
            </a:r>
          </a:p>
          <a:p>
            <a:pPr marL="0" marR="0" lvl="0" indent="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None/>
              <a:tabLst/>
              <a:defRPr b="0" i="0"/>
            </a:pPr>
            <a:r>
              <a:rPr kumimoji="0" lang="x-none" sz="2400" b="0" i="0" u="none" strike="noStrike" kern="1200" cap="none" spc="0" normalizeH="0" baseline="0" noProof="0" dirty="0">
                <a:ln>
                  <a:noFill/>
                </a:ln>
                <a:solidFill>
                  <a:sysClr val="windowText" lastClr="000000"/>
                </a:solidFill>
                <a:effectLst/>
                <a:uLnTx/>
                <a:uFillTx/>
                <a:latin typeface="Gotham Light" pitchFamily="50" charset="0"/>
              </a:rPr>
              <a:t>Número de mujeres =</a:t>
            </a:r>
          </a:p>
          <a:p>
            <a:pPr marL="0" marR="0" lvl="0" indent="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None/>
              <a:tabLst/>
              <a:defRPr b="0" i="0"/>
            </a:pPr>
            <a:r>
              <a:rPr kumimoji="0" lang="x-none" sz="2400" b="0" i="0" u="none" strike="noStrike" kern="1200" cap="none" spc="0" normalizeH="0" baseline="0" noProof="0" dirty="0">
                <a:ln>
                  <a:noFill/>
                </a:ln>
                <a:solidFill>
                  <a:sysClr val="windowText" lastClr="000000"/>
                </a:solidFill>
                <a:effectLst/>
                <a:uLnTx/>
                <a:uFillTx/>
                <a:latin typeface="Gotham Light" pitchFamily="50" charset="0"/>
              </a:rPr>
              <a:t>Razón de hombres con </a:t>
            </a:r>
            <a:endParaRPr kumimoji="0" lang="es-CO" sz="2400" b="0" i="0" u="none" strike="noStrike" kern="1200" cap="none" spc="0" normalizeH="0" baseline="0" noProof="0" dirty="0">
              <a:ln>
                <a:noFill/>
              </a:ln>
              <a:solidFill>
                <a:sysClr val="windowText" lastClr="000000"/>
              </a:solidFill>
              <a:effectLst/>
              <a:uLnTx/>
              <a:uFillTx/>
              <a:latin typeface="Gotham Light" pitchFamily="50" charset="0"/>
            </a:endParaRPr>
          </a:p>
          <a:p>
            <a:pPr marL="0" marR="0" lvl="0" indent="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None/>
              <a:tabLst/>
              <a:defRPr b="0" i="0"/>
            </a:pPr>
            <a:r>
              <a:rPr kumimoji="0" lang="x-none" sz="2400" b="0" i="0" u="none" strike="noStrike" kern="1200" cap="none" spc="0" normalizeH="0" baseline="0" noProof="0" dirty="0">
                <a:ln>
                  <a:noFill/>
                </a:ln>
                <a:solidFill>
                  <a:sysClr val="windowText" lastClr="000000"/>
                </a:solidFill>
                <a:effectLst/>
                <a:uLnTx/>
                <a:uFillTx/>
                <a:latin typeface="Gotham Light" pitchFamily="50" charset="0"/>
              </a:rPr>
              <a:t>respecto a mujeres = </a:t>
            </a:r>
            <a:endParaRPr kumimoji="0" lang="es-CO" sz="2400" b="0" i="0" u="none" strike="noStrike" kern="1200" cap="none" spc="0" normalizeH="0" baseline="0" noProof="0" dirty="0">
              <a:ln>
                <a:noFill/>
              </a:ln>
              <a:solidFill>
                <a:sysClr val="windowText" lastClr="000000"/>
              </a:solidFill>
              <a:effectLst/>
              <a:uLnTx/>
              <a:uFillTx/>
              <a:latin typeface="Gotham Light" pitchFamily="50" charset="0"/>
            </a:endParaRPr>
          </a:p>
          <a:p>
            <a:pPr marL="0" marR="0" lvl="0" indent="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None/>
              <a:tabLst/>
              <a:defRPr b="0" i="0"/>
            </a:pPr>
            <a:endParaRPr kumimoji="0" lang="es-CO" sz="2400" b="0" i="0" u="none" strike="noStrike" kern="1200" cap="none" spc="0" normalizeH="0" baseline="0" noProof="0" dirty="0">
              <a:ln>
                <a:noFill/>
              </a:ln>
              <a:solidFill>
                <a:sysClr val="windowText" lastClr="000000"/>
              </a:solidFill>
              <a:effectLst/>
              <a:uLnTx/>
              <a:uFillTx/>
              <a:latin typeface="Gotham Light" pitchFamily="50" charset="0"/>
            </a:endParaRPr>
          </a:p>
          <a:p>
            <a:pPr marL="0" marR="0" lvl="0" indent="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None/>
              <a:tabLst/>
              <a:defRPr b="0" i="0"/>
            </a:pPr>
            <a:r>
              <a:rPr kumimoji="0" lang="es-CO" sz="2400" b="0" i="0" u="none" strike="noStrike" kern="1200" cap="none" spc="0" normalizeH="0" baseline="0" noProof="0" dirty="0">
                <a:ln>
                  <a:noFill/>
                </a:ln>
                <a:solidFill>
                  <a:sysClr val="windowText" lastClr="000000"/>
                </a:solidFill>
                <a:effectLst/>
                <a:uLnTx/>
                <a:uFillTx/>
                <a:latin typeface="Gotham Light" pitchFamily="50" charset="0"/>
              </a:rPr>
              <a:t>Razón hombre/mujer: </a:t>
            </a:r>
          </a:p>
          <a:p>
            <a:pPr marL="0" marR="0" lvl="0" indent="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None/>
              <a:tabLst/>
              <a:defRPr b="0" i="0"/>
            </a:pPr>
            <a:r>
              <a:rPr kumimoji="0" lang="es-CO" sz="2400" b="0" i="0" u="none" strike="noStrike" kern="1200" cap="none" spc="0" normalizeH="0" baseline="0" noProof="0" dirty="0">
                <a:ln>
                  <a:noFill/>
                </a:ln>
                <a:solidFill>
                  <a:sysClr val="windowText" lastClr="000000"/>
                </a:solidFill>
                <a:effectLst/>
                <a:uLnTx/>
                <a:uFillTx/>
                <a:latin typeface="Gotham Light" pitchFamily="50" charset="0"/>
              </a:rPr>
              <a:t>	</a:t>
            </a:r>
            <a:r>
              <a:rPr lang="es-CO" sz="2400" kern="0" dirty="0">
                <a:solidFill>
                  <a:srgbClr val="00820C"/>
                </a:solidFill>
                <a:latin typeface="Gotham Black" pitchFamily="50" charset="0"/>
                <a:cs typeface="Arial"/>
              </a:rPr>
              <a:t>1,4 hombres por 1 mujer</a:t>
            </a:r>
            <a:endParaRPr lang="x-none" sz="2400" kern="0" dirty="0">
              <a:solidFill>
                <a:srgbClr val="00820C"/>
              </a:solidFill>
              <a:latin typeface="Gotham Black" pitchFamily="50" charset="0"/>
              <a:cs typeface="Arial"/>
            </a:endParaRPr>
          </a:p>
          <a:p>
            <a:pPr marL="0" marR="0" lvl="0" indent="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None/>
              <a:tabLst/>
              <a:defRPr b="0" i="0"/>
            </a:pPr>
            <a:endParaRPr kumimoji="0" lang="x-none" sz="2400" b="0" i="0" u="none" strike="noStrike" kern="1200" cap="none" spc="0" normalizeH="0" baseline="0" noProof="0" dirty="0">
              <a:ln>
                <a:noFill/>
              </a:ln>
              <a:solidFill>
                <a:sysClr val="windowText" lastClr="000000"/>
              </a:solidFill>
              <a:effectLst/>
              <a:uLnTx/>
              <a:uFillTx/>
              <a:latin typeface="Gotham Black" pitchFamily="50" charset="0"/>
            </a:endParaRPr>
          </a:p>
        </p:txBody>
      </p:sp>
      <p:sp>
        <p:nvSpPr>
          <p:cNvPr id="8" name="Content Placeholder 1"/>
          <p:cNvSpPr txBox="1"/>
          <p:nvPr/>
        </p:nvSpPr>
        <p:spPr>
          <a:xfrm>
            <a:off x="7055644" y="2492896"/>
            <a:ext cx="1524000" cy="3561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660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66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60000"/>
                  <a:lumOff val="40000"/>
                </a:schemeClr>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b="0" i="0"/>
            </a:pPr>
            <a:r>
              <a:rPr lang="x-none" sz="2400" kern="0" dirty="0">
                <a:solidFill>
                  <a:srgbClr val="00820C"/>
                </a:solidFill>
                <a:latin typeface="Gotham Black" pitchFamily="50" charset="0"/>
                <a:cs typeface="Arial"/>
              </a:rPr>
              <a:t>14</a:t>
            </a:r>
          </a:p>
          <a:p>
            <a:pPr marL="0" indent="0">
              <a:buNone/>
              <a:defRPr b="0" i="0"/>
            </a:pPr>
            <a:r>
              <a:rPr lang="x-none" sz="2400" kern="0" dirty="0">
                <a:solidFill>
                  <a:srgbClr val="00820C"/>
                </a:solidFill>
                <a:latin typeface="Gotham Black" pitchFamily="50" charset="0"/>
                <a:cs typeface="Arial"/>
              </a:rPr>
              <a:t>10</a:t>
            </a:r>
          </a:p>
          <a:p>
            <a:pPr marL="0" indent="0">
              <a:buNone/>
              <a:defRPr b="0" i="0"/>
            </a:pPr>
            <a:r>
              <a:rPr lang="x-none" sz="2400" kern="0" dirty="0">
                <a:solidFill>
                  <a:srgbClr val="00820C"/>
                </a:solidFill>
                <a:latin typeface="Gotham Black" pitchFamily="50" charset="0"/>
                <a:cs typeface="Arial"/>
              </a:rPr>
              <a:t>14 : </a:t>
            </a:r>
            <a:r>
              <a:rPr lang="es-CO" sz="2400" kern="0" dirty="0">
                <a:solidFill>
                  <a:srgbClr val="00820C"/>
                </a:solidFill>
                <a:latin typeface="Gotham Black" pitchFamily="50" charset="0"/>
                <a:cs typeface="Arial"/>
              </a:rPr>
              <a:t>1</a:t>
            </a:r>
            <a:r>
              <a:rPr lang="x-none" sz="2400" kern="0" dirty="0">
                <a:solidFill>
                  <a:srgbClr val="00820C"/>
                </a:solidFill>
                <a:latin typeface="Gotham Black" pitchFamily="50" charset="0"/>
                <a:cs typeface="Arial"/>
              </a:rPr>
              <a:t>0</a:t>
            </a:r>
          </a:p>
          <a:p>
            <a:pPr marL="0" indent="0">
              <a:buNone/>
              <a:defRPr b="0" i="0"/>
            </a:pPr>
            <a:r>
              <a:rPr lang="x-none" sz="2400" kern="0" dirty="0">
                <a:solidFill>
                  <a:srgbClr val="00820C"/>
                </a:solidFill>
                <a:latin typeface="Gotham Black" pitchFamily="50" charset="0"/>
                <a:cs typeface="Arial"/>
              </a:rPr>
              <a:t>o 1</a:t>
            </a:r>
            <a:r>
              <a:rPr lang="es-CO" sz="2400" kern="0" dirty="0">
                <a:solidFill>
                  <a:srgbClr val="00820C"/>
                </a:solidFill>
                <a:latin typeface="Gotham Black" pitchFamily="50" charset="0"/>
                <a:cs typeface="Arial"/>
              </a:rPr>
              <a:t>,</a:t>
            </a:r>
            <a:r>
              <a:rPr lang="x-none" sz="2400" kern="0" dirty="0">
                <a:solidFill>
                  <a:srgbClr val="00820C"/>
                </a:solidFill>
                <a:latin typeface="Gotham Black" pitchFamily="50" charset="0"/>
                <a:cs typeface="Arial"/>
              </a:rPr>
              <a:t>4 :  1 </a:t>
            </a:r>
            <a:endParaRPr lang="es-CO" sz="2400" kern="0" dirty="0">
              <a:solidFill>
                <a:srgbClr val="00820C"/>
              </a:solidFill>
              <a:latin typeface="Gotham Black" pitchFamily="50" charset="0"/>
              <a:cs typeface="Arial"/>
            </a:endParaRPr>
          </a:p>
          <a:p>
            <a:pPr marL="0" indent="0">
              <a:buNone/>
              <a:defRPr b="0" i="0"/>
            </a:pPr>
            <a:endParaRPr lang="es-CO" dirty="0"/>
          </a:p>
        </p:txBody>
      </p:sp>
      <p:graphicFrame>
        <p:nvGraphicFramePr>
          <p:cNvPr id="12" name="Content Placeholder 3"/>
          <p:cNvGraphicFramePr>
            <a:graphicFrameLocks noGrp="1"/>
          </p:cNvGraphicFramePr>
          <p:nvPr>
            <p:extLst>
              <p:ext uri="{D42A27DB-BD31-4B8C-83A1-F6EECF244321}">
                <p14:modId xmlns:p14="http://schemas.microsoft.com/office/powerpoint/2010/main" val="157186048"/>
              </p:ext>
            </p:extLst>
          </p:nvPr>
        </p:nvGraphicFramePr>
        <p:xfrm>
          <a:off x="862993" y="1052736"/>
          <a:ext cx="1062110" cy="5334000"/>
        </p:xfrm>
        <a:graphic>
          <a:graphicData uri="http://schemas.openxmlformats.org/drawingml/2006/table">
            <a:tbl>
              <a:tblPr/>
              <a:tblGrid>
                <a:gridCol w="479221">
                  <a:extLst>
                    <a:ext uri="{9D8B030D-6E8A-4147-A177-3AD203B41FA5}">
                      <a16:colId xmlns:a16="http://schemas.microsoft.com/office/drawing/2014/main" val="20000"/>
                    </a:ext>
                  </a:extLst>
                </a:gridCol>
                <a:gridCol w="582889">
                  <a:extLst>
                    <a:ext uri="{9D8B030D-6E8A-4147-A177-3AD203B41FA5}">
                      <a16:colId xmlns:a16="http://schemas.microsoft.com/office/drawing/2014/main" val="20001"/>
                    </a:ext>
                  </a:extLst>
                </a:gridCol>
              </a:tblGrid>
              <a:tr h="2118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ID</a:t>
                      </a:r>
                    </a:p>
                  </a:txBody>
                  <a:tcPr marL="65959" marR="65959" marT="0" marB="0" anchor="b">
                    <a:lnL>
                      <a:noFill/>
                    </a:lnL>
                    <a:lnR>
                      <a:noFill/>
                    </a:lnR>
                    <a:lnT w="12700" cmpd="sng">
                      <a:solidFill>
                        <a:sysClr val="windowText" lastClr="000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Sexo</a:t>
                      </a:r>
                    </a:p>
                  </a:txBody>
                  <a:tcPr marL="65959" marR="65959" marT="0" marB="0" anchor="b">
                    <a:lnL>
                      <a:noFill/>
                    </a:lnL>
                    <a:lnR>
                      <a:noFill/>
                    </a:lnR>
                    <a:lnT w="12700" cmpd="sng">
                      <a:solidFill>
                        <a:sysClr val="windowText" lastClr="000000"/>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01</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02</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03</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04</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05</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06</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07</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08</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09</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10</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11</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12</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13</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14</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15</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16</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17</a:t>
                      </a:r>
                      <a:endParaRPr lang="es-ES" dirty="0"/>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18</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19</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20</a:t>
                      </a:r>
                      <a:endParaRPr lang="es-ES" dirty="0"/>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21</a:t>
                      </a:r>
                      <a:endParaRPr lang="es-ES" dirty="0"/>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22</a:t>
                      </a:r>
                      <a:endParaRPr lang="es-ES" dirty="0"/>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22</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118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24</a:t>
                      </a:r>
                    </a:p>
                  </a:txBody>
                  <a:tcPr marL="65959" marR="65959" marT="0" marB="0" anchor="b">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F</a:t>
                      </a:r>
                    </a:p>
                  </a:txBody>
                  <a:tcPr marL="65959" marR="65959" marT="0" marB="0" anchor="b">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
        <p:nvSpPr>
          <p:cNvPr id="4" name="Rectángulo 3"/>
          <p:cNvSpPr/>
          <p:nvPr/>
        </p:nvSpPr>
        <p:spPr>
          <a:xfrm>
            <a:off x="2771800" y="1118617"/>
            <a:ext cx="5358178" cy="1015663"/>
          </a:xfrm>
          <a:prstGeom prst="rect">
            <a:avLst/>
          </a:prstGeom>
        </p:spPr>
        <p:txBody>
          <a:bodyPr wrap="square">
            <a:spAutoFit/>
          </a:bodyPr>
          <a:lstStyle/>
          <a:p>
            <a:pPr algn="ctr"/>
            <a:r>
              <a:rPr lang="es-ES" sz="2000" dirty="0">
                <a:latin typeface="Gotham Light" pitchFamily="50" charset="0"/>
              </a:rPr>
              <a:t>¿Cuál es la razón de hombres con respecto de mujeres entre los pacientes con leptospirosis?</a:t>
            </a:r>
            <a:endParaRPr lang="en-US" sz="2000" dirty="0">
              <a:latin typeface="Gotham Light" pitchFamily="50" charset="0"/>
            </a:endParaRPr>
          </a:p>
        </p:txBody>
      </p:sp>
    </p:spTree>
    <p:extLst>
      <p:ext uri="{BB962C8B-B14F-4D97-AF65-F5344CB8AC3E}">
        <p14:creationId xmlns:p14="http://schemas.microsoft.com/office/powerpoint/2010/main" val="33499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Proporción</a:t>
            </a:r>
            <a:endParaRPr lang="x-none" altLang="en-US" sz="3200" dirty="0">
              <a:solidFill>
                <a:srgbClr val="C00000"/>
              </a:solidFill>
              <a:latin typeface="Gotham Black" pitchFamily="50" charset="0"/>
            </a:endParaRPr>
          </a:p>
        </p:txBody>
      </p:sp>
      <p:sp>
        <p:nvSpPr>
          <p:cNvPr id="6" name="Content Placeholder 2"/>
          <p:cNvSpPr>
            <a:spLocks noGrp="1"/>
          </p:cNvSpPr>
          <p:nvPr>
            <p:ph idx="4294967295"/>
          </p:nvPr>
        </p:nvSpPr>
        <p:spPr>
          <a:xfrm>
            <a:off x="470126" y="1484784"/>
            <a:ext cx="8382000" cy="4832350"/>
          </a:xfrm>
          <a:prstGeom prst="rect">
            <a:avLst/>
          </a:prstGeom>
        </p:spPr>
        <p:txBody>
          <a:bodyPr>
            <a:normAutofit fontScale="95000"/>
          </a:bodyPr>
          <a:lstStyle/>
          <a:p>
            <a:pPr marL="0" indent="0">
              <a:buNone/>
              <a:defRPr/>
            </a:pPr>
            <a:r>
              <a:rPr lang="x-none" sz="2500" dirty="0">
                <a:solidFill>
                  <a:srgbClr val="00820C"/>
                </a:solidFill>
                <a:latin typeface="Gotham Black" pitchFamily="50" charset="0"/>
              </a:rPr>
              <a:t>Definición: </a:t>
            </a:r>
          </a:p>
          <a:p>
            <a:pPr marL="0" indent="0">
              <a:buNone/>
              <a:defRPr b="0" i="0"/>
            </a:pPr>
            <a:r>
              <a:rPr lang="x-none" altLang="en-US" sz="2500" i="1" dirty="0">
                <a:latin typeface="Gotham Light" pitchFamily="50" charset="0"/>
              </a:rPr>
              <a:t>Comparación de una parte con respecto al todo</a:t>
            </a:r>
          </a:p>
          <a:p>
            <a:pPr marL="0" indent="0">
              <a:buNone/>
              <a:defRPr b="0" i="0"/>
            </a:pPr>
            <a:endParaRPr lang="en-US" altLang="en-US" sz="2500" dirty="0">
              <a:latin typeface="Gotham Light" pitchFamily="50" charset="0"/>
            </a:endParaRPr>
          </a:p>
          <a:p>
            <a:pPr algn="just" eaLnBrk="1" hangingPunct="1">
              <a:defRPr b="0" i="0"/>
            </a:pPr>
            <a:r>
              <a:rPr lang="x-none" altLang="en-US" sz="2500" dirty="0">
                <a:latin typeface="Gotham Light" pitchFamily="50" charset="0"/>
              </a:rPr>
              <a:t>Útil para describir la distribución de las</a:t>
            </a:r>
            <a:r>
              <a:rPr lang="en-US" altLang="en-US" sz="2500" dirty="0">
                <a:latin typeface="Gotham Light" pitchFamily="50" charset="0"/>
              </a:rPr>
              <a:t> </a:t>
            </a:r>
            <a:r>
              <a:rPr lang="x-none" altLang="en-US" sz="2500" dirty="0">
                <a:latin typeface="Gotham Light" pitchFamily="50" charset="0"/>
              </a:rPr>
              <a:t>características dentro de una población</a:t>
            </a:r>
            <a:r>
              <a:rPr lang="en-US" altLang="en-US" sz="2500" dirty="0">
                <a:latin typeface="Gotham Light" pitchFamily="50" charset="0"/>
              </a:rPr>
              <a:t>.</a:t>
            </a:r>
            <a:endParaRPr lang="x-none" altLang="en-US" sz="2500" dirty="0">
              <a:latin typeface="Gotham Light" pitchFamily="50" charset="0"/>
            </a:endParaRPr>
          </a:p>
          <a:p>
            <a:pPr algn="just" eaLnBrk="1" hangingPunct="1">
              <a:defRPr b="0" i="0"/>
            </a:pPr>
            <a:r>
              <a:rPr lang="x-none" altLang="en-US" sz="2500" dirty="0">
                <a:latin typeface="Gotham Light" pitchFamily="50" charset="0"/>
              </a:rPr>
              <a:t>Proporción = x / y, donde</a:t>
            </a:r>
          </a:p>
          <a:p>
            <a:pPr lvl="1" algn="just">
              <a:defRPr b="0" i="0"/>
            </a:pPr>
            <a:r>
              <a:rPr lang="x-none" altLang="en-US" sz="2100" dirty="0">
                <a:latin typeface="Gotham Light" pitchFamily="50" charset="0"/>
              </a:rPr>
              <a:t>x es el número con una característica</a:t>
            </a:r>
          </a:p>
          <a:p>
            <a:pPr lvl="1" algn="just">
              <a:defRPr b="0" i="0"/>
            </a:pPr>
            <a:r>
              <a:rPr lang="x-none" altLang="en-US" sz="2100" dirty="0">
                <a:latin typeface="Gotham Light" pitchFamily="50" charset="0"/>
              </a:rPr>
              <a:t>y es el número total</a:t>
            </a:r>
          </a:p>
          <a:p>
            <a:pPr algn="just">
              <a:defRPr b="0" i="0"/>
            </a:pPr>
            <a:r>
              <a:rPr lang="x-none" altLang="en-US" sz="2500" dirty="0">
                <a:latin typeface="Gotham Light" pitchFamily="50" charset="0"/>
              </a:rPr>
              <a:t>Porcentaje = proporción x 100, p. ej., (x</a:t>
            </a:r>
            <a:r>
              <a:rPr lang="en-US" altLang="en-US" sz="2500" dirty="0">
                <a:latin typeface="Gotham Light" pitchFamily="50" charset="0"/>
              </a:rPr>
              <a:t> </a:t>
            </a:r>
            <a:r>
              <a:rPr lang="x-none" altLang="en-US" sz="2500" dirty="0">
                <a:latin typeface="Gotham Light" pitchFamily="50" charset="0"/>
              </a:rPr>
              <a:t>/</a:t>
            </a:r>
            <a:r>
              <a:rPr lang="en-US" altLang="en-US" sz="2500" dirty="0">
                <a:latin typeface="Gotham Light" pitchFamily="50" charset="0"/>
              </a:rPr>
              <a:t> </a:t>
            </a:r>
            <a:r>
              <a:rPr lang="x-none" altLang="en-US" sz="2500" dirty="0">
                <a:latin typeface="Gotham Light" pitchFamily="50" charset="0"/>
              </a:rPr>
              <a:t>y) x 100</a:t>
            </a:r>
            <a:r>
              <a:rPr lang="en-US" altLang="en-US" sz="2500" dirty="0">
                <a:latin typeface="Gotham Light" pitchFamily="50" charset="0"/>
              </a:rPr>
              <a:t> (</a:t>
            </a:r>
            <a:r>
              <a:rPr lang="x-none" altLang="en-US" sz="2500" dirty="0">
                <a:latin typeface="Gotham Light" pitchFamily="50" charset="0"/>
              </a:rPr>
              <a:t>%</a:t>
            </a:r>
            <a:r>
              <a:rPr lang="en-US" altLang="en-US" sz="2500" dirty="0">
                <a:latin typeface="Gotham Light" pitchFamily="50" charset="0"/>
              </a:rPr>
              <a:t>)</a:t>
            </a:r>
            <a:endParaRPr lang="x-none" altLang="en-US" sz="2500" dirty="0">
              <a:latin typeface="Gotham Light" pitchFamily="50" charset="0"/>
            </a:endParaRPr>
          </a:p>
        </p:txBody>
      </p:sp>
    </p:spTree>
    <p:extLst>
      <p:ext uri="{BB962C8B-B14F-4D97-AF65-F5344CB8AC3E}">
        <p14:creationId xmlns:p14="http://schemas.microsoft.com/office/powerpoint/2010/main" val="283706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8EDD0-CC3E-4544-AD05-E68D949C8A39}"/>
              </a:ext>
            </a:extLst>
          </p:cNvPr>
          <p:cNvSpPr>
            <a:spLocks noGrp="1"/>
          </p:cNvSpPr>
          <p:nvPr>
            <p:ph type="title"/>
          </p:nvPr>
        </p:nvSpPr>
        <p:spPr>
          <a:xfrm>
            <a:off x="467544" y="260648"/>
            <a:ext cx="9073008" cy="400050"/>
          </a:xfrm>
        </p:spPr>
        <p:txBody>
          <a:bodyPr>
            <a:noAutofit/>
          </a:bodyPr>
          <a:lstStyle/>
          <a:p>
            <a:r>
              <a:rPr lang="en-US" sz="2800" b="0" dirty="0">
                <a:solidFill>
                  <a:srgbClr val="C00000"/>
                </a:solidFill>
                <a:latin typeface="Gotham Black" pitchFamily="50" charset="0"/>
              </a:rPr>
              <a:t>*Proporción </a:t>
            </a:r>
            <a:r>
              <a:rPr lang="es-ES" sz="2800" b="0" dirty="0">
                <a:solidFill>
                  <a:srgbClr val="C00000"/>
                </a:solidFill>
                <a:latin typeface="Gotham Black" pitchFamily="50" charset="0"/>
              </a:rPr>
              <a:t>causas mundiales de mortalidad, 2000 y 2015</a:t>
            </a:r>
            <a:endParaRPr lang="es-CO" sz="2800" b="0" dirty="0">
              <a:solidFill>
                <a:srgbClr val="C00000"/>
              </a:solidFill>
              <a:latin typeface="Gotham Black" pitchFamily="50" charset="0"/>
            </a:endParaRPr>
          </a:p>
        </p:txBody>
      </p:sp>
      <p:sp>
        <p:nvSpPr>
          <p:cNvPr id="4" name="Text Placeholder 8"/>
          <p:cNvSpPr txBox="1">
            <a:spLocks/>
          </p:cNvSpPr>
          <p:nvPr/>
        </p:nvSpPr>
        <p:spPr>
          <a:xfrm>
            <a:off x="1108174" y="6008349"/>
            <a:ext cx="8195441" cy="8486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600"/>
              </a:spcAft>
              <a:buClrTx/>
              <a:buSzTx/>
              <a:buFont typeface="Arial" panose="020B0604020202020204" pitchFamily="34" charset="0"/>
              <a:buNone/>
              <a:tabLst>
                <a:tab pos="6746875" algn="l"/>
              </a:tabLst>
              <a:defRPr/>
            </a:pPr>
            <a:endParaRPr kumimoji="0" lang="en-US" sz="1100" b="0" i="0" u="none" strike="noStrike" kern="1200" cap="none" spc="0" normalizeH="0" baseline="0" noProof="0" dirty="0">
              <a:ln>
                <a:noFill/>
              </a:ln>
              <a:solidFill>
                <a:srgbClr val="000000"/>
              </a:solidFill>
              <a:effectLst/>
              <a:uLnTx/>
              <a:uFillTx/>
              <a:latin typeface="Gotham Light" pitchFamily="50" charset="0"/>
              <a:ea typeface="+mn-ea"/>
              <a:cs typeface="Aria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tab pos="6746875" algn="l"/>
              </a:tabLst>
              <a:defRPr/>
            </a:pPr>
            <a:r>
              <a:rPr kumimoji="0" lang="en-US" sz="1100" b="0" i="0" u="none" strike="noStrike" kern="1200" cap="none" spc="0" normalizeH="0" baseline="0" noProof="0" dirty="0">
                <a:ln>
                  <a:noFill/>
                </a:ln>
                <a:solidFill>
                  <a:srgbClr val="000000"/>
                </a:solidFill>
                <a:effectLst/>
                <a:uLnTx/>
                <a:uFillTx/>
                <a:latin typeface="Gotham Light" pitchFamily="50" charset="0"/>
                <a:ea typeface="+mn-ea"/>
                <a:cs typeface="Arial"/>
              </a:rPr>
              <a:t>Fuente: WHO. </a:t>
            </a:r>
            <a:r>
              <a:rPr kumimoji="0" lang="en-US" sz="1100" b="0" i="1" u="none" strike="noStrike" kern="1200" cap="none" spc="0" normalizeH="0" baseline="0" noProof="0" dirty="0">
                <a:ln>
                  <a:noFill/>
                </a:ln>
                <a:solidFill>
                  <a:srgbClr val="000000"/>
                </a:solidFill>
                <a:effectLst/>
                <a:uLnTx/>
                <a:uFillTx/>
                <a:latin typeface="Gotham Light" pitchFamily="50" charset="0"/>
                <a:ea typeface="+mn-ea"/>
                <a:cs typeface="Arial"/>
              </a:rPr>
              <a:t>Global Health Observatory. Top 10 causes of death.</a:t>
            </a:r>
            <a:r>
              <a:rPr kumimoji="0" lang="en-US" sz="1100" b="0" i="0" u="none" strike="noStrike" kern="1200" cap="none" spc="0" normalizeH="0" baseline="0" noProof="0" dirty="0">
                <a:ln>
                  <a:noFill/>
                </a:ln>
                <a:solidFill>
                  <a:srgbClr val="000000"/>
                </a:solidFill>
                <a:effectLst/>
                <a:uLnTx/>
                <a:uFillTx/>
                <a:latin typeface="Gotham Light" pitchFamily="50" charset="0"/>
                <a:ea typeface="+mn-ea"/>
                <a:cs typeface="Arial"/>
              </a:rPr>
              <a:t> 2017</a:t>
            </a:r>
          </a:p>
        </p:txBody>
      </p:sp>
      <p:sp>
        <p:nvSpPr>
          <p:cNvPr id="5" name="Content Placeholder 2"/>
          <p:cNvSpPr>
            <a:spLocks noGrp="1"/>
          </p:cNvSpPr>
          <p:nvPr>
            <p:ph idx="4294967295"/>
          </p:nvPr>
        </p:nvSpPr>
        <p:spPr>
          <a:xfrm>
            <a:off x="432094" y="1653088"/>
            <a:ext cx="8711905" cy="4008160"/>
          </a:xfrm>
          <a:prstGeom prst="rect">
            <a:avLst/>
          </a:prstGeom>
        </p:spPr>
        <p:txBody>
          <a:bodyPr/>
          <a:lstStyle/>
          <a:p>
            <a:pPr marL="0" indent="0" defTabSz="1835150">
              <a:lnSpc>
                <a:spcPct val="90000"/>
              </a:lnSpc>
              <a:spcBef>
                <a:spcPct val="10000"/>
              </a:spcBef>
              <a:buNone/>
              <a:tabLst>
                <a:tab pos="222250" algn="l"/>
                <a:tab pos="4918075" algn="r"/>
                <a:tab pos="5832475" algn="r"/>
                <a:tab pos="7146925" algn="r"/>
                <a:tab pos="7997825" algn="r"/>
              </a:tabLst>
            </a:pPr>
            <a:r>
              <a:rPr lang="en-US" altLang="en-US" sz="2200" u="sng" dirty="0"/>
              <a:t>		</a:t>
            </a:r>
            <a:r>
              <a:rPr lang="en-US" altLang="en-US" sz="1800" u="sng" dirty="0">
                <a:latin typeface="Gotham Light" pitchFamily="50" charset="0"/>
              </a:rPr>
              <a:t>n*	</a:t>
            </a:r>
            <a:r>
              <a:rPr lang="en-US" altLang="en-US" sz="1800" b="1" u="sng" dirty="0">
                <a:solidFill>
                  <a:srgbClr val="00953A"/>
                </a:solidFill>
                <a:latin typeface="Gotham Light" pitchFamily="50" charset="0"/>
              </a:rPr>
              <a:t>%</a:t>
            </a:r>
            <a:r>
              <a:rPr lang="en-US" altLang="en-US" sz="1800" u="sng" dirty="0">
                <a:latin typeface="Gotham Light" pitchFamily="50" charset="0"/>
              </a:rPr>
              <a:t>	 n*	</a:t>
            </a:r>
            <a:r>
              <a:rPr lang="en-US" altLang="en-US" sz="1800" b="1" u="sng" dirty="0">
                <a:solidFill>
                  <a:srgbClr val="00953A"/>
                </a:solidFill>
                <a:latin typeface="Gotham Light" pitchFamily="50" charset="0"/>
              </a:rPr>
              <a:t>%</a:t>
            </a:r>
            <a:endParaRPr lang="en-US" altLang="en-US" sz="1800" b="1" u="sng"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sz="1800" kern="0" dirty="0">
                <a:solidFill>
                  <a:srgbClr val="000000"/>
                </a:solidFill>
                <a:latin typeface="Gotham Light" pitchFamily="50" charset="0"/>
                <a:cs typeface="Times New Roman"/>
              </a:rPr>
              <a:t>Enfermedad isquémica del Corazón </a:t>
            </a:r>
            <a:r>
              <a:rPr lang="en-US" altLang="en-US" sz="1800" dirty="0">
                <a:latin typeface="Gotham Light" pitchFamily="50" charset="0"/>
              </a:rPr>
              <a:t>	6,883	</a:t>
            </a:r>
            <a:r>
              <a:rPr lang="en-US" altLang="en-US" sz="1800" b="1" dirty="0">
                <a:solidFill>
                  <a:srgbClr val="00953A"/>
                </a:solidFill>
                <a:latin typeface="Gotham Light" pitchFamily="50" charset="0"/>
              </a:rPr>
              <a:t>13.2</a:t>
            </a:r>
            <a:r>
              <a:rPr lang="en-US" altLang="en-US" sz="1800" dirty="0">
                <a:latin typeface="Gotham Light" pitchFamily="50" charset="0"/>
              </a:rPr>
              <a:t>	8,756	</a:t>
            </a:r>
            <a:r>
              <a:rPr lang="en-US" altLang="en-US" sz="1800" b="1" dirty="0">
                <a:solidFill>
                  <a:srgbClr val="00953A"/>
                </a:solidFill>
                <a:latin typeface="Gotham Light" pitchFamily="50" charset="0"/>
              </a:rPr>
              <a:t>15.5</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sz="1800" kern="0" dirty="0">
                <a:solidFill>
                  <a:srgbClr val="000000"/>
                </a:solidFill>
                <a:latin typeface="Gotham Light" pitchFamily="50" charset="0"/>
                <a:cs typeface="Times New Roman"/>
              </a:rPr>
              <a:t>Accidente Cerebro Vascular </a:t>
            </a:r>
            <a:r>
              <a:rPr lang="en-US" altLang="en-US" sz="1800" dirty="0">
                <a:latin typeface="Gotham Light" pitchFamily="50" charset="0"/>
              </a:rPr>
              <a:t>	5,407	</a:t>
            </a:r>
            <a:r>
              <a:rPr lang="en-US" altLang="en-US" sz="1800" b="1" dirty="0">
                <a:solidFill>
                  <a:srgbClr val="00953A"/>
                </a:solidFill>
                <a:latin typeface="Gotham Light" pitchFamily="50" charset="0"/>
              </a:rPr>
              <a:t>10.4</a:t>
            </a:r>
            <a:r>
              <a:rPr lang="en-US" altLang="en-US" sz="1800" dirty="0">
                <a:latin typeface="Gotham Light" pitchFamily="50" charset="0"/>
              </a:rPr>
              <a:t>	6,241	</a:t>
            </a:r>
            <a:r>
              <a:rPr lang="en-US" altLang="en-US" sz="1800" b="1" dirty="0">
                <a:solidFill>
                  <a:srgbClr val="00953A"/>
                </a:solidFill>
                <a:latin typeface="Gotham Light" pitchFamily="50" charset="0"/>
              </a:rPr>
              <a:t>11.1</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s-ES" sz="1800" kern="0" dirty="0">
                <a:solidFill>
                  <a:srgbClr val="000000"/>
                </a:solidFill>
                <a:latin typeface="Gotham Light" pitchFamily="50" charset="0"/>
                <a:cs typeface="Times New Roman"/>
              </a:rPr>
              <a:t>Infección vía respiratoria inferior </a:t>
            </a:r>
            <a:r>
              <a:rPr lang="en-US" altLang="en-US" sz="1800" dirty="0">
                <a:latin typeface="Gotham Light" pitchFamily="50" charset="0"/>
              </a:rPr>
              <a:t>	3,408	</a:t>
            </a:r>
            <a:r>
              <a:rPr lang="en-US" altLang="en-US" sz="1800" b="1" dirty="0">
                <a:solidFill>
                  <a:srgbClr val="00953A"/>
                </a:solidFill>
                <a:latin typeface="Gotham Light" pitchFamily="50" charset="0"/>
              </a:rPr>
              <a:t>6.5</a:t>
            </a:r>
            <a:r>
              <a:rPr lang="en-US" altLang="en-US" sz="1800" dirty="0">
                <a:latin typeface="Gotham Light" pitchFamily="50" charset="0"/>
              </a:rPr>
              <a:t>	3,190	</a:t>
            </a:r>
            <a:r>
              <a:rPr lang="en-US" altLang="en-US" sz="1800" b="1" dirty="0">
                <a:solidFill>
                  <a:srgbClr val="00953A"/>
                </a:solidFill>
                <a:latin typeface="Gotham Light" pitchFamily="50" charset="0"/>
              </a:rPr>
              <a:t>5.7</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sz="1800" kern="0" dirty="0">
                <a:solidFill>
                  <a:srgbClr val="000000"/>
                </a:solidFill>
                <a:latin typeface="Gotham Light" pitchFamily="50" charset="0"/>
                <a:cs typeface="Times New Roman"/>
              </a:rPr>
              <a:t>Enfermedad pulmonar obstructiva </a:t>
            </a:r>
            <a:r>
              <a:rPr lang="en-US" altLang="en-US" sz="1800" dirty="0">
                <a:latin typeface="Gotham Light" pitchFamily="50" charset="0"/>
              </a:rPr>
              <a:t>	2,953	</a:t>
            </a:r>
            <a:r>
              <a:rPr lang="en-US" altLang="en-US" sz="1800" b="1" dirty="0">
                <a:solidFill>
                  <a:srgbClr val="00953A"/>
                </a:solidFill>
                <a:latin typeface="Gotham Light" pitchFamily="50" charset="0"/>
              </a:rPr>
              <a:t>5.7</a:t>
            </a:r>
            <a:r>
              <a:rPr lang="en-US" altLang="en-US" sz="1800" dirty="0">
                <a:latin typeface="Gotham Light" pitchFamily="50" charset="0"/>
              </a:rPr>
              <a:t>	3,170	</a:t>
            </a:r>
            <a:r>
              <a:rPr lang="en-US" altLang="en-US" sz="1800" b="1" dirty="0">
                <a:solidFill>
                  <a:srgbClr val="00953A"/>
                </a:solidFill>
                <a:latin typeface="Gotham Light" pitchFamily="50" charset="0"/>
              </a:rPr>
              <a:t>5.6</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sz="1800" kern="0" dirty="0">
                <a:solidFill>
                  <a:srgbClr val="000000"/>
                </a:solidFill>
                <a:latin typeface="Gotham Light" pitchFamily="50" charset="0"/>
                <a:cs typeface="Times New Roman"/>
              </a:rPr>
              <a:t>Cáncer: Tráquea/bronquios/pulmón </a:t>
            </a:r>
            <a:r>
              <a:rPr lang="en-US" altLang="en-US" sz="1800" dirty="0">
                <a:latin typeface="Gotham Light" pitchFamily="50" charset="0"/>
              </a:rPr>
              <a:t>	1,255	</a:t>
            </a:r>
            <a:r>
              <a:rPr lang="en-US" altLang="en-US" sz="1800" b="1" dirty="0">
                <a:solidFill>
                  <a:srgbClr val="00953A"/>
                </a:solidFill>
                <a:latin typeface="Gotham Light" pitchFamily="50" charset="0"/>
              </a:rPr>
              <a:t>2.4</a:t>
            </a:r>
            <a:r>
              <a:rPr lang="en-US" altLang="en-US" sz="1800" dirty="0">
                <a:latin typeface="Gotham Light" pitchFamily="50" charset="0"/>
              </a:rPr>
              <a:t>	1,695	</a:t>
            </a:r>
            <a:r>
              <a:rPr lang="en-US" altLang="en-US" sz="1800" b="1" dirty="0">
                <a:solidFill>
                  <a:srgbClr val="00953A"/>
                </a:solidFill>
                <a:latin typeface="Gotham Light" pitchFamily="50" charset="0"/>
              </a:rPr>
              <a:t>3.0</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altLang="en-US" sz="1800" dirty="0">
                <a:latin typeface="Gotham Light" pitchFamily="50" charset="0"/>
              </a:rPr>
              <a:t>Diabetes mellitus	958	</a:t>
            </a:r>
            <a:r>
              <a:rPr lang="en-US" altLang="en-US" sz="1800" b="1" dirty="0">
                <a:solidFill>
                  <a:srgbClr val="00953A"/>
                </a:solidFill>
                <a:latin typeface="Gotham Light" pitchFamily="50" charset="0"/>
              </a:rPr>
              <a:t>1.8</a:t>
            </a:r>
            <a:r>
              <a:rPr lang="en-US" altLang="en-US" sz="1800" dirty="0">
                <a:latin typeface="Gotham Light" pitchFamily="50" charset="0"/>
              </a:rPr>
              <a:t>	1,586	</a:t>
            </a:r>
            <a:r>
              <a:rPr lang="en-US" altLang="en-US" sz="1800" b="1" dirty="0">
                <a:solidFill>
                  <a:srgbClr val="00953A"/>
                </a:solidFill>
                <a:latin typeface="Gotham Light" pitchFamily="50" charset="0"/>
              </a:rPr>
              <a:t>2.8</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sz="1800" kern="0" dirty="0">
                <a:solidFill>
                  <a:srgbClr val="000000"/>
                </a:solidFill>
                <a:latin typeface="Gotham Light" pitchFamily="50" charset="0"/>
                <a:cs typeface="Times New Roman"/>
              </a:rPr>
              <a:t>Enfermedad diarreica </a:t>
            </a:r>
            <a:r>
              <a:rPr lang="en-US" altLang="en-US" sz="1800" dirty="0">
                <a:latin typeface="Gotham Light" pitchFamily="50" charset="0"/>
              </a:rPr>
              <a:t>	2,177	</a:t>
            </a:r>
            <a:r>
              <a:rPr lang="en-US" altLang="en-US" sz="1800" b="1" dirty="0">
                <a:solidFill>
                  <a:srgbClr val="00953A"/>
                </a:solidFill>
                <a:latin typeface="Gotham Light" pitchFamily="50" charset="0"/>
              </a:rPr>
              <a:t>4.2</a:t>
            </a:r>
            <a:r>
              <a:rPr lang="en-US" altLang="en-US" sz="1800" dirty="0">
                <a:latin typeface="Gotham Light" pitchFamily="50" charset="0"/>
              </a:rPr>
              <a:t>	1,389	</a:t>
            </a:r>
            <a:r>
              <a:rPr lang="en-US" altLang="en-US" sz="1800" b="1" dirty="0">
                <a:solidFill>
                  <a:srgbClr val="00953A"/>
                </a:solidFill>
                <a:latin typeface="Gotham Light" pitchFamily="50" charset="0"/>
              </a:rPr>
              <a:t>2.5</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altLang="en-US" sz="1800" dirty="0">
                <a:latin typeface="Gotham Light" pitchFamily="50" charset="0"/>
              </a:rPr>
              <a:t>Tuberculosis	1,667	</a:t>
            </a:r>
            <a:r>
              <a:rPr lang="en-US" altLang="en-US" sz="1800" b="1" dirty="0">
                <a:solidFill>
                  <a:srgbClr val="00953A"/>
                </a:solidFill>
                <a:latin typeface="Gotham Light" pitchFamily="50" charset="0"/>
              </a:rPr>
              <a:t>3.2</a:t>
            </a:r>
            <a:r>
              <a:rPr lang="en-US" altLang="en-US" sz="1800" dirty="0">
                <a:latin typeface="Gotham Light" pitchFamily="50" charset="0"/>
              </a:rPr>
              <a:t>	1,373	</a:t>
            </a:r>
            <a:r>
              <a:rPr lang="en-US" altLang="en-US" sz="1800" b="1" dirty="0">
                <a:solidFill>
                  <a:srgbClr val="00953A"/>
                </a:solidFill>
                <a:latin typeface="Gotham Light" pitchFamily="50" charset="0"/>
              </a:rPr>
              <a:t>2.4</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sz="1800" kern="0" dirty="0">
                <a:solidFill>
                  <a:srgbClr val="000000"/>
                </a:solidFill>
                <a:latin typeface="Gotham Light" pitchFamily="50" charset="0"/>
                <a:cs typeface="Times New Roman"/>
              </a:rPr>
              <a:t>Accidentes de tránsito </a:t>
            </a:r>
            <a:r>
              <a:rPr lang="en-US" altLang="en-US" sz="1800" dirty="0">
                <a:latin typeface="Gotham Light" pitchFamily="50" charset="0"/>
              </a:rPr>
              <a:t>	1,118	</a:t>
            </a:r>
            <a:r>
              <a:rPr lang="en-US" altLang="en-US" sz="1800" b="1" dirty="0">
                <a:solidFill>
                  <a:srgbClr val="00953A"/>
                </a:solidFill>
                <a:latin typeface="Gotham Light" pitchFamily="50" charset="0"/>
              </a:rPr>
              <a:t>2.1</a:t>
            </a:r>
            <a:r>
              <a:rPr lang="en-US" altLang="en-US" sz="1800" dirty="0">
                <a:latin typeface="Gotham Light" pitchFamily="50" charset="0"/>
              </a:rPr>
              <a:t>	1,342	</a:t>
            </a:r>
            <a:r>
              <a:rPr lang="en-US" altLang="en-US" sz="1800" b="1" dirty="0">
                <a:solidFill>
                  <a:srgbClr val="00953A"/>
                </a:solidFill>
                <a:latin typeface="Gotham Light" pitchFamily="50" charset="0"/>
              </a:rPr>
              <a:t>2.4</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sz="1800" kern="0" dirty="0">
                <a:solidFill>
                  <a:srgbClr val="000000"/>
                </a:solidFill>
                <a:latin typeface="Gotham Light" pitchFamily="50" charset="0"/>
                <a:cs typeface="Times New Roman"/>
              </a:rPr>
              <a:t>Cirrosis hepática </a:t>
            </a:r>
            <a:r>
              <a:rPr lang="en-US" altLang="en-US" sz="1800" dirty="0">
                <a:latin typeface="Gotham Light" pitchFamily="50" charset="0"/>
              </a:rPr>
              <a:t>	905	</a:t>
            </a:r>
            <a:r>
              <a:rPr lang="en-US" altLang="en-US" sz="1800" b="1" dirty="0">
                <a:solidFill>
                  <a:srgbClr val="00953A"/>
                </a:solidFill>
                <a:latin typeface="Gotham Light" pitchFamily="50" charset="0"/>
              </a:rPr>
              <a:t>1.7</a:t>
            </a:r>
            <a:r>
              <a:rPr lang="en-US" altLang="en-US" sz="1800" dirty="0">
                <a:latin typeface="Gotham Light" pitchFamily="50" charset="0"/>
              </a:rPr>
              <a:t>	1,162	</a:t>
            </a:r>
            <a:r>
              <a:rPr lang="en-US" altLang="en-US" sz="1800" b="1" dirty="0">
                <a:solidFill>
                  <a:srgbClr val="00953A"/>
                </a:solidFill>
                <a:latin typeface="Gotham Light" pitchFamily="50" charset="0"/>
              </a:rPr>
              <a:t>2.1</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sz="1800" kern="0" dirty="0">
                <a:solidFill>
                  <a:srgbClr val="000000"/>
                </a:solidFill>
                <a:latin typeface="Gotham Light" pitchFamily="50" charset="0"/>
                <a:cs typeface="Times New Roman"/>
              </a:rPr>
              <a:t>Nefropatía </a:t>
            </a:r>
            <a:r>
              <a:rPr lang="en-US" altLang="en-US" sz="1800" dirty="0">
                <a:latin typeface="Gotham Light" pitchFamily="50" charset="0"/>
              </a:rPr>
              <a:t>	709	</a:t>
            </a:r>
            <a:r>
              <a:rPr lang="en-US" altLang="en-US" sz="1800" b="1" dirty="0">
                <a:solidFill>
                  <a:srgbClr val="00953A"/>
                </a:solidFill>
                <a:latin typeface="Gotham Light" pitchFamily="50" charset="0"/>
              </a:rPr>
              <a:t>1.4</a:t>
            </a:r>
            <a:r>
              <a:rPr lang="en-US" altLang="en-US" sz="1800" dirty="0">
                <a:latin typeface="Gotham Light" pitchFamily="50" charset="0"/>
              </a:rPr>
              <a:t>	1,129	</a:t>
            </a:r>
            <a:r>
              <a:rPr lang="en-US" altLang="en-US" sz="1800" b="1" dirty="0">
                <a:solidFill>
                  <a:srgbClr val="00953A"/>
                </a:solidFill>
                <a:latin typeface="Gotham Light" pitchFamily="50" charset="0"/>
              </a:rPr>
              <a:t>2.0</a:t>
            </a:r>
            <a:endParaRPr lang="en-US" altLang="en-US" sz="1800" b="1" dirty="0">
              <a:latin typeface="Gotham Light" pitchFamily="50" charset="0"/>
            </a:endParaRPr>
          </a:p>
          <a:p>
            <a:pPr marL="0" indent="0" defTabSz="1835150">
              <a:spcBef>
                <a:spcPct val="0"/>
              </a:spcBef>
              <a:buNone/>
              <a:tabLst>
                <a:tab pos="222250" algn="l"/>
                <a:tab pos="4918075" algn="r"/>
                <a:tab pos="5832475" algn="r"/>
                <a:tab pos="7146925" algn="r"/>
                <a:tab pos="7997825" algn="r"/>
              </a:tabLst>
            </a:pPr>
            <a:r>
              <a:rPr lang="en-US" altLang="en-US" sz="1800" u="sng" dirty="0">
                <a:latin typeface="Gotham Light" pitchFamily="50" charset="0"/>
              </a:rPr>
              <a:t>HIV/</a:t>
            </a:r>
            <a:r>
              <a:rPr lang="en-US" altLang="en-US" sz="1800" u="sng" dirty="0" err="1">
                <a:latin typeface="Gotham Light" pitchFamily="50" charset="0"/>
              </a:rPr>
              <a:t>Sida</a:t>
            </a:r>
            <a:r>
              <a:rPr lang="en-US" altLang="en-US" sz="1800" u="sng" dirty="0">
                <a:latin typeface="Gotham Light" pitchFamily="50" charset="0"/>
              </a:rPr>
              <a:t>	1,463	</a:t>
            </a:r>
            <a:r>
              <a:rPr lang="en-US" altLang="en-US" sz="1800" b="1" u="sng" dirty="0">
                <a:solidFill>
                  <a:srgbClr val="00953A"/>
                </a:solidFill>
                <a:latin typeface="Gotham Light" pitchFamily="50" charset="0"/>
              </a:rPr>
              <a:t>2.8</a:t>
            </a:r>
            <a:r>
              <a:rPr lang="en-US" altLang="en-US" sz="1800" u="sng" dirty="0">
                <a:latin typeface="Gotham Light" pitchFamily="50" charset="0"/>
              </a:rPr>
              <a:t>	1,060	</a:t>
            </a:r>
            <a:r>
              <a:rPr lang="en-US" altLang="en-US" sz="1800" b="1" u="sng" dirty="0">
                <a:solidFill>
                  <a:srgbClr val="00953A"/>
                </a:solidFill>
                <a:latin typeface="Gotham Light" pitchFamily="50" charset="0"/>
              </a:rPr>
              <a:t>1.9</a:t>
            </a:r>
            <a:endParaRPr lang="en-US" altLang="en-US" sz="1800" b="1" u="sng" dirty="0">
              <a:latin typeface="Gotham Light" pitchFamily="50" charset="0"/>
            </a:endParaRPr>
          </a:p>
          <a:p>
            <a:pPr marL="0" indent="0">
              <a:buNone/>
            </a:pPr>
            <a:r>
              <a:rPr lang="en-US" altLang="en-US" sz="1800" dirty="0">
                <a:latin typeface="Gotham Light" pitchFamily="50" charset="0"/>
              </a:rPr>
              <a:t>Todas las causas	</a:t>
            </a:r>
            <a:r>
              <a:rPr lang="en-US" altLang="en-US" sz="1800" b="1" dirty="0">
                <a:latin typeface="Gotham Light" pitchFamily="50" charset="0"/>
              </a:rPr>
              <a:t>                    52,135       </a:t>
            </a:r>
            <a:r>
              <a:rPr lang="en-US" altLang="en-US" sz="1800" b="1" dirty="0">
                <a:solidFill>
                  <a:srgbClr val="00953A"/>
                </a:solidFill>
                <a:latin typeface="Gotham Light" pitchFamily="50" charset="0"/>
              </a:rPr>
              <a:t>100       </a:t>
            </a:r>
            <a:r>
              <a:rPr lang="en-US" altLang="en-US" sz="1800" b="1" dirty="0">
                <a:latin typeface="Gotham Light" pitchFamily="50" charset="0"/>
              </a:rPr>
              <a:t>56,441      </a:t>
            </a:r>
            <a:r>
              <a:rPr lang="en-US" altLang="en-US" sz="1800" b="1" dirty="0">
                <a:solidFill>
                  <a:srgbClr val="00953A"/>
                </a:solidFill>
                <a:latin typeface="Gotham Light" pitchFamily="50" charset="0"/>
              </a:rPr>
              <a:t>100</a:t>
            </a:r>
            <a:endParaRPr lang="en-US" altLang="en-US" sz="1800" b="1" dirty="0">
              <a:latin typeface="Gotham Light" pitchFamily="50" charset="0"/>
            </a:endParaRPr>
          </a:p>
          <a:p>
            <a:pPr marL="0" indent="0">
              <a:buNone/>
            </a:pPr>
            <a:endParaRPr lang="en-US" sz="2200" u="sng" dirty="0"/>
          </a:p>
        </p:txBody>
      </p:sp>
      <p:sp>
        <p:nvSpPr>
          <p:cNvPr id="6" name="Text Placeholder 8"/>
          <p:cNvSpPr txBox="1">
            <a:spLocks/>
          </p:cNvSpPr>
          <p:nvPr/>
        </p:nvSpPr>
        <p:spPr>
          <a:xfrm>
            <a:off x="5364088" y="1226996"/>
            <a:ext cx="3547240" cy="5027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tabLst>
                <a:tab pos="2170113" algn="l"/>
                <a:tab pos="6746875" algn="l"/>
              </a:tabLst>
            </a:pPr>
            <a:r>
              <a:rPr lang="en-US" sz="1800" dirty="0">
                <a:solidFill>
                  <a:schemeClr val="tx1"/>
                </a:solidFill>
                <a:latin typeface="Gotham Light" pitchFamily="50" charset="0"/>
              </a:rPr>
              <a:t>2000	2015</a:t>
            </a:r>
          </a:p>
        </p:txBody>
      </p:sp>
      <p:sp>
        <p:nvSpPr>
          <p:cNvPr id="7" name="Text Placeholder 8"/>
          <p:cNvSpPr txBox="1">
            <a:spLocks/>
          </p:cNvSpPr>
          <p:nvPr/>
        </p:nvSpPr>
        <p:spPr>
          <a:xfrm>
            <a:off x="611560" y="5410480"/>
            <a:ext cx="8195441" cy="8486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600"/>
              </a:spcAft>
              <a:buClrTx/>
              <a:buSzTx/>
              <a:buFont typeface="Arial" panose="020B0604020202020204" pitchFamily="34" charset="0"/>
              <a:buNone/>
              <a:tabLst>
                <a:tab pos="6746875" algn="l"/>
              </a:tabLst>
              <a:defRPr/>
            </a:pPr>
            <a:endParaRPr kumimoji="0" lang="en-US" sz="1100" b="0" i="0" u="none" strike="noStrike" kern="1200" cap="none" spc="0" normalizeH="0" baseline="0" noProof="0" dirty="0">
              <a:ln>
                <a:noFill/>
              </a:ln>
              <a:solidFill>
                <a:srgbClr val="000000"/>
              </a:solidFill>
              <a:effectLst/>
              <a:uLnTx/>
              <a:uFillTx/>
              <a:latin typeface="Gotham Light" pitchFamily="50" charset="0"/>
              <a:ea typeface="+mn-ea"/>
              <a:cs typeface="Aria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tab pos="6746875" algn="l"/>
              </a:tabLst>
              <a:defRPr/>
            </a:pPr>
            <a:r>
              <a:rPr kumimoji="0" lang="en-US" sz="1200" b="0" i="0" u="none" strike="noStrike" kern="1200" cap="none" spc="0" normalizeH="0" baseline="0" noProof="0" dirty="0">
                <a:ln>
                  <a:noFill/>
                </a:ln>
                <a:solidFill>
                  <a:srgbClr val="000000"/>
                </a:solidFill>
                <a:effectLst/>
                <a:uLnTx/>
                <a:uFillTx/>
                <a:latin typeface="Gotham Light" pitchFamily="50" charset="0"/>
                <a:ea typeface="+mn-ea"/>
                <a:cs typeface="Arial"/>
              </a:rPr>
              <a:t>* Expresada</a:t>
            </a:r>
            <a:r>
              <a:rPr kumimoji="0" lang="en-US" sz="1200" b="0" i="0" u="none" strike="noStrike" kern="1200" cap="none" spc="0" normalizeH="0" noProof="0" dirty="0">
                <a:ln>
                  <a:noFill/>
                </a:ln>
                <a:solidFill>
                  <a:srgbClr val="000000"/>
                </a:solidFill>
                <a:effectLst/>
                <a:uLnTx/>
                <a:uFillTx/>
                <a:latin typeface="Gotham Light" pitchFamily="50" charset="0"/>
                <a:ea typeface="+mn-ea"/>
                <a:cs typeface="Arial"/>
              </a:rPr>
              <a:t> en porcentaje</a:t>
            </a:r>
            <a:endParaRPr kumimoji="0" lang="en-US" sz="1200" b="0" i="0" u="none" strike="noStrike" kern="1200" cap="none" spc="0" normalizeH="0" baseline="0" noProof="0" dirty="0">
              <a:ln>
                <a:noFill/>
              </a:ln>
              <a:solidFill>
                <a:srgbClr val="000000"/>
              </a:solidFill>
              <a:effectLst/>
              <a:uLnTx/>
              <a:uFillTx/>
              <a:latin typeface="Gotham Light" pitchFamily="50" charset="0"/>
              <a:ea typeface="+mn-ea"/>
              <a:cs typeface="Arial"/>
            </a:endParaRPr>
          </a:p>
        </p:txBody>
      </p:sp>
    </p:spTree>
    <p:extLst>
      <p:ext uri="{BB962C8B-B14F-4D97-AF65-F5344CB8AC3E}">
        <p14:creationId xmlns:p14="http://schemas.microsoft.com/office/powerpoint/2010/main" val="1514768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Proporción: ejemplo 1 </a:t>
            </a:r>
            <a:endParaRPr lang="x-none" altLang="en-US" sz="3200" dirty="0">
              <a:solidFill>
                <a:srgbClr val="C00000"/>
              </a:solidFill>
              <a:latin typeface="Gotham Black" pitchFamily="50" charset="0"/>
            </a:endParaRPr>
          </a:p>
        </p:txBody>
      </p:sp>
      <p:sp>
        <p:nvSpPr>
          <p:cNvPr id="7" name="Content Placeholder 1"/>
          <p:cNvSpPr txBox="1">
            <a:spLocks/>
          </p:cNvSpPr>
          <p:nvPr/>
        </p:nvSpPr>
        <p:spPr>
          <a:xfrm>
            <a:off x="2555776" y="2636912"/>
            <a:ext cx="6934200" cy="46037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66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66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chemeClr val="accent3">
                  <a:lumMod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b="0" i="0"/>
            </a:pPr>
            <a:r>
              <a:rPr lang="es-ES" sz="2400" dirty="0">
                <a:solidFill>
                  <a:sysClr val="windowText" lastClr="000000"/>
                </a:solidFill>
                <a:latin typeface="Gotham Light" pitchFamily="50" charset="0"/>
              </a:rPr>
              <a:t>Número de mujeres =</a:t>
            </a:r>
          </a:p>
          <a:p>
            <a:pPr marL="0" lvl="0" indent="0">
              <a:buNone/>
              <a:defRPr b="0" i="0"/>
            </a:pPr>
            <a:r>
              <a:rPr lang="es-ES" sz="2400" dirty="0">
                <a:solidFill>
                  <a:sysClr val="windowText" lastClr="000000"/>
                </a:solidFill>
                <a:latin typeface="Gotham Light" pitchFamily="50" charset="0"/>
              </a:rPr>
              <a:t>Número total de pacientes =</a:t>
            </a:r>
          </a:p>
          <a:p>
            <a:pPr marL="0" lvl="0" indent="0">
              <a:buNone/>
              <a:defRPr b="0" i="0"/>
            </a:pPr>
            <a:r>
              <a:rPr lang="es-ES" sz="2400" dirty="0">
                <a:solidFill>
                  <a:sysClr val="windowText" lastClr="000000"/>
                </a:solidFill>
                <a:latin typeface="Gotham Light" pitchFamily="50" charset="0"/>
              </a:rPr>
              <a:t>Proporción de mujeres = </a:t>
            </a:r>
          </a:p>
          <a:p>
            <a:pPr marL="0" lvl="0" indent="0">
              <a:buNone/>
              <a:defRPr b="0" i="0"/>
            </a:pPr>
            <a:endParaRPr lang="es-ES" sz="2400" dirty="0">
              <a:solidFill>
                <a:sysClr val="windowText" lastClr="000000"/>
              </a:solidFill>
              <a:latin typeface="Gotham Light" pitchFamily="50" charset="0"/>
            </a:endParaRPr>
          </a:p>
          <a:p>
            <a:pPr marL="0" lvl="0" indent="0">
              <a:buNone/>
              <a:defRPr b="0" i="0"/>
            </a:pPr>
            <a:r>
              <a:rPr lang="es-ES" sz="2400" dirty="0">
                <a:solidFill>
                  <a:sysClr val="windowText" lastClr="000000"/>
                </a:solidFill>
                <a:latin typeface="Gotham Light" pitchFamily="50" charset="0"/>
              </a:rPr>
              <a:t>Porcentaje de mujeres =</a:t>
            </a:r>
          </a:p>
        </p:txBody>
      </p:sp>
      <p:graphicFrame>
        <p:nvGraphicFramePr>
          <p:cNvPr id="12" name="Content Placeholder 3"/>
          <p:cNvGraphicFramePr>
            <a:graphicFrameLocks noGrp="1"/>
          </p:cNvGraphicFramePr>
          <p:nvPr/>
        </p:nvGraphicFramePr>
        <p:xfrm>
          <a:off x="862993" y="1052736"/>
          <a:ext cx="1062110" cy="5334000"/>
        </p:xfrm>
        <a:graphic>
          <a:graphicData uri="http://schemas.openxmlformats.org/drawingml/2006/table">
            <a:tbl>
              <a:tblPr/>
              <a:tblGrid>
                <a:gridCol w="479221">
                  <a:extLst>
                    <a:ext uri="{9D8B030D-6E8A-4147-A177-3AD203B41FA5}">
                      <a16:colId xmlns:a16="http://schemas.microsoft.com/office/drawing/2014/main" val="20000"/>
                    </a:ext>
                  </a:extLst>
                </a:gridCol>
                <a:gridCol w="582889">
                  <a:extLst>
                    <a:ext uri="{9D8B030D-6E8A-4147-A177-3AD203B41FA5}">
                      <a16:colId xmlns:a16="http://schemas.microsoft.com/office/drawing/2014/main" val="20001"/>
                    </a:ext>
                  </a:extLst>
                </a:gridCol>
              </a:tblGrid>
              <a:tr h="2118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ID</a:t>
                      </a:r>
                    </a:p>
                  </a:txBody>
                  <a:tcPr marL="65959" marR="65959" marT="0" marB="0" anchor="b">
                    <a:lnL>
                      <a:noFill/>
                    </a:lnL>
                    <a:lnR>
                      <a:noFill/>
                    </a:lnR>
                    <a:lnT w="12700" cmpd="sng">
                      <a:solidFill>
                        <a:sysClr val="windowText" lastClr="000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Sexo</a:t>
                      </a:r>
                    </a:p>
                  </a:txBody>
                  <a:tcPr marL="65959" marR="65959" marT="0" marB="0" anchor="b">
                    <a:lnL>
                      <a:noFill/>
                    </a:lnL>
                    <a:lnR>
                      <a:noFill/>
                    </a:lnR>
                    <a:lnT w="12700" cmpd="sng">
                      <a:solidFill>
                        <a:sysClr val="windowText" lastClr="000000"/>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01</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02</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03</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04</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05</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06</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07</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08</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09</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10</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11</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12</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13</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14</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15</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16</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17</a:t>
                      </a:r>
                      <a:endParaRPr lang="es-ES" dirty="0"/>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18</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19</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20</a:t>
                      </a:r>
                      <a:endParaRPr lang="es-ES" dirty="0"/>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21</a:t>
                      </a:r>
                      <a:endParaRPr lang="es-ES" dirty="0"/>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22</a:t>
                      </a:r>
                      <a:endParaRPr lang="es-ES" dirty="0"/>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a:t>F</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3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22</a:t>
                      </a:r>
                    </a:p>
                  </a:txBody>
                  <a:tcPr marL="65959" marR="65959"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M</a:t>
                      </a:r>
                    </a:p>
                  </a:txBody>
                  <a:tcPr marL="65959" marR="65959"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118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24</a:t>
                      </a:r>
                    </a:p>
                  </a:txBody>
                  <a:tcPr marL="65959" marR="65959" marT="0" marB="0" anchor="b">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ct val="0"/>
                        </a:spcBef>
                        <a:spcAft>
                          <a:spcPct val="0"/>
                        </a:spcAft>
                        <a:defRPr b="0" i="0"/>
                      </a:pPr>
                      <a:r>
                        <a:rPr lang="x-none" sz="1400" dirty="0"/>
                        <a:t>F</a:t>
                      </a:r>
                    </a:p>
                  </a:txBody>
                  <a:tcPr marL="65959" marR="65959" marT="0" marB="0" anchor="b">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
        <p:nvSpPr>
          <p:cNvPr id="4" name="Rectángulo 3"/>
          <p:cNvSpPr/>
          <p:nvPr/>
        </p:nvSpPr>
        <p:spPr>
          <a:xfrm>
            <a:off x="2771800" y="1260630"/>
            <a:ext cx="5358178" cy="769441"/>
          </a:xfrm>
          <a:prstGeom prst="rect">
            <a:avLst/>
          </a:prstGeom>
        </p:spPr>
        <p:txBody>
          <a:bodyPr wrap="square">
            <a:spAutoFit/>
          </a:bodyPr>
          <a:lstStyle/>
          <a:p>
            <a:pPr lvl="0" algn="ctr"/>
            <a:r>
              <a:rPr lang="es-ES" sz="2200" dirty="0">
                <a:solidFill>
                  <a:prstClr val="black"/>
                </a:solidFill>
                <a:latin typeface="Gotham Light" pitchFamily="50" charset="0"/>
              </a:rPr>
              <a:t>¿Qué proporción de pacientes de leptospirosis son mujeres?</a:t>
            </a:r>
            <a:endParaRPr kumimoji="0" lang="en-US" sz="2200" b="0" i="0" u="none" strike="noStrike" kern="1200" cap="none" spc="0" normalizeH="0" baseline="0" noProof="0" dirty="0">
              <a:ln>
                <a:noFill/>
              </a:ln>
              <a:solidFill>
                <a:prstClr val="black"/>
              </a:solidFill>
              <a:effectLst/>
              <a:uLnTx/>
              <a:uFillTx/>
              <a:latin typeface="Gotham Light" pitchFamily="50" charset="0"/>
            </a:endParaRPr>
          </a:p>
        </p:txBody>
      </p:sp>
      <p:sp>
        <p:nvSpPr>
          <p:cNvPr id="9" name="Content Placeholder 1"/>
          <p:cNvSpPr txBox="1"/>
          <p:nvPr/>
        </p:nvSpPr>
        <p:spPr>
          <a:xfrm>
            <a:off x="7127776" y="2647865"/>
            <a:ext cx="23622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660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66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60000"/>
                  <a:lumOff val="40000"/>
                </a:schemeClr>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b="0" i="0"/>
            </a:pPr>
            <a:r>
              <a:rPr lang="x-none" sz="2400" kern="0" dirty="0">
                <a:solidFill>
                  <a:srgbClr val="00820C"/>
                </a:solidFill>
                <a:latin typeface="Gotham Black" pitchFamily="50" charset="0"/>
                <a:cs typeface="Arial"/>
              </a:rPr>
              <a:t>10</a:t>
            </a:r>
          </a:p>
          <a:p>
            <a:pPr marL="0" indent="0">
              <a:buNone/>
              <a:defRPr b="0" i="0"/>
            </a:pPr>
            <a:r>
              <a:rPr lang="x-none" sz="2400" kern="0" dirty="0">
                <a:solidFill>
                  <a:srgbClr val="00820C"/>
                </a:solidFill>
                <a:latin typeface="Gotham Black" pitchFamily="50" charset="0"/>
                <a:cs typeface="Arial"/>
              </a:rPr>
              <a:t>24</a:t>
            </a:r>
          </a:p>
          <a:p>
            <a:pPr marL="0" indent="0">
              <a:buNone/>
              <a:defRPr b="0" i="0"/>
            </a:pPr>
            <a:r>
              <a:rPr lang="x-none" sz="2400" kern="0" dirty="0">
                <a:solidFill>
                  <a:srgbClr val="00820C"/>
                </a:solidFill>
                <a:latin typeface="Gotham Black" pitchFamily="50" charset="0"/>
                <a:cs typeface="Arial"/>
              </a:rPr>
              <a:t>10 / 24</a:t>
            </a:r>
          </a:p>
          <a:p>
            <a:pPr marL="0" indent="0">
              <a:buNone/>
              <a:defRPr b="0" i="0"/>
            </a:pPr>
            <a:r>
              <a:rPr lang="es-CO" sz="2400" kern="0" dirty="0">
                <a:solidFill>
                  <a:srgbClr val="00820C"/>
                </a:solidFill>
                <a:latin typeface="Gotham Black" pitchFamily="50" charset="0"/>
                <a:cs typeface="Arial"/>
              </a:rPr>
              <a:t>=</a:t>
            </a:r>
            <a:r>
              <a:rPr lang="x-none" sz="2400" kern="0" dirty="0">
                <a:solidFill>
                  <a:srgbClr val="00820C"/>
                </a:solidFill>
                <a:latin typeface="Gotham Black" pitchFamily="50" charset="0"/>
                <a:cs typeface="Arial"/>
              </a:rPr>
              <a:t> 0</a:t>
            </a:r>
            <a:r>
              <a:rPr lang="en-US" sz="2400" kern="0" dirty="0">
                <a:solidFill>
                  <a:srgbClr val="00820C"/>
                </a:solidFill>
                <a:latin typeface="Gotham Black" pitchFamily="50" charset="0"/>
                <a:cs typeface="Arial"/>
              </a:rPr>
              <a:t>,</a:t>
            </a:r>
            <a:r>
              <a:rPr lang="x-none" sz="2400" kern="0" dirty="0">
                <a:solidFill>
                  <a:srgbClr val="00820C"/>
                </a:solidFill>
                <a:latin typeface="Gotham Black" pitchFamily="50" charset="0"/>
                <a:cs typeface="Arial"/>
              </a:rPr>
              <a:t>417</a:t>
            </a:r>
          </a:p>
          <a:p>
            <a:pPr marL="0" indent="0">
              <a:buNone/>
              <a:defRPr b="0" i="0"/>
            </a:pPr>
            <a:r>
              <a:rPr lang="x-none" sz="2400" kern="0" dirty="0">
                <a:solidFill>
                  <a:srgbClr val="00820C"/>
                </a:solidFill>
                <a:latin typeface="Gotham Black" pitchFamily="50" charset="0"/>
                <a:cs typeface="Arial"/>
              </a:rPr>
              <a:t>0</a:t>
            </a:r>
            <a:r>
              <a:rPr lang="en-US" sz="2400" kern="0" dirty="0">
                <a:solidFill>
                  <a:srgbClr val="00820C"/>
                </a:solidFill>
                <a:latin typeface="Gotham Black" pitchFamily="50" charset="0"/>
                <a:cs typeface="Arial"/>
              </a:rPr>
              <a:t>,</a:t>
            </a:r>
            <a:r>
              <a:rPr lang="x-none" sz="2400" kern="0" dirty="0">
                <a:solidFill>
                  <a:srgbClr val="00820C"/>
                </a:solidFill>
                <a:latin typeface="Gotham Black" pitchFamily="50" charset="0"/>
                <a:cs typeface="Arial"/>
              </a:rPr>
              <a:t>417 x 100</a:t>
            </a:r>
          </a:p>
          <a:p>
            <a:pPr marL="0" indent="0">
              <a:buNone/>
              <a:defRPr b="0" i="0"/>
            </a:pPr>
            <a:r>
              <a:rPr lang="x-none" sz="2400" kern="0" dirty="0">
                <a:solidFill>
                  <a:srgbClr val="00820C"/>
                </a:solidFill>
                <a:latin typeface="Gotham Black" pitchFamily="50" charset="0"/>
                <a:cs typeface="Arial"/>
              </a:rPr>
              <a:t>= 41</a:t>
            </a:r>
            <a:r>
              <a:rPr lang="en-US" sz="2400" kern="0" dirty="0">
                <a:solidFill>
                  <a:srgbClr val="00820C"/>
                </a:solidFill>
                <a:latin typeface="Gotham Black" pitchFamily="50" charset="0"/>
                <a:cs typeface="Arial"/>
              </a:rPr>
              <a:t>,</a:t>
            </a:r>
            <a:r>
              <a:rPr lang="x-none" sz="2400" kern="0" dirty="0">
                <a:solidFill>
                  <a:srgbClr val="00820C"/>
                </a:solidFill>
                <a:latin typeface="Gotham Black" pitchFamily="50" charset="0"/>
                <a:cs typeface="Arial"/>
              </a:rPr>
              <a:t>7% </a:t>
            </a:r>
          </a:p>
        </p:txBody>
      </p:sp>
    </p:spTree>
    <p:extLst>
      <p:ext uri="{BB962C8B-B14F-4D97-AF65-F5344CB8AC3E}">
        <p14:creationId xmlns:p14="http://schemas.microsoft.com/office/powerpoint/2010/main" val="265294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Proporción: ejemplo 2 </a:t>
            </a:r>
            <a:endParaRPr lang="x-none" altLang="en-US" sz="3200" dirty="0">
              <a:solidFill>
                <a:srgbClr val="C00000"/>
              </a:solidFill>
              <a:latin typeface="Gotham Black" pitchFamily="50" charset="0"/>
            </a:endParaRPr>
          </a:p>
        </p:txBody>
      </p:sp>
      <p:sp>
        <p:nvSpPr>
          <p:cNvPr id="8" name="Content Placeholder 2"/>
          <p:cNvSpPr>
            <a:spLocks noGrp="1"/>
          </p:cNvSpPr>
          <p:nvPr>
            <p:ph idx="4294967295"/>
          </p:nvPr>
        </p:nvSpPr>
        <p:spPr>
          <a:xfrm>
            <a:off x="411480" y="1371599"/>
            <a:ext cx="8321040" cy="5029200"/>
          </a:xfrm>
          <a:prstGeom prst="rect">
            <a:avLst/>
          </a:prstGeom>
        </p:spPr>
        <p:txBody>
          <a:bodyPr/>
          <a:lstStyle/>
          <a:p>
            <a:pPr marL="0" indent="0" algn="just">
              <a:buNone/>
              <a:defRPr/>
            </a:pPr>
            <a:r>
              <a:rPr lang="es-ES" altLang="en-US" sz="2000" dirty="0">
                <a:solidFill>
                  <a:srgbClr val="000000"/>
                </a:solidFill>
                <a:latin typeface="Gotham Light" pitchFamily="50" charset="0"/>
              </a:rPr>
              <a:t>Entre 10,000 adultos inscritos en una encuesta de presión arterial (PA), a 570 se les diagnosticó hipertensión (definida como una medición de la PA diastólica&gt; 95 mm Hg).</a:t>
            </a:r>
            <a:endParaRPr lang="en-US" altLang="en-US" sz="2000" dirty="0">
              <a:solidFill>
                <a:srgbClr val="000000"/>
              </a:solidFill>
              <a:latin typeface="Gotham Light" pitchFamily="50" charset="0"/>
            </a:endParaRPr>
          </a:p>
          <a:p>
            <a:pPr marL="463550" indent="-463550">
              <a:spcBef>
                <a:spcPts val="1800"/>
              </a:spcBef>
              <a:buNone/>
              <a:defRPr/>
            </a:pPr>
            <a:r>
              <a:rPr lang="en-US" altLang="en-US" sz="2000" dirty="0">
                <a:solidFill>
                  <a:srgbClr val="000000"/>
                </a:solidFill>
                <a:latin typeface="Gotham Light" pitchFamily="50" charset="0"/>
              </a:rPr>
              <a:t>P. ¿</a:t>
            </a:r>
            <a:r>
              <a:rPr lang="es-ES" altLang="en-US" sz="2000" dirty="0">
                <a:solidFill>
                  <a:srgbClr val="000000"/>
                </a:solidFill>
                <a:latin typeface="Gotham Light" pitchFamily="50" charset="0"/>
              </a:rPr>
              <a:t>Qué proporción de los encuestados tenía hipertensión</a:t>
            </a:r>
            <a:r>
              <a:rPr lang="en-US" altLang="en-US" sz="2000" dirty="0">
                <a:solidFill>
                  <a:srgbClr val="000000"/>
                </a:solidFill>
                <a:latin typeface="Gotham Light" pitchFamily="50" charset="0"/>
              </a:rPr>
              <a:t>?</a:t>
            </a:r>
          </a:p>
          <a:p>
            <a:pPr marL="0" lvl="1" indent="0">
              <a:spcBef>
                <a:spcPts val="1200"/>
              </a:spcBef>
              <a:buFont typeface="Wingdings" panose="05000000000000000000" pitchFamily="2" charset="2"/>
              <a:buNone/>
              <a:tabLst>
                <a:tab pos="914400" algn="l"/>
              </a:tabLst>
              <a:defRPr/>
            </a:pPr>
            <a:r>
              <a:rPr lang="en-US" altLang="en-US" sz="2000" dirty="0">
                <a:solidFill>
                  <a:srgbClr val="000000"/>
                </a:solidFill>
                <a:latin typeface="Gotham Light" pitchFamily="50" charset="0"/>
              </a:rPr>
              <a:t>R.	</a:t>
            </a:r>
            <a:r>
              <a:rPr lang="en-US" altLang="en-US" sz="2000" u="sng" dirty="0">
                <a:solidFill>
                  <a:srgbClr val="000000"/>
                </a:solidFill>
                <a:latin typeface="Gotham Light" pitchFamily="50" charset="0"/>
              </a:rPr>
              <a:t>570 </a:t>
            </a:r>
            <a:r>
              <a:rPr lang="en-US" altLang="en-US" sz="2000" u="sng" dirty="0">
                <a:latin typeface="Gotham Light" pitchFamily="50" charset="0"/>
              </a:rPr>
              <a:t>personas con hipertensión </a:t>
            </a:r>
            <a:r>
              <a:rPr lang="en-US" altLang="en-US" sz="2000" dirty="0">
                <a:solidFill>
                  <a:srgbClr val="000000"/>
                </a:solidFill>
                <a:latin typeface="Gotham Light" pitchFamily="50" charset="0"/>
              </a:rPr>
              <a:t>= 0.057 =</a:t>
            </a:r>
          </a:p>
          <a:p>
            <a:pPr marL="0" lvl="1" indent="0">
              <a:spcBef>
                <a:spcPts val="0"/>
              </a:spcBef>
              <a:buFont typeface="Wingdings" panose="05000000000000000000" pitchFamily="2" charset="2"/>
              <a:buNone/>
              <a:defRPr/>
            </a:pPr>
            <a:r>
              <a:rPr lang="en-US" altLang="en-US" sz="2000" dirty="0">
                <a:latin typeface="Gotham Light" pitchFamily="50" charset="0"/>
              </a:rPr>
              <a:t>	  10,000 personas inscritas</a:t>
            </a:r>
          </a:p>
          <a:p>
            <a:pPr marL="463550" indent="-463550">
              <a:spcBef>
                <a:spcPts val="1800"/>
              </a:spcBef>
              <a:buNone/>
              <a:defRPr/>
            </a:pPr>
            <a:r>
              <a:rPr lang="en-US" altLang="en-US" sz="2000" dirty="0">
                <a:solidFill>
                  <a:srgbClr val="000000"/>
                </a:solidFill>
                <a:latin typeface="Gotham Light" pitchFamily="50" charset="0"/>
              </a:rPr>
              <a:t>P. ¿</a:t>
            </a:r>
            <a:r>
              <a:rPr lang="es-ES" altLang="en-US" sz="2000" dirty="0">
                <a:solidFill>
                  <a:srgbClr val="000000"/>
                </a:solidFill>
                <a:latin typeface="Gotham Light" pitchFamily="50" charset="0"/>
              </a:rPr>
              <a:t>Qué proporción no tenía hipertensión</a:t>
            </a:r>
            <a:r>
              <a:rPr lang="en-US" altLang="en-US" sz="2000" dirty="0">
                <a:solidFill>
                  <a:srgbClr val="000000"/>
                </a:solidFill>
                <a:latin typeface="Gotham Light" pitchFamily="50" charset="0"/>
              </a:rPr>
              <a:t>?</a:t>
            </a:r>
          </a:p>
          <a:p>
            <a:pPr marL="0" indent="0">
              <a:spcBef>
                <a:spcPts val="900"/>
              </a:spcBef>
              <a:buClr>
                <a:srgbClr val="CC0000"/>
              </a:buClr>
              <a:buSzPct val="65000"/>
              <a:buNone/>
              <a:tabLst>
                <a:tab pos="914400" algn="l"/>
                <a:tab pos="2459038" algn="ctr"/>
                <a:tab pos="4797425" algn="l"/>
              </a:tabLst>
              <a:defRPr/>
            </a:pPr>
            <a:r>
              <a:rPr lang="en-US" altLang="en-US" sz="2000" dirty="0">
                <a:solidFill>
                  <a:srgbClr val="000000"/>
                </a:solidFill>
                <a:latin typeface="Gotham Light" pitchFamily="50" charset="0"/>
              </a:rPr>
              <a:t>R.	</a:t>
            </a:r>
            <a:r>
              <a:rPr lang="en-US" altLang="en-US" sz="2000" u="sng" dirty="0">
                <a:latin typeface="Gotham Light" pitchFamily="50" charset="0"/>
              </a:rPr>
              <a:t>9,430 personas no </a:t>
            </a:r>
            <a:r>
              <a:rPr lang="en-US" altLang="en-US" sz="2000" u="sng" dirty="0" err="1">
                <a:latin typeface="Gotham Light" pitchFamily="50" charset="0"/>
              </a:rPr>
              <a:t>hipertensas</a:t>
            </a:r>
            <a:r>
              <a:rPr lang="en-US" altLang="en-US" sz="2000" u="sng" dirty="0">
                <a:latin typeface="Gotham Light" pitchFamily="50" charset="0"/>
              </a:rPr>
              <a:t> </a:t>
            </a:r>
            <a:r>
              <a:rPr lang="en-US" altLang="en-US" sz="2000" dirty="0">
                <a:latin typeface="Gotham Light" pitchFamily="50" charset="0"/>
              </a:rPr>
              <a:t>= 0.943 =</a:t>
            </a:r>
            <a:endParaRPr lang="en-US" altLang="en-US" sz="2000" b="1" dirty="0">
              <a:solidFill>
                <a:srgbClr val="00953A"/>
              </a:solidFill>
              <a:latin typeface="Gotham Light" pitchFamily="50" charset="0"/>
            </a:endParaRPr>
          </a:p>
          <a:p>
            <a:pPr marL="0" indent="0">
              <a:lnSpc>
                <a:spcPct val="90000"/>
              </a:lnSpc>
              <a:buClr>
                <a:srgbClr val="CC0000"/>
              </a:buClr>
              <a:buSzPct val="65000"/>
              <a:buNone/>
              <a:tabLst>
                <a:tab pos="284163" algn="l"/>
                <a:tab pos="2459038" algn="ctr"/>
                <a:tab pos="4797425" algn="l"/>
              </a:tabLst>
              <a:defRPr/>
            </a:pPr>
            <a:r>
              <a:rPr lang="en-US" altLang="en-US" sz="2000" dirty="0">
                <a:latin typeface="Gotham Light" pitchFamily="50" charset="0"/>
              </a:rPr>
              <a:t>		          10,000 personas inscritas</a:t>
            </a:r>
          </a:p>
          <a:p>
            <a:pPr marL="0" indent="0">
              <a:lnSpc>
                <a:spcPct val="90000"/>
              </a:lnSpc>
              <a:buClr>
                <a:srgbClr val="CC0000"/>
              </a:buClr>
              <a:buSzPct val="65000"/>
              <a:buNone/>
              <a:tabLst>
                <a:tab pos="284163" algn="l"/>
                <a:tab pos="2459038" algn="ctr"/>
                <a:tab pos="4797425" algn="l"/>
              </a:tabLst>
              <a:defRPr/>
            </a:pPr>
            <a:endParaRPr lang="en-US" altLang="en-US" sz="2000" dirty="0">
              <a:latin typeface="Gotham Light" pitchFamily="50" charset="0"/>
            </a:endParaRPr>
          </a:p>
          <a:p>
            <a:pPr marL="0" indent="0" algn="ctr">
              <a:lnSpc>
                <a:spcPct val="90000"/>
              </a:lnSpc>
              <a:buClr>
                <a:srgbClr val="CC0000"/>
              </a:buClr>
              <a:buSzPct val="65000"/>
              <a:buNone/>
              <a:tabLst>
                <a:tab pos="284163" algn="l"/>
                <a:tab pos="2459038" algn="ctr"/>
                <a:tab pos="4797425" algn="l"/>
              </a:tabLst>
              <a:defRPr/>
            </a:pPr>
            <a:r>
              <a:rPr lang="en-US" altLang="en-US" sz="2000" dirty="0">
                <a:latin typeface="Gotham Light" pitchFamily="50" charset="0"/>
              </a:rPr>
              <a:t>Cuando hay solo dos categorias: 100% − 5.7% = </a:t>
            </a:r>
            <a:r>
              <a:rPr lang="en-US" altLang="en-US" sz="2000" b="1" dirty="0">
                <a:solidFill>
                  <a:srgbClr val="00820C"/>
                </a:solidFill>
                <a:latin typeface="Gotham Light" pitchFamily="50" charset="0"/>
              </a:rPr>
              <a:t>94.3%</a:t>
            </a:r>
          </a:p>
          <a:p>
            <a:pPr marL="0" indent="0">
              <a:buNone/>
            </a:pPr>
            <a:endParaRPr lang="en-US" sz="2400" dirty="0"/>
          </a:p>
        </p:txBody>
      </p:sp>
      <p:sp>
        <p:nvSpPr>
          <p:cNvPr id="10" name="Rectangle 3"/>
          <p:cNvSpPr/>
          <p:nvPr/>
        </p:nvSpPr>
        <p:spPr>
          <a:xfrm>
            <a:off x="7020272" y="2852936"/>
            <a:ext cx="787395" cy="400110"/>
          </a:xfrm>
          <a:prstGeom prst="rect">
            <a:avLst/>
          </a:prstGeom>
        </p:spPr>
        <p:txBody>
          <a:bodyPr wrap="none">
            <a:spAutoFit/>
          </a:bodyPr>
          <a:lstStyle/>
          <a:p>
            <a:pPr marL="0" lvl="1" indent="0">
              <a:buNone/>
            </a:pPr>
            <a:r>
              <a:rPr lang="en-US" altLang="en-US" sz="2000" b="1" kern="0" dirty="0">
                <a:solidFill>
                  <a:srgbClr val="00820C"/>
                </a:solidFill>
                <a:latin typeface="Gotham Light" pitchFamily="50" charset="0"/>
                <a:cs typeface="Arial" panose="020B0604020202020204" pitchFamily="34" charset="0"/>
              </a:rPr>
              <a:t>5.7%</a:t>
            </a:r>
          </a:p>
        </p:txBody>
      </p:sp>
      <p:sp>
        <p:nvSpPr>
          <p:cNvPr id="11" name="Rectangle 4"/>
          <p:cNvSpPr/>
          <p:nvPr/>
        </p:nvSpPr>
        <p:spPr>
          <a:xfrm>
            <a:off x="7021505" y="4005064"/>
            <a:ext cx="981359" cy="400110"/>
          </a:xfrm>
          <a:prstGeom prst="rect">
            <a:avLst/>
          </a:prstGeom>
        </p:spPr>
        <p:txBody>
          <a:bodyPr wrap="none">
            <a:spAutoFit/>
          </a:bodyPr>
          <a:lstStyle/>
          <a:p>
            <a:r>
              <a:rPr lang="en-US" altLang="en-US" sz="2000" b="1" kern="0" dirty="0">
                <a:solidFill>
                  <a:srgbClr val="00820C"/>
                </a:solidFill>
                <a:latin typeface="Gotham Light" pitchFamily="50" charset="0"/>
                <a:cs typeface="Arial" panose="020B0604020202020204" pitchFamily="34" charset="0"/>
              </a:rPr>
              <a:t>94.3%</a:t>
            </a:r>
            <a:endParaRPr lang="en-US" sz="2000" dirty="0">
              <a:solidFill>
                <a:srgbClr val="00820C"/>
              </a:solidFill>
              <a:latin typeface="Gotham Light" pitchFamily="50" charset="0"/>
              <a:cs typeface="Arial" panose="020B0604020202020204" pitchFamily="34" charset="0"/>
            </a:endParaRPr>
          </a:p>
        </p:txBody>
      </p:sp>
    </p:spTree>
    <p:extLst>
      <p:ext uri="{BB962C8B-B14F-4D97-AF65-F5344CB8AC3E}">
        <p14:creationId xmlns:p14="http://schemas.microsoft.com/office/powerpoint/2010/main" val="36868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260648"/>
            <a:ext cx="8086725" cy="400050"/>
          </a:xfrm>
        </p:spPr>
        <p:txBody>
          <a:bodyPr>
            <a:noAutofit/>
          </a:bodyPr>
          <a:lstStyle/>
          <a:p>
            <a:pPr>
              <a:defRPr b="0" i="0"/>
            </a:pPr>
            <a:r>
              <a:rPr lang="es-ES" altLang="en-US" sz="3200" dirty="0">
                <a:solidFill>
                  <a:srgbClr val="C00000"/>
                </a:solidFill>
                <a:latin typeface="Gotham Black" pitchFamily="50" charset="0"/>
              </a:rPr>
              <a:t>Medidas de frecuencia relacionadas con la salud</a:t>
            </a:r>
            <a:endParaRPr lang="x-none" altLang="en-US" sz="3200" dirty="0">
              <a:solidFill>
                <a:srgbClr val="C00000"/>
              </a:solidFill>
              <a:latin typeface="Gotham Black" pitchFamily="50" charset="0"/>
            </a:endParaRPr>
          </a:p>
        </p:txBody>
      </p:sp>
      <p:sp>
        <p:nvSpPr>
          <p:cNvPr id="5" name="Content Placeholder 2"/>
          <p:cNvSpPr>
            <a:spLocks noGrp="1"/>
          </p:cNvSpPr>
          <p:nvPr>
            <p:ph idx="4294967295"/>
          </p:nvPr>
        </p:nvSpPr>
        <p:spPr>
          <a:xfrm>
            <a:off x="479229" y="1597203"/>
            <a:ext cx="8382000" cy="4832350"/>
          </a:xfrm>
          <a:prstGeom prst="rect">
            <a:avLst/>
          </a:prstGeom>
        </p:spPr>
        <p:txBody>
          <a:bodyPr/>
          <a:lstStyle/>
          <a:p>
            <a:pPr marL="0" indent="0">
              <a:buNone/>
              <a:defRPr b="0" i="0"/>
            </a:pPr>
            <a:r>
              <a:rPr lang="es-CO" b="1" dirty="0">
                <a:latin typeface="Gotham Light" pitchFamily="50" charset="0"/>
              </a:rPr>
              <a:t>Vigilancia/Investigación</a:t>
            </a:r>
          </a:p>
          <a:p>
            <a:pPr>
              <a:defRPr b="0" i="0"/>
            </a:pPr>
            <a:r>
              <a:rPr lang="x-none" dirty="0">
                <a:latin typeface="Gotham Light" pitchFamily="50" charset="0"/>
              </a:rPr>
              <a:t>Incidencia</a:t>
            </a:r>
          </a:p>
          <a:p>
            <a:pPr>
              <a:defRPr b="0" i="0"/>
            </a:pPr>
            <a:r>
              <a:rPr lang="x-none" dirty="0">
                <a:latin typeface="Gotham Light" pitchFamily="50" charset="0"/>
              </a:rPr>
              <a:t>Prevalencia</a:t>
            </a:r>
          </a:p>
          <a:p>
            <a:pPr>
              <a:defRPr b="0" i="0"/>
            </a:pPr>
            <a:r>
              <a:rPr lang="x-none" dirty="0">
                <a:latin typeface="Gotham Light" pitchFamily="50" charset="0"/>
              </a:rPr>
              <a:t>Tasa de mortalidad</a:t>
            </a:r>
          </a:p>
          <a:p>
            <a:pPr>
              <a:defRPr b="0" i="0"/>
            </a:pPr>
            <a:r>
              <a:rPr lang="es-CO" dirty="0">
                <a:latin typeface="Gotham Light" pitchFamily="50" charset="0"/>
              </a:rPr>
              <a:t>O</a:t>
            </a:r>
            <a:r>
              <a:rPr lang="x-none" dirty="0">
                <a:latin typeface="Gotham Light" pitchFamily="50" charset="0"/>
              </a:rPr>
              <a:t>tras</a:t>
            </a:r>
          </a:p>
          <a:p>
            <a:pPr>
              <a:defRPr b="0" i="0"/>
            </a:pPr>
            <a:endParaRPr lang="en-US" dirty="0"/>
          </a:p>
        </p:txBody>
      </p:sp>
      <p:sp>
        <p:nvSpPr>
          <p:cNvPr id="6" name="Content Placeholder 2"/>
          <p:cNvSpPr txBox="1">
            <a:spLocks/>
          </p:cNvSpPr>
          <p:nvPr/>
        </p:nvSpPr>
        <p:spPr>
          <a:xfrm>
            <a:off x="5038653" y="3284984"/>
            <a:ext cx="3822576" cy="4832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66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66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chemeClr val="accent3">
                  <a:lumMod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None/>
              <a:tabLst/>
              <a:defRPr b="0" i="0"/>
            </a:pPr>
            <a:r>
              <a:rPr kumimoji="0" lang="es-CO" sz="2800" b="1" i="0" u="none" strike="noStrike" kern="1200" cap="none" spc="0" normalizeH="0" baseline="0" noProof="0" dirty="0">
                <a:ln>
                  <a:noFill/>
                </a:ln>
                <a:solidFill>
                  <a:prstClr val="black"/>
                </a:solidFill>
                <a:effectLst/>
                <a:uLnTx/>
                <a:uFillTx/>
                <a:latin typeface="Gotham Light" pitchFamily="50" charset="0"/>
              </a:rPr>
              <a:t>Investigación de brotes</a:t>
            </a:r>
          </a:p>
          <a:p>
            <a:pPr marL="342900" marR="0" lvl="0" indent="-34290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Char char="§"/>
              <a:tabLst/>
              <a:defRPr b="0" i="0"/>
            </a:pPr>
            <a:r>
              <a:rPr kumimoji="0" lang="x-none" sz="2800" b="0" i="0" u="none" strike="noStrike" kern="1200" cap="none" spc="0" normalizeH="0" baseline="0" noProof="0" dirty="0">
                <a:ln>
                  <a:noFill/>
                </a:ln>
                <a:solidFill>
                  <a:prstClr val="black"/>
                </a:solidFill>
                <a:effectLst/>
                <a:uLnTx/>
                <a:uFillTx/>
                <a:latin typeface="Gotham Light" pitchFamily="50" charset="0"/>
              </a:rPr>
              <a:t>Tasa de ataque</a:t>
            </a:r>
          </a:p>
          <a:p>
            <a:pPr marL="342900" marR="0" lvl="0" indent="-34290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Char char="§"/>
              <a:tabLst/>
              <a:defRPr b="0" i="0"/>
            </a:pPr>
            <a:r>
              <a:rPr kumimoji="0" lang="x-none" sz="2800" b="0" i="0" u="none" strike="noStrike" kern="1200" cap="none" spc="0" normalizeH="0" baseline="0" noProof="0" dirty="0">
                <a:ln>
                  <a:noFill/>
                </a:ln>
                <a:solidFill>
                  <a:prstClr val="black"/>
                </a:solidFill>
                <a:effectLst/>
                <a:uLnTx/>
                <a:uFillTx/>
                <a:latin typeface="Gotham Light" pitchFamily="50" charset="0"/>
              </a:rPr>
              <a:t>Tasa de </a:t>
            </a:r>
            <a:r>
              <a:rPr kumimoji="0" lang="es-CO" sz="2800" b="0" i="0" u="none" strike="noStrike" kern="1200" cap="none" spc="0" normalizeH="0" baseline="0" noProof="0" dirty="0">
                <a:ln>
                  <a:noFill/>
                </a:ln>
                <a:solidFill>
                  <a:prstClr val="black"/>
                </a:solidFill>
                <a:effectLst/>
                <a:uLnTx/>
                <a:uFillTx/>
                <a:latin typeface="Gotham Light" pitchFamily="50" charset="0"/>
              </a:rPr>
              <a:t>le</a:t>
            </a:r>
            <a:r>
              <a:rPr kumimoji="0" lang="x-none" sz="2800" b="0" i="0" u="none" strike="noStrike" kern="1200" cap="none" spc="0" normalizeH="0" baseline="0" noProof="0" dirty="0">
                <a:ln>
                  <a:noFill/>
                </a:ln>
                <a:solidFill>
                  <a:prstClr val="black"/>
                </a:solidFill>
                <a:effectLst/>
                <a:uLnTx/>
                <a:uFillTx/>
                <a:latin typeface="Gotham Light" pitchFamily="50" charset="0"/>
              </a:rPr>
              <a:t>talidad</a:t>
            </a:r>
          </a:p>
          <a:p>
            <a:pPr marL="342900" marR="0" lvl="0" indent="-342900" algn="l" defTabSz="914400" rtl="0" eaLnBrk="1" fontAlgn="auto" latinLnBrk="0" hangingPunct="1">
              <a:lnSpc>
                <a:spcPct val="100000"/>
              </a:lnSpc>
              <a:spcBef>
                <a:spcPct val="20000"/>
              </a:spcBef>
              <a:spcAft>
                <a:spcPts val="0"/>
              </a:spcAft>
              <a:buClr>
                <a:srgbClr val="006600"/>
              </a:buClr>
              <a:buSzTx/>
              <a:buFont typeface="Wingdings" panose="05000000000000000000" pitchFamily="2" charset="2"/>
              <a:buChar char="§"/>
              <a:tabLst/>
              <a:defRPr b="0" i="0"/>
            </a:pPr>
            <a:endParaRPr kumimoji="0" lang="en-US" sz="2800" b="0" i="0" u="none" strike="noStrike" kern="1200" cap="none" spc="0" normalizeH="0" baseline="0" noProof="0" dirty="0">
              <a:ln>
                <a:noFill/>
              </a:ln>
              <a:solidFill>
                <a:prstClr val="black"/>
              </a:solidFill>
              <a:effectLst/>
              <a:uLnTx/>
              <a:uFillTx/>
              <a:latin typeface="Gotham Light" pitchFamily="50" charset="0"/>
            </a:endParaRPr>
          </a:p>
        </p:txBody>
      </p:sp>
    </p:spTree>
    <p:extLst>
      <p:ext uri="{BB962C8B-B14F-4D97-AF65-F5344CB8AC3E}">
        <p14:creationId xmlns:p14="http://schemas.microsoft.com/office/powerpoint/2010/main" val="228315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Incidencia </a:t>
            </a:r>
            <a:r>
              <a:rPr lang="es-CO" altLang="en-US" sz="3200" dirty="0" err="1">
                <a:solidFill>
                  <a:srgbClr val="C00000"/>
                </a:solidFill>
                <a:latin typeface="Gotham Black" pitchFamily="50" charset="0"/>
              </a:rPr>
              <a:t>vr</a:t>
            </a:r>
            <a:r>
              <a:rPr lang="es-CO" altLang="en-US" sz="3200" dirty="0">
                <a:solidFill>
                  <a:srgbClr val="C00000"/>
                </a:solidFill>
                <a:latin typeface="Gotham Black" pitchFamily="50" charset="0"/>
              </a:rPr>
              <a:t> Prevalencia</a:t>
            </a:r>
            <a:endParaRPr lang="x-none" altLang="en-US" sz="3200" dirty="0">
              <a:solidFill>
                <a:srgbClr val="C00000"/>
              </a:solidFill>
              <a:latin typeface="Gotham Black" pitchFamily="50" charset="0"/>
            </a:endParaRPr>
          </a:p>
        </p:txBody>
      </p:sp>
      <p:sp>
        <p:nvSpPr>
          <p:cNvPr id="8" name="Content Placeholder 2"/>
          <p:cNvSpPr>
            <a:spLocks noGrp="1"/>
          </p:cNvSpPr>
          <p:nvPr>
            <p:ph idx="4294967295"/>
          </p:nvPr>
        </p:nvSpPr>
        <p:spPr>
          <a:xfrm>
            <a:off x="827584" y="2708920"/>
            <a:ext cx="8064896" cy="5029200"/>
          </a:xfrm>
          <a:prstGeom prst="rect">
            <a:avLst/>
          </a:prstGeom>
        </p:spPr>
        <p:txBody>
          <a:bodyPr>
            <a:normAutofit/>
          </a:bodyPr>
          <a:lstStyle/>
          <a:p>
            <a:pPr algn="just">
              <a:defRPr/>
            </a:pPr>
            <a:r>
              <a:rPr lang="en-US" altLang="en-US" dirty="0">
                <a:solidFill>
                  <a:srgbClr val="000000"/>
                </a:solidFill>
                <a:latin typeface="Gotham Light" pitchFamily="50" charset="0"/>
              </a:rPr>
              <a:t>Incidencia = nuevos casos</a:t>
            </a:r>
          </a:p>
          <a:p>
            <a:pPr marL="0" indent="0" algn="just">
              <a:buNone/>
              <a:defRPr/>
            </a:pPr>
            <a:endParaRPr lang="en-US" altLang="en-US" dirty="0">
              <a:solidFill>
                <a:srgbClr val="000000"/>
              </a:solidFill>
              <a:latin typeface="Gotham Light" pitchFamily="50" charset="0"/>
            </a:endParaRPr>
          </a:p>
          <a:p>
            <a:pPr algn="just">
              <a:defRPr/>
            </a:pPr>
            <a:r>
              <a:rPr lang="en-US" altLang="en-US" dirty="0">
                <a:solidFill>
                  <a:srgbClr val="000000"/>
                </a:solidFill>
                <a:latin typeface="Gotham Light" pitchFamily="50" charset="0"/>
              </a:rPr>
              <a:t>Prevalencia = casos actuales</a:t>
            </a:r>
          </a:p>
        </p:txBody>
      </p:sp>
    </p:spTree>
    <p:extLst>
      <p:ext uri="{BB962C8B-B14F-4D97-AF65-F5344CB8AC3E}">
        <p14:creationId xmlns:p14="http://schemas.microsoft.com/office/powerpoint/2010/main" val="39700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latin typeface="Gotham Black" pitchFamily="50" charset="0"/>
              </a:rPr>
              <a:t>Tasa de </a:t>
            </a:r>
            <a:r>
              <a:rPr lang="es-CO" altLang="en-US" sz="3200" dirty="0">
                <a:solidFill>
                  <a:srgbClr val="C00000"/>
                </a:solidFill>
                <a:latin typeface="Gotham Black" pitchFamily="50" charset="0"/>
              </a:rPr>
              <a:t>Incidencia</a:t>
            </a:r>
            <a:endParaRPr lang="x-none" altLang="en-US" sz="3200" dirty="0">
              <a:solidFill>
                <a:srgbClr val="C00000"/>
              </a:solidFill>
              <a:latin typeface="Gotham Black" pitchFamily="50" charset="0"/>
            </a:endParaRPr>
          </a:p>
        </p:txBody>
      </p:sp>
      <p:sp>
        <p:nvSpPr>
          <p:cNvPr id="6" name="Content Placeholder 2"/>
          <p:cNvSpPr>
            <a:spLocks noGrp="1"/>
          </p:cNvSpPr>
          <p:nvPr>
            <p:ph idx="4294967295"/>
          </p:nvPr>
        </p:nvSpPr>
        <p:spPr>
          <a:xfrm>
            <a:off x="418228" y="1772816"/>
            <a:ext cx="8382000" cy="4832350"/>
          </a:xfrm>
          <a:prstGeom prst="rect">
            <a:avLst/>
          </a:prstGeom>
        </p:spPr>
        <p:txBody>
          <a:bodyPr>
            <a:normAutofit fontScale="95000"/>
          </a:bodyPr>
          <a:lstStyle/>
          <a:p>
            <a:pPr marL="0" indent="0">
              <a:buNone/>
              <a:defRPr/>
            </a:pPr>
            <a:r>
              <a:rPr lang="x-none" sz="2500" dirty="0">
                <a:solidFill>
                  <a:srgbClr val="00820C"/>
                </a:solidFill>
                <a:latin typeface="Gotham Black" pitchFamily="50" charset="0"/>
              </a:rPr>
              <a:t>Definición: </a:t>
            </a:r>
          </a:p>
          <a:p>
            <a:pPr marL="0" indent="0">
              <a:buNone/>
              <a:defRPr b="0" i="0"/>
            </a:pPr>
            <a:r>
              <a:rPr lang="es-ES" altLang="en-US" sz="2500" i="1" dirty="0">
                <a:latin typeface="Gotham Light" pitchFamily="50" charset="0"/>
              </a:rPr>
              <a:t>Frecuencia de nuevos casos de enfermedad en una población durante un período de tiempo específico.</a:t>
            </a:r>
          </a:p>
          <a:p>
            <a:pPr marL="0" indent="0">
              <a:buNone/>
              <a:defRPr b="0" i="0"/>
            </a:pPr>
            <a:endParaRPr lang="en-US" altLang="en-US" sz="2500" dirty="0">
              <a:latin typeface="Gotham Light" pitchFamily="50" charset="0"/>
            </a:endParaRPr>
          </a:p>
        </p:txBody>
      </p:sp>
      <p:grpSp>
        <p:nvGrpSpPr>
          <p:cNvPr id="4" name="Group 7"/>
          <p:cNvGrpSpPr>
            <a:grpSpLocks/>
          </p:cNvGrpSpPr>
          <p:nvPr/>
        </p:nvGrpSpPr>
        <p:grpSpPr bwMode="auto">
          <a:xfrm>
            <a:off x="392350" y="3875564"/>
            <a:ext cx="8751650" cy="1569660"/>
            <a:chOff x="1124720" y="955854"/>
            <a:chExt cx="8751650" cy="1571050"/>
          </a:xfrm>
        </p:grpSpPr>
        <p:sp>
          <p:nvSpPr>
            <p:cNvPr id="5" name="TextBox 2"/>
            <p:cNvSpPr txBox="1">
              <a:spLocks noChangeArrowheads="1"/>
            </p:cNvSpPr>
            <p:nvPr/>
          </p:nvSpPr>
          <p:spPr bwMode="auto">
            <a:xfrm>
              <a:off x="1124720" y="955854"/>
              <a:ext cx="8187294" cy="1571050"/>
            </a:xfrm>
            <a:prstGeom prst="rect">
              <a:avLst/>
            </a:prstGeom>
            <a:noFill/>
            <a:ln>
              <a:noFill/>
            </a:ln>
            <a:extLst>
              <a:ext uri="{909E8E84-426E-40dd-AFC4-6F175D3DCCD1}"/>
              <a:ext uri="{91240B29-F687-4f45-9708-019B960494DF}"/>
            </a:extLst>
          </p:spPr>
          <p:txBody>
            <a:bodyPr wrap="square">
              <a:spAutoFit/>
            </a:bodyPr>
            <a:lstStyle>
              <a:lvl1pPr eaLnBrk="0" hangingPunct="0">
                <a:spcBef>
                  <a:spcPct val="20000"/>
                </a:spcBef>
                <a:buClr>
                  <a:srgbClr val="00A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A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A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tabLst>
                  <a:tab pos="6400800" algn="r"/>
                </a:tabLst>
                <a:defRPr/>
              </a:pPr>
              <a:r>
                <a:rPr lang="es-ES" altLang="en-US" sz="2400" b="1" dirty="0">
                  <a:solidFill>
                    <a:srgbClr val="00953A"/>
                  </a:solidFill>
                  <a:cs typeface="Arial" charset="0"/>
                </a:rPr>
                <a:t>No. de casos nuevos durante período de tiempo específico </a:t>
              </a:r>
            </a:p>
            <a:p>
              <a:pPr eaLnBrk="1" hangingPunct="1">
                <a:spcBef>
                  <a:spcPct val="0"/>
                </a:spcBef>
                <a:buClrTx/>
                <a:buNone/>
                <a:tabLst>
                  <a:tab pos="6400800" algn="r"/>
                </a:tabLst>
                <a:defRPr/>
              </a:pPr>
              <a:r>
                <a:rPr lang="es-ES" altLang="en-US" sz="2400" b="1" dirty="0">
                  <a:solidFill>
                    <a:srgbClr val="7030A0"/>
                  </a:solidFill>
                  <a:cs typeface="Arial" charset="0"/>
                </a:rPr>
                <a:t>Tamaño de la población </a:t>
              </a:r>
              <a:r>
                <a:rPr lang="en-US" altLang="en-US" sz="2400" b="1" dirty="0">
                  <a:cs typeface="Arial" charset="0"/>
                </a:rPr>
                <a:t>x</a:t>
              </a:r>
              <a:r>
                <a:rPr lang="en-US" altLang="en-US" sz="2400" b="1" dirty="0">
                  <a:solidFill>
                    <a:srgbClr val="7030A0"/>
                  </a:solidFill>
                  <a:cs typeface="Arial" charset="0"/>
                </a:rPr>
                <a:t> </a:t>
              </a:r>
              <a:r>
                <a:rPr lang="en-US" altLang="en-US" sz="2400" b="1" dirty="0">
                  <a:solidFill>
                    <a:srgbClr val="C00000"/>
                  </a:solidFill>
                  <a:cs typeface="Arial" charset="0"/>
                </a:rPr>
                <a:t>(</a:t>
              </a:r>
              <a:r>
                <a:rPr lang="en-US" altLang="en-US" sz="2400" b="1" dirty="0" err="1">
                  <a:solidFill>
                    <a:srgbClr val="C00000"/>
                  </a:solidFill>
                  <a:cs typeface="Arial" charset="0"/>
                </a:rPr>
                <a:t>tiempo</a:t>
              </a:r>
              <a:r>
                <a:rPr lang="en-US" altLang="en-US" sz="2400" b="1" dirty="0">
                  <a:solidFill>
                    <a:srgbClr val="C00000"/>
                  </a:solidFill>
                  <a:cs typeface="Arial" charset="0"/>
                </a:rPr>
                <a:t>)</a:t>
              </a:r>
            </a:p>
            <a:p>
              <a:pPr eaLnBrk="1" hangingPunct="1">
                <a:spcBef>
                  <a:spcPct val="0"/>
                </a:spcBef>
                <a:buClrTx/>
                <a:buFontTx/>
                <a:buNone/>
                <a:tabLst>
                  <a:tab pos="6400800" algn="r"/>
                </a:tabLst>
                <a:defRPr/>
              </a:pPr>
              <a:endParaRPr lang="en-US" altLang="en-US" sz="2400" b="1" dirty="0">
                <a:solidFill>
                  <a:srgbClr val="C00000"/>
                </a:solidFill>
                <a:cs typeface="Arial" charset="0"/>
              </a:endParaRPr>
            </a:p>
          </p:txBody>
        </p:sp>
        <p:sp>
          <p:nvSpPr>
            <p:cNvPr id="7" name="TextBox 9"/>
            <p:cNvSpPr txBox="1">
              <a:spLocks noChangeArrowheads="1"/>
            </p:cNvSpPr>
            <p:nvPr/>
          </p:nvSpPr>
          <p:spPr bwMode="auto">
            <a:xfrm>
              <a:off x="7933270" y="1279305"/>
              <a:ext cx="1943100" cy="4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1" dirty="0">
                  <a:solidFill>
                    <a:srgbClr val="000000"/>
                  </a:solidFill>
                  <a:cs typeface="Arial" panose="020B0604020202020204" pitchFamily="34" charset="0"/>
                </a:rPr>
                <a:t>x</a:t>
              </a:r>
              <a:r>
                <a:rPr lang="en-US" altLang="en-US" sz="2400" dirty="0">
                  <a:solidFill>
                    <a:srgbClr val="000000"/>
                  </a:solidFill>
                  <a:cs typeface="Arial" panose="020B0604020202020204" pitchFamily="34" charset="0"/>
                </a:rPr>
                <a:t> </a:t>
              </a:r>
              <a:r>
                <a:rPr lang="en-US" altLang="en-US" sz="2400" b="1" dirty="0">
                  <a:solidFill>
                    <a:srgbClr val="0070C0"/>
                  </a:solidFill>
                  <a:cs typeface="Arial" panose="020B0604020202020204" pitchFamily="34" charset="0"/>
                </a:rPr>
                <a:t>Constante</a:t>
              </a:r>
            </a:p>
          </p:txBody>
        </p:sp>
      </p:grpSp>
      <p:cxnSp>
        <p:nvCxnSpPr>
          <p:cNvPr id="8" name="Conector recto 7"/>
          <p:cNvCxnSpPr/>
          <p:nvPr/>
        </p:nvCxnSpPr>
        <p:spPr>
          <a:xfrm>
            <a:off x="492919" y="4621649"/>
            <a:ext cx="6815385" cy="38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22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latin typeface="Gotham Black" pitchFamily="50" charset="0"/>
              </a:rPr>
              <a:t>Tasa de </a:t>
            </a:r>
            <a:r>
              <a:rPr lang="es-CO" altLang="en-US" sz="3200" dirty="0">
                <a:solidFill>
                  <a:srgbClr val="C00000"/>
                </a:solidFill>
                <a:latin typeface="Gotham Black" pitchFamily="50" charset="0"/>
              </a:rPr>
              <a:t>Incidencia: ejemplo 1</a:t>
            </a:r>
            <a:endParaRPr lang="x-none" altLang="en-US" sz="3200" dirty="0">
              <a:solidFill>
                <a:srgbClr val="C00000"/>
              </a:solidFill>
              <a:latin typeface="Gotham Black" pitchFamily="50" charset="0"/>
            </a:endParaRPr>
          </a:p>
        </p:txBody>
      </p:sp>
      <p:sp>
        <p:nvSpPr>
          <p:cNvPr id="6" name="Content Placeholder 2"/>
          <p:cNvSpPr>
            <a:spLocks noGrp="1"/>
          </p:cNvSpPr>
          <p:nvPr>
            <p:ph idx="4294967295"/>
          </p:nvPr>
        </p:nvSpPr>
        <p:spPr>
          <a:xfrm>
            <a:off x="762000" y="5450628"/>
            <a:ext cx="7817644" cy="1224136"/>
          </a:xfrm>
          <a:prstGeom prst="rect">
            <a:avLst/>
          </a:prstGeom>
        </p:spPr>
        <p:txBody>
          <a:bodyPr>
            <a:normAutofit fontScale="95000"/>
          </a:bodyPr>
          <a:lstStyle/>
          <a:p>
            <a:pPr marL="0" indent="0" algn="just">
              <a:buNone/>
              <a:defRPr b="0" i="0"/>
            </a:pPr>
            <a:r>
              <a:rPr lang="es-ES" altLang="en-US" sz="2100" dirty="0">
                <a:latin typeface="Gotham Light" pitchFamily="50" charset="0"/>
              </a:rPr>
              <a:t>La tasa de incidencia de ántrax en 2016 fue de 7.2 casos por 100,000 habitantes.</a:t>
            </a:r>
            <a:endParaRPr lang="en-US" altLang="en-US" sz="2500" dirty="0">
              <a:latin typeface="Gotham Light" pitchFamily="50" charset="0"/>
            </a:endParaRPr>
          </a:p>
        </p:txBody>
      </p:sp>
      <p:grpSp>
        <p:nvGrpSpPr>
          <p:cNvPr id="9" name="Group 7"/>
          <p:cNvGrpSpPr>
            <a:grpSpLocks/>
          </p:cNvGrpSpPr>
          <p:nvPr/>
        </p:nvGrpSpPr>
        <p:grpSpPr bwMode="auto">
          <a:xfrm>
            <a:off x="687625" y="4044484"/>
            <a:ext cx="8187294" cy="1477328"/>
            <a:chOff x="1124720" y="963282"/>
            <a:chExt cx="8187294" cy="1478636"/>
          </a:xfrm>
        </p:grpSpPr>
        <p:sp>
          <p:nvSpPr>
            <p:cNvPr id="10" name="TextBox 2"/>
            <p:cNvSpPr txBox="1">
              <a:spLocks noChangeArrowheads="1"/>
            </p:cNvSpPr>
            <p:nvPr/>
          </p:nvSpPr>
          <p:spPr bwMode="auto">
            <a:xfrm>
              <a:off x="1124720" y="963282"/>
              <a:ext cx="8187294" cy="1478636"/>
            </a:xfrm>
            <a:prstGeom prst="rect">
              <a:avLst/>
            </a:prstGeom>
            <a:noFill/>
            <a:ln>
              <a:noFill/>
            </a:ln>
            <a:extLst>
              <a:ext uri="{909E8E84-426E-40dd-AFC4-6F175D3DCCD1}"/>
              <a:ext uri="{91240B29-F687-4f45-9708-019B960494DF}"/>
            </a:extLst>
          </p:spPr>
          <p:txBody>
            <a:bodyPr wrap="square">
              <a:spAutoFit/>
            </a:bodyPr>
            <a:lstStyle>
              <a:lvl1pPr eaLnBrk="0" hangingPunct="0">
                <a:spcBef>
                  <a:spcPct val="20000"/>
                </a:spcBef>
                <a:buClr>
                  <a:srgbClr val="00A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A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A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tabLst>
                  <a:tab pos="6400800" algn="r"/>
                </a:tabLst>
                <a:defRPr/>
              </a:pPr>
              <a:r>
                <a:rPr lang="es-ES" altLang="en-US" sz="2200" b="1" dirty="0">
                  <a:solidFill>
                    <a:srgbClr val="00953A"/>
                  </a:solidFill>
                  <a:cs typeface="Arial" charset="0"/>
                </a:rPr>
                <a:t>18 casos</a:t>
              </a:r>
            </a:p>
            <a:p>
              <a:pPr eaLnBrk="1" hangingPunct="1">
                <a:spcBef>
                  <a:spcPct val="0"/>
                </a:spcBef>
                <a:buClrTx/>
                <a:buNone/>
                <a:tabLst>
                  <a:tab pos="6400800" algn="r"/>
                </a:tabLst>
                <a:defRPr/>
              </a:pPr>
              <a:endParaRPr lang="es-ES" altLang="en-US" sz="2200" b="1" dirty="0">
                <a:solidFill>
                  <a:srgbClr val="7030A0"/>
                </a:solidFill>
                <a:cs typeface="Arial" charset="0"/>
              </a:endParaRPr>
            </a:p>
            <a:p>
              <a:pPr eaLnBrk="1" hangingPunct="1">
                <a:spcBef>
                  <a:spcPct val="0"/>
                </a:spcBef>
                <a:buClrTx/>
                <a:buNone/>
                <a:tabLst>
                  <a:tab pos="6400800" algn="r"/>
                </a:tabLst>
                <a:defRPr/>
              </a:pPr>
              <a:r>
                <a:rPr lang="es-ES" altLang="en-US" sz="2200" b="1" dirty="0">
                  <a:solidFill>
                    <a:srgbClr val="7030A0"/>
                  </a:solidFill>
                  <a:cs typeface="Arial" charset="0"/>
                </a:rPr>
                <a:t>250.000 </a:t>
              </a:r>
              <a:r>
                <a:rPr lang="en-US" altLang="en-US" sz="2200" b="1" dirty="0">
                  <a:cs typeface="Arial" charset="0"/>
                </a:rPr>
                <a:t>x</a:t>
              </a:r>
              <a:r>
                <a:rPr lang="en-US" altLang="en-US" sz="2200" b="1" dirty="0">
                  <a:solidFill>
                    <a:srgbClr val="7030A0"/>
                  </a:solidFill>
                  <a:cs typeface="Arial" charset="0"/>
                </a:rPr>
                <a:t> </a:t>
              </a:r>
              <a:r>
                <a:rPr lang="en-US" altLang="en-US" sz="2200" b="1" dirty="0">
                  <a:solidFill>
                    <a:srgbClr val="C00000"/>
                  </a:solidFill>
                  <a:cs typeface="Arial" charset="0"/>
                </a:rPr>
                <a:t>(1 año)</a:t>
              </a:r>
            </a:p>
            <a:p>
              <a:pPr algn="ctr" eaLnBrk="1" hangingPunct="1">
                <a:spcBef>
                  <a:spcPct val="0"/>
                </a:spcBef>
                <a:buClrTx/>
                <a:buFontTx/>
                <a:buNone/>
                <a:tabLst>
                  <a:tab pos="6400800" algn="r"/>
                </a:tabLst>
                <a:defRPr/>
              </a:pPr>
              <a:endParaRPr lang="en-US" altLang="en-US" sz="2400" b="1" dirty="0">
                <a:solidFill>
                  <a:srgbClr val="C00000"/>
                </a:solidFill>
                <a:cs typeface="Arial" charset="0"/>
              </a:endParaRPr>
            </a:p>
          </p:txBody>
        </p:sp>
        <p:sp>
          <p:nvSpPr>
            <p:cNvPr id="11" name="TextBox 9"/>
            <p:cNvSpPr txBox="1">
              <a:spLocks noChangeArrowheads="1"/>
            </p:cNvSpPr>
            <p:nvPr/>
          </p:nvSpPr>
          <p:spPr bwMode="auto">
            <a:xfrm>
              <a:off x="3432162" y="1316794"/>
              <a:ext cx="2414575" cy="43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200" b="1" dirty="0">
                  <a:solidFill>
                    <a:srgbClr val="000000"/>
                  </a:solidFill>
                  <a:cs typeface="Arial" panose="020B0604020202020204" pitchFamily="34" charset="0"/>
                </a:rPr>
                <a:t>x</a:t>
              </a:r>
              <a:r>
                <a:rPr lang="en-US" altLang="en-US" sz="2200" dirty="0">
                  <a:solidFill>
                    <a:srgbClr val="000000"/>
                  </a:solidFill>
                  <a:cs typeface="Arial" panose="020B0604020202020204" pitchFamily="34" charset="0"/>
                </a:rPr>
                <a:t> </a:t>
              </a:r>
              <a:r>
                <a:rPr lang="en-US" altLang="en-US" sz="2200" b="1" dirty="0">
                  <a:solidFill>
                    <a:srgbClr val="0070C0"/>
                  </a:solidFill>
                  <a:cs typeface="Arial" panose="020B0604020202020204" pitchFamily="34" charset="0"/>
                </a:rPr>
                <a:t>100.000 </a:t>
              </a:r>
              <a:r>
                <a:rPr lang="en-US" altLang="en-US" sz="2200" b="1" dirty="0" err="1">
                  <a:solidFill>
                    <a:srgbClr val="0070C0"/>
                  </a:solidFill>
                  <a:cs typeface="Arial" panose="020B0604020202020204" pitchFamily="34" charset="0"/>
                </a:rPr>
                <a:t>hab</a:t>
              </a:r>
              <a:endParaRPr lang="en-US" altLang="en-US" sz="2200" b="1" dirty="0">
                <a:solidFill>
                  <a:srgbClr val="0070C0"/>
                </a:solidFill>
                <a:cs typeface="Arial" panose="020B0604020202020204" pitchFamily="34" charset="0"/>
              </a:endParaRPr>
            </a:p>
          </p:txBody>
        </p:sp>
      </p:grpSp>
      <p:cxnSp>
        <p:nvCxnSpPr>
          <p:cNvPr id="12" name="Conector recto 11"/>
          <p:cNvCxnSpPr/>
          <p:nvPr/>
        </p:nvCxnSpPr>
        <p:spPr>
          <a:xfrm>
            <a:off x="788194" y="4440044"/>
            <a:ext cx="1990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4294967295"/>
          </p:nvPr>
        </p:nvSpPr>
        <p:spPr>
          <a:xfrm>
            <a:off x="492919" y="1359218"/>
            <a:ext cx="8382000" cy="1224136"/>
          </a:xfrm>
          <a:prstGeom prst="rect">
            <a:avLst/>
          </a:prstGeom>
        </p:spPr>
        <p:txBody>
          <a:bodyPr>
            <a:normAutofit fontScale="95000"/>
          </a:bodyPr>
          <a:lstStyle/>
          <a:p>
            <a:pPr marL="0" indent="0" algn="just">
              <a:buNone/>
              <a:defRPr b="0" i="0"/>
            </a:pPr>
            <a:r>
              <a:rPr lang="es-ES" altLang="en-US" sz="2100" i="1" dirty="0">
                <a:latin typeface="Gotham Light" pitchFamily="50" charset="0"/>
              </a:rPr>
              <a:t>Durante el 2016 se notificaron 18 casos de ántrax en una población estimada de ~ 250.000. Cuál es la tasa de incidencia por 100.000 habitantes, por año?.</a:t>
            </a:r>
          </a:p>
          <a:p>
            <a:pPr marL="0" indent="0">
              <a:buNone/>
              <a:defRPr b="0" i="0"/>
            </a:pPr>
            <a:endParaRPr lang="en-US" altLang="en-US" sz="2500" dirty="0">
              <a:latin typeface="Gotham Light" pitchFamily="50" charset="0"/>
            </a:endParaRPr>
          </a:p>
        </p:txBody>
      </p:sp>
      <p:grpSp>
        <p:nvGrpSpPr>
          <p:cNvPr id="16" name="Group 7"/>
          <p:cNvGrpSpPr>
            <a:grpSpLocks/>
          </p:cNvGrpSpPr>
          <p:nvPr/>
        </p:nvGrpSpPr>
        <p:grpSpPr bwMode="auto">
          <a:xfrm>
            <a:off x="663158" y="2564904"/>
            <a:ext cx="8661370" cy="1384995"/>
            <a:chOff x="1265597" y="1244757"/>
            <a:chExt cx="8661370" cy="1386222"/>
          </a:xfrm>
        </p:grpSpPr>
        <p:sp>
          <p:nvSpPr>
            <p:cNvPr id="17" name="TextBox 2"/>
            <p:cNvSpPr txBox="1">
              <a:spLocks noChangeArrowheads="1"/>
            </p:cNvSpPr>
            <p:nvPr/>
          </p:nvSpPr>
          <p:spPr bwMode="auto">
            <a:xfrm>
              <a:off x="1265597" y="1244757"/>
              <a:ext cx="8187294" cy="1386222"/>
            </a:xfrm>
            <a:prstGeom prst="rect">
              <a:avLst/>
            </a:prstGeom>
            <a:noFill/>
            <a:ln>
              <a:noFill/>
            </a:ln>
            <a:extLst>
              <a:ext uri="{909E8E84-426E-40dd-AFC4-6F175D3DCCD1}"/>
              <a:ext uri="{91240B29-F687-4f45-9708-019B960494DF}"/>
            </a:extLst>
          </p:spPr>
          <p:txBody>
            <a:bodyPr wrap="square">
              <a:spAutoFit/>
            </a:bodyPr>
            <a:lstStyle>
              <a:lvl1pPr eaLnBrk="0" hangingPunct="0">
                <a:spcBef>
                  <a:spcPct val="20000"/>
                </a:spcBef>
                <a:buClr>
                  <a:srgbClr val="00A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A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A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tabLst>
                  <a:tab pos="6400800" algn="r"/>
                </a:tabLst>
                <a:defRPr/>
              </a:pPr>
              <a:r>
                <a:rPr lang="es-ES" altLang="en-US" sz="2000" b="1" dirty="0">
                  <a:solidFill>
                    <a:srgbClr val="00953A"/>
                  </a:solidFill>
                  <a:cs typeface="Arial" charset="0"/>
                </a:rPr>
                <a:t>No. de casos nuevos durante período de tiempo específico</a:t>
              </a:r>
            </a:p>
            <a:p>
              <a:pPr eaLnBrk="1" hangingPunct="1">
                <a:spcBef>
                  <a:spcPct val="0"/>
                </a:spcBef>
                <a:buClrTx/>
                <a:buFontTx/>
                <a:buNone/>
                <a:tabLst>
                  <a:tab pos="6400800" algn="r"/>
                </a:tabLst>
                <a:defRPr/>
              </a:pPr>
              <a:r>
                <a:rPr lang="es-ES" altLang="en-US" sz="2000" b="1" dirty="0">
                  <a:solidFill>
                    <a:srgbClr val="00953A"/>
                  </a:solidFill>
                  <a:cs typeface="Arial" charset="0"/>
                </a:rPr>
                <a:t> </a:t>
              </a:r>
            </a:p>
            <a:p>
              <a:pPr eaLnBrk="1" hangingPunct="1">
                <a:spcBef>
                  <a:spcPct val="0"/>
                </a:spcBef>
                <a:buClrTx/>
                <a:buNone/>
                <a:tabLst>
                  <a:tab pos="6400800" algn="r"/>
                </a:tabLst>
                <a:defRPr/>
              </a:pPr>
              <a:r>
                <a:rPr lang="es-ES" altLang="en-US" sz="2000" b="1" dirty="0">
                  <a:solidFill>
                    <a:srgbClr val="7030A0"/>
                  </a:solidFill>
                  <a:cs typeface="Arial" charset="0"/>
                </a:rPr>
                <a:t>Tamaño de la población </a:t>
              </a:r>
              <a:r>
                <a:rPr lang="en-US" altLang="en-US" sz="2000" b="1" dirty="0">
                  <a:cs typeface="Arial" charset="0"/>
                </a:rPr>
                <a:t>x</a:t>
              </a:r>
              <a:r>
                <a:rPr lang="en-US" altLang="en-US" sz="2000" b="1" dirty="0">
                  <a:solidFill>
                    <a:srgbClr val="7030A0"/>
                  </a:solidFill>
                  <a:cs typeface="Arial" charset="0"/>
                </a:rPr>
                <a:t> </a:t>
              </a:r>
              <a:r>
                <a:rPr lang="en-US" altLang="en-US" sz="2000" b="1" dirty="0">
                  <a:solidFill>
                    <a:srgbClr val="C00000"/>
                  </a:solidFill>
                  <a:cs typeface="Arial" charset="0"/>
                </a:rPr>
                <a:t>(</a:t>
              </a:r>
              <a:r>
                <a:rPr lang="en-US" altLang="en-US" sz="2000" b="1" dirty="0" err="1">
                  <a:solidFill>
                    <a:srgbClr val="C00000"/>
                  </a:solidFill>
                  <a:cs typeface="Arial" charset="0"/>
                </a:rPr>
                <a:t>tiempo</a:t>
              </a:r>
              <a:r>
                <a:rPr lang="en-US" altLang="en-US" sz="2000" b="1" dirty="0">
                  <a:solidFill>
                    <a:srgbClr val="C00000"/>
                  </a:solidFill>
                  <a:cs typeface="Arial" charset="0"/>
                </a:rPr>
                <a:t>)</a:t>
              </a:r>
            </a:p>
            <a:p>
              <a:pPr eaLnBrk="1" hangingPunct="1">
                <a:spcBef>
                  <a:spcPct val="0"/>
                </a:spcBef>
                <a:buClrTx/>
                <a:buFontTx/>
                <a:buNone/>
                <a:tabLst>
                  <a:tab pos="6400800" algn="r"/>
                </a:tabLst>
                <a:defRPr/>
              </a:pPr>
              <a:endParaRPr lang="en-US" altLang="en-US" sz="2400" b="1" dirty="0">
                <a:solidFill>
                  <a:srgbClr val="C00000"/>
                </a:solidFill>
                <a:cs typeface="Arial" charset="0"/>
              </a:endParaRPr>
            </a:p>
          </p:txBody>
        </p:sp>
        <p:sp>
          <p:nvSpPr>
            <p:cNvPr id="18" name="TextBox 9"/>
            <p:cNvSpPr txBox="1">
              <a:spLocks noChangeArrowheads="1"/>
            </p:cNvSpPr>
            <p:nvPr/>
          </p:nvSpPr>
          <p:spPr bwMode="auto">
            <a:xfrm>
              <a:off x="8184531" y="1543581"/>
              <a:ext cx="1742436" cy="40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b="1" dirty="0">
                  <a:solidFill>
                    <a:srgbClr val="000000"/>
                  </a:solidFill>
                  <a:cs typeface="Arial" panose="020B0604020202020204" pitchFamily="34" charset="0"/>
                </a:rPr>
                <a:t>x</a:t>
              </a:r>
              <a:r>
                <a:rPr lang="en-US" altLang="en-US" sz="2000" dirty="0">
                  <a:solidFill>
                    <a:srgbClr val="000000"/>
                  </a:solidFill>
                  <a:cs typeface="Arial" panose="020B0604020202020204" pitchFamily="34" charset="0"/>
                </a:rPr>
                <a:t> </a:t>
              </a:r>
              <a:r>
                <a:rPr lang="en-US" altLang="en-US" sz="2000" b="1" dirty="0">
                  <a:solidFill>
                    <a:srgbClr val="0070C0"/>
                  </a:solidFill>
                  <a:cs typeface="Arial" panose="020B0604020202020204" pitchFamily="34" charset="0"/>
                </a:rPr>
                <a:t>Constante</a:t>
              </a:r>
            </a:p>
          </p:txBody>
        </p:sp>
      </p:grpSp>
      <p:cxnSp>
        <p:nvCxnSpPr>
          <p:cNvPr id="19" name="Conector recto 18"/>
          <p:cNvCxnSpPr/>
          <p:nvPr/>
        </p:nvCxnSpPr>
        <p:spPr>
          <a:xfrm>
            <a:off x="685588" y="3064768"/>
            <a:ext cx="6815385" cy="38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31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2C355-DCF3-4EDD-93EC-48567A2B975E}"/>
              </a:ext>
            </a:extLst>
          </p:cNvPr>
          <p:cNvSpPr>
            <a:spLocks noGrp="1"/>
          </p:cNvSpPr>
          <p:nvPr>
            <p:ph type="title"/>
          </p:nvPr>
        </p:nvSpPr>
        <p:spPr/>
        <p:txBody>
          <a:bodyPr/>
          <a:lstStyle/>
          <a:p>
            <a:r>
              <a:rPr lang="x-none" sz="2800" b="0" dirty="0">
                <a:solidFill>
                  <a:srgbClr val="C00000"/>
                </a:solidFill>
                <a:latin typeface="Gotham Black" pitchFamily="50" charset="0"/>
                <a:ea typeface="Tahoma" panose="020B0604030504040204" pitchFamily="34" charset="0"/>
                <a:cs typeface="Tahoma" panose="020B0604030504040204" pitchFamily="34" charset="0"/>
              </a:rPr>
              <a:t>Objetivo de aprendizaje</a:t>
            </a:r>
            <a:endParaRPr lang="es-CO" b="0" dirty="0">
              <a:latin typeface="Gotham Black" pitchFamily="50" charset="0"/>
            </a:endParaRPr>
          </a:p>
        </p:txBody>
      </p:sp>
      <p:sp>
        <p:nvSpPr>
          <p:cNvPr id="3" name="Content Placeholder 2"/>
          <p:cNvSpPr>
            <a:spLocks noGrp="1"/>
          </p:cNvSpPr>
          <p:nvPr>
            <p:ph sz="quarter" idx="10"/>
          </p:nvPr>
        </p:nvSpPr>
        <p:spPr>
          <a:xfrm>
            <a:off x="683568" y="3212976"/>
            <a:ext cx="8086725" cy="2633066"/>
          </a:xfrm>
        </p:spPr>
        <p:txBody>
          <a:bodyPr>
            <a:normAutofit/>
          </a:bodyPr>
          <a:lstStyle/>
          <a:p>
            <a:pPr algn="just">
              <a:defRPr b="0" i="0"/>
            </a:pPr>
            <a:r>
              <a:rPr lang="es-MX" dirty="0">
                <a:latin typeface="Gotham Light" pitchFamily="50" charset="0"/>
              </a:rPr>
              <a:t>Reconocer y calcular las medidas de frecuencia de la enfermedad.</a:t>
            </a:r>
          </a:p>
        </p:txBody>
      </p:sp>
    </p:spTree>
    <p:extLst>
      <p:ext uri="{BB962C8B-B14F-4D97-AF65-F5344CB8AC3E}">
        <p14:creationId xmlns:p14="http://schemas.microsoft.com/office/powerpoint/2010/main" val="24403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latin typeface="Gotham Black" pitchFamily="50" charset="0"/>
              </a:rPr>
              <a:t>Tasa de </a:t>
            </a:r>
            <a:r>
              <a:rPr lang="es-CO" altLang="en-US" sz="3200" dirty="0">
                <a:solidFill>
                  <a:srgbClr val="C00000"/>
                </a:solidFill>
                <a:latin typeface="Gotham Black" pitchFamily="50" charset="0"/>
              </a:rPr>
              <a:t>Incidencia: ejemplo 2</a:t>
            </a:r>
            <a:endParaRPr lang="x-none" altLang="en-US" sz="3200" dirty="0">
              <a:solidFill>
                <a:srgbClr val="C00000"/>
              </a:solidFill>
              <a:latin typeface="Gotham Black" pitchFamily="50" charset="0"/>
            </a:endParaRPr>
          </a:p>
        </p:txBody>
      </p:sp>
      <p:sp>
        <p:nvSpPr>
          <p:cNvPr id="14" name="Content Placeholder 2"/>
          <p:cNvSpPr>
            <a:spLocks noGrp="1"/>
          </p:cNvSpPr>
          <p:nvPr>
            <p:ph idx="4294967295"/>
          </p:nvPr>
        </p:nvSpPr>
        <p:spPr>
          <a:xfrm>
            <a:off x="411480" y="1371599"/>
            <a:ext cx="8321040" cy="5029200"/>
          </a:xfrm>
          <a:prstGeom prst="rect">
            <a:avLst/>
          </a:prstGeom>
        </p:spPr>
        <p:txBody>
          <a:bodyPr/>
          <a:lstStyle/>
          <a:p>
            <a:pPr marL="0" indent="0" algn="just">
              <a:buNone/>
              <a:defRPr/>
            </a:pPr>
            <a:r>
              <a:rPr lang="es-ES" altLang="en-US" sz="2000" dirty="0">
                <a:latin typeface="Gotham Light" pitchFamily="50" charset="0"/>
                <a:cs typeface="Arial" charset="0"/>
              </a:rPr>
              <a:t>Durante los últimos 3 años, se notificaron un total de 60 casos de casos del virus del </a:t>
            </a:r>
            <a:r>
              <a:rPr lang="es-ES" altLang="en-US" sz="2000" dirty="0" err="1">
                <a:latin typeface="Gotham Light" pitchFamily="50" charset="0"/>
                <a:cs typeface="Arial" charset="0"/>
              </a:rPr>
              <a:t>Zika</a:t>
            </a:r>
            <a:r>
              <a:rPr lang="es-ES" altLang="en-US" sz="2000" dirty="0">
                <a:latin typeface="Gotham Light" pitchFamily="50" charset="0"/>
                <a:cs typeface="Arial" charset="0"/>
              </a:rPr>
              <a:t> </a:t>
            </a:r>
            <a:r>
              <a:rPr lang="es-ES" altLang="en-US" sz="2000" dirty="0">
                <a:solidFill>
                  <a:prstClr val="black"/>
                </a:solidFill>
                <a:latin typeface="Gotham Light" pitchFamily="50" charset="0"/>
                <a:cs typeface="Arial" charset="0"/>
              </a:rPr>
              <a:t>(ZIKV) </a:t>
            </a:r>
            <a:r>
              <a:rPr lang="es-ES" altLang="en-US" sz="2000" dirty="0">
                <a:latin typeface="Gotham Light" pitchFamily="50" charset="0"/>
                <a:cs typeface="Arial" charset="0"/>
              </a:rPr>
              <a:t>al sistema de vigilancia del Distrito A (población 300.000).</a:t>
            </a:r>
          </a:p>
          <a:p>
            <a:pPr marL="0" indent="0" algn="just">
              <a:buNone/>
              <a:defRPr/>
            </a:pPr>
            <a:endParaRPr lang="en-US" sz="2000" dirty="0">
              <a:latin typeface="Gotham Light" pitchFamily="50" charset="0"/>
            </a:endParaRPr>
          </a:p>
          <a:p>
            <a:pPr marL="457200" lvl="1" indent="-457200" algn="just">
              <a:buFont typeface="Wingdings" panose="05000000000000000000" pitchFamily="2" charset="2"/>
              <a:buChar char="§"/>
              <a:defRPr/>
            </a:pPr>
            <a:r>
              <a:rPr lang="en-US" altLang="en-US" sz="2000" dirty="0">
                <a:latin typeface="Gotham Light" pitchFamily="50" charset="0"/>
                <a:cs typeface="Arial" charset="0"/>
              </a:rPr>
              <a:t>Calcule la </a:t>
            </a:r>
            <a:r>
              <a:rPr lang="en-US" altLang="en-US" sz="2000" dirty="0" err="1">
                <a:latin typeface="Gotham Light" pitchFamily="50" charset="0"/>
                <a:cs typeface="Arial" charset="0"/>
              </a:rPr>
              <a:t>tasa</a:t>
            </a:r>
            <a:r>
              <a:rPr lang="en-US" altLang="en-US" sz="2000" dirty="0">
                <a:latin typeface="Gotham Light" pitchFamily="50" charset="0"/>
                <a:cs typeface="Arial" charset="0"/>
              </a:rPr>
              <a:t> de </a:t>
            </a:r>
            <a:r>
              <a:rPr lang="en-US" altLang="en-US" sz="2000" dirty="0" err="1">
                <a:latin typeface="Gotham Light" pitchFamily="50" charset="0"/>
                <a:cs typeface="Arial" charset="0"/>
              </a:rPr>
              <a:t>incidencia</a:t>
            </a:r>
            <a:r>
              <a:rPr lang="en-US" altLang="en-US" sz="2000" dirty="0">
                <a:latin typeface="Gotham Light" pitchFamily="50" charset="0"/>
                <a:cs typeface="Arial" charset="0"/>
              </a:rPr>
              <a:t> </a:t>
            </a:r>
            <a:r>
              <a:rPr lang="en-US" altLang="en-US" sz="2000" b="1" dirty="0">
                <a:solidFill>
                  <a:srgbClr val="005808"/>
                </a:solidFill>
                <a:latin typeface="Gotham Light" pitchFamily="50" charset="0"/>
                <a:cs typeface="Arial" charset="0"/>
              </a:rPr>
              <a:t>PROMEDIO ANUAL </a:t>
            </a:r>
            <a:r>
              <a:rPr lang="en-US" altLang="en-US" sz="2000" dirty="0">
                <a:latin typeface="Gotham Light" pitchFamily="50" charset="0"/>
                <a:cs typeface="Arial" charset="0"/>
              </a:rPr>
              <a:t>durante el período de 3 años.</a:t>
            </a:r>
            <a:endParaRPr lang="en-US" altLang="en-US" sz="2000" dirty="0">
              <a:solidFill>
                <a:prstClr val="black"/>
              </a:solidFill>
              <a:latin typeface="Gotham Light" pitchFamily="50" charset="0"/>
              <a:cs typeface="Arial" charset="0"/>
            </a:endParaRPr>
          </a:p>
        </p:txBody>
      </p:sp>
      <p:sp>
        <p:nvSpPr>
          <p:cNvPr id="15" name="TextBox 13"/>
          <p:cNvSpPr txBox="1">
            <a:spLocks noChangeArrowheads="1"/>
          </p:cNvSpPr>
          <p:nvPr/>
        </p:nvSpPr>
        <p:spPr bwMode="auto">
          <a:xfrm>
            <a:off x="735694" y="5424488"/>
            <a:ext cx="8001000" cy="707886"/>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rgbClr val="00A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A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A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1" hangingPunct="1">
              <a:spcBef>
                <a:spcPct val="0"/>
              </a:spcBef>
              <a:buClrTx/>
              <a:buFontTx/>
              <a:buNone/>
              <a:defRPr/>
            </a:pPr>
            <a:r>
              <a:rPr lang="es-ES" altLang="en-US" sz="2000" dirty="0">
                <a:solidFill>
                  <a:prstClr val="black"/>
                </a:solidFill>
                <a:latin typeface="Gotham Light" pitchFamily="50" charset="0"/>
                <a:cs typeface="Arial" charset="0"/>
              </a:rPr>
              <a:t>La tasa de incidencia anual promedio de (ZIKV) en el Distrito A fue de 6,7 casos por 100.000 habitantes por año.</a:t>
            </a:r>
            <a:endParaRPr lang="en-US" altLang="en-US" sz="2000" dirty="0">
              <a:latin typeface="Gotham Light" pitchFamily="50" charset="0"/>
              <a:cs typeface="Arial" charset="0"/>
            </a:endParaRPr>
          </a:p>
        </p:txBody>
      </p:sp>
      <p:grpSp>
        <p:nvGrpSpPr>
          <p:cNvPr id="20" name="Group 9"/>
          <p:cNvGrpSpPr>
            <a:grpSpLocks/>
          </p:cNvGrpSpPr>
          <p:nvPr/>
        </p:nvGrpSpPr>
        <p:grpSpPr bwMode="auto">
          <a:xfrm>
            <a:off x="1010170" y="3717032"/>
            <a:ext cx="6730734" cy="954107"/>
            <a:chOff x="457201" y="2926080"/>
            <a:chExt cx="6918208" cy="954126"/>
          </a:xfrm>
        </p:grpSpPr>
        <p:sp>
          <p:nvSpPr>
            <p:cNvPr id="21" name="TextBox 2"/>
            <p:cNvSpPr txBox="1">
              <a:spLocks noChangeArrowheads="1"/>
            </p:cNvSpPr>
            <p:nvPr/>
          </p:nvSpPr>
          <p:spPr bwMode="auto">
            <a:xfrm>
              <a:off x="457201" y="2926080"/>
              <a:ext cx="4475190" cy="954126"/>
            </a:xfrm>
            <a:prstGeom prst="rect">
              <a:avLst/>
            </a:prstGeom>
            <a:noFill/>
            <a:ln>
              <a:noFill/>
            </a:ln>
            <a:extLst>
              <a:ext uri="{909E8E84-426E-40dd-AFC4-6F175D3DCCD1}"/>
              <a:ext uri="{91240B29-F687-4f45-9708-019B960494DF}"/>
            </a:extLst>
          </p:spPr>
          <p:txBody>
            <a:bodyPr wrap="square">
              <a:spAutoFit/>
            </a:bodyPr>
            <a:lstStyle>
              <a:lvl1pPr eaLnBrk="0" hangingPunct="0">
                <a:spcBef>
                  <a:spcPct val="20000"/>
                </a:spcBef>
                <a:buClr>
                  <a:srgbClr val="00A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A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A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tabLst>
                  <a:tab pos="6400800" algn="r"/>
                </a:tabLst>
                <a:defRPr/>
              </a:pPr>
              <a:r>
                <a:rPr lang="en-US" altLang="en-US" b="1" dirty="0">
                  <a:solidFill>
                    <a:srgbClr val="007A00"/>
                  </a:solidFill>
                  <a:cs typeface="Arial" charset="0"/>
                </a:rPr>
                <a:t>           60 casos           </a:t>
              </a:r>
              <a:r>
                <a:rPr lang="en-US" altLang="en-US" b="1" dirty="0">
                  <a:solidFill>
                    <a:srgbClr val="7030A0"/>
                  </a:solidFill>
                  <a:cs typeface="Arial" charset="0"/>
                </a:rPr>
                <a:t>300.000 poblac </a:t>
              </a:r>
              <a:r>
                <a:rPr lang="en-US" altLang="en-US" b="1" dirty="0">
                  <a:cs typeface="Arial" charset="0"/>
                </a:rPr>
                <a:t>x</a:t>
              </a:r>
              <a:r>
                <a:rPr lang="en-US" altLang="en-US" b="1" dirty="0">
                  <a:solidFill>
                    <a:srgbClr val="7030A0"/>
                  </a:solidFill>
                  <a:cs typeface="Arial" charset="0"/>
                </a:rPr>
                <a:t> </a:t>
              </a:r>
              <a:r>
                <a:rPr lang="en-US" altLang="en-US" b="1" dirty="0">
                  <a:solidFill>
                    <a:srgbClr val="C00000"/>
                  </a:solidFill>
                  <a:cs typeface="Arial" charset="0"/>
                </a:rPr>
                <a:t>3 años</a:t>
              </a:r>
            </a:p>
          </p:txBody>
        </p:sp>
        <p:sp>
          <p:nvSpPr>
            <p:cNvPr id="22" name="TextBox 7"/>
            <p:cNvSpPr txBox="1">
              <a:spLocks noChangeArrowheads="1"/>
            </p:cNvSpPr>
            <p:nvPr/>
          </p:nvSpPr>
          <p:spPr bwMode="auto">
            <a:xfrm>
              <a:off x="4835229" y="3095250"/>
              <a:ext cx="25401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dirty="0">
                  <a:solidFill>
                    <a:srgbClr val="000000"/>
                  </a:solidFill>
                  <a:cs typeface="Arial" panose="020B0604020202020204" pitchFamily="34" charset="0"/>
                </a:rPr>
                <a:t>x </a:t>
              </a:r>
              <a:r>
                <a:rPr lang="en-US" altLang="en-US" b="1" dirty="0">
                  <a:solidFill>
                    <a:srgbClr val="0065A4"/>
                  </a:solidFill>
                  <a:cs typeface="Arial" panose="020B0604020202020204" pitchFamily="34" charset="0"/>
                </a:rPr>
                <a:t>100.000</a:t>
              </a:r>
              <a:r>
                <a:rPr lang="en-US" altLang="en-US" dirty="0">
                  <a:solidFill>
                    <a:srgbClr val="00B0F0"/>
                  </a:solidFill>
                  <a:cs typeface="Arial" panose="020B0604020202020204" pitchFamily="34" charset="0"/>
                </a:rPr>
                <a:t> </a:t>
              </a:r>
              <a:r>
                <a:rPr lang="en-US" altLang="en-US" dirty="0">
                  <a:solidFill>
                    <a:srgbClr val="000000"/>
                  </a:solidFill>
                  <a:cs typeface="Arial" panose="020B0604020202020204" pitchFamily="34" charset="0"/>
                </a:rPr>
                <a:t>=</a:t>
              </a:r>
              <a:endParaRPr lang="en-US" altLang="en-US" b="1" dirty="0">
                <a:solidFill>
                  <a:srgbClr val="006600"/>
                </a:solidFill>
                <a:cs typeface="Arial" panose="020B0604020202020204" pitchFamily="34" charset="0"/>
              </a:endParaRPr>
            </a:p>
          </p:txBody>
        </p:sp>
      </p:grpSp>
      <p:cxnSp>
        <p:nvCxnSpPr>
          <p:cNvPr id="23" name="Straight Connector 12"/>
          <p:cNvCxnSpPr/>
          <p:nvPr/>
        </p:nvCxnSpPr>
        <p:spPr>
          <a:xfrm>
            <a:off x="1162570" y="4174232"/>
            <a:ext cx="3527425" cy="11113"/>
          </a:xfrm>
          <a:prstGeom prst="line">
            <a:avLst/>
          </a:prstGeom>
          <a:ln w="25400">
            <a:solidFill>
              <a:srgbClr val="00953A"/>
            </a:solidFill>
          </a:ln>
        </p:spPr>
        <p:style>
          <a:lnRef idx="1">
            <a:schemeClr val="accent1"/>
          </a:lnRef>
          <a:fillRef idx="0">
            <a:schemeClr val="accent1"/>
          </a:fillRef>
          <a:effectRef idx="0">
            <a:schemeClr val="accent1"/>
          </a:effectRef>
          <a:fontRef idx="minor">
            <a:schemeClr val="tx1"/>
          </a:fontRef>
        </p:style>
      </p:cxnSp>
      <p:sp>
        <p:nvSpPr>
          <p:cNvPr id="24" name="TextBox 14"/>
          <p:cNvSpPr txBox="1">
            <a:spLocks noChangeArrowheads="1"/>
          </p:cNvSpPr>
          <p:nvPr/>
        </p:nvSpPr>
        <p:spPr bwMode="auto">
          <a:xfrm>
            <a:off x="7485583" y="3826570"/>
            <a:ext cx="758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b="1" dirty="0">
                <a:solidFill>
                  <a:srgbClr val="005808"/>
                </a:solidFill>
                <a:cs typeface="Arial" panose="020B0604020202020204" pitchFamily="34" charset="0"/>
              </a:rPr>
              <a:t>6.7</a:t>
            </a:r>
          </a:p>
        </p:txBody>
      </p:sp>
    </p:spTree>
    <p:extLst>
      <p:ext uri="{BB962C8B-B14F-4D97-AF65-F5344CB8AC3E}">
        <p14:creationId xmlns:p14="http://schemas.microsoft.com/office/powerpoint/2010/main" val="31489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b="0" dirty="0">
                <a:solidFill>
                  <a:srgbClr val="C00000"/>
                </a:solidFill>
                <a:latin typeface="Gotham Black" pitchFamily="50" charset="0"/>
              </a:rPr>
              <a:t>Tasa de ataque “Riesgo”</a:t>
            </a:r>
            <a:endParaRPr lang="x-none" altLang="en-US" sz="3200" b="0" dirty="0">
              <a:solidFill>
                <a:srgbClr val="C00000"/>
              </a:solidFill>
              <a:latin typeface="Gotham Black" pitchFamily="50" charset="0"/>
            </a:endParaRPr>
          </a:p>
        </p:txBody>
      </p:sp>
      <p:sp>
        <p:nvSpPr>
          <p:cNvPr id="6" name="Content Placeholder 2"/>
          <p:cNvSpPr>
            <a:spLocks noGrp="1"/>
          </p:cNvSpPr>
          <p:nvPr>
            <p:ph idx="4294967295"/>
          </p:nvPr>
        </p:nvSpPr>
        <p:spPr>
          <a:xfrm>
            <a:off x="392350" y="1340768"/>
            <a:ext cx="8382000" cy="4832350"/>
          </a:xfrm>
          <a:prstGeom prst="rect">
            <a:avLst/>
          </a:prstGeom>
        </p:spPr>
        <p:txBody>
          <a:bodyPr>
            <a:normAutofit fontScale="95000"/>
          </a:bodyPr>
          <a:lstStyle/>
          <a:p>
            <a:pPr marL="0" indent="0">
              <a:buNone/>
              <a:defRPr/>
            </a:pPr>
            <a:r>
              <a:rPr lang="x-none" sz="2500" dirty="0">
                <a:solidFill>
                  <a:srgbClr val="00820C"/>
                </a:solidFill>
                <a:latin typeface="Gotham Black" pitchFamily="50" charset="0"/>
              </a:rPr>
              <a:t>Definición: </a:t>
            </a:r>
          </a:p>
          <a:p>
            <a:pPr marL="0" indent="0" algn="just">
              <a:buNone/>
              <a:defRPr b="0" i="0"/>
            </a:pPr>
            <a:r>
              <a:rPr lang="es-ES" altLang="en-US" sz="2100" i="1" dirty="0">
                <a:latin typeface="Gotham Light" pitchFamily="50" charset="0"/>
              </a:rPr>
              <a:t>Frecuencia de casos nuevos en una población durante un período de tiempo específico, generalmente durante el brote</a:t>
            </a:r>
          </a:p>
          <a:p>
            <a:pPr marL="0" indent="0" algn="just">
              <a:buNone/>
              <a:defRPr b="0" i="0"/>
            </a:pPr>
            <a:endParaRPr lang="es-ES" altLang="en-US" sz="2500" i="1" dirty="0">
              <a:latin typeface="Gotham Light" pitchFamily="50" charset="0"/>
            </a:endParaRPr>
          </a:p>
          <a:p>
            <a:pPr marL="0" indent="0" algn="just">
              <a:buNone/>
              <a:defRPr b="0" i="0"/>
            </a:pPr>
            <a:endParaRPr lang="en-US" altLang="en-US" sz="2500" dirty="0">
              <a:latin typeface="Gotham Light" pitchFamily="50" charset="0"/>
            </a:endParaRPr>
          </a:p>
        </p:txBody>
      </p:sp>
      <p:grpSp>
        <p:nvGrpSpPr>
          <p:cNvPr id="4" name="Group 7"/>
          <p:cNvGrpSpPr>
            <a:grpSpLocks/>
          </p:cNvGrpSpPr>
          <p:nvPr/>
        </p:nvGrpSpPr>
        <p:grpSpPr bwMode="auto">
          <a:xfrm>
            <a:off x="667165" y="2780928"/>
            <a:ext cx="8187294" cy="1631216"/>
            <a:chOff x="1399535" y="949329"/>
            <a:chExt cx="8187294" cy="1632660"/>
          </a:xfrm>
        </p:grpSpPr>
        <p:sp>
          <p:nvSpPr>
            <p:cNvPr id="5" name="TextBox 2"/>
            <p:cNvSpPr txBox="1">
              <a:spLocks noChangeArrowheads="1"/>
            </p:cNvSpPr>
            <p:nvPr/>
          </p:nvSpPr>
          <p:spPr bwMode="auto">
            <a:xfrm>
              <a:off x="1399535" y="949329"/>
              <a:ext cx="8187294" cy="1632660"/>
            </a:xfrm>
            <a:prstGeom prst="rect">
              <a:avLst/>
            </a:prstGeom>
            <a:noFill/>
            <a:ln>
              <a:noFill/>
            </a:ln>
            <a:extLst>
              <a:ext uri="{909E8E84-426E-40dd-AFC4-6F175D3DCCD1}"/>
              <a:ext uri="{91240B29-F687-4f45-9708-019B960494DF}"/>
            </a:extLst>
          </p:spPr>
          <p:txBody>
            <a:bodyPr wrap="square">
              <a:spAutoFit/>
            </a:bodyPr>
            <a:lstStyle>
              <a:lvl1pPr eaLnBrk="0" hangingPunct="0">
                <a:spcBef>
                  <a:spcPct val="20000"/>
                </a:spcBef>
                <a:buClr>
                  <a:srgbClr val="00A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A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A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tab pos="6400800" algn="r"/>
                </a:tabLst>
                <a:defRPr/>
              </a:pPr>
              <a:r>
                <a:rPr kumimoji="0" lang="es-ES" altLang="en-US" sz="2000" b="1" i="0" u="none" strike="noStrike" kern="1200" cap="none" spc="0" normalizeH="0" baseline="0" noProof="0" dirty="0">
                  <a:ln>
                    <a:noFill/>
                  </a:ln>
                  <a:solidFill>
                    <a:srgbClr val="00953A"/>
                  </a:solidFill>
                  <a:effectLst/>
                  <a:uLnTx/>
                  <a:uFillTx/>
                  <a:cs typeface="Arial" charset="0"/>
                </a:rPr>
                <a:t>No. de casos nuevos durante un período de </a:t>
              </a:r>
            </a:p>
            <a:p>
              <a:pPr marL="0" marR="0" lvl="0" indent="0" algn="l" defTabSz="914400" rtl="0" eaLnBrk="1" fontAlgn="auto" latinLnBrk="0" hangingPunct="1">
                <a:lnSpc>
                  <a:spcPct val="100000"/>
                </a:lnSpc>
                <a:spcBef>
                  <a:spcPct val="0"/>
                </a:spcBef>
                <a:spcAft>
                  <a:spcPts val="0"/>
                </a:spcAft>
                <a:buClrTx/>
                <a:buSzTx/>
                <a:buFontTx/>
                <a:buNone/>
                <a:tabLst>
                  <a:tab pos="6400800" algn="r"/>
                </a:tabLst>
                <a:defRPr/>
              </a:pPr>
              <a:r>
                <a:rPr kumimoji="0" lang="es-ES" altLang="en-US" sz="2000" b="1" i="0" u="none" strike="noStrike" kern="1200" cap="none" spc="0" normalizeH="0" baseline="0" noProof="0" dirty="0">
                  <a:ln>
                    <a:noFill/>
                  </a:ln>
                  <a:solidFill>
                    <a:srgbClr val="00953A"/>
                  </a:solidFill>
                  <a:effectLst/>
                  <a:uLnTx/>
                  <a:uFillTx/>
                  <a:cs typeface="Arial" charset="0"/>
                </a:rPr>
                <a:t>tiempo específico </a:t>
              </a:r>
            </a:p>
            <a:p>
              <a:pPr lvl="0" eaLnBrk="1" hangingPunct="1">
                <a:spcBef>
                  <a:spcPct val="0"/>
                </a:spcBef>
                <a:buClrTx/>
                <a:buNone/>
                <a:tabLst>
                  <a:tab pos="6400800" algn="r"/>
                </a:tabLst>
                <a:defRPr/>
              </a:pPr>
              <a:r>
                <a:rPr lang="es-ES" altLang="en-US" sz="2000" b="1" dirty="0">
                  <a:solidFill>
                    <a:srgbClr val="7030A0"/>
                  </a:solidFill>
                  <a:cs typeface="Arial" charset="0"/>
                </a:rPr>
                <a:t>Tamaño de la población en riesgo al inicio </a:t>
              </a:r>
            </a:p>
            <a:p>
              <a:pPr lvl="0" eaLnBrk="1" hangingPunct="1">
                <a:spcBef>
                  <a:spcPct val="0"/>
                </a:spcBef>
                <a:buClrTx/>
                <a:buNone/>
                <a:tabLst>
                  <a:tab pos="6400800" algn="r"/>
                </a:tabLst>
                <a:defRPr/>
              </a:pPr>
              <a:r>
                <a:rPr lang="es-ES" altLang="en-US" sz="2000" b="1" dirty="0">
                  <a:solidFill>
                    <a:srgbClr val="7030A0"/>
                  </a:solidFill>
                  <a:cs typeface="Arial" charset="0"/>
                </a:rPr>
                <a:t>del período</a:t>
              </a:r>
            </a:p>
            <a:p>
              <a:pPr marL="0" marR="0" lvl="0" indent="0" algn="l" defTabSz="914400" rtl="0" eaLnBrk="1" fontAlgn="auto" latinLnBrk="0" hangingPunct="1">
                <a:lnSpc>
                  <a:spcPct val="100000"/>
                </a:lnSpc>
                <a:spcBef>
                  <a:spcPct val="0"/>
                </a:spcBef>
                <a:spcAft>
                  <a:spcPts val="0"/>
                </a:spcAft>
                <a:buClrTx/>
                <a:buSzTx/>
                <a:buFontTx/>
                <a:buNone/>
                <a:tabLst>
                  <a:tab pos="6400800" algn="r"/>
                </a:tabLst>
                <a:defRPr/>
              </a:pPr>
              <a:endParaRPr kumimoji="0" lang="en-US" altLang="en-US" sz="2000" b="1" i="0" u="none" strike="noStrike" kern="1200" cap="none" spc="0" normalizeH="0" baseline="0" noProof="0" dirty="0">
                <a:ln>
                  <a:noFill/>
                </a:ln>
                <a:solidFill>
                  <a:srgbClr val="C00000"/>
                </a:solidFill>
                <a:effectLst/>
                <a:uLnTx/>
                <a:uFillTx/>
                <a:cs typeface="Arial" charset="0"/>
              </a:endParaRPr>
            </a:p>
          </p:txBody>
        </p:sp>
        <p:sp>
          <p:nvSpPr>
            <p:cNvPr id="7" name="TextBox 9"/>
            <p:cNvSpPr txBox="1">
              <a:spLocks noChangeArrowheads="1"/>
            </p:cNvSpPr>
            <p:nvPr/>
          </p:nvSpPr>
          <p:spPr bwMode="auto">
            <a:xfrm>
              <a:off x="7061553" y="1226573"/>
              <a:ext cx="2212182" cy="107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cs typeface="Arial" panose="020B0604020202020204" pitchFamily="34" charset="0"/>
                </a:rPr>
                <a:t>x</a:t>
              </a:r>
              <a:r>
                <a:rPr kumimoji="0" lang="en-US" altLang="en-US" sz="2000" b="0" i="0" u="none" strike="noStrike" kern="1200" cap="none" spc="0" normalizeH="0" baseline="0" noProof="0" dirty="0">
                  <a:ln>
                    <a:noFill/>
                  </a:ln>
                  <a:solidFill>
                    <a:srgbClr val="000000"/>
                  </a:solidFill>
                  <a:effectLst/>
                  <a:uLnTx/>
                  <a:uFillTx/>
                  <a:cs typeface="Arial" panose="020B0604020202020204" pitchFamily="34" charset="0"/>
                </a:rPr>
                <a:t> </a:t>
              </a:r>
              <a:r>
                <a:rPr kumimoji="0" lang="en-US" altLang="en-US" sz="2000" b="1" i="0" u="none" strike="noStrike" kern="1200" cap="none" spc="0" normalizeH="0" baseline="0" noProof="0" dirty="0">
                  <a:ln>
                    <a:noFill/>
                  </a:ln>
                  <a:solidFill>
                    <a:srgbClr val="0070C0"/>
                  </a:solidFill>
                  <a:effectLst/>
                  <a:uLnTx/>
                  <a:uFillTx/>
                  <a:cs typeface="Arial" panose="020B0604020202020204" pitchFamily="34" charset="0"/>
                </a:rPr>
                <a:t>Constante</a:t>
              </a:r>
            </a:p>
            <a:p>
              <a:pPr lvl="0">
                <a:spcBef>
                  <a:spcPts val="0"/>
                </a:spcBef>
                <a:buClrTx/>
                <a:buSzTx/>
                <a:buNone/>
                <a:tabLst>
                  <a:tab pos="285750" algn="l"/>
                  <a:tab pos="631825" algn="l"/>
                </a:tabLst>
                <a:defRPr b="0" i="0"/>
              </a:pPr>
              <a:r>
                <a:rPr lang="x-none" sz="1800" dirty="0">
                  <a:solidFill>
                    <a:prstClr val="black"/>
                  </a:solidFill>
                  <a:cs typeface="Arial" panose="020B0604020202020204" pitchFamily="34" charset="0"/>
                </a:rPr>
                <a:t>(100% o 1</a:t>
              </a:r>
              <a:r>
                <a:rPr lang="en-US" sz="1800" dirty="0">
                  <a:solidFill>
                    <a:prstClr val="black"/>
                  </a:solidFill>
                  <a:cs typeface="Arial" panose="020B0604020202020204" pitchFamily="34" charset="0"/>
                </a:rPr>
                <a:t>.</a:t>
              </a:r>
              <a:r>
                <a:rPr lang="x-none" sz="1800" dirty="0">
                  <a:solidFill>
                    <a:prstClr val="black"/>
                  </a:solidFill>
                  <a:cs typeface="Arial" panose="020B0604020202020204" pitchFamily="34" charset="0"/>
                </a:rPr>
                <a:t>000)</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grpSp>
      <p:cxnSp>
        <p:nvCxnSpPr>
          <p:cNvPr id="8" name="Conector recto 7"/>
          <p:cNvCxnSpPr/>
          <p:nvPr/>
        </p:nvCxnSpPr>
        <p:spPr>
          <a:xfrm>
            <a:off x="455473" y="3429000"/>
            <a:ext cx="56302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5"/>
          <p:cNvSpPr txBox="1">
            <a:spLocks noChangeArrowheads="1"/>
          </p:cNvSpPr>
          <p:nvPr/>
        </p:nvSpPr>
        <p:spPr bwMode="auto">
          <a:xfrm>
            <a:off x="455473" y="4322427"/>
            <a:ext cx="845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SzTx/>
              <a:buNone/>
            </a:pPr>
            <a:r>
              <a:rPr lang="en-US" altLang="en-US" sz="2000" b="1" dirty="0" err="1">
                <a:latin typeface="Gotham Light" pitchFamily="50" charset="0"/>
                <a:ea typeface="MS PGothic" panose="020B0600070205080204" pitchFamily="34" charset="-128"/>
                <a:cs typeface="Arial" panose="020B0604020202020204" pitchFamily="34" charset="0"/>
              </a:rPr>
              <a:t>Ejemplo</a:t>
            </a:r>
            <a:r>
              <a:rPr lang="en-US" altLang="en-US" sz="2000" dirty="0">
                <a:solidFill>
                  <a:srgbClr val="000000"/>
                </a:solidFill>
                <a:latin typeface="Gotham Light" pitchFamily="50" charset="0"/>
                <a:ea typeface="MS PGothic" panose="020B0600070205080204" pitchFamily="34" charset="-128"/>
                <a:cs typeface="Arial" panose="020B0604020202020204" pitchFamily="34" charset="0"/>
              </a:rPr>
              <a:t>: </a:t>
            </a:r>
            <a:r>
              <a:rPr lang="es-ES" altLang="en-US" sz="2000" dirty="0">
                <a:solidFill>
                  <a:srgbClr val="000000"/>
                </a:solidFill>
                <a:latin typeface="Gotham Light" pitchFamily="50" charset="0"/>
                <a:ea typeface="MS PGothic" panose="020B0600070205080204" pitchFamily="34" charset="-128"/>
                <a:cs typeface="Arial" panose="020B0604020202020204" pitchFamily="34" charset="0"/>
              </a:rPr>
              <a:t>brote de 16 casos de ántrax en la Aldea Q (población = 800) durante mayo de 2016.</a:t>
            </a:r>
            <a:endParaRPr lang="en-US" altLang="en-US" sz="2000" dirty="0">
              <a:solidFill>
                <a:srgbClr val="000000"/>
              </a:solidFill>
              <a:latin typeface="Gotham Light" pitchFamily="50" charset="0"/>
              <a:ea typeface="MS PGothic" panose="020B0600070205080204" pitchFamily="34" charset="-128"/>
              <a:cs typeface="Arial" panose="020B0604020202020204" pitchFamily="34" charset="0"/>
            </a:endParaRPr>
          </a:p>
        </p:txBody>
      </p:sp>
      <p:sp>
        <p:nvSpPr>
          <p:cNvPr id="11" name="TextBox 7"/>
          <p:cNvSpPr txBox="1">
            <a:spLocks noChangeArrowheads="1"/>
          </p:cNvSpPr>
          <p:nvPr/>
        </p:nvSpPr>
        <p:spPr bwMode="auto">
          <a:xfrm>
            <a:off x="2877740" y="5208588"/>
            <a:ext cx="205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SzTx/>
              <a:buFontTx/>
              <a:buNone/>
            </a:pPr>
            <a:r>
              <a:rPr lang="en-US" altLang="en-US" sz="2400" b="1" dirty="0">
                <a:solidFill>
                  <a:srgbClr val="007A00"/>
                </a:solidFill>
                <a:ea typeface="MS PGothic" panose="020B0600070205080204" pitchFamily="34" charset="-128"/>
                <a:cs typeface="Arial" panose="020B0604020202020204" pitchFamily="34" charset="0"/>
              </a:rPr>
              <a:t> </a:t>
            </a:r>
            <a:r>
              <a:rPr lang="en-US" altLang="en-US" sz="2400" b="1" u="sng" dirty="0">
                <a:solidFill>
                  <a:srgbClr val="007A00"/>
                </a:solidFill>
                <a:ea typeface="MS PGothic" panose="020B0600070205080204" pitchFamily="34" charset="-128"/>
                <a:cs typeface="Arial" panose="020B0604020202020204" pitchFamily="34" charset="0"/>
              </a:rPr>
              <a:t>16 </a:t>
            </a:r>
          </a:p>
          <a:p>
            <a:pPr eaLnBrk="1" hangingPunct="1">
              <a:spcBef>
                <a:spcPct val="0"/>
              </a:spcBef>
              <a:buClrTx/>
              <a:buSzTx/>
              <a:buFontTx/>
              <a:buNone/>
            </a:pPr>
            <a:r>
              <a:rPr lang="en-US" altLang="en-US" sz="2400" b="1" dirty="0">
                <a:solidFill>
                  <a:srgbClr val="7030A0"/>
                </a:solidFill>
                <a:ea typeface="MS PGothic" panose="020B0600070205080204" pitchFamily="34" charset="-128"/>
                <a:cs typeface="Arial" panose="020B0604020202020204" pitchFamily="34" charset="0"/>
              </a:rPr>
              <a:t>800</a:t>
            </a:r>
            <a:r>
              <a:rPr lang="en-US" altLang="en-US" sz="1800" dirty="0">
                <a:solidFill>
                  <a:srgbClr val="7030A0"/>
                </a:solidFill>
                <a:ea typeface="MS PGothic" panose="020B0600070205080204" pitchFamily="34" charset="-128"/>
                <a:cs typeface="Arial" panose="020B0604020202020204" pitchFamily="34" charset="0"/>
              </a:rPr>
              <a:t> </a:t>
            </a:r>
            <a:endParaRPr lang="en-US" altLang="en-US" sz="1800" dirty="0">
              <a:solidFill>
                <a:srgbClr val="000000"/>
              </a:solidFill>
              <a:ea typeface="MS PGothic" panose="020B0600070205080204" pitchFamily="34" charset="-128"/>
              <a:cs typeface="Arial" panose="020B0604020202020204" pitchFamily="34" charset="0"/>
            </a:endParaRPr>
          </a:p>
        </p:txBody>
      </p:sp>
      <p:sp>
        <p:nvSpPr>
          <p:cNvPr id="12" name="TextBox 8"/>
          <p:cNvSpPr txBox="1">
            <a:spLocks noChangeArrowheads="1"/>
          </p:cNvSpPr>
          <p:nvPr/>
        </p:nvSpPr>
        <p:spPr bwMode="auto">
          <a:xfrm>
            <a:off x="1043608" y="6111875"/>
            <a:ext cx="72728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None/>
            </a:pPr>
            <a:r>
              <a:rPr lang="es-ES" altLang="en-US" sz="2000" dirty="0">
                <a:solidFill>
                  <a:srgbClr val="000000"/>
                </a:solidFill>
                <a:latin typeface="Gotham Light" pitchFamily="50" charset="0"/>
                <a:ea typeface="MS PGothic" panose="020B0600070205080204" pitchFamily="34" charset="-128"/>
                <a:cs typeface="Arial" panose="020B0604020202020204" pitchFamily="34" charset="0"/>
              </a:rPr>
              <a:t>La tasa de ataque (riesgo) durante el brote de ántrax fue del 2%.</a:t>
            </a:r>
            <a:endParaRPr lang="en-US" altLang="en-US" sz="2000" dirty="0">
              <a:solidFill>
                <a:srgbClr val="000000"/>
              </a:solidFill>
              <a:latin typeface="Gotham Light" pitchFamily="50" charset="0"/>
              <a:ea typeface="MS PGothic" panose="020B0600070205080204" pitchFamily="34" charset="-128"/>
              <a:cs typeface="Arial" panose="020B0604020202020204" pitchFamily="34" charset="0"/>
            </a:endParaRPr>
          </a:p>
        </p:txBody>
      </p:sp>
      <p:sp>
        <p:nvSpPr>
          <p:cNvPr id="13" name="TextBox 9"/>
          <p:cNvSpPr txBox="1">
            <a:spLocks noChangeArrowheads="1"/>
          </p:cNvSpPr>
          <p:nvPr/>
        </p:nvSpPr>
        <p:spPr bwMode="auto">
          <a:xfrm>
            <a:off x="3487340" y="5394325"/>
            <a:ext cx="145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SzTx/>
              <a:buFontTx/>
              <a:buNone/>
            </a:pPr>
            <a:r>
              <a:rPr lang="en-US" altLang="en-US" sz="2400" dirty="0">
                <a:solidFill>
                  <a:srgbClr val="000000"/>
                </a:solidFill>
                <a:ea typeface="MS PGothic" panose="020B0600070205080204" pitchFamily="34" charset="-128"/>
                <a:cs typeface="Arial" panose="020B0604020202020204" pitchFamily="34" charset="0"/>
              </a:rPr>
              <a:t> </a:t>
            </a:r>
            <a:r>
              <a:rPr lang="en-US" altLang="en-US" sz="2400" b="1" dirty="0">
                <a:solidFill>
                  <a:srgbClr val="000000"/>
                </a:solidFill>
                <a:ea typeface="MS PGothic" panose="020B0600070205080204" pitchFamily="34" charset="-128"/>
                <a:cs typeface="Arial" panose="020B0604020202020204" pitchFamily="34" charset="0"/>
              </a:rPr>
              <a:t>x</a:t>
            </a:r>
            <a:r>
              <a:rPr lang="en-US" altLang="en-US" sz="2400" dirty="0">
                <a:solidFill>
                  <a:srgbClr val="000000"/>
                </a:solidFill>
                <a:ea typeface="MS PGothic" panose="020B0600070205080204" pitchFamily="34" charset="-128"/>
                <a:cs typeface="Arial" panose="020B0604020202020204" pitchFamily="34" charset="0"/>
              </a:rPr>
              <a:t> </a:t>
            </a:r>
            <a:r>
              <a:rPr lang="en-US" altLang="en-US" sz="2400" b="1" dirty="0">
                <a:solidFill>
                  <a:srgbClr val="00B0F0"/>
                </a:solidFill>
                <a:ea typeface="MS PGothic" panose="020B0600070205080204" pitchFamily="34" charset="-128"/>
                <a:cs typeface="Arial" panose="020B0604020202020204" pitchFamily="34" charset="0"/>
              </a:rPr>
              <a:t>100</a:t>
            </a:r>
            <a:r>
              <a:rPr lang="en-US" altLang="en-US" sz="2400" dirty="0">
                <a:solidFill>
                  <a:srgbClr val="00B0F0"/>
                </a:solidFill>
                <a:ea typeface="MS PGothic" panose="020B0600070205080204" pitchFamily="34" charset="-128"/>
                <a:cs typeface="Arial" panose="020B0604020202020204" pitchFamily="34" charset="0"/>
              </a:rPr>
              <a:t> </a:t>
            </a:r>
            <a:r>
              <a:rPr lang="en-US" altLang="en-US" sz="2400" dirty="0">
                <a:solidFill>
                  <a:srgbClr val="000000"/>
                </a:solidFill>
                <a:ea typeface="MS PGothic" panose="020B0600070205080204" pitchFamily="34" charset="-128"/>
                <a:cs typeface="Arial" panose="020B0604020202020204" pitchFamily="34" charset="0"/>
              </a:rPr>
              <a:t>= </a:t>
            </a:r>
            <a:endParaRPr lang="en-US" altLang="en-US" sz="2400" b="1" dirty="0">
              <a:solidFill>
                <a:srgbClr val="006600"/>
              </a:solidFill>
              <a:ea typeface="MS PGothic" panose="020B0600070205080204" pitchFamily="34" charset="-128"/>
              <a:cs typeface="Arial" panose="020B0604020202020204" pitchFamily="34" charset="0"/>
            </a:endParaRPr>
          </a:p>
        </p:txBody>
      </p:sp>
      <p:sp>
        <p:nvSpPr>
          <p:cNvPr id="14" name="TextBox 10"/>
          <p:cNvSpPr txBox="1">
            <a:spLocks noChangeArrowheads="1"/>
          </p:cNvSpPr>
          <p:nvPr/>
        </p:nvSpPr>
        <p:spPr bwMode="auto">
          <a:xfrm>
            <a:off x="4771628" y="5394325"/>
            <a:ext cx="95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SzTx/>
              <a:buFontTx/>
              <a:buNone/>
            </a:pPr>
            <a:r>
              <a:rPr lang="en-US" altLang="en-US" sz="2400" b="1">
                <a:solidFill>
                  <a:srgbClr val="006600"/>
                </a:solidFill>
                <a:ea typeface="MS PGothic" panose="020B0600070205080204" pitchFamily="34" charset="-128"/>
                <a:cs typeface="Arial" panose="020B0604020202020204" pitchFamily="34" charset="0"/>
              </a:rPr>
              <a:t>2.0%</a:t>
            </a:r>
          </a:p>
        </p:txBody>
      </p:sp>
    </p:spTree>
    <p:extLst>
      <p:ext uri="{BB962C8B-B14F-4D97-AF65-F5344CB8AC3E}">
        <p14:creationId xmlns:p14="http://schemas.microsoft.com/office/powerpoint/2010/main" val="11257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b="0" dirty="0">
                <a:solidFill>
                  <a:srgbClr val="C00000"/>
                </a:solidFill>
                <a:latin typeface="Gotham Black" pitchFamily="50" charset="0"/>
              </a:rPr>
              <a:t>Conteos frente a tasas de ataque</a:t>
            </a:r>
            <a:endParaRPr lang="x-none" altLang="en-US" sz="3200" b="0" dirty="0">
              <a:solidFill>
                <a:srgbClr val="C00000"/>
              </a:solidFill>
              <a:latin typeface="Gotham Black" pitchFamily="50" charset="0"/>
            </a:endParaRPr>
          </a:p>
        </p:txBody>
      </p:sp>
      <p:sp>
        <p:nvSpPr>
          <p:cNvPr id="10" name="TextBox 5"/>
          <p:cNvSpPr txBox="1">
            <a:spLocks noChangeArrowheads="1"/>
          </p:cNvSpPr>
          <p:nvPr/>
        </p:nvSpPr>
        <p:spPr bwMode="auto">
          <a:xfrm>
            <a:off x="470338" y="1261209"/>
            <a:ext cx="8458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lvl="0">
              <a:spcBef>
                <a:spcPct val="0"/>
              </a:spcBef>
              <a:buClrTx/>
              <a:buSzTx/>
              <a:buNone/>
            </a:pPr>
            <a:r>
              <a:rPr lang="en-US" altLang="en-US" sz="2000" b="1" dirty="0">
                <a:solidFill>
                  <a:prstClr val="black"/>
                </a:solidFill>
                <a:latin typeface="Gotham Light" pitchFamily="50" charset="0"/>
                <a:ea typeface="MS PGothic" panose="020B0600070205080204" pitchFamily="34" charset="-128"/>
                <a:cs typeface="Arial" panose="020B0604020202020204" pitchFamily="34" charset="0"/>
              </a:rPr>
              <a:t>Número de casos de fiebre hemorrágica </a:t>
            </a:r>
            <a:r>
              <a:rPr lang="en-US" altLang="en-US" sz="2000" b="1" dirty="0" err="1">
                <a:solidFill>
                  <a:prstClr val="black"/>
                </a:solidFill>
                <a:latin typeface="Gotham Light" pitchFamily="50" charset="0"/>
                <a:ea typeface="MS PGothic" panose="020B0600070205080204" pitchFamily="34" charset="-128"/>
                <a:cs typeface="Arial" panose="020B0604020202020204" pitchFamily="34" charset="0"/>
              </a:rPr>
              <a:t>por</a:t>
            </a:r>
            <a:r>
              <a:rPr lang="en-US" altLang="en-US" sz="2000" b="1" dirty="0">
                <a:solidFill>
                  <a:prstClr val="black"/>
                </a:solidFill>
                <a:latin typeface="Gotham Light" pitchFamily="50" charset="0"/>
                <a:ea typeface="MS PGothic" panose="020B0600070205080204" pitchFamily="34" charset="-128"/>
                <a:cs typeface="Arial" panose="020B0604020202020204" pitchFamily="34" charset="0"/>
              </a:rPr>
              <a:t> </a:t>
            </a:r>
            <a:r>
              <a:rPr lang="en-US" altLang="en-US" sz="2000" b="1" dirty="0" err="1">
                <a:solidFill>
                  <a:prstClr val="black"/>
                </a:solidFill>
                <a:latin typeface="Gotham Light" pitchFamily="50" charset="0"/>
                <a:ea typeface="MS PGothic" panose="020B0600070205080204" pitchFamily="34" charset="-128"/>
                <a:cs typeface="Arial" panose="020B0604020202020204" pitchFamily="34" charset="0"/>
              </a:rPr>
              <a:t>sexo</a:t>
            </a:r>
            <a:r>
              <a:rPr lang="en-US" altLang="en-US" sz="2000" b="1" dirty="0">
                <a:solidFill>
                  <a:prstClr val="black"/>
                </a:solidFill>
                <a:latin typeface="Gotham Light" pitchFamily="50" charset="0"/>
                <a:ea typeface="MS PGothic" panose="020B0600070205080204" pitchFamily="34" charset="-128"/>
                <a:cs typeface="Arial" panose="020B0604020202020204" pitchFamily="34" charset="0"/>
              </a:rPr>
              <a:t> y </a:t>
            </a:r>
            <a:r>
              <a:rPr lang="en-US" altLang="en-US" sz="2000" b="1" dirty="0" err="1">
                <a:solidFill>
                  <a:prstClr val="black"/>
                </a:solidFill>
                <a:latin typeface="Gotham Light" pitchFamily="50" charset="0"/>
                <a:ea typeface="MS PGothic" panose="020B0600070205080204" pitchFamily="34" charset="-128"/>
                <a:cs typeface="Arial" panose="020B0604020202020204" pitchFamily="34" charset="0"/>
              </a:rPr>
              <a:t>edad</a:t>
            </a:r>
            <a:r>
              <a:rPr lang="en-US" altLang="en-US" sz="2000" b="1" dirty="0">
                <a:solidFill>
                  <a:prstClr val="black"/>
                </a:solidFill>
                <a:latin typeface="Gotham Light" pitchFamily="50" charset="0"/>
                <a:ea typeface="MS PGothic" panose="020B0600070205080204" pitchFamily="34" charset="-128"/>
                <a:cs typeface="Arial" panose="020B0604020202020204" pitchFamily="34" charset="0"/>
              </a:rPr>
              <a:t>, Zaire, 2016</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Gotham Light" pitchFamily="50" charset="0"/>
              <a:ea typeface="MS PGothic" panose="020B0600070205080204" pitchFamily="34" charset="-128"/>
              <a:cs typeface="Arial" panose="020B0604020202020204" pitchFamily="34" charset="0"/>
            </a:endParaRPr>
          </a:p>
        </p:txBody>
      </p:sp>
      <p:graphicFrame>
        <p:nvGraphicFramePr>
          <p:cNvPr id="15" name="Content Placeholder 3"/>
          <p:cNvGraphicFramePr>
            <a:graphicFrameLocks noGrp="1"/>
          </p:cNvGraphicFramePr>
          <p:nvPr>
            <p:ph idx="4294967295"/>
            <p:extLst>
              <p:ext uri="{D42A27DB-BD31-4B8C-83A1-F6EECF244321}">
                <p14:modId xmlns:p14="http://schemas.microsoft.com/office/powerpoint/2010/main" val="2026016025"/>
              </p:ext>
            </p:extLst>
          </p:nvPr>
        </p:nvGraphicFramePr>
        <p:xfrm>
          <a:off x="857102" y="2060848"/>
          <a:ext cx="7726867" cy="3078480"/>
        </p:xfrm>
        <a:graphic>
          <a:graphicData uri="http://schemas.openxmlformats.org/drawingml/2006/table">
            <a:tbl>
              <a:tblPr firstRow="1" lastRow="1" bandRow="1">
                <a:tableStyleId>{F2DE63D5-997A-4646-A377-4702673A728D}</a:tableStyleId>
              </a:tblPr>
              <a:tblGrid>
                <a:gridCol w="1638823">
                  <a:extLst>
                    <a:ext uri="{9D8B030D-6E8A-4147-A177-3AD203B41FA5}">
                      <a16:colId xmlns:a16="http://schemas.microsoft.com/office/drawing/2014/main" val="20000"/>
                    </a:ext>
                  </a:extLst>
                </a:gridCol>
                <a:gridCol w="2029348">
                  <a:extLst>
                    <a:ext uri="{9D8B030D-6E8A-4147-A177-3AD203B41FA5}">
                      <a16:colId xmlns:a16="http://schemas.microsoft.com/office/drawing/2014/main" val="20001"/>
                    </a:ext>
                  </a:extLst>
                </a:gridCol>
                <a:gridCol w="2029348">
                  <a:extLst>
                    <a:ext uri="{9D8B030D-6E8A-4147-A177-3AD203B41FA5}">
                      <a16:colId xmlns:a16="http://schemas.microsoft.com/office/drawing/2014/main" val="20002"/>
                    </a:ext>
                  </a:extLst>
                </a:gridCol>
                <a:gridCol w="2029348">
                  <a:extLst>
                    <a:ext uri="{9D8B030D-6E8A-4147-A177-3AD203B41FA5}">
                      <a16:colId xmlns:a16="http://schemas.microsoft.com/office/drawing/2014/main" val="20003"/>
                    </a:ext>
                  </a:extLst>
                </a:gridCol>
              </a:tblGrid>
              <a:tr h="642425">
                <a:tc>
                  <a:txBody>
                    <a:bodyPr/>
                    <a:lstStyle/>
                    <a:p>
                      <a:pPr algn="ctr">
                        <a:defRPr b="0" i="0"/>
                      </a:pPr>
                      <a:r>
                        <a:rPr lang="x-none" sz="2000" b="1" dirty="0">
                          <a:latin typeface="Gotham Light" pitchFamily="50" charset="0"/>
                        </a:rPr>
                        <a:t>Edad (años)</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2000" b="1" dirty="0">
                          <a:latin typeface="Gotham Light" pitchFamily="50" charset="0"/>
                        </a:rPr>
                        <a:t>Hombres</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2000" b="1" dirty="0">
                          <a:latin typeface="Gotham Light" pitchFamily="50" charset="0"/>
                        </a:rPr>
                        <a:t>Mujeres</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2000" b="1" dirty="0">
                          <a:latin typeface="Gotham Light" pitchFamily="50" charset="0"/>
                        </a:rPr>
                        <a:t>Total</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extLst>
                  <a:ext uri="{0D108BD9-81ED-4DB2-BD59-A6C34878D82A}">
                    <a16:rowId xmlns:a16="http://schemas.microsoft.com/office/drawing/2014/main" val="10000"/>
                  </a:ext>
                </a:extLst>
              </a:tr>
              <a:tr h="363110">
                <a:tc>
                  <a:txBody>
                    <a:bodyPr/>
                    <a:lstStyle/>
                    <a:p>
                      <a:pPr algn="ctr">
                        <a:defRPr b="0" i="0"/>
                      </a:pPr>
                      <a:r>
                        <a:rPr lang="x-none" sz="2000">
                          <a:latin typeface="Gotham Light" pitchFamily="50" charset="0"/>
                        </a:rPr>
                        <a:t>&lt; 1</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2000" dirty="0">
                          <a:latin typeface="Gotham Light" pitchFamily="50" charset="0"/>
                        </a:rPr>
                        <a:t>10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2000">
                          <a:latin typeface="Gotham Light" pitchFamily="50" charset="0"/>
                        </a:rPr>
                        <a:t>14</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2000">
                          <a:latin typeface="Gotham Light" pitchFamily="50" charset="0"/>
                        </a:rPr>
                        <a:t>24</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3110">
                <a:tc>
                  <a:txBody>
                    <a:bodyPr/>
                    <a:lstStyle/>
                    <a:p>
                      <a:pPr algn="ctr">
                        <a:defRPr b="0" i="0"/>
                      </a:pPr>
                      <a:r>
                        <a:rPr lang="x-none" sz="2000">
                          <a:latin typeface="Gotham Light" pitchFamily="50" charset="0"/>
                        </a:rPr>
                        <a:t>1 </a:t>
                      </a:r>
                      <a:r>
                        <a:rPr lang="x-none" sz="2000">
                          <a:latin typeface="Gotham Light" pitchFamily="50" charset="0"/>
                          <a:cs typeface="Arial"/>
                        </a:rPr>
                        <a:t>– 14</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2000" dirty="0">
                          <a:latin typeface="Gotham Light" pitchFamily="50" charset="0"/>
                        </a:rPr>
                        <a:t>18</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2000" dirty="0">
                          <a:latin typeface="Gotham Light" pitchFamily="50" charset="0"/>
                        </a:rPr>
                        <a:t>25</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2000">
                          <a:latin typeface="Gotham Light" pitchFamily="50" charset="0"/>
                        </a:rPr>
                        <a:t>43</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3110">
                <a:tc>
                  <a:txBody>
                    <a:bodyPr/>
                    <a:lstStyle/>
                    <a:p>
                      <a:pPr marL="0" marR="0" indent="0" algn="ctr" defTabSz="914400" rtl="0" eaLnBrk="1" fontAlgn="auto" latinLnBrk="0" hangingPunct="1">
                        <a:lnSpc>
                          <a:spcPct val="100000"/>
                        </a:lnSpc>
                        <a:spcBef>
                          <a:spcPct val="0"/>
                        </a:spcBef>
                        <a:spcAft>
                          <a:spcPct val="0"/>
                        </a:spcAft>
                        <a:buClrTx/>
                        <a:buSzTx/>
                        <a:buFontTx/>
                        <a:buNone/>
                        <a:defRPr b="0" i="0"/>
                      </a:pPr>
                      <a:r>
                        <a:rPr lang="x-none" sz="2000">
                          <a:latin typeface="Gotham Light" pitchFamily="50" charset="0"/>
                        </a:rPr>
                        <a:t>15 </a:t>
                      </a:r>
                      <a:r>
                        <a:rPr lang="x-none" sz="2000">
                          <a:latin typeface="Gotham Light" pitchFamily="50" charset="0"/>
                          <a:cs typeface="Arial"/>
                        </a:rPr>
                        <a:t>– 29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2000" dirty="0">
                          <a:latin typeface="Gotham Light" pitchFamily="50" charset="0"/>
                        </a:rPr>
                        <a:t>33</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2000" b="1" dirty="0">
                          <a:latin typeface="Gotham Light" pitchFamily="50" charset="0"/>
                        </a:rPr>
                        <a:t>60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2000" dirty="0">
                          <a:latin typeface="Gotham Light" pitchFamily="50" charset="0"/>
                        </a:rPr>
                        <a:t>93</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3110">
                <a:tc>
                  <a:txBody>
                    <a:bodyPr/>
                    <a:lstStyle/>
                    <a:p>
                      <a:pPr marL="0" marR="0" indent="0" algn="ctr" defTabSz="914400" rtl="0" eaLnBrk="1" fontAlgn="auto" latinLnBrk="0" hangingPunct="1">
                        <a:lnSpc>
                          <a:spcPct val="100000"/>
                        </a:lnSpc>
                        <a:spcBef>
                          <a:spcPct val="0"/>
                        </a:spcBef>
                        <a:spcAft>
                          <a:spcPct val="0"/>
                        </a:spcAft>
                        <a:buClrTx/>
                        <a:buSzTx/>
                        <a:buFontTx/>
                        <a:buNone/>
                        <a:defRPr b="0" i="0"/>
                      </a:pPr>
                      <a:r>
                        <a:rPr lang="x-none" sz="2000">
                          <a:latin typeface="Gotham Light" pitchFamily="50" charset="0"/>
                        </a:rPr>
                        <a:t>30 </a:t>
                      </a:r>
                      <a:r>
                        <a:rPr lang="x-none" sz="2000">
                          <a:latin typeface="Gotham Light" pitchFamily="50" charset="0"/>
                          <a:cs typeface="Arial"/>
                        </a:rPr>
                        <a:t>– 49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2000" b="1" dirty="0">
                          <a:latin typeface="Gotham Light" pitchFamily="50" charset="0"/>
                        </a:rPr>
                        <a:t>57</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2000" dirty="0">
                          <a:latin typeface="Gotham Light" pitchFamily="50" charset="0"/>
                        </a:rPr>
                        <a:t>52</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2000" b="1" dirty="0">
                          <a:latin typeface="Gotham Light" pitchFamily="50" charset="0"/>
                        </a:rPr>
                        <a:t>109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3110">
                <a:tc>
                  <a:txBody>
                    <a:bodyPr/>
                    <a:lstStyle/>
                    <a:p>
                      <a:pPr marL="0" marR="0" indent="0" algn="ctr" defTabSz="914400" rtl="0" eaLnBrk="1" fontAlgn="auto" latinLnBrk="0" hangingPunct="1">
                        <a:lnSpc>
                          <a:spcPct val="100000"/>
                        </a:lnSpc>
                        <a:spcBef>
                          <a:spcPct val="0"/>
                        </a:spcBef>
                        <a:spcAft>
                          <a:spcPct val="0"/>
                        </a:spcAft>
                        <a:buClrTx/>
                        <a:buSzTx/>
                        <a:buFontTx/>
                        <a:buNone/>
                        <a:defRPr b="0" i="0"/>
                      </a:pPr>
                      <a:r>
                        <a:rPr lang="x-none" sz="2000">
                          <a:latin typeface="Gotham Light" pitchFamily="50" charset="0"/>
                          <a:cs typeface="Arial"/>
                        </a:rPr>
                        <a:t>≥ 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2000">
                          <a:latin typeface="Gotham Light" pitchFamily="50" charset="0"/>
                        </a:rPr>
                        <a:t>23</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2000">
                          <a:latin typeface="Gotham Light" pitchFamily="50" charset="0"/>
                        </a:rPr>
                        <a:t>26</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2000" dirty="0">
                          <a:latin typeface="Gotham Light" pitchFamily="50" charset="0"/>
                        </a:rPr>
                        <a:t>49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3110">
                <a:tc>
                  <a:txBody>
                    <a:bodyPr/>
                    <a:lstStyle/>
                    <a:p>
                      <a:pPr algn="ctr">
                        <a:defRPr b="0" i="0"/>
                      </a:pPr>
                      <a:r>
                        <a:rPr lang="x-none" sz="2000">
                          <a:latin typeface="Gotham Light" pitchFamily="50" charset="0"/>
                        </a:rPr>
                        <a:t>Total</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2000">
                          <a:latin typeface="Gotham Light" pitchFamily="50" charset="0"/>
                        </a:rPr>
                        <a:t>141</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2000">
                          <a:latin typeface="Gotham Light" pitchFamily="50" charset="0"/>
                        </a:rPr>
                        <a:t>177</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2000" dirty="0">
                          <a:latin typeface="Gotham Light" pitchFamily="50" charset="0"/>
                        </a:rPr>
                        <a:t>318</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6" name="TextBox 45"/>
          <p:cNvSpPr txBox="1"/>
          <p:nvPr/>
        </p:nvSpPr>
        <p:spPr>
          <a:xfrm>
            <a:off x="546538" y="5380672"/>
            <a:ext cx="8305800" cy="147732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b="0" i="0"/>
            </a:pPr>
            <a:r>
              <a:rPr kumimoji="0" lang="x-none" b="1" i="0" u="none" strike="noStrike" kern="0" cap="none" spc="0" normalizeH="0" baseline="0" noProof="0" dirty="0">
                <a:ln>
                  <a:noFill/>
                </a:ln>
                <a:solidFill>
                  <a:srgbClr val="006600"/>
                </a:solidFill>
                <a:effectLst/>
                <a:uLnTx/>
                <a:uFillTx/>
                <a:latin typeface="Gotham Light" pitchFamily="50" charset="0"/>
              </a:rPr>
              <a:t>30 – 49 años</a:t>
            </a:r>
          </a:p>
          <a:p>
            <a:pPr marL="0" marR="0" lvl="0" indent="0" algn="r" defTabSz="914400" eaLnBrk="1" fontAlgn="auto" latinLnBrk="0" hangingPunct="1">
              <a:lnSpc>
                <a:spcPct val="100000"/>
              </a:lnSpc>
              <a:spcBef>
                <a:spcPts val="0"/>
              </a:spcBef>
              <a:spcAft>
                <a:spcPts val="0"/>
              </a:spcAft>
              <a:buClrTx/>
              <a:buSzTx/>
              <a:buFontTx/>
              <a:buNone/>
              <a:tabLst/>
              <a:defRPr b="0" i="0"/>
            </a:pPr>
            <a:r>
              <a:rPr kumimoji="0" lang="x-none" b="1" i="0" u="none" strike="noStrike" kern="0" cap="none" spc="0" normalizeH="0" baseline="0" noProof="0" dirty="0">
                <a:ln>
                  <a:noFill/>
                </a:ln>
                <a:solidFill>
                  <a:srgbClr val="006600"/>
                </a:solidFill>
                <a:effectLst/>
                <a:uLnTx/>
                <a:uFillTx/>
                <a:latin typeface="Gotham Light" pitchFamily="50" charset="0"/>
              </a:rPr>
              <a:t>???</a:t>
            </a:r>
            <a:endParaRPr kumimoji="0" lang="en-US" b="1" i="0" u="none" strike="noStrike" kern="0" cap="none" spc="0" normalizeH="0" baseline="0" noProof="0" dirty="0">
              <a:ln>
                <a:noFill/>
              </a:ln>
              <a:solidFill>
                <a:srgbClr val="006600"/>
              </a:solidFill>
              <a:effectLst/>
              <a:uLnTx/>
              <a:uFillTx/>
              <a:latin typeface="Gotham Light" pitchFamily="50" charset="0"/>
            </a:endParaRPr>
          </a:p>
          <a:p>
            <a:pPr marL="0" marR="0" lvl="0" indent="0" algn="r" defTabSz="914400" eaLnBrk="1" fontAlgn="auto" latinLnBrk="0" hangingPunct="1">
              <a:lnSpc>
                <a:spcPct val="100000"/>
              </a:lnSpc>
              <a:spcBef>
                <a:spcPts val="0"/>
              </a:spcBef>
              <a:spcAft>
                <a:spcPts val="0"/>
              </a:spcAft>
              <a:buClrTx/>
              <a:buSzTx/>
              <a:buFontTx/>
              <a:buNone/>
              <a:tabLst/>
              <a:defRPr b="0" i="0"/>
            </a:pPr>
            <a:endParaRPr kumimoji="0" lang="x-none" b="1" i="0" u="none" strike="noStrike" kern="0" cap="none" spc="0" normalizeH="0" baseline="0" noProof="0" dirty="0">
              <a:ln>
                <a:noFill/>
              </a:ln>
              <a:solidFill>
                <a:srgbClr val="006600"/>
              </a:solidFill>
              <a:effectLst/>
              <a:uLnTx/>
              <a:uFillTx/>
              <a:latin typeface="Gotham Light"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b="0" i="0"/>
            </a:pPr>
            <a:r>
              <a:rPr kumimoji="0" lang="x-none" b="1" i="0" u="none" strike="noStrike" kern="0" cap="none" spc="0" normalizeH="0" baseline="0" noProof="0" dirty="0">
                <a:ln>
                  <a:noFill/>
                </a:ln>
                <a:solidFill>
                  <a:srgbClr val="006600"/>
                </a:solidFill>
                <a:effectLst/>
                <a:uLnTx/>
                <a:uFillTx/>
                <a:latin typeface="Gotham Light" pitchFamily="50" charset="0"/>
              </a:rPr>
              <a:t>Se necesitan denominadores (tamaño de la población) </a:t>
            </a:r>
            <a:endParaRPr kumimoji="0" lang="en-US" b="1" i="0" u="none" strike="noStrike" kern="0" cap="none" spc="0" normalizeH="0" baseline="0" noProof="0" dirty="0">
              <a:ln>
                <a:noFill/>
              </a:ln>
              <a:solidFill>
                <a:srgbClr val="006600"/>
              </a:solidFill>
              <a:effectLst/>
              <a:uLnTx/>
              <a:uFillTx/>
              <a:latin typeface="Gotham Light"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b="0" i="0"/>
            </a:pPr>
            <a:r>
              <a:rPr kumimoji="0" lang="x-none" b="1" i="0" u="none" strike="noStrike" kern="0" cap="none" spc="0" normalizeH="0" baseline="0" noProof="0" dirty="0">
                <a:ln>
                  <a:noFill/>
                </a:ln>
                <a:solidFill>
                  <a:srgbClr val="006600"/>
                </a:solidFill>
                <a:effectLst/>
                <a:uLnTx/>
                <a:uFillTx/>
                <a:latin typeface="Gotham Light" pitchFamily="50" charset="0"/>
              </a:rPr>
              <a:t>para calcular el riesgo</a:t>
            </a:r>
          </a:p>
        </p:txBody>
      </p:sp>
      <p:sp>
        <p:nvSpPr>
          <p:cNvPr id="17" name="TextBox 4"/>
          <p:cNvSpPr txBox="1"/>
          <p:nvPr/>
        </p:nvSpPr>
        <p:spPr>
          <a:xfrm>
            <a:off x="1039939" y="5380672"/>
            <a:ext cx="7864304" cy="2031325"/>
          </a:xfrm>
          <a:prstGeom prst="rect">
            <a:avLst/>
          </a:prstGeom>
          <a:noFill/>
        </p:spPr>
        <p:txBody>
          <a:bodyPr wrap="square" rtlCol="0">
            <a:spAutoFit/>
          </a:bodyPr>
          <a:lstStyle/>
          <a:p>
            <a:pPr>
              <a:defRPr b="0" i="0"/>
            </a:pPr>
            <a:r>
              <a:rPr lang="x-none" dirty="0">
                <a:latin typeface="Gotham Light" pitchFamily="50" charset="0"/>
              </a:rPr>
              <a:t>P1 ¿Qué grupo de edad tenía más cantidad de casos?</a:t>
            </a:r>
          </a:p>
          <a:p>
            <a:pPr>
              <a:defRPr b="0" i="0"/>
            </a:pPr>
            <a:r>
              <a:rPr lang="x-none" dirty="0">
                <a:latin typeface="Gotham Light" pitchFamily="50" charset="0"/>
              </a:rPr>
              <a:t>P2. ¿Qué grupo de edad tenía el mayor </a:t>
            </a:r>
            <a:r>
              <a:rPr lang="x-none" b="1" dirty="0">
                <a:solidFill>
                  <a:srgbClr val="006600"/>
                </a:solidFill>
                <a:latin typeface="Gotham Light" pitchFamily="50" charset="0"/>
              </a:rPr>
              <a:t>riesgo </a:t>
            </a:r>
            <a:r>
              <a:rPr lang="x-none" dirty="0">
                <a:latin typeface="Gotham Light" pitchFamily="50" charset="0"/>
              </a:rPr>
              <a:t> de sufrir la enfermedad?</a:t>
            </a:r>
            <a:endParaRPr lang="en-US" dirty="0">
              <a:latin typeface="Gotham Light" pitchFamily="50" charset="0"/>
            </a:endParaRPr>
          </a:p>
          <a:p>
            <a:pPr>
              <a:defRPr b="0" i="0"/>
            </a:pPr>
            <a:endParaRPr lang="en-US" dirty="0">
              <a:latin typeface="Gotham Light" pitchFamily="50" charset="0"/>
            </a:endParaRPr>
          </a:p>
          <a:p>
            <a:pPr>
              <a:defRPr b="0" i="0"/>
            </a:pPr>
            <a:endParaRPr lang="en-US" dirty="0">
              <a:latin typeface="Gotham Light" pitchFamily="50" charset="0"/>
            </a:endParaRPr>
          </a:p>
          <a:p>
            <a:pPr>
              <a:defRPr b="0" i="0"/>
            </a:pPr>
            <a:endParaRPr lang="en-US" dirty="0">
              <a:latin typeface="Gotham Light" pitchFamily="50" charset="0"/>
            </a:endParaRPr>
          </a:p>
          <a:p>
            <a:pPr>
              <a:defRPr b="0" i="0"/>
            </a:pPr>
            <a:endParaRPr lang="x-none" dirty="0">
              <a:latin typeface="Gotham Light" pitchFamily="50" charset="0"/>
            </a:endParaRPr>
          </a:p>
        </p:txBody>
      </p:sp>
    </p:spTree>
    <p:extLst>
      <p:ext uri="{BB962C8B-B14F-4D97-AF65-F5344CB8AC3E}">
        <p14:creationId xmlns:p14="http://schemas.microsoft.com/office/powerpoint/2010/main" val="36479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b="0" dirty="0">
                <a:solidFill>
                  <a:srgbClr val="C00000"/>
                </a:solidFill>
                <a:latin typeface="Gotham Black" pitchFamily="50" charset="0"/>
              </a:rPr>
              <a:t>Conteos frente a tasas de ataque</a:t>
            </a:r>
            <a:endParaRPr lang="x-none" altLang="en-US" sz="3200" b="0" dirty="0">
              <a:solidFill>
                <a:srgbClr val="C00000"/>
              </a:solidFill>
              <a:latin typeface="Gotham Black" pitchFamily="50" charset="0"/>
            </a:endParaRPr>
          </a:p>
        </p:txBody>
      </p:sp>
      <p:sp>
        <p:nvSpPr>
          <p:cNvPr id="10" name="TextBox 5"/>
          <p:cNvSpPr txBox="1">
            <a:spLocks noChangeArrowheads="1"/>
          </p:cNvSpPr>
          <p:nvPr/>
        </p:nvSpPr>
        <p:spPr bwMode="auto">
          <a:xfrm>
            <a:off x="544435" y="1032517"/>
            <a:ext cx="8458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lvl="0">
              <a:spcBef>
                <a:spcPct val="0"/>
              </a:spcBef>
              <a:buClrTx/>
              <a:buSzTx/>
              <a:buNone/>
            </a:pPr>
            <a:r>
              <a:rPr lang="en-US" altLang="en-US" sz="2000" b="1" dirty="0">
                <a:solidFill>
                  <a:prstClr val="black"/>
                </a:solidFill>
                <a:latin typeface="Gotham Light" pitchFamily="50" charset="0"/>
                <a:ea typeface="MS PGothic" panose="020B0600070205080204" pitchFamily="34" charset="-128"/>
                <a:cs typeface="Arial" panose="020B0604020202020204" pitchFamily="34" charset="0"/>
              </a:rPr>
              <a:t>Número de casos de fiebre hemorrágica </a:t>
            </a:r>
            <a:r>
              <a:rPr lang="en-US" altLang="en-US" sz="2000" b="1" dirty="0" err="1">
                <a:solidFill>
                  <a:prstClr val="black"/>
                </a:solidFill>
                <a:latin typeface="Gotham Light" pitchFamily="50" charset="0"/>
                <a:ea typeface="MS PGothic" panose="020B0600070205080204" pitchFamily="34" charset="-128"/>
                <a:cs typeface="Arial" panose="020B0604020202020204" pitchFamily="34" charset="0"/>
              </a:rPr>
              <a:t>por</a:t>
            </a:r>
            <a:r>
              <a:rPr lang="en-US" altLang="en-US" sz="2000" b="1" dirty="0">
                <a:solidFill>
                  <a:prstClr val="black"/>
                </a:solidFill>
                <a:latin typeface="Gotham Light" pitchFamily="50" charset="0"/>
                <a:ea typeface="MS PGothic" panose="020B0600070205080204" pitchFamily="34" charset="-128"/>
                <a:cs typeface="Arial" panose="020B0604020202020204" pitchFamily="34" charset="0"/>
              </a:rPr>
              <a:t> </a:t>
            </a:r>
            <a:r>
              <a:rPr lang="en-US" altLang="en-US" sz="2000" b="1" dirty="0" err="1">
                <a:solidFill>
                  <a:prstClr val="black"/>
                </a:solidFill>
                <a:latin typeface="Gotham Light" pitchFamily="50" charset="0"/>
                <a:ea typeface="MS PGothic" panose="020B0600070205080204" pitchFamily="34" charset="-128"/>
                <a:cs typeface="Arial" panose="020B0604020202020204" pitchFamily="34" charset="0"/>
              </a:rPr>
              <a:t>sexo</a:t>
            </a:r>
            <a:r>
              <a:rPr lang="en-US" altLang="en-US" sz="2000" b="1" dirty="0">
                <a:solidFill>
                  <a:prstClr val="black"/>
                </a:solidFill>
                <a:latin typeface="Gotham Light" pitchFamily="50" charset="0"/>
                <a:ea typeface="MS PGothic" panose="020B0600070205080204" pitchFamily="34" charset="-128"/>
                <a:cs typeface="Arial" panose="020B0604020202020204" pitchFamily="34" charset="0"/>
              </a:rPr>
              <a:t> y </a:t>
            </a:r>
            <a:r>
              <a:rPr lang="en-US" altLang="en-US" sz="2000" b="1" dirty="0" err="1">
                <a:solidFill>
                  <a:prstClr val="black"/>
                </a:solidFill>
                <a:latin typeface="Gotham Light" pitchFamily="50" charset="0"/>
                <a:ea typeface="MS PGothic" panose="020B0600070205080204" pitchFamily="34" charset="-128"/>
                <a:cs typeface="Arial" panose="020B0604020202020204" pitchFamily="34" charset="0"/>
              </a:rPr>
              <a:t>edad</a:t>
            </a:r>
            <a:r>
              <a:rPr lang="en-US" altLang="en-US" sz="2000" b="1" dirty="0">
                <a:solidFill>
                  <a:prstClr val="black"/>
                </a:solidFill>
                <a:latin typeface="Gotham Light" pitchFamily="50" charset="0"/>
                <a:ea typeface="MS PGothic" panose="020B0600070205080204" pitchFamily="34" charset="-128"/>
                <a:cs typeface="Arial" panose="020B0604020202020204" pitchFamily="34" charset="0"/>
              </a:rPr>
              <a:t>, Zaire, 2016</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Gotham Light" pitchFamily="50" charset="0"/>
              <a:ea typeface="MS PGothic" panose="020B0600070205080204" pitchFamily="34" charset="-128"/>
              <a:cs typeface="Arial"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57235150"/>
              </p:ext>
            </p:extLst>
          </p:nvPr>
        </p:nvGraphicFramePr>
        <p:xfrm>
          <a:off x="304800" y="1752597"/>
          <a:ext cx="8381302" cy="3191694"/>
        </p:xfrm>
        <a:graphic>
          <a:graphicData uri="http://schemas.openxmlformats.org/drawingml/2006/table">
            <a:tbl>
              <a:tblPr firstRow="1" lastRow="1" bandRow="1">
                <a:tableStyleId>{F2DE63D5-997A-4646-A377-4702673A728D}</a:tableStyleId>
              </a:tblPr>
              <a:tblGrid>
                <a:gridCol w="1777624">
                  <a:extLst>
                    <a:ext uri="{9D8B030D-6E8A-4147-A177-3AD203B41FA5}">
                      <a16:colId xmlns:a16="http://schemas.microsoft.com/office/drawing/2014/main" val="20000"/>
                    </a:ext>
                  </a:extLst>
                </a:gridCol>
                <a:gridCol w="1100613">
                  <a:extLst>
                    <a:ext uri="{9D8B030D-6E8A-4147-A177-3AD203B41FA5}">
                      <a16:colId xmlns:a16="http://schemas.microsoft.com/office/drawing/2014/main" val="20001"/>
                    </a:ext>
                  </a:extLst>
                </a:gridCol>
                <a:gridCol w="1100613">
                  <a:extLst>
                    <a:ext uri="{9D8B030D-6E8A-4147-A177-3AD203B41FA5}">
                      <a16:colId xmlns:a16="http://schemas.microsoft.com/office/drawing/2014/main" val="20002"/>
                    </a:ext>
                  </a:extLst>
                </a:gridCol>
                <a:gridCol w="1100613">
                  <a:extLst>
                    <a:ext uri="{9D8B030D-6E8A-4147-A177-3AD203B41FA5}">
                      <a16:colId xmlns:a16="http://schemas.microsoft.com/office/drawing/2014/main" val="20003"/>
                    </a:ext>
                  </a:extLst>
                </a:gridCol>
                <a:gridCol w="1100613">
                  <a:extLst>
                    <a:ext uri="{9D8B030D-6E8A-4147-A177-3AD203B41FA5}">
                      <a16:colId xmlns:a16="http://schemas.microsoft.com/office/drawing/2014/main" val="20004"/>
                    </a:ext>
                  </a:extLst>
                </a:gridCol>
                <a:gridCol w="1100613">
                  <a:extLst>
                    <a:ext uri="{9D8B030D-6E8A-4147-A177-3AD203B41FA5}">
                      <a16:colId xmlns:a16="http://schemas.microsoft.com/office/drawing/2014/main" val="20005"/>
                    </a:ext>
                  </a:extLst>
                </a:gridCol>
                <a:gridCol w="1100613">
                  <a:extLst>
                    <a:ext uri="{9D8B030D-6E8A-4147-A177-3AD203B41FA5}">
                      <a16:colId xmlns:a16="http://schemas.microsoft.com/office/drawing/2014/main" val="20006"/>
                    </a:ext>
                  </a:extLst>
                </a:gridCol>
              </a:tblGrid>
              <a:tr h="435429">
                <a:tc>
                  <a:txBody>
                    <a:bodyPr/>
                    <a:lstStyle/>
                    <a:p>
                      <a:pPr algn="ctr">
                        <a:defRPr b="0" i="0"/>
                      </a:pPr>
                      <a:r>
                        <a:rPr lang="x-none" sz="1600" b="1" dirty="0">
                          <a:latin typeface="Gotham Light" pitchFamily="50" charset="0"/>
                        </a:rPr>
                        <a:t>Edad (años)</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1600" b="1" dirty="0">
                          <a:latin typeface="Gotham Light" pitchFamily="50" charset="0"/>
                        </a:rPr>
                        <a:t>Hombres</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1600" b="1">
                          <a:latin typeface="Gotham Light" pitchFamily="50" charset="0"/>
                        </a:rPr>
                        <a:t>Pob.</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1600" b="1">
                          <a:latin typeface="Gotham Light" pitchFamily="50" charset="0"/>
                        </a:rPr>
                        <a:t>Mujeres</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1600" b="1" dirty="0">
                          <a:latin typeface="Gotham Light" pitchFamily="50" charset="0"/>
                        </a:rPr>
                        <a:t>Pob.</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1600" b="1" dirty="0">
                          <a:latin typeface="Gotham Light" pitchFamily="50" charset="0"/>
                        </a:rPr>
                        <a:t>Total</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1600" b="1" dirty="0">
                          <a:latin typeface="Gotham Light" pitchFamily="50" charset="0"/>
                        </a:rPr>
                        <a:t>Pob.</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extLst>
                  <a:ext uri="{0D108BD9-81ED-4DB2-BD59-A6C34878D82A}">
                    <a16:rowId xmlns:a16="http://schemas.microsoft.com/office/drawing/2014/main" val="10000"/>
                  </a:ext>
                </a:extLst>
              </a:tr>
              <a:tr h="435429">
                <a:tc>
                  <a:txBody>
                    <a:bodyPr/>
                    <a:lstStyle/>
                    <a:p>
                      <a:pPr algn="ctr">
                        <a:defRPr b="0" i="0"/>
                      </a:pPr>
                      <a:r>
                        <a:rPr lang="x-none" sz="1600">
                          <a:latin typeface="Gotham Light" pitchFamily="50" charset="0"/>
                        </a:rPr>
                        <a:t>&lt; 1</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600" dirty="0">
                          <a:latin typeface="Gotham Light" pitchFamily="50" charset="0"/>
                        </a:rPr>
                        <a:t>10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defRPr b="0" i="0"/>
                      </a:pPr>
                      <a:r>
                        <a:rPr lang="x-none" sz="1600" dirty="0">
                          <a:latin typeface="Gotham Light" pitchFamily="50" charset="0"/>
                        </a:rPr>
                        <a:t>800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600">
                          <a:latin typeface="Gotham Light" pitchFamily="50" charset="0"/>
                        </a:rPr>
                        <a:t>14</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r">
                        <a:defRPr b="0" i="0"/>
                      </a:pPr>
                      <a:r>
                        <a:rPr lang="x-none" sz="1600" dirty="0">
                          <a:latin typeface="Gotham Light" pitchFamily="50" charset="0"/>
                        </a:rPr>
                        <a:t>850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600">
                          <a:latin typeface="Gotham Light" pitchFamily="50" charset="0"/>
                        </a:rPr>
                        <a:t>24</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defRPr b="0" i="0"/>
                      </a:pPr>
                      <a:r>
                        <a:rPr lang="x-none" sz="1600">
                          <a:latin typeface="Gotham Light" pitchFamily="50" charset="0"/>
                        </a:rPr>
                        <a:t>1.650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5429">
                <a:tc>
                  <a:txBody>
                    <a:bodyPr/>
                    <a:lstStyle/>
                    <a:p>
                      <a:pPr algn="ctr">
                        <a:defRPr b="0" i="0"/>
                      </a:pPr>
                      <a:r>
                        <a:rPr lang="x-none" sz="1600">
                          <a:latin typeface="Gotham Light" pitchFamily="50" charset="0"/>
                        </a:rPr>
                        <a:t>1 </a:t>
                      </a:r>
                      <a:r>
                        <a:rPr lang="x-none" sz="1600">
                          <a:latin typeface="Gotham Light" pitchFamily="50" charset="0"/>
                          <a:cs typeface="Arial"/>
                        </a:rPr>
                        <a:t>– 14</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600" dirty="0">
                          <a:latin typeface="Gotham Light" pitchFamily="50" charset="0"/>
                        </a:rPr>
                        <a:t>18</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defRPr b="0" i="0"/>
                      </a:pPr>
                      <a:r>
                        <a:rPr lang="x-none" sz="1600" dirty="0">
                          <a:latin typeface="Gotham Light" pitchFamily="50" charset="0"/>
                        </a:rPr>
                        <a:t>8.200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600" dirty="0">
                          <a:latin typeface="Gotham Light" pitchFamily="50" charset="0"/>
                        </a:rPr>
                        <a:t>25</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r">
                        <a:defRPr b="0" i="0"/>
                      </a:pPr>
                      <a:r>
                        <a:rPr lang="x-none" sz="1600" dirty="0">
                          <a:latin typeface="Gotham Light" pitchFamily="50" charset="0"/>
                        </a:rPr>
                        <a:t>8.150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600">
                          <a:latin typeface="Gotham Light" pitchFamily="50" charset="0"/>
                        </a:rPr>
                        <a:t>43</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defRPr b="0" i="0"/>
                      </a:pPr>
                      <a:r>
                        <a:rPr lang="x-none" sz="1600">
                          <a:latin typeface="Gotham Light" pitchFamily="50" charset="0"/>
                        </a:rPr>
                        <a:t>16.350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5429">
                <a:tc>
                  <a:txBody>
                    <a:bodyPr/>
                    <a:lstStyle/>
                    <a:p>
                      <a:pPr marL="0" marR="0" indent="0" algn="ctr" defTabSz="914400" rtl="0" eaLnBrk="1" fontAlgn="auto" latinLnBrk="0" hangingPunct="1">
                        <a:lnSpc>
                          <a:spcPct val="100000"/>
                        </a:lnSpc>
                        <a:spcBef>
                          <a:spcPct val="0"/>
                        </a:spcBef>
                        <a:spcAft>
                          <a:spcPct val="0"/>
                        </a:spcAft>
                        <a:buClrTx/>
                        <a:buSzTx/>
                        <a:buFontTx/>
                        <a:buNone/>
                        <a:defRPr b="0" i="0"/>
                      </a:pPr>
                      <a:r>
                        <a:rPr lang="x-none" sz="1600">
                          <a:latin typeface="Gotham Light" pitchFamily="50" charset="0"/>
                        </a:rPr>
                        <a:t>15 </a:t>
                      </a:r>
                      <a:r>
                        <a:rPr lang="x-none" sz="1600">
                          <a:latin typeface="Gotham Light" pitchFamily="50" charset="0"/>
                          <a:cs typeface="Arial"/>
                        </a:rPr>
                        <a:t>– 29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600">
                          <a:latin typeface="Gotham Light" pitchFamily="50" charset="0"/>
                        </a:rPr>
                        <a:t>33</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defRPr b="0" i="0"/>
                      </a:pPr>
                      <a:r>
                        <a:rPr lang="x-none" sz="1600">
                          <a:latin typeface="Gotham Light" pitchFamily="50" charset="0"/>
                        </a:rPr>
                        <a:t>5.500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600" dirty="0">
                          <a:latin typeface="Gotham Light" pitchFamily="50" charset="0"/>
                        </a:rPr>
                        <a:t>60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r">
                        <a:defRPr b="0" i="0"/>
                      </a:pPr>
                      <a:r>
                        <a:rPr lang="x-none" sz="1600" dirty="0">
                          <a:latin typeface="Gotham Light" pitchFamily="50" charset="0"/>
                        </a:rPr>
                        <a:t>6.000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600">
                          <a:latin typeface="Gotham Light" pitchFamily="50" charset="0"/>
                        </a:rPr>
                        <a:t>93</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defRPr b="0" i="0"/>
                      </a:pPr>
                      <a:r>
                        <a:rPr lang="x-none" sz="1600">
                          <a:latin typeface="Gotham Light" pitchFamily="50" charset="0"/>
                        </a:rPr>
                        <a:t>11.500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5429">
                <a:tc>
                  <a:txBody>
                    <a:bodyPr/>
                    <a:lstStyle/>
                    <a:p>
                      <a:pPr marL="0" marR="0" indent="0" algn="ctr" defTabSz="914400" rtl="0" eaLnBrk="1" fontAlgn="auto" latinLnBrk="0" hangingPunct="1">
                        <a:lnSpc>
                          <a:spcPct val="100000"/>
                        </a:lnSpc>
                        <a:spcBef>
                          <a:spcPct val="0"/>
                        </a:spcBef>
                        <a:spcAft>
                          <a:spcPct val="0"/>
                        </a:spcAft>
                        <a:buClrTx/>
                        <a:buSzTx/>
                        <a:buFontTx/>
                        <a:buNone/>
                        <a:defRPr b="0" i="0"/>
                      </a:pPr>
                      <a:r>
                        <a:rPr lang="x-none" sz="1600">
                          <a:latin typeface="Gotham Light" pitchFamily="50" charset="0"/>
                        </a:rPr>
                        <a:t>30 </a:t>
                      </a:r>
                      <a:r>
                        <a:rPr lang="x-none" sz="1600">
                          <a:latin typeface="Gotham Light" pitchFamily="50" charset="0"/>
                          <a:cs typeface="Arial"/>
                        </a:rPr>
                        <a:t>– 49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600">
                          <a:latin typeface="Gotham Light" pitchFamily="50" charset="0"/>
                        </a:rPr>
                        <a:t>57</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defRPr b="0" i="0"/>
                      </a:pPr>
                      <a:r>
                        <a:rPr lang="x-none" sz="1600">
                          <a:latin typeface="Gotham Light" pitchFamily="50" charset="0"/>
                        </a:rPr>
                        <a:t>6.250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600">
                          <a:latin typeface="Gotham Light" pitchFamily="50" charset="0"/>
                        </a:rPr>
                        <a:t>52</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r">
                        <a:defRPr b="0" i="0"/>
                      </a:pPr>
                      <a:r>
                        <a:rPr lang="x-none" sz="1600" dirty="0">
                          <a:latin typeface="Gotham Light" pitchFamily="50" charset="0"/>
                        </a:rPr>
                        <a:t>6.750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600" dirty="0">
                          <a:latin typeface="Gotham Light" pitchFamily="50" charset="0"/>
                        </a:rPr>
                        <a:t>109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defRPr b="0" i="0"/>
                      </a:pPr>
                      <a:r>
                        <a:rPr lang="x-none" sz="1600">
                          <a:latin typeface="Gotham Light" pitchFamily="50" charset="0"/>
                        </a:rPr>
                        <a:t>13.000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5429">
                <a:tc>
                  <a:txBody>
                    <a:bodyPr/>
                    <a:lstStyle/>
                    <a:p>
                      <a:pPr marL="0" marR="0" indent="0" algn="ctr" defTabSz="914400" rtl="0" eaLnBrk="1" fontAlgn="auto" latinLnBrk="0" hangingPunct="1">
                        <a:lnSpc>
                          <a:spcPct val="100000"/>
                        </a:lnSpc>
                        <a:spcBef>
                          <a:spcPct val="0"/>
                        </a:spcBef>
                        <a:spcAft>
                          <a:spcPct val="0"/>
                        </a:spcAft>
                        <a:buClrTx/>
                        <a:buSzTx/>
                        <a:buFontTx/>
                        <a:buNone/>
                        <a:defRPr b="0" i="0"/>
                      </a:pPr>
                      <a:r>
                        <a:rPr lang="x-none" sz="1600">
                          <a:latin typeface="Gotham Light" pitchFamily="50" charset="0"/>
                          <a:cs typeface="Arial"/>
                        </a:rPr>
                        <a:t>≥ 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600">
                          <a:latin typeface="Gotham Light" pitchFamily="50" charset="0"/>
                        </a:rPr>
                        <a:t>23</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defRPr b="0" i="0"/>
                      </a:pPr>
                      <a:r>
                        <a:rPr lang="x-none" sz="1600">
                          <a:latin typeface="Gotham Light" pitchFamily="50" charset="0"/>
                        </a:rPr>
                        <a:t>3.000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600">
                          <a:latin typeface="Gotham Light" pitchFamily="50" charset="0"/>
                        </a:rPr>
                        <a:t>26</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r">
                        <a:defRPr b="0" i="0"/>
                      </a:pPr>
                      <a:r>
                        <a:rPr lang="x-none" sz="1600">
                          <a:latin typeface="Gotham Light" pitchFamily="50" charset="0"/>
                        </a:rPr>
                        <a:t>4.500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600" dirty="0">
                          <a:latin typeface="Gotham Light" pitchFamily="50" charset="0"/>
                        </a:rPr>
                        <a:t>49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defRPr b="0" i="0"/>
                      </a:pPr>
                      <a:r>
                        <a:rPr lang="x-none" sz="1600" dirty="0">
                          <a:latin typeface="Gotham Light" pitchFamily="50" charset="0"/>
                        </a:rPr>
                        <a:t>7.500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35429">
                <a:tc>
                  <a:txBody>
                    <a:bodyPr/>
                    <a:lstStyle/>
                    <a:p>
                      <a:pPr algn="ctr">
                        <a:defRPr b="0" i="0"/>
                      </a:pPr>
                      <a:r>
                        <a:rPr lang="x-none" sz="1600">
                          <a:latin typeface="Gotham Light" pitchFamily="50" charset="0"/>
                        </a:rPr>
                        <a:t>Total</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600">
                          <a:latin typeface="Gotham Light" pitchFamily="50" charset="0"/>
                        </a:rPr>
                        <a:t>141</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defRPr b="0" i="0"/>
                      </a:pPr>
                      <a:r>
                        <a:rPr lang="x-none" sz="1600">
                          <a:latin typeface="Gotham Light" pitchFamily="50" charset="0"/>
                        </a:rPr>
                        <a:t>23.750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600">
                          <a:latin typeface="Gotham Light" pitchFamily="50" charset="0"/>
                        </a:rPr>
                        <a:t>177</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r">
                        <a:defRPr b="0" i="0"/>
                      </a:pPr>
                      <a:r>
                        <a:rPr lang="x-none" sz="1600">
                          <a:latin typeface="Gotham Light" pitchFamily="50" charset="0"/>
                        </a:rPr>
                        <a:t>26.250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600" dirty="0">
                          <a:latin typeface="Gotham Light" pitchFamily="50" charset="0"/>
                        </a:rPr>
                        <a:t>318</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defRPr b="0" i="0"/>
                      </a:pPr>
                      <a:r>
                        <a:rPr lang="x-none" sz="1600" dirty="0">
                          <a:latin typeface="Gotham Light" pitchFamily="50" charset="0"/>
                        </a:rPr>
                        <a:t>50.000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4"/>
          <p:cNvSpPr txBox="1"/>
          <p:nvPr/>
        </p:nvSpPr>
        <p:spPr>
          <a:xfrm>
            <a:off x="492919" y="5073461"/>
            <a:ext cx="8712968" cy="1015663"/>
          </a:xfrm>
          <a:prstGeom prst="rect">
            <a:avLst/>
          </a:prstGeom>
          <a:noFill/>
        </p:spPr>
        <p:txBody>
          <a:bodyPr wrap="square" rtlCol="0">
            <a:spAutoFit/>
          </a:bodyPr>
          <a:lstStyle/>
          <a:p>
            <a:pPr>
              <a:defRPr b="0" i="0"/>
            </a:pPr>
            <a:r>
              <a:rPr lang="x-none" sz="2000" dirty="0">
                <a:solidFill>
                  <a:prstClr val="black"/>
                </a:solidFill>
                <a:latin typeface="Gotham Light" pitchFamily="50" charset="0"/>
                <a:ea typeface="MS PGothic" panose="020B0600070205080204" pitchFamily="34" charset="-128"/>
                <a:cs typeface="Arial" panose="020B0604020202020204" pitchFamily="34" charset="0"/>
              </a:rPr>
              <a:t>P3. Calcular la tasa de ataque (riesgo) para las mujeres de 15 a 29 años, por una población de 1,000</a:t>
            </a:r>
          </a:p>
          <a:p>
            <a:pPr>
              <a:defRPr b="0" i="0"/>
            </a:pPr>
            <a:r>
              <a:rPr lang="x-none" sz="2000" b="1" dirty="0">
                <a:solidFill>
                  <a:prstClr val="black"/>
                </a:solidFill>
                <a:latin typeface="Gotham Light" pitchFamily="50" charset="0"/>
                <a:ea typeface="MS PGothic" panose="020B0600070205080204" pitchFamily="34" charset="-128"/>
                <a:cs typeface="Arial" panose="020B0604020202020204" pitchFamily="34" charset="0"/>
              </a:rPr>
              <a:t>60 / 6</a:t>
            </a:r>
            <a:r>
              <a:rPr lang="en-US" sz="2000" b="1" dirty="0">
                <a:solidFill>
                  <a:prstClr val="black"/>
                </a:solidFill>
                <a:latin typeface="Gotham Light" pitchFamily="50" charset="0"/>
                <a:ea typeface="MS PGothic" panose="020B0600070205080204" pitchFamily="34" charset="-128"/>
                <a:cs typeface="Arial" panose="020B0604020202020204" pitchFamily="34" charset="0"/>
              </a:rPr>
              <a:t>.</a:t>
            </a:r>
            <a:r>
              <a:rPr lang="x-none" sz="2000" b="1" dirty="0">
                <a:solidFill>
                  <a:prstClr val="black"/>
                </a:solidFill>
                <a:latin typeface="Gotham Light" pitchFamily="50" charset="0"/>
                <a:ea typeface="MS PGothic" panose="020B0600070205080204" pitchFamily="34" charset="-128"/>
                <a:cs typeface="Arial" panose="020B0604020202020204" pitchFamily="34" charset="0"/>
              </a:rPr>
              <a:t>000 x 1</a:t>
            </a:r>
            <a:r>
              <a:rPr lang="en-US" sz="2000" b="1" dirty="0">
                <a:solidFill>
                  <a:prstClr val="black"/>
                </a:solidFill>
                <a:latin typeface="Gotham Light" pitchFamily="50" charset="0"/>
                <a:ea typeface="MS PGothic" panose="020B0600070205080204" pitchFamily="34" charset="-128"/>
                <a:cs typeface="Arial" panose="020B0604020202020204" pitchFamily="34" charset="0"/>
              </a:rPr>
              <a:t>.</a:t>
            </a:r>
            <a:r>
              <a:rPr lang="x-none" sz="2000" b="1" dirty="0">
                <a:solidFill>
                  <a:prstClr val="black"/>
                </a:solidFill>
                <a:latin typeface="Gotham Light" pitchFamily="50" charset="0"/>
                <a:ea typeface="MS PGothic" panose="020B0600070205080204" pitchFamily="34" charset="-128"/>
                <a:cs typeface="Arial" panose="020B0604020202020204" pitchFamily="34" charset="0"/>
              </a:rPr>
              <a:t>000 = 0</a:t>
            </a:r>
            <a:r>
              <a:rPr lang="en-US" sz="2000" b="1" dirty="0">
                <a:solidFill>
                  <a:prstClr val="black"/>
                </a:solidFill>
                <a:latin typeface="Gotham Light" pitchFamily="50" charset="0"/>
                <a:ea typeface="MS PGothic" panose="020B0600070205080204" pitchFamily="34" charset="-128"/>
                <a:cs typeface="Arial" panose="020B0604020202020204" pitchFamily="34" charset="0"/>
              </a:rPr>
              <a:t>,</a:t>
            </a:r>
            <a:r>
              <a:rPr lang="x-none" sz="2000" b="1" dirty="0">
                <a:solidFill>
                  <a:prstClr val="black"/>
                </a:solidFill>
                <a:latin typeface="Gotham Light" pitchFamily="50" charset="0"/>
                <a:ea typeface="MS PGothic" panose="020B0600070205080204" pitchFamily="34" charset="-128"/>
                <a:cs typeface="Arial" panose="020B0604020202020204" pitchFamily="34" charset="0"/>
              </a:rPr>
              <a:t>01 x 1</a:t>
            </a:r>
            <a:r>
              <a:rPr lang="en-US" sz="2000" b="1" dirty="0">
                <a:solidFill>
                  <a:prstClr val="black"/>
                </a:solidFill>
                <a:latin typeface="Gotham Light" pitchFamily="50" charset="0"/>
                <a:ea typeface="MS PGothic" panose="020B0600070205080204" pitchFamily="34" charset="-128"/>
                <a:cs typeface="Arial" panose="020B0604020202020204" pitchFamily="34" charset="0"/>
              </a:rPr>
              <a:t>.</a:t>
            </a:r>
            <a:r>
              <a:rPr lang="x-none" sz="2000" b="1" dirty="0">
                <a:solidFill>
                  <a:prstClr val="black"/>
                </a:solidFill>
                <a:latin typeface="Gotham Light" pitchFamily="50" charset="0"/>
                <a:ea typeface="MS PGothic" panose="020B0600070205080204" pitchFamily="34" charset="-128"/>
                <a:cs typeface="Arial" panose="020B0604020202020204" pitchFamily="34" charset="0"/>
              </a:rPr>
              <a:t>000 = 10 casos / 1</a:t>
            </a:r>
            <a:r>
              <a:rPr lang="en-US" sz="2000" b="1" dirty="0">
                <a:solidFill>
                  <a:prstClr val="black"/>
                </a:solidFill>
                <a:latin typeface="Gotham Light" pitchFamily="50" charset="0"/>
                <a:ea typeface="MS PGothic" panose="020B0600070205080204" pitchFamily="34" charset="-128"/>
                <a:cs typeface="Arial" panose="020B0604020202020204" pitchFamily="34" charset="0"/>
              </a:rPr>
              <a:t>.</a:t>
            </a:r>
            <a:r>
              <a:rPr lang="x-none" sz="2000" b="1" dirty="0">
                <a:solidFill>
                  <a:prstClr val="black"/>
                </a:solidFill>
                <a:latin typeface="Gotham Light" pitchFamily="50" charset="0"/>
                <a:ea typeface="MS PGothic" panose="020B0600070205080204" pitchFamily="34" charset="-128"/>
                <a:cs typeface="Arial" panose="020B0604020202020204" pitchFamily="34" charset="0"/>
              </a:rPr>
              <a:t>000 </a:t>
            </a:r>
            <a:r>
              <a:rPr lang="es-CO" sz="2000" b="1" dirty="0">
                <a:solidFill>
                  <a:prstClr val="black"/>
                </a:solidFill>
                <a:latin typeface="Gotham Light" pitchFamily="50" charset="0"/>
                <a:ea typeface="MS PGothic" panose="020B0600070205080204" pitchFamily="34" charset="-128"/>
                <a:cs typeface="Arial" panose="020B0604020202020204" pitchFamily="34" charset="0"/>
              </a:rPr>
              <a:t>habitantes</a:t>
            </a:r>
            <a:endParaRPr lang="x-none" sz="2000" b="1" dirty="0">
              <a:solidFill>
                <a:prstClr val="black"/>
              </a:solidFill>
              <a:latin typeface="Gotham Light" pitchFamily="50" charset="0"/>
              <a:ea typeface="MS PGothic" panose="020B0600070205080204" pitchFamily="34" charset="-128"/>
              <a:cs typeface="Arial" panose="020B0604020202020204" pitchFamily="34" charset="0"/>
            </a:endParaRPr>
          </a:p>
        </p:txBody>
      </p:sp>
      <p:sp>
        <p:nvSpPr>
          <p:cNvPr id="7" name="Oval 1"/>
          <p:cNvSpPr/>
          <p:nvPr/>
        </p:nvSpPr>
        <p:spPr>
          <a:xfrm>
            <a:off x="4496328" y="3136887"/>
            <a:ext cx="1981200" cy="533400"/>
          </a:xfrm>
          <a:prstGeom prst="ellipse">
            <a:avLst/>
          </a:prstGeom>
          <a:noFill/>
          <a:ln w="25400" cap="flat" algn="ctr">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en-US"/>
          </a:p>
        </p:txBody>
      </p:sp>
    </p:spTree>
    <p:extLst>
      <p:ext uri="{BB962C8B-B14F-4D97-AF65-F5344CB8AC3E}">
        <p14:creationId xmlns:p14="http://schemas.microsoft.com/office/powerpoint/2010/main" val="9153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b="0" dirty="0">
                <a:solidFill>
                  <a:srgbClr val="C00000"/>
                </a:solidFill>
                <a:latin typeface="Gotham Black" pitchFamily="50" charset="0"/>
              </a:rPr>
              <a:t>Conteos frente a tasas de ataque</a:t>
            </a:r>
            <a:endParaRPr lang="x-none" altLang="en-US" sz="3200" b="0" dirty="0">
              <a:solidFill>
                <a:srgbClr val="C00000"/>
              </a:solidFill>
              <a:latin typeface="Gotham Black" pitchFamily="50" charset="0"/>
            </a:endParaRPr>
          </a:p>
        </p:txBody>
      </p:sp>
      <p:sp>
        <p:nvSpPr>
          <p:cNvPr id="10" name="TextBox 5"/>
          <p:cNvSpPr txBox="1">
            <a:spLocks noChangeArrowheads="1"/>
          </p:cNvSpPr>
          <p:nvPr/>
        </p:nvSpPr>
        <p:spPr bwMode="auto">
          <a:xfrm>
            <a:off x="467544" y="1052736"/>
            <a:ext cx="845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lvl="0" algn="just">
              <a:spcBef>
                <a:spcPct val="0"/>
              </a:spcBef>
              <a:buClrTx/>
              <a:buSzTx/>
              <a:buNone/>
            </a:pPr>
            <a:r>
              <a:rPr lang="es-ES" altLang="en-US" sz="2000" b="1" dirty="0">
                <a:solidFill>
                  <a:prstClr val="black"/>
                </a:solidFill>
                <a:latin typeface="Gotham Light" pitchFamily="50" charset="0"/>
                <a:ea typeface="MS PGothic" panose="020B0600070205080204" pitchFamily="34" charset="-128"/>
                <a:cs typeface="Arial" panose="020B0604020202020204" pitchFamily="34" charset="0"/>
              </a:rPr>
              <a:t>Tasas de incidencia de la fiebre hemorrágica (por 1.000) por sexo y edad, Zaire, 2016</a:t>
            </a:r>
          </a:p>
          <a:p>
            <a:pPr lvl="0">
              <a:spcBef>
                <a:spcPct val="0"/>
              </a:spcBef>
              <a:buClrTx/>
              <a:buSzTx/>
              <a:buNone/>
            </a:pPr>
            <a:endParaRPr lang="en-US" altLang="en-US" sz="2000" b="1" dirty="0">
              <a:solidFill>
                <a:prstClr val="black"/>
              </a:solidFill>
              <a:latin typeface="Gotham Light" pitchFamily="50" charset="0"/>
              <a:ea typeface="MS PGothic"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Gotham Light" pitchFamily="50" charset="0"/>
              <a:ea typeface="MS PGothic" panose="020B0600070205080204" pitchFamily="34" charset="-128"/>
              <a:cs typeface="Arial" panose="020B0604020202020204" pitchFamily="34" charset="0"/>
            </a:endParaRPr>
          </a:p>
        </p:txBody>
      </p:sp>
      <p:graphicFrame>
        <p:nvGraphicFramePr>
          <p:cNvPr id="7" name="Content Placeholder 3"/>
          <p:cNvGraphicFramePr>
            <a:graphicFrameLocks noGrp="1"/>
          </p:cNvGraphicFramePr>
          <p:nvPr>
            <p:ph idx="4294967295"/>
            <p:extLst>
              <p:ext uri="{D42A27DB-BD31-4B8C-83A1-F6EECF244321}">
                <p14:modId xmlns:p14="http://schemas.microsoft.com/office/powerpoint/2010/main" val="1528694017"/>
              </p:ext>
            </p:extLst>
          </p:nvPr>
        </p:nvGraphicFramePr>
        <p:xfrm>
          <a:off x="345631" y="2003138"/>
          <a:ext cx="8381299" cy="3048003"/>
        </p:xfrm>
        <a:graphic>
          <a:graphicData uri="http://schemas.openxmlformats.org/drawingml/2006/table">
            <a:tbl>
              <a:tblPr firstRow="1" lastRow="1" bandRow="1">
                <a:tableStyleId>{F2DE63D5-997A-4646-A377-4702673A728D}</a:tableStyleId>
              </a:tblPr>
              <a:tblGrid>
                <a:gridCol w="1777624">
                  <a:extLst>
                    <a:ext uri="{9D8B030D-6E8A-4147-A177-3AD203B41FA5}">
                      <a16:colId xmlns:a16="http://schemas.microsoft.com/office/drawing/2014/main" val="20000"/>
                    </a:ext>
                  </a:extLst>
                </a:gridCol>
                <a:gridCol w="2201225">
                  <a:extLst>
                    <a:ext uri="{9D8B030D-6E8A-4147-A177-3AD203B41FA5}">
                      <a16:colId xmlns:a16="http://schemas.microsoft.com/office/drawing/2014/main" val="20001"/>
                    </a:ext>
                  </a:extLst>
                </a:gridCol>
                <a:gridCol w="2201225">
                  <a:extLst>
                    <a:ext uri="{9D8B030D-6E8A-4147-A177-3AD203B41FA5}">
                      <a16:colId xmlns:a16="http://schemas.microsoft.com/office/drawing/2014/main" val="20002"/>
                    </a:ext>
                  </a:extLst>
                </a:gridCol>
                <a:gridCol w="2201225">
                  <a:extLst>
                    <a:ext uri="{9D8B030D-6E8A-4147-A177-3AD203B41FA5}">
                      <a16:colId xmlns:a16="http://schemas.microsoft.com/office/drawing/2014/main" val="20003"/>
                    </a:ext>
                  </a:extLst>
                </a:gridCol>
              </a:tblGrid>
              <a:tr h="435429">
                <a:tc>
                  <a:txBody>
                    <a:bodyPr/>
                    <a:lstStyle/>
                    <a:p>
                      <a:pPr algn="ctr">
                        <a:defRPr b="0" i="0"/>
                      </a:pPr>
                      <a:r>
                        <a:rPr lang="x-none" sz="1800" b="1" dirty="0">
                          <a:latin typeface="Gotham Light" pitchFamily="50" charset="0"/>
                        </a:rPr>
                        <a:t>Edad (años)</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1800" b="1">
                          <a:latin typeface="Gotham Light" pitchFamily="50" charset="0"/>
                        </a:rPr>
                        <a:t>Hombres</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1800" b="1">
                          <a:latin typeface="Gotham Light" pitchFamily="50" charset="0"/>
                        </a:rPr>
                        <a:t>Mujeres</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defRPr b="0" i="0"/>
                      </a:pPr>
                      <a:r>
                        <a:rPr lang="x-none" sz="1800" b="1">
                          <a:latin typeface="Gotham Light" pitchFamily="50" charset="0"/>
                        </a:rPr>
                        <a:t>Total</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extLst>
                  <a:ext uri="{0D108BD9-81ED-4DB2-BD59-A6C34878D82A}">
                    <a16:rowId xmlns:a16="http://schemas.microsoft.com/office/drawing/2014/main" val="10000"/>
                  </a:ext>
                </a:extLst>
              </a:tr>
              <a:tr h="435429">
                <a:tc>
                  <a:txBody>
                    <a:bodyPr/>
                    <a:lstStyle/>
                    <a:p>
                      <a:pPr algn="ctr">
                        <a:defRPr b="0" i="0"/>
                      </a:pPr>
                      <a:r>
                        <a:rPr lang="x-none" sz="1800" dirty="0">
                          <a:latin typeface="Gotham Light" pitchFamily="50" charset="0"/>
                        </a:rPr>
                        <a:t>&lt; 1</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800" b="1" dirty="0">
                          <a:latin typeface="Gotham Light" pitchFamily="50" charset="0"/>
                        </a:rPr>
                        <a:t>12,5</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800" b="1" dirty="0">
                          <a:latin typeface="Gotham Light" pitchFamily="50" charset="0"/>
                        </a:rPr>
                        <a:t>16,5</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800" b="1" dirty="0">
                          <a:latin typeface="Gotham Light" pitchFamily="50" charset="0"/>
                        </a:rPr>
                        <a:t>14,5</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5429">
                <a:tc>
                  <a:txBody>
                    <a:bodyPr/>
                    <a:lstStyle/>
                    <a:p>
                      <a:pPr algn="ctr">
                        <a:defRPr b="0" i="0"/>
                      </a:pPr>
                      <a:r>
                        <a:rPr lang="x-none" sz="1800">
                          <a:latin typeface="Gotham Light" pitchFamily="50" charset="0"/>
                        </a:rPr>
                        <a:t>1 </a:t>
                      </a:r>
                      <a:r>
                        <a:rPr lang="x-none" sz="1800">
                          <a:latin typeface="Gotham Light" pitchFamily="50" charset="0"/>
                          <a:cs typeface="Arial"/>
                        </a:rPr>
                        <a:t>– 14</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800" dirty="0">
                          <a:latin typeface="Gotham Light" pitchFamily="50" charset="0"/>
                        </a:rPr>
                        <a:t>2,2</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800" dirty="0">
                          <a:latin typeface="Gotham Light" pitchFamily="50" charset="0"/>
                        </a:rPr>
                        <a:t>3,1</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800">
                          <a:latin typeface="Gotham Light" pitchFamily="50" charset="0"/>
                        </a:rPr>
                        <a:t>2,6</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5429">
                <a:tc>
                  <a:txBody>
                    <a:bodyPr/>
                    <a:lstStyle/>
                    <a:p>
                      <a:pPr marL="0" marR="0" indent="0" algn="ctr" defTabSz="914400" rtl="0" eaLnBrk="1" fontAlgn="auto" latinLnBrk="0" hangingPunct="1">
                        <a:lnSpc>
                          <a:spcPct val="100000"/>
                        </a:lnSpc>
                        <a:spcBef>
                          <a:spcPct val="0"/>
                        </a:spcBef>
                        <a:spcAft>
                          <a:spcPct val="0"/>
                        </a:spcAft>
                        <a:buClrTx/>
                        <a:buSzTx/>
                        <a:buFontTx/>
                        <a:buNone/>
                        <a:defRPr b="0" i="0"/>
                      </a:pPr>
                      <a:r>
                        <a:rPr lang="x-none" sz="1800">
                          <a:latin typeface="Gotham Light" pitchFamily="50" charset="0"/>
                        </a:rPr>
                        <a:t>15 </a:t>
                      </a:r>
                      <a:r>
                        <a:rPr lang="x-none" sz="1800">
                          <a:latin typeface="Gotham Light" pitchFamily="50" charset="0"/>
                          <a:cs typeface="Arial"/>
                        </a:rPr>
                        <a:t>– 29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800">
                          <a:latin typeface="Gotham Light" pitchFamily="50" charset="0"/>
                        </a:rPr>
                        <a:t>6,0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800" dirty="0">
                          <a:latin typeface="Gotham Light" pitchFamily="50" charset="0"/>
                        </a:rPr>
                        <a:t>10,0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800" dirty="0">
                          <a:latin typeface="Gotham Light" pitchFamily="50" charset="0"/>
                        </a:rPr>
                        <a:t>8,1</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5429">
                <a:tc>
                  <a:txBody>
                    <a:bodyPr/>
                    <a:lstStyle/>
                    <a:p>
                      <a:pPr marL="0" marR="0" indent="0" algn="ctr" defTabSz="914400" rtl="0" eaLnBrk="1" fontAlgn="auto" latinLnBrk="0" hangingPunct="1">
                        <a:lnSpc>
                          <a:spcPct val="100000"/>
                        </a:lnSpc>
                        <a:spcBef>
                          <a:spcPct val="0"/>
                        </a:spcBef>
                        <a:spcAft>
                          <a:spcPct val="0"/>
                        </a:spcAft>
                        <a:buClrTx/>
                        <a:buSzTx/>
                        <a:buFontTx/>
                        <a:buNone/>
                        <a:defRPr b="0" i="0"/>
                      </a:pPr>
                      <a:r>
                        <a:rPr lang="x-none" sz="1800">
                          <a:latin typeface="Gotham Light" pitchFamily="50" charset="0"/>
                        </a:rPr>
                        <a:t>30 </a:t>
                      </a:r>
                      <a:r>
                        <a:rPr lang="x-none" sz="1800">
                          <a:latin typeface="Gotham Light" pitchFamily="50" charset="0"/>
                          <a:cs typeface="Arial"/>
                        </a:rPr>
                        <a:t>– 49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800">
                          <a:latin typeface="Gotham Light" pitchFamily="50" charset="0"/>
                        </a:rPr>
                        <a:t>9,1</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800" dirty="0">
                          <a:latin typeface="Gotham Light" pitchFamily="50" charset="0"/>
                        </a:rPr>
                        <a:t>7,7</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800" dirty="0">
                          <a:latin typeface="Gotham Light" pitchFamily="50" charset="0"/>
                        </a:rPr>
                        <a:t>8,4</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5429">
                <a:tc>
                  <a:txBody>
                    <a:bodyPr/>
                    <a:lstStyle/>
                    <a:p>
                      <a:pPr marL="0" marR="0" indent="0" algn="ctr" defTabSz="914400" rtl="0" eaLnBrk="1" fontAlgn="auto" latinLnBrk="0" hangingPunct="1">
                        <a:lnSpc>
                          <a:spcPct val="100000"/>
                        </a:lnSpc>
                        <a:spcBef>
                          <a:spcPct val="0"/>
                        </a:spcBef>
                        <a:spcAft>
                          <a:spcPct val="0"/>
                        </a:spcAft>
                        <a:buClrTx/>
                        <a:buSzTx/>
                        <a:buFontTx/>
                        <a:buNone/>
                        <a:defRPr b="0" i="0"/>
                      </a:pPr>
                      <a:r>
                        <a:rPr lang="x-none" sz="1800">
                          <a:latin typeface="Gotham Light" pitchFamily="50" charset="0"/>
                          <a:cs typeface="Arial"/>
                        </a:rPr>
                        <a:t>≥ 50</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800">
                          <a:latin typeface="Gotham Light" pitchFamily="50" charset="0"/>
                        </a:rPr>
                        <a:t>7,7</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800" dirty="0">
                          <a:latin typeface="Gotham Light" pitchFamily="50" charset="0"/>
                        </a:rPr>
                        <a:t>5,8</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800" dirty="0">
                          <a:latin typeface="Gotham Light" pitchFamily="50" charset="0"/>
                        </a:rPr>
                        <a:t>6,5</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35429">
                <a:tc>
                  <a:txBody>
                    <a:bodyPr/>
                    <a:lstStyle/>
                    <a:p>
                      <a:pPr algn="ctr">
                        <a:defRPr b="0" i="0"/>
                      </a:pPr>
                      <a:r>
                        <a:rPr lang="x-none" sz="1800" dirty="0">
                          <a:latin typeface="Gotham Light" pitchFamily="50" charset="0"/>
                        </a:rPr>
                        <a:t>Total</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0" i="0"/>
                      </a:pPr>
                      <a:r>
                        <a:rPr lang="x-none" sz="1800">
                          <a:latin typeface="Gotham Light" pitchFamily="50" charset="0"/>
                        </a:rPr>
                        <a:t>5,9</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defRPr b="0" i="0"/>
                      </a:pPr>
                      <a:r>
                        <a:rPr lang="x-none" sz="1800">
                          <a:latin typeface="Gotham Light" pitchFamily="50" charset="0"/>
                        </a:rPr>
                        <a:t>6,7</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19F"/>
                    </a:solidFill>
                  </a:tcPr>
                </a:tc>
                <a:tc>
                  <a:txBody>
                    <a:bodyPr/>
                    <a:lstStyle/>
                    <a:p>
                      <a:pPr algn="ctr">
                        <a:defRPr b="0" i="0"/>
                      </a:pPr>
                      <a:r>
                        <a:rPr lang="x-none" sz="1800" dirty="0">
                          <a:latin typeface="Gotham Light" pitchFamily="50" charset="0"/>
                        </a:rPr>
                        <a:t>6,4</a:t>
                      </a:r>
                    </a:p>
                  </a:txBody>
                  <a:tcPr marL="100773" marR="100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extBox 4"/>
          <p:cNvSpPr txBox="1"/>
          <p:nvPr/>
        </p:nvSpPr>
        <p:spPr>
          <a:xfrm>
            <a:off x="467544" y="5229200"/>
            <a:ext cx="7864304" cy="1015663"/>
          </a:xfrm>
          <a:prstGeom prst="rect">
            <a:avLst/>
          </a:prstGeom>
          <a:noFill/>
        </p:spPr>
        <p:txBody>
          <a:bodyPr wrap="square" rtlCol="0">
            <a:spAutoFit/>
          </a:bodyPr>
          <a:lstStyle/>
          <a:p>
            <a:pPr>
              <a:defRPr b="0" i="0"/>
            </a:pPr>
            <a:r>
              <a:rPr lang="x-none" sz="2000" b="1" dirty="0">
                <a:solidFill>
                  <a:prstClr val="black"/>
                </a:solidFill>
                <a:latin typeface="Gotham Light" pitchFamily="50" charset="0"/>
                <a:ea typeface="MS PGothic" panose="020B0600070205080204" pitchFamily="34" charset="-128"/>
                <a:cs typeface="Arial" panose="020B0604020202020204" pitchFamily="34" charset="0"/>
              </a:rPr>
              <a:t>P1 ¿Qué grupo de edad tenía más cantidad de casos?</a:t>
            </a:r>
          </a:p>
          <a:p>
            <a:pPr>
              <a:defRPr b="0" i="0"/>
            </a:pPr>
            <a:r>
              <a:rPr lang="x-none" sz="2000" b="1" dirty="0">
                <a:solidFill>
                  <a:prstClr val="black"/>
                </a:solidFill>
                <a:latin typeface="Gotham Light" pitchFamily="50" charset="0"/>
                <a:ea typeface="MS PGothic" panose="020B0600070205080204" pitchFamily="34" charset="-128"/>
                <a:cs typeface="Arial" panose="020B0604020202020204" pitchFamily="34" charset="0"/>
              </a:rPr>
              <a:t>P2. ¿Qué grupo de edad tenía el mayor riesgo  de sufrir la enfermedad?</a:t>
            </a:r>
          </a:p>
        </p:txBody>
      </p:sp>
      <p:sp>
        <p:nvSpPr>
          <p:cNvPr id="9" name="TextBox 5"/>
          <p:cNvSpPr txBox="1"/>
          <p:nvPr/>
        </p:nvSpPr>
        <p:spPr>
          <a:xfrm>
            <a:off x="7125544" y="5214033"/>
            <a:ext cx="1800200" cy="1015663"/>
          </a:xfrm>
          <a:prstGeom prst="rect">
            <a:avLst/>
          </a:prstGeom>
          <a:noFill/>
        </p:spPr>
        <p:txBody>
          <a:bodyPr wrap="square" rtlCol="0">
            <a:spAutoFit/>
          </a:bodyPr>
          <a:lstStyle/>
          <a:p>
            <a:pPr algn="r">
              <a:defRPr b="0" i="0"/>
            </a:pPr>
            <a:r>
              <a:rPr lang="x-none" sz="2000" b="1" dirty="0">
                <a:solidFill>
                  <a:srgbClr val="006600"/>
                </a:solidFill>
                <a:latin typeface="Gotham Light" pitchFamily="50" charset="0"/>
              </a:rPr>
              <a:t>30 – 49 años</a:t>
            </a:r>
          </a:p>
          <a:p>
            <a:pPr algn="r">
              <a:defRPr b="0" i="0"/>
            </a:pPr>
            <a:endParaRPr lang="es-CO" sz="2000" b="1" dirty="0">
              <a:solidFill>
                <a:srgbClr val="006600"/>
              </a:solidFill>
              <a:latin typeface="Gotham Light" pitchFamily="50" charset="0"/>
            </a:endParaRPr>
          </a:p>
        </p:txBody>
      </p:sp>
      <p:sp>
        <p:nvSpPr>
          <p:cNvPr id="11" name="TextBox 5"/>
          <p:cNvSpPr txBox="1"/>
          <p:nvPr/>
        </p:nvSpPr>
        <p:spPr>
          <a:xfrm>
            <a:off x="1996344" y="5585318"/>
            <a:ext cx="1800200" cy="707886"/>
          </a:xfrm>
          <a:prstGeom prst="rect">
            <a:avLst/>
          </a:prstGeom>
          <a:noFill/>
        </p:spPr>
        <p:txBody>
          <a:bodyPr wrap="square" rtlCol="0">
            <a:spAutoFit/>
          </a:bodyPr>
          <a:lstStyle/>
          <a:p>
            <a:pPr algn="r">
              <a:defRPr b="0" i="0"/>
            </a:pPr>
            <a:endParaRPr lang="es-CO" sz="2000" b="1" dirty="0">
              <a:solidFill>
                <a:srgbClr val="006600"/>
              </a:solidFill>
              <a:latin typeface="Gotham Light" pitchFamily="50" charset="0"/>
            </a:endParaRPr>
          </a:p>
          <a:p>
            <a:pPr algn="r">
              <a:defRPr b="0" i="0"/>
            </a:pPr>
            <a:r>
              <a:rPr lang="x-none" sz="2000" b="1" dirty="0">
                <a:solidFill>
                  <a:srgbClr val="006600"/>
                </a:solidFill>
                <a:latin typeface="Gotham Light" pitchFamily="50" charset="0"/>
              </a:rPr>
              <a:t>&lt; 1 año</a:t>
            </a:r>
          </a:p>
        </p:txBody>
      </p:sp>
    </p:spTree>
    <p:extLst>
      <p:ext uri="{BB962C8B-B14F-4D97-AF65-F5344CB8AC3E}">
        <p14:creationId xmlns:p14="http://schemas.microsoft.com/office/powerpoint/2010/main" val="4153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Prevalencia</a:t>
            </a:r>
            <a:endParaRPr lang="x-none" altLang="en-US" sz="3200" dirty="0">
              <a:solidFill>
                <a:srgbClr val="C00000"/>
              </a:solidFill>
              <a:latin typeface="Gotham Black" pitchFamily="50" charset="0"/>
            </a:endParaRPr>
          </a:p>
        </p:txBody>
      </p:sp>
      <p:sp>
        <p:nvSpPr>
          <p:cNvPr id="9" name="Content Placeholder 2"/>
          <p:cNvSpPr txBox="1">
            <a:spLocks/>
          </p:cNvSpPr>
          <p:nvPr/>
        </p:nvSpPr>
        <p:spPr bwMode="auto">
          <a:xfrm>
            <a:off x="492919" y="1124744"/>
            <a:ext cx="832104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ts val="600"/>
              </a:spcBef>
              <a:spcAft>
                <a:spcPct val="0"/>
              </a:spcAft>
              <a:buClr>
                <a:srgbClr val="00820C"/>
              </a:buClr>
              <a:buSzPct val="10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ts val="600"/>
              </a:spcBef>
              <a:spcAft>
                <a:spcPct val="0"/>
              </a:spcAft>
              <a:buClr>
                <a:srgbClr val="00953A"/>
              </a:buClr>
              <a:buSzPct val="100000"/>
              <a:buFont typeface="Arial" panose="020B0604020202020204" pitchFamily="34" charset="0"/>
              <a:buChar char="–"/>
              <a:defRPr sz="2800">
                <a:solidFill>
                  <a:schemeClr val="tx1"/>
                </a:solidFill>
                <a:latin typeface="+mn-lt"/>
                <a:cs typeface="+mn-cs"/>
              </a:defRPr>
            </a:lvl2pPr>
            <a:lvl3pPr marL="1200150" indent="-285750" algn="l" rtl="0" eaLnBrk="0" fontAlgn="base" hangingPunct="0">
              <a:spcBef>
                <a:spcPts val="0"/>
              </a:spcBef>
              <a:spcAft>
                <a:spcPct val="0"/>
              </a:spcAft>
              <a:buClr>
                <a:srgbClr val="00953A"/>
              </a:buClr>
              <a:buSzPct val="100000"/>
              <a:buFont typeface="Arial" panose="020B0604020202020204" pitchFamily="34" charset="0"/>
              <a:buChar char="•"/>
              <a:defRPr sz="2400">
                <a:solidFill>
                  <a:schemeClr val="tx1"/>
                </a:solidFill>
                <a:latin typeface="+mn-lt"/>
                <a:cs typeface="+mn-cs"/>
              </a:defRPr>
            </a:lvl3pPr>
            <a:lvl4pPr marL="1600200" indent="-228600" algn="l" rtl="0" eaLnBrk="0" fontAlgn="base" hangingPunct="0">
              <a:spcBef>
                <a:spcPts val="0"/>
              </a:spcBef>
              <a:spcAft>
                <a:spcPct val="0"/>
              </a:spcAft>
              <a:buClr>
                <a:srgbClr val="00953A"/>
              </a:buClr>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marR="0" lvl="0" indent="0" algn="l" defTabSz="914400" rtl="0" eaLnBrk="0" fontAlgn="base" latinLnBrk="0" hangingPunct="0">
              <a:lnSpc>
                <a:spcPct val="100000"/>
              </a:lnSpc>
              <a:spcBef>
                <a:spcPts val="600"/>
              </a:spcBef>
              <a:spcAft>
                <a:spcPct val="0"/>
              </a:spcAft>
              <a:buClr>
                <a:srgbClr val="00820C"/>
              </a:buClr>
              <a:buSzPct val="100000"/>
              <a:buFont typeface="Wingdings" pitchFamily="2" charset="2"/>
              <a:buNone/>
              <a:tabLst/>
              <a:defRPr/>
            </a:pPr>
            <a:r>
              <a:rPr kumimoji="0" lang="en-US" sz="2000" b="1" i="0" u="none" strike="noStrike" kern="0" cap="none" spc="0" normalizeH="0" baseline="0" noProof="0" dirty="0">
                <a:ln>
                  <a:noFill/>
                </a:ln>
                <a:solidFill>
                  <a:srgbClr val="00820C"/>
                </a:solidFill>
                <a:effectLst/>
                <a:uLnTx/>
                <a:uFillTx/>
                <a:latin typeface="Gotham Light" pitchFamily="50" charset="0"/>
                <a:cs typeface="Times New Roman"/>
              </a:rPr>
              <a:t>Definición — Prevalencia</a:t>
            </a:r>
            <a:r>
              <a:rPr kumimoji="0" lang="en-US" sz="2000" b="1" i="0" u="none" strike="noStrike" kern="0" cap="none" spc="0" normalizeH="0" noProof="0" dirty="0">
                <a:ln>
                  <a:noFill/>
                </a:ln>
                <a:solidFill>
                  <a:srgbClr val="00820C"/>
                </a:solidFill>
                <a:effectLst/>
                <a:uLnTx/>
                <a:uFillTx/>
                <a:latin typeface="Gotham Light" pitchFamily="50" charset="0"/>
                <a:cs typeface="Times New Roman"/>
              </a:rPr>
              <a:t> de la enfermedad</a:t>
            </a:r>
            <a:endParaRPr kumimoji="0" lang="en-US" sz="2000" b="1" i="0" u="none" strike="noStrike" kern="0" cap="none" spc="0" normalizeH="0" baseline="0" noProof="0" dirty="0">
              <a:ln>
                <a:noFill/>
              </a:ln>
              <a:solidFill>
                <a:srgbClr val="00820C"/>
              </a:solidFill>
              <a:effectLst/>
              <a:uLnTx/>
              <a:uFillTx/>
              <a:latin typeface="Gotham Light" pitchFamily="50" charset="0"/>
              <a:cs typeface="Times New Roman"/>
            </a:endParaRPr>
          </a:p>
          <a:p>
            <a:pPr marL="0" lvl="2" indent="0" algn="just">
              <a:buNone/>
              <a:defRPr/>
            </a:pPr>
            <a:r>
              <a:rPr lang="es-ES" altLang="en-US" sz="2000" i="1" kern="0" dirty="0">
                <a:solidFill>
                  <a:srgbClr val="000000"/>
                </a:solidFill>
                <a:latin typeface="Gotham Light" pitchFamily="50" charset="0"/>
                <a:cs typeface="Times New Roman"/>
              </a:rPr>
              <a:t>Número de casos existentes (prevalentes) de la enfermedad presentes en un población definida, en un punto o a lo largo de un período de tiempo.</a:t>
            </a:r>
          </a:p>
          <a:p>
            <a:pPr marL="742950" lvl="3" indent="-342900" algn="just">
              <a:defRPr/>
            </a:pPr>
            <a:r>
              <a:rPr lang="es-ES" altLang="en-US" sz="1800" kern="0" dirty="0">
                <a:solidFill>
                  <a:srgbClr val="000000"/>
                </a:solidFill>
                <a:latin typeface="Gotham Light" pitchFamily="50" charset="0"/>
                <a:cs typeface="Times New Roman"/>
              </a:rPr>
              <a:t>Casos nuevos y viejos</a:t>
            </a:r>
          </a:p>
          <a:p>
            <a:pPr marL="742950" lvl="3" indent="-342900" algn="just">
              <a:defRPr/>
            </a:pPr>
            <a:r>
              <a:rPr lang="es-ES" altLang="en-US" sz="1800" kern="0" dirty="0">
                <a:solidFill>
                  <a:srgbClr val="000000"/>
                </a:solidFill>
                <a:latin typeface="Gotham Light" pitchFamily="50" charset="0"/>
                <a:cs typeface="Times New Roman"/>
              </a:rPr>
              <a:t>No mide el riesgo directamente</a:t>
            </a:r>
          </a:p>
          <a:p>
            <a:pPr marL="0" lvl="0" indent="0">
              <a:spcBef>
                <a:spcPts val="0"/>
              </a:spcBef>
              <a:buNone/>
              <a:defRPr/>
            </a:pPr>
            <a:endParaRPr lang="en-US" sz="2000" b="1" kern="0" dirty="0">
              <a:solidFill>
                <a:srgbClr val="00820C"/>
              </a:solidFill>
              <a:latin typeface="Gotham Light" pitchFamily="50" charset="0"/>
              <a:cs typeface="Times New Roman"/>
            </a:endParaRPr>
          </a:p>
          <a:p>
            <a:pPr marL="0" lvl="0" indent="0">
              <a:spcBef>
                <a:spcPts val="0"/>
              </a:spcBef>
              <a:buNone/>
              <a:defRPr/>
            </a:pPr>
            <a:r>
              <a:rPr lang="en-US" sz="2000" b="1" kern="0" dirty="0">
                <a:solidFill>
                  <a:srgbClr val="00820C"/>
                </a:solidFill>
                <a:latin typeface="Gotham Light" pitchFamily="50" charset="0"/>
                <a:cs typeface="Times New Roman"/>
              </a:rPr>
              <a:t>Definición— </a:t>
            </a:r>
            <a:r>
              <a:rPr kumimoji="0" lang="en-US" sz="2000" b="1" i="0" u="none" strike="noStrike" kern="0" cap="none" spc="0" normalizeH="0" baseline="0" noProof="0" dirty="0">
                <a:ln>
                  <a:noFill/>
                </a:ln>
                <a:solidFill>
                  <a:srgbClr val="00820C"/>
                </a:solidFill>
                <a:effectLst/>
                <a:uLnTx/>
                <a:uFillTx/>
                <a:latin typeface="Gotham Light" pitchFamily="50" charset="0"/>
                <a:cs typeface="Times New Roman"/>
              </a:rPr>
              <a:t>Prevalencia</a:t>
            </a:r>
            <a:r>
              <a:rPr kumimoji="0" lang="en-US" sz="2000" b="1" i="0" u="none" strike="noStrike" kern="0" cap="none" spc="0" normalizeH="0" noProof="0" dirty="0">
                <a:ln>
                  <a:noFill/>
                </a:ln>
                <a:solidFill>
                  <a:srgbClr val="00820C"/>
                </a:solidFill>
                <a:effectLst/>
                <a:uLnTx/>
                <a:uFillTx/>
                <a:latin typeface="Gotham Light" pitchFamily="50" charset="0"/>
                <a:cs typeface="Times New Roman"/>
              </a:rPr>
              <a:t> de un atributo</a:t>
            </a:r>
            <a:r>
              <a:rPr kumimoji="0" lang="en-US" sz="2000" b="1" i="0" u="none" strike="noStrike" kern="0" cap="none" spc="0" normalizeH="0" baseline="0" noProof="0" dirty="0">
                <a:ln>
                  <a:noFill/>
                </a:ln>
                <a:solidFill>
                  <a:srgbClr val="00820C"/>
                </a:solidFill>
                <a:effectLst/>
                <a:uLnTx/>
                <a:uFillTx/>
                <a:latin typeface="Gotham Light" pitchFamily="50" charset="0"/>
                <a:cs typeface="Times New Roman"/>
              </a:rPr>
              <a:t> </a:t>
            </a:r>
          </a:p>
          <a:p>
            <a:pPr marL="0" lvl="0" indent="0">
              <a:spcBef>
                <a:spcPts val="0"/>
              </a:spcBef>
              <a:buNone/>
              <a:defRPr/>
            </a:pPr>
            <a:r>
              <a:rPr lang="es-ES" sz="2000" i="1" kern="0" dirty="0">
                <a:solidFill>
                  <a:srgbClr val="000000"/>
                </a:solidFill>
                <a:latin typeface="Gotham Light" pitchFamily="50" charset="0"/>
                <a:cs typeface="Times New Roman"/>
              </a:rPr>
              <a:t>Proporción de personas con un atributo particular en un “punto” o período de tiempo</a:t>
            </a:r>
          </a:p>
          <a:p>
            <a:pPr marL="0" lvl="0" indent="0" algn="just">
              <a:spcBef>
                <a:spcPts val="0"/>
              </a:spcBef>
              <a:buNone/>
              <a:defRPr/>
            </a:pPr>
            <a:r>
              <a:rPr lang="es-ES" sz="2000" i="1" kern="0" dirty="0">
                <a:solidFill>
                  <a:srgbClr val="FF0000"/>
                </a:solidFill>
                <a:latin typeface="Gotham Light" pitchFamily="50" charset="0"/>
                <a:cs typeface="Times New Roman"/>
              </a:rPr>
              <a:t>Frecuencia de personas con un atributo particular en una población en un punto o durante un período de tiempo</a:t>
            </a:r>
          </a:p>
          <a:p>
            <a:pPr marL="0" marR="0" lvl="2" indent="0" algn="l" defTabSz="914400" rtl="0" eaLnBrk="0" fontAlgn="base" latinLnBrk="0" hangingPunct="0">
              <a:lnSpc>
                <a:spcPct val="100000"/>
              </a:lnSpc>
              <a:spcBef>
                <a:spcPts val="1200"/>
              </a:spcBef>
              <a:spcAft>
                <a:spcPct val="0"/>
              </a:spcAft>
              <a:buClr>
                <a:srgbClr val="00953A"/>
              </a:buClr>
              <a:buSzPct val="100000"/>
              <a:buFont typeface="Arial" panose="020B0604020202020204" pitchFamily="34" charset="0"/>
              <a:buNone/>
              <a:tabLst/>
              <a:defRPr/>
            </a:pPr>
            <a:r>
              <a:rPr kumimoji="0" lang="en-US" sz="1800" b="1" i="0" u="none" strike="noStrike" kern="0" cap="none" spc="0" normalizeH="0" baseline="0" noProof="0" dirty="0" err="1">
                <a:ln>
                  <a:noFill/>
                </a:ln>
                <a:solidFill>
                  <a:srgbClr val="000000"/>
                </a:solidFill>
                <a:effectLst/>
                <a:uLnTx/>
                <a:uFillTx/>
                <a:latin typeface="Gotham Light" pitchFamily="50" charset="0"/>
                <a:cs typeface="Times New Roman"/>
              </a:rPr>
              <a:t>Fórmula</a:t>
            </a:r>
            <a:endParaRPr kumimoji="0" lang="en-US" sz="1800" b="1" i="0" u="none" strike="noStrike" kern="0" cap="none" spc="0" normalizeH="0" baseline="0" noProof="0" dirty="0">
              <a:ln>
                <a:noFill/>
              </a:ln>
              <a:solidFill>
                <a:srgbClr val="000000"/>
              </a:solidFill>
              <a:effectLst/>
              <a:uLnTx/>
              <a:uFillTx/>
              <a:latin typeface="Gotham Light" pitchFamily="50" charset="0"/>
              <a:cs typeface="Times New Roman"/>
            </a:endParaRPr>
          </a:p>
          <a:p>
            <a:pPr marL="1939925" lvl="2" indent="-1939925" algn="just">
              <a:buNone/>
              <a:tabLst>
                <a:tab pos="1939925" algn="l"/>
              </a:tabLst>
              <a:defRPr/>
            </a:pPr>
            <a:r>
              <a:rPr kumimoji="0" lang="en-US" sz="1800" b="0" i="0" u="none" strike="noStrike" kern="0" cap="none" spc="0" normalizeH="0" baseline="0" noProof="0" dirty="0">
                <a:ln>
                  <a:noFill/>
                </a:ln>
                <a:solidFill>
                  <a:srgbClr val="000000"/>
                </a:solidFill>
                <a:effectLst/>
                <a:uLnTx/>
                <a:uFillTx/>
                <a:latin typeface="Gotham Light" pitchFamily="50" charset="0"/>
                <a:cs typeface="Times New Roman"/>
              </a:rPr>
              <a:t>Numerador: </a:t>
            </a:r>
            <a:r>
              <a:rPr lang="en-US" sz="1800" kern="0" dirty="0">
                <a:solidFill>
                  <a:srgbClr val="000000"/>
                </a:solidFill>
                <a:latin typeface="Gotham Light" pitchFamily="50" charset="0"/>
                <a:cs typeface="Times New Roman"/>
              </a:rPr>
              <a:t>	número de casos actuales o personas con atributo</a:t>
            </a:r>
            <a:endParaRPr kumimoji="0" lang="en-US" sz="1800" b="0" i="0" u="none" strike="noStrike" kern="0" cap="none" spc="0" normalizeH="0" baseline="0" noProof="0" dirty="0">
              <a:ln>
                <a:noFill/>
              </a:ln>
              <a:solidFill>
                <a:srgbClr val="000000"/>
              </a:solidFill>
              <a:effectLst/>
              <a:uLnTx/>
              <a:uFillTx/>
              <a:latin typeface="Gotham Light" pitchFamily="50" charset="0"/>
              <a:cs typeface="Times New Roman"/>
            </a:endParaRPr>
          </a:p>
          <a:p>
            <a:pPr marL="1939925" marR="0" lvl="2" indent="-1939925" algn="l" defTabSz="914400" rtl="0" eaLnBrk="0" fontAlgn="base" latinLnBrk="0" hangingPunct="0">
              <a:lnSpc>
                <a:spcPct val="100000"/>
              </a:lnSpc>
              <a:spcBef>
                <a:spcPts val="0"/>
              </a:spcBef>
              <a:spcAft>
                <a:spcPct val="0"/>
              </a:spcAft>
              <a:buClr>
                <a:srgbClr val="00953A"/>
              </a:buClr>
              <a:buSzPct val="100000"/>
              <a:buFont typeface="Arial" panose="020B0604020202020204" pitchFamily="34" charset="0"/>
              <a:buNone/>
              <a:tabLst>
                <a:tab pos="1939925" algn="l"/>
              </a:tabLst>
              <a:defRPr/>
            </a:pPr>
            <a:r>
              <a:rPr kumimoji="0" lang="en-US" sz="1800" b="0" i="0" u="none" strike="noStrike" kern="0" cap="none" spc="0" normalizeH="0" baseline="0" noProof="0" dirty="0">
                <a:ln>
                  <a:noFill/>
                </a:ln>
                <a:solidFill>
                  <a:srgbClr val="000000"/>
                </a:solidFill>
                <a:effectLst/>
                <a:uLnTx/>
                <a:uFillTx/>
                <a:latin typeface="Gotham Light" pitchFamily="50" charset="0"/>
                <a:cs typeface="Times New Roman"/>
              </a:rPr>
              <a:t>Denominador:	tamaño</a:t>
            </a:r>
            <a:r>
              <a:rPr kumimoji="0" lang="en-US" sz="1800" b="0" i="0" u="none" strike="noStrike" kern="0" cap="none" spc="0" normalizeH="0" noProof="0" dirty="0">
                <a:ln>
                  <a:noFill/>
                </a:ln>
                <a:solidFill>
                  <a:srgbClr val="000000"/>
                </a:solidFill>
                <a:effectLst/>
                <a:uLnTx/>
                <a:uFillTx/>
                <a:latin typeface="Gotham Light" pitchFamily="50" charset="0"/>
                <a:cs typeface="Times New Roman"/>
              </a:rPr>
              <a:t> de la población</a:t>
            </a:r>
            <a:endParaRPr kumimoji="0" lang="en-US" sz="1800" b="0" i="0" u="none" strike="noStrike" kern="0" cap="none" spc="0" normalizeH="0" baseline="0" noProof="0" dirty="0">
              <a:ln>
                <a:noFill/>
              </a:ln>
              <a:solidFill>
                <a:srgbClr val="000000"/>
              </a:solidFill>
              <a:effectLst/>
              <a:uLnTx/>
              <a:uFillTx/>
              <a:latin typeface="Gotham Light" pitchFamily="50" charset="0"/>
              <a:cs typeface="Times New Roman"/>
            </a:endParaRPr>
          </a:p>
          <a:p>
            <a:pPr marL="1939925" marR="0" lvl="2" indent="-1939925" algn="l" defTabSz="914400" rtl="0" eaLnBrk="0" fontAlgn="base" latinLnBrk="0" hangingPunct="0">
              <a:lnSpc>
                <a:spcPct val="100000"/>
              </a:lnSpc>
              <a:spcBef>
                <a:spcPts val="0"/>
              </a:spcBef>
              <a:spcAft>
                <a:spcPct val="0"/>
              </a:spcAft>
              <a:buClr>
                <a:srgbClr val="00953A"/>
              </a:buClr>
              <a:buSzPct val="100000"/>
              <a:buFont typeface="Arial" panose="020B0604020202020204" pitchFamily="34" charset="0"/>
              <a:buNone/>
              <a:tabLst>
                <a:tab pos="1939925" algn="l"/>
              </a:tabLst>
              <a:defRPr/>
            </a:pPr>
            <a:r>
              <a:rPr kumimoji="0" lang="en-US" sz="1800" b="0" i="0" u="none" strike="noStrike" kern="0" cap="none" spc="0" normalizeH="0" baseline="0" noProof="0" dirty="0">
                <a:ln>
                  <a:noFill/>
                </a:ln>
                <a:solidFill>
                  <a:srgbClr val="000000"/>
                </a:solidFill>
                <a:effectLst/>
                <a:uLnTx/>
                <a:uFillTx/>
                <a:latin typeface="Gotham Light" pitchFamily="50" charset="0"/>
                <a:cs typeface="Times New Roman"/>
              </a:rPr>
              <a:t>Constante:	usualmente 100 (%) o</a:t>
            </a:r>
            <a:r>
              <a:rPr kumimoji="0" lang="en-US" sz="1800" b="0" i="0" u="none" strike="noStrike" kern="0" cap="none" spc="0" normalizeH="0" noProof="0" dirty="0">
                <a:ln>
                  <a:noFill/>
                </a:ln>
                <a:solidFill>
                  <a:srgbClr val="000000"/>
                </a:solidFill>
                <a:effectLst/>
                <a:uLnTx/>
                <a:uFillTx/>
                <a:latin typeface="Gotham Light" pitchFamily="50" charset="0"/>
                <a:cs typeface="Times New Roman"/>
              </a:rPr>
              <a:t> </a:t>
            </a:r>
            <a:r>
              <a:rPr kumimoji="0" lang="en-US" sz="1800" b="0" i="0" u="none" strike="noStrike" kern="0" cap="none" spc="0" normalizeH="0" baseline="0" noProof="0" dirty="0">
                <a:ln>
                  <a:noFill/>
                </a:ln>
                <a:solidFill>
                  <a:srgbClr val="000000"/>
                </a:solidFill>
                <a:effectLst/>
                <a:uLnTx/>
                <a:uFillTx/>
                <a:latin typeface="Gotham Light" pitchFamily="50" charset="0"/>
                <a:cs typeface="Times New Roman"/>
              </a:rPr>
              <a:t>1.000</a:t>
            </a:r>
          </a:p>
          <a:p>
            <a:pPr marL="0" marR="0" lvl="2" indent="0" algn="l" defTabSz="914400" rtl="0" eaLnBrk="0" fontAlgn="base" latinLnBrk="0" hangingPunct="0">
              <a:lnSpc>
                <a:spcPct val="100000"/>
              </a:lnSpc>
              <a:spcBef>
                <a:spcPts val="0"/>
              </a:spcBef>
              <a:spcAft>
                <a:spcPct val="0"/>
              </a:spcAft>
              <a:buClr>
                <a:srgbClr val="00953A"/>
              </a:buClr>
              <a:buSzPct val="100000"/>
              <a:buFont typeface="Arial" panose="020B0604020202020204" pitchFamily="34" charset="0"/>
              <a:buNone/>
              <a:tabLst/>
              <a:defRPr/>
            </a:pPr>
            <a:endParaRPr kumimoji="0" lang="en-US" sz="2400" b="0" i="0" u="none" strike="noStrike" kern="0" cap="none" spc="0" normalizeH="0" baseline="0" noProof="0" dirty="0">
              <a:ln>
                <a:noFill/>
              </a:ln>
              <a:solidFill>
                <a:srgbClr val="000000"/>
              </a:solidFill>
              <a:effectLst/>
              <a:uLnTx/>
              <a:uFillTx/>
              <a:latin typeface="Arial"/>
              <a:cs typeface="Times New Roman"/>
            </a:endParaRPr>
          </a:p>
          <a:p>
            <a:pPr marL="0" marR="0" lvl="0" indent="0" algn="l" defTabSz="914400" rtl="0" eaLnBrk="0" fontAlgn="base" latinLnBrk="0" hangingPunct="0">
              <a:lnSpc>
                <a:spcPct val="100000"/>
              </a:lnSpc>
              <a:spcBef>
                <a:spcPts val="600"/>
              </a:spcBef>
              <a:spcAft>
                <a:spcPct val="0"/>
              </a:spcAft>
              <a:buClr>
                <a:srgbClr val="00820C"/>
              </a:buClr>
              <a:buSzPct val="100000"/>
              <a:buFont typeface="Wingdings" pitchFamily="2" charset="2"/>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Times New Roman"/>
            </a:endParaRPr>
          </a:p>
        </p:txBody>
      </p:sp>
    </p:spTree>
    <p:extLst>
      <p:ext uri="{BB962C8B-B14F-4D97-AF65-F5344CB8AC3E}">
        <p14:creationId xmlns:p14="http://schemas.microsoft.com/office/powerpoint/2010/main" val="385254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Prevalencia - ejemplos</a:t>
            </a:r>
            <a:endParaRPr lang="x-none" altLang="en-US" sz="3200" dirty="0">
              <a:solidFill>
                <a:srgbClr val="C00000"/>
              </a:solidFill>
              <a:latin typeface="Gotham Black" pitchFamily="50" charset="0"/>
            </a:endParaRPr>
          </a:p>
        </p:txBody>
      </p:sp>
      <p:sp>
        <p:nvSpPr>
          <p:cNvPr id="4" name="Content Placeholder 2"/>
          <p:cNvSpPr>
            <a:spLocks noGrp="1"/>
          </p:cNvSpPr>
          <p:nvPr>
            <p:ph idx="4294967295"/>
          </p:nvPr>
        </p:nvSpPr>
        <p:spPr>
          <a:xfrm>
            <a:off x="-396552" y="2029180"/>
            <a:ext cx="10225136" cy="4800599"/>
          </a:xfrm>
          <a:prstGeom prst="rect">
            <a:avLst/>
          </a:prstGeom>
        </p:spPr>
        <p:txBody>
          <a:bodyPr/>
          <a:lstStyle/>
          <a:p>
            <a:pPr marL="0" indent="0" algn="ctr">
              <a:spcBef>
                <a:spcPts val="1200"/>
              </a:spcBef>
              <a:buNone/>
              <a:tabLst>
                <a:tab pos="857250" algn="l"/>
              </a:tabLst>
              <a:defRPr/>
            </a:pPr>
            <a:r>
              <a:rPr lang="es-ES" altLang="en-US" sz="2000" u="sng" dirty="0">
                <a:latin typeface="Gotham Light" pitchFamily="50" charset="0"/>
              </a:rPr>
              <a:t>Número de personas que viven con VIH en la provincia X en 2018</a:t>
            </a:r>
          </a:p>
          <a:p>
            <a:pPr marL="0" indent="0" algn="ctr">
              <a:spcBef>
                <a:spcPts val="1200"/>
              </a:spcBef>
              <a:buNone/>
              <a:tabLst>
                <a:tab pos="857250" algn="l"/>
              </a:tabLst>
              <a:defRPr/>
            </a:pPr>
            <a:r>
              <a:rPr lang="es-ES" altLang="en-US" sz="2000" dirty="0">
                <a:latin typeface="Gotham Light" pitchFamily="50" charset="0"/>
              </a:rPr>
              <a:t>Población de la provincia X a 1 de julio de 2018</a:t>
            </a:r>
          </a:p>
          <a:p>
            <a:pPr marL="0" indent="0" algn="ctr">
              <a:spcBef>
                <a:spcPts val="1200"/>
              </a:spcBef>
              <a:buNone/>
              <a:tabLst>
                <a:tab pos="857250" algn="l"/>
              </a:tabLst>
              <a:defRPr/>
            </a:pPr>
            <a:endParaRPr lang="en-US" altLang="en-US" sz="2000" dirty="0">
              <a:latin typeface="Gotham Light" pitchFamily="50" charset="0"/>
            </a:endParaRPr>
          </a:p>
          <a:p>
            <a:pPr marL="0" indent="0" algn="ctr">
              <a:buNone/>
              <a:tabLst>
                <a:tab pos="857250" algn="l"/>
              </a:tabLst>
              <a:defRPr/>
            </a:pPr>
            <a:r>
              <a:rPr lang="es-ES" altLang="en-US" sz="2000" u="sng" dirty="0">
                <a:latin typeface="Gotham Light" pitchFamily="50" charset="0"/>
              </a:rPr>
              <a:t>Número de niños con anemia en el Distrito Y en 2018</a:t>
            </a:r>
          </a:p>
          <a:p>
            <a:pPr marL="0" indent="0" algn="ctr">
              <a:buNone/>
              <a:tabLst>
                <a:tab pos="857250" algn="l"/>
              </a:tabLst>
              <a:defRPr/>
            </a:pPr>
            <a:r>
              <a:rPr lang="es-ES" altLang="en-US" sz="2000" dirty="0">
                <a:latin typeface="Gotham Light" pitchFamily="50" charset="0"/>
              </a:rPr>
              <a:t>Población infantil del distrito Y al 1 de julio de 2018</a:t>
            </a:r>
          </a:p>
          <a:p>
            <a:pPr marL="0" indent="0" algn="ctr">
              <a:buNone/>
              <a:tabLst>
                <a:tab pos="857250" algn="l"/>
              </a:tabLst>
              <a:defRPr/>
            </a:pPr>
            <a:endParaRPr lang="en-US" altLang="en-US" sz="2000" dirty="0">
              <a:latin typeface="Gotham Light" pitchFamily="50" charset="0"/>
            </a:endParaRPr>
          </a:p>
          <a:p>
            <a:pPr marL="0" indent="0" algn="ctr">
              <a:buNone/>
              <a:tabLst>
                <a:tab pos="857250" algn="l"/>
              </a:tabLst>
              <a:defRPr/>
            </a:pPr>
            <a:r>
              <a:rPr lang="es-ES" altLang="en-US" sz="2000" u="sng" dirty="0">
                <a:latin typeface="Gotham Light" pitchFamily="50" charset="0"/>
              </a:rPr>
              <a:t>Número de adultos que fumaban cigarrillos en el país Z en 2018</a:t>
            </a:r>
          </a:p>
          <a:p>
            <a:pPr marL="0" indent="0" algn="ctr">
              <a:buNone/>
              <a:tabLst>
                <a:tab pos="857250" algn="l"/>
              </a:tabLst>
              <a:defRPr/>
            </a:pPr>
            <a:r>
              <a:rPr lang="es-ES" altLang="en-US" sz="2000" dirty="0">
                <a:latin typeface="Gotham Light" pitchFamily="50" charset="0"/>
              </a:rPr>
              <a:t>Población adulta del país Z a 1 de julio de 2018</a:t>
            </a:r>
          </a:p>
          <a:p>
            <a:pPr marL="0" indent="0" algn="ctr">
              <a:buNone/>
              <a:tabLst>
                <a:tab pos="857250" algn="l"/>
              </a:tabLst>
              <a:defRPr/>
            </a:pPr>
            <a:endParaRPr lang="es-ES" altLang="en-US" sz="2000" dirty="0">
              <a:latin typeface="Gotham Light" pitchFamily="50" charset="0"/>
            </a:endParaRPr>
          </a:p>
          <a:p>
            <a:pPr marL="0" indent="0" algn="just">
              <a:buNone/>
              <a:tabLst>
                <a:tab pos="857250" algn="l"/>
              </a:tabLst>
              <a:defRPr/>
            </a:pPr>
            <a:r>
              <a:rPr lang="es-ES" altLang="en-US" sz="2000" dirty="0">
                <a:latin typeface="Gotham Light" pitchFamily="50" charset="0"/>
              </a:rPr>
              <a:t>	   </a:t>
            </a:r>
            <a:r>
              <a:rPr lang="es-ES" altLang="en-US" sz="2000" b="1" dirty="0">
                <a:latin typeface="Gotham Light" pitchFamily="50" charset="0"/>
              </a:rPr>
              <a:t>*la constante: 100 o 1000</a:t>
            </a:r>
            <a:endParaRPr lang="en-US" altLang="en-US" sz="2000" b="1" dirty="0">
              <a:latin typeface="Gotham Light" pitchFamily="50" charset="0"/>
            </a:endParaRPr>
          </a:p>
          <a:p>
            <a:pPr marL="0" indent="0" algn="ctr">
              <a:buNone/>
              <a:tabLst>
                <a:tab pos="857250" algn="l"/>
              </a:tabLst>
              <a:defRPr/>
            </a:pPr>
            <a:endParaRPr lang="en-US" altLang="en-US" sz="2000" dirty="0">
              <a:latin typeface="Gotham Light" pitchFamily="50" charset="0"/>
            </a:endParaRPr>
          </a:p>
          <a:p>
            <a:pPr>
              <a:defRPr/>
            </a:pPr>
            <a:endParaRPr lang="en-US" dirty="0"/>
          </a:p>
          <a:p>
            <a:pPr marL="0" indent="0">
              <a:buNone/>
            </a:pPr>
            <a:endParaRPr lang="en-US" dirty="0"/>
          </a:p>
        </p:txBody>
      </p:sp>
    </p:spTree>
    <p:extLst>
      <p:ext uri="{BB962C8B-B14F-4D97-AF65-F5344CB8AC3E}">
        <p14:creationId xmlns:p14="http://schemas.microsoft.com/office/powerpoint/2010/main" val="3970361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263563"/>
            <a:ext cx="8086725" cy="400050"/>
          </a:xfrm>
        </p:spPr>
        <p:txBody>
          <a:bodyPr>
            <a:noAutofit/>
          </a:bodyPr>
          <a:lstStyle/>
          <a:p>
            <a:pPr>
              <a:defRPr b="0" i="0"/>
            </a:pPr>
            <a:r>
              <a:rPr lang="es-CO" altLang="en-US" sz="3200" dirty="0">
                <a:solidFill>
                  <a:srgbClr val="C00000"/>
                </a:solidFill>
                <a:latin typeface="Gotham Black" pitchFamily="50" charset="0"/>
              </a:rPr>
              <a:t>Prevalencia - ejercicio 1  </a:t>
            </a:r>
            <a:endParaRPr lang="x-none" altLang="en-US" sz="3200" dirty="0">
              <a:solidFill>
                <a:srgbClr val="C00000"/>
              </a:solidFill>
              <a:latin typeface="Gotham Black" pitchFamily="50" charset="0"/>
            </a:endParaRPr>
          </a:p>
        </p:txBody>
      </p:sp>
      <p:sp>
        <p:nvSpPr>
          <p:cNvPr id="36" name="TextBox 2"/>
          <p:cNvSpPr txBox="1"/>
          <p:nvPr/>
        </p:nvSpPr>
        <p:spPr>
          <a:xfrm>
            <a:off x="466725" y="1759106"/>
            <a:ext cx="768349" cy="4524315"/>
          </a:xfrm>
          <a:prstGeom prst="rect">
            <a:avLst/>
          </a:prstGeom>
          <a:noFill/>
        </p:spPr>
        <p:txBody>
          <a:bodyPr wrap="square" rtlCol="0">
            <a:spAutoFit/>
          </a:bodyPr>
          <a:lstStyle/>
          <a:p>
            <a:r>
              <a:rPr lang="en-US" dirty="0"/>
              <a:t>A</a:t>
            </a:r>
          </a:p>
          <a:p>
            <a:endParaRPr lang="en-US" dirty="0"/>
          </a:p>
          <a:p>
            <a:r>
              <a:rPr lang="en-US" dirty="0"/>
              <a:t>B</a:t>
            </a:r>
          </a:p>
          <a:p>
            <a:endParaRPr lang="en-US" dirty="0"/>
          </a:p>
          <a:p>
            <a:r>
              <a:rPr lang="en-US" dirty="0"/>
              <a:t>C</a:t>
            </a:r>
          </a:p>
          <a:p>
            <a:endParaRPr lang="en-US" dirty="0"/>
          </a:p>
          <a:p>
            <a:endParaRPr lang="en-US" dirty="0"/>
          </a:p>
          <a:p>
            <a:r>
              <a:rPr lang="en-US" dirty="0"/>
              <a:t>D</a:t>
            </a:r>
          </a:p>
          <a:p>
            <a:endParaRPr lang="en-US" dirty="0"/>
          </a:p>
          <a:p>
            <a:endParaRPr lang="en-US" dirty="0"/>
          </a:p>
          <a:p>
            <a:r>
              <a:rPr lang="en-US" dirty="0"/>
              <a:t>E</a:t>
            </a:r>
          </a:p>
          <a:p>
            <a:endParaRPr lang="en-US" dirty="0"/>
          </a:p>
          <a:p>
            <a:r>
              <a:rPr lang="en-US" dirty="0"/>
              <a:t>F</a:t>
            </a:r>
          </a:p>
          <a:p>
            <a:endParaRPr lang="en-US" dirty="0"/>
          </a:p>
          <a:p>
            <a:r>
              <a:rPr lang="en-US" dirty="0"/>
              <a:t>G</a:t>
            </a:r>
          </a:p>
          <a:p>
            <a:endParaRPr lang="en-US" dirty="0"/>
          </a:p>
        </p:txBody>
      </p:sp>
      <p:sp>
        <p:nvSpPr>
          <p:cNvPr id="37" name="Text Box 2"/>
          <p:cNvSpPr txBox="1">
            <a:spLocks noChangeArrowheads="1"/>
          </p:cNvSpPr>
          <p:nvPr/>
        </p:nvSpPr>
        <p:spPr bwMode="auto">
          <a:xfrm>
            <a:off x="1099784" y="1004412"/>
            <a:ext cx="781812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20000"/>
              </a:spcBef>
              <a:buClr>
                <a:srgbClr val="C00000"/>
              </a:buClr>
              <a:buSzPct val="100000"/>
              <a:buFont typeface="Wingdings" panose="05000000000000000000" pitchFamily="2" charset="2"/>
              <a:buChar char="§"/>
              <a:tabLst>
                <a:tab pos="5434013" algn="l"/>
              </a:tabLst>
              <a:defRPr sz="2800" b="1" kern="1200">
                <a:solidFill>
                  <a:schemeClr val="tx1"/>
                </a:solidFill>
                <a:latin typeface="Arial" panose="020B0604020202020204" pitchFamily="34" charset="0"/>
                <a:ea typeface="+mj-ea"/>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tabLst>
                <a:tab pos="5434013" algn="l"/>
              </a:tabLst>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tabLst>
                <a:tab pos="5434013" algn="l"/>
              </a:tabLst>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tabLst>
                <a:tab pos="5434013"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5434013" algn="l"/>
              </a:tabLst>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5434013" algn="l"/>
              </a:tabLst>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5434013" algn="l"/>
              </a:tabLst>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5434013" algn="l"/>
              </a:tabLst>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5434013" algn="l"/>
              </a:tabLst>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3200" dirty="0">
                <a:solidFill>
                  <a:srgbClr val="006600"/>
                </a:solidFill>
                <a:latin typeface="Franklin Gothic Medium" panose="020B0603020102020204" pitchFamily="34" charset="0"/>
                <a:cs typeface="Arial" panose="020B0604020202020204" pitchFamily="34" charset="0"/>
              </a:rPr>
              <a:t>1 Julio		1 Agosto</a:t>
            </a:r>
          </a:p>
        </p:txBody>
      </p:sp>
      <p:sp>
        <p:nvSpPr>
          <p:cNvPr id="38" name="Line 3"/>
          <p:cNvSpPr>
            <a:spLocks noChangeShapeType="1"/>
          </p:cNvSpPr>
          <p:nvPr/>
        </p:nvSpPr>
        <p:spPr bwMode="auto">
          <a:xfrm>
            <a:off x="1050924" y="1964251"/>
            <a:ext cx="7391400" cy="0"/>
          </a:xfrm>
          <a:prstGeom prst="line">
            <a:avLst/>
          </a:prstGeom>
          <a:noFill/>
          <a:ln w="63500">
            <a:solidFill>
              <a:schemeClr val="tx1"/>
            </a:solidFill>
            <a:miter lim="800000"/>
            <a:headEnd type="oval" w="med" len="med"/>
            <a:tailEnd type="oval" w="med" len="med"/>
          </a:ln>
          <a:extLst>
            <a:ext uri="{909E8E84-426E-40dd-AFC4-6F175D3DCCD1}"/>
          </a:extLst>
        </p:spPr>
        <p:txBody>
          <a:bodyPr wrap="none"/>
          <a:lstStyle/>
          <a:p>
            <a:pPr>
              <a:defRPr/>
            </a:pPr>
            <a:endParaRPr lang="en-US"/>
          </a:p>
        </p:txBody>
      </p:sp>
      <p:sp>
        <p:nvSpPr>
          <p:cNvPr id="39" name="Line 15"/>
          <p:cNvSpPr>
            <a:spLocks noChangeShapeType="1"/>
          </p:cNvSpPr>
          <p:nvPr/>
        </p:nvSpPr>
        <p:spPr bwMode="auto">
          <a:xfrm>
            <a:off x="6172199" y="2513526"/>
            <a:ext cx="1981200" cy="0"/>
          </a:xfrm>
          <a:prstGeom prst="line">
            <a:avLst/>
          </a:prstGeom>
          <a:noFill/>
          <a:ln w="63500">
            <a:solidFill>
              <a:schemeClr val="tx1"/>
            </a:solidFill>
            <a:miter lim="800000"/>
            <a:headEnd type="oval" w="med" len="med"/>
            <a:tailEnd type="oval" w="med" len="med"/>
          </a:ln>
          <a:extLst>
            <a:ext uri="{909E8E84-426E-40dd-AFC4-6F175D3DCCD1}"/>
          </a:extLst>
        </p:spPr>
        <p:txBody>
          <a:bodyPr wrap="none"/>
          <a:lstStyle/>
          <a:p>
            <a:pPr>
              <a:defRPr/>
            </a:pPr>
            <a:endParaRPr lang="en-US"/>
          </a:p>
        </p:txBody>
      </p:sp>
      <p:sp>
        <p:nvSpPr>
          <p:cNvPr id="40" name="Line 17"/>
          <p:cNvSpPr>
            <a:spLocks noChangeShapeType="1"/>
          </p:cNvSpPr>
          <p:nvPr/>
        </p:nvSpPr>
        <p:spPr bwMode="auto">
          <a:xfrm>
            <a:off x="1142999" y="3061213"/>
            <a:ext cx="1676400" cy="0"/>
          </a:xfrm>
          <a:prstGeom prst="line">
            <a:avLst/>
          </a:prstGeom>
          <a:noFill/>
          <a:ln w="63500">
            <a:solidFill>
              <a:schemeClr val="tx1"/>
            </a:solidFill>
            <a:miter lim="800000"/>
            <a:headEnd type="oval" w="med" len="med"/>
            <a:tailEnd type="oval" w="med" len="med"/>
          </a:ln>
          <a:extLst>
            <a:ext uri="{909E8E84-426E-40dd-AFC4-6F175D3DCCD1}"/>
          </a:extLst>
        </p:spPr>
        <p:txBody>
          <a:bodyPr wrap="none"/>
          <a:lstStyle/>
          <a:p>
            <a:pPr>
              <a:defRPr/>
            </a:pPr>
            <a:endParaRPr lang="en-US"/>
          </a:p>
        </p:txBody>
      </p:sp>
      <p:sp>
        <p:nvSpPr>
          <p:cNvPr id="41" name="Line 18"/>
          <p:cNvSpPr>
            <a:spLocks noChangeShapeType="1"/>
          </p:cNvSpPr>
          <p:nvPr/>
        </p:nvSpPr>
        <p:spPr bwMode="auto">
          <a:xfrm>
            <a:off x="2514599" y="3610488"/>
            <a:ext cx="5943600" cy="0"/>
          </a:xfrm>
          <a:prstGeom prst="line">
            <a:avLst/>
          </a:prstGeom>
          <a:noFill/>
          <a:ln w="63500">
            <a:solidFill>
              <a:schemeClr val="tx1"/>
            </a:solidFill>
            <a:miter lim="800000"/>
            <a:headEnd type="oval" w="med" len="med"/>
            <a:tailEnd type="oval" w="med" len="med"/>
          </a:ln>
          <a:extLst>
            <a:ext uri="{909E8E84-426E-40dd-AFC4-6F175D3DCCD1}"/>
          </a:extLst>
        </p:spPr>
        <p:txBody>
          <a:bodyPr wrap="none"/>
          <a:lstStyle/>
          <a:p>
            <a:pPr>
              <a:defRPr/>
            </a:pPr>
            <a:endParaRPr lang="en-US"/>
          </a:p>
        </p:txBody>
      </p:sp>
      <p:sp>
        <p:nvSpPr>
          <p:cNvPr id="42" name="Line 23"/>
          <p:cNvSpPr>
            <a:spLocks noChangeShapeType="1"/>
          </p:cNvSpPr>
          <p:nvPr/>
        </p:nvSpPr>
        <p:spPr bwMode="auto">
          <a:xfrm>
            <a:off x="2971799" y="4159763"/>
            <a:ext cx="2514600" cy="0"/>
          </a:xfrm>
          <a:prstGeom prst="line">
            <a:avLst/>
          </a:prstGeom>
          <a:noFill/>
          <a:ln w="63500">
            <a:solidFill>
              <a:schemeClr val="tx1"/>
            </a:solidFill>
            <a:miter lim="800000"/>
            <a:headEnd type="oval" w="med" len="med"/>
            <a:tailEnd type="oval" w="med" len="med"/>
          </a:ln>
          <a:extLst>
            <a:ext uri="{909E8E84-426E-40dd-AFC4-6F175D3DCCD1}"/>
          </a:extLst>
        </p:spPr>
        <p:txBody>
          <a:bodyPr wrap="none"/>
          <a:lstStyle/>
          <a:p>
            <a:pPr>
              <a:defRPr/>
            </a:pPr>
            <a:endParaRPr lang="en-US"/>
          </a:p>
        </p:txBody>
      </p:sp>
      <p:sp>
        <p:nvSpPr>
          <p:cNvPr id="43" name="Line 24"/>
          <p:cNvSpPr>
            <a:spLocks noChangeShapeType="1"/>
          </p:cNvSpPr>
          <p:nvPr/>
        </p:nvSpPr>
        <p:spPr bwMode="auto">
          <a:xfrm>
            <a:off x="4724399" y="5256726"/>
            <a:ext cx="3657600" cy="0"/>
          </a:xfrm>
          <a:prstGeom prst="line">
            <a:avLst/>
          </a:prstGeom>
          <a:noFill/>
          <a:ln w="63500">
            <a:solidFill>
              <a:schemeClr val="tx1"/>
            </a:solidFill>
            <a:miter lim="800000"/>
            <a:headEnd type="oval" w="med" len="med"/>
            <a:tailEnd type="oval" w="med" len="med"/>
          </a:ln>
          <a:extLst>
            <a:ext uri="{909E8E84-426E-40dd-AFC4-6F175D3DCCD1}"/>
          </a:extLst>
        </p:spPr>
        <p:txBody>
          <a:bodyPr wrap="none"/>
          <a:lstStyle/>
          <a:p>
            <a:pPr>
              <a:defRPr/>
            </a:pPr>
            <a:endParaRPr lang="en-US"/>
          </a:p>
        </p:txBody>
      </p:sp>
      <p:sp>
        <p:nvSpPr>
          <p:cNvPr id="44" name="Line 25"/>
          <p:cNvSpPr>
            <a:spLocks noChangeShapeType="1"/>
          </p:cNvSpPr>
          <p:nvPr/>
        </p:nvSpPr>
        <p:spPr bwMode="auto">
          <a:xfrm>
            <a:off x="1066799" y="5804413"/>
            <a:ext cx="3276600" cy="0"/>
          </a:xfrm>
          <a:prstGeom prst="line">
            <a:avLst/>
          </a:prstGeom>
          <a:noFill/>
          <a:ln w="63500">
            <a:solidFill>
              <a:schemeClr val="tx1"/>
            </a:solidFill>
            <a:miter lim="800000"/>
            <a:headEnd type="oval" w="med" len="med"/>
            <a:tailEnd type="oval" w="med" len="med"/>
          </a:ln>
          <a:extLst>
            <a:ext uri="{909E8E84-426E-40dd-AFC4-6F175D3DCCD1}"/>
          </a:extLst>
        </p:spPr>
        <p:txBody>
          <a:bodyPr wrap="none"/>
          <a:lstStyle/>
          <a:p>
            <a:pPr>
              <a:defRPr/>
            </a:pPr>
            <a:endParaRPr lang="en-US"/>
          </a:p>
        </p:txBody>
      </p:sp>
      <p:cxnSp>
        <p:nvCxnSpPr>
          <p:cNvPr id="45" name="Straight Connector 11"/>
          <p:cNvCxnSpPr/>
          <p:nvPr/>
        </p:nvCxnSpPr>
        <p:spPr>
          <a:xfrm flipH="1">
            <a:off x="7585074" y="1539943"/>
            <a:ext cx="11262" cy="4913835"/>
          </a:xfrm>
          <a:prstGeom prst="line">
            <a:avLst/>
          </a:prstGeom>
          <a:ln w="19050">
            <a:solidFill>
              <a:schemeClr val="accent4">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a:off x="1835149" y="1539943"/>
            <a:ext cx="0" cy="4913835"/>
          </a:xfrm>
          <a:prstGeom prst="line">
            <a:avLst/>
          </a:prstGeom>
          <a:ln w="25400" cmpd="sng">
            <a:solidFill>
              <a:schemeClr val="accent4">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49" name="TextBox 15"/>
          <p:cNvSpPr txBox="1"/>
          <p:nvPr/>
        </p:nvSpPr>
        <p:spPr>
          <a:xfrm>
            <a:off x="1835149" y="6085962"/>
            <a:ext cx="5999559" cy="400110"/>
          </a:xfrm>
          <a:prstGeom prst="rect">
            <a:avLst/>
          </a:prstGeom>
          <a:noFill/>
          <a:ln w="19050">
            <a:solidFill>
              <a:schemeClr val="tx1"/>
            </a:solidFill>
          </a:ln>
        </p:spPr>
        <p:txBody>
          <a:bodyPr wrap="square">
            <a:spAutoFit/>
          </a:bodyPr>
          <a:lstStyle/>
          <a:p>
            <a:pPr>
              <a:defRPr/>
            </a:pPr>
            <a:r>
              <a:rPr lang="en-US" sz="2000" dirty="0">
                <a:latin typeface="Gotham Light" pitchFamily="50" charset="0"/>
              </a:rPr>
              <a:t>Población de la comunidad= 100 personas</a:t>
            </a:r>
          </a:p>
        </p:txBody>
      </p:sp>
    </p:spTree>
    <p:extLst>
      <p:ext uri="{BB962C8B-B14F-4D97-AF65-F5344CB8AC3E}">
        <p14:creationId xmlns:p14="http://schemas.microsoft.com/office/powerpoint/2010/main" val="4238044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Prevalencia - ejercicio 1 </a:t>
            </a:r>
            <a:endParaRPr lang="x-none" altLang="en-US" sz="3200" dirty="0">
              <a:solidFill>
                <a:srgbClr val="C00000"/>
              </a:solidFill>
              <a:latin typeface="Gotham Black" pitchFamily="50" charset="0"/>
            </a:endParaRPr>
          </a:p>
        </p:txBody>
      </p:sp>
      <p:sp>
        <p:nvSpPr>
          <p:cNvPr id="4" name="Content Placeholder 2"/>
          <p:cNvSpPr>
            <a:spLocks noGrp="1"/>
          </p:cNvSpPr>
          <p:nvPr>
            <p:ph idx="4294967295"/>
          </p:nvPr>
        </p:nvSpPr>
        <p:spPr>
          <a:xfrm>
            <a:off x="498392" y="1340768"/>
            <a:ext cx="8255545" cy="4800599"/>
          </a:xfrm>
          <a:prstGeom prst="rect">
            <a:avLst/>
          </a:prstGeom>
        </p:spPr>
        <p:txBody>
          <a:bodyPr>
            <a:normAutofit fontScale="92500" lnSpcReduction="10000"/>
          </a:bodyPr>
          <a:lstStyle/>
          <a:p>
            <a:pPr marL="457200" indent="-457200" algn="just">
              <a:buFont typeface="+mj-lt"/>
              <a:buAutoNum type="arabicPeriod"/>
            </a:pPr>
            <a:r>
              <a:rPr lang="es-CO" sz="2400" dirty="0">
                <a:latin typeface="Gotham Light" pitchFamily="50" charset="0"/>
              </a:rPr>
              <a:t>¿Cuál fue la prevalencia de la enfermedad (cuántas personas de la comunidad estuvieron enfermas el 1 de julio?). </a:t>
            </a:r>
            <a:r>
              <a:rPr lang="es-CO" sz="2400" i="1" dirty="0">
                <a:solidFill>
                  <a:srgbClr val="006600"/>
                </a:solidFill>
                <a:latin typeface="Gotham Light" pitchFamily="50" charset="0"/>
              </a:rPr>
              <a:t>Respuesta = 3</a:t>
            </a:r>
          </a:p>
          <a:p>
            <a:pPr marL="0" indent="0" algn="just">
              <a:buNone/>
            </a:pPr>
            <a:endParaRPr lang="es-CO" sz="2400" i="1" dirty="0">
              <a:solidFill>
                <a:srgbClr val="006600"/>
              </a:solidFill>
              <a:latin typeface="Gotham Light" pitchFamily="50" charset="0"/>
            </a:endParaRPr>
          </a:p>
          <a:p>
            <a:pPr marL="0" indent="0" algn="just">
              <a:buNone/>
            </a:pPr>
            <a:r>
              <a:rPr lang="es-CO" sz="2400" dirty="0">
                <a:latin typeface="Gotham Light" pitchFamily="50" charset="0"/>
              </a:rPr>
              <a:t>2.  ¿Cuál fue la prevalencia el 1 de agosto?. </a:t>
            </a:r>
          </a:p>
          <a:p>
            <a:pPr marL="0" indent="0" algn="just">
              <a:buNone/>
            </a:pPr>
            <a:r>
              <a:rPr lang="es-CO" sz="2400" i="1" dirty="0">
                <a:solidFill>
                  <a:srgbClr val="006600"/>
                </a:solidFill>
                <a:latin typeface="Gotham Light" pitchFamily="50" charset="0"/>
              </a:rPr>
              <a:t>     Respuesta = 4</a:t>
            </a:r>
          </a:p>
          <a:p>
            <a:pPr marL="0" indent="0" algn="just">
              <a:buNone/>
            </a:pPr>
            <a:endParaRPr lang="es-CO" sz="2400" dirty="0">
              <a:latin typeface="Gotham Light" pitchFamily="50" charset="0"/>
            </a:endParaRPr>
          </a:p>
          <a:p>
            <a:pPr marL="0" indent="0" algn="just">
              <a:buNone/>
            </a:pPr>
            <a:r>
              <a:rPr lang="es-CO" sz="2400" dirty="0">
                <a:latin typeface="Gotham Light" pitchFamily="50" charset="0"/>
              </a:rPr>
              <a:t>3. ¿Cuál fue la prevalencia durante todo el mes de julio: (cuántas personas estuvieron enfermas en algún momento durante el mes de julio?). </a:t>
            </a:r>
            <a:r>
              <a:rPr lang="es-CO" sz="2400" i="1" dirty="0">
                <a:solidFill>
                  <a:srgbClr val="006600"/>
                </a:solidFill>
                <a:latin typeface="Gotham Light" pitchFamily="50" charset="0"/>
              </a:rPr>
              <a:t>Respuesta = 7</a:t>
            </a:r>
          </a:p>
          <a:p>
            <a:pPr marL="0" indent="0" algn="just">
              <a:buNone/>
            </a:pPr>
            <a:endParaRPr lang="es-CO" sz="2400" dirty="0">
              <a:latin typeface="Gotham Light" pitchFamily="50" charset="0"/>
            </a:endParaRPr>
          </a:p>
          <a:p>
            <a:pPr marL="0" indent="0" algn="just">
              <a:buNone/>
            </a:pPr>
            <a:r>
              <a:rPr lang="es-CO" sz="2400" dirty="0">
                <a:latin typeface="Gotham Light" pitchFamily="50" charset="0"/>
              </a:rPr>
              <a:t>4. Por último, ¿cuál fue la incidencia durante julio?         </a:t>
            </a:r>
          </a:p>
          <a:p>
            <a:pPr marL="0" indent="0" algn="just">
              <a:buNone/>
            </a:pPr>
            <a:r>
              <a:rPr lang="es-CO" sz="2400" i="1" dirty="0">
                <a:solidFill>
                  <a:srgbClr val="006600"/>
                </a:solidFill>
                <a:latin typeface="Gotham Light" pitchFamily="50" charset="0"/>
              </a:rPr>
              <a:t>Respuesta: 4 casos NUEVOS durante el mes de julio.</a:t>
            </a:r>
            <a:endParaRPr lang="en-US" altLang="en-US" sz="2400" i="1" dirty="0">
              <a:solidFill>
                <a:srgbClr val="006600"/>
              </a:solidFill>
              <a:latin typeface="Gotham Light" pitchFamily="50" charset="0"/>
            </a:endParaRPr>
          </a:p>
        </p:txBody>
      </p:sp>
    </p:spTree>
    <p:extLst>
      <p:ext uri="{BB962C8B-B14F-4D97-AF65-F5344CB8AC3E}">
        <p14:creationId xmlns:p14="http://schemas.microsoft.com/office/powerpoint/2010/main" val="2184483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Prevalencia - ejercicio 2 </a:t>
            </a:r>
            <a:endParaRPr lang="x-none" altLang="en-US" sz="3200" dirty="0">
              <a:solidFill>
                <a:srgbClr val="C00000"/>
              </a:solidFill>
              <a:latin typeface="Gotham Black" pitchFamily="50" charset="0"/>
            </a:endParaRPr>
          </a:p>
        </p:txBody>
      </p:sp>
      <p:sp>
        <p:nvSpPr>
          <p:cNvPr id="4" name="Content Placeholder 2"/>
          <p:cNvSpPr>
            <a:spLocks noGrp="1"/>
          </p:cNvSpPr>
          <p:nvPr>
            <p:ph idx="4294967295"/>
          </p:nvPr>
        </p:nvSpPr>
        <p:spPr>
          <a:xfrm>
            <a:off x="492919" y="1700808"/>
            <a:ext cx="8255545" cy="4800599"/>
          </a:xfrm>
          <a:prstGeom prst="rect">
            <a:avLst/>
          </a:prstGeom>
        </p:spPr>
        <p:txBody>
          <a:bodyPr>
            <a:normAutofit/>
          </a:bodyPr>
          <a:lstStyle/>
          <a:p>
            <a:pPr marL="0" indent="0">
              <a:buNone/>
            </a:pPr>
            <a:r>
              <a:rPr lang="es-CO" sz="2400" i="1" dirty="0">
                <a:solidFill>
                  <a:srgbClr val="006600"/>
                </a:solidFill>
                <a:latin typeface="Gotham Light" pitchFamily="50" charset="0"/>
              </a:rPr>
              <a:t>Prevalencia puntual  o prevalencia de punto (octubre de 1990)</a:t>
            </a:r>
          </a:p>
          <a:p>
            <a:pPr marL="0" indent="0">
              <a:buNone/>
            </a:pPr>
            <a:endParaRPr lang="es-CO" sz="2400" i="1" dirty="0">
              <a:solidFill>
                <a:srgbClr val="006600"/>
              </a:solidFill>
              <a:latin typeface="Gotham Light" pitchFamily="50" charset="0"/>
            </a:endParaRPr>
          </a:p>
          <a:p>
            <a:pPr marL="457200" indent="-457200"/>
            <a:r>
              <a:rPr lang="es-CO" sz="2400" dirty="0">
                <a:latin typeface="Gotham Light" pitchFamily="50" charset="0"/>
              </a:rPr>
              <a:t>x = casos presentes el </a:t>
            </a:r>
            <a:r>
              <a:rPr lang="es-CO" sz="2400" b="1" u="sng" dirty="0">
                <a:latin typeface="Gotham Light" pitchFamily="50" charset="0"/>
              </a:rPr>
              <a:t>1/10/90</a:t>
            </a:r>
            <a:r>
              <a:rPr lang="es-CO" sz="2400" dirty="0">
                <a:latin typeface="Gotham Light" pitchFamily="50" charset="0"/>
              </a:rPr>
              <a:t> = 6</a:t>
            </a:r>
          </a:p>
          <a:p>
            <a:pPr marL="457200" indent="-457200"/>
            <a:r>
              <a:rPr lang="es-CO" sz="2400" dirty="0">
                <a:latin typeface="Gotham Light" pitchFamily="50" charset="0"/>
              </a:rPr>
              <a:t>y = población = 20</a:t>
            </a:r>
          </a:p>
          <a:p>
            <a:pPr marL="457200" indent="-457200"/>
            <a:r>
              <a:rPr lang="es-CO" sz="2400" dirty="0">
                <a:latin typeface="Gotham Light" pitchFamily="50" charset="0"/>
              </a:rPr>
              <a:t>x/y *10n </a:t>
            </a:r>
          </a:p>
          <a:p>
            <a:pPr marL="457200" indent="-457200"/>
            <a:r>
              <a:rPr lang="es-CO" sz="2400" dirty="0">
                <a:latin typeface="Gotham Light" pitchFamily="50" charset="0"/>
              </a:rPr>
              <a:t>= 6/20 * 100 = 30</a:t>
            </a:r>
          </a:p>
          <a:p>
            <a:pPr marL="457200" indent="-457200"/>
            <a:endParaRPr lang="es-CO" sz="2400" dirty="0">
              <a:latin typeface="Gotham Light" pitchFamily="50" charset="0"/>
            </a:endParaRPr>
          </a:p>
          <a:p>
            <a:pPr marL="457200" indent="-457200"/>
            <a:r>
              <a:rPr lang="es-CO" sz="2400" i="1" dirty="0">
                <a:solidFill>
                  <a:srgbClr val="006600"/>
                </a:solidFill>
                <a:latin typeface="Gotham Light" pitchFamily="50" charset="0"/>
              </a:rPr>
              <a:t>Respuesta: </a:t>
            </a:r>
            <a:r>
              <a:rPr lang="pt-BR" sz="2400" i="1" dirty="0">
                <a:solidFill>
                  <a:srgbClr val="006600"/>
                </a:solidFill>
                <a:latin typeface="Gotham Light" pitchFamily="50" charset="0"/>
              </a:rPr>
              <a:t>prevalencia puntual  </a:t>
            </a:r>
            <a:r>
              <a:rPr lang="pt-BR" sz="2400" i="1" dirty="0" err="1">
                <a:solidFill>
                  <a:srgbClr val="006600"/>
                </a:solidFill>
                <a:latin typeface="Gotham Light" pitchFamily="50" charset="0"/>
              </a:rPr>
              <a:t>del</a:t>
            </a:r>
            <a:r>
              <a:rPr lang="pt-BR" sz="2400" i="1" dirty="0">
                <a:solidFill>
                  <a:srgbClr val="006600"/>
                </a:solidFill>
                <a:latin typeface="Gotham Light" pitchFamily="50" charset="0"/>
              </a:rPr>
              <a:t> 1 octubre de 1990 es de 30 casos por 100 habitantes</a:t>
            </a:r>
            <a:endParaRPr lang="en-US" altLang="en-US" sz="2400" i="1" dirty="0">
              <a:solidFill>
                <a:srgbClr val="006600"/>
              </a:solidFill>
              <a:latin typeface="Gotham Light" pitchFamily="50" charset="0"/>
            </a:endParaRPr>
          </a:p>
        </p:txBody>
      </p:sp>
    </p:spTree>
    <p:extLst>
      <p:ext uri="{BB962C8B-B14F-4D97-AF65-F5344CB8AC3E}">
        <p14:creationId xmlns:p14="http://schemas.microsoft.com/office/powerpoint/2010/main" val="296533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828" y="332656"/>
            <a:ext cx="8760172" cy="460971"/>
          </a:xfrm>
        </p:spPr>
        <p:txBody>
          <a:bodyPr>
            <a:noAutofit/>
          </a:bodyPr>
          <a:lstStyle/>
          <a:p>
            <a:pPr>
              <a:defRPr b="0" i="0"/>
            </a:pPr>
            <a:r>
              <a:rPr lang="es-CO" sz="2800" dirty="0">
                <a:solidFill>
                  <a:srgbClr val="C00000"/>
                </a:solidFill>
                <a:latin typeface="Gotham Black" pitchFamily="50" charset="0"/>
                <a:ea typeface="Tahoma" panose="020B0604030504040204" pitchFamily="34" charset="0"/>
                <a:cs typeface="Tahoma" panose="020B0604030504040204" pitchFamily="34" charset="0"/>
              </a:rPr>
              <a:t>Medidas de frecuencia</a:t>
            </a:r>
            <a:endParaRPr lang="x-none" sz="280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14" name="Freeform 2"/>
          <p:cNvSpPr/>
          <p:nvPr/>
        </p:nvSpPr>
        <p:spPr>
          <a:xfrm>
            <a:off x="1581150" y="2500313"/>
            <a:ext cx="414338" cy="839787"/>
          </a:xfrm>
          <a:custGeom>
            <a:avLst/>
            <a:gdLst>
              <a:gd name="T0" fmla="*/ 2147483647 w 781"/>
              <a:gd name="T1" fmla="*/ 2147483647 h 1587"/>
              <a:gd name="T2" fmla="*/ 2147483647 w 781"/>
              <a:gd name="T3" fmla="*/ 2147483647 h 1587"/>
              <a:gd name="T4" fmla="*/ 2147483647 w 781"/>
              <a:gd name="T5" fmla="*/ 2147483647 h 1587"/>
              <a:gd name="T6" fmla="*/ 2147483647 w 781"/>
              <a:gd name="T7" fmla="*/ 2147483647 h 1587"/>
              <a:gd name="T8" fmla="*/ 2147483647 w 781"/>
              <a:gd name="T9" fmla="*/ 2147483647 h 1587"/>
              <a:gd name="T10" fmla="*/ 2147483647 w 781"/>
              <a:gd name="T11" fmla="*/ 2147483647 h 1587"/>
              <a:gd name="T12" fmla="*/ 2147483647 w 781"/>
              <a:gd name="T13" fmla="*/ 2147483647 h 1587"/>
              <a:gd name="T14" fmla="*/ 2147483647 w 781"/>
              <a:gd name="T15" fmla="*/ 2147483647 h 1587"/>
              <a:gd name="T16" fmla="*/ 2147483647 w 781"/>
              <a:gd name="T17" fmla="*/ 2147483647 h 1587"/>
              <a:gd name="T18" fmla="*/ 2147483647 w 781"/>
              <a:gd name="T19" fmla="*/ 2147483647 h 1587"/>
              <a:gd name="T20" fmla="*/ 2147483647 w 781"/>
              <a:gd name="T21" fmla="*/ 2147483647 h 1587"/>
              <a:gd name="T22" fmla="*/ 2147483647 w 781"/>
              <a:gd name="T23" fmla="*/ 2147483647 h 1587"/>
              <a:gd name="T24" fmla="*/ 2147483647 w 781"/>
              <a:gd name="T25" fmla="*/ 2147483647 h 1587"/>
              <a:gd name="T26" fmla="*/ 2147483647 w 781"/>
              <a:gd name="T27" fmla="*/ 2147483647 h 1587"/>
              <a:gd name="T28" fmla="*/ 2147483647 w 781"/>
              <a:gd name="T29" fmla="*/ 2147483647 h 1587"/>
              <a:gd name="T30" fmla="*/ 2147483647 w 781"/>
              <a:gd name="T31" fmla="*/ 2147483647 h 1587"/>
              <a:gd name="T32" fmla="*/ 2147483647 w 781"/>
              <a:gd name="T33" fmla="*/ 2147483647 h 1587"/>
              <a:gd name="T34" fmla="*/ 2147483647 w 781"/>
              <a:gd name="T35" fmla="*/ 2147483647 h 1587"/>
              <a:gd name="T36" fmla="*/ 2147483647 w 781"/>
              <a:gd name="T37" fmla="*/ 2147483647 h 1587"/>
              <a:gd name="T38" fmla="*/ 2147483647 w 781"/>
              <a:gd name="T39" fmla="*/ 2147483647 h 1587"/>
              <a:gd name="T40" fmla="*/ 2147483647 w 781"/>
              <a:gd name="T41" fmla="*/ 2147483647 h 1587"/>
              <a:gd name="T42" fmla="*/ 2147483647 w 781"/>
              <a:gd name="T43" fmla="*/ 2147483647 h 1587"/>
              <a:gd name="T44" fmla="*/ 2147483647 w 781"/>
              <a:gd name="T45" fmla="*/ 2147483647 h 1587"/>
              <a:gd name="T46" fmla="*/ 2147483647 w 781"/>
              <a:gd name="T47" fmla="*/ 2147483647 h 1587"/>
              <a:gd name="T48" fmla="*/ 2147483647 w 781"/>
              <a:gd name="T49" fmla="*/ 2147483647 h 1587"/>
              <a:gd name="T50" fmla="*/ 2147483647 w 781"/>
              <a:gd name="T51" fmla="*/ 2147483647 h 1587"/>
              <a:gd name="T52" fmla="*/ 2147483647 w 781"/>
              <a:gd name="T53" fmla="*/ 2147483647 h 1587"/>
              <a:gd name="T54" fmla="*/ 2147483647 w 781"/>
              <a:gd name="T55" fmla="*/ 2147483647 h 1587"/>
              <a:gd name="T56" fmla="*/ 2147483647 w 781"/>
              <a:gd name="T57" fmla="*/ 2147483647 h 1587"/>
              <a:gd name="T58" fmla="*/ 2147483647 w 781"/>
              <a:gd name="T59" fmla="*/ 2147483647 h 1587"/>
              <a:gd name="T60" fmla="*/ 2147483647 w 781"/>
              <a:gd name="T61" fmla="*/ 2147483647 h 1587"/>
              <a:gd name="T62" fmla="*/ 2147483647 w 781"/>
              <a:gd name="T63" fmla="*/ 2147483647 h 1587"/>
              <a:gd name="T64" fmla="*/ 2147483647 w 781"/>
              <a:gd name="T65" fmla="*/ 2147483647 h 1587"/>
              <a:gd name="T66" fmla="*/ 2147483647 w 781"/>
              <a:gd name="T67" fmla="*/ 2147483647 h 1587"/>
              <a:gd name="T68" fmla="*/ 2147483647 w 781"/>
              <a:gd name="T69" fmla="*/ 2147483647 h 1587"/>
              <a:gd name="T70" fmla="*/ 2147483647 w 781"/>
              <a:gd name="T71" fmla="*/ 2147483647 h 1587"/>
              <a:gd name="T72" fmla="*/ 2147483647 w 781"/>
              <a:gd name="T73" fmla="*/ 2147483647 h 1587"/>
              <a:gd name="T74" fmla="*/ 2147483647 w 781"/>
              <a:gd name="T75" fmla="*/ 2147483647 h 1587"/>
              <a:gd name="T76" fmla="*/ 2147483647 w 781"/>
              <a:gd name="T77" fmla="*/ 2147483647 h 1587"/>
              <a:gd name="T78" fmla="*/ 2147483647 w 781"/>
              <a:gd name="T79" fmla="*/ 2147483647 h 1587"/>
              <a:gd name="T80" fmla="*/ 2147483647 w 781"/>
              <a:gd name="T81" fmla="*/ 2147483647 h 1587"/>
              <a:gd name="T82" fmla="*/ 2147483647 w 781"/>
              <a:gd name="T83" fmla="*/ 2147483647 h 1587"/>
              <a:gd name="T84" fmla="*/ 2147483647 w 781"/>
              <a:gd name="T85" fmla="*/ 2147483647 h 1587"/>
              <a:gd name="T86" fmla="*/ 2147483647 w 781"/>
              <a:gd name="T87" fmla="*/ 2147483647 h 1587"/>
              <a:gd name="T88" fmla="*/ 2147483647 w 781"/>
              <a:gd name="T89" fmla="*/ 2147483647 h 1587"/>
              <a:gd name="T90" fmla="*/ 2147483647 w 781"/>
              <a:gd name="T91" fmla="*/ 2147483647 h 1587"/>
              <a:gd name="T92" fmla="*/ 2147483647 w 781"/>
              <a:gd name="T93" fmla="*/ 2147483647 h 1587"/>
              <a:gd name="T94" fmla="*/ 2147483647 w 781"/>
              <a:gd name="T95" fmla="*/ 2147483647 h 1587"/>
              <a:gd name="T96" fmla="*/ 2147483647 w 781"/>
              <a:gd name="T97" fmla="*/ 2147483647 h 1587"/>
              <a:gd name="T98" fmla="*/ 2147483647 w 781"/>
              <a:gd name="T99" fmla="*/ 2147483647 h 1587"/>
              <a:gd name="T100" fmla="*/ 2147483647 w 781"/>
              <a:gd name="T101" fmla="*/ 2147483647 h 1587"/>
              <a:gd name="T102" fmla="*/ 2147483647 w 781"/>
              <a:gd name="T103" fmla="*/ 2147483647 h 1587"/>
              <a:gd name="T104" fmla="*/ 2147483647 w 781"/>
              <a:gd name="T105" fmla="*/ 2147483647 h 1587"/>
              <a:gd name="T106" fmla="*/ 2147483647 w 781"/>
              <a:gd name="T107" fmla="*/ 2147483647 h 1587"/>
              <a:gd name="T108" fmla="*/ 2147483647 w 781"/>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1587"/>
              <a:gd name="T167" fmla="*/ 781 w 781"/>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1587">
                <a:moveTo>
                  <a:pt x="595" y="0"/>
                </a:moveTo>
                <a:lnTo>
                  <a:pt x="608" y="2"/>
                </a:lnTo>
                <a:lnTo>
                  <a:pt x="621" y="9"/>
                </a:lnTo>
                <a:lnTo>
                  <a:pt x="630" y="16"/>
                </a:lnTo>
                <a:lnTo>
                  <a:pt x="644" y="30"/>
                </a:lnTo>
                <a:lnTo>
                  <a:pt x="650" y="38"/>
                </a:lnTo>
                <a:lnTo>
                  <a:pt x="657" y="47"/>
                </a:lnTo>
                <a:lnTo>
                  <a:pt x="658" y="51"/>
                </a:lnTo>
                <a:lnTo>
                  <a:pt x="662" y="59"/>
                </a:lnTo>
                <a:lnTo>
                  <a:pt x="669" y="74"/>
                </a:lnTo>
                <a:lnTo>
                  <a:pt x="781" y="655"/>
                </a:lnTo>
                <a:lnTo>
                  <a:pt x="781" y="659"/>
                </a:lnTo>
                <a:lnTo>
                  <a:pt x="779" y="666"/>
                </a:lnTo>
                <a:lnTo>
                  <a:pt x="778" y="670"/>
                </a:lnTo>
                <a:lnTo>
                  <a:pt x="777" y="674"/>
                </a:lnTo>
                <a:lnTo>
                  <a:pt x="775" y="680"/>
                </a:lnTo>
                <a:lnTo>
                  <a:pt x="773" y="684"/>
                </a:lnTo>
                <a:lnTo>
                  <a:pt x="770" y="688"/>
                </a:lnTo>
                <a:lnTo>
                  <a:pt x="768" y="692"/>
                </a:lnTo>
                <a:lnTo>
                  <a:pt x="764" y="696"/>
                </a:lnTo>
                <a:lnTo>
                  <a:pt x="760" y="699"/>
                </a:lnTo>
                <a:lnTo>
                  <a:pt x="756" y="702"/>
                </a:lnTo>
                <a:lnTo>
                  <a:pt x="752" y="704"/>
                </a:lnTo>
                <a:lnTo>
                  <a:pt x="748" y="707"/>
                </a:lnTo>
                <a:lnTo>
                  <a:pt x="744" y="710"/>
                </a:lnTo>
                <a:lnTo>
                  <a:pt x="738" y="711"/>
                </a:lnTo>
                <a:lnTo>
                  <a:pt x="734" y="713"/>
                </a:lnTo>
                <a:lnTo>
                  <a:pt x="728" y="713"/>
                </a:lnTo>
                <a:lnTo>
                  <a:pt x="724" y="713"/>
                </a:lnTo>
                <a:lnTo>
                  <a:pt x="719" y="713"/>
                </a:lnTo>
                <a:lnTo>
                  <a:pt x="715" y="713"/>
                </a:lnTo>
                <a:lnTo>
                  <a:pt x="709" y="711"/>
                </a:lnTo>
                <a:lnTo>
                  <a:pt x="705" y="710"/>
                </a:lnTo>
                <a:lnTo>
                  <a:pt x="699" y="707"/>
                </a:lnTo>
                <a:lnTo>
                  <a:pt x="695" y="704"/>
                </a:lnTo>
                <a:lnTo>
                  <a:pt x="691" y="702"/>
                </a:lnTo>
                <a:lnTo>
                  <a:pt x="688" y="699"/>
                </a:lnTo>
                <a:lnTo>
                  <a:pt x="684" y="696"/>
                </a:lnTo>
                <a:lnTo>
                  <a:pt x="681" y="692"/>
                </a:lnTo>
                <a:lnTo>
                  <a:pt x="677" y="688"/>
                </a:lnTo>
                <a:lnTo>
                  <a:pt x="675" y="684"/>
                </a:lnTo>
                <a:lnTo>
                  <a:pt x="673" y="680"/>
                </a:lnTo>
                <a:lnTo>
                  <a:pt x="672" y="674"/>
                </a:lnTo>
                <a:lnTo>
                  <a:pt x="670" y="670"/>
                </a:lnTo>
                <a:lnTo>
                  <a:pt x="666" y="655"/>
                </a:lnTo>
                <a:lnTo>
                  <a:pt x="578" y="244"/>
                </a:lnTo>
                <a:lnTo>
                  <a:pt x="578" y="1517"/>
                </a:lnTo>
                <a:lnTo>
                  <a:pt x="577" y="1524"/>
                </a:lnTo>
                <a:lnTo>
                  <a:pt x="575" y="1529"/>
                </a:lnTo>
                <a:lnTo>
                  <a:pt x="572" y="1536"/>
                </a:lnTo>
                <a:lnTo>
                  <a:pt x="570" y="1542"/>
                </a:lnTo>
                <a:lnTo>
                  <a:pt x="567" y="1549"/>
                </a:lnTo>
                <a:lnTo>
                  <a:pt x="563" y="1554"/>
                </a:lnTo>
                <a:lnTo>
                  <a:pt x="559" y="1560"/>
                </a:lnTo>
                <a:lnTo>
                  <a:pt x="555" y="1564"/>
                </a:lnTo>
                <a:lnTo>
                  <a:pt x="550" y="1569"/>
                </a:lnTo>
                <a:lnTo>
                  <a:pt x="545" y="1573"/>
                </a:lnTo>
                <a:lnTo>
                  <a:pt x="539" y="1576"/>
                </a:lnTo>
                <a:lnTo>
                  <a:pt x="534" y="1579"/>
                </a:lnTo>
                <a:lnTo>
                  <a:pt x="527" y="1582"/>
                </a:lnTo>
                <a:lnTo>
                  <a:pt x="521" y="1584"/>
                </a:lnTo>
                <a:lnTo>
                  <a:pt x="516" y="1586"/>
                </a:lnTo>
                <a:lnTo>
                  <a:pt x="509" y="1587"/>
                </a:lnTo>
                <a:lnTo>
                  <a:pt x="502" y="1587"/>
                </a:lnTo>
                <a:lnTo>
                  <a:pt x="497" y="1587"/>
                </a:lnTo>
                <a:lnTo>
                  <a:pt x="490" y="1586"/>
                </a:lnTo>
                <a:lnTo>
                  <a:pt x="483" y="1584"/>
                </a:lnTo>
                <a:lnTo>
                  <a:pt x="477" y="1582"/>
                </a:lnTo>
                <a:lnTo>
                  <a:pt x="472" y="1579"/>
                </a:lnTo>
                <a:lnTo>
                  <a:pt x="466" y="1576"/>
                </a:lnTo>
                <a:lnTo>
                  <a:pt x="461" y="1573"/>
                </a:lnTo>
                <a:lnTo>
                  <a:pt x="455" y="1569"/>
                </a:lnTo>
                <a:lnTo>
                  <a:pt x="450" y="1564"/>
                </a:lnTo>
                <a:lnTo>
                  <a:pt x="446" y="1560"/>
                </a:lnTo>
                <a:lnTo>
                  <a:pt x="441" y="1554"/>
                </a:lnTo>
                <a:lnTo>
                  <a:pt x="439" y="1549"/>
                </a:lnTo>
                <a:lnTo>
                  <a:pt x="436" y="1543"/>
                </a:lnTo>
                <a:lnTo>
                  <a:pt x="434" y="1536"/>
                </a:lnTo>
                <a:lnTo>
                  <a:pt x="433" y="1529"/>
                </a:lnTo>
                <a:lnTo>
                  <a:pt x="432" y="1524"/>
                </a:lnTo>
                <a:lnTo>
                  <a:pt x="432" y="1517"/>
                </a:lnTo>
                <a:lnTo>
                  <a:pt x="430" y="1503"/>
                </a:lnTo>
                <a:lnTo>
                  <a:pt x="390" y="867"/>
                </a:lnTo>
                <a:lnTo>
                  <a:pt x="390" y="864"/>
                </a:lnTo>
                <a:lnTo>
                  <a:pt x="352" y="1493"/>
                </a:lnTo>
                <a:lnTo>
                  <a:pt x="350" y="1511"/>
                </a:lnTo>
                <a:lnTo>
                  <a:pt x="350" y="1517"/>
                </a:lnTo>
                <a:lnTo>
                  <a:pt x="349" y="1524"/>
                </a:lnTo>
                <a:lnTo>
                  <a:pt x="346" y="1529"/>
                </a:lnTo>
                <a:lnTo>
                  <a:pt x="345" y="1536"/>
                </a:lnTo>
                <a:lnTo>
                  <a:pt x="341" y="1542"/>
                </a:lnTo>
                <a:lnTo>
                  <a:pt x="338" y="1547"/>
                </a:lnTo>
                <a:lnTo>
                  <a:pt x="334" y="1553"/>
                </a:lnTo>
                <a:lnTo>
                  <a:pt x="330" y="1558"/>
                </a:lnTo>
                <a:lnTo>
                  <a:pt x="324" y="1562"/>
                </a:lnTo>
                <a:lnTo>
                  <a:pt x="320" y="1566"/>
                </a:lnTo>
                <a:lnTo>
                  <a:pt x="314" y="1569"/>
                </a:lnTo>
                <a:lnTo>
                  <a:pt x="309" y="1573"/>
                </a:lnTo>
                <a:lnTo>
                  <a:pt x="303" y="1576"/>
                </a:lnTo>
                <a:lnTo>
                  <a:pt x="297" y="1578"/>
                </a:lnTo>
                <a:lnTo>
                  <a:pt x="291" y="1579"/>
                </a:lnTo>
                <a:lnTo>
                  <a:pt x="284" y="1580"/>
                </a:lnTo>
                <a:lnTo>
                  <a:pt x="279" y="1580"/>
                </a:lnTo>
                <a:lnTo>
                  <a:pt x="272" y="1580"/>
                </a:lnTo>
                <a:lnTo>
                  <a:pt x="265" y="1579"/>
                </a:lnTo>
                <a:lnTo>
                  <a:pt x="259" y="1578"/>
                </a:lnTo>
                <a:lnTo>
                  <a:pt x="252" y="1576"/>
                </a:lnTo>
                <a:lnTo>
                  <a:pt x="247" y="1573"/>
                </a:lnTo>
                <a:lnTo>
                  <a:pt x="241" y="1569"/>
                </a:lnTo>
                <a:lnTo>
                  <a:pt x="236" y="1566"/>
                </a:lnTo>
                <a:lnTo>
                  <a:pt x="232" y="1562"/>
                </a:lnTo>
                <a:lnTo>
                  <a:pt x="226" y="1558"/>
                </a:lnTo>
                <a:lnTo>
                  <a:pt x="222" y="1553"/>
                </a:lnTo>
                <a:lnTo>
                  <a:pt x="218" y="1547"/>
                </a:lnTo>
                <a:lnTo>
                  <a:pt x="214" y="1542"/>
                </a:lnTo>
                <a:lnTo>
                  <a:pt x="211" y="1536"/>
                </a:lnTo>
                <a:lnTo>
                  <a:pt x="208" y="1531"/>
                </a:lnTo>
                <a:lnTo>
                  <a:pt x="207" y="1522"/>
                </a:lnTo>
                <a:lnTo>
                  <a:pt x="207" y="1517"/>
                </a:lnTo>
                <a:lnTo>
                  <a:pt x="207" y="238"/>
                </a:lnTo>
                <a:lnTo>
                  <a:pt x="114" y="648"/>
                </a:lnTo>
                <a:lnTo>
                  <a:pt x="112" y="663"/>
                </a:lnTo>
                <a:lnTo>
                  <a:pt x="110" y="669"/>
                </a:lnTo>
                <a:lnTo>
                  <a:pt x="108" y="673"/>
                </a:lnTo>
                <a:lnTo>
                  <a:pt x="106" y="677"/>
                </a:lnTo>
                <a:lnTo>
                  <a:pt x="102" y="681"/>
                </a:lnTo>
                <a:lnTo>
                  <a:pt x="99" y="685"/>
                </a:lnTo>
                <a:lnTo>
                  <a:pt x="96" y="689"/>
                </a:lnTo>
                <a:lnTo>
                  <a:pt x="92" y="693"/>
                </a:lnTo>
                <a:lnTo>
                  <a:pt x="88" y="696"/>
                </a:lnTo>
                <a:lnTo>
                  <a:pt x="84" y="699"/>
                </a:lnTo>
                <a:lnTo>
                  <a:pt x="80" y="700"/>
                </a:lnTo>
                <a:lnTo>
                  <a:pt x="76" y="703"/>
                </a:lnTo>
                <a:lnTo>
                  <a:pt x="72" y="704"/>
                </a:lnTo>
                <a:lnTo>
                  <a:pt x="66" y="706"/>
                </a:lnTo>
                <a:lnTo>
                  <a:pt x="62" y="706"/>
                </a:lnTo>
                <a:lnTo>
                  <a:pt x="56" y="707"/>
                </a:lnTo>
                <a:lnTo>
                  <a:pt x="51" y="706"/>
                </a:lnTo>
                <a:lnTo>
                  <a:pt x="47" y="706"/>
                </a:lnTo>
                <a:lnTo>
                  <a:pt x="41" y="704"/>
                </a:lnTo>
                <a:lnTo>
                  <a:pt x="37" y="703"/>
                </a:lnTo>
                <a:lnTo>
                  <a:pt x="33" y="700"/>
                </a:lnTo>
                <a:lnTo>
                  <a:pt x="28" y="699"/>
                </a:lnTo>
                <a:lnTo>
                  <a:pt x="23" y="696"/>
                </a:lnTo>
                <a:lnTo>
                  <a:pt x="21" y="693"/>
                </a:lnTo>
                <a:lnTo>
                  <a:pt x="16" y="689"/>
                </a:lnTo>
                <a:lnTo>
                  <a:pt x="12" y="685"/>
                </a:lnTo>
                <a:lnTo>
                  <a:pt x="11" y="681"/>
                </a:lnTo>
                <a:lnTo>
                  <a:pt x="7" y="677"/>
                </a:lnTo>
                <a:lnTo>
                  <a:pt x="5" y="673"/>
                </a:lnTo>
                <a:lnTo>
                  <a:pt x="3" y="669"/>
                </a:lnTo>
                <a:lnTo>
                  <a:pt x="3" y="663"/>
                </a:lnTo>
                <a:lnTo>
                  <a:pt x="1" y="659"/>
                </a:lnTo>
                <a:lnTo>
                  <a:pt x="0" y="653"/>
                </a:lnTo>
                <a:lnTo>
                  <a:pt x="1" y="648"/>
                </a:lnTo>
                <a:lnTo>
                  <a:pt x="112" y="67"/>
                </a:lnTo>
                <a:lnTo>
                  <a:pt x="117" y="54"/>
                </a:lnTo>
                <a:lnTo>
                  <a:pt x="123" y="44"/>
                </a:lnTo>
                <a:lnTo>
                  <a:pt x="125" y="40"/>
                </a:lnTo>
                <a:lnTo>
                  <a:pt x="130" y="31"/>
                </a:lnTo>
                <a:lnTo>
                  <a:pt x="136" y="25"/>
                </a:lnTo>
                <a:lnTo>
                  <a:pt x="152" y="12"/>
                </a:lnTo>
                <a:lnTo>
                  <a:pt x="161" y="5"/>
                </a:lnTo>
                <a:lnTo>
                  <a:pt x="174" y="1"/>
                </a:lnTo>
                <a:lnTo>
                  <a:pt x="185" y="0"/>
                </a:lnTo>
                <a:lnTo>
                  <a:pt x="595" y="0"/>
                </a:lnTo>
                <a:close/>
              </a:path>
            </a:pathLst>
          </a:custGeom>
          <a:solidFill>
            <a:srgbClr val="FF0000"/>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16" name="Freeform 3"/>
          <p:cNvSpPr/>
          <p:nvPr/>
        </p:nvSpPr>
        <p:spPr>
          <a:xfrm>
            <a:off x="1700213" y="2309813"/>
            <a:ext cx="168275" cy="169862"/>
          </a:xfrm>
          <a:custGeom>
            <a:avLst/>
            <a:gdLst>
              <a:gd name="T0" fmla="*/ 2147483647 w 317"/>
              <a:gd name="T1" fmla="*/ 2147483647 h 323"/>
              <a:gd name="T2" fmla="*/ 2147483647 w 317"/>
              <a:gd name="T3" fmla="*/ 2147483647 h 323"/>
              <a:gd name="T4" fmla="*/ 2147483647 w 317"/>
              <a:gd name="T5" fmla="*/ 2147483647 h 323"/>
              <a:gd name="T6" fmla="*/ 2147483647 w 317"/>
              <a:gd name="T7" fmla="*/ 2147483647 h 323"/>
              <a:gd name="T8" fmla="*/ 2147483647 w 317"/>
              <a:gd name="T9" fmla="*/ 0 h 323"/>
              <a:gd name="T10" fmla="*/ 2147483647 w 317"/>
              <a:gd name="T11" fmla="*/ 2147483647 h 323"/>
              <a:gd name="T12" fmla="*/ 2147483647 w 317"/>
              <a:gd name="T13" fmla="*/ 2147483647 h 323"/>
              <a:gd name="T14" fmla="*/ 2147483647 w 317"/>
              <a:gd name="T15" fmla="*/ 2147483647 h 323"/>
              <a:gd name="T16" fmla="*/ 0 w 317"/>
              <a:gd name="T17" fmla="*/ 2147483647 h 323"/>
              <a:gd name="T18" fmla="*/ 2147483647 w 317"/>
              <a:gd name="T19" fmla="*/ 2147483647 h 323"/>
              <a:gd name="T20" fmla="*/ 2147483647 w 317"/>
              <a:gd name="T21" fmla="*/ 2147483647 h 323"/>
              <a:gd name="T22" fmla="*/ 2147483647 w 317"/>
              <a:gd name="T23" fmla="*/ 2147483647 h 323"/>
              <a:gd name="T24" fmla="*/ 2147483647 w 317"/>
              <a:gd name="T25" fmla="*/ 2147483647 h 323"/>
              <a:gd name="T26" fmla="*/ 2147483647 w 317"/>
              <a:gd name="T27" fmla="*/ 2147483647 h 323"/>
              <a:gd name="T28" fmla="*/ 2147483647 w 317"/>
              <a:gd name="T29" fmla="*/ 2147483647 h 323"/>
              <a:gd name="T30" fmla="*/ 2147483647 w 317"/>
              <a:gd name="T31" fmla="*/ 2147483647 h 323"/>
              <a:gd name="T32" fmla="*/ 2147483647 w 317"/>
              <a:gd name="T33" fmla="*/ 2147483647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323"/>
              <a:gd name="T53" fmla="*/ 317 w 317"/>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323">
                <a:moveTo>
                  <a:pt x="317" y="162"/>
                </a:moveTo>
                <a:lnTo>
                  <a:pt x="305" y="98"/>
                </a:lnTo>
                <a:lnTo>
                  <a:pt x="270" y="47"/>
                </a:lnTo>
                <a:lnTo>
                  <a:pt x="221" y="13"/>
                </a:lnTo>
                <a:lnTo>
                  <a:pt x="158" y="0"/>
                </a:lnTo>
                <a:lnTo>
                  <a:pt x="96" y="13"/>
                </a:lnTo>
                <a:lnTo>
                  <a:pt x="47" y="47"/>
                </a:lnTo>
                <a:lnTo>
                  <a:pt x="12" y="98"/>
                </a:lnTo>
                <a:lnTo>
                  <a:pt x="0" y="162"/>
                </a:lnTo>
                <a:lnTo>
                  <a:pt x="12" y="225"/>
                </a:lnTo>
                <a:lnTo>
                  <a:pt x="47" y="276"/>
                </a:lnTo>
                <a:lnTo>
                  <a:pt x="96" y="311"/>
                </a:lnTo>
                <a:lnTo>
                  <a:pt x="158" y="323"/>
                </a:lnTo>
                <a:lnTo>
                  <a:pt x="221" y="311"/>
                </a:lnTo>
                <a:lnTo>
                  <a:pt x="270" y="276"/>
                </a:lnTo>
                <a:lnTo>
                  <a:pt x="305" y="225"/>
                </a:lnTo>
                <a:lnTo>
                  <a:pt x="317" y="162"/>
                </a:lnTo>
                <a:close/>
              </a:path>
            </a:pathLst>
          </a:custGeom>
          <a:solidFill>
            <a:srgbClr val="FF0000"/>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18" name="Freeform 4"/>
          <p:cNvSpPr/>
          <p:nvPr/>
        </p:nvSpPr>
        <p:spPr>
          <a:xfrm>
            <a:off x="2070100" y="2514600"/>
            <a:ext cx="412750" cy="839788"/>
          </a:xfrm>
          <a:custGeom>
            <a:avLst/>
            <a:gdLst>
              <a:gd name="T0" fmla="*/ 2147483647 w 781"/>
              <a:gd name="T1" fmla="*/ 2147483647 h 1587"/>
              <a:gd name="T2" fmla="*/ 2147483647 w 781"/>
              <a:gd name="T3" fmla="*/ 2147483647 h 1587"/>
              <a:gd name="T4" fmla="*/ 2147483647 w 781"/>
              <a:gd name="T5" fmla="*/ 2147483647 h 1587"/>
              <a:gd name="T6" fmla="*/ 2147483647 w 781"/>
              <a:gd name="T7" fmla="*/ 2147483647 h 1587"/>
              <a:gd name="T8" fmla="*/ 2147483647 w 781"/>
              <a:gd name="T9" fmla="*/ 2147483647 h 1587"/>
              <a:gd name="T10" fmla="*/ 2147483647 w 781"/>
              <a:gd name="T11" fmla="*/ 2147483647 h 1587"/>
              <a:gd name="T12" fmla="*/ 2147483647 w 781"/>
              <a:gd name="T13" fmla="*/ 2147483647 h 1587"/>
              <a:gd name="T14" fmla="*/ 2147483647 w 781"/>
              <a:gd name="T15" fmla="*/ 2147483647 h 1587"/>
              <a:gd name="T16" fmla="*/ 2147483647 w 781"/>
              <a:gd name="T17" fmla="*/ 2147483647 h 1587"/>
              <a:gd name="T18" fmla="*/ 2147483647 w 781"/>
              <a:gd name="T19" fmla="*/ 2147483647 h 1587"/>
              <a:gd name="T20" fmla="*/ 2147483647 w 781"/>
              <a:gd name="T21" fmla="*/ 2147483647 h 1587"/>
              <a:gd name="T22" fmla="*/ 2147483647 w 781"/>
              <a:gd name="T23" fmla="*/ 2147483647 h 1587"/>
              <a:gd name="T24" fmla="*/ 2147483647 w 781"/>
              <a:gd name="T25" fmla="*/ 2147483647 h 1587"/>
              <a:gd name="T26" fmla="*/ 2147483647 w 781"/>
              <a:gd name="T27" fmla="*/ 2147483647 h 1587"/>
              <a:gd name="T28" fmla="*/ 2147483647 w 781"/>
              <a:gd name="T29" fmla="*/ 2147483647 h 1587"/>
              <a:gd name="T30" fmla="*/ 2147483647 w 781"/>
              <a:gd name="T31" fmla="*/ 2147483647 h 1587"/>
              <a:gd name="T32" fmla="*/ 2147483647 w 781"/>
              <a:gd name="T33" fmla="*/ 2147483647 h 1587"/>
              <a:gd name="T34" fmla="*/ 2147483647 w 781"/>
              <a:gd name="T35" fmla="*/ 2147483647 h 1587"/>
              <a:gd name="T36" fmla="*/ 2147483647 w 781"/>
              <a:gd name="T37" fmla="*/ 2147483647 h 1587"/>
              <a:gd name="T38" fmla="*/ 2147483647 w 781"/>
              <a:gd name="T39" fmla="*/ 2147483647 h 1587"/>
              <a:gd name="T40" fmla="*/ 2147483647 w 781"/>
              <a:gd name="T41" fmla="*/ 2147483647 h 1587"/>
              <a:gd name="T42" fmla="*/ 2147483647 w 781"/>
              <a:gd name="T43" fmla="*/ 2147483647 h 1587"/>
              <a:gd name="T44" fmla="*/ 2147483647 w 781"/>
              <a:gd name="T45" fmla="*/ 2147483647 h 1587"/>
              <a:gd name="T46" fmla="*/ 2147483647 w 781"/>
              <a:gd name="T47" fmla="*/ 2147483647 h 1587"/>
              <a:gd name="T48" fmla="*/ 2147483647 w 781"/>
              <a:gd name="T49" fmla="*/ 2147483647 h 1587"/>
              <a:gd name="T50" fmla="*/ 2147483647 w 781"/>
              <a:gd name="T51" fmla="*/ 2147483647 h 1587"/>
              <a:gd name="T52" fmla="*/ 2147483647 w 781"/>
              <a:gd name="T53" fmla="*/ 2147483647 h 1587"/>
              <a:gd name="T54" fmla="*/ 2147483647 w 781"/>
              <a:gd name="T55" fmla="*/ 2147483647 h 1587"/>
              <a:gd name="T56" fmla="*/ 2147483647 w 781"/>
              <a:gd name="T57" fmla="*/ 2147483647 h 1587"/>
              <a:gd name="T58" fmla="*/ 2147483647 w 781"/>
              <a:gd name="T59" fmla="*/ 2147483647 h 1587"/>
              <a:gd name="T60" fmla="*/ 2147483647 w 781"/>
              <a:gd name="T61" fmla="*/ 2147483647 h 1587"/>
              <a:gd name="T62" fmla="*/ 2147483647 w 781"/>
              <a:gd name="T63" fmla="*/ 2147483647 h 1587"/>
              <a:gd name="T64" fmla="*/ 2147483647 w 781"/>
              <a:gd name="T65" fmla="*/ 2147483647 h 1587"/>
              <a:gd name="T66" fmla="*/ 2147483647 w 781"/>
              <a:gd name="T67" fmla="*/ 2147483647 h 1587"/>
              <a:gd name="T68" fmla="*/ 2147483647 w 781"/>
              <a:gd name="T69" fmla="*/ 2147483647 h 1587"/>
              <a:gd name="T70" fmla="*/ 2147483647 w 781"/>
              <a:gd name="T71" fmla="*/ 2147483647 h 1587"/>
              <a:gd name="T72" fmla="*/ 2147483647 w 781"/>
              <a:gd name="T73" fmla="*/ 2147483647 h 1587"/>
              <a:gd name="T74" fmla="*/ 2147483647 w 781"/>
              <a:gd name="T75" fmla="*/ 2147483647 h 1587"/>
              <a:gd name="T76" fmla="*/ 2147483647 w 781"/>
              <a:gd name="T77" fmla="*/ 2147483647 h 1587"/>
              <a:gd name="T78" fmla="*/ 2147483647 w 781"/>
              <a:gd name="T79" fmla="*/ 2147483647 h 1587"/>
              <a:gd name="T80" fmla="*/ 2147483647 w 781"/>
              <a:gd name="T81" fmla="*/ 2147483647 h 1587"/>
              <a:gd name="T82" fmla="*/ 2147483647 w 781"/>
              <a:gd name="T83" fmla="*/ 2147483647 h 1587"/>
              <a:gd name="T84" fmla="*/ 2147483647 w 781"/>
              <a:gd name="T85" fmla="*/ 2147483647 h 1587"/>
              <a:gd name="T86" fmla="*/ 2147483647 w 781"/>
              <a:gd name="T87" fmla="*/ 2147483647 h 1587"/>
              <a:gd name="T88" fmla="*/ 2147483647 w 781"/>
              <a:gd name="T89" fmla="*/ 2147483647 h 1587"/>
              <a:gd name="T90" fmla="*/ 2147483647 w 781"/>
              <a:gd name="T91" fmla="*/ 2147483647 h 1587"/>
              <a:gd name="T92" fmla="*/ 2147483647 w 781"/>
              <a:gd name="T93" fmla="*/ 2147483647 h 1587"/>
              <a:gd name="T94" fmla="*/ 2147483647 w 781"/>
              <a:gd name="T95" fmla="*/ 2147483647 h 1587"/>
              <a:gd name="T96" fmla="*/ 2147483647 w 781"/>
              <a:gd name="T97" fmla="*/ 2147483647 h 1587"/>
              <a:gd name="T98" fmla="*/ 2147483647 w 781"/>
              <a:gd name="T99" fmla="*/ 2147483647 h 1587"/>
              <a:gd name="T100" fmla="*/ 2147483647 w 781"/>
              <a:gd name="T101" fmla="*/ 2147483647 h 1587"/>
              <a:gd name="T102" fmla="*/ 2147483647 w 781"/>
              <a:gd name="T103" fmla="*/ 2147483647 h 1587"/>
              <a:gd name="T104" fmla="*/ 2147483647 w 781"/>
              <a:gd name="T105" fmla="*/ 2147483647 h 1587"/>
              <a:gd name="T106" fmla="*/ 2147483647 w 781"/>
              <a:gd name="T107" fmla="*/ 2147483647 h 1587"/>
              <a:gd name="T108" fmla="*/ 2147483647 w 781"/>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1587"/>
              <a:gd name="T167" fmla="*/ 781 w 781"/>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1587">
                <a:moveTo>
                  <a:pt x="594" y="0"/>
                </a:moveTo>
                <a:lnTo>
                  <a:pt x="608" y="3"/>
                </a:lnTo>
                <a:lnTo>
                  <a:pt x="621" y="10"/>
                </a:lnTo>
                <a:lnTo>
                  <a:pt x="630" y="16"/>
                </a:lnTo>
                <a:lnTo>
                  <a:pt x="644" y="30"/>
                </a:lnTo>
                <a:lnTo>
                  <a:pt x="650" y="39"/>
                </a:lnTo>
                <a:lnTo>
                  <a:pt x="657" y="47"/>
                </a:lnTo>
                <a:lnTo>
                  <a:pt x="658" y="51"/>
                </a:lnTo>
                <a:lnTo>
                  <a:pt x="662" y="59"/>
                </a:lnTo>
                <a:lnTo>
                  <a:pt x="669" y="74"/>
                </a:lnTo>
                <a:lnTo>
                  <a:pt x="781" y="655"/>
                </a:lnTo>
                <a:lnTo>
                  <a:pt x="781" y="659"/>
                </a:lnTo>
                <a:lnTo>
                  <a:pt x="779" y="666"/>
                </a:lnTo>
                <a:lnTo>
                  <a:pt x="778" y="670"/>
                </a:lnTo>
                <a:lnTo>
                  <a:pt x="777" y="674"/>
                </a:lnTo>
                <a:lnTo>
                  <a:pt x="775" y="680"/>
                </a:lnTo>
                <a:lnTo>
                  <a:pt x="772" y="684"/>
                </a:lnTo>
                <a:lnTo>
                  <a:pt x="770" y="688"/>
                </a:lnTo>
                <a:lnTo>
                  <a:pt x="768" y="692"/>
                </a:lnTo>
                <a:lnTo>
                  <a:pt x="764" y="696"/>
                </a:lnTo>
                <a:lnTo>
                  <a:pt x="760" y="699"/>
                </a:lnTo>
                <a:lnTo>
                  <a:pt x="756" y="702"/>
                </a:lnTo>
                <a:lnTo>
                  <a:pt x="752" y="705"/>
                </a:lnTo>
                <a:lnTo>
                  <a:pt x="748" y="707"/>
                </a:lnTo>
                <a:lnTo>
                  <a:pt x="743" y="710"/>
                </a:lnTo>
                <a:lnTo>
                  <a:pt x="738" y="712"/>
                </a:lnTo>
                <a:lnTo>
                  <a:pt x="734" y="713"/>
                </a:lnTo>
                <a:lnTo>
                  <a:pt x="728" y="713"/>
                </a:lnTo>
                <a:lnTo>
                  <a:pt x="724" y="713"/>
                </a:lnTo>
                <a:lnTo>
                  <a:pt x="719" y="713"/>
                </a:lnTo>
                <a:lnTo>
                  <a:pt x="715" y="713"/>
                </a:lnTo>
                <a:lnTo>
                  <a:pt x="709" y="712"/>
                </a:lnTo>
                <a:lnTo>
                  <a:pt x="705" y="710"/>
                </a:lnTo>
                <a:lnTo>
                  <a:pt x="699" y="707"/>
                </a:lnTo>
                <a:lnTo>
                  <a:pt x="695" y="705"/>
                </a:lnTo>
                <a:lnTo>
                  <a:pt x="691" y="702"/>
                </a:lnTo>
                <a:lnTo>
                  <a:pt x="688" y="699"/>
                </a:lnTo>
                <a:lnTo>
                  <a:pt x="684" y="696"/>
                </a:lnTo>
                <a:lnTo>
                  <a:pt x="681" y="692"/>
                </a:lnTo>
                <a:lnTo>
                  <a:pt x="677" y="688"/>
                </a:lnTo>
                <a:lnTo>
                  <a:pt x="675" y="684"/>
                </a:lnTo>
                <a:lnTo>
                  <a:pt x="673" y="680"/>
                </a:lnTo>
                <a:lnTo>
                  <a:pt x="672" y="674"/>
                </a:lnTo>
                <a:lnTo>
                  <a:pt x="670" y="670"/>
                </a:lnTo>
                <a:lnTo>
                  <a:pt x="666" y="655"/>
                </a:lnTo>
                <a:lnTo>
                  <a:pt x="578" y="244"/>
                </a:lnTo>
                <a:lnTo>
                  <a:pt x="578" y="1517"/>
                </a:lnTo>
                <a:lnTo>
                  <a:pt x="577" y="1524"/>
                </a:lnTo>
                <a:lnTo>
                  <a:pt x="575" y="1529"/>
                </a:lnTo>
                <a:lnTo>
                  <a:pt x="572" y="1536"/>
                </a:lnTo>
                <a:lnTo>
                  <a:pt x="570" y="1542"/>
                </a:lnTo>
                <a:lnTo>
                  <a:pt x="567" y="1549"/>
                </a:lnTo>
                <a:lnTo>
                  <a:pt x="563" y="1554"/>
                </a:lnTo>
                <a:lnTo>
                  <a:pt x="559" y="1560"/>
                </a:lnTo>
                <a:lnTo>
                  <a:pt x="554" y="1564"/>
                </a:lnTo>
                <a:lnTo>
                  <a:pt x="550" y="1569"/>
                </a:lnTo>
                <a:lnTo>
                  <a:pt x="545" y="1574"/>
                </a:lnTo>
                <a:lnTo>
                  <a:pt x="539" y="1576"/>
                </a:lnTo>
                <a:lnTo>
                  <a:pt x="534" y="1579"/>
                </a:lnTo>
                <a:lnTo>
                  <a:pt x="527" y="1582"/>
                </a:lnTo>
                <a:lnTo>
                  <a:pt x="521" y="1585"/>
                </a:lnTo>
                <a:lnTo>
                  <a:pt x="516" y="1586"/>
                </a:lnTo>
                <a:lnTo>
                  <a:pt x="509" y="1587"/>
                </a:lnTo>
                <a:lnTo>
                  <a:pt x="502" y="1587"/>
                </a:lnTo>
                <a:lnTo>
                  <a:pt x="497" y="1587"/>
                </a:lnTo>
                <a:lnTo>
                  <a:pt x="490" y="1586"/>
                </a:lnTo>
                <a:lnTo>
                  <a:pt x="483" y="1585"/>
                </a:lnTo>
                <a:lnTo>
                  <a:pt x="477" y="1582"/>
                </a:lnTo>
                <a:lnTo>
                  <a:pt x="472" y="1579"/>
                </a:lnTo>
                <a:lnTo>
                  <a:pt x="466" y="1576"/>
                </a:lnTo>
                <a:lnTo>
                  <a:pt x="461" y="1574"/>
                </a:lnTo>
                <a:lnTo>
                  <a:pt x="455" y="1569"/>
                </a:lnTo>
                <a:lnTo>
                  <a:pt x="450" y="1564"/>
                </a:lnTo>
                <a:lnTo>
                  <a:pt x="445" y="1560"/>
                </a:lnTo>
                <a:lnTo>
                  <a:pt x="441" y="1554"/>
                </a:lnTo>
                <a:lnTo>
                  <a:pt x="439" y="1549"/>
                </a:lnTo>
                <a:lnTo>
                  <a:pt x="436" y="1543"/>
                </a:lnTo>
                <a:lnTo>
                  <a:pt x="434" y="1536"/>
                </a:lnTo>
                <a:lnTo>
                  <a:pt x="433" y="1529"/>
                </a:lnTo>
                <a:lnTo>
                  <a:pt x="432" y="1524"/>
                </a:lnTo>
                <a:lnTo>
                  <a:pt x="432" y="1517"/>
                </a:lnTo>
                <a:lnTo>
                  <a:pt x="430" y="1503"/>
                </a:lnTo>
                <a:lnTo>
                  <a:pt x="390" y="867"/>
                </a:lnTo>
                <a:lnTo>
                  <a:pt x="390" y="865"/>
                </a:lnTo>
                <a:lnTo>
                  <a:pt x="352" y="1494"/>
                </a:lnTo>
                <a:lnTo>
                  <a:pt x="350" y="1512"/>
                </a:lnTo>
                <a:lnTo>
                  <a:pt x="350" y="1517"/>
                </a:lnTo>
                <a:lnTo>
                  <a:pt x="349" y="1524"/>
                </a:lnTo>
                <a:lnTo>
                  <a:pt x="346" y="1529"/>
                </a:lnTo>
                <a:lnTo>
                  <a:pt x="345" y="1536"/>
                </a:lnTo>
                <a:lnTo>
                  <a:pt x="341" y="1542"/>
                </a:lnTo>
                <a:lnTo>
                  <a:pt x="338" y="1547"/>
                </a:lnTo>
                <a:lnTo>
                  <a:pt x="334" y="1553"/>
                </a:lnTo>
                <a:lnTo>
                  <a:pt x="330" y="1558"/>
                </a:lnTo>
                <a:lnTo>
                  <a:pt x="324" y="1563"/>
                </a:lnTo>
                <a:lnTo>
                  <a:pt x="320" y="1567"/>
                </a:lnTo>
                <a:lnTo>
                  <a:pt x="314" y="1569"/>
                </a:lnTo>
                <a:lnTo>
                  <a:pt x="309" y="1574"/>
                </a:lnTo>
                <a:lnTo>
                  <a:pt x="303" y="1576"/>
                </a:lnTo>
                <a:lnTo>
                  <a:pt x="296" y="1578"/>
                </a:lnTo>
                <a:lnTo>
                  <a:pt x="291" y="1579"/>
                </a:lnTo>
                <a:lnTo>
                  <a:pt x="284" y="1580"/>
                </a:lnTo>
                <a:lnTo>
                  <a:pt x="279" y="1580"/>
                </a:lnTo>
                <a:lnTo>
                  <a:pt x="272" y="1580"/>
                </a:lnTo>
                <a:lnTo>
                  <a:pt x="265" y="1579"/>
                </a:lnTo>
                <a:lnTo>
                  <a:pt x="259" y="1578"/>
                </a:lnTo>
                <a:lnTo>
                  <a:pt x="252" y="1576"/>
                </a:lnTo>
                <a:lnTo>
                  <a:pt x="247" y="1574"/>
                </a:lnTo>
                <a:lnTo>
                  <a:pt x="241" y="1569"/>
                </a:lnTo>
                <a:lnTo>
                  <a:pt x="236" y="1567"/>
                </a:lnTo>
                <a:lnTo>
                  <a:pt x="232" y="1563"/>
                </a:lnTo>
                <a:lnTo>
                  <a:pt x="226" y="1558"/>
                </a:lnTo>
                <a:lnTo>
                  <a:pt x="222" y="1553"/>
                </a:lnTo>
                <a:lnTo>
                  <a:pt x="218" y="1547"/>
                </a:lnTo>
                <a:lnTo>
                  <a:pt x="214" y="1542"/>
                </a:lnTo>
                <a:lnTo>
                  <a:pt x="211" y="1536"/>
                </a:lnTo>
                <a:lnTo>
                  <a:pt x="208" y="1531"/>
                </a:lnTo>
                <a:lnTo>
                  <a:pt x="207" y="1523"/>
                </a:lnTo>
                <a:lnTo>
                  <a:pt x="207" y="1517"/>
                </a:lnTo>
                <a:lnTo>
                  <a:pt x="207" y="239"/>
                </a:lnTo>
                <a:lnTo>
                  <a:pt x="114" y="648"/>
                </a:lnTo>
                <a:lnTo>
                  <a:pt x="112" y="663"/>
                </a:lnTo>
                <a:lnTo>
                  <a:pt x="110" y="669"/>
                </a:lnTo>
                <a:lnTo>
                  <a:pt x="107" y="673"/>
                </a:lnTo>
                <a:lnTo>
                  <a:pt x="106" y="677"/>
                </a:lnTo>
                <a:lnTo>
                  <a:pt x="102" y="681"/>
                </a:lnTo>
                <a:lnTo>
                  <a:pt x="99" y="685"/>
                </a:lnTo>
                <a:lnTo>
                  <a:pt x="96" y="690"/>
                </a:lnTo>
                <a:lnTo>
                  <a:pt x="92" y="694"/>
                </a:lnTo>
                <a:lnTo>
                  <a:pt x="88" y="696"/>
                </a:lnTo>
                <a:lnTo>
                  <a:pt x="84" y="699"/>
                </a:lnTo>
                <a:lnTo>
                  <a:pt x="80" y="701"/>
                </a:lnTo>
                <a:lnTo>
                  <a:pt x="76" y="703"/>
                </a:lnTo>
                <a:lnTo>
                  <a:pt x="72" y="705"/>
                </a:lnTo>
                <a:lnTo>
                  <a:pt x="66" y="706"/>
                </a:lnTo>
                <a:lnTo>
                  <a:pt x="62" y="706"/>
                </a:lnTo>
                <a:lnTo>
                  <a:pt x="56" y="707"/>
                </a:lnTo>
                <a:lnTo>
                  <a:pt x="51" y="706"/>
                </a:lnTo>
                <a:lnTo>
                  <a:pt x="47" y="706"/>
                </a:lnTo>
                <a:lnTo>
                  <a:pt x="41" y="705"/>
                </a:lnTo>
                <a:lnTo>
                  <a:pt x="37" y="703"/>
                </a:lnTo>
                <a:lnTo>
                  <a:pt x="33" y="701"/>
                </a:lnTo>
                <a:lnTo>
                  <a:pt x="27" y="699"/>
                </a:lnTo>
                <a:lnTo>
                  <a:pt x="23" y="696"/>
                </a:lnTo>
                <a:lnTo>
                  <a:pt x="21" y="694"/>
                </a:lnTo>
                <a:lnTo>
                  <a:pt x="16" y="690"/>
                </a:lnTo>
                <a:lnTo>
                  <a:pt x="12" y="685"/>
                </a:lnTo>
                <a:lnTo>
                  <a:pt x="11" y="681"/>
                </a:lnTo>
                <a:lnTo>
                  <a:pt x="7" y="677"/>
                </a:lnTo>
                <a:lnTo>
                  <a:pt x="5" y="673"/>
                </a:lnTo>
                <a:lnTo>
                  <a:pt x="3" y="669"/>
                </a:lnTo>
                <a:lnTo>
                  <a:pt x="3" y="663"/>
                </a:lnTo>
                <a:lnTo>
                  <a:pt x="1" y="659"/>
                </a:lnTo>
                <a:lnTo>
                  <a:pt x="0" y="654"/>
                </a:lnTo>
                <a:lnTo>
                  <a:pt x="1" y="648"/>
                </a:lnTo>
                <a:lnTo>
                  <a:pt x="112" y="68"/>
                </a:lnTo>
                <a:lnTo>
                  <a:pt x="117" y="54"/>
                </a:lnTo>
                <a:lnTo>
                  <a:pt x="123" y="44"/>
                </a:lnTo>
                <a:lnTo>
                  <a:pt x="125" y="40"/>
                </a:lnTo>
                <a:lnTo>
                  <a:pt x="130" y="32"/>
                </a:lnTo>
                <a:lnTo>
                  <a:pt x="136" y="25"/>
                </a:lnTo>
                <a:lnTo>
                  <a:pt x="152" y="12"/>
                </a:lnTo>
                <a:lnTo>
                  <a:pt x="161" y="5"/>
                </a:lnTo>
                <a:lnTo>
                  <a:pt x="174" y="1"/>
                </a:lnTo>
                <a:lnTo>
                  <a:pt x="185" y="0"/>
                </a:lnTo>
                <a:lnTo>
                  <a:pt x="594" y="0"/>
                </a:lnTo>
                <a:close/>
              </a:path>
            </a:pathLst>
          </a:custGeom>
          <a:solidFill>
            <a:srgbClr val="99CCFF"/>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23" name="Freeform 5"/>
          <p:cNvSpPr/>
          <p:nvPr/>
        </p:nvSpPr>
        <p:spPr>
          <a:xfrm>
            <a:off x="2187575" y="2324100"/>
            <a:ext cx="168275" cy="169863"/>
          </a:xfrm>
          <a:custGeom>
            <a:avLst/>
            <a:gdLst>
              <a:gd name="T0" fmla="*/ 2147483647 w 318"/>
              <a:gd name="T1" fmla="*/ 2147483647 h 322"/>
              <a:gd name="T2" fmla="*/ 2147483647 w 318"/>
              <a:gd name="T3" fmla="*/ 2147483647 h 322"/>
              <a:gd name="T4" fmla="*/ 2147483647 w 318"/>
              <a:gd name="T5" fmla="*/ 2147483647 h 322"/>
              <a:gd name="T6" fmla="*/ 2147483647 w 318"/>
              <a:gd name="T7" fmla="*/ 2147483647 h 322"/>
              <a:gd name="T8" fmla="*/ 2147483647 w 318"/>
              <a:gd name="T9" fmla="*/ 0 h 322"/>
              <a:gd name="T10" fmla="*/ 2147483647 w 318"/>
              <a:gd name="T11" fmla="*/ 2147483647 h 322"/>
              <a:gd name="T12" fmla="*/ 2147483647 w 318"/>
              <a:gd name="T13" fmla="*/ 2147483647 h 322"/>
              <a:gd name="T14" fmla="*/ 2147483647 w 318"/>
              <a:gd name="T15" fmla="*/ 2147483647 h 322"/>
              <a:gd name="T16" fmla="*/ 0 w 318"/>
              <a:gd name="T17" fmla="*/ 2147483647 h 322"/>
              <a:gd name="T18" fmla="*/ 2147483647 w 318"/>
              <a:gd name="T19" fmla="*/ 2147483647 h 322"/>
              <a:gd name="T20" fmla="*/ 2147483647 w 318"/>
              <a:gd name="T21" fmla="*/ 2147483647 h 322"/>
              <a:gd name="T22" fmla="*/ 2147483647 w 318"/>
              <a:gd name="T23" fmla="*/ 2147483647 h 322"/>
              <a:gd name="T24" fmla="*/ 2147483647 w 318"/>
              <a:gd name="T25" fmla="*/ 2147483647 h 322"/>
              <a:gd name="T26" fmla="*/ 2147483647 w 318"/>
              <a:gd name="T27" fmla="*/ 2147483647 h 322"/>
              <a:gd name="T28" fmla="*/ 2147483647 w 318"/>
              <a:gd name="T29" fmla="*/ 2147483647 h 322"/>
              <a:gd name="T30" fmla="*/ 2147483647 w 318"/>
              <a:gd name="T31" fmla="*/ 2147483647 h 322"/>
              <a:gd name="T32" fmla="*/ 2147483647 w 318"/>
              <a:gd name="T33" fmla="*/ 2147483647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8"/>
              <a:gd name="T52" fmla="*/ 0 h 322"/>
              <a:gd name="T53" fmla="*/ 318 w 318"/>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8" h="322">
                <a:moveTo>
                  <a:pt x="318" y="161"/>
                </a:moveTo>
                <a:lnTo>
                  <a:pt x="305" y="98"/>
                </a:lnTo>
                <a:lnTo>
                  <a:pt x="271" y="46"/>
                </a:lnTo>
                <a:lnTo>
                  <a:pt x="221" y="12"/>
                </a:lnTo>
                <a:lnTo>
                  <a:pt x="159" y="0"/>
                </a:lnTo>
                <a:lnTo>
                  <a:pt x="97" y="12"/>
                </a:lnTo>
                <a:lnTo>
                  <a:pt x="47" y="46"/>
                </a:lnTo>
                <a:lnTo>
                  <a:pt x="13" y="98"/>
                </a:lnTo>
                <a:lnTo>
                  <a:pt x="0" y="161"/>
                </a:lnTo>
                <a:lnTo>
                  <a:pt x="13" y="224"/>
                </a:lnTo>
                <a:lnTo>
                  <a:pt x="47" y="275"/>
                </a:lnTo>
                <a:lnTo>
                  <a:pt x="97" y="310"/>
                </a:lnTo>
                <a:lnTo>
                  <a:pt x="159" y="322"/>
                </a:lnTo>
                <a:lnTo>
                  <a:pt x="221" y="310"/>
                </a:lnTo>
                <a:lnTo>
                  <a:pt x="271" y="275"/>
                </a:lnTo>
                <a:lnTo>
                  <a:pt x="305" y="224"/>
                </a:lnTo>
                <a:lnTo>
                  <a:pt x="318" y="161"/>
                </a:lnTo>
                <a:close/>
              </a:path>
            </a:pathLst>
          </a:custGeom>
          <a:solidFill>
            <a:srgbClr val="99CCFF"/>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24" name="Freeform 6"/>
          <p:cNvSpPr/>
          <p:nvPr/>
        </p:nvSpPr>
        <p:spPr>
          <a:xfrm>
            <a:off x="1320800" y="3711575"/>
            <a:ext cx="412750" cy="839788"/>
          </a:xfrm>
          <a:custGeom>
            <a:avLst/>
            <a:gdLst>
              <a:gd name="T0" fmla="*/ 2147483647 w 781"/>
              <a:gd name="T1" fmla="*/ 2147483647 h 1587"/>
              <a:gd name="T2" fmla="*/ 2147483647 w 781"/>
              <a:gd name="T3" fmla="*/ 2147483647 h 1587"/>
              <a:gd name="T4" fmla="*/ 2147483647 w 781"/>
              <a:gd name="T5" fmla="*/ 2147483647 h 1587"/>
              <a:gd name="T6" fmla="*/ 2147483647 w 781"/>
              <a:gd name="T7" fmla="*/ 2147483647 h 1587"/>
              <a:gd name="T8" fmla="*/ 2147483647 w 781"/>
              <a:gd name="T9" fmla="*/ 2147483647 h 1587"/>
              <a:gd name="T10" fmla="*/ 2147483647 w 781"/>
              <a:gd name="T11" fmla="*/ 2147483647 h 1587"/>
              <a:gd name="T12" fmla="*/ 2147483647 w 781"/>
              <a:gd name="T13" fmla="*/ 2147483647 h 1587"/>
              <a:gd name="T14" fmla="*/ 2147483647 w 781"/>
              <a:gd name="T15" fmla="*/ 2147483647 h 1587"/>
              <a:gd name="T16" fmla="*/ 2147483647 w 781"/>
              <a:gd name="T17" fmla="*/ 2147483647 h 1587"/>
              <a:gd name="T18" fmla="*/ 2147483647 w 781"/>
              <a:gd name="T19" fmla="*/ 2147483647 h 1587"/>
              <a:gd name="T20" fmla="*/ 2147483647 w 781"/>
              <a:gd name="T21" fmla="*/ 2147483647 h 1587"/>
              <a:gd name="T22" fmla="*/ 2147483647 w 781"/>
              <a:gd name="T23" fmla="*/ 2147483647 h 1587"/>
              <a:gd name="T24" fmla="*/ 2147483647 w 781"/>
              <a:gd name="T25" fmla="*/ 2147483647 h 1587"/>
              <a:gd name="T26" fmla="*/ 2147483647 w 781"/>
              <a:gd name="T27" fmla="*/ 2147483647 h 1587"/>
              <a:gd name="T28" fmla="*/ 2147483647 w 781"/>
              <a:gd name="T29" fmla="*/ 2147483647 h 1587"/>
              <a:gd name="T30" fmla="*/ 2147483647 w 781"/>
              <a:gd name="T31" fmla="*/ 2147483647 h 1587"/>
              <a:gd name="T32" fmla="*/ 2147483647 w 781"/>
              <a:gd name="T33" fmla="*/ 2147483647 h 1587"/>
              <a:gd name="T34" fmla="*/ 2147483647 w 781"/>
              <a:gd name="T35" fmla="*/ 2147483647 h 1587"/>
              <a:gd name="T36" fmla="*/ 2147483647 w 781"/>
              <a:gd name="T37" fmla="*/ 2147483647 h 1587"/>
              <a:gd name="T38" fmla="*/ 2147483647 w 781"/>
              <a:gd name="T39" fmla="*/ 2147483647 h 1587"/>
              <a:gd name="T40" fmla="*/ 2147483647 w 781"/>
              <a:gd name="T41" fmla="*/ 2147483647 h 1587"/>
              <a:gd name="T42" fmla="*/ 2147483647 w 781"/>
              <a:gd name="T43" fmla="*/ 2147483647 h 1587"/>
              <a:gd name="T44" fmla="*/ 2147483647 w 781"/>
              <a:gd name="T45" fmla="*/ 2147483647 h 1587"/>
              <a:gd name="T46" fmla="*/ 2147483647 w 781"/>
              <a:gd name="T47" fmla="*/ 2147483647 h 1587"/>
              <a:gd name="T48" fmla="*/ 2147483647 w 781"/>
              <a:gd name="T49" fmla="*/ 2147483647 h 1587"/>
              <a:gd name="T50" fmla="*/ 2147483647 w 781"/>
              <a:gd name="T51" fmla="*/ 2147483647 h 1587"/>
              <a:gd name="T52" fmla="*/ 2147483647 w 781"/>
              <a:gd name="T53" fmla="*/ 2147483647 h 1587"/>
              <a:gd name="T54" fmla="*/ 2147483647 w 781"/>
              <a:gd name="T55" fmla="*/ 2147483647 h 1587"/>
              <a:gd name="T56" fmla="*/ 2147483647 w 781"/>
              <a:gd name="T57" fmla="*/ 2147483647 h 1587"/>
              <a:gd name="T58" fmla="*/ 2147483647 w 781"/>
              <a:gd name="T59" fmla="*/ 2147483647 h 1587"/>
              <a:gd name="T60" fmla="*/ 2147483647 w 781"/>
              <a:gd name="T61" fmla="*/ 2147483647 h 1587"/>
              <a:gd name="T62" fmla="*/ 2147483647 w 781"/>
              <a:gd name="T63" fmla="*/ 2147483647 h 1587"/>
              <a:gd name="T64" fmla="*/ 2147483647 w 781"/>
              <a:gd name="T65" fmla="*/ 2147483647 h 1587"/>
              <a:gd name="T66" fmla="*/ 2147483647 w 781"/>
              <a:gd name="T67" fmla="*/ 2147483647 h 1587"/>
              <a:gd name="T68" fmla="*/ 2147483647 w 781"/>
              <a:gd name="T69" fmla="*/ 2147483647 h 1587"/>
              <a:gd name="T70" fmla="*/ 2147483647 w 781"/>
              <a:gd name="T71" fmla="*/ 2147483647 h 1587"/>
              <a:gd name="T72" fmla="*/ 2147483647 w 781"/>
              <a:gd name="T73" fmla="*/ 2147483647 h 1587"/>
              <a:gd name="T74" fmla="*/ 2147483647 w 781"/>
              <a:gd name="T75" fmla="*/ 2147483647 h 1587"/>
              <a:gd name="T76" fmla="*/ 2147483647 w 781"/>
              <a:gd name="T77" fmla="*/ 2147483647 h 1587"/>
              <a:gd name="T78" fmla="*/ 2147483647 w 781"/>
              <a:gd name="T79" fmla="*/ 2147483647 h 1587"/>
              <a:gd name="T80" fmla="*/ 2147483647 w 781"/>
              <a:gd name="T81" fmla="*/ 2147483647 h 1587"/>
              <a:gd name="T82" fmla="*/ 2147483647 w 781"/>
              <a:gd name="T83" fmla="*/ 2147483647 h 1587"/>
              <a:gd name="T84" fmla="*/ 2147483647 w 781"/>
              <a:gd name="T85" fmla="*/ 2147483647 h 1587"/>
              <a:gd name="T86" fmla="*/ 2147483647 w 781"/>
              <a:gd name="T87" fmla="*/ 2147483647 h 1587"/>
              <a:gd name="T88" fmla="*/ 2147483647 w 781"/>
              <a:gd name="T89" fmla="*/ 2147483647 h 1587"/>
              <a:gd name="T90" fmla="*/ 2147483647 w 781"/>
              <a:gd name="T91" fmla="*/ 2147483647 h 1587"/>
              <a:gd name="T92" fmla="*/ 2147483647 w 781"/>
              <a:gd name="T93" fmla="*/ 2147483647 h 1587"/>
              <a:gd name="T94" fmla="*/ 2147483647 w 781"/>
              <a:gd name="T95" fmla="*/ 2147483647 h 1587"/>
              <a:gd name="T96" fmla="*/ 2147483647 w 781"/>
              <a:gd name="T97" fmla="*/ 2147483647 h 1587"/>
              <a:gd name="T98" fmla="*/ 2147483647 w 781"/>
              <a:gd name="T99" fmla="*/ 2147483647 h 1587"/>
              <a:gd name="T100" fmla="*/ 2147483647 w 781"/>
              <a:gd name="T101" fmla="*/ 2147483647 h 1587"/>
              <a:gd name="T102" fmla="*/ 2147483647 w 781"/>
              <a:gd name="T103" fmla="*/ 2147483647 h 1587"/>
              <a:gd name="T104" fmla="*/ 2147483647 w 781"/>
              <a:gd name="T105" fmla="*/ 2147483647 h 1587"/>
              <a:gd name="T106" fmla="*/ 2147483647 w 781"/>
              <a:gd name="T107" fmla="*/ 2147483647 h 1587"/>
              <a:gd name="T108" fmla="*/ 2147483647 w 781"/>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1587"/>
              <a:gd name="T167" fmla="*/ 781 w 781"/>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1587">
                <a:moveTo>
                  <a:pt x="595" y="0"/>
                </a:moveTo>
                <a:lnTo>
                  <a:pt x="608" y="3"/>
                </a:lnTo>
                <a:lnTo>
                  <a:pt x="621" y="9"/>
                </a:lnTo>
                <a:lnTo>
                  <a:pt x="630" y="16"/>
                </a:lnTo>
                <a:lnTo>
                  <a:pt x="644" y="30"/>
                </a:lnTo>
                <a:lnTo>
                  <a:pt x="650" y="38"/>
                </a:lnTo>
                <a:lnTo>
                  <a:pt x="657" y="47"/>
                </a:lnTo>
                <a:lnTo>
                  <a:pt x="658" y="51"/>
                </a:lnTo>
                <a:lnTo>
                  <a:pt x="662" y="59"/>
                </a:lnTo>
                <a:lnTo>
                  <a:pt x="669" y="74"/>
                </a:lnTo>
                <a:lnTo>
                  <a:pt x="781" y="655"/>
                </a:lnTo>
                <a:lnTo>
                  <a:pt x="781" y="659"/>
                </a:lnTo>
                <a:lnTo>
                  <a:pt x="779" y="666"/>
                </a:lnTo>
                <a:lnTo>
                  <a:pt x="778" y="670"/>
                </a:lnTo>
                <a:lnTo>
                  <a:pt x="777" y="674"/>
                </a:lnTo>
                <a:lnTo>
                  <a:pt x="775" y="680"/>
                </a:lnTo>
                <a:lnTo>
                  <a:pt x="773" y="684"/>
                </a:lnTo>
                <a:lnTo>
                  <a:pt x="770" y="688"/>
                </a:lnTo>
                <a:lnTo>
                  <a:pt x="768" y="692"/>
                </a:lnTo>
                <a:lnTo>
                  <a:pt x="764" y="696"/>
                </a:lnTo>
                <a:lnTo>
                  <a:pt x="760" y="699"/>
                </a:lnTo>
                <a:lnTo>
                  <a:pt x="756" y="702"/>
                </a:lnTo>
                <a:lnTo>
                  <a:pt x="752" y="705"/>
                </a:lnTo>
                <a:lnTo>
                  <a:pt x="748" y="707"/>
                </a:lnTo>
                <a:lnTo>
                  <a:pt x="744" y="710"/>
                </a:lnTo>
                <a:lnTo>
                  <a:pt x="738" y="711"/>
                </a:lnTo>
                <a:lnTo>
                  <a:pt x="734" y="713"/>
                </a:lnTo>
                <a:lnTo>
                  <a:pt x="728" y="713"/>
                </a:lnTo>
                <a:lnTo>
                  <a:pt x="724" y="713"/>
                </a:lnTo>
                <a:lnTo>
                  <a:pt x="719" y="713"/>
                </a:lnTo>
                <a:lnTo>
                  <a:pt x="715" y="713"/>
                </a:lnTo>
                <a:lnTo>
                  <a:pt x="709" y="711"/>
                </a:lnTo>
                <a:lnTo>
                  <a:pt x="705" y="710"/>
                </a:lnTo>
                <a:lnTo>
                  <a:pt x="699" y="707"/>
                </a:lnTo>
                <a:lnTo>
                  <a:pt x="695" y="705"/>
                </a:lnTo>
                <a:lnTo>
                  <a:pt x="691" y="702"/>
                </a:lnTo>
                <a:lnTo>
                  <a:pt x="688" y="699"/>
                </a:lnTo>
                <a:lnTo>
                  <a:pt x="684" y="696"/>
                </a:lnTo>
                <a:lnTo>
                  <a:pt x="682" y="692"/>
                </a:lnTo>
                <a:lnTo>
                  <a:pt x="677" y="688"/>
                </a:lnTo>
                <a:lnTo>
                  <a:pt x="675" y="684"/>
                </a:lnTo>
                <a:lnTo>
                  <a:pt x="673" y="680"/>
                </a:lnTo>
                <a:lnTo>
                  <a:pt x="672" y="674"/>
                </a:lnTo>
                <a:lnTo>
                  <a:pt x="671" y="670"/>
                </a:lnTo>
                <a:lnTo>
                  <a:pt x="666" y="655"/>
                </a:lnTo>
                <a:lnTo>
                  <a:pt x="578" y="244"/>
                </a:lnTo>
                <a:lnTo>
                  <a:pt x="578" y="1517"/>
                </a:lnTo>
                <a:lnTo>
                  <a:pt x="577" y="1524"/>
                </a:lnTo>
                <a:lnTo>
                  <a:pt x="575" y="1529"/>
                </a:lnTo>
                <a:lnTo>
                  <a:pt x="573" y="1536"/>
                </a:lnTo>
                <a:lnTo>
                  <a:pt x="570" y="1542"/>
                </a:lnTo>
                <a:lnTo>
                  <a:pt x="567" y="1549"/>
                </a:lnTo>
                <a:lnTo>
                  <a:pt x="563" y="1554"/>
                </a:lnTo>
                <a:lnTo>
                  <a:pt x="559" y="1560"/>
                </a:lnTo>
                <a:lnTo>
                  <a:pt x="555" y="1564"/>
                </a:lnTo>
                <a:lnTo>
                  <a:pt x="550" y="1569"/>
                </a:lnTo>
                <a:lnTo>
                  <a:pt x="545" y="1573"/>
                </a:lnTo>
                <a:lnTo>
                  <a:pt x="539" y="1576"/>
                </a:lnTo>
                <a:lnTo>
                  <a:pt x="534" y="1579"/>
                </a:lnTo>
                <a:lnTo>
                  <a:pt x="527" y="1582"/>
                </a:lnTo>
                <a:lnTo>
                  <a:pt x="522" y="1585"/>
                </a:lnTo>
                <a:lnTo>
                  <a:pt x="516" y="1586"/>
                </a:lnTo>
                <a:lnTo>
                  <a:pt x="509" y="1587"/>
                </a:lnTo>
                <a:lnTo>
                  <a:pt x="502" y="1587"/>
                </a:lnTo>
                <a:lnTo>
                  <a:pt x="497" y="1587"/>
                </a:lnTo>
                <a:lnTo>
                  <a:pt x="490" y="1586"/>
                </a:lnTo>
                <a:lnTo>
                  <a:pt x="483" y="1585"/>
                </a:lnTo>
                <a:lnTo>
                  <a:pt x="477" y="1582"/>
                </a:lnTo>
                <a:lnTo>
                  <a:pt x="472" y="1579"/>
                </a:lnTo>
                <a:lnTo>
                  <a:pt x="466" y="1576"/>
                </a:lnTo>
                <a:lnTo>
                  <a:pt x="461" y="1573"/>
                </a:lnTo>
                <a:lnTo>
                  <a:pt x="455" y="1569"/>
                </a:lnTo>
                <a:lnTo>
                  <a:pt x="450" y="1564"/>
                </a:lnTo>
                <a:lnTo>
                  <a:pt x="446" y="1560"/>
                </a:lnTo>
                <a:lnTo>
                  <a:pt x="441" y="1554"/>
                </a:lnTo>
                <a:lnTo>
                  <a:pt x="439" y="1549"/>
                </a:lnTo>
                <a:lnTo>
                  <a:pt x="436" y="1543"/>
                </a:lnTo>
                <a:lnTo>
                  <a:pt x="435" y="1536"/>
                </a:lnTo>
                <a:lnTo>
                  <a:pt x="433" y="1529"/>
                </a:lnTo>
                <a:lnTo>
                  <a:pt x="432" y="1524"/>
                </a:lnTo>
                <a:lnTo>
                  <a:pt x="432" y="1517"/>
                </a:lnTo>
                <a:lnTo>
                  <a:pt x="430" y="1503"/>
                </a:lnTo>
                <a:lnTo>
                  <a:pt x="390" y="867"/>
                </a:lnTo>
                <a:lnTo>
                  <a:pt x="390" y="865"/>
                </a:lnTo>
                <a:lnTo>
                  <a:pt x="352" y="1493"/>
                </a:lnTo>
                <a:lnTo>
                  <a:pt x="350" y="1511"/>
                </a:lnTo>
                <a:lnTo>
                  <a:pt x="350" y="1517"/>
                </a:lnTo>
                <a:lnTo>
                  <a:pt x="349" y="1524"/>
                </a:lnTo>
                <a:lnTo>
                  <a:pt x="346" y="1529"/>
                </a:lnTo>
                <a:lnTo>
                  <a:pt x="345" y="1536"/>
                </a:lnTo>
                <a:lnTo>
                  <a:pt x="341" y="1542"/>
                </a:lnTo>
                <a:lnTo>
                  <a:pt x="338" y="1547"/>
                </a:lnTo>
                <a:lnTo>
                  <a:pt x="334" y="1553"/>
                </a:lnTo>
                <a:lnTo>
                  <a:pt x="330" y="1558"/>
                </a:lnTo>
                <a:lnTo>
                  <a:pt x="324" y="1562"/>
                </a:lnTo>
                <a:lnTo>
                  <a:pt x="320" y="1567"/>
                </a:lnTo>
                <a:lnTo>
                  <a:pt x="315" y="1569"/>
                </a:lnTo>
                <a:lnTo>
                  <a:pt x="309" y="1573"/>
                </a:lnTo>
                <a:lnTo>
                  <a:pt x="304" y="1576"/>
                </a:lnTo>
                <a:lnTo>
                  <a:pt x="297" y="1578"/>
                </a:lnTo>
                <a:lnTo>
                  <a:pt x="291" y="1579"/>
                </a:lnTo>
                <a:lnTo>
                  <a:pt x="284" y="1580"/>
                </a:lnTo>
                <a:lnTo>
                  <a:pt x="279" y="1580"/>
                </a:lnTo>
                <a:lnTo>
                  <a:pt x="272" y="1580"/>
                </a:lnTo>
                <a:lnTo>
                  <a:pt x="265" y="1579"/>
                </a:lnTo>
                <a:lnTo>
                  <a:pt x="259" y="1578"/>
                </a:lnTo>
                <a:lnTo>
                  <a:pt x="252" y="1576"/>
                </a:lnTo>
                <a:lnTo>
                  <a:pt x="247" y="1573"/>
                </a:lnTo>
                <a:lnTo>
                  <a:pt x="241" y="1569"/>
                </a:lnTo>
                <a:lnTo>
                  <a:pt x="236" y="1567"/>
                </a:lnTo>
                <a:lnTo>
                  <a:pt x="232" y="1562"/>
                </a:lnTo>
                <a:lnTo>
                  <a:pt x="226" y="1558"/>
                </a:lnTo>
                <a:lnTo>
                  <a:pt x="222" y="1553"/>
                </a:lnTo>
                <a:lnTo>
                  <a:pt x="218" y="1547"/>
                </a:lnTo>
                <a:lnTo>
                  <a:pt x="214" y="1542"/>
                </a:lnTo>
                <a:lnTo>
                  <a:pt x="211" y="1536"/>
                </a:lnTo>
                <a:lnTo>
                  <a:pt x="208" y="1531"/>
                </a:lnTo>
                <a:lnTo>
                  <a:pt x="207" y="1522"/>
                </a:lnTo>
                <a:lnTo>
                  <a:pt x="207" y="1517"/>
                </a:lnTo>
                <a:lnTo>
                  <a:pt x="207" y="238"/>
                </a:lnTo>
                <a:lnTo>
                  <a:pt x="115" y="648"/>
                </a:lnTo>
                <a:lnTo>
                  <a:pt x="112" y="663"/>
                </a:lnTo>
                <a:lnTo>
                  <a:pt x="110" y="669"/>
                </a:lnTo>
                <a:lnTo>
                  <a:pt x="108" y="673"/>
                </a:lnTo>
                <a:lnTo>
                  <a:pt x="106" y="677"/>
                </a:lnTo>
                <a:lnTo>
                  <a:pt x="102" y="681"/>
                </a:lnTo>
                <a:lnTo>
                  <a:pt x="99" y="685"/>
                </a:lnTo>
                <a:lnTo>
                  <a:pt x="97" y="689"/>
                </a:lnTo>
                <a:lnTo>
                  <a:pt x="92" y="694"/>
                </a:lnTo>
                <a:lnTo>
                  <a:pt x="88" y="696"/>
                </a:lnTo>
                <a:lnTo>
                  <a:pt x="84" y="699"/>
                </a:lnTo>
                <a:lnTo>
                  <a:pt x="80" y="700"/>
                </a:lnTo>
                <a:lnTo>
                  <a:pt x="76" y="703"/>
                </a:lnTo>
                <a:lnTo>
                  <a:pt x="72" y="705"/>
                </a:lnTo>
                <a:lnTo>
                  <a:pt x="66" y="706"/>
                </a:lnTo>
                <a:lnTo>
                  <a:pt x="62" y="706"/>
                </a:lnTo>
                <a:lnTo>
                  <a:pt x="57" y="707"/>
                </a:lnTo>
                <a:lnTo>
                  <a:pt x="51" y="706"/>
                </a:lnTo>
                <a:lnTo>
                  <a:pt x="47" y="706"/>
                </a:lnTo>
                <a:lnTo>
                  <a:pt x="41" y="705"/>
                </a:lnTo>
                <a:lnTo>
                  <a:pt x="37" y="703"/>
                </a:lnTo>
                <a:lnTo>
                  <a:pt x="33" y="700"/>
                </a:lnTo>
                <a:lnTo>
                  <a:pt x="28" y="699"/>
                </a:lnTo>
                <a:lnTo>
                  <a:pt x="23" y="696"/>
                </a:lnTo>
                <a:lnTo>
                  <a:pt x="21" y="694"/>
                </a:lnTo>
                <a:lnTo>
                  <a:pt x="17" y="689"/>
                </a:lnTo>
                <a:lnTo>
                  <a:pt x="12" y="685"/>
                </a:lnTo>
                <a:lnTo>
                  <a:pt x="11" y="681"/>
                </a:lnTo>
                <a:lnTo>
                  <a:pt x="7" y="677"/>
                </a:lnTo>
                <a:lnTo>
                  <a:pt x="6" y="673"/>
                </a:lnTo>
                <a:lnTo>
                  <a:pt x="3" y="669"/>
                </a:lnTo>
                <a:lnTo>
                  <a:pt x="3" y="663"/>
                </a:lnTo>
                <a:lnTo>
                  <a:pt x="1" y="659"/>
                </a:lnTo>
                <a:lnTo>
                  <a:pt x="0" y="654"/>
                </a:lnTo>
                <a:lnTo>
                  <a:pt x="1" y="648"/>
                </a:lnTo>
                <a:lnTo>
                  <a:pt x="112" y="67"/>
                </a:lnTo>
                <a:lnTo>
                  <a:pt x="117" y="54"/>
                </a:lnTo>
                <a:lnTo>
                  <a:pt x="123" y="44"/>
                </a:lnTo>
                <a:lnTo>
                  <a:pt x="126" y="40"/>
                </a:lnTo>
                <a:lnTo>
                  <a:pt x="130" y="32"/>
                </a:lnTo>
                <a:lnTo>
                  <a:pt x="137" y="25"/>
                </a:lnTo>
                <a:lnTo>
                  <a:pt x="152" y="12"/>
                </a:lnTo>
                <a:lnTo>
                  <a:pt x="161" y="5"/>
                </a:lnTo>
                <a:lnTo>
                  <a:pt x="174" y="1"/>
                </a:lnTo>
                <a:lnTo>
                  <a:pt x="185" y="0"/>
                </a:lnTo>
                <a:lnTo>
                  <a:pt x="595" y="0"/>
                </a:lnTo>
                <a:close/>
              </a:path>
            </a:pathLst>
          </a:custGeom>
          <a:solidFill>
            <a:srgbClr val="99CCFF"/>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25" name="Freeform 7"/>
          <p:cNvSpPr/>
          <p:nvPr/>
        </p:nvSpPr>
        <p:spPr>
          <a:xfrm>
            <a:off x="1439863" y="3521075"/>
            <a:ext cx="166687" cy="171450"/>
          </a:xfrm>
          <a:custGeom>
            <a:avLst/>
            <a:gdLst>
              <a:gd name="T0" fmla="*/ 2147483647 w 317"/>
              <a:gd name="T1" fmla="*/ 2147483647 h 323"/>
              <a:gd name="T2" fmla="*/ 2147483647 w 317"/>
              <a:gd name="T3" fmla="*/ 2147483647 h 323"/>
              <a:gd name="T4" fmla="*/ 2147483647 w 317"/>
              <a:gd name="T5" fmla="*/ 2147483647 h 323"/>
              <a:gd name="T6" fmla="*/ 2147483647 w 317"/>
              <a:gd name="T7" fmla="*/ 2147483647 h 323"/>
              <a:gd name="T8" fmla="*/ 2147483647 w 317"/>
              <a:gd name="T9" fmla="*/ 0 h 323"/>
              <a:gd name="T10" fmla="*/ 2147483647 w 317"/>
              <a:gd name="T11" fmla="*/ 2147483647 h 323"/>
              <a:gd name="T12" fmla="*/ 2147483647 w 317"/>
              <a:gd name="T13" fmla="*/ 2147483647 h 323"/>
              <a:gd name="T14" fmla="*/ 2147483647 w 317"/>
              <a:gd name="T15" fmla="*/ 2147483647 h 323"/>
              <a:gd name="T16" fmla="*/ 0 w 317"/>
              <a:gd name="T17" fmla="*/ 2147483647 h 323"/>
              <a:gd name="T18" fmla="*/ 2147483647 w 317"/>
              <a:gd name="T19" fmla="*/ 2147483647 h 323"/>
              <a:gd name="T20" fmla="*/ 2147483647 w 317"/>
              <a:gd name="T21" fmla="*/ 2147483647 h 323"/>
              <a:gd name="T22" fmla="*/ 2147483647 w 317"/>
              <a:gd name="T23" fmla="*/ 2147483647 h 323"/>
              <a:gd name="T24" fmla="*/ 2147483647 w 317"/>
              <a:gd name="T25" fmla="*/ 2147483647 h 323"/>
              <a:gd name="T26" fmla="*/ 2147483647 w 317"/>
              <a:gd name="T27" fmla="*/ 2147483647 h 323"/>
              <a:gd name="T28" fmla="*/ 2147483647 w 317"/>
              <a:gd name="T29" fmla="*/ 2147483647 h 323"/>
              <a:gd name="T30" fmla="*/ 2147483647 w 317"/>
              <a:gd name="T31" fmla="*/ 2147483647 h 323"/>
              <a:gd name="T32" fmla="*/ 2147483647 w 317"/>
              <a:gd name="T33" fmla="*/ 2147483647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323"/>
              <a:gd name="T53" fmla="*/ 317 w 317"/>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323">
                <a:moveTo>
                  <a:pt x="317" y="161"/>
                </a:moveTo>
                <a:lnTo>
                  <a:pt x="305" y="98"/>
                </a:lnTo>
                <a:lnTo>
                  <a:pt x="270" y="47"/>
                </a:lnTo>
                <a:lnTo>
                  <a:pt x="221" y="12"/>
                </a:lnTo>
                <a:lnTo>
                  <a:pt x="159" y="0"/>
                </a:lnTo>
                <a:lnTo>
                  <a:pt x="96" y="12"/>
                </a:lnTo>
                <a:lnTo>
                  <a:pt x="47" y="47"/>
                </a:lnTo>
                <a:lnTo>
                  <a:pt x="12" y="98"/>
                </a:lnTo>
                <a:lnTo>
                  <a:pt x="0" y="161"/>
                </a:lnTo>
                <a:lnTo>
                  <a:pt x="12" y="225"/>
                </a:lnTo>
                <a:lnTo>
                  <a:pt x="47" y="276"/>
                </a:lnTo>
                <a:lnTo>
                  <a:pt x="96" y="310"/>
                </a:lnTo>
                <a:lnTo>
                  <a:pt x="159" y="323"/>
                </a:lnTo>
                <a:lnTo>
                  <a:pt x="221" y="310"/>
                </a:lnTo>
                <a:lnTo>
                  <a:pt x="270" y="276"/>
                </a:lnTo>
                <a:lnTo>
                  <a:pt x="305" y="225"/>
                </a:lnTo>
                <a:lnTo>
                  <a:pt x="317" y="161"/>
                </a:lnTo>
                <a:close/>
              </a:path>
            </a:pathLst>
          </a:custGeom>
          <a:solidFill>
            <a:srgbClr val="99CCFF"/>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26" name="Freeform 8"/>
          <p:cNvSpPr/>
          <p:nvPr/>
        </p:nvSpPr>
        <p:spPr>
          <a:xfrm>
            <a:off x="1808163" y="3725863"/>
            <a:ext cx="412750" cy="839787"/>
          </a:xfrm>
          <a:custGeom>
            <a:avLst/>
            <a:gdLst>
              <a:gd name="T0" fmla="*/ 2147483647 w 780"/>
              <a:gd name="T1" fmla="*/ 2147483647 h 1587"/>
              <a:gd name="T2" fmla="*/ 2147483647 w 780"/>
              <a:gd name="T3" fmla="*/ 2147483647 h 1587"/>
              <a:gd name="T4" fmla="*/ 2147483647 w 780"/>
              <a:gd name="T5" fmla="*/ 2147483647 h 1587"/>
              <a:gd name="T6" fmla="*/ 2147483647 w 780"/>
              <a:gd name="T7" fmla="*/ 2147483647 h 1587"/>
              <a:gd name="T8" fmla="*/ 2147483647 w 780"/>
              <a:gd name="T9" fmla="*/ 2147483647 h 1587"/>
              <a:gd name="T10" fmla="*/ 2147483647 w 780"/>
              <a:gd name="T11" fmla="*/ 2147483647 h 1587"/>
              <a:gd name="T12" fmla="*/ 2147483647 w 780"/>
              <a:gd name="T13" fmla="*/ 2147483647 h 1587"/>
              <a:gd name="T14" fmla="*/ 2147483647 w 780"/>
              <a:gd name="T15" fmla="*/ 2147483647 h 1587"/>
              <a:gd name="T16" fmla="*/ 2147483647 w 780"/>
              <a:gd name="T17" fmla="*/ 2147483647 h 1587"/>
              <a:gd name="T18" fmla="*/ 2147483647 w 780"/>
              <a:gd name="T19" fmla="*/ 2147483647 h 1587"/>
              <a:gd name="T20" fmla="*/ 2147483647 w 780"/>
              <a:gd name="T21" fmla="*/ 2147483647 h 1587"/>
              <a:gd name="T22" fmla="*/ 2147483647 w 780"/>
              <a:gd name="T23" fmla="*/ 2147483647 h 1587"/>
              <a:gd name="T24" fmla="*/ 2147483647 w 780"/>
              <a:gd name="T25" fmla="*/ 2147483647 h 1587"/>
              <a:gd name="T26" fmla="*/ 2147483647 w 780"/>
              <a:gd name="T27" fmla="*/ 2147483647 h 1587"/>
              <a:gd name="T28" fmla="*/ 2147483647 w 780"/>
              <a:gd name="T29" fmla="*/ 2147483647 h 1587"/>
              <a:gd name="T30" fmla="*/ 2147483647 w 780"/>
              <a:gd name="T31" fmla="*/ 2147483647 h 1587"/>
              <a:gd name="T32" fmla="*/ 2147483647 w 780"/>
              <a:gd name="T33" fmla="*/ 2147483647 h 1587"/>
              <a:gd name="T34" fmla="*/ 2147483647 w 780"/>
              <a:gd name="T35" fmla="*/ 2147483647 h 1587"/>
              <a:gd name="T36" fmla="*/ 2147483647 w 780"/>
              <a:gd name="T37" fmla="*/ 2147483647 h 1587"/>
              <a:gd name="T38" fmla="*/ 2147483647 w 780"/>
              <a:gd name="T39" fmla="*/ 2147483647 h 1587"/>
              <a:gd name="T40" fmla="*/ 2147483647 w 780"/>
              <a:gd name="T41" fmla="*/ 2147483647 h 1587"/>
              <a:gd name="T42" fmla="*/ 2147483647 w 780"/>
              <a:gd name="T43" fmla="*/ 2147483647 h 1587"/>
              <a:gd name="T44" fmla="*/ 2147483647 w 780"/>
              <a:gd name="T45" fmla="*/ 2147483647 h 1587"/>
              <a:gd name="T46" fmla="*/ 2147483647 w 780"/>
              <a:gd name="T47" fmla="*/ 2147483647 h 1587"/>
              <a:gd name="T48" fmla="*/ 2147483647 w 780"/>
              <a:gd name="T49" fmla="*/ 2147483647 h 1587"/>
              <a:gd name="T50" fmla="*/ 2147483647 w 780"/>
              <a:gd name="T51" fmla="*/ 2147483647 h 1587"/>
              <a:gd name="T52" fmla="*/ 2147483647 w 780"/>
              <a:gd name="T53" fmla="*/ 2147483647 h 1587"/>
              <a:gd name="T54" fmla="*/ 2147483647 w 780"/>
              <a:gd name="T55" fmla="*/ 2147483647 h 1587"/>
              <a:gd name="T56" fmla="*/ 2147483647 w 780"/>
              <a:gd name="T57" fmla="*/ 2147483647 h 1587"/>
              <a:gd name="T58" fmla="*/ 2147483647 w 780"/>
              <a:gd name="T59" fmla="*/ 2147483647 h 1587"/>
              <a:gd name="T60" fmla="*/ 2147483647 w 780"/>
              <a:gd name="T61" fmla="*/ 2147483647 h 1587"/>
              <a:gd name="T62" fmla="*/ 2147483647 w 780"/>
              <a:gd name="T63" fmla="*/ 2147483647 h 1587"/>
              <a:gd name="T64" fmla="*/ 2147483647 w 780"/>
              <a:gd name="T65" fmla="*/ 2147483647 h 1587"/>
              <a:gd name="T66" fmla="*/ 2147483647 w 780"/>
              <a:gd name="T67" fmla="*/ 2147483647 h 1587"/>
              <a:gd name="T68" fmla="*/ 2147483647 w 780"/>
              <a:gd name="T69" fmla="*/ 2147483647 h 1587"/>
              <a:gd name="T70" fmla="*/ 2147483647 w 780"/>
              <a:gd name="T71" fmla="*/ 2147483647 h 1587"/>
              <a:gd name="T72" fmla="*/ 2147483647 w 780"/>
              <a:gd name="T73" fmla="*/ 2147483647 h 1587"/>
              <a:gd name="T74" fmla="*/ 2147483647 w 780"/>
              <a:gd name="T75" fmla="*/ 2147483647 h 1587"/>
              <a:gd name="T76" fmla="*/ 2147483647 w 780"/>
              <a:gd name="T77" fmla="*/ 2147483647 h 1587"/>
              <a:gd name="T78" fmla="*/ 2147483647 w 780"/>
              <a:gd name="T79" fmla="*/ 2147483647 h 1587"/>
              <a:gd name="T80" fmla="*/ 2147483647 w 780"/>
              <a:gd name="T81" fmla="*/ 2147483647 h 1587"/>
              <a:gd name="T82" fmla="*/ 2147483647 w 780"/>
              <a:gd name="T83" fmla="*/ 2147483647 h 1587"/>
              <a:gd name="T84" fmla="*/ 2147483647 w 780"/>
              <a:gd name="T85" fmla="*/ 2147483647 h 1587"/>
              <a:gd name="T86" fmla="*/ 2147483647 w 780"/>
              <a:gd name="T87" fmla="*/ 2147483647 h 1587"/>
              <a:gd name="T88" fmla="*/ 2147483647 w 780"/>
              <a:gd name="T89" fmla="*/ 2147483647 h 1587"/>
              <a:gd name="T90" fmla="*/ 2147483647 w 780"/>
              <a:gd name="T91" fmla="*/ 2147483647 h 1587"/>
              <a:gd name="T92" fmla="*/ 2147483647 w 780"/>
              <a:gd name="T93" fmla="*/ 2147483647 h 1587"/>
              <a:gd name="T94" fmla="*/ 2147483647 w 780"/>
              <a:gd name="T95" fmla="*/ 2147483647 h 1587"/>
              <a:gd name="T96" fmla="*/ 2147483647 w 780"/>
              <a:gd name="T97" fmla="*/ 2147483647 h 1587"/>
              <a:gd name="T98" fmla="*/ 2147483647 w 780"/>
              <a:gd name="T99" fmla="*/ 2147483647 h 1587"/>
              <a:gd name="T100" fmla="*/ 2147483647 w 780"/>
              <a:gd name="T101" fmla="*/ 2147483647 h 1587"/>
              <a:gd name="T102" fmla="*/ 2147483647 w 780"/>
              <a:gd name="T103" fmla="*/ 2147483647 h 1587"/>
              <a:gd name="T104" fmla="*/ 2147483647 w 780"/>
              <a:gd name="T105" fmla="*/ 2147483647 h 1587"/>
              <a:gd name="T106" fmla="*/ 2147483647 w 780"/>
              <a:gd name="T107" fmla="*/ 2147483647 h 1587"/>
              <a:gd name="T108" fmla="*/ 2147483647 w 780"/>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0"/>
              <a:gd name="T166" fmla="*/ 0 h 1587"/>
              <a:gd name="T167" fmla="*/ 780 w 780"/>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0" h="1587">
                <a:moveTo>
                  <a:pt x="594" y="0"/>
                </a:moveTo>
                <a:lnTo>
                  <a:pt x="608" y="3"/>
                </a:lnTo>
                <a:lnTo>
                  <a:pt x="620" y="10"/>
                </a:lnTo>
                <a:lnTo>
                  <a:pt x="630" y="17"/>
                </a:lnTo>
                <a:lnTo>
                  <a:pt x="644" y="30"/>
                </a:lnTo>
                <a:lnTo>
                  <a:pt x="649" y="39"/>
                </a:lnTo>
                <a:lnTo>
                  <a:pt x="656" y="47"/>
                </a:lnTo>
                <a:lnTo>
                  <a:pt x="658" y="51"/>
                </a:lnTo>
                <a:lnTo>
                  <a:pt x="662" y="59"/>
                </a:lnTo>
                <a:lnTo>
                  <a:pt x="669" y="75"/>
                </a:lnTo>
                <a:lnTo>
                  <a:pt x="780" y="655"/>
                </a:lnTo>
                <a:lnTo>
                  <a:pt x="780" y="659"/>
                </a:lnTo>
                <a:lnTo>
                  <a:pt x="779" y="666"/>
                </a:lnTo>
                <a:lnTo>
                  <a:pt x="778" y="670"/>
                </a:lnTo>
                <a:lnTo>
                  <a:pt x="776" y="674"/>
                </a:lnTo>
                <a:lnTo>
                  <a:pt x="775" y="680"/>
                </a:lnTo>
                <a:lnTo>
                  <a:pt x="772" y="684"/>
                </a:lnTo>
                <a:lnTo>
                  <a:pt x="769" y="688"/>
                </a:lnTo>
                <a:lnTo>
                  <a:pt x="768" y="692"/>
                </a:lnTo>
                <a:lnTo>
                  <a:pt x="764" y="697"/>
                </a:lnTo>
                <a:lnTo>
                  <a:pt x="760" y="699"/>
                </a:lnTo>
                <a:lnTo>
                  <a:pt x="756" y="702"/>
                </a:lnTo>
                <a:lnTo>
                  <a:pt x="751" y="705"/>
                </a:lnTo>
                <a:lnTo>
                  <a:pt x="747" y="708"/>
                </a:lnTo>
                <a:lnTo>
                  <a:pt x="743" y="710"/>
                </a:lnTo>
                <a:lnTo>
                  <a:pt x="738" y="712"/>
                </a:lnTo>
                <a:lnTo>
                  <a:pt x="734" y="713"/>
                </a:lnTo>
                <a:lnTo>
                  <a:pt x="728" y="713"/>
                </a:lnTo>
                <a:lnTo>
                  <a:pt x="724" y="713"/>
                </a:lnTo>
                <a:lnTo>
                  <a:pt x="718" y="713"/>
                </a:lnTo>
                <a:lnTo>
                  <a:pt x="714" y="713"/>
                </a:lnTo>
                <a:lnTo>
                  <a:pt x="709" y="712"/>
                </a:lnTo>
                <a:lnTo>
                  <a:pt x="705" y="710"/>
                </a:lnTo>
                <a:lnTo>
                  <a:pt x="699" y="708"/>
                </a:lnTo>
                <a:lnTo>
                  <a:pt x="695" y="705"/>
                </a:lnTo>
                <a:lnTo>
                  <a:pt x="691" y="702"/>
                </a:lnTo>
                <a:lnTo>
                  <a:pt x="688" y="699"/>
                </a:lnTo>
                <a:lnTo>
                  <a:pt x="684" y="697"/>
                </a:lnTo>
                <a:lnTo>
                  <a:pt x="681" y="692"/>
                </a:lnTo>
                <a:lnTo>
                  <a:pt x="677" y="688"/>
                </a:lnTo>
                <a:lnTo>
                  <a:pt x="674" y="684"/>
                </a:lnTo>
                <a:lnTo>
                  <a:pt x="673" y="680"/>
                </a:lnTo>
                <a:lnTo>
                  <a:pt x="671" y="674"/>
                </a:lnTo>
                <a:lnTo>
                  <a:pt x="670" y="670"/>
                </a:lnTo>
                <a:lnTo>
                  <a:pt x="666" y="655"/>
                </a:lnTo>
                <a:lnTo>
                  <a:pt x="578" y="244"/>
                </a:lnTo>
                <a:lnTo>
                  <a:pt x="578" y="1517"/>
                </a:lnTo>
                <a:lnTo>
                  <a:pt x="576" y="1524"/>
                </a:lnTo>
                <a:lnTo>
                  <a:pt x="575" y="1530"/>
                </a:lnTo>
                <a:lnTo>
                  <a:pt x="572" y="1536"/>
                </a:lnTo>
                <a:lnTo>
                  <a:pt x="569" y="1542"/>
                </a:lnTo>
                <a:lnTo>
                  <a:pt x="567" y="1549"/>
                </a:lnTo>
                <a:lnTo>
                  <a:pt x="562" y="1554"/>
                </a:lnTo>
                <a:lnTo>
                  <a:pt x="558" y="1560"/>
                </a:lnTo>
                <a:lnTo>
                  <a:pt x="554" y="1564"/>
                </a:lnTo>
                <a:lnTo>
                  <a:pt x="550" y="1570"/>
                </a:lnTo>
                <a:lnTo>
                  <a:pt x="545" y="1574"/>
                </a:lnTo>
                <a:lnTo>
                  <a:pt x="539" y="1576"/>
                </a:lnTo>
                <a:lnTo>
                  <a:pt x="534" y="1579"/>
                </a:lnTo>
                <a:lnTo>
                  <a:pt x="527" y="1582"/>
                </a:lnTo>
                <a:lnTo>
                  <a:pt x="521" y="1585"/>
                </a:lnTo>
                <a:lnTo>
                  <a:pt x="516" y="1586"/>
                </a:lnTo>
                <a:lnTo>
                  <a:pt x="509" y="1587"/>
                </a:lnTo>
                <a:lnTo>
                  <a:pt x="502" y="1587"/>
                </a:lnTo>
                <a:lnTo>
                  <a:pt x="496" y="1587"/>
                </a:lnTo>
                <a:lnTo>
                  <a:pt x="489" y="1586"/>
                </a:lnTo>
                <a:lnTo>
                  <a:pt x="482" y="1585"/>
                </a:lnTo>
                <a:lnTo>
                  <a:pt x="477" y="1582"/>
                </a:lnTo>
                <a:lnTo>
                  <a:pt x="471" y="1579"/>
                </a:lnTo>
                <a:lnTo>
                  <a:pt x="466" y="1576"/>
                </a:lnTo>
                <a:lnTo>
                  <a:pt x="460" y="1574"/>
                </a:lnTo>
                <a:lnTo>
                  <a:pt x="455" y="1570"/>
                </a:lnTo>
                <a:lnTo>
                  <a:pt x="449" y="1564"/>
                </a:lnTo>
                <a:lnTo>
                  <a:pt x="445" y="1560"/>
                </a:lnTo>
                <a:lnTo>
                  <a:pt x="441" y="1554"/>
                </a:lnTo>
                <a:lnTo>
                  <a:pt x="438" y="1549"/>
                </a:lnTo>
                <a:lnTo>
                  <a:pt x="436" y="1543"/>
                </a:lnTo>
                <a:lnTo>
                  <a:pt x="434" y="1536"/>
                </a:lnTo>
                <a:lnTo>
                  <a:pt x="433" y="1530"/>
                </a:lnTo>
                <a:lnTo>
                  <a:pt x="431" y="1524"/>
                </a:lnTo>
                <a:lnTo>
                  <a:pt x="431" y="1517"/>
                </a:lnTo>
                <a:lnTo>
                  <a:pt x="430" y="1503"/>
                </a:lnTo>
                <a:lnTo>
                  <a:pt x="390" y="868"/>
                </a:lnTo>
                <a:lnTo>
                  <a:pt x="390" y="865"/>
                </a:lnTo>
                <a:lnTo>
                  <a:pt x="351" y="1494"/>
                </a:lnTo>
                <a:lnTo>
                  <a:pt x="350" y="1512"/>
                </a:lnTo>
                <a:lnTo>
                  <a:pt x="350" y="1517"/>
                </a:lnTo>
                <a:lnTo>
                  <a:pt x="349" y="1524"/>
                </a:lnTo>
                <a:lnTo>
                  <a:pt x="346" y="1530"/>
                </a:lnTo>
                <a:lnTo>
                  <a:pt x="345" y="1536"/>
                </a:lnTo>
                <a:lnTo>
                  <a:pt x="340" y="1542"/>
                </a:lnTo>
                <a:lnTo>
                  <a:pt x="338" y="1547"/>
                </a:lnTo>
                <a:lnTo>
                  <a:pt x="333" y="1553"/>
                </a:lnTo>
                <a:lnTo>
                  <a:pt x="329" y="1559"/>
                </a:lnTo>
                <a:lnTo>
                  <a:pt x="324" y="1563"/>
                </a:lnTo>
                <a:lnTo>
                  <a:pt x="320" y="1567"/>
                </a:lnTo>
                <a:lnTo>
                  <a:pt x="314" y="1570"/>
                </a:lnTo>
                <a:lnTo>
                  <a:pt x="309" y="1574"/>
                </a:lnTo>
                <a:lnTo>
                  <a:pt x="303" y="1576"/>
                </a:lnTo>
                <a:lnTo>
                  <a:pt x="296" y="1578"/>
                </a:lnTo>
                <a:lnTo>
                  <a:pt x="291" y="1579"/>
                </a:lnTo>
                <a:lnTo>
                  <a:pt x="284" y="1581"/>
                </a:lnTo>
                <a:lnTo>
                  <a:pt x="278" y="1581"/>
                </a:lnTo>
                <a:lnTo>
                  <a:pt x="271" y="1581"/>
                </a:lnTo>
                <a:lnTo>
                  <a:pt x="264" y="1579"/>
                </a:lnTo>
                <a:lnTo>
                  <a:pt x="259" y="1578"/>
                </a:lnTo>
                <a:lnTo>
                  <a:pt x="252" y="1576"/>
                </a:lnTo>
                <a:lnTo>
                  <a:pt x="247" y="1574"/>
                </a:lnTo>
                <a:lnTo>
                  <a:pt x="241" y="1570"/>
                </a:lnTo>
                <a:lnTo>
                  <a:pt x="236" y="1567"/>
                </a:lnTo>
                <a:lnTo>
                  <a:pt x="231" y="1563"/>
                </a:lnTo>
                <a:lnTo>
                  <a:pt x="226" y="1559"/>
                </a:lnTo>
                <a:lnTo>
                  <a:pt x="222" y="1553"/>
                </a:lnTo>
                <a:lnTo>
                  <a:pt x="218" y="1547"/>
                </a:lnTo>
                <a:lnTo>
                  <a:pt x="213" y="1542"/>
                </a:lnTo>
                <a:lnTo>
                  <a:pt x="211" y="1536"/>
                </a:lnTo>
                <a:lnTo>
                  <a:pt x="208" y="1531"/>
                </a:lnTo>
                <a:lnTo>
                  <a:pt x="207" y="1523"/>
                </a:lnTo>
                <a:lnTo>
                  <a:pt x="207" y="1517"/>
                </a:lnTo>
                <a:lnTo>
                  <a:pt x="207" y="239"/>
                </a:lnTo>
                <a:lnTo>
                  <a:pt x="114" y="648"/>
                </a:lnTo>
                <a:lnTo>
                  <a:pt x="111" y="663"/>
                </a:lnTo>
                <a:lnTo>
                  <a:pt x="110" y="669"/>
                </a:lnTo>
                <a:lnTo>
                  <a:pt x="107" y="673"/>
                </a:lnTo>
                <a:lnTo>
                  <a:pt x="106" y="677"/>
                </a:lnTo>
                <a:lnTo>
                  <a:pt x="102" y="681"/>
                </a:lnTo>
                <a:lnTo>
                  <a:pt x="99" y="685"/>
                </a:lnTo>
                <a:lnTo>
                  <a:pt x="96" y="690"/>
                </a:lnTo>
                <a:lnTo>
                  <a:pt x="92" y="694"/>
                </a:lnTo>
                <a:lnTo>
                  <a:pt x="88" y="697"/>
                </a:lnTo>
                <a:lnTo>
                  <a:pt x="84" y="699"/>
                </a:lnTo>
                <a:lnTo>
                  <a:pt x="80" y="701"/>
                </a:lnTo>
                <a:lnTo>
                  <a:pt x="75" y="703"/>
                </a:lnTo>
                <a:lnTo>
                  <a:pt x="71" y="705"/>
                </a:lnTo>
                <a:lnTo>
                  <a:pt x="66" y="706"/>
                </a:lnTo>
                <a:lnTo>
                  <a:pt x="62" y="706"/>
                </a:lnTo>
                <a:lnTo>
                  <a:pt x="56" y="708"/>
                </a:lnTo>
                <a:lnTo>
                  <a:pt x="51" y="706"/>
                </a:lnTo>
                <a:lnTo>
                  <a:pt x="47" y="706"/>
                </a:lnTo>
                <a:lnTo>
                  <a:pt x="41" y="705"/>
                </a:lnTo>
                <a:lnTo>
                  <a:pt x="37" y="703"/>
                </a:lnTo>
                <a:lnTo>
                  <a:pt x="33" y="701"/>
                </a:lnTo>
                <a:lnTo>
                  <a:pt x="27" y="699"/>
                </a:lnTo>
                <a:lnTo>
                  <a:pt x="23" y="697"/>
                </a:lnTo>
                <a:lnTo>
                  <a:pt x="20" y="694"/>
                </a:lnTo>
                <a:lnTo>
                  <a:pt x="16" y="690"/>
                </a:lnTo>
                <a:lnTo>
                  <a:pt x="12" y="685"/>
                </a:lnTo>
                <a:lnTo>
                  <a:pt x="11" y="681"/>
                </a:lnTo>
                <a:lnTo>
                  <a:pt x="6" y="677"/>
                </a:lnTo>
                <a:lnTo>
                  <a:pt x="5" y="673"/>
                </a:lnTo>
                <a:lnTo>
                  <a:pt x="2" y="669"/>
                </a:lnTo>
                <a:lnTo>
                  <a:pt x="2" y="663"/>
                </a:lnTo>
                <a:lnTo>
                  <a:pt x="1" y="659"/>
                </a:lnTo>
                <a:lnTo>
                  <a:pt x="0" y="654"/>
                </a:lnTo>
                <a:lnTo>
                  <a:pt x="1" y="648"/>
                </a:lnTo>
                <a:lnTo>
                  <a:pt x="111" y="68"/>
                </a:lnTo>
                <a:lnTo>
                  <a:pt x="117" y="54"/>
                </a:lnTo>
                <a:lnTo>
                  <a:pt x="122" y="44"/>
                </a:lnTo>
                <a:lnTo>
                  <a:pt x="125" y="40"/>
                </a:lnTo>
                <a:lnTo>
                  <a:pt x="129" y="32"/>
                </a:lnTo>
                <a:lnTo>
                  <a:pt x="136" y="25"/>
                </a:lnTo>
                <a:lnTo>
                  <a:pt x="151" y="12"/>
                </a:lnTo>
                <a:lnTo>
                  <a:pt x="161" y="6"/>
                </a:lnTo>
                <a:lnTo>
                  <a:pt x="173" y="1"/>
                </a:lnTo>
                <a:lnTo>
                  <a:pt x="184" y="0"/>
                </a:lnTo>
                <a:lnTo>
                  <a:pt x="594" y="0"/>
                </a:lnTo>
                <a:close/>
              </a:path>
            </a:pathLst>
          </a:custGeom>
          <a:solidFill>
            <a:srgbClr val="FF0000"/>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27" name="Freeform 9"/>
          <p:cNvSpPr/>
          <p:nvPr/>
        </p:nvSpPr>
        <p:spPr>
          <a:xfrm>
            <a:off x="1927225" y="3535363"/>
            <a:ext cx="168275" cy="171450"/>
          </a:xfrm>
          <a:custGeom>
            <a:avLst/>
            <a:gdLst>
              <a:gd name="T0" fmla="*/ 2147483647 w 318"/>
              <a:gd name="T1" fmla="*/ 2147483647 h 323"/>
              <a:gd name="T2" fmla="*/ 2147483647 w 318"/>
              <a:gd name="T3" fmla="*/ 2147483647 h 323"/>
              <a:gd name="T4" fmla="*/ 2147483647 w 318"/>
              <a:gd name="T5" fmla="*/ 2147483647 h 323"/>
              <a:gd name="T6" fmla="*/ 2147483647 w 318"/>
              <a:gd name="T7" fmla="*/ 2147483647 h 323"/>
              <a:gd name="T8" fmla="*/ 2147483647 w 318"/>
              <a:gd name="T9" fmla="*/ 0 h 323"/>
              <a:gd name="T10" fmla="*/ 2147483647 w 318"/>
              <a:gd name="T11" fmla="*/ 2147483647 h 323"/>
              <a:gd name="T12" fmla="*/ 2147483647 w 318"/>
              <a:gd name="T13" fmla="*/ 2147483647 h 323"/>
              <a:gd name="T14" fmla="*/ 2147483647 w 318"/>
              <a:gd name="T15" fmla="*/ 2147483647 h 323"/>
              <a:gd name="T16" fmla="*/ 0 w 318"/>
              <a:gd name="T17" fmla="*/ 2147483647 h 323"/>
              <a:gd name="T18" fmla="*/ 2147483647 w 318"/>
              <a:gd name="T19" fmla="*/ 2147483647 h 323"/>
              <a:gd name="T20" fmla="*/ 2147483647 w 318"/>
              <a:gd name="T21" fmla="*/ 2147483647 h 323"/>
              <a:gd name="T22" fmla="*/ 2147483647 w 318"/>
              <a:gd name="T23" fmla="*/ 2147483647 h 323"/>
              <a:gd name="T24" fmla="*/ 2147483647 w 318"/>
              <a:gd name="T25" fmla="*/ 2147483647 h 323"/>
              <a:gd name="T26" fmla="*/ 2147483647 w 318"/>
              <a:gd name="T27" fmla="*/ 2147483647 h 323"/>
              <a:gd name="T28" fmla="*/ 2147483647 w 318"/>
              <a:gd name="T29" fmla="*/ 2147483647 h 323"/>
              <a:gd name="T30" fmla="*/ 2147483647 w 318"/>
              <a:gd name="T31" fmla="*/ 2147483647 h 323"/>
              <a:gd name="T32" fmla="*/ 2147483647 w 318"/>
              <a:gd name="T33" fmla="*/ 2147483647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8"/>
              <a:gd name="T52" fmla="*/ 0 h 323"/>
              <a:gd name="T53" fmla="*/ 318 w 318"/>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8" h="323">
                <a:moveTo>
                  <a:pt x="318" y="162"/>
                </a:moveTo>
                <a:lnTo>
                  <a:pt x="305" y="98"/>
                </a:lnTo>
                <a:lnTo>
                  <a:pt x="271" y="47"/>
                </a:lnTo>
                <a:lnTo>
                  <a:pt x="221" y="13"/>
                </a:lnTo>
                <a:lnTo>
                  <a:pt x="159" y="0"/>
                </a:lnTo>
                <a:lnTo>
                  <a:pt x="97" y="13"/>
                </a:lnTo>
                <a:lnTo>
                  <a:pt x="47" y="47"/>
                </a:lnTo>
                <a:lnTo>
                  <a:pt x="13" y="98"/>
                </a:lnTo>
                <a:lnTo>
                  <a:pt x="0" y="162"/>
                </a:lnTo>
                <a:lnTo>
                  <a:pt x="13" y="225"/>
                </a:lnTo>
                <a:lnTo>
                  <a:pt x="47" y="276"/>
                </a:lnTo>
                <a:lnTo>
                  <a:pt x="97" y="311"/>
                </a:lnTo>
                <a:lnTo>
                  <a:pt x="159" y="323"/>
                </a:lnTo>
                <a:lnTo>
                  <a:pt x="221" y="311"/>
                </a:lnTo>
                <a:lnTo>
                  <a:pt x="271" y="276"/>
                </a:lnTo>
                <a:lnTo>
                  <a:pt x="305" y="225"/>
                </a:lnTo>
                <a:lnTo>
                  <a:pt x="318" y="162"/>
                </a:lnTo>
                <a:close/>
              </a:path>
            </a:pathLst>
          </a:custGeom>
          <a:solidFill>
            <a:srgbClr val="FF0000"/>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28" name="Freeform 10"/>
          <p:cNvSpPr/>
          <p:nvPr/>
        </p:nvSpPr>
        <p:spPr>
          <a:xfrm>
            <a:off x="2286000" y="3725863"/>
            <a:ext cx="412750" cy="839787"/>
          </a:xfrm>
          <a:custGeom>
            <a:avLst/>
            <a:gdLst>
              <a:gd name="T0" fmla="*/ 2147483647 w 781"/>
              <a:gd name="T1" fmla="*/ 2147483647 h 1587"/>
              <a:gd name="T2" fmla="*/ 2147483647 w 781"/>
              <a:gd name="T3" fmla="*/ 2147483647 h 1587"/>
              <a:gd name="T4" fmla="*/ 2147483647 w 781"/>
              <a:gd name="T5" fmla="*/ 2147483647 h 1587"/>
              <a:gd name="T6" fmla="*/ 2147483647 w 781"/>
              <a:gd name="T7" fmla="*/ 2147483647 h 1587"/>
              <a:gd name="T8" fmla="*/ 2147483647 w 781"/>
              <a:gd name="T9" fmla="*/ 2147483647 h 1587"/>
              <a:gd name="T10" fmla="*/ 2147483647 w 781"/>
              <a:gd name="T11" fmla="*/ 2147483647 h 1587"/>
              <a:gd name="T12" fmla="*/ 2147483647 w 781"/>
              <a:gd name="T13" fmla="*/ 2147483647 h 1587"/>
              <a:gd name="T14" fmla="*/ 2147483647 w 781"/>
              <a:gd name="T15" fmla="*/ 2147483647 h 1587"/>
              <a:gd name="T16" fmla="*/ 2147483647 w 781"/>
              <a:gd name="T17" fmla="*/ 2147483647 h 1587"/>
              <a:gd name="T18" fmla="*/ 2147483647 w 781"/>
              <a:gd name="T19" fmla="*/ 2147483647 h 1587"/>
              <a:gd name="T20" fmla="*/ 2147483647 w 781"/>
              <a:gd name="T21" fmla="*/ 2147483647 h 1587"/>
              <a:gd name="T22" fmla="*/ 2147483647 w 781"/>
              <a:gd name="T23" fmla="*/ 2147483647 h 1587"/>
              <a:gd name="T24" fmla="*/ 2147483647 w 781"/>
              <a:gd name="T25" fmla="*/ 2147483647 h 1587"/>
              <a:gd name="T26" fmla="*/ 2147483647 w 781"/>
              <a:gd name="T27" fmla="*/ 2147483647 h 1587"/>
              <a:gd name="T28" fmla="*/ 2147483647 w 781"/>
              <a:gd name="T29" fmla="*/ 2147483647 h 1587"/>
              <a:gd name="T30" fmla="*/ 2147483647 w 781"/>
              <a:gd name="T31" fmla="*/ 2147483647 h 1587"/>
              <a:gd name="T32" fmla="*/ 2147483647 w 781"/>
              <a:gd name="T33" fmla="*/ 2147483647 h 1587"/>
              <a:gd name="T34" fmla="*/ 2147483647 w 781"/>
              <a:gd name="T35" fmla="*/ 2147483647 h 1587"/>
              <a:gd name="T36" fmla="*/ 2147483647 w 781"/>
              <a:gd name="T37" fmla="*/ 2147483647 h 1587"/>
              <a:gd name="T38" fmla="*/ 2147483647 w 781"/>
              <a:gd name="T39" fmla="*/ 2147483647 h 1587"/>
              <a:gd name="T40" fmla="*/ 2147483647 w 781"/>
              <a:gd name="T41" fmla="*/ 2147483647 h 1587"/>
              <a:gd name="T42" fmla="*/ 2147483647 w 781"/>
              <a:gd name="T43" fmla="*/ 2147483647 h 1587"/>
              <a:gd name="T44" fmla="*/ 2147483647 w 781"/>
              <a:gd name="T45" fmla="*/ 2147483647 h 1587"/>
              <a:gd name="T46" fmla="*/ 2147483647 w 781"/>
              <a:gd name="T47" fmla="*/ 2147483647 h 1587"/>
              <a:gd name="T48" fmla="*/ 2147483647 w 781"/>
              <a:gd name="T49" fmla="*/ 2147483647 h 1587"/>
              <a:gd name="T50" fmla="*/ 2147483647 w 781"/>
              <a:gd name="T51" fmla="*/ 2147483647 h 1587"/>
              <a:gd name="T52" fmla="*/ 2147483647 w 781"/>
              <a:gd name="T53" fmla="*/ 2147483647 h 1587"/>
              <a:gd name="T54" fmla="*/ 2147483647 w 781"/>
              <a:gd name="T55" fmla="*/ 2147483647 h 1587"/>
              <a:gd name="T56" fmla="*/ 2147483647 w 781"/>
              <a:gd name="T57" fmla="*/ 2147483647 h 1587"/>
              <a:gd name="T58" fmla="*/ 2147483647 w 781"/>
              <a:gd name="T59" fmla="*/ 2147483647 h 1587"/>
              <a:gd name="T60" fmla="*/ 2147483647 w 781"/>
              <a:gd name="T61" fmla="*/ 2147483647 h 1587"/>
              <a:gd name="T62" fmla="*/ 2147483647 w 781"/>
              <a:gd name="T63" fmla="*/ 2147483647 h 1587"/>
              <a:gd name="T64" fmla="*/ 2147483647 w 781"/>
              <a:gd name="T65" fmla="*/ 2147483647 h 1587"/>
              <a:gd name="T66" fmla="*/ 2147483647 w 781"/>
              <a:gd name="T67" fmla="*/ 2147483647 h 1587"/>
              <a:gd name="T68" fmla="*/ 2147483647 w 781"/>
              <a:gd name="T69" fmla="*/ 2147483647 h 1587"/>
              <a:gd name="T70" fmla="*/ 2147483647 w 781"/>
              <a:gd name="T71" fmla="*/ 2147483647 h 1587"/>
              <a:gd name="T72" fmla="*/ 2147483647 w 781"/>
              <a:gd name="T73" fmla="*/ 2147483647 h 1587"/>
              <a:gd name="T74" fmla="*/ 2147483647 w 781"/>
              <a:gd name="T75" fmla="*/ 2147483647 h 1587"/>
              <a:gd name="T76" fmla="*/ 2147483647 w 781"/>
              <a:gd name="T77" fmla="*/ 2147483647 h 1587"/>
              <a:gd name="T78" fmla="*/ 2147483647 w 781"/>
              <a:gd name="T79" fmla="*/ 2147483647 h 1587"/>
              <a:gd name="T80" fmla="*/ 2147483647 w 781"/>
              <a:gd name="T81" fmla="*/ 2147483647 h 1587"/>
              <a:gd name="T82" fmla="*/ 2147483647 w 781"/>
              <a:gd name="T83" fmla="*/ 2147483647 h 1587"/>
              <a:gd name="T84" fmla="*/ 2147483647 w 781"/>
              <a:gd name="T85" fmla="*/ 2147483647 h 1587"/>
              <a:gd name="T86" fmla="*/ 2147483647 w 781"/>
              <a:gd name="T87" fmla="*/ 2147483647 h 1587"/>
              <a:gd name="T88" fmla="*/ 2147483647 w 781"/>
              <a:gd name="T89" fmla="*/ 2147483647 h 1587"/>
              <a:gd name="T90" fmla="*/ 2147483647 w 781"/>
              <a:gd name="T91" fmla="*/ 2147483647 h 1587"/>
              <a:gd name="T92" fmla="*/ 2147483647 w 781"/>
              <a:gd name="T93" fmla="*/ 2147483647 h 1587"/>
              <a:gd name="T94" fmla="*/ 2147483647 w 781"/>
              <a:gd name="T95" fmla="*/ 2147483647 h 1587"/>
              <a:gd name="T96" fmla="*/ 2147483647 w 781"/>
              <a:gd name="T97" fmla="*/ 2147483647 h 1587"/>
              <a:gd name="T98" fmla="*/ 2147483647 w 781"/>
              <a:gd name="T99" fmla="*/ 2147483647 h 1587"/>
              <a:gd name="T100" fmla="*/ 2147483647 w 781"/>
              <a:gd name="T101" fmla="*/ 2147483647 h 1587"/>
              <a:gd name="T102" fmla="*/ 2147483647 w 781"/>
              <a:gd name="T103" fmla="*/ 2147483647 h 1587"/>
              <a:gd name="T104" fmla="*/ 2147483647 w 781"/>
              <a:gd name="T105" fmla="*/ 2147483647 h 1587"/>
              <a:gd name="T106" fmla="*/ 2147483647 w 781"/>
              <a:gd name="T107" fmla="*/ 2147483647 h 1587"/>
              <a:gd name="T108" fmla="*/ 2147483647 w 781"/>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1587"/>
              <a:gd name="T167" fmla="*/ 781 w 781"/>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1587">
                <a:moveTo>
                  <a:pt x="594" y="0"/>
                </a:moveTo>
                <a:lnTo>
                  <a:pt x="608" y="3"/>
                </a:lnTo>
                <a:lnTo>
                  <a:pt x="621" y="10"/>
                </a:lnTo>
                <a:lnTo>
                  <a:pt x="630" y="17"/>
                </a:lnTo>
                <a:lnTo>
                  <a:pt x="644" y="30"/>
                </a:lnTo>
                <a:lnTo>
                  <a:pt x="650" y="39"/>
                </a:lnTo>
                <a:lnTo>
                  <a:pt x="657" y="47"/>
                </a:lnTo>
                <a:lnTo>
                  <a:pt x="658" y="51"/>
                </a:lnTo>
                <a:lnTo>
                  <a:pt x="662" y="59"/>
                </a:lnTo>
                <a:lnTo>
                  <a:pt x="669" y="75"/>
                </a:lnTo>
                <a:lnTo>
                  <a:pt x="781" y="655"/>
                </a:lnTo>
                <a:lnTo>
                  <a:pt x="781" y="659"/>
                </a:lnTo>
                <a:lnTo>
                  <a:pt x="779" y="666"/>
                </a:lnTo>
                <a:lnTo>
                  <a:pt x="778" y="670"/>
                </a:lnTo>
                <a:lnTo>
                  <a:pt x="777" y="674"/>
                </a:lnTo>
                <a:lnTo>
                  <a:pt x="775" y="680"/>
                </a:lnTo>
                <a:lnTo>
                  <a:pt x="772" y="684"/>
                </a:lnTo>
                <a:lnTo>
                  <a:pt x="770" y="688"/>
                </a:lnTo>
                <a:lnTo>
                  <a:pt x="768" y="692"/>
                </a:lnTo>
                <a:lnTo>
                  <a:pt x="764" y="697"/>
                </a:lnTo>
                <a:lnTo>
                  <a:pt x="760" y="699"/>
                </a:lnTo>
                <a:lnTo>
                  <a:pt x="756" y="702"/>
                </a:lnTo>
                <a:lnTo>
                  <a:pt x="752" y="705"/>
                </a:lnTo>
                <a:lnTo>
                  <a:pt x="748" y="708"/>
                </a:lnTo>
                <a:lnTo>
                  <a:pt x="743" y="710"/>
                </a:lnTo>
                <a:lnTo>
                  <a:pt x="738" y="712"/>
                </a:lnTo>
                <a:lnTo>
                  <a:pt x="734" y="713"/>
                </a:lnTo>
                <a:lnTo>
                  <a:pt x="728" y="713"/>
                </a:lnTo>
                <a:lnTo>
                  <a:pt x="724" y="713"/>
                </a:lnTo>
                <a:lnTo>
                  <a:pt x="719" y="713"/>
                </a:lnTo>
                <a:lnTo>
                  <a:pt x="715" y="713"/>
                </a:lnTo>
                <a:lnTo>
                  <a:pt x="709" y="712"/>
                </a:lnTo>
                <a:lnTo>
                  <a:pt x="705" y="710"/>
                </a:lnTo>
                <a:lnTo>
                  <a:pt x="699" y="708"/>
                </a:lnTo>
                <a:lnTo>
                  <a:pt x="695" y="705"/>
                </a:lnTo>
                <a:lnTo>
                  <a:pt x="691" y="702"/>
                </a:lnTo>
                <a:lnTo>
                  <a:pt x="688" y="699"/>
                </a:lnTo>
                <a:lnTo>
                  <a:pt x="684" y="697"/>
                </a:lnTo>
                <a:lnTo>
                  <a:pt x="681" y="692"/>
                </a:lnTo>
                <a:lnTo>
                  <a:pt x="677" y="688"/>
                </a:lnTo>
                <a:lnTo>
                  <a:pt x="675" y="684"/>
                </a:lnTo>
                <a:lnTo>
                  <a:pt x="673" y="680"/>
                </a:lnTo>
                <a:lnTo>
                  <a:pt x="672" y="674"/>
                </a:lnTo>
                <a:lnTo>
                  <a:pt x="670" y="670"/>
                </a:lnTo>
                <a:lnTo>
                  <a:pt x="666" y="655"/>
                </a:lnTo>
                <a:lnTo>
                  <a:pt x="578" y="244"/>
                </a:lnTo>
                <a:lnTo>
                  <a:pt x="578" y="1517"/>
                </a:lnTo>
                <a:lnTo>
                  <a:pt x="577" y="1524"/>
                </a:lnTo>
                <a:lnTo>
                  <a:pt x="575" y="1530"/>
                </a:lnTo>
                <a:lnTo>
                  <a:pt x="572" y="1536"/>
                </a:lnTo>
                <a:lnTo>
                  <a:pt x="570" y="1542"/>
                </a:lnTo>
                <a:lnTo>
                  <a:pt x="567" y="1549"/>
                </a:lnTo>
                <a:lnTo>
                  <a:pt x="563" y="1554"/>
                </a:lnTo>
                <a:lnTo>
                  <a:pt x="559" y="1560"/>
                </a:lnTo>
                <a:lnTo>
                  <a:pt x="554" y="1564"/>
                </a:lnTo>
                <a:lnTo>
                  <a:pt x="550" y="1570"/>
                </a:lnTo>
                <a:lnTo>
                  <a:pt x="545" y="1574"/>
                </a:lnTo>
                <a:lnTo>
                  <a:pt x="539" y="1576"/>
                </a:lnTo>
                <a:lnTo>
                  <a:pt x="534" y="1579"/>
                </a:lnTo>
                <a:lnTo>
                  <a:pt x="527" y="1582"/>
                </a:lnTo>
                <a:lnTo>
                  <a:pt x="521" y="1585"/>
                </a:lnTo>
                <a:lnTo>
                  <a:pt x="516" y="1586"/>
                </a:lnTo>
                <a:lnTo>
                  <a:pt x="509" y="1587"/>
                </a:lnTo>
                <a:lnTo>
                  <a:pt x="502" y="1587"/>
                </a:lnTo>
                <a:lnTo>
                  <a:pt x="497" y="1587"/>
                </a:lnTo>
                <a:lnTo>
                  <a:pt x="490" y="1586"/>
                </a:lnTo>
                <a:lnTo>
                  <a:pt x="483" y="1585"/>
                </a:lnTo>
                <a:lnTo>
                  <a:pt x="477" y="1582"/>
                </a:lnTo>
                <a:lnTo>
                  <a:pt x="472" y="1579"/>
                </a:lnTo>
                <a:lnTo>
                  <a:pt x="466" y="1576"/>
                </a:lnTo>
                <a:lnTo>
                  <a:pt x="461" y="1574"/>
                </a:lnTo>
                <a:lnTo>
                  <a:pt x="455" y="1570"/>
                </a:lnTo>
                <a:lnTo>
                  <a:pt x="450" y="1564"/>
                </a:lnTo>
                <a:lnTo>
                  <a:pt x="445" y="1560"/>
                </a:lnTo>
                <a:lnTo>
                  <a:pt x="441" y="1554"/>
                </a:lnTo>
                <a:lnTo>
                  <a:pt x="439" y="1549"/>
                </a:lnTo>
                <a:lnTo>
                  <a:pt x="436" y="1543"/>
                </a:lnTo>
                <a:lnTo>
                  <a:pt x="434" y="1536"/>
                </a:lnTo>
                <a:lnTo>
                  <a:pt x="433" y="1530"/>
                </a:lnTo>
                <a:lnTo>
                  <a:pt x="432" y="1524"/>
                </a:lnTo>
                <a:lnTo>
                  <a:pt x="432" y="1517"/>
                </a:lnTo>
                <a:lnTo>
                  <a:pt x="430" y="1503"/>
                </a:lnTo>
                <a:lnTo>
                  <a:pt x="390" y="868"/>
                </a:lnTo>
                <a:lnTo>
                  <a:pt x="390" y="865"/>
                </a:lnTo>
                <a:lnTo>
                  <a:pt x="352" y="1494"/>
                </a:lnTo>
                <a:lnTo>
                  <a:pt x="350" y="1512"/>
                </a:lnTo>
                <a:lnTo>
                  <a:pt x="350" y="1517"/>
                </a:lnTo>
                <a:lnTo>
                  <a:pt x="349" y="1524"/>
                </a:lnTo>
                <a:lnTo>
                  <a:pt x="346" y="1530"/>
                </a:lnTo>
                <a:lnTo>
                  <a:pt x="345" y="1536"/>
                </a:lnTo>
                <a:lnTo>
                  <a:pt x="341" y="1542"/>
                </a:lnTo>
                <a:lnTo>
                  <a:pt x="338" y="1547"/>
                </a:lnTo>
                <a:lnTo>
                  <a:pt x="334" y="1553"/>
                </a:lnTo>
                <a:lnTo>
                  <a:pt x="330" y="1559"/>
                </a:lnTo>
                <a:lnTo>
                  <a:pt x="324" y="1563"/>
                </a:lnTo>
                <a:lnTo>
                  <a:pt x="320" y="1567"/>
                </a:lnTo>
                <a:lnTo>
                  <a:pt x="314" y="1570"/>
                </a:lnTo>
                <a:lnTo>
                  <a:pt x="309" y="1574"/>
                </a:lnTo>
                <a:lnTo>
                  <a:pt x="303" y="1576"/>
                </a:lnTo>
                <a:lnTo>
                  <a:pt x="296" y="1578"/>
                </a:lnTo>
                <a:lnTo>
                  <a:pt x="291" y="1579"/>
                </a:lnTo>
                <a:lnTo>
                  <a:pt x="284" y="1581"/>
                </a:lnTo>
                <a:lnTo>
                  <a:pt x="279" y="1581"/>
                </a:lnTo>
                <a:lnTo>
                  <a:pt x="272" y="1581"/>
                </a:lnTo>
                <a:lnTo>
                  <a:pt x="265" y="1579"/>
                </a:lnTo>
                <a:lnTo>
                  <a:pt x="259" y="1578"/>
                </a:lnTo>
                <a:lnTo>
                  <a:pt x="252" y="1576"/>
                </a:lnTo>
                <a:lnTo>
                  <a:pt x="247" y="1574"/>
                </a:lnTo>
                <a:lnTo>
                  <a:pt x="241" y="1570"/>
                </a:lnTo>
                <a:lnTo>
                  <a:pt x="236" y="1567"/>
                </a:lnTo>
                <a:lnTo>
                  <a:pt x="232" y="1563"/>
                </a:lnTo>
                <a:lnTo>
                  <a:pt x="226" y="1559"/>
                </a:lnTo>
                <a:lnTo>
                  <a:pt x="222" y="1553"/>
                </a:lnTo>
                <a:lnTo>
                  <a:pt x="218" y="1547"/>
                </a:lnTo>
                <a:lnTo>
                  <a:pt x="214" y="1542"/>
                </a:lnTo>
                <a:lnTo>
                  <a:pt x="211" y="1536"/>
                </a:lnTo>
                <a:lnTo>
                  <a:pt x="208" y="1531"/>
                </a:lnTo>
                <a:lnTo>
                  <a:pt x="207" y="1523"/>
                </a:lnTo>
                <a:lnTo>
                  <a:pt x="207" y="1517"/>
                </a:lnTo>
                <a:lnTo>
                  <a:pt x="207" y="239"/>
                </a:lnTo>
                <a:lnTo>
                  <a:pt x="114" y="648"/>
                </a:lnTo>
                <a:lnTo>
                  <a:pt x="112" y="663"/>
                </a:lnTo>
                <a:lnTo>
                  <a:pt x="110" y="669"/>
                </a:lnTo>
                <a:lnTo>
                  <a:pt x="107" y="673"/>
                </a:lnTo>
                <a:lnTo>
                  <a:pt x="106" y="677"/>
                </a:lnTo>
                <a:lnTo>
                  <a:pt x="102" y="681"/>
                </a:lnTo>
                <a:lnTo>
                  <a:pt x="99" y="685"/>
                </a:lnTo>
                <a:lnTo>
                  <a:pt x="96" y="690"/>
                </a:lnTo>
                <a:lnTo>
                  <a:pt x="92" y="694"/>
                </a:lnTo>
                <a:lnTo>
                  <a:pt x="88" y="697"/>
                </a:lnTo>
                <a:lnTo>
                  <a:pt x="84" y="699"/>
                </a:lnTo>
                <a:lnTo>
                  <a:pt x="80" y="701"/>
                </a:lnTo>
                <a:lnTo>
                  <a:pt x="76" y="703"/>
                </a:lnTo>
                <a:lnTo>
                  <a:pt x="72" y="705"/>
                </a:lnTo>
                <a:lnTo>
                  <a:pt x="66" y="706"/>
                </a:lnTo>
                <a:lnTo>
                  <a:pt x="62" y="706"/>
                </a:lnTo>
                <a:lnTo>
                  <a:pt x="56" y="708"/>
                </a:lnTo>
                <a:lnTo>
                  <a:pt x="51" y="706"/>
                </a:lnTo>
                <a:lnTo>
                  <a:pt x="47" y="706"/>
                </a:lnTo>
                <a:lnTo>
                  <a:pt x="41" y="705"/>
                </a:lnTo>
                <a:lnTo>
                  <a:pt x="37" y="703"/>
                </a:lnTo>
                <a:lnTo>
                  <a:pt x="33" y="701"/>
                </a:lnTo>
                <a:lnTo>
                  <a:pt x="27" y="699"/>
                </a:lnTo>
                <a:lnTo>
                  <a:pt x="23" y="697"/>
                </a:lnTo>
                <a:lnTo>
                  <a:pt x="21" y="694"/>
                </a:lnTo>
                <a:lnTo>
                  <a:pt x="16" y="690"/>
                </a:lnTo>
                <a:lnTo>
                  <a:pt x="12" y="685"/>
                </a:lnTo>
                <a:lnTo>
                  <a:pt x="11" y="681"/>
                </a:lnTo>
                <a:lnTo>
                  <a:pt x="7" y="677"/>
                </a:lnTo>
                <a:lnTo>
                  <a:pt x="5" y="673"/>
                </a:lnTo>
                <a:lnTo>
                  <a:pt x="3" y="669"/>
                </a:lnTo>
                <a:lnTo>
                  <a:pt x="3" y="663"/>
                </a:lnTo>
                <a:lnTo>
                  <a:pt x="1" y="659"/>
                </a:lnTo>
                <a:lnTo>
                  <a:pt x="0" y="654"/>
                </a:lnTo>
                <a:lnTo>
                  <a:pt x="1" y="648"/>
                </a:lnTo>
                <a:lnTo>
                  <a:pt x="112" y="68"/>
                </a:lnTo>
                <a:lnTo>
                  <a:pt x="117" y="54"/>
                </a:lnTo>
                <a:lnTo>
                  <a:pt x="123" y="44"/>
                </a:lnTo>
                <a:lnTo>
                  <a:pt x="125" y="40"/>
                </a:lnTo>
                <a:lnTo>
                  <a:pt x="130" y="32"/>
                </a:lnTo>
                <a:lnTo>
                  <a:pt x="136" y="25"/>
                </a:lnTo>
                <a:lnTo>
                  <a:pt x="152" y="12"/>
                </a:lnTo>
                <a:lnTo>
                  <a:pt x="161" y="6"/>
                </a:lnTo>
                <a:lnTo>
                  <a:pt x="174" y="1"/>
                </a:lnTo>
                <a:lnTo>
                  <a:pt x="185" y="0"/>
                </a:lnTo>
                <a:lnTo>
                  <a:pt x="594" y="0"/>
                </a:lnTo>
                <a:close/>
              </a:path>
            </a:pathLst>
          </a:custGeom>
          <a:solidFill>
            <a:srgbClr val="99CCFF"/>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29" name="Freeform 11"/>
          <p:cNvSpPr/>
          <p:nvPr/>
        </p:nvSpPr>
        <p:spPr>
          <a:xfrm>
            <a:off x="2405063" y="3535363"/>
            <a:ext cx="166687" cy="171450"/>
          </a:xfrm>
          <a:custGeom>
            <a:avLst/>
            <a:gdLst>
              <a:gd name="T0" fmla="*/ 2147483647 w 317"/>
              <a:gd name="T1" fmla="*/ 2147483647 h 323"/>
              <a:gd name="T2" fmla="*/ 2147483647 w 317"/>
              <a:gd name="T3" fmla="*/ 2147483647 h 323"/>
              <a:gd name="T4" fmla="*/ 2147483647 w 317"/>
              <a:gd name="T5" fmla="*/ 2147483647 h 323"/>
              <a:gd name="T6" fmla="*/ 2147483647 w 317"/>
              <a:gd name="T7" fmla="*/ 2147483647 h 323"/>
              <a:gd name="T8" fmla="*/ 2147483647 w 317"/>
              <a:gd name="T9" fmla="*/ 0 h 323"/>
              <a:gd name="T10" fmla="*/ 2147483647 w 317"/>
              <a:gd name="T11" fmla="*/ 2147483647 h 323"/>
              <a:gd name="T12" fmla="*/ 2147483647 w 317"/>
              <a:gd name="T13" fmla="*/ 2147483647 h 323"/>
              <a:gd name="T14" fmla="*/ 2147483647 w 317"/>
              <a:gd name="T15" fmla="*/ 2147483647 h 323"/>
              <a:gd name="T16" fmla="*/ 0 w 317"/>
              <a:gd name="T17" fmla="*/ 2147483647 h 323"/>
              <a:gd name="T18" fmla="*/ 2147483647 w 317"/>
              <a:gd name="T19" fmla="*/ 2147483647 h 323"/>
              <a:gd name="T20" fmla="*/ 2147483647 w 317"/>
              <a:gd name="T21" fmla="*/ 2147483647 h 323"/>
              <a:gd name="T22" fmla="*/ 2147483647 w 317"/>
              <a:gd name="T23" fmla="*/ 2147483647 h 323"/>
              <a:gd name="T24" fmla="*/ 2147483647 w 317"/>
              <a:gd name="T25" fmla="*/ 2147483647 h 323"/>
              <a:gd name="T26" fmla="*/ 2147483647 w 317"/>
              <a:gd name="T27" fmla="*/ 2147483647 h 323"/>
              <a:gd name="T28" fmla="*/ 2147483647 w 317"/>
              <a:gd name="T29" fmla="*/ 2147483647 h 323"/>
              <a:gd name="T30" fmla="*/ 2147483647 w 317"/>
              <a:gd name="T31" fmla="*/ 2147483647 h 323"/>
              <a:gd name="T32" fmla="*/ 2147483647 w 317"/>
              <a:gd name="T33" fmla="*/ 2147483647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323"/>
              <a:gd name="T53" fmla="*/ 317 w 317"/>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323">
                <a:moveTo>
                  <a:pt x="317" y="162"/>
                </a:moveTo>
                <a:lnTo>
                  <a:pt x="305" y="98"/>
                </a:lnTo>
                <a:lnTo>
                  <a:pt x="270" y="47"/>
                </a:lnTo>
                <a:lnTo>
                  <a:pt x="220" y="13"/>
                </a:lnTo>
                <a:lnTo>
                  <a:pt x="158" y="0"/>
                </a:lnTo>
                <a:lnTo>
                  <a:pt x="96" y="13"/>
                </a:lnTo>
                <a:lnTo>
                  <a:pt x="47" y="47"/>
                </a:lnTo>
                <a:lnTo>
                  <a:pt x="12" y="98"/>
                </a:lnTo>
                <a:lnTo>
                  <a:pt x="0" y="162"/>
                </a:lnTo>
                <a:lnTo>
                  <a:pt x="12" y="225"/>
                </a:lnTo>
                <a:lnTo>
                  <a:pt x="47" y="276"/>
                </a:lnTo>
                <a:lnTo>
                  <a:pt x="96" y="311"/>
                </a:lnTo>
                <a:lnTo>
                  <a:pt x="158" y="323"/>
                </a:lnTo>
                <a:lnTo>
                  <a:pt x="220" y="311"/>
                </a:lnTo>
                <a:lnTo>
                  <a:pt x="270" y="276"/>
                </a:lnTo>
                <a:lnTo>
                  <a:pt x="305" y="225"/>
                </a:lnTo>
                <a:lnTo>
                  <a:pt x="317" y="162"/>
                </a:lnTo>
                <a:close/>
              </a:path>
            </a:pathLst>
          </a:custGeom>
          <a:solidFill>
            <a:srgbClr val="99CCFF"/>
          </a:solidFill>
          <a:ln w="0">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30" name="Line 12"/>
          <p:cNvSpPr>
            <a:spLocks noChangeShapeType="1"/>
          </p:cNvSpPr>
          <p:nvPr/>
        </p:nvSpPr>
        <p:spPr>
          <a:xfrm>
            <a:off x="1092200" y="3411538"/>
            <a:ext cx="1803400" cy="1587"/>
          </a:xfrm>
          <a:prstGeom prst="line">
            <a:avLst/>
          </a:prstGeom>
          <a:noFill/>
          <a:ln w="55563">
            <a:solidFill>
              <a:srgbClr val="FF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b="0" i="0"/>
            </a:pPr>
            <a:endParaRPr kumimoji="0" lang="en-US" sz="1800" b="0" i="0" u="none" strike="noStrike" kern="0" cap="none" spc="0" normalizeH="0" baseline="0" noProof="0" dirty="0">
              <a:ln>
                <a:noFill/>
              </a:ln>
              <a:solidFill>
                <a:prstClr val="black"/>
              </a:solidFill>
              <a:effectLst/>
              <a:uLnTx/>
              <a:uFillTx/>
            </a:endParaRPr>
          </a:p>
        </p:txBody>
      </p:sp>
      <p:sp>
        <p:nvSpPr>
          <p:cNvPr id="31" name="Text Box 13"/>
          <p:cNvSpPr txBox="1">
            <a:spLocks noChangeArrowheads="1"/>
          </p:cNvSpPr>
          <p:nvPr/>
        </p:nvSpPr>
        <p:spPr>
          <a:xfrm>
            <a:off x="4067944" y="2158850"/>
            <a:ext cx="4581148" cy="2753025"/>
          </a:xfrm>
          <a:prstGeom prst="rect">
            <a:avLst/>
          </a:prstGeom>
          <a:noFill/>
          <a:ln w="50800">
            <a:solidFill>
              <a:sysClr val="windowText" lastClr="000000"/>
            </a:solidFill>
            <a:miter lim="800000"/>
          </a:ln>
        </p:spPr>
        <p:txBody>
          <a:bodyPr lIns="216000" tIns="144000" rIns="0" bIns="144000">
            <a:spAutoFit/>
          </a:bodyPr>
          <a:lstStyle/>
          <a:p>
            <a:pPr marL="290513" marR="0" lvl="0" indent="-290513" defTabSz="914400" eaLnBrk="1" fontAlgn="auto" latinLnBrk="0" hangingPunct="1">
              <a:lnSpc>
                <a:spcPct val="100000"/>
              </a:lnSpc>
              <a:spcBef>
                <a:spcPts val="0"/>
              </a:spcBef>
              <a:spcAft>
                <a:spcPts val="0"/>
              </a:spcAft>
              <a:buClr>
                <a:srgbClr val="006600"/>
              </a:buClr>
              <a:buSzTx/>
              <a:buFont typeface="Wingdings" pitchFamily="2" charset="2"/>
              <a:buChar char="§"/>
              <a:tabLst/>
              <a:defRPr b="0" i="0"/>
            </a:pPr>
            <a:r>
              <a:rPr kumimoji="0" lang="es-CO" altLang="en-US" sz="3200" b="1" i="0" u="none" strike="noStrike" kern="0" cap="none" spc="0" normalizeH="0" baseline="0" noProof="0" dirty="0">
                <a:ln>
                  <a:noFill/>
                </a:ln>
                <a:solidFill>
                  <a:srgbClr val="006600"/>
                </a:solidFill>
                <a:effectLst/>
                <a:uLnTx/>
                <a:uFillTx/>
                <a:latin typeface="Arial" pitchFamily="34" charset="0"/>
                <a:cs typeface="Arial" pitchFamily="34" charset="0"/>
              </a:rPr>
              <a:t>Número absoluto o c</a:t>
            </a:r>
            <a:r>
              <a:rPr kumimoji="0" lang="x-none" altLang="en-US" sz="3200" b="1" i="0" u="none" strike="noStrike" kern="0" cap="none" spc="0" normalizeH="0" baseline="0" noProof="0" dirty="0">
                <a:ln>
                  <a:noFill/>
                </a:ln>
                <a:solidFill>
                  <a:srgbClr val="006600"/>
                </a:solidFill>
                <a:effectLst/>
                <a:uLnTx/>
                <a:uFillTx/>
                <a:latin typeface="Arial" pitchFamily="34" charset="0"/>
                <a:cs typeface="Arial" pitchFamily="34" charset="0"/>
              </a:rPr>
              <a:t>onteo</a:t>
            </a:r>
            <a:r>
              <a:rPr kumimoji="0" lang="es-CO" altLang="en-US" sz="3200" b="1" i="0" u="none" strike="noStrike" kern="0" cap="none" spc="0" normalizeH="0" baseline="0" noProof="0" dirty="0">
                <a:ln>
                  <a:noFill/>
                </a:ln>
                <a:solidFill>
                  <a:srgbClr val="006600"/>
                </a:solidFill>
                <a:effectLst/>
                <a:uLnTx/>
                <a:uFillTx/>
                <a:latin typeface="Arial" pitchFamily="34" charset="0"/>
                <a:cs typeface="Arial" pitchFamily="34" charset="0"/>
              </a:rPr>
              <a:t> de casos</a:t>
            </a:r>
            <a:endParaRPr kumimoji="0" lang="x-none" altLang="en-US" sz="3200" b="1" i="0" u="none" strike="noStrike" kern="0" cap="none" spc="0" normalizeH="0" baseline="0" noProof="0" dirty="0">
              <a:ln>
                <a:noFill/>
              </a:ln>
              <a:solidFill>
                <a:srgbClr val="006600"/>
              </a:solidFill>
              <a:effectLst/>
              <a:uLnTx/>
              <a:uFillTx/>
              <a:latin typeface="Arial" pitchFamily="34" charset="0"/>
              <a:cs typeface="Arial" pitchFamily="34" charset="0"/>
            </a:endParaRPr>
          </a:p>
          <a:p>
            <a:pPr marL="290513" marR="0" lvl="0" indent="-290513" defTabSz="914400" eaLnBrk="1" fontAlgn="auto" latinLnBrk="0" hangingPunct="1">
              <a:lnSpc>
                <a:spcPct val="100000"/>
              </a:lnSpc>
              <a:spcBef>
                <a:spcPts val="0"/>
              </a:spcBef>
              <a:spcAft>
                <a:spcPts val="0"/>
              </a:spcAft>
              <a:buClr>
                <a:srgbClr val="006600"/>
              </a:buClr>
              <a:buSzTx/>
              <a:buFont typeface="Wingdings" pitchFamily="2" charset="2"/>
              <a:buChar char="§"/>
              <a:tabLst/>
              <a:defRPr b="0" i="0"/>
            </a:pPr>
            <a:r>
              <a:rPr kumimoji="0" lang="x-none" altLang="en-US" sz="3200" b="1" i="0" u="none" strike="noStrike" kern="0" cap="none" spc="0" normalizeH="0" baseline="0" noProof="0" dirty="0">
                <a:ln>
                  <a:noFill/>
                </a:ln>
                <a:solidFill>
                  <a:srgbClr val="006600"/>
                </a:solidFill>
                <a:effectLst/>
                <a:uLnTx/>
                <a:uFillTx/>
                <a:latin typeface="Arial" pitchFamily="34" charset="0"/>
                <a:cs typeface="Arial" pitchFamily="34" charset="0"/>
              </a:rPr>
              <a:t>Razones</a:t>
            </a:r>
          </a:p>
          <a:p>
            <a:pPr marL="290513" marR="0" lvl="0" indent="-290513" defTabSz="914400" eaLnBrk="1" fontAlgn="auto" latinLnBrk="0" hangingPunct="1">
              <a:lnSpc>
                <a:spcPct val="100000"/>
              </a:lnSpc>
              <a:spcBef>
                <a:spcPts val="0"/>
              </a:spcBef>
              <a:spcAft>
                <a:spcPts val="0"/>
              </a:spcAft>
              <a:buClr>
                <a:srgbClr val="006600"/>
              </a:buClr>
              <a:buSzTx/>
              <a:buFont typeface="Wingdings" pitchFamily="2" charset="2"/>
              <a:buChar char="§"/>
              <a:tabLst/>
              <a:defRPr b="0" i="0"/>
            </a:pPr>
            <a:r>
              <a:rPr kumimoji="0" lang="x-none" altLang="en-US" sz="3200" b="1" i="0" u="none" strike="noStrike" kern="0" cap="none" spc="0" normalizeH="0" baseline="0" noProof="0" dirty="0">
                <a:ln>
                  <a:noFill/>
                </a:ln>
                <a:solidFill>
                  <a:srgbClr val="006600"/>
                </a:solidFill>
                <a:effectLst/>
                <a:uLnTx/>
                <a:uFillTx/>
                <a:latin typeface="Arial" pitchFamily="34" charset="0"/>
                <a:cs typeface="Arial" pitchFamily="34" charset="0"/>
              </a:rPr>
              <a:t>Proporciones</a:t>
            </a:r>
          </a:p>
          <a:p>
            <a:pPr marL="290513" marR="0" lvl="0" indent="-290513" defTabSz="914400" eaLnBrk="1" fontAlgn="auto" latinLnBrk="0" hangingPunct="1">
              <a:lnSpc>
                <a:spcPct val="100000"/>
              </a:lnSpc>
              <a:spcBef>
                <a:spcPts val="0"/>
              </a:spcBef>
              <a:spcAft>
                <a:spcPts val="0"/>
              </a:spcAft>
              <a:buClr>
                <a:srgbClr val="006600"/>
              </a:buClr>
              <a:buSzTx/>
              <a:buFont typeface="Wingdings" pitchFamily="2" charset="2"/>
              <a:buChar char="§"/>
              <a:tabLst/>
              <a:defRPr b="0" i="0"/>
            </a:pPr>
            <a:r>
              <a:rPr kumimoji="0" lang="x-none" altLang="en-US" sz="3200" b="1" i="0" u="none" strike="noStrike" kern="0" cap="none" spc="0" normalizeH="0" baseline="0" noProof="0" dirty="0">
                <a:ln>
                  <a:noFill/>
                </a:ln>
                <a:solidFill>
                  <a:srgbClr val="006600"/>
                </a:solidFill>
                <a:effectLst/>
                <a:uLnTx/>
                <a:uFillTx/>
                <a:latin typeface="Arial" pitchFamily="34" charset="0"/>
                <a:cs typeface="Arial" pitchFamily="34" charset="0"/>
              </a:rPr>
              <a:t>Tasas</a:t>
            </a:r>
          </a:p>
        </p:txBody>
      </p:sp>
    </p:spTree>
    <p:extLst>
      <p:ext uri="{BB962C8B-B14F-4D97-AF65-F5344CB8AC3E}">
        <p14:creationId xmlns:p14="http://schemas.microsoft.com/office/powerpoint/2010/main" val="2317070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Comparación Incidencia - Prevalencia</a:t>
            </a:r>
            <a:endParaRPr lang="x-none" altLang="en-US" sz="3200" dirty="0">
              <a:solidFill>
                <a:srgbClr val="C00000"/>
              </a:solidFill>
              <a:latin typeface="Gotham Black" pitchFamily="50" charset="0"/>
            </a:endParaRPr>
          </a:p>
        </p:txBody>
      </p:sp>
      <p:sp>
        <p:nvSpPr>
          <p:cNvPr id="5" name="Rectangle 4"/>
          <p:cNvSpPr txBox="1">
            <a:spLocks noChangeArrowheads="1"/>
          </p:cNvSpPr>
          <p:nvPr/>
        </p:nvSpPr>
        <p:spPr>
          <a:xfrm>
            <a:off x="4724400" y="2016224"/>
            <a:ext cx="4121150" cy="3429000"/>
          </a:xfrm>
          <a:prstGeom prst="rect">
            <a:avLst/>
          </a:prstGeom>
          <a:noFill/>
          <a:ln>
            <a:solidFill>
              <a:schemeClr val="tx1"/>
            </a:solidFill>
          </a:ln>
        </p:spPr>
        <p:txBody>
          <a:bodyPr vert="horz" lIns="91440" tIns="45720" rIns="91440" bIns="45720" rtlCol="0">
            <a:normAutofit fontScale="95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1200"/>
              </a:spcAft>
              <a:buFont typeface="Wingdings" panose="05000000000000000000" pitchFamily="2" charset="2"/>
              <a:buNone/>
              <a:defRPr b="0" i="0"/>
            </a:pPr>
            <a:r>
              <a:rPr lang="x-none" altLang="en-US" dirty="0"/>
              <a:t>		</a:t>
            </a:r>
            <a:r>
              <a:rPr lang="x-none" altLang="en-US" sz="2700" b="1" u="sng" dirty="0">
                <a:solidFill>
                  <a:srgbClr val="006600"/>
                </a:solidFill>
                <a:latin typeface="Gotham Black" pitchFamily="50" charset="0"/>
              </a:rPr>
              <a:t>Prevalencia</a:t>
            </a:r>
          </a:p>
          <a:p>
            <a:pPr algn="just">
              <a:spcBef>
                <a:spcPct val="0"/>
              </a:spcBef>
              <a:spcAft>
                <a:spcPts val="1200"/>
              </a:spcAft>
              <a:buClr>
                <a:srgbClr val="006600"/>
              </a:buClr>
              <a:defRPr b="0" i="0"/>
            </a:pPr>
            <a:r>
              <a:rPr lang="x-none" altLang="en-US" sz="2500" b="1" dirty="0">
                <a:solidFill>
                  <a:srgbClr val="006600"/>
                </a:solidFill>
                <a:latin typeface="Gotham Light" pitchFamily="50" charset="0"/>
              </a:rPr>
              <a:t>TODOS</a:t>
            </a:r>
            <a:r>
              <a:rPr lang="x-none" altLang="en-US" sz="2500" dirty="0">
                <a:latin typeface="Gotham Light" pitchFamily="50" charset="0"/>
              </a:rPr>
              <a:t> los casos en un período de tiempo</a:t>
            </a:r>
            <a:r>
              <a:rPr lang="en-US" altLang="en-US" sz="2500" dirty="0">
                <a:latin typeface="Gotham Light" pitchFamily="50" charset="0"/>
              </a:rPr>
              <a:t>.</a:t>
            </a:r>
          </a:p>
          <a:p>
            <a:pPr marL="0" indent="0" algn="just">
              <a:spcBef>
                <a:spcPct val="0"/>
              </a:spcBef>
              <a:spcAft>
                <a:spcPts val="1200"/>
              </a:spcAft>
              <a:buClr>
                <a:srgbClr val="006600"/>
              </a:buClr>
              <a:buNone/>
              <a:defRPr b="0" i="0"/>
            </a:pPr>
            <a:endParaRPr lang="x-none" altLang="en-US" sz="2500" dirty="0">
              <a:latin typeface="Gotham Light" pitchFamily="50" charset="0"/>
            </a:endParaRPr>
          </a:p>
          <a:p>
            <a:pPr algn="just">
              <a:spcBef>
                <a:spcPct val="0"/>
              </a:spcBef>
              <a:spcAft>
                <a:spcPts val="1200"/>
              </a:spcAft>
              <a:buClr>
                <a:srgbClr val="006600"/>
              </a:buClr>
              <a:defRPr b="0" i="0"/>
            </a:pPr>
            <a:r>
              <a:rPr lang="x-none" altLang="en-US" sz="2500" dirty="0">
                <a:latin typeface="Gotham Light" pitchFamily="50" charset="0"/>
              </a:rPr>
              <a:t>Útil para medir el tamaño del problema y la planificación</a:t>
            </a:r>
            <a:r>
              <a:rPr lang="es-CO" altLang="en-US" sz="2500" dirty="0">
                <a:latin typeface="Gotham Light" pitchFamily="50" charset="0"/>
              </a:rPr>
              <a:t>.</a:t>
            </a:r>
            <a:endParaRPr lang="x-none" altLang="en-US" sz="2500" dirty="0">
              <a:latin typeface="Gotham Light" pitchFamily="50" charset="0"/>
            </a:endParaRPr>
          </a:p>
        </p:txBody>
      </p:sp>
      <p:sp>
        <p:nvSpPr>
          <p:cNvPr id="6" name="Rectangle 3"/>
          <p:cNvSpPr txBox="1">
            <a:spLocks noChangeArrowheads="1"/>
          </p:cNvSpPr>
          <p:nvPr/>
        </p:nvSpPr>
        <p:spPr>
          <a:xfrm>
            <a:off x="298450" y="2016224"/>
            <a:ext cx="4121150" cy="3429000"/>
          </a:xfrm>
          <a:prstGeom prst="rect">
            <a:avLst/>
          </a:prstGeom>
          <a:noFill/>
          <a:ln>
            <a:solidFill>
              <a:schemeClr val="tx1"/>
            </a:solidFill>
          </a:ln>
        </p:spPr>
        <p:txBody>
          <a:bodyPr vert="horz"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spcAft>
                <a:spcPts val="1200"/>
              </a:spcAft>
              <a:buFont typeface="Wingdings" panose="05000000000000000000" pitchFamily="2" charset="2"/>
              <a:buNone/>
              <a:defRPr b="0" i="0"/>
            </a:pPr>
            <a:r>
              <a:rPr lang="x-none" altLang="en-US" sz="2400" b="1" dirty="0">
                <a:solidFill>
                  <a:srgbClr val="006600"/>
                </a:solidFill>
              </a:rPr>
              <a:t>		</a:t>
            </a:r>
            <a:r>
              <a:rPr lang="x-none" altLang="en-US" sz="2900" b="1" u="sng" dirty="0">
                <a:solidFill>
                  <a:srgbClr val="006600"/>
                </a:solidFill>
                <a:latin typeface="Gotham Black" pitchFamily="50" charset="0"/>
              </a:rPr>
              <a:t>Incidencia</a:t>
            </a:r>
          </a:p>
          <a:p>
            <a:pPr algn="just">
              <a:lnSpc>
                <a:spcPct val="110000"/>
              </a:lnSpc>
              <a:spcBef>
                <a:spcPct val="0"/>
              </a:spcBef>
              <a:spcAft>
                <a:spcPts val="1200"/>
              </a:spcAft>
              <a:buClr>
                <a:srgbClr val="006600"/>
              </a:buClr>
              <a:buFont typeface="Wingdings" panose="05000000000000000000" pitchFamily="2" charset="2"/>
              <a:buChar char="§"/>
              <a:defRPr b="0" i="0"/>
            </a:pPr>
            <a:r>
              <a:rPr lang="x-none" altLang="en-US" sz="2900" b="1" dirty="0">
                <a:solidFill>
                  <a:srgbClr val="006600"/>
                </a:solidFill>
                <a:latin typeface="Gotham Light" pitchFamily="50" charset="0"/>
              </a:rPr>
              <a:t>NUEVOS</a:t>
            </a:r>
            <a:r>
              <a:rPr lang="x-none" altLang="en-US" sz="2900" dirty="0">
                <a:latin typeface="Gotham Light" pitchFamily="50" charset="0"/>
              </a:rPr>
              <a:t> casos en un período de tiempo</a:t>
            </a:r>
            <a:r>
              <a:rPr lang="en-US" altLang="en-US" sz="2900" dirty="0">
                <a:latin typeface="Gotham Light" pitchFamily="50" charset="0"/>
              </a:rPr>
              <a:t>.</a:t>
            </a:r>
          </a:p>
          <a:p>
            <a:pPr marL="0" indent="0" algn="just">
              <a:lnSpc>
                <a:spcPct val="110000"/>
              </a:lnSpc>
              <a:spcBef>
                <a:spcPct val="0"/>
              </a:spcBef>
              <a:spcAft>
                <a:spcPts val="1200"/>
              </a:spcAft>
              <a:buClr>
                <a:srgbClr val="006600"/>
              </a:buClr>
              <a:buNone/>
              <a:defRPr b="0" i="0"/>
            </a:pPr>
            <a:endParaRPr lang="x-none" altLang="en-US" sz="2900" dirty="0">
              <a:latin typeface="Gotham Light" pitchFamily="50" charset="0"/>
            </a:endParaRPr>
          </a:p>
          <a:p>
            <a:pPr algn="just">
              <a:lnSpc>
                <a:spcPct val="110000"/>
              </a:lnSpc>
              <a:spcBef>
                <a:spcPct val="0"/>
              </a:spcBef>
              <a:spcAft>
                <a:spcPts val="1200"/>
              </a:spcAft>
              <a:buClr>
                <a:srgbClr val="006600"/>
              </a:buClr>
              <a:buFont typeface="Wingdings" panose="05000000000000000000" pitchFamily="2" charset="2"/>
              <a:buChar char="§"/>
              <a:defRPr b="0" i="0"/>
            </a:pPr>
            <a:r>
              <a:rPr lang="x-none" altLang="en-US" sz="2900" dirty="0">
                <a:latin typeface="Gotham Light" pitchFamily="50" charset="0"/>
              </a:rPr>
              <a:t>Útil para estudiar factores que causan enfermedades (“factores de riesgo")</a:t>
            </a:r>
          </a:p>
        </p:txBody>
      </p:sp>
    </p:spTree>
    <p:extLst>
      <p:ext uri="{BB962C8B-B14F-4D97-AF65-F5344CB8AC3E}">
        <p14:creationId xmlns:p14="http://schemas.microsoft.com/office/powerpoint/2010/main" val="1615564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260648"/>
            <a:ext cx="9335665" cy="400050"/>
          </a:xfrm>
        </p:spPr>
        <p:txBody>
          <a:bodyPr>
            <a:noAutofit/>
          </a:bodyPr>
          <a:lstStyle/>
          <a:p>
            <a:pPr>
              <a:defRPr b="0" i="0"/>
            </a:pPr>
            <a:r>
              <a:rPr lang="es-CO" altLang="en-US" sz="3200" dirty="0">
                <a:solidFill>
                  <a:srgbClr val="C00000"/>
                </a:solidFill>
                <a:latin typeface="Gotham Black" pitchFamily="50" charset="0"/>
              </a:rPr>
              <a:t>Tasa de muertes (mortalidad)</a:t>
            </a:r>
            <a:endParaRPr lang="x-none" altLang="en-US" sz="3200" dirty="0">
              <a:solidFill>
                <a:srgbClr val="C00000"/>
              </a:solidFill>
              <a:latin typeface="Gotham Black" pitchFamily="50" charset="0"/>
            </a:endParaRPr>
          </a:p>
        </p:txBody>
      </p:sp>
      <p:sp>
        <p:nvSpPr>
          <p:cNvPr id="7" name="Rectangle 3"/>
          <p:cNvSpPr txBox="1">
            <a:spLocks noChangeArrowheads="1"/>
          </p:cNvSpPr>
          <p:nvPr/>
        </p:nvSpPr>
        <p:spPr>
          <a:xfrm>
            <a:off x="476571" y="2562682"/>
            <a:ext cx="8039100" cy="3257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tabLst>
                <a:tab pos="857250" algn="l"/>
              </a:tabLst>
              <a:defRPr b="0" i="0"/>
            </a:pPr>
            <a:r>
              <a:rPr lang="x-none" altLang="en-US" sz="2000" b="1" dirty="0">
                <a:solidFill>
                  <a:srgbClr val="006600"/>
                </a:solidFill>
                <a:latin typeface="Gotham Light" pitchFamily="50" charset="0"/>
              </a:rPr>
              <a:t>Tasa de mortalidad</a:t>
            </a:r>
          </a:p>
          <a:p>
            <a:pPr marL="457200" indent="-457200">
              <a:tabLst>
                <a:tab pos="857250" algn="l"/>
              </a:tabLst>
              <a:defRPr b="0" i="0"/>
            </a:pPr>
            <a:r>
              <a:rPr lang="x-none" altLang="en-US" sz="2000" dirty="0">
                <a:latin typeface="Gotham Light" pitchFamily="50" charset="0"/>
              </a:rPr>
              <a:t>Tasa de mortalidad por una causa específica</a:t>
            </a:r>
          </a:p>
          <a:p>
            <a:pPr marL="457200" indent="-457200">
              <a:tabLst>
                <a:tab pos="857250" algn="l"/>
              </a:tabLst>
              <a:defRPr b="0" i="0"/>
            </a:pPr>
            <a:r>
              <a:rPr lang="x-none" altLang="en-US" sz="2000" dirty="0">
                <a:latin typeface="Gotham Light" pitchFamily="50" charset="0"/>
              </a:rPr>
              <a:t>Tasa de mortalidad de una edad específica</a:t>
            </a:r>
          </a:p>
          <a:p>
            <a:pPr marL="457200" indent="-457200">
              <a:tabLst>
                <a:tab pos="857250" algn="l"/>
              </a:tabLst>
              <a:defRPr b="0" i="0"/>
            </a:pPr>
            <a:r>
              <a:rPr lang="x-none" altLang="en-US" sz="2000" dirty="0">
                <a:latin typeface="Gotham Light" pitchFamily="50" charset="0"/>
              </a:rPr>
              <a:t>Tasa de mortalidad infantil</a:t>
            </a:r>
          </a:p>
          <a:p>
            <a:pPr marL="457200" indent="-457200">
              <a:tabLst>
                <a:tab pos="857250" algn="l"/>
              </a:tabLst>
              <a:defRPr b="0" i="0"/>
            </a:pPr>
            <a:r>
              <a:rPr lang="x-none" altLang="en-US" sz="2000" dirty="0">
                <a:latin typeface="Gotham Light" pitchFamily="50" charset="0"/>
              </a:rPr>
              <a:t>Tasa de mortalidad maternal</a:t>
            </a:r>
          </a:p>
          <a:p>
            <a:pPr marL="457200" indent="-457200">
              <a:buClr>
                <a:schemeClr val="bg1"/>
              </a:buClr>
              <a:buFont typeface="Wingdings" panose="05000000000000000000" pitchFamily="2" charset="2"/>
              <a:buNone/>
              <a:tabLst>
                <a:tab pos="857250" algn="l"/>
              </a:tabLst>
              <a:defRPr b="0" i="0"/>
            </a:pPr>
            <a:endParaRPr lang="en-US" altLang="en-US" sz="2400" dirty="0"/>
          </a:p>
        </p:txBody>
      </p:sp>
      <p:sp>
        <p:nvSpPr>
          <p:cNvPr id="8" name="Text Box 4"/>
          <p:cNvSpPr txBox="1">
            <a:spLocks noChangeArrowheads="1"/>
          </p:cNvSpPr>
          <p:nvPr/>
        </p:nvSpPr>
        <p:spPr>
          <a:xfrm>
            <a:off x="447700" y="1264503"/>
            <a:ext cx="840137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hangingPunct="1">
              <a:buClr>
                <a:srgbClr val="FFFF00"/>
              </a:buClr>
              <a:defRPr b="0" i="0"/>
            </a:pPr>
            <a:r>
              <a:rPr lang="x-none" altLang="en-US" b="1" dirty="0">
                <a:solidFill>
                  <a:srgbClr val="006600"/>
                </a:solidFill>
                <a:latin typeface="Gotham Light" pitchFamily="50" charset="0"/>
                <a:cs typeface="+mn-cs"/>
              </a:rPr>
              <a:t>Definición:</a:t>
            </a:r>
            <a:r>
              <a:rPr lang="x-none" altLang="en-US" dirty="0">
                <a:latin typeface="Gotham Light" pitchFamily="50" charset="0"/>
                <a:cs typeface="Arial" panose="020B0604020202020204" pitchFamily="34" charset="0"/>
              </a:rPr>
              <a:t> frecuencia de muerte en una población durante un período de tiempo definido</a:t>
            </a:r>
            <a:r>
              <a:rPr lang="x-none" altLang="en-US" b="1" dirty="0">
                <a:solidFill>
                  <a:schemeClr val="bg1"/>
                </a:solidFill>
                <a:latin typeface="Gotham Light" pitchFamily="50" charset="0"/>
                <a:cs typeface="Arial" panose="020B0604020202020204" pitchFamily="34" charset="0"/>
              </a:rPr>
              <a:t> </a:t>
            </a:r>
          </a:p>
        </p:txBody>
      </p:sp>
      <p:sp>
        <p:nvSpPr>
          <p:cNvPr id="9" name="AutoShape 5"/>
          <p:cNvSpPr>
            <a:spLocks noChangeAspect="1" noChangeArrowheads="1"/>
          </p:cNvSpPr>
          <p:nvPr/>
        </p:nvSpPr>
        <p:spPr>
          <a:xfrm rot="-5400000">
            <a:off x="6763072" y="3120752"/>
            <a:ext cx="795338" cy="490538"/>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0" name="AutoShape 6"/>
          <p:cNvSpPr>
            <a:spLocks noChangeArrowheads="1"/>
          </p:cNvSpPr>
          <p:nvPr/>
        </p:nvSpPr>
        <p:spPr>
          <a:xfrm rot="-5400000">
            <a:off x="6496372" y="3997052"/>
            <a:ext cx="990600" cy="609600"/>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1" name="AutoShape 7"/>
          <p:cNvSpPr>
            <a:spLocks noChangeArrowheads="1"/>
          </p:cNvSpPr>
          <p:nvPr/>
        </p:nvSpPr>
        <p:spPr>
          <a:xfrm rot="-5400000">
            <a:off x="7258372" y="3997052"/>
            <a:ext cx="990600" cy="609600"/>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2" name="AutoShape 8"/>
          <p:cNvSpPr>
            <a:spLocks noChangeArrowheads="1"/>
          </p:cNvSpPr>
          <p:nvPr/>
        </p:nvSpPr>
        <p:spPr>
          <a:xfrm rot="-5400000">
            <a:off x="8020372" y="3997052"/>
            <a:ext cx="990600" cy="609600"/>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3" name="AutoShape 9"/>
          <p:cNvSpPr>
            <a:spLocks noChangeAspect="1" noChangeArrowheads="1"/>
          </p:cNvSpPr>
          <p:nvPr/>
        </p:nvSpPr>
        <p:spPr>
          <a:xfrm rot="-5400000">
            <a:off x="7372672" y="3120752"/>
            <a:ext cx="795338" cy="490538"/>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4" name="AutoShape 10"/>
          <p:cNvSpPr>
            <a:spLocks noChangeAspect="1" noChangeArrowheads="1"/>
          </p:cNvSpPr>
          <p:nvPr/>
        </p:nvSpPr>
        <p:spPr>
          <a:xfrm rot="-5400000">
            <a:off x="7982272" y="3120752"/>
            <a:ext cx="795338" cy="490538"/>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5" name="AutoShape 11"/>
          <p:cNvSpPr>
            <a:spLocks noChangeArrowheads="1"/>
          </p:cNvSpPr>
          <p:nvPr/>
        </p:nvSpPr>
        <p:spPr>
          <a:xfrm rot="-5400000">
            <a:off x="5734372" y="3997052"/>
            <a:ext cx="990600" cy="609600"/>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6" name="AutoShape 12"/>
          <p:cNvSpPr>
            <a:spLocks noChangeAspect="1" noChangeArrowheads="1"/>
          </p:cNvSpPr>
          <p:nvPr/>
        </p:nvSpPr>
        <p:spPr>
          <a:xfrm rot="-5400000">
            <a:off x="7428235" y="2531789"/>
            <a:ext cx="503238" cy="309563"/>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7" name="AutoShape 13"/>
          <p:cNvSpPr>
            <a:spLocks noChangeAspect="1" noChangeArrowheads="1"/>
          </p:cNvSpPr>
          <p:nvPr/>
        </p:nvSpPr>
        <p:spPr>
          <a:xfrm rot="-5400000">
            <a:off x="7809235" y="2531789"/>
            <a:ext cx="503238" cy="309563"/>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8" name="AutoShape 14"/>
          <p:cNvSpPr>
            <a:spLocks noChangeAspect="1" noChangeArrowheads="1"/>
          </p:cNvSpPr>
          <p:nvPr/>
        </p:nvSpPr>
        <p:spPr>
          <a:xfrm rot="-5400000">
            <a:off x="8190235" y="2531789"/>
            <a:ext cx="503238" cy="309563"/>
          </a:xfrm>
          <a:prstGeom prst="flowChartDelay">
            <a:avLst/>
          </a:prstGeom>
          <a:solidFill>
            <a:schemeClr val="bg1">
              <a:lumMod val="65000"/>
            </a:schemeClr>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endParaRPr lang="en-US" altLang="en-US"/>
          </a:p>
        </p:txBody>
      </p:sp>
      <p:sp>
        <p:nvSpPr>
          <p:cNvPr id="19" name="Text Box 15"/>
          <p:cNvSpPr txBox="1">
            <a:spLocks noChangeArrowheads="1"/>
          </p:cNvSpPr>
          <p:nvPr/>
        </p:nvSpPr>
        <p:spPr>
          <a:xfrm>
            <a:off x="6000843" y="4187552"/>
            <a:ext cx="457657" cy="457657"/>
          </a:xfrm>
          <a:prstGeom prst="rect">
            <a:avLst/>
          </a:prstGeom>
          <a:solidFill>
            <a:schemeClr val="bg1">
              <a:lumMod val="65000"/>
            </a:schemeClr>
          </a:solid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a:latin typeface="Arial" panose="020B0604020202020204" pitchFamily="34" charset="0"/>
              </a:rPr>
              <a:t>1</a:t>
            </a:r>
          </a:p>
        </p:txBody>
      </p:sp>
      <p:sp>
        <p:nvSpPr>
          <p:cNvPr id="20" name="Text Box 16"/>
          <p:cNvSpPr txBox="1">
            <a:spLocks noChangeArrowheads="1"/>
          </p:cNvSpPr>
          <p:nvPr/>
        </p:nvSpPr>
        <p:spPr>
          <a:xfrm>
            <a:off x="6762843" y="4187552"/>
            <a:ext cx="457657" cy="457657"/>
          </a:xfrm>
          <a:prstGeom prst="rect">
            <a:avLst/>
          </a:prstGeom>
          <a:solidFill>
            <a:schemeClr val="bg1">
              <a:lumMod val="65000"/>
            </a:schemeClr>
          </a:solid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a:latin typeface="Arial" panose="020B0604020202020204" pitchFamily="34" charset="0"/>
              </a:rPr>
              <a:t>2</a:t>
            </a:r>
          </a:p>
        </p:txBody>
      </p:sp>
      <p:sp>
        <p:nvSpPr>
          <p:cNvPr id="21" name="Text Box 17"/>
          <p:cNvSpPr txBox="1">
            <a:spLocks noChangeArrowheads="1"/>
          </p:cNvSpPr>
          <p:nvPr/>
        </p:nvSpPr>
        <p:spPr>
          <a:xfrm>
            <a:off x="7524843" y="4187552"/>
            <a:ext cx="457657" cy="457657"/>
          </a:xfrm>
          <a:prstGeom prst="rect">
            <a:avLst/>
          </a:prstGeom>
          <a:solidFill>
            <a:schemeClr val="bg1">
              <a:lumMod val="65000"/>
            </a:schemeClr>
          </a:solid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a:latin typeface="Arial" panose="020B0604020202020204" pitchFamily="34" charset="0"/>
              </a:rPr>
              <a:t>3</a:t>
            </a:r>
          </a:p>
        </p:txBody>
      </p:sp>
      <p:sp>
        <p:nvSpPr>
          <p:cNvPr id="22" name="Text Box 18"/>
          <p:cNvSpPr txBox="1">
            <a:spLocks noChangeArrowheads="1"/>
          </p:cNvSpPr>
          <p:nvPr/>
        </p:nvSpPr>
        <p:spPr>
          <a:xfrm>
            <a:off x="8286843" y="4187552"/>
            <a:ext cx="457657" cy="457657"/>
          </a:xfrm>
          <a:prstGeom prst="rect">
            <a:avLst/>
          </a:prstGeom>
          <a:solidFill>
            <a:schemeClr val="bg1">
              <a:lumMod val="65000"/>
            </a:schemeClr>
          </a:solid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a:latin typeface="Arial" panose="020B0604020202020204" pitchFamily="34" charset="0"/>
              </a:rPr>
              <a:t>4</a:t>
            </a:r>
          </a:p>
        </p:txBody>
      </p:sp>
      <p:sp>
        <p:nvSpPr>
          <p:cNvPr id="23" name="Text Box 19"/>
          <p:cNvSpPr txBox="1">
            <a:spLocks noChangeArrowheads="1"/>
          </p:cNvSpPr>
          <p:nvPr/>
        </p:nvSpPr>
        <p:spPr>
          <a:xfrm>
            <a:off x="6931912" y="3196952"/>
            <a:ext cx="457657" cy="457657"/>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a:latin typeface="Arial" panose="020B0604020202020204" pitchFamily="34" charset="0"/>
              </a:rPr>
              <a:t>5</a:t>
            </a:r>
          </a:p>
        </p:txBody>
      </p:sp>
      <p:sp>
        <p:nvSpPr>
          <p:cNvPr id="24" name="Text Box 20"/>
          <p:cNvSpPr txBox="1">
            <a:spLocks noChangeArrowheads="1"/>
          </p:cNvSpPr>
          <p:nvPr/>
        </p:nvSpPr>
        <p:spPr>
          <a:xfrm>
            <a:off x="7524843" y="3196952"/>
            <a:ext cx="457657" cy="457657"/>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a:latin typeface="Arial" panose="020B0604020202020204" pitchFamily="34" charset="0"/>
              </a:rPr>
              <a:t>6</a:t>
            </a:r>
          </a:p>
        </p:txBody>
      </p:sp>
      <p:sp>
        <p:nvSpPr>
          <p:cNvPr id="25" name="Text Box 21"/>
          <p:cNvSpPr txBox="1">
            <a:spLocks noChangeArrowheads="1"/>
          </p:cNvSpPr>
          <p:nvPr/>
        </p:nvSpPr>
        <p:spPr>
          <a:xfrm>
            <a:off x="8134443" y="3196952"/>
            <a:ext cx="457657" cy="457657"/>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a:latin typeface="Arial" panose="020B0604020202020204" pitchFamily="34" charset="0"/>
              </a:rPr>
              <a:t>7</a:t>
            </a:r>
          </a:p>
        </p:txBody>
      </p:sp>
      <p:sp>
        <p:nvSpPr>
          <p:cNvPr id="26" name="Text Box 22"/>
          <p:cNvSpPr txBox="1">
            <a:spLocks noChangeArrowheads="1"/>
          </p:cNvSpPr>
          <p:nvPr/>
        </p:nvSpPr>
        <p:spPr>
          <a:xfrm>
            <a:off x="7448415" y="2511152"/>
            <a:ext cx="458115" cy="396636"/>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sz="2000" dirty="0">
                <a:latin typeface="Arial" panose="020B0604020202020204" pitchFamily="34" charset="0"/>
              </a:rPr>
              <a:t>8</a:t>
            </a:r>
          </a:p>
        </p:txBody>
      </p:sp>
      <p:sp>
        <p:nvSpPr>
          <p:cNvPr id="27" name="Text Box 23"/>
          <p:cNvSpPr txBox="1">
            <a:spLocks noChangeArrowheads="1"/>
          </p:cNvSpPr>
          <p:nvPr/>
        </p:nvSpPr>
        <p:spPr>
          <a:xfrm>
            <a:off x="7829643" y="2511152"/>
            <a:ext cx="457657" cy="396636"/>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sz="2000">
                <a:latin typeface="Arial" panose="020B0604020202020204" pitchFamily="34" charset="0"/>
              </a:rPr>
              <a:t>9</a:t>
            </a:r>
          </a:p>
        </p:txBody>
      </p:sp>
      <p:sp>
        <p:nvSpPr>
          <p:cNvPr id="28" name="Text Box 24"/>
          <p:cNvSpPr txBox="1">
            <a:spLocks noChangeArrowheads="1"/>
          </p:cNvSpPr>
          <p:nvPr/>
        </p:nvSpPr>
        <p:spPr>
          <a:xfrm>
            <a:off x="8134367" y="2511152"/>
            <a:ext cx="610210" cy="396636"/>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b="0" i="0"/>
            </a:pPr>
            <a:r>
              <a:rPr lang="x-none" altLang="en-US" sz="2000">
                <a:latin typeface="Arial" panose="020B0604020202020204" pitchFamily="34" charset="0"/>
              </a:rPr>
              <a:t>10</a:t>
            </a:r>
          </a:p>
        </p:txBody>
      </p:sp>
      <p:sp>
        <p:nvSpPr>
          <p:cNvPr id="29" name="TextBox 2"/>
          <p:cNvSpPr txBox="1">
            <a:spLocks noChangeArrowheads="1"/>
          </p:cNvSpPr>
          <p:nvPr/>
        </p:nvSpPr>
        <p:spPr bwMode="auto">
          <a:xfrm>
            <a:off x="-271855" y="5295110"/>
            <a:ext cx="7796698" cy="769441"/>
          </a:xfrm>
          <a:prstGeom prst="rect">
            <a:avLst/>
          </a:prstGeom>
          <a:noFill/>
          <a:ln>
            <a:noFill/>
          </a:ln>
          <a:extLst>
            <a:ext uri="{909E8E84-426E-40dd-AFC4-6F175D3DCCD1}"/>
            <a:ext uri="{91240B29-F687-4f45-9708-019B960494DF}"/>
          </a:extLst>
        </p:spPr>
        <p:txBody>
          <a:bodyPr wrap="square">
            <a:spAutoFit/>
          </a:bodyPr>
          <a:lstStyle>
            <a:lvl1pPr eaLnBrk="0" hangingPunct="0">
              <a:spcBef>
                <a:spcPct val="20000"/>
              </a:spcBef>
              <a:buClr>
                <a:srgbClr val="00A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A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A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defRPr/>
            </a:pPr>
            <a:r>
              <a:rPr lang="en-US" altLang="en-US" sz="2400" b="1" dirty="0">
                <a:solidFill>
                  <a:schemeClr val="accent5"/>
                </a:solidFill>
                <a:cs typeface="Arial" charset="0"/>
              </a:rPr>
              <a:t> </a:t>
            </a:r>
            <a:r>
              <a:rPr lang="en-US" altLang="en-US" sz="2000" b="1" u="sng" dirty="0">
                <a:latin typeface="Gotham Light" pitchFamily="50" charset="0"/>
                <a:cs typeface="Arial" charset="0"/>
              </a:rPr>
              <a:t>No de muertes durante un </a:t>
            </a:r>
            <a:r>
              <a:rPr lang="en-US" altLang="en-US" sz="2000" b="1" u="sng" dirty="0" err="1">
                <a:latin typeface="Gotham Light" pitchFamily="50" charset="0"/>
                <a:cs typeface="Arial" charset="0"/>
              </a:rPr>
              <a:t>período</a:t>
            </a:r>
            <a:r>
              <a:rPr lang="en-US" altLang="en-US" sz="2000" b="1" u="sng" dirty="0">
                <a:latin typeface="Gotham Light" pitchFamily="50" charset="0"/>
                <a:cs typeface="Arial" charset="0"/>
              </a:rPr>
              <a:t> específico  </a:t>
            </a:r>
          </a:p>
          <a:p>
            <a:pPr algn="ctr" eaLnBrk="1" hangingPunct="1">
              <a:spcBef>
                <a:spcPct val="0"/>
              </a:spcBef>
              <a:buClrTx/>
              <a:buFontTx/>
              <a:buNone/>
              <a:defRPr/>
            </a:pPr>
            <a:r>
              <a:rPr lang="en-US" altLang="en-US" sz="2000" b="1" dirty="0">
                <a:latin typeface="Gotham Light" pitchFamily="50" charset="0"/>
                <a:cs typeface="Arial" charset="0"/>
              </a:rPr>
              <a:t>Población estimada</a:t>
            </a:r>
          </a:p>
        </p:txBody>
      </p:sp>
      <p:sp>
        <p:nvSpPr>
          <p:cNvPr id="30" name="TextBox 4"/>
          <p:cNvSpPr txBox="1"/>
          <p:nvPr/>
        </p:nvSpPr>
        <p:spPr>
          <a:xfrm>
            <a:off x="6880547" y="5325512"/>
            <a:ext cx="1939925" cy="1015663"/>
          </a:xfrm>
          <a:prstGeom prst="rect">
            <a:avLst/>
          </a:prstGeom>
          <a:noFill/>
        </p:spPr>
        <p:txBody>
          <a:bodyPr>
            <a:spAutoFit/>
          </a:bodyPr>
          <a:lstStyle/>
          <a:p>
            <a:pPr>
              <a:defRPr/>
            </a:pPr>
            <a:r>
              <a:rPr lang="en-US" sz="2000" b="1" dirty="0">
                <a:solidFill>
                  <a:prstClr val="black"/>
                </a:solidFill>
                <a:latin typeface="Gotham Light" pitchFamily="50" charset="0"/>
              </a:rPr>
              <a:t>x</a:t>
            </a:r>
            <a:r>
              <a:rPr lang="en-US" sz="2000" dirty="0">
                <a:solidFill>
                  <a:prstClr val="black"/>
                </a:solidFill>
                <a:latin typeface="Gotham Light" pitchFamily="50" charset="0"/>
              </a:rPr>
              <a:t> </a:t>
            </a:r>
            <a:r>
              <a:rPr lang="en-US" sz="2000" b="1" dirty="0">
                <a:latin typeface="Gotham Light" pitchFamily="50" charset="0"/>
              </a:rPr>
              <a:t>Constante</a:t>
            </a:r>
          </a:p>
          <a:p>
            <a:pPr algn="ctr">
              <a:defRPr/>
            </a:pPr>
            <a:r>
              <a:rPr lang="en-US" sz="2000" dirty="0">
                <a:latin typeface="Arial" panose="020B0604020202020204" pitchFamily="34" charset="0"/>
              </a:rPr>
              <a:t>(</a:t>
            </a:r>
            <a:r>
              <a:rPr lang="en-US" sz="2000" dirty="0" err="1">
                <a:latin typeface="Arial" panose="020B0604020202020204" pitchFamily="34" charset="0"/>
              </a:rPr>
              <a:t>usualmente</a:t>
            </a:r>
            <a:r>
              <a:rPr lang="en-US" sz="2000" dirty="0">
                <a:latin typeface="Arial" panose="020B0604020202020204" pitchFamily="34" charset="0"/>
              </a:rPr>
              <a:t> 1000)</a:t>
            </a:r>
          </a:p>
        </p:txBody>
      </p:sp>
    </p:spTree>
    <p:extLst>
      <p:ext uri="{BB962C8B-B14F-4D97-AF65-F5344CB8AC3E}">
        <p14:creationId xmlns:p14="http://schemas.microsoft.com/office/powerpoint/2010/main" val="1436725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260648"/>
            <a:ext cx="9335665" cy="400050"/>
          </a:xfrm>
        </p:spPr>
        <p:txBody>
          <a:bodyPr>
            <a:noAutofit/>
          </a:bodyPr>
          <a:lstStyle/>
          <a:p>
            <a:pPr>
              <a:defRPr b="0" i="0"/>
            </a:pPr>
            <a:r>
              <a:rPr lang="es-CO" altLang="en-US" sz="3200" dirty="0">
                <a:latin typeface="Gotham Black" pitchFamily="50" charset="0"/>
              </a:rPr>
              <a:t>Tasa</a:t>
            </a:r>
            <a:r>
              <a:rPr lang="es-CO" altLang="en-US" sz="3200" dirty="0">
                <a:solidFill>
                  <a:srgbClr val="C00000"/>
                </a:solidFill>
                <a:latin typeface="Gotham Black" pitchFamily="50" charset="0"/>
              </a:rPr>
              <a:t> de mortalidad - ejercicio</a:t>
            </a:r>
            <a:endParaRPr lang="x-none" altLang="en-US" sz="3200" dirty="0">
              <a:solidFill>
                <a:srgbClr val="C00000"/>
              </a:solidFill>
              <a:latin typeface="Gotham Black" pitchFamily="50" charset="0"/>
            </a:endParaRPr>
          </a:p>
        </p:txBody>
      </p:sp>
      <p:sp>
        <p:nvSpPr>
          <p:cNvPr id="5" name="Content Placeholder 2"/>
          <p:cNvSpPr>
            <a:spLocks noGrp="1"/>
          </p:cNvSpPr>
          <p:nvPr>
            <p:ph idx="4294967295"/>
          </p:nvPr>
        </p:nvSpPr>
        <p:spPr>
          <a:xfrm>
            <a:off x="411480" y="1856184"/>
            <a:ext cx="8321040" cy="5029200"/>
          </a:xfrm>
          <a:prstGeom prst="rect">
            <a:avLst/>
          </a:prstGeom>
        </p:spPr>
        <p:txBody>
          <a:bodyPr/>
          <a:lstStyle/>
          <a:p>
            <a:pPr marL="0" indent="0">
              <a:buNone/>
              <a:defRPr/>
            </a:pPr>
            <a:r>
              <a:rPr lang="en-US" altLang="en-US" sz="2400" dirty="0">
                <a:latin typeface="Gotham Light" pitchFamily="50" charset="0"/>
              </a:rPr>
              <a:t>540,000 muertes ocurrieron durante el 2017 en el país A (población estimada 2017: 60,000,000 </a:t>
            </a:r>
            <a:r>
              <a:rPr lang="en-US" altLang="en-US" sz="2400" dirty="0" err="1">
                <a:latin typeface="Gotham Light" pitchFamily="50" charset="0"/>
              </a:rPr>
              <a:t>hab</a:t>
            </a:r>
            <a:r>
              <a:rPr lang="en-US" altLang="en-US" sz="2400" dirty="0">
                <a:latin typeface="Gotham Light" pitchFamily="50" charset="0"/>
              </a:rPr>
              <a:t>)</a:t>
            </a:r>
          </a:p>
          <a:p>
            <a:pPr marL="0" indent="0">
              <a:spcBef>
                <a:spcPts val="1200"/>
              </a:spcBef>
              <a:buNone/>
              <a:defRPr/>
            </a:pPr>
            <a:r>
              <a:rPr lang="en-US" altLang="en-US" sz="2400" dirty="0">
                <a:latin typeface="Gotham Light" pitchFamily="50" charset="0"/>
              </a:rPr>
              <a:t>Tasa de muertes=</a:t>
            </a:r>
          </a:p>
          <a:p>
            <a:pPr marL="0" indent="0">
              <a:spcBef>
                <a:spcPts val="1200"/>
              </a:spcBef>
              <a:buNone/>
              <a:defRPr/>
            </a:pPr>
            <a:endParaRPr lang="en-US" altLang="en-US" sz="2400" dirty="0">
              <a:latin typeface="Gotham Light" pitchFamily="50" charset="0"/>
            </a:endParaRPr>
          </a:p>
          <a:p>
            <a:pPr marL="0" indent="0">
              <a:spcBef>
                <a:spcPts val="1200"/>
              </a:spcBef>
              <a:buNone/>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marL="0" indent="0">
              <a:buNone/>
            </a:pPr>
            <a:endParaRPr lang="en-US" dirty="0"/>
          </a:p>
        </p:txBody>
      </p:sp>
      <p:sp>
        <p:nvSpPr>
          <p:cNvPr id="6" name="TextBox 2"/>
          <p:cNvSpPr txBox="1">
            <a:spLocks noChangeArrowheads="1"/>
          </p:cNvSpPr>
          <p:nvPr/>
        </p:nvSpPr>
        <p:spPr bwMode="auto">
          <a:xfrm>
            <a:off x="146050" y="3610061"/>
            <a:ext cx="6934200" cy="830997"/>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rgbClr val="00A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A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A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defRPr/>
            </a:pPr>
            <a:r>
              <a:rPr lang="en-US" altLang="en-US" sz="2400" b="1" dirty="0">
                <a:solidFill>
                  <a:schemeClr val="accent5"/>
                </a:solidFill>
                <a:cs typeface="Arial" charset="0"/>
              </a:rPr>
              <a:t> </a:t>
            </a:r>
            <a:r>
              <a:rPr lang="en-US" altLang="en-US" sz="2400" b="1" u="sng" dirty="0">
                <a:solidFill>
                  <a:srgbClr val="006600"/>
                </a:solidFill>
                <a:latin typeface="Gotham Light" pitchFamily="50" charset="0"/>
                <a:cs typeface="Arial" charset="0"/>
              </a:rPr>
              <a:t>No. muertes durante </a:t>
            </a:r>
            <a:r>
              <a:rPr lang="en-US" altLang="en-US" sz="2400" b="1" u="sng" dirty="0" err="1">
                <a:solidFill>
                  <a:srgbClr val="006600"/>
                </a:solidFill>
                <a:latin typeface="Gotham Light" pitchFamily="50" charset="0"/>
                <a:cs typeface="Arial" charset="0"/>
              </a:rPr>
              <a:t>período</a:t>
            </a:r>
            <a:r>
              <a:rPr lang="en-US" altLang="en-US" sz="2400" b="1" u="sng" dirty="0">
                <a:solidFill>
                  <a:srgbClr val="006600"/>
                </a:solidFill>
                <a:latin typeface="Gotham Light" pitchFamily="50" charset="0"/>
                <a:cs typeface="Arial" charset="0"/>
              </a:rPr>
              <a:t> específico </a:t>
            </a:r>
          </a:p>
          <a:p>
            <a:pPr algn="ctr" eaLnBrk="1" hangingPunct="1">
              <a:spcBef>
                <a:spcPct val="0"/>
              </a:spcBef>
              <a:buClrTx/>
              <a:buFontTx/>
              <a:buNone/>
              <a:defRPr/>
            </a:pPr>
            <a:r>
              <a:rPr lang="en-US" altLang="en-US" sz="2400" b="1" dirty="0">
                <a:solidFill>
                  <a:schemeClr val="accent5"/>
                </a:solidFill>
                <a:latin typeface="Gotham Light" pitchFamily="50" charset="0"/>
                <a:cs typeface="Arial" charset="0"/>
              </a:rPr>
              <a:t>   </a:t>
            </a:r>
            <a:r>
              <a:rPr lang="en-US" altLang="en-US" sz="2400" b="1" dirty="0">
                <a:solidFill>
                  <a:srgbClr val="7030A0"/>
                </a:solidFill>
                <a:latin typeface="Gotham Light" pitchFamily="50" charset="0"/>
                <a:cs typeface="Arial" charset="0"/>
              </a:rPr>
              <a:t>Población estimada</a:t>
            </a:r>
          </a:p>
        </p:txBody>
      </p:sp>
      <p:sp>
        <p:nvSpPr>
          <p:cNvPr id="7" name="TextBox 4"/>
          <p:cNvSpPr txBox="1">
            <a:spLocks noChangeArrowheads="1"/>
          </p:cNvSpPr>
          <p:nvPr/>
        </p:nvSpPr>
        <p:spPr bwMode="auto">
          <a:xfrm>
            <a:off x="5353495" y="4738772"/>
            <a:ext cx="39036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tabLst>
                <a:tab pos="519113" algn="l"/>
              </a:tabLst>
            </a:pPr>
            <a:r>
              <a:rPr lang="en-US" altLang="en-US" sz="2400" b="1" dirty="0">
                <a:solidFill>
                  <a:srgbClr val="000000"/>
                </a:solidFill>
                <a:cs typeface="Arial" panose="020B0604020202020204" pitchFamily="34" charset="0"/>
              </a:rPr>
              <a:t>  </a:t>
            </a:r>
            <a:r>
              <a:rPr lang="en-US" altLang="en-US" sz="2200" b="1" dirty="0">
                <a:solidFill>
                  <a:srgbClr val="005808"/>
                </a:solidFill>
                <a:latin typeface="Gotham Light" pitchFamily="50" charset="0"/>
                <a:cs typeface="Arial" panose="020B0604020202020204" pitchFamily="34" charset="0"/>
              </a:rPr>
              <a:t>= 	9.0 muertes</a:t>
            </a:r>
          </a:p>
          <a:p>
            <a:pPr>
              <a:spcBef>
                <a:spcPct val="0"/>
              </a:spcBef>
              <a:buClrTx/>
              <a:buSzTx/>
              <a:buFontTx/>
              <a:buNone/>
              <a:tabLst>
                <a:tab pos="519113" algn="l"/>
              </a:tabLst>
            </a:pPr>
            <a:r>
              <a:rPr lang="en-US" altLang="en-US" sz="2200" b="1" dirty="0">
                <a:solidFill>
                  <a:srgbClr val="005808"/>
                </a:solidFill>
                <a:latin typeface="Gotham Light" pitchFamily="50" charset="0"/>
                <a:cs typeface="Arial" panose="020B0604020202020204" pitchFamily="34" charset="0"/>
              </a:rPr>
              <a:t>	</a:t>
            </a:r>
            <a:r>
              <a:rPr lang="en-US" altLang="en-US" sz="2200" b="1" dirty="0" err="1">
                <a:solidFill>
                  <a:srgbClr val="005808"/>
                </a:solidFill>
                <a:latin typeface="Gotham Light" pitchFamily="50" charset="0"/>
                <a:cs typeface="Arial" panose="020B0604020202020204" pitchFamily="34" charset="0"/>
              </a:rPr>
              <a:t>por</a:t>
            </a:r>
            <a:r>
              <a:rPr lang="en-US" altLang="en-US" sz="2200" b="1" dirty="0">
                <a:solidFill>
                  <a:srgbClr val="005808"/>
                </a:solidFill>
                <a:latin typeface="Gotham Light" pitchFamily="50" charset="0"/>
                <a:cs typeface="Arial" panose="020B0604020202020204" pitchFamily="34" charset="0"/>
              </a:rPr>
              <a:t> 1.000 </a:t>
            </a:r>
            <a:r>
              <a:rPr lang="en-US" altLang="en-US" sz="2200" b="1" dirty="0" err="1">
                <a:solidFill>
                  <a:srgbClr val="005808"/>
                </a:solidFill>
                <a:latin typeface="Gotham Light" pitchFamily="50" charset="0"/>
                <a:cs typeface="Arial" panose="020B0604020202020204" pitchFamily="34" charset="0"/>
              </a:rPr>
              <a:t>habitantes</a:t>
            </a:r>
            <a:endParaRPr lang="en-US" altLang="en-US" sz="2200" b="1" dirty="0">
              <a:solidFill>
                <a:srgbClr val="005808"/>
              </a:solidFill>
              <a:latin typeface="Gotham Light" pitchFamily="50" charset="0"/>
              <a:cs typeface="Arial" panose="020B0604020202020204" pitchFamily="34" charset="0"/>
            </a:endParaRPr>
          </a:p>
        </p:txBody>
      </p:sp>
      <p:sp>
        <p:nvSpPr>
          <p:cNvPr id="8" name="TextBox 5"/>
          <p:cNvSpPr txBox="1">
            <a:spLocks noChangeArrowheads="1"/>
          </p:cNvSpPr>
          <p:nvPr/>
        </p:nvSpPr>
        <p:spPr bwMode="auto">
          <a:xfrm>
            <a:off x="4296320" y="4738772"/>
            <a:ext cx="12588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200" b="1" dirty="0">
                <a:solidFill>
                  <a:srgbClr val="000000"/>
                </a:solidFill>
                <a:latin typeface="Gotham Light" pitchFamily="50" charset="0"/>
                <a:cs typeface="Arial" panose="020B0604020202020204" pitchFamily="34" charset="0"/>
              </a:rPr>
              <a:t>x</a:t>
            </a:r>
            <a:r>
              <a:rPr lang="en-US" altLang="en-US" sz="2200" dirty="0">
                <a:solidFill>
                  <a:srgbClr val="000000"/>
                </a:solidFill>
                <a:latin typeface="Gotham Light" pitchFamily="50" charset="0"/>
                <a:cs typeface="Arial" panose="020B0604020202020204" pitchFamily="34" charset="0"/>
              </a:rPr>
              <a:t> </a:t>
            </a:r>
            <a:r>
              <a:rPr lang="en-US" altLang="en-US" sz="2200" b="1" dirty="0">
                <a:solidFill>
                  <a:srgbClr val="0065A4"/>
                </a:solidFill>
                <a:latin typeface="Gotham Light" pitchFamily="50" charset="0"/>
                <a:cs typeface="Arial" panose="020B0604020202020204" pitchFamily="34" charset="0"/>
              </a:rPr>
              <a:t>1.000</a:t>
            </a:r>
          </a:p>
        </p:txBody>
      </p:sp>
      <p:sp>
        <p:nvSpPr>
          <p:cNvPr id="9" name="TextBox 6"/>
          <p:cNvSpPr txBox="1">
            <a:spLocks noChangeArrowheads="1"/>
          </p:cNvSpPr>
          <p:nvPr/>
        </p:nvSpPr>
        <p:spPr bwMode="auto">
          <a:xfrm>
            <a:off x="419100" y="4646698"/>
            <a:ext cx="4409757" cy="73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8800" indent="-1828800">
              <a:spcBef>
                <a:spcPct val="20000"/>
              </a:spcBef>
              <a:buClr>
                <a:srgbClr val="C00000"/>
              </a:buClr>
              <a:buSzPct val="100000"/>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a:spcBef>
                <a:spcPct val="20000"/>
              </a:spcBef>
              <a:buClr>
                <a:srgbClr val="C00000"/>
              </a:buClr>
              <a:buSzPct val="100000"/>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rgbClr val="C00000"/>
              </a:buClr>
              <a:buSzPct val="100000"/>
              <a:buFont typeface="Arial" panose="020B0604020202020204" pitchFamily="34" charset="0"/>
              <a:buChar char="•"/>
              <a:defRPr sz="20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marL="0" lvl="1">
              <a:spcBef>
                <a:spcPct val="0"/>
              </a:spcBef>
              <a:buClrTx/>
              <a:buSzTx/>
              <a:buFontTx/>
              <a:buNone/>
            </a:pPr>
            <a:r>
              <a:rPr lang="en-US" altLang="en-US" sz="2200" b="1" u="sng" dirty="0">
                <a:solidFill>
                  <a:srgbClr val="007A00"/>
                </a:solidFill>
                <a:latin typeface="Gotham Light" pitchFamily="50" charset="0"/>
                <a:ea typeface="MS PGothic" panose="020B0600070205080204" pitchFamily="34" charset="-128"/>
                <a:cs typeface="Arial" panose="020B0604020202020204" pitchFamily="34" charset="0"/>
              </a:rPr>
              <a:t>      </a:t>
            </a:r>
            <a:r>
              <a:rPr lang="en-US" altLang="en-US" sz="2200" b="1" u="sng" dirty="0">
                <a:solidFill>
                  <a:srgbClr val="006600"/>
                </a:solidFill>
                <a:latin typeface="Gotham Light" pitchFamily="50" charset="0"/>
                <a:ea typeface="MS PGothic" panose="020B0600070205080204" pitchFamily="34" charset="-128"/>
                <a:cs typeface="Arial" panose="020B0604020202020204" pitchFamily="34" charset="0"/>
              </a:rPr>
              <a:t>540.000</a:t>
            </a:r>
            <a:r>
              <a:rPr lang="en-US" altLang="en-US" sz="2200" b="1" u="sng" dirty="0">
                <a:solidFill>
                  <a:srgbClr val="007A00"/>
                </a:solidFill>
                <a:latin typeface="Gotham Light" pitchFamily="50" charset="0"/>
                <a:ea typeface="MS PGothic" panose="020B0600070205080204" pitchFamily="34" charset="-128"/>
                <a:cs typeface="Arial" panose="020B0604020202020204" pitchFamily="34" charset="0"/>
              </a:rPr>
              <a:t> muertes	</a:t>
            </a:r>
            <a:endParaRPr lang="en-US" altLang="en-US" sz="2200" dirty="0">
              <a:solidFill>
                <a:srgbClr val="0065A4"/>
              </a:solidFill>
              <a:latin typeface="Gotham Light" pitchFamily="50" charset="0"/>
              <a:ea typeface="MS PGothic" panose="020B0600070205080204" pitchFamily="34" charset="-128"/>
              <a:cs typeface="Arial" panose="020B0604020202020204" pitchFamily="34" charset="0"/>
            </a:endParaRPr>
          </a:p>
          <a:p>
            <a:pPr>
              <a:lnSpc>
                <a:spcPct val="90000"/>
              </a:lnSpc>
              <a:spcBef>
                <a:spcPct val="0"/>
              </a:spcBef>
              <a:buClrTx/>
              <a:buSzTx/>
              <a:buFontTx/>
              <a:buNone/>
            </a:pPr>
            <a:r>
              <a:rPr lang="en-US" altLang="en-US" sz="2200" b="1" dirty="0">
                <a:solidFill>
                  <a:srgbClr val="7030A0"/>
                </a:solidFill>
                <a:latin typeface="Gotham Light" pitchFamily="50" charset="0"/>
                <a:ea typeface="MS PGothic" panose="020B0600070205080204" pitchFamily="34" charset="-128"/>
                <a:cs typeface="Arial" panose="020B0604020202020204" pitchFamily="34" charset="0"/>
              </a:rPr>
              <a:t>  60.000.000 población</a:t>
            </a:r>
          </a:p>
        </p:txBody>
      </p:sp>
      <p:sp>
        <p:nvSpPr>
          <p:cNvPr id="10" name="TextBox 7"/>
          <p:cNvSpPr txBox="1"/>
          <p:nvPr/>
        </p:nvSpPr>
        <p:spPr>
          <a:xfrm>
            <a:off x="6705600" y="3676736"/>
            <a:ext cx="1939925" cy="769441"/>
          </a:xfrm>
          <a:prstGeom prst="rect">
            <a:avLst/>
          </a:prstGeom>
          <a:noFill/>
        </p:spPr>
        <p:txBody>
          <a:bodyPr>
            <a:spAutoFit/>
          </a:bodyPr>
          <a:lstStyle/>
          <a:p>
            <a:pPr>
              <a:defRPr/>
            </a:pPr>
            <a:r>
              <a:rPr lang="en-US" sz="2400" b="1" dirty="0">
                <a:solidFill>
                  <a:prstClr val="black"/>
                </a:solidFill>
                <a:latin typeface="Arial" panose="020B0604020202020204" pitchFamily="34" charset="0"/>
              </a:rPr>
              <a:t>x</a:t>
            </a:r>
            <a:r>
              <a:rPr lang="en-US" sz="2400" dirty="0">
                <a:solidFill>
                  <a:prstClr val="black"/>
                </a:solidFill>
                <a:latin typeface="Arial" panose="020B0604020202020204" pitchFamily="34" charset="0"/>
              </a:rPr>
              <a:t> </a:t>
            </a:r>
            <a:r>
              <a:rPr lang="en-US" sz="2200" b="1" dirty="0">
                <a:solidFill>
                  <a:srgbClr val="0065A4"/>
                </a:solidFill>
                <a:latin typeface="Gotham Light" pitchFamily="50" charset="0"/>
              </a:rPr>
              <a:t>Constante</a:t>
            </a:r>
          </a:p>
          <a:p>
            <a:pPr algn="ctr">
              <a:defRPr/>
            </a:pPr>
            <a:r>
              <a:rPr lang="en-US" sz="2000" dirty="0">
                <a:latin typeface="Arial" panose="020B0604020202020204" pitchFamily="34" charset="0"/>
              </a:rPr>
              <a:t>(usual/ 1.000)</a:t>
            </a:r>
          </a:p>
        </p:txBody>
      </p:sp>
    </p:spTree>
    <p:extLst>
      <p:ext uri="{BB962C8B-B14F-4D97-AF65-F5344CB8AC3E}">
        <p14:creationId xmlns:p14="http://schemas.microsoft.com/office/powerpoint/2010/main" val="9256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260648"/>
            <a:ext cx="9335665" cy="400050"/>
          </a:xfrm>
        </p:spPr>
        <p:txBody>
          <a:bodyPr>
            <a:noAutofit/>
          </a:bodyPr>
          <a:lstStyle/>
          <a:p>
            <a:pPr>
              <a:defRPr b="0" i="0"/>
            </a:pPr>
            <a:r>
              <a:rPr lang="es-CO" altLang="en-US" sz="3200" dirty="0">
                <a:latin typeface="Gotham Black" pitchFamily="50" charset="0"/>
              </a:rPr>
              <a:t>Tasa</a:t>
            </a:r>
            <a:r>
              <a:rPr lang="es-CO" altLang="en-US" sz="3200" dirty="0">
                <a:solidFill>
                  <a:srgbClr val="C00000"/>
                </a:solidFill>
                <a:latin typeface="Gotham Black" pitchFamily="50" charset="0"/>
              </a:rPr>
              <a:t> de Letalidad</a:t>
            </a:r>
            <a:endParaRPr lang="x-none" altLang="en-US" sz="3200" dirty="0">
              <a:solidFill>
                <a:srgbClr val="C00000"/>
              </a:solidFill>
              <a:latin typeface="Gotham Black" pitchFamily="50" charset="0"/>
            </a:endParaRPr>
          </a:p>
        </p:txBody>
      </p:sp>
      <p:sp>
        <p:nvSpPr>
          <p:cNvPr id="31" name="Content Placeholder 2"/>
          <p:cNvSpPr>
            <a:spLocks noGrp="1"/>
          </p:cNvSpPr>
          <p:nvPr>
            <p:ph idx="4294967295"/>
          </p:nvPr>
        </p:nvSpPr>
        <p:spPr>
          <a:xfrm>
            <a:off x="467544" y="1556792"/>
            <a:ext cx="8382000" cy="4832350"/>
          </a:xfrm>
          <a:prstGeom prst="rect">
            <a:avLst/>
          </a:prstGeom>
        </p:spPr>
        <p:txBody>
          <a:bodyPr/>
          <a:lstStyle/>
          <a:p>
            <a:pPr marL="0" indent="0">
              <a:buNone/>
              <a:defRPr b="0" i="0"/>
            </a:pPr>
            <a:r>
              <a:rPr lang="x-none" altLang="en-US" sz="2400" b="1" dirty="0">
                <a:solidFill>
                  <a:srgbClr val="006600"/>
                </a:solidFill>
                <a:latin typeface="Gotham Light" pitchFamily="50" charset="0"/>
              </a:rPr>
              <a:t>Definición: </a:t>
            </a:r>
            <a:endParaRPr lang="en-US" altLang="en-US" sz="2400" b="1" dirty="0">
              <a:solidFill>
                <a:srgbClr val="006600"/>
              </a:solidFill>
              <a:latin typeface="Gotham Light" pitchFamily="50" charset="0"/>
            </a:endParaRPr>
          </a:p>
          <a:p>
            <a:pPr marL="0" indent="0" algn="just">
              <a:buNone/>
              <a:defRPr b="0" i="0"/>
            </a:pPr>
            <a:r>
              <a:rPr lang="en-US" altLang="en-US" sz="2400" i="1" dirty="0">
                <a:latin typeface="Gotham Light" pitchFamily="50" charset="0"/>
                <a:ea typeface="ＭＳ Ｐゴシック" pitchFamily="34" charset="-128"/>
              </a:rPr>
              <a:t>Pr</a:t>
            </a:r>
            <a:r>
              <a:rPr lang="x-none" altLang="en-US" sz="2400" i="1" dirty="0">
                <a:latin typeface="Gotham Light" pitchFamily="50" charset="0"/>
                <a:ea typeface="ＭＳ Ｐゴシック" pitchFamily="34" charset="-128"/>
              </a:rPr>
              <a:t>oporción de personas con una enfermedad en particular que muere</a:t>
            </a:r>
            <a:r>
              <a:rPr lang="en-US" altLang="en-US" sz="2400" i="1" dirty="0">
                <a:latin typeface="Gotham Light" pitchFamily="50" charset="0"/>
                <a:ea typeface="ＭＳ Ｐゴシック" pitchFamily="34" charset="-128"/>
              </a:rPr>
              <a:t>n</a:t>
            </a:r>
            <a:r>
              <a:rPr lang="x-none" altLang="en-US" sz="2400" i="1" dirty="0">
                <a:latin typeface="Gotham Light" pitchFamily="50" charset="0"/>
                <a:ea typeface="ＭＳ Ｐゴシック" pitchFamily="34" charset="-128"/>
              </a:rPr>
              <a:t> a causa de dicha enfermedad</a:t>
            </a:r>
            <a:r>
              <a:rPr lang="en-US" altLang="en-US" sz="2400" i="1" dirty="0">
                <a:latin typeface="Gotham Light" pitchFamily="50" charset="0"/>
                <a:ea typeface="ＭＳ Ｐゴシック" pitchFamily="34" charset="-128"/>
              </a:rPr>
              <a:t>.</a:t>
            </a:r>
            <a:endParaRPr lang="x-none" altLang="en-US" sz="2400" i="1" dirty="0">
              <a:latin typeface="Gotham Light" pitchFamily="50" charset="0"/>
              <a:ea typeface="ＭＳ Ｐゴシック" pitchFamily="34" charset="-128"/>
            </a:endParaRPr>
          </a:p>
          <a:p>
            <a:pPr lvl="1">
              <a:defRPr b="0" i="0"/>
            </a:pPr>
            <a:r>
              <a:rPr lang="x-none" altLang="en-US" sz="2000" dirty="0">
                <a:latin typeface="Gotham Light" pitchFamily="50" charset="0"/>
              </a:rPr>
              <a:t>Describe la virulencia o letalidad de la enfermedad</a:t>
            </a:r>
          </a:p>
          <a:p>
            <a:pPr lvl="1">
              <a:defRPr b="0" i="0"/>
            </a:pPr>
            <a:r>
              <a:rPr lang="x-none" altLang="en-US" sz="2000" dirty="0">
                <a:latin typeface="Gotham Light" pitchFamily="50" charset="0"/>
              </a:rPr>
              <a:t>En realidad es una proporción</a:t>
            </a:r>
          </a:p>
          <a:p>
            <a:pPr lvl="1">
              <a:defRPr b="0" i="0"/>
            </a:pPr>
            <a:r>
              <a:rPr lang="x-none" altLang="en-US" sz="2000" dirty="0">
                <a:latin typeface="Gotham Light" pitchFamily="50" charset="0"/>
              </a:rPr>
              <a:t>Suele informarse como un porcentaje</a:t>
            </a:r>
          </a:p>
        </p:txBody>
      </p:sp>
      <p:sp>
        <p:nvSpPr>
          <p:cNvPr id="32" name="TextBox 4"/>
          <p:cNvSpPr txBox="1"/>
          <p:nvPr/>
        </p:nvSpPr>
        <p:spPr>
          <a:xfrm>
            <a:off x="6757442" y="4437112"/>
            <a:ext cx="3054099" cy="1261884"/>
          </a:xfrm>
          <a:prstGeom prst="rect">
            <a:avLst/>
          </a:prstGeom>
          <a:noFill/>
        </p:spPr>
        <p:txBody>
          <a:bodyPr wrap="square">
            <a:spAutoFit/>
          </a:bodyPr>
          <a:lstStyle/>
          <a:p>
            <a:pPr>
              <a:defRPr b="0" i="0"/>
            </a:pPr>
            <a:r>
              <a:rPr lang="x-none" sz="2400" b="1" dirty="0">
                <a:latin typeface="Gotham Light" pitchFamily="50" charset="0"/>
                <a:cs typeface="Arial" pitchFamily="34" charset="0"/>
              </a:rPr>
              <a:t>x (100)</a:t>
            </a:r>
            <a:r>
              <a:rPr lang="x-none" sz="2400" b="1" dirty="0">
                <a:solidFill>
                  <a:srgbClr val="3399FF"/>
                </a:solidFill>
                <a:latin typeface="Gotham Light" pitchFamily="50" charset="0"/>
                <a:cs typeface="Arial" pitchFamily="34" charset="0"/>
              </a:rPr>
              <a:t> </a:t>
            </a:r>
            <a:endParaRPr lang="en-US" sz="2400" b="1" dirty="0">
              <a:solidFill>
                <a:srgbClr val="3399FF"/>
              </a:solidFill>
              <a:latin typeface="Gotham Light" pitchFamily="50" charset="0"/>
              <a:cs typeface="Arial" pitchFamily="34" charset="0"/>
            </a:endParaRPr>
          </a:p>
          <a:p>
            <a:pPr>
              <a:defRPr b="0" i="0"/>
            </a:pPr>
            <a:r>
              <a:rPr lang="x-none" sz="2400" dirty="0">
                <a:solidFill>
                  <a:srgbClr val="3399FF"/>
                </a:solidFill>
                <a:latin typeface="Gotham Light" pitchFamily="50" charset="0"/>
                <a:cs typeface="Arial" pitchFamily="34" charset="0"/>
              </a:rPr>
              <a:t>Constante</a:t>
            </a:r>
          </a:p>
          <a:p>
            <a:pPr>
              <a:tabLst>
                <a:tab pos="285750" algn="l"/>
              </a:tabLst>
              <a:defRPr b="0" i="0"/>
            </a:pPr>
            <a:endParaRPr lang="x-none" sz="2800" dirty="0">
              <a:latin typeface="Gotham Light" pitchFamily="50" charset="0"/>
              <a:cs typeface="Arial" pitchFamily="34" charset="0"/>
            </a:endParaRPr>
          </a:p>
        </p:txBody>
      </p:sp>
      <p:sp>
        <p:nvSpPr>
          <p:cNvPr id="33" name="TextBox 2"/>
          <p:cNvSpPr txBox="1">
            <a:spLocks noChangeArrowheads="1"/>
          </p:cNvSpPr>
          <p:nvPr/>
        </p:nvSpPr>
        <p:spPr>
          <a:xfrm>
            <a:off x="-43989" y="4308503"/>
            <a:ext cx="6793579"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00A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A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A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defRPr b="0" i="0"/>
            </a:pPr>
            <a:r>
              <a:rPr lang="en-US" altLang="en-US" b="1" u="sng" dirty="0">
                <a:solidFill>
                  <a:srgbClr val="007A00"/>
                </a:solidFill>
                <a:latin typeface="Gotham Light" pitchFamily="50" charset="0"/>
                <a:cs typeface="Arial" pitchFamily="34" charset="0"/>
              </a:rPr>
              <a:t>   </a:t>
            </a:r>
            <a:r>
              <a:rPr lang="x-none" altLang="en-US" b="1" u="sng" dirty="0">
                <a:solidFill>
                  <a:srgbClr val="007A00"/>
                </a:solidFill>
                <a:latin typeface="Gotham Light" pitchFamily="50" charset="0"/>
                <a:cs typeface="Arial" pitchFamily="34" charset="0"/>
              </a:rPr>
              <a:t>N</a:t>
            </a:r>
            <a:r>
              <a:rPr lang="x-none" altLang="en-US" sz="2400" b="1" u="sng" dirty="0">
                <a:solidFill>
                  <a:srgbClr val="007A00"/>
                </a:solidFill>
                <a:latin typeface="Gotham Light" pitchFamily="50" charset="0"/>
                <a:cs typeface="Arial" pitchFamily="34" charset="0"/>
              </a:rPr>
              <a:t>.° muertes debido a una enfermedad</a:t>
            </a:r>
          </a:p>
          <a:p>
            <a:pPr algn="ctr" eaLnBrk="1" hangingPunct="1">
              <a:spcBef>
                <a:spcPct val="0"/>
              </a:spcBef>
              <a:buClrTx/>
              <a:buFontTx/>
              <a:buNone/>
              <a:defRPr b="0" i="0"/>
            </a:pPr>
            <a:r>
              <a:rPr lang="x-none" altLang="en-US" sz="2400" b="1" dirty="0">
                <a:solidFill>
                  <a:srgbClr val="7030A0"/>
                </a:solidFill>
                <a:latin typeface="Gotham Light" pitchFamily="50" charset="0"/>
                <a:cs typeface="Arial" pitchFamily="34" charset="0"/>
              </a:rPr>
              <a:t>N.° de casos de dicha enfermedad</a:t>
            </a:r>
          </a:p>
        </p:txBody>
      </p:sp>
    </p:spTree>
    <p:extLst>
      <p:ext uri="{BB962C8B-B14F-4D97-AF65-F5344CB8AC3E}">
        <p14:creationId xmlns:p14="http://schemas.microsoft.com/office/powerpoint/2010/main" val="4268489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260648"/>
            <a:ext cx="9335665" cy="400050"/>
          </a:xfrm>
        </p:spPr>
        <p:txBody>
          <a:bodyPr>
            <a:noAutofit/>
          </a:bodyPr>
          <a:lstStyle/>
          <a:p>
            <a:pPr>
              <a:defRPr b="0" i="0"/>
            </a:pPr>
            <a:r>
              <a:rPr lang="pt-BR" altLang="en-US" sz="3200" b="0" dirty="0">
                <a:solidFill>
                  <a:srgbClr val="C00000"/>
                </a:solidFill>
                <a:latin typeface="Gotham Black" pitchFamily="50" charset="0"/>
              </a:rPr>
              <a:t>Casos confirmados de H5N1 </a:t>
            </a:r>
            <a:r>
              <a:rPr lang="pt-BR" altLang="en-US" sz="3200" b="0" dirty="0" err="1">
                <a:solidFill>
                  <a:srgbClr val="C00000"/>
                </a:solidFill>
                <a:latin typeface="Gotham Black" pitchFamily="50" charset="0"/>
              </a:rPr>
              <a:t>en</a:t>
            </a:r>
            <a:r>
              <a:rPr lang="pt-BR" altLang="en-US" sz="3200" b="0" dirty="0">
                <a:solidFill>
                  <a:srgbClr val="C00000"/>
                </a:solidFill>
                <a:latin typeface="Gotham Black" pitchFamily="50" charset="0"/>
              </a:rPr>
              <a:t> humanos, </a:t>
            </a:r>
            <a:br>
              <a:rPr lang="pt-BR" altLang="en-US" sz="3200" b="0" dirty="0">
                <a:solidFill>
                  <a:srgbClr val="C00000"/>
                </a:solidFill>
                <a:latin typeface="Gotham Black" pitchFamily="50" charset="0"/>
              </a:rPr>
            </a:br>
            <a:r>
              <a:rPr lang="pt-BR" altLang="en-US" sz="3200" b="0" dirty="0">
                <a:solidFill>
                  <a:srgbClr val="C00000"/>
                </a:solidFill>
                <a:latin typeface="Gotham Black" pitchFamily="50" charset="0"/>
              </a:rPr>
              <a:t>2003–2013</a:t>
            </a:r>
            <a:endParaRPr lang="x-none" altLang="en-US" sz="3200" b="0" dirty="0">
              <a:solidFill>
                <a:srgbClr val="C00000"/>
              </a:solidFill>
              <a:latin typeface="Gotham Black" pitchFamily="50" charset="0"/>
            </a:endParaRPr>
          </a:p>
        </p:txBody>
      </p:sp>
      <p:sp>
        <p:nvSpPr>
          <p:cNvPr id="11" name="Rectangle 3"/>
          <p:cNvSpPr txBox="1">
            <a:spLocks noChangeArrowheads="1"/>
          </p:cNvSpPr>
          <p:nvPr/>
        </p:nvSpPr>
        <p:spPr>
          <a:xfrm>
            <a:off x="643422" y="1412776"/>
            <a:ext cx="8229600" cy="3276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 typeface="Wingdings" panose="05000000000000000000" pitchFamily="2" charset="2"/>
              <a:buNone/>
              <a:tabLst>
                <a:tab pos="2971800" algn="ctr"/>
                <a:tab pos="5080000" algn="ctr"/>
                <a:tab pos="6858000" algn="ctr"/>
                <a:tab pos="7315200" algn="r"/>
              </a:tabLst>
              <a:defRPr b="0" i="0"/>
            </a:pPr>
            <a:r>
              <a:rPr lang="x-none" altLang="en-US" sz="2400" dirty="0"/>
              <a:t>País	Casos	Muertes	T</a:t>
            </a:r>
            <a:r>
              <a:rPr lang="es-CO" altLang="en-US" sz="2400" dirty="0"/>
              <a:t>L (%)</a:t>
            </a:r>
            <a:endParaRPr lang="x-none" altLang="en-US" sz="2400" dirty="0"/>
          </a:p>
          <a:p>
            <a:pPr>
              <a:spcBef>
                <a:spcPct val="0"/>
              </a:spcBef>
              <a:buFont typeface="Wingdings" panose="05000000000000000000" pitchFamily="2" charset="2"/>
              <a:buNone/>
              <a:tabLst>
                <a:tab pos="2971800" algn="ctr"/>
                <a:tab pos="5080000" algn="ctr"/>
                <a:tab pos="6858000" algn="ctr"/>
                <a:tab pos="7315200" algn="r"/>
              </a:tabLst>
              <a:defRPr b="0" i="0"/>
            </a:pPr>
            <a:r>
              <a:rPr lang="x-none" altLang="en-US" sz="2400" dirty="0"/>
              <a:t>Indonesia	195	163	84</a:t>
            </a:r>
          </a:p>
          <a:p>
            <a:pPr>
              <a:spcBef>
                <a:spcPct val="0"/>
              </a:spcBef>
              <a:buFont typeface="Wingdings" panose="05000000000000000000" pitchFamily="2" charset="2"/>
              <a:buNone/>
              <a:tabLst>
                <a:tab pos="2971800" algn="ctr"/>
                <a:tab pos="5080000" algn="ctr"/>
                <a:tab pos="6858000" algn="ctr"/>
                <a:tab pos="7315200" algn="r"/>
              </a:tabLst>
              <a:defRPr b="0" i="0"/>
            </a:pPr>
            <a:r>
              <a:rPr lang="x-none" altLang="en-US" sz="2400" dirty="0"/>
              <a:t>Egipto	173	  63	36</a:t>
            </a:r>
          </a:p>
          <a:p>
            <a:pPr>
              <a:spcBef>
                <a:spcPct val="0"/>
              </a:spcBef>
              <a:buFont typeface="Wingdings" panose="05000000000000000000" pitchFamily="2" charset="2"/>
              <a:buNone/>
              <a:tabLst>
                <a:tab pos="2971800" algn="ctr"/>
                <a:tab pos="5080000" algn="ctr"/>
                <a:tab pos="6858000" algn="ctr"/>
                <a:tab pos="7315200" algn="r"/>
              </a:tabLst>
              <a:defRPr b="0" i="0"/>
            </a:pPr>
            <a:r>
              <a:rPr lang="x-none" altLang="en-US" sz="2400" dirty="0"/>
              <a:t>Vietnam	125	  62	50</a:t>
            </a:r>
          </a:p>
          <a:p>
            <a:pPr>
              <a:spcBef>
                <a:spcPct val="0"/>
              </a:spcBef>
              <a:buFont typeface="Wingdings" panose="05000000000000000000" pitchFamily="2" charset="2"/>
              <a:buNone/>
              <a:tabLst>
                <a:tab pos="2971800" algn="ctr"/>
                <a:tab pos="5080000" algn="ctr"/>
                <a:tab pos="6858000" algn="ctr"/>
                <a:tab pos="7315200" algn="r"/>
              </a:tabLst>
              <a:defRPr b="0" i="0"/>
            </a:pPr>
            <a:r>
              <a:rPr lang="x-none" altLang="en-US" sz="2400" dirty="0"/>
              <a:t>China	  45	  30	67</a:t>
            </a:r>
          </a:p>
          <a:p>
            <a:pPr>
              <a:spcBef>
                <a:spcPct val="0"/>
              </a:spcBef>
              <a:buFont typeface="Wingdings" panose="05000000000000000000" pitchFamily="2" charset="2"/>
              <a:buNone/>
              <a:tabLst>
                <a:tab pos="2971800" algn="ctr"/>
                <a:tab pos="5080000" algn="ctr"/>
                <a:tab pos="6858000" algn="ctr"/>
                <a:tab pos="7315200" algn="r"/>
              </a:tabLst>
              <a:defRPr b="0" i="0"/>
            </a:pPr>
            <a:r>
              <a:rPr lang="x-none" altLang="en-US" sz="2400" dirty="0"/>
              <a:t>Camboya	  47	  33	70</a:t>
            </a:r>
          </a:p>
          <a:p>
            <a:pPr>
              <a:spcBef>
                <a:spcPct val="0"/>
              </a:spcBef>
              <a:buFont typeface="Wingdings" panose="05000000000000000000" pitchFamily="2" charset="2"/>
              <a:buNone/>
              <a:tabLst>
                <a:tab pos="2971800" algn="ctr"/>
                <a:tab pos="5080000" algn="ctr"/>
                <a:tab pos="6858000" algn="ctr"/>
                <a:tab pos="7315200" algn="r"/>
              </a:tabLst>
              <a:defRPr b="0" i="0"/>
            </a:pPr>
            <a:r>
              <a:rPr lang="en-US" altLang="en-US" sz="2400" dirty="0" err="1"/>
              <a:t>Japón</a:t>
            </a:r>
            <a:r>
              <a:rPr lang="x-none" altLang="en-US" sz="2400" dirty="0"/>
              <a:t>	   64	  34	53</a:t>
            </a:r>
          </a:p>
          <a:p>
            <a:pPr>
              <a:spcBef>
                <a:spcPct val="0"/>
              </a:spcBef>
              <a:buFont typeface="Wingdings" panose="05000000000000000000" pitchFamily="2" charset="2"/>
              <a:buNone/>
              <a:tabLst>
                <a:tab pos="2971800" algn="ctr"/>
                <a:tab pos="5080000" algn="ctr"/>
                <a:tab pos="6858000" algn="ctr"/>
                <a:tab pos="7315200" algn="r"/>
              </a:tabLst>
              <a:defRPr b="0" i="0"/>
            </a:pPr>
            <a:r>
              <a:rPr lang="x-none" altLang="en-US" sz="2400" dirty="0"/>
              <a:t>Total (Mundial)	 649	385	___</a:t>
            </a:r>
          </a:p>
          <a:p>
            <a:pPr>
              <a:spcBef>
                <a:spcPct val="0"/>
              </a:spcBef>
              <a:buFont typeface="Wingdings" panose="05000000000000000000" pitchFamily="2" charset="2"/>
              <a:buNone/>
              <a:tabLst>
                <a:tab pos="2971800" algn="ctr"/>
                <a:tab pos="5080000" algn="ctr"/>
                <a:tab pos="6858000" algn="ctr"/>
                <a:tab pos="7315200" algn="r"/>
              </a:tabLst>
              <a:defRPr b="0" i="0"/>
            </a:pPr>
            <a:endParaRPr lang="x-none" altLang="en-US" b="1" dirty="0"/>
          </a:p>
        </p:txBody>
      </p:sp>
      <p:sp>
        <p:nvSpPr>
          <p:cNvPr id="12" name="Line 4"/>
          <p:cNvSpPr>
            <a:spLocks noChangeShapeType="1"/>
          </p:cNvSpPr>
          <p:nvPr/>
        </p:nvSpPr>
        <p:spPr>
          <a:xfrm>
            <a:off x="609600" y="1752600"/>
            <a:ext cx="7315200" cy="0"/>
          </a:xfrm>
          <a:prstGeom prst="line">
            <a:avLst/>
          </a:prstGeom>
          <a:noFill/>
          <a:ln w="19050">
            <a:solidFill>
              <a:schemeClr val="tx1"/>
            </a:solidFill>
            <a:round/>
          </a:ln>
          <a:extLst>
            <a:ext uri="{909E8E84-426E-40dd-AFC4-6F175D3DCCD1}">
              <a14:hiddenFill xmlns:a14="http://schemas.microsoft.com/office/drawing/2010/main" xmlns="">
                <a:noFill/>
              </a14:hiddenFill>
            </a:ext>
          </a:extLst>
        </p:spPr>
        <p:txBody>
          <a:bodyPr wrap="none" anchor="ctr"/>
          <a:lstStyle/>
          <a:p>
            <a:pPr>
              <a:defRPr b="0" i="0"/>
            </a:pPr>
            <a:endParaRPr lang="en-US"/>
          </a:p>
        </p:txBody>
      </p:sp>
      <p:sp>
        <p:nvSpPr>
          <p:cNvPr id="13" name="TextBox 4"/>
          <p:cNvSpPr txBox="1">
            <a:spLocks noChangeArrowheads="1"/>
          </p:cNvSpPr>
          <p:nvPr/>
        </p:nvSpPr>
        <p:spPr>
          <a:xfrm>
            <a:off x="971600" y="6237312"/>
            <a:ext cx="778720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b="0" i="0"/>
            </a:pPr>
            <a:r>
              <a:rPr lang="en-US" altLang="en-US" sz="1100" dirty="0">
                <a:latin typeface="Gotham Light" pitchFamily="50" charset="0"/>
              </a:rPr>
              <a:t>Fuente:</a:t>
            </a:r>
            <a:r>
              <a:rPr lang="x-none" altLang="en-US" sz="1100" dirty="0">
                <a:latin typeface="Gotham Light" pitchFamily="50" charset="0"/>
              </a:rPr>
              <a:t>www.who.int/influenza/human_animal_interface/EN_GIP_20140124Cumulative/NumberH5H1cases.pdf</a:t>
            </a:r>
          </a:p>
        </p:txBody>
      </p:sp>
      <p:sp>
        <p:nvSpPr>
          <p:cNvPr id="14" name="TextBox 6"/>
          <p:cNvSpPr txBox="1"/>
          <p:nvPr/>
        </p:nvSpPr>
        <p:spPr>
          <a:xfrm>
            <a:off x="484026" y="4457839"/>
            <a:ext cx="8915400" cy="1323439"/>
          </a:xfrm>
          <a:prstGeom prst="rect">
            <a:avLst/>
          </a:prstGeom>
          <a:noFill/>
        </p:spPr>
        <p:txBody>
          <a:bodyPr wrap="square" rtlCol="0">
            <a:spAutoFit/>
          </a:bodyPr>
          <a:lstStyle/>
          <a:p>
            <a:pPr>
              <a:defRPr b="0" i="0"/>
            </a:pPr>
            <a:r>
              <a:rPr lang="x-none" sz="2000" dirty="0">
                <a:latin typeface="Gotham Light" pitchFamily="50" charset="0"/>
                <a:cs typeface="Arial" panose="020B0604020202020204" pitchFamily="34" charset="0"/>
              </a:rPr>
              <a:t>P1 ¿Cómo calculó la OMS la tasa de </a:t>
            </a:r>
            <a:r>
              <a:rPr lang="es-CO" sz="2000" dirty="0">
                <a:latin typeface="Gotham Light" pitchFamily="50" charset="0"/>
                <a:cs typeface="Arial" panose="020B0604020202020204" pitchFamily="34" charset="0"/>
              </a:rPr>
              <a:t>le</a:t>
            </a:r>
            <a:r>
              <a:rPr lang="x-none" sz="2000" dirty="0">
                <a:latin typeface="Gotham Light" pitchFamily="50" charset="0"/>
                <a:cs typeface="Arial" panose="020B0604020202020204" pitchFamily="34" charset="0"/>
              </a:rPr>
              <a:t>talidad </a:t>
            </a:r>
            <a:r>
              <a:rPr lang="es-CO" sz="2000" dirty="0">
                <a:latin typeface="Gotham Light" pitchFamily="50" charset="0"/>
                <a:cs typeface="Arial" panose="020B0604020202020204" pitchFamily="34" charset="0"/>
              </a:rPr>
              <a:t>(TL) </a:t>
            </a:r>
            <a:r>
              <a:rPr lang="x-none" sz="2000" dirty="0">
                <a:latin typeface="Gotham Light" pitchFamily="50" charset="0"/>
                <a:cs typeface="Arial" panose="020B0604020202020204" pitchFamily="34" charset="0"/>
              </a:rPr>
              <a:t>para China?</a:t>
            </a:r>
          </a:p>
          <a:p>
            <a:pPr>
              <a:defRPr b="0" i="0"/>
            </a:pPr>
            <a:r>
              <a:rPr lang="x-none" altLang="en-US" sz="2000" b="1" dirty="0">
                <a:solidFill>
                  <a:srgbClr val="007A00"/>
                </a:solidFill>
                <a:latin typeface="Gotham Light" pitchFamily="50" charset="0"/>
                <a:cs typeface="Arial" panose="020B0604020202020204" pitchFamily="34" charset="0"/>
              </a:rPr>
              <a:t>	30 </a:t>
            </a:r>
            <a:r>
              <a:rPr lang="x-none" altLang="en-US" sz="2000" b="1" dirty="0">
                <a:latin typeface="Gotham Light" pitchFamily="50" charset="0"/>
                <a:cs typeface="Arial" panose="020B0604020202020204" pitchFamily="34" charset="0"/>
              </a:rPr>
              <a:t>/</a:t>
            </a:r>
            <a:r>
              <a:rPr lang="x-none" altLang="en-US" sz="2000" b="1" dirty="0">
                <a:solidFill>
                  <a:srgbClr val="007A00"/>
                </a:solidFill>
                <a:latin typeface="Gotham Light" pitchFamily="50" charset="0"/>
                <a:cs typeface="Arial" panose="020B0604020202020204" pitchFamily="34" charset="0"/>
              </a:rPr>
              <a:t> </a:t>
            </a:r>
            <a:r>
              <a:rPr lang="x-none" altLang="en-US" sz="2000" b="1" dirty="0">
                <a:solidFill>
                  <a:srgbClr val="7030A0"/>
                </a:solidFill>
                <a:latin typeface="Gotham Light" pitchFamily="50" charset="0"/>
                <a:cs typeface="Arial" panose="020B0604020202020204" pitchFamily="34" charset="0"/>
              </a:rPr>
              <a:t>45 </a:t>
            </a:r>
            <a:r>
              <a:rPr lang="x-none" altLang="en-US" sz="2000" b="1" dirty="0">
                <a:solidFill>
                  <a:srgbClr val="00B0F0"/>
                </a:solidFill>
                <a:latin typeface="Gotham Light" pitchFamily="50" charset="0"/>
                <a:cs typeface="Arial" panose="020B0604020202020204" pitchFamily="34" charset="0"/>
              </a:rPr>
              <a:t>x 100%</a:t>
            </a:r>
            <a:r>
              <a:rPr lang="x-none" altLang="en-US" sz="2000" b="1" dirty="0">
                <a:solidFill>
                  <a:srgbClr val="7030A0"/>
                </a:solidFill>
                <a:latin typeface="Gotham Light" pitchFamily="50" charset="0"/>
                <a:cs typeface="Arial" panose="020B0604020202020204" pitchFamily="34" charset="0"/>
              </a:rPr>
              <a:t> </a:t>
            </a:r>
            <a:r>
              <a:rPr lang="x-none" altLang="en-US" sz="2000" b="1" dirty="0">
                <a:latin typeface="Gotham Light" pitchFamily="50" charset="0"/>
                <a:cs typeface="Arial" panose="020B0604020202020204" pitchFamily="34" charset="0"/>
              </a:rPr>
              <a:t>= 67%</a:t>
            </a:r>
          </a:p>
          <a:p>
            <a:pPr>
              <a:defRPr b="0" i="0"/>
            </a:pPr>
            <a:r>
              <a:rPr lang="x-none" sz="2000" dirty="0">
                <a:latin typeface="Gotham Light" pitchFamily="50" charset="0"/>
                <a:cs typeface="Arial" panose="020B0604020202020204" pitchFamily="34" charset="0"/>
              </a:rPr>
              <a:t>P2. Calcular la tasa de </a:t>
            </a:r>
            <a:r>
              <a:rPr lang="es-CO" sz="2000" dirty="0">
                <a:latin typeface="Gotham Light" pitchFamily="50" charset="0"/>
                <a:cs typeface="Arial" panose="020B0604020202020204" pitchFamily="34" charset="0"/>
              </a:rPr>
              <a:t>le</a:t>
            </a:r>
            <a:r>
              <a:rPr lang="x-none" sz="2000" dirty="0">
                <a:latin typeface="Gotham Light" pitchFamily="50" charset="0"/>
                <a:cs typeface="Arial" panose="020B0604020202020204" pitchFamily="34" charset="0"/>
              </a:rPr>
              <a:t>talidad mundial para 2003-2013.</a:t>
            </a:r>
          </a:p>
          <a:p>
            <a:pPr>
              <a:defRPr b="0" i="0"/>
            </a:pPr>
            <a:r>
              <a:rPr lang="x-none" altLang="en-US" sz="2000" b="1" dirty="0">
                <a:solidFill>
                  <a:srgbClr val="007A00"/>
                </a:solidFill>
                <a:latin typeface="Gotham Light" pitchFamily="50" charset="0"/>
                <a:cs typeface="Arial" charset="0"/>
              </a:rPr>
              <a:t>	385 </a:t>
            </a:r>
            <a:r>
              <a:rPr lang="x-none" altLang="en-US" sz="2000" b="1" dirty="0">
                <a:latin typeface="Gotham Light" pitchFamily="50" charset="0"/>
                <a:cs typeface="Arial" charset="0"/>
              </a:rPr>
              <a:t>/</a:t>
            </a:r>
            <a:r>
              <a:rPr lang="x-none" altLang="en-US" sz="2000" b="1" dirty="0">
                <a:solidFill>
                  <a:srgbClr val="007A00"/>
                </a:solidFill>
                <a:latin typeface="Gotham Light" pitchFamily="50" charset="0"/>
                <a:cs typeface="Arial" charset="0"/>
              </a:rPr>
              <a:t> </a:t>
            </a:r>
            <a:r>
              <a:rPr lang="x-none" altLang="en-US" sz="2000" b="1" dirty="0">
                <a:solidFill>
                  <a:srgbClr val="7030A0"/>
                </a:solidFill>
                <a:latin typeface="Gotham Light" pitchFamily="50" charset="0"/>
                <a:cs typeface="Arial" charset="0"/>
              </a:rPr>
              <a:t>649 </a:t>
            </a:r>
            <a:r>
              <a:rPr lang="x-none" altLang="en-US" sz="2000" b="1" dirty="0">
                <a:solidFill>
                  <a:srgbClr val="00B0F0"/>
                </a:solidFill>
                <a:latin typeface="Gotham Light" pitchFamily="50" charset="0"/>
                <a:cs typeface="Arial" charset="0"/>
              </a:rPr>
              <a:t>x 100%</a:t>
            </a:r>
            <a:r>
              <a:rPr lang="x-none" altLang="en-US" sz="2000" b="1" dirty="0">
                <a:solidFill>
                  <a:srgbClr val="7030A0"/>
                </a:solidFill>
                <a:latin typeface="Gotham Light" pitchFamily="50" charset="0"/>
                <a:cs typeface="Arial" charset="0"/>
              </a:rPr>
              <a:t> </a:t>
            </a:r>
            <a:r>
              <a:rPr lang="x-none" altLang="en-US" sz="2000" b="1" dirty="0">
                <a:latin typeface="Gotham Light" pitchFamily="50" charset="0"/>
                <a:cs typeface="Arial" charset="0"/>
              </a:rPr>
              <a:t>= 59%</a:t>
            </a:r>
          </a:p>
        </p:txBody>
      </p:sp>
    </p:spTree>
    <p:extLst>
      <p:ext uri="{BB962C8B-B14F-4D97-AF65-F5344CB8AC3E}">
        <p14:creationId xmlns:p14="http://schemas.microsoft.com/office/powerpoint/2010/main" val="39599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260648"/>
            <a:ext cx="9335665" cy="400050"/>
          </a:xfrm>
        </p:spPr>
        <p:txBody>
          <a:bodyPr>
            <a:noAutofit/>
          </a:bodyPr>
          <a:lstStyle/>
          <a:p>
            <a:pPr>
              <a:defRPr b="0" i="0"/>
            </a:pPr>
            <a:r>
              <a:rPr lang="es-ES" altLang="en-US" sz="3200" dirty="0">
                <a:solidFill>
                  <a:srgbClr val="C00000"/>
                </a:solidFill>
                <a:latin typeface="Gotham Black" pitchFamily="50" charset="0"/>
              </a:rPr>
              <a:t>Ejercicio 9: calcular las medidas de frecuencia</a:t>
            </a:r>
            <a:endParaRPr lang="x-none" altLang="en-US" sz="3200" dirty="0">
              <a:solidFill>
                <a:srgbClr val="C00000"/>
              </a:solidFill>
              <a:latin typeface="Gotham Black" pitchFamily="50" charset="0"/>
            </a:endParaRPr>
          </a:p>
        </p:txBody>
      </p:sp>
      <p:sp>
        <p:nvSpPr>
          <p:cNvPr id="5" name="Content Placeholder 2"/>
          <p:cNvSpPr>
            <a:spLocks noGrp="1"/>
          </p:cNvSpPr>
          <p:nvPr>
            <p:ph idx="4294967295"/>
          </p:nvPr>
        </p:nvSpPr>
        <p:spPr>
          <a:xfrm>
            <a:off x="447574" y="2060848"/>
            <a:ext cx="8321040" cy="5029200"/>
          </a:xfrm>
          <a:prstGeom prst="rect">
            <a:avLst/>
          </a:prstGeom>
        </p:spPr>
        <p:txBody>
          <a:bodyPr/>
          <a:lstStyle/>
          <a:p>
            <a:pPr marL="457200" indent="-457200">
              <a:buFont typeface="+mj-lt"/>
              <a:buAutoNum type="arabicPeriod"/>
              <a:defRPr/>
            </a:pPr>
            <a:r>
              <a:rPr lang="es-ES" altLang="en-US" sz="2400" dirty="0">
                <a:latin typeface="Gotham Light" pitchFamily="50" charset="0"/>
              </a:rPr>
              <a:t>¿Cuál fue la prevalencia de VIH entre este cohorte de hombres al inicio del estudio? </a:t>
            </a:r>
          </a:p>
          <a:p>
            <a:pPr marL="457200" indent="-457200">
              <a:buFont typeface="+mj-lt"/>
              <a:buAutoNum type="arabicPeriod"/>
              <a:defRPr/>
            </a:pPr>
            <a:r>
              <a:rPr lang="es-ES" altLang="en-US" sz="2400" dirty="0">
                <a:latin typeface="Gotham Light" pitchFamily="50" charset="0"/>
              </a:rPr>
              <a:t>¿Cuál fue la prevalencia de VIH entre este cohorte de hombres al final del estudio? </a:t>
            </a:r>
          </a:p>
          <a:p>
            <a:pPr marL="457200" indent="-457200">
              <a:buFont typeface="+mj-lt"/>
              <a:buAutoNum type="arabicPeriod"/>
              <a:defRPr/>
            </a:pPr>
            <a:r>
              <a:rPr lang="es-ES" altLang="en-US" sz="2400" dirty="0">
                <a:latin typeface="Gotham Light" pitchFamily="50" charset="0"/>
              </a:rPr>
              <a:t>¿Cuál fue la incidencia de la infección de VIH durante el estudio? </a:t>
            </a:r>
          </a:p>
          <a:p>
            <a:pPr marL="457200" indent="-457200">
              <a:buFont typeface="+mj-lt"/>
              <a:buAutoNum type="arabicPeriod"/>
              <a:defRPr/>
            </a:pPr>
            <a:r>
              <a:rPr lang="es-ES" altLang="en-US" sz="2400" dirty="0">
                <a:latin typeface="Gotham Light" pitchFamily="50" charset="0"/>
              </a:rPr>
              <a:t>¿Cuál fue la incidencia del SIDA durante el estudio?</a:t>
            </a:r>
          </a:p>
          <a:p>
            <a:pPr marL="457200" indent="-457200">
              <a:buFont typeface="+mj-lt"/>
              <a:buAutoNum type="arabicPeriod"/>
              <a:defRPr/>
            </a:pPr>
            <a:r>
              <a:rPr lang="es-ES" altLang="en-US" sz="2400" dirty="0">
                <a:latin typeface="Gotham Light" pitchFamily="50" charset="0"/>
              </a:rPr>
              <a:t>¿Qué proporción de personas con pruebas positivas de VIH desarrollaron el SIDA? </a:t>
            </a:r>
          </a:p>
          <a:p>
            <a:pPr marL="0" indent="0">
              <a:spcBef>
                <a:spcPts val="1200"/>
              </a:spcBef>
              <a:buNone/>
              <a:defRPr/>
            </a:pPr>
            <a:endParaRPr lang="en-US" altLang="en-US" sz="2400" dirty="0">
              <a:latin typeface="Gotham Light" pitchFamily="50" charset="0"/>
            </a:endParaRPr>
          </a:p>
          <a:p>
            <a:pPr marL="0" indent="0">
              <a:spcBef>
                <a:spcPts val="1200"/>
              </a:spcBef>
              <a:buNone/>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marL="0" indent="0">
              <a:buNone/>
            </a:pPr>
            <a:endParaRPr lang="en-US" dirty="0"/>
          </a:p>
        </p:txBody>
      </p:sp>
      <p:pic>
        <p:nvPicPr>
          <p:cNvPr id="11" name="Picture 2" descr="\\cdc\project\OD_CGH_DPHSWD\CDU\Curriculum logo and templates\FETP Exercise Clipart_compressed for web.jpg"/>
          <p:cNvPicPr>
            <a:picLocks noChangeAspect="1" noChangeArrowheads="1"/>
          </p:cNvPicPr>
          <p:nvPr/>
        </p:nvPicPr>
        <p:blipFill>
          <a:blip r:embed="rId3" cstate="print">
            <a:extLst>
              <a:ext uri="{28A0092B-C50C-407E-A947-70E740481C1C}">
                <a14:useLocalDpi xmlns:a14="http://schemas.microsoft.com/office/drawing/2010/main" val="0"/>
              </a:ext>
            </a:extLst>
          </a:blip>
          <a:stretch/>
        </p:blipFill>
        <p:spPr>
          <a:xfrm>
            <a:off x="7884368" y="97116"/>
            <a:ext cx="1056958" cy="825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66994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260648"/>
            <a:ext cx="9335665" cy="400050"/>
          </a:xfrm>
        </p:spPr>
        <p:txBody>
          <a:bodyPr>
            <a:noAutofit/>
          </a:bodyPr>
          <a:lstStyle/>
          <a:p>
            <a:pPr>
              <a:defRPr b="0" i="0"/>
            </a:pPr>
            <a:r>
              <a:rPr lang="es-ES" altLang="en-US" sz="3200" dirty="0">
                <a:solidFill>
                  <a:srgbClr val="C00000"/>
                </a:solidFill>
                <a:latin typeface="Gotham Black" pitchFamily="50" charset="0"/>
              </a:rPr>
              <a:t>Ejercicio 9: calcular las medidas de frecuencia</a:t>
            </a:r>
            <a:endParaRPr lang="x-none" altLang="en-US" sz="3200" dirty="0">
              <a:solidFill>
                <a:srgbClr val="C00000"/>
              </a:solidFill>
              <a:latin typeface="Gotham Black" pitchFamily="50" charset="0"/>
            </a:endParaRPr>
          </a:p>
        </p:txBody>
      </p:sp>
      <p:sp>
        <p:nvSpPr>
          <p:cNvPr id="5" name="Content Placeholder 2"/>
          <p:cNvSpPr>
            <a:spLocks noGrp="1"/>
          </p:cNvSpPr>
          <p:nvPr>
            <p:ph idx="4294967295"/>
          </p:nvPr>
        </p:nvSpPr>
        <p:spPr>
          <a:xfrm>
            <a:off x="598582" y="1340768"/>
            <a:ext cx="8321040" cy="5029200"/>
          </a:xfrm>
          <a:prstGeom prst="rect">
            <a:avLst/>
          </a:prstGeom>
        </p:spPr>
        <p:txBody>
          <a:bodyPr>
            <a:normAutofit lnSpcReduction="10000"/>
          </a:bodyPr>
          <a:lstStyle/>
          <a:p>
            <a:pPr marL="457200" indent="-457200">
              <a:spcBef>
                <a:spcPct val="0"/>
              </a:spcBef>
              <a:spcAft>
                <a:spcPts val="600"/>
              </a:spcAft>
              <a:buClrTx/>
              <a:buFont typeface="+mj-lt"/>
              <a:buAutoNum type="arabicPeriod"/>
              <a:defRPr b="0" i="0"/>
            </a:pPr>
            <a:r>
              <a:rPr kumimoji="1" lang="x-none" altLang="ja-JP" sz="2200" dirty="0">
                <a:latin typeface="Gotham Light" pitchFamily="50" charset="0"/>
                <a:ea typeface="MS PGothic" pitchFamily="34" charset="-128"/>
                <a:cs typeface="Arial" charset="0"/>
              </a:rPr>
              <a:t>¿Cuál fue la prevalencia de VIH entre est</a:t>
            </a:r>
            <a:r>
              <a:rPr kumimoji="1" lang="en-US" altLang="ja-JP" sz="2200" dirty="0">
                <a:latin typeface="Gotham Light" pitchFamily="50" charset="0"/>
                <a:ea typeface="MS PGothic" pitchFamily="34" charset="-128"/>
                <a:cs typeface="Arial" charset="0"/>
              </a:rPr>
              <a:t>a</a:t>
            </a:r>
            <a:r>
              <a:rPr kumimoji="1" lang="x-none" altLang="ja-JP" sz="2200" dirty="0">
                <a:latin typeface="Gotham Light" pitchFamily="50" charset="0"/>
                <a:ea typeface="MS PGothic" pitchFamily="34" charset="-128"/>
                <a:cs typeface="Arial" charset="0"/>
              </a:rPr>
              <a:t> cohorte de hombres al </a:t>
            </a:r>
            <a:r>
              <a:rPr kumimoji="1" lang="x-none" altLang="ja-JP" sz="2200" b="1" dirty="0">
                <a:latin typeface="Gotham Light" pitchFamily="50" charset="0"/>
                <a:ea typeface="MS PGothic" pitchFamily="34" charset="-128"/>
                <a:cs typeface="Arial" charset="0"/>
              </a:rPr>
              <a:t>inicio</a:t>
            </a:r>
            <a:r>
              <a:rPr kumimoji="1" lang="x-none" altLang="ja-JP" sz="2200" dirty="0">
                <a:latin typeface="Gotham Light" pitchFamily="50" charset="0"/>
                <a:ea typeface="MS PGothic" pitchFamily="34" charset="-128"/>
                <a:cs typeface="Arial" charset="0"/>
              </a:rPr>
              <a:t> del estudio? </a:t>
            </a:r>
            <a:r>
              <a:rPr lang="es-CO" altLang="ja-JP" sz="2200" b="1" u="sng" dirty="0">
                <a:solidFill>
                  <a:srgbClr val="006600"/>
                </a:solidFill>
                <a:latin typeface="Gotham Light" pitchFamily="50" charset="0"/>
                <a:ea typeface="ＭＳ Ｐゴシック" pitchFamily="34" charset="-128"/>
                <a:cs typeface="Arial" charset="0"/>
              </a:rPr>
              <a:t>R. 20/320*100=6,2%</a:t>
            </a:r>
          </a:p>
          <a:p>
            <a:pPr marL="457200" indent="-457200">
              <a:spcBef>
                <a:spcPct val="0"/>
              </a:spcBef>
              <a:spcAft>
                <a:spcPts val="600"/>
              </a:spcAft>
              <a:buClrTx/>
              <a:buFont typeface="+mj-lt"/>
              <a:buAutoNum type="arabicPeriod"/>
              <a:defRPr b="0" i="0"/>
            </a:pPr>
            <a:endParaRPr lang="x-none" altLang="ja-JP" sz="2200" b="1" u="sng" dirty="0">
              <a:solidFill>
                <a:srgbClr val="006600"/>
              </a:solidFill>
              <a:latin typeface="Gotham Light" pitchFamily="50" charset="0"/>
              <a:ea typeface="ＭＳ Ｐゴシック" pitchFamily="34" charset="-128"/>
              <a:cs typeface="Arial" charset="0"/>
            </a:endParaRPr>
          </a:p>
          <a:p>
            <a:pPr marL="457200" indent="-457200">
              <a:spcBef>
                <a:spcPct val="0"/>
              </a:spcBef>
              <a:spcAft>
                <a:spcPts val="600"/>
              </a:spcAft>
              <a:buClrTx/>
              <a:buFont typeface="+mj-lt"/>
              <a:buAutoNum type="arabicPeriod"/>
              <a:defRPr b="0" i="0"/>
            </a:pPr>
            <a:r>
              <a:rPr kumimoji="1" lang="x-none" altLang="ja-JP" sz="2200" dirty="0">
                <a:latin typeface="Gotham Light" pitchFamily="50" charset="0"/>
                <a:ea typeface="MS PGothic" pitchFamily="34" charset="-128"/>
                <a:cs typeface="Arial" charset="0"/>
              </a:rPr>
              <a:t>¿Cuál fue la prevalencia de VIH entre est</a:t>
            </a:r>
            <a:r>
              <a:rPr kumimoji="1" lang="en-US" altLang="ja-JP" sz="2200" dirty="0">
                <a:latin typeface="Gotham Light" pitchFamily="50" charset="0"/>
                <a:ea typeface="MS PGothic" pitchFamily="34" charset="-128"/>
                <a:cs typeface="Arial" charset="0"/>
              </a:rPr>
              <a:t>a</a:t>
            </a:r>
            <a:r>
              <a:rPr kumimoji="1" lang="x-none" altLang="ja-JP" sz="2200" dirty="0">
                <a:latin typeface="Gotham Light" pitchFamily="50" charset="0"/>
                <a:ea typeface="MS PGothic" pitchFamily="34" charset="-128"/>
                <a:cs typeface="Arial" charset="0"/>
              </a:rPr>
              <a:t> cohorte de hombres al </a:t>
            </a:r>
            <a:r>
              <a:rPr kumimoji="1" lang="x-none" altLang="ja-JP" sz="2200" b="1" dirty="0">
                <a:latin typeface="Gotham Light" pitchFamily="50" charset="0"/>
                <a:ea typeface="MS PGothic" pitchFamily="34" charset="-128"/>
                <a:cs typeface="Arial" charset="0"/>
              </a:rPr>
              <a:t>final</a:t>
            </a:r>
            <a:r>
              <a:rPr kumimoji="1" lang="x-none" altLang="ja-JP" sz="2200" dirty="0">
                <a:latin typeface="Gotham Light" pitchFamily="50" charset="0"/>
                <a:ea typeface="MS PGothic" pitchFamily="34" charset="-128"/>
                <a:cs typeface="Arial" charset="0"/>
              </a:rPr>
              <a:t> del estudio? </a:t>
            </a:r>
            <a:r>
              <a:rPr lang="es-CO" altLang="ja-JP" sz="2200" b="1" u="sng" dirty="0">
                <a:solidFill>
                  <a:srgbClr val="006600"/>
                </a:solidFill>
                <a:latin typeface="Gotham Light" pitchFamily="50" charset="0"/>
                <a:ea typeface="ＭＳ Ｐゴシック" pitchFamily="34" charset="-128"/>
                <a:cs typeface="Arial" charset="0"/>
              </a:rPr>
              <a:t>R.(20+138)/320*100=49,3%</a:t>
            </a:r>
          </a:p>
          <a:p>
            <a:pPr marL="457200" indent="-457200">
              <a:spcBef>
                <a:spcPct val="0"/>
              </a:spcBef>
              <a:spcAft>
                <a:spcPts val="600"/>
              </a:spcAft>
              <a:buClrTx/>
              <a:buFont typeface="+mj-lt"/>
              <a:buAutoNum type="arabicPeriod"/>
              <a:defRPr b="0" i="0"/>
            </a:pPr>
            <a:endParaRPr lang="x-none" altLang="ja-JP" sz="2200" b="1" u="sng" dirty="0">
              <a:solidFill>
                <a:srgbClr val="006600"/>
              </a:solidFill>
              <a:latin typeface="Gotham Light" pitchFamily="50" charset="0"/>
              <a:ea typeface="ＭＳ Ｐゴシック" pitchFamily="34" charset="-128"/>
              <a:cs typeface="Arial" charset="0"/>
            </a:endParaRPr>
          </a:p>
          <a:p>
            <a:pPr marL="457200" indent="-457200">
              <a:spcBef>
                <a:spcPct val="0"/>
              </a:spcBef>
              <a:spcAft>
                <a:spcPts val="600"/>
              </a:spcAft>
              <a:buClrTx/>
              <a:buFont typeface="+mj-lt"/>
              <a:buAutoNum type="arabicPeriod"/>
              <a:defRPr b="0" i="0"/>
            </a:pPr>
            <a:r>
              <a:rPr kumimoji="1" lang="x-none" altLang="ja-JP" sz="2200" dirty="0">
                <a:latin typeface="Gotham Light" pitchFamily="50" charset="0"/>
                <a:ea typeface="MS PGothic" pitchFamily="34" charset="-128"/>
                <a:cs typeface="Arial" charset="0"/>
              </a:rPr>
              <a:t>¿Cuál fue la incidencia de la infección de VIH durante el estudio? </a:t>
            </a:r>
            <a:r>
              <a:rPr lang="es-CO" altLang="ja-JP" sz="2200" b="1" u="sng" dirty="0">
                <a:solidFill>
                  <a:srgbClr val="006600"/>
                </a:solidFill>
                <a:latin typeface="Gotham Light" pitchFamily="50" charset="0"/>
                <a:ea typeface="ＭＳ Ｐゴシック" pitchFamily="34" charset="-128"/>
                <a:cs typeface="Arial" charset="0"/>
              </a:rPr>
              <a:t>R 138 /(320-20)*100=46,0%</a:t>
            </a:r>
          </a:p>
          <a:p>
            <a:pPr marL="457200" indent="-457200">
              <a:spcBef>
                <a:spcPct val="0"/>
              </a:spcBef>
              <a:spcAft>
                <a:spcPts val="600"/>
              </a:spcAft>
              <a:buClrTx/>
              <a:buFont typeface="+mj-lt"/>
              <a:buAutoNum type="arabicPeriod"/>
              <a:defRPr b="0" i="0"/>
            </a:pPr>
            <a:endParaRPr lang="x-none" altLang="ja-JP" sz="2200" b="1" u="sng" dirty="0">
              <a:solidFill>
                <a:srgbClr val="006600"/>
              </a:solidFill>
              <a:latin typeface="Gotham Light" pitchFamily="50" charset="0"/>
              <a:ea typeface="ＭＳ Ｐゴシック" pitchFamily="34" charset="-128"/>
              <a:cs typeface="Arial" charset="0"/>
            </a:endParaRPr>
          </a:p>
          <a:p>
            <a:pPr marL="457200" indent="-457200">
              <a:spcBef>
                <a:spcPct val="0"/>
              </a:spcBef>
              <a:spcAft>
                <a:spcPts val="600"/>
              </a:spcAft>
              <a:buFont typeface="+mj-lt"/>
              <a:buAutoNum type="arabicPeriod"/>
              <a:defRPr b="0" i="0"/>
            </a:pPr>
            <a:r>
              <a:rPr kumimoji="1" lang="x-none" altLang="ja-JP" sz="2200" dirty="0">
                <a:latin typeface="Gotham Light" pitchFamily="50" charset="0"/>
                <a:ea typeface="MS PGothic" pitchFamily="34" charset="-128"/>
                <a:cs typeface="Arial" charset="0"/>
              </a:rPr>
              <a:t>¿Cuál fue la </a:t>
            </a:r>
            <a:r>
              <a:rPr kumimoji="1" lang="es-CO" altLang="ja-JP" sz="2200" dirty="0">
                <a:latin typeface="Gotham Light" pitchFamily="50" charset="0"/>
                <a:ea typeface="MS PGothic" pitchFamily="34" charset="-128"/>
                <a:cs typeface="Arial" charset="0"/>
              </a:rPr>
              <a:t>tasa de </a:t>
            </a:r>
            <a:r>
              <a:rPr kumimoji="1" lang="x-none" altLang="ja-JP" sz="2200" dirty="0">
                <a:latin typeface="Gotham Light" pitchFamily="50" charset="0"/>
                <a:ea typeface="MS PGothic" pitchFamily="34" charset="-128"/>
                <a:cs typeface="Arial" charset="0"/>
              </a:rPr>
              <a:t>incidencia del SIDA durante el estudio?</a:t>
            </a:r>
            <a:r>
              <a:rPr kumimoji="1" lang="es-CO" altLang="ja-JP" sz="2200" dirty="0">
                <a:latin typeface="Gotham Light" pitchFamily="50" charset="0"/>
                <a:ea typeface="MS PGothic" pitchFamily="34" charset="-128"/>
                <a:cs typeface="Arial" charset="0"/>
              </a:rPr>
              <a:t> </a:t>
            </a:r>
            <a:r>
              <a:rPr lang="es-CO" altLang="ja-JP" sz="2200" b="1" u="sng" dirty="0">
                <a:solidFill>
                  <a:srgbClr val="006600"/>
                </a:solidFill>
                <a:latin typeface="Gotham Light" pitchFamily="50" charset="0"/>
                <a:ea typeface="ＭＳ Ｐゴシック" pitchFamily="34" charset="-128"/>
                <a:cs typeface="Arial" charset="0"/>
              </a:rPr>
              <a:t>R. 41/320*100=12,8%</a:t>
            </a:r>
          </a:p>
          <a:p>
            <a:pPr marL="457200" indent="-457200">
              <a:spcBef>
                <a:spcPct val="0"/>
              </a:spcBef>
              <a:spcAft>
                <a:spcPts val="600"/>
              </a:spcAft>
              <a:buFont typeface="+mj-lt"/>
              <a:buAutoNum type="arabicPeriod"/>
              <a:defRPr b="0" i="0"/>
            </a:pPr>
            <a:endParaRPr lang="x-none" altLang="ja-JP" sz="2200" b="1" u="sng" dirty="0">
              <a:solidFill>
                <a:srgbClr val="006600"/>
              </a:solidFill>
              <a:latin typeface="Gotham Light" pitchFamily="50" charset="0"/>
              <a:ea typeface="ＭＳ Ｐゴシック" pitchFamily="34" charset="-128"/>
              <a:cs typeface="Arial" charset="0"/>
            </a:endParaRPr>
          </a:p>
          <a:p>
            <a:pPr marL="457200" indent="-457200">
              <a:spcBef>
                <a:spcPct val="0"/>
              </a:spcBef>
              <a:spcAft>
                <a:spcPts val="600"/>
              </a:spcAft>
              <a:buClrTx/>
              <a:buFont typeface="+mj-lt"/>
              <a:buAutoNum type="arabicPeriod"/>
              <a:defRPr b="0" i="0"/>
            </a:pPr>
            <a:r>
              <a:rPr kumimoji="1" lang="x-none" altLang="ja-JP" sz="2200" dirty="0">
                <a:latin typeface="Gotham Light" pitchFamily="50" charset="0"/>
                <a:ea typeface="MS PGothic" pitchFamily="34" charset="-128"/>
                <a:cs typeface="Arial" charset="0"/>
              </a:rPr>
              <a:t>¿Qué proporción de personas con pruebas positivas de VIH desarrollaron el SIDA? </a:t>
            </a:r>
            <a:r>
              <a:rPr lang="es-CO" altLang="ja-JP" sz="2200" b="1" u="sng" dirty="0">
                <a:solidFill>
                  <a:srgbClr val="006600"/>
                </a:solidFill>
                <a:latin typeface="Gotham Light" pitchFamily="50" charset="0"/>
                <a:ea typeface="ＭＳ Ｐゴシック" pitchFamily="34" charset="-128"/>
                <a:cs typeface="Arial" charset="0"/>
              </a:rPr>
              <a:t>R. 41/158*100=26,0%</a:t>
            </a:r>
            <a:endParaRPr lang="x-none" altLang="ja-JP" sz="2200" b="1" u="sng" dirty="0">
              <a:solidFill>
                <a:srgbClr val="006600"/>
              </a:solidFill>
              <a:latin typeface="Gotham Light" pitchFamily="50" charset="0"/>
              <a:ea typeface="ＭＳ Ｐゴシック" pitchFamily="34" charset="-128"/>
              <a:cs typeface="Arial" charset="0"/>
            </a:endParaRPr>
          </a:p>
          <a:p>
            <a:pPr marL="0" indent="0">
              <a:spcBef>
                <a:spcPts val="1200"/>
              </a:spcBef>
              <a:buNone/>
              <a:defRPr/>
            </a:pPr>
            <a:endParaRPr lang="en-US" altLang="en-US" sz="2200" dirty="0">
              <a:latin typeface="Gotham Light" pitchFamily="50" charset="0"/>
            </a:endParaRPr>
          </a:p>
          <a:p>
            <a:pPr marL="0" indent="0">
              <a:spcBef>
                <a:spcPts val="1200"/>
              </a:spcBef>
              <a:buNone/>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marL="0" indent="0">
              <a:buNone/>
            </a:pPr>
            <a:endParaRPr lang="en-US" dirty="0"/>
          </a:p>
        </p:txBody>
      </p:sp>
      <p:pic>
        <p:nvPicPr>
          <p:cNvPr id="11" name="Picture 2" descr="\\cdc\project\OD_CGH_DPHSWD\CDU\Curriculum logo and templates\FETP Exercise Clipart_compressed for web.jpg"/>
          <p:cNvPicPr>
            <a:picLocks noChangeAspect="1" noChangeArrowheads="1"/>
          </p:cNvPicPr>
          <p:nvPr/>
        </p:nvPicPr>
        <p:blipFill>
          <a:blip r:embed="rId3" cstate="print">
            <a:extLst>
              <a:ext uri="{28A0092B-C50C-407E-A947-70E740481C1C}">
                <a14:useLocalDpi xmlns:a14="http://schemas.microsoft.com/office/drawing/2010/main" val="0"/>
              </a:ext>
            </a:extLst>
          </a:blip>
          <a:stretch/>
        </p:blipFill>
        <p:spPr>
          <a:xfrm>
            <a:off x="7884368" y="97116"/>
            <a:ext cx="1056958" cy="825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5302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Resumen</a:t>
            </a:r>
            <a:endParaRPr lang="x-none" altLang="en-US" sz="3200" dirty="0">
              <a:solidFill>
                <a:srgbClr val="C00000"/>
              </a:solidFill>
              <a:latin typeface="Gotham Black" pitchFamily="50" charset="0"/>
            </a:endParaRPr>
          </a:p>
        </p:txBody>
      </p:sp>
      <p:sp>
        <p:nvSpPr>
          <p:cNvPr id="5" name="Rounded Rectangle 4"/>
          <p:cNvSpPr/>
          <p:nvPr/>
        </p:nvSpPr>
        <p:spPr>
          <a:xfrm>
            <a:off x="493736" y="1281720"/>
            <a:ext cx="2514600" cy="1189038"/>
          </a:xfrm>
          <a:prstGeom prst="roundRect">
            <a:avLst/>
          </a:prstGeom>
          <a:solidFill>
            <a:sysClr val="window" lastClr="FFFFFF"/>
          </a:solidFill>
          <a:ln w="38100" cap="flat" cmpd="sng" algn="ctr">
            <a:solidFill>
              <a:srgbClr val="006600"/>
            </a:solidFill>
            <a:prstDash val="solid"/>
          </a:ln>
          <a:effectLst/>
        </p:spPr>
        <p:txBody>
          <a:bodyPr anchor="ctr"/>
          <a:lstStyle/>
          <a:p>
            <a:pPr marL="3175" algn="ctr" eaLnBrk="1" fontAlgn="auto" hangingPunct="1">
              <a:spcBef>
                <a:spcPts val="0"/>
              </a:spcBef>
              <a:spcAft>
                <a:spcPts val="0"/>
              </a:spcAft>
              <a:defRPr/>
            </a:pPr>
            <a:r>
              <a:rPr lang="en-US" altLang="en-US" sz="2400" kern="0" dirty="0">
                <a:solidFill>
                  <a:sysClr val="windowText" lastClr="000000"/>
                </a:solidFill>
                <a:latin typeface="Gotham Black" pitchFamily="50" charset="0"/>
                <a:ea typeface="ＭＳ Ｐゴシック" pitchFamily="34" charset="-128"/>
              </a:rPr>
              <a:t>Conteo</a:t>
            </a:r>
            <a:br>
              <a:rPr lang="en-US" altLang="en-US" sz="2000" b="1" kern="0" dirty="0">
                <a:solidFill>
                  <a:sysClr val="windowText" lastClr="000000"/>
                </a:solidFill>
                <a:latin typeface="Gotham Light" pitchFamily="50" charset="0"/>
                <a:ea typeface="ＭＳ Ｐゴシック" pitchFamily="34" charset="-128"/>
              </a:rPr>
            </a:br>
            <a:r>
              <a:rPr lang="en-US" altLang="en-US" sz="2000" kern="0" dirty="0">
                <a:solidFill>
                  <a:sysClr val="windowText" lastClr="000000"/>
                </a:solidFill>
                <a:latin typeface="Gotham Light" pitchFamily="50" charset="0"/>
                <a:ea typeface="ＭＳ Ｐゴシック" pitchFamily="34" charset="-128"/>
              </a:rPr>
              <a:t>Número de casos</a:t>
            </a:r>
            <a:endParaRPr lang="en-US" sz="2000" kern="0" dirty="0">
              <a:solidFill>
                <a:sysClr val="windowText" lastClr="000000"/>
              </a:solidFill>
              <a:latin typeface="Gotham Light" pitchFamily="50" charset="0"/>
            </a:endParaRPr>
          </a:p>
        </p:txBody>
      </p:sp>
      <p:sp>
        <p:nvSpPr>
          <p:cNvPr id="6" name="Rounded Rectangle 5"/>
          <p:cNvSpPr/>
          <p:nvPr/>
        </p:nvSpPr>
        <p:spPr>
          <a:xfrm>
            <a:off x="2500313" y="4941168"/>
            <a:ext cx="3109912" cy="1512167"/>
          </a:xfrm>
          <a:prstGeom prst="roundRect">
            <a:avLst/>
          </a:prstGeom>
          <a:noFill/>
          <a:ln w="38100" cap="flat" cmpd="sng" algn="ctr">
            <a:solidFill>
              <a:srgbClr val="006600"/>
            </a:solidFill>
            <a:prstDash val="solid"/>
          </a:ln>
          <a:effectLst/>
        </p:spPr>
        <p:txBody>
          <a:bodyPr anchor="ctr"/>
          <a:lstStyle/>
          <a:p>
            <a:pPr marL="7938" lvl="1" indent="-7938" algn="ctr">
              <a:buClr>
                <a:srgbClr val="00A000"/>
              </a:buClr>
              <a:defRPr/>
            </a:pPr>
            <a:r>
              <a:rPr lang="en-US" sz="2400" kern="0" dirty="0">
                <a:solidFill>
                  <a:sysClr val="windowText" lastClr="000000"/>
                </a:solidFill>
                <a:latin typeface="Gotham Black" pitchFamily="50" charset="0"/>
                <a:ea typeface="ＭＳ Ｐゴシック" pitchFamily="34" charset="-128"/>
              </a:rPr>
              <a:t>Tasa de ataque</a:t>
            </a:r>
            <a:br>
              <a:rPr lang="en-US" sz="2400" kern="0" dirty="0">
                <a:solidFill>
                  <a:sysClr val="windowText" lastClr="000000"/>
                </a:solidFill>
                <a:latin typeface="Gotham Black" pitchFamily="50" charset="0"/>
                <a:ea typeface="ＭＳ Ｐゴシック" pitchFamily="34" charset="-128"/>
              </a:rPr>
            </a:br>
            <a:r>
              <a:rPr lang="en-US" sz="2000" kern="0" dirty="0">
                <a:solidFill>
                  <a:sysClr val="windowText" lastClr="000000"/>
                </a:solidFill>
                <a:latin typeface="Gotham Light" pitchFamily="50" charset="0"/>
                <a:ea typeface="ＭＳ Ｐゴシック" pitchFamily="34" charset="-128"/>
              </a:rPr>
              <a:t>C</a:t>
            </a:r>
            <a:r>
              <a:rPr lang="x-none" altLang="en-US" sz="2000" kern="0" dirty="0">
                <a:solidFill>
                  <a:sysClr val="windowText" lastClr="000000"/>
                </a:solidFill>
                <a:latin typeface="Gotham Light" pitchFamily="50" charset="0"/>
                <a:ea typeface="ＭＳ Ｐゴシック" pitchFamily="34" charset="-128"/>
              </a:rPr>
              <a:t>asos nuevos</a:t>
            </a:r>
            <a:r>
              <a:rPr lang="es-CO" altLang="en-US" sz="2000" kern="0" dirty="0">
                <a:solidFill>
                  <a:sysClr val="windowText" lastClr="000000"/>
                </a:solidFill>
                <a:latin typeface="Gotham Light" pitchFamily="50" charset="0"/>
                <a:ea typeface="ＭＳ Ｐゴシック" pitchFamily="34" charset="-128"/>
              </a:rPr>
              <a:t> en un</a:t>
            </a:r>
            <a:r>
              <a:rPr lang="x-none" altLang="en-US" sz="2000" kern="0" dirty="0">
                <a:solidFill>
                  <a:sysClr val="windowText" lastClr="000000"/>
                </a:solidFill>
                <a:latin typeface="Gotham Light" pitchFamily="50" charset="0"/>
                <a:ea typeface="ＭＳ Ｐゴシック" pitchFamily="34" charset="-128"/>
              </a:rPr>
              <a:t> intervalo de tiempo breve</a:t>
            </a:r>
          </a:p>
          <a:p>
            <a:pPr marL="7938" lvl="1" indent="-7938" algn="ctr" fontAlgn="auto">
              <a:spcBef>
                <a:spcPts val="0"/>
              </a:spcBef>
              <a:spcAft>
                <a:spcPts val="0"/>
              </a:spcAft>
              <a:buClr>
                <a:srgbClr val="00A000"/>
              </a:buClr>
              <a:defRPr/>
            </a:pPr>
            <a:endParaRPr lang="en-US" sz="2200" kern="0" dirty="0">
              <a:solidFill>
                <a:sysClr val="windowText" lastClr="000000"/>
              </a:solidFill>
              <a:latin typeface="Gotham Light" pitchFamily="50" charset="0"/>
              <a:ea typeface="ＭＳ Ｐゴシック" pitchFamily="34" charset="-128"/>
            </a:endParaRPr>
          </a:p>
        </p:txBody>
      </p:sp>
      <p:sp>
        <p:nvSpPr>
          <p:cNvPr id="7" name="Rounded Rectangle 6"/>
          <p:cNvSpPr/>
          <p:nvPr/>
        </p:nvSpPr>
        <p:spPr>
          <a:xfrm>
            <a:off x="3266752" y="1241336"/>
            <a:ext cx="2705100" cy="1189038"/>
          </a:xfrm>
          <a:prstGeom prst="roundRect">
            <a:avLst/>
          </a:prstGeom>
          <a:noFill/>
          <a:ln w="38100" cap="flat" cmpd="sng" algn="ctr">
            <a:solidFill>
              <a:srgbClr val="006600"/>
            </a:solidFill>
            <a:prstDash val="solid"/>
          </a:ln>
          <a:effectLst/>
        </p:spPr>
        <p:txBody>
          <a:bodyPr anchor="ctr"/>
          <a:lstStyle/>
          <a:p>
            <a:pPr marL="3175" lvl="1" algn="ctr">
              <a:defRPr/>
            </a:pPr>
            <a:r>
              <a:rPr lang="en-US" altLang="en-US" sz="2400" kern="0" dirty="0">
                <a:solidFill>
                  <a:sysClr val="windowText" lastClr="000000"/>
                </a:solidFill>
                <a:latin typeface="Gotham Black" pitchFamily="50" charset="0"/>
                <a:ea typeface="ＭＳ Ｐゴシック" pitchFamily="34" charset="-128"/>
              </a:rPr>
              <a:t>Razón</a:t>
            </a:r>
            <a:br>
              <a:rPr lang="en-US" altLang="en-US" sz="2000" b="1" kern="0" dirty="0">
                <a:solidFill>
                  <a:sysClr val="windowText" lastClr="000000"/>
                </a:solidFill>
                <a:latin typeface="Gotham Light" pitchFamily="50" charset="0"/>
                <a:ea typeface="ＭＳ Ｐゴシック" pitchFamily="34" charset="-128"/>
              </a:rPr>
            </a:br>
            <a:r>
              <a:rPr lang="en-US" altLang="en-US" sz="2000" kern="0" dirty="0">
                <a:solidFill>
                  <a:sysClr val="windowText" lastClr="000000"/>
                </a:solidFill>
                <a:latin typeface="Gotham Light" pitchFamily="50" charset="0"/>
                <a:ea typeface="ＭＳ Ｐゴシック" pitchFamily="34" charset="-128"/>
              </a:rPr>
              <a:t>Comparación de dos números</a:t>
            </a:r>
          </a:p>
        </p:txBody>
      </p:sp>
      <p:sp>
        <p:nvSpPr>
          <p:cNvPr id="8" name="Rounded Rectangle 7"/>
          <p:cNvSpPr/>
          <p:nvPr/>
        </p:nvSpPr>
        <p:spPr>
          <a:xfrm>
            <a:off x="5654675" y="2770948"/>
            <a:ext cx="3108325" cy="1954196"/>
          </a:xfrm>
          <a:prstGeom prst="roundRect">
            <a:avLst/>
          </a:prstGeom>
          <a:noFill/>
          <a:ln w="38100" cap="flat" cmpd="sng" algn="ctr">
            <a:solidFill>
              <a:srgbClr val="006600"/>
            </a:solidFill>
            <a:prstDash val="solid"/>
          </a:ln>
          <a:effectLst/>
        </p:spPr>
        <p:txBody>
          <a:bodyPr anchor="ctr"/>
          <a:lstStyle/>
          <a:p>
            <a:pPr marL="7938" lvl="1" indent="-7938" algn="ctr">
              <a:buClr>
                <a:srgbClr val="00A000"/>
              </a:buClr>
              <a:defRPr/>
            </a:pPr>
            <a:r>
              <a:rPr lang="en-US" sz="2400" kern="0" dirty="0">
                <a:solidFill>
                  <a:sysClr val="windowText" lastClr="000000"/>
                </a:solidFill>
                <a:latin typeface="Gotham Black" pitchFamily="50" charset="0"/>
                <a:ea typeface="ＭＳ Ｐゴシック" pitchFamily="34" charset="-128"/>
              </a:rPr>
              <a:t>Incidencia</a:t>
            </a:r>
            <a:br>
              <a:rPr lang="en-US" sz="2000" b="1" kern="0" dirty="0">
                <a:solidFill>
                  <a:sysClr val="windowText" lastClr="000000"/>
                </a:solidFill>
                <a:latin typeface="Arial" panose="020B0604020202020204" pitchFamily="34" charset="0"/>
              </a:rPr>
            </a:br>
            <a:r>
              <a:rPr lang="en-US" sz="2000" kern="0" dirty="0">
                <a:solidFill>
                  <a:sysClr val="windowText" lastClr="000000"/>
                </a:solidFill>
                <a:latin typeface="Gotham Light" pitchFamily="50" charset="0"/>
                <a:ea typeface="ＭＳ Ｐゴシック" pitchFamily="34" charset="-128"/>
              </a:rPr>
              <a:t>C</a:t>
            </a:r>
            <a:r>
              <a:rPr lang="x-none" altLang="en-US" sz="2000" kern="0" dirty="0">
                <a:solidFill>
                  <a:sysClr val="windowText" lastClr="000000"/>
                </a:solidFill>
                <a:latin typeface="Gotham Light" pitchFamily="50" charset="0"/>
                <a:ea typeface="ＭＳ Ｐゴシック" pitchFamily="34" charset="-128"/>
              </a:rPr>
              <a:t>asos nuevos</a:t>
            </a:r>
            <a:r>
              <a:rPr lang="es-CO" altLang="en-US" sz="2000" kern="0" dirty="0">
                <a:solidFill>
                  <a:sysClr val="windowText" lastClr="000000"/>
                </a:solidFill>
                <a:latin typeface="Gotham Light" pitchFamily="50" charset="0"/>
                <a:ea typeface="ＭＳ Ｐゴシック" pitchFamily="34" charset="-128"/>
              </a:rPr>
              <a:t> en</a:t>
            </a:r>
            <a:r>
              <a:rPr lang="x-none" altLang="en-US" sz="2000" kern="0" dirty="0">
                <a:solidFill>
                  <a:sysClr val="windowText" lastClr="000000"/>
                </a:solidFill>
                <a:latin typeface="Gotham Light" pitchFamily="50" charset="0"/>
                <a:ea typeface="ＭＳ Ｐゴシック" pitchFamily="34" charset="-128"/>
              </a:rPr>
              <a:t> cualquier intervalo de tiempo, debe tomar en cuenta el tiempo</a:t>
            </a:r>
            <a:endParaRPr lang="en-US" altLang="en-US" sz="2000" kern="0" dirty="0">
              <a:solidFill>
                <a:sysClr val="windowText" lastClr="000000"/>
              </a:solidFill>
              <a:latin typeface="Gotham Light" pitchFamily="50" charset="0"/>
              <a:ea typeface="ＭＳ Ｐゴシック" pitchFamily="34" charset="-128"/>
            </a:endParaRPr>
          </a:p>
        </p:txBody>
      </p:sp>
      <p:sp>
        <p:nvSpPr>
          <p:cNvPr id="9" name="Rounded Rectangle 8"/>
          <p:cNvSpPr/>
          <p:nvPr/>
        </p:nvSpPr>
        <p:spPr>
          <a:xfrm>
            <a:off x="2359374" y="2770948"/>
            <a:ext cx="3109912" cy="1954196"/>
          </a:xfrm>
          <a:prstGeom prst="roundRect">
            <a:avLst/>
          </a:prstGeom>
          <a:solidFill>
            <a:sysClr val="window" lastClr="FFFFFF"/>
          </a:solidFill>
          <a:ln w="38100" cap="flat" cmpd="sng" algn="ctr">
            <a:solidFill>
              <a:srgbClr val="006600"/>
            </a:solidFill>
            <a:prstDash val="solid"/>
          </a:ln>
          <a:effectLst/>
        </p:spPr>
        <p:txBody>
          <a:bodyPr anchor="ctr"/>
          <a:lstStyle/>
          <a:p>
            <a:pPr marL="0" lvl="1" algn="ctr" eaLnBrk="1" fontAlgn="auto" hangingPunct="1">
              <a:spcBef>
                <a:spcPts val="0"/>
              </a:spcBef>
              <a:spcAft>
                <a:spcPts val="0"/>
              </a:spcAft>
              <a:defRPr/>
            </a:pPr>
            <a:r>
              <a:rPr lang="en-US" sz="2400" kern="0" dirty="0">
                <a:solidFill>
                  <a:sysClr val="windowText" lastClr="000000"/>
                </a:solidFill>
                <a:latin typeface="Gotham Black" pitchFamily="50" charset="0"/>
                <a:ea typeface="ＭＳ Ｐゴシック" pitchFamily="34" charset="-128"/>
              </a:rPr>
              <a:t>Prevalencia </a:t>
            </a:r>
          </a:p>
          <a:p>
            <a:pPr marL="7938" lvl="1" indent="-7938" algn="ctr">
              <a:buClr>
                <a:srgbClr val="00A000"/>
              </a:buClr>
              <a:defRPr/>
            </a:pPr>
            <a:r>
              <a:rPr lang="en-US" altLang="en-US" sz="2000" kern="0" dirty="0">
                <a:solidFill>
                  <a:sysClr val="windowText" lastClr="000000"/>
                </a:solidFill>
                <a:latin typeface="Gotham Light" pitchFamily="50" charset="0"/>
                <a:ea typeface="ＭＳ Ｐゴシック" pitchFamily="34" charset="-128"/>
              </a:rPr>
              <a:t>C</a:t>
            </a:r>
            <a:r>
              <a:rPr lang="x-none" altLang="en-US" sz="2000" kern="0" dirty="0">
                <a:solidFill>
                  <a:sysClr val="windowText" lastClr="000000"/>
                </a:solidFill>
                <a:latin typeface="Gotham Light" pitchFamily="50" charset="0"/>
                <a:ea typeface="ＭＳ Ｐゴシック" pitchFamily="34" charset="-128"/>
              </a:rPr>
              <a:t>asos </a:t>
            </a:r>
            <a:r>
              <a:rPr lang="es-CO" altLang="en-US" sz="2000" kern="0" dirty="0">
                <a:solidFill>
                  <a:sysClr val="windowText" lastClr="000000"/>
                </a:solidFill>
                <a:latin typeface="Gotham Light" pitchFamily="50" charset="0"/>
                <a:ea typeface="ＭＳ Ｐゴシック" pitchFamily="34" charset="-128"/>
              </a:rPr>
              <a:t>nuevos y viejos </a:t>
            </a:r>
            <a:r>
              <a:rPr lang="x-none" altLang="en-US" sz="2000" kern="0" dirty="0">
                <a:solidFill>
                  <a:sysClr val="windowText" lastClr="000000"/>
                </a:solidFill>
                <a:latin typeface="Gotham Light" pitchFamily="50" charset="0"/>
                <a:ea typeface="ＭＳ Ｐゴシック" pitchFamily="34" charset="-128"/>
              </a:rPr>
              <a:t>en la población, independientemente del momento de la aparición</a:t>
            </a:r>
            <a:endParaRPr lang="en-US" altLang="en-US" sz="2000" kern="0" dirty="0">
              <a:solidFill>
                <a:sysClr val="windowText" lastClr="000000"/>
              </a:solidFill>
              <a:latin typeface="Gotham Light" pitchFamily="50" charset="0"/>
              <a:ea typeface="ＭＳ Ｐゴシック" pitchFamily="34" charset="-128"/>
            </a:endParaRPr>
          </a:p>
        </p:txBody>
      </p:sp>
      <p:sp>
        <p:nvSpPr>
          <p:cNvPr id="10" name="Rounded Rectangle 9"/>
          <p:cNvSpPr/>
          <p:nvPr/>
        </p:nvSpPr>
        <p:spPr>
          <a:xfrm>
            <a:off x="5689413" y="4941167"/>
            <a:ext cx="3108325" cy="1512167"/>
          </a:xfrm>
          <a:prstGeom prst="roundRect">
            <a:avLst/>
          </a:prstGeom>
          <a:solidFill>
            <a:sysClr val="window" lastClr="FFFFFF"/>
          </a:solidFill>
          <a:ln w="38100" cap="flat" cmpd="sng" algn="ctr">
            <a:solidFill>
              <a:srgbClr val="006600"/>
            </a:solidFill>
            <a:prstDash val="solid"/>
          </a:ln>
          <a:effectLst/>
        </p:spPr>
        <p:txBody>
          <a:bodyPr anchor="ctr"/>
          <a:lstStyle/>
          <a:p>
            <a:pPr marL="7938" lvl="1" indent="-7938" algn="ctr">
              <a:buClr>
                <a:srgbClr val="00A000"/>
              </a:buClr>
              <a:defRPr/>
            </a:pPr>
            <a:r>
              <a:rPr lang="en-US" sz="2400" kern="0" dirty="0">
                <a:solidFill>
                  <a:sysClr val="windowText" lastClr="000000"/>
                </a:solidFill>
                <a:latin typeface="Gotham Black" pitchFamily="50" charset="0"/>
                <a:ea typeface="ＭＳ Ｐゴシック" pitchFamily="34" charset="-128"/>
              </a:rPr>
              <a:t>Tasa de letalidad</a:t>
            </a:r>
            <a:br>
              <a:rPr lang="en-US" sz="2400" kern="0" dirty="0">
                <a:solidFill>
                  <a:sysClr val="windowText" lastClr="000000"/>
                </a:solidFill>
                <a:latin typeface="Gotham Black" pitchFamily="50" charset="0"/>
                <a:ea typeface="ＭＳ Ｐゴシック" pitchFamily="34" charset="-128"/>
              </a:rPr>
            </a:br>
            <a:r>
              <a:rPr lang="es-ES" sz="2000" kern="0" dirty="0">
                <a:solidFill>
                  <a:sysClr val="windowText" lastClr="000000"/>
                </a:solidFill>
                <a:latin typeface="Gotham Light" pitchFamily="50" charset="0"/>
                <a:ea typeface="ＭＳ Ｐゴシック" pitchFamily="34" charset="-128"/>
              </a:rPr>
              <a:t>Proporción de casos que murieron entre los casos nuevos</a:t>
            </a:r>
          </a:p>
        </p:txBody>
      </p:sp>
      <p:sp>
        <p:nvSpPr>
          <p:cNvPr id="11" name="Rounded Rectangle 10"/>
          <p:cNvSpPr/>
          <p:nvPr/>
        </p:nvSpPr>
        <p:spPr>
          <a:xfrm>
            <a:off x="6283138" y="1261528"/>
            <a:ext cx="2514600" cy="1189038"/>
          </a:xfrm>
          <a:prstGeom prst="roundRect">
            <a:avLst/>
          </a:prstGeom>
          <a:noFill/>
          <a:ln w="38100" cap="flat" cmpd="sng" algn="ctr">
            <a:solidFill>
              <a:srgbClr val="006600"/>
            </a:solidFill>
            <a:prstDash val="solid"/>
          </a:ln>
          <a:effectLst/>
        </p:spPr>
        <p:txBody>
          <a:bodyPr anchor="ctr"/>
          <a:lstStyle/>
          <a:p>
            <a:pPr marL="3175" lvl="1" algn="ctr" eaLnBrk="1" fontAlgn="auto" hangingPunct="1">
              <a:spcBef>
                <a:spcPts val="0"/>
              </a:spcBef>
              <a:spcAft>
                <a:spcPts val="0"/>
              </a:spcAft>
              <a:defRPr/>
            </a:pPr>
            <a:r>
              <a:rPr lang="en-US" altLang="en-US" sz="2400" kern="0" dirty="0">
                <a:solidFill>
                  <a:sysClr val="windowText" lastClr="000000"/>
                </a:solidFill>
                <a:latin typeface="Gotham Black" pitchFamily="50" charset="0"/>
                <a:ea typeface="ＭＳ Ｐゴシック" pitchFamily="34" charset="-128"/>
              </a:rPr>
              <a:t>Proporción </a:t>
            </a:r>
            <a:br>
              <a:rPr lang="en-US" altLang="en-US" sz="2000" b="1" kern="0" dirty="0">
                <a:solidFill>
                  <a:sysClr val="windowText" lastClr="000000"/>
                </a:solidFill>
                <a:latin typeface="Arial" panose="020B0604020202020204" pitchFamily="34" charset="0"/>
                <a:ea typeface="ＭＳ Ｐゴシック" pitchFamily="34" charset="-128"/>
              </a:rPr>
            </a:br>
            <a:r>
              <a:rPr lang="en-US" altLang="en-US" sz="2000" kern="0" dirty="0">
                <a:solidFill>
                  <a:sysClr val="windowText" lastClr="000000"/>
                </a:solidFill>
                <a:latin typeface="Gotham Light" pitchFamily="50" charset="0"/>
                <a:ea typeface="ＭＳ Ｐゴシック" pitchFamily="34" charset="-128"/>
              </a:rPr>
              <a:t>Parte de un todo</a:t>
            </a:r>
          </a:p>
        </p:txBody>
      </p:sp>
      <p:sp>
        <p:nvSpPr>
          <p:cNvPr id="12" name="Rounded Rectangle 11"/>
          <p:cNvSpPr/>
          <p:nvPr/>
        </p:nvSpPr>
        <p:spPr>
          <a:xfrm>
            <a:off x="323528" y="3363035"/>
            <a:ext cx="1839467" cy="1981200"/>
          </a:xfrm>
          <a:prstGeom prst="roundRect">
            <a:avLst/>
          </a:prstGeom>
          <a:noFill/>
          <a:ln w="38100" cap="flat" cmpd="sng" algn="ctr">
            <a:solidFill>
              <a:srgbClr val="006600"/>
            </a:solidFill>
            <a:prstDash val="solid"/>
          </a:ln>
          <a:effectLst/>
        </p:spPr>
        <p:txBody>
          <a:bodyPr anchor="ctr"/>
          <a:lstStyle/>
          <a:p>
            <a:pPr marL="7938" lvl="1" indent="-7938" algn="ctr" fontAlgn="auto">
              <a:spcBef>
                <a:spcPts val="0"/>
              </a:spcBef>
              <a:spcAft>
                <a:spcPts val="0"/>
              </a:spcAft>
              <a:buClr>
                <a:srgbClr val="00A000"/>
              </a:buClr>
              <a:defRPr/>
            </a:pPr>
            <a:r>
              <a:rPr lang="en-US" altLang="en-US" sz="2400" kern="0" dirty="0">
                <a:solidFill>
                  <a:sysClr val="windowText" lastClr="000000"/>
                </a:solidFill>
                <a:latin typeface="Gotham Black" pitchFamily="50" charset="0"/>
                <a:ea typeface="ＭＳ Ｐゴシック" pitchFamily="34" charset="-128"/>
              </a:rPr>
              <a:t>Tasa</a:t>
            </a:r>
            <a:br>
              <a:rPr lang="en-US" altLang="en-US" sz="2000" b="1" kern="0" dirty="0">
                <a:solidFill>
                  <a:sysClr val="windowText" lastClr="000000"/>
                </a:solidFill>
                <a:latin typeface="Arial" panose="020B0604020202020204" pitchFamily="34" charset="0"/>
                <a:ea typeface="ＭＳ Ｐゴシック" pitchFamily="34" charset="-128"/>
              </a:rPr>
            </a:br>
            <a:r>
              <a:rPr lang="en-US" altLang="en-US" sz="2000" kern="0" dirty="0">
                <a:solidFill>
                  <a:sysClr val="windowText" lastClr="000000"/>
                </a:solidFill>
                <a:latin typeface="Gotham Light" pitchFamily="50" charset="0"/>
                <a:ea typeface="ＭＳ Ｐゴシック" pitchFamily="34" charset="-128"/>
              </a:rPr>
              <a:t>No. de casos nuevos/</a:t>
            </a:r>
          </a:p>
          <a:p>
            <a:pPr marL="7938" lvl="1" indent="-7938" algn="ctr" fontAlgn="auto">
              <a:spcBef>
                <a:spcPts val="0"/>
              </a:spcBef>
              <a:spcAft>
                <a:spcPts val="0"/>
              </a:spcAft>
              <a:buClr>
                <a:srgbClr val="00A000"/>
              </a:buClr>
              <a:defRPr/>
            </a:pPr>
            <a:r>
              <a:rPr lang="en-US" altLang="en-US" sz="2000" kern="0" dirty="0">
                <a:solidFill>
                  <a:sysClr val="windowText" lastClr="000000"/>
                </a:solidFill>
                <a:latin typeface="Gotham Light" pitchFamily="50" charset="0"/>
                <a:ea typeface="ＭＳ Ｐゴシック" pitchFamily="34" charset="-128"/>
              </a:rPr>
              <a:t>población</a:t>
            </a:r>
            <a:endParaRPr lang="en-US" sz="2000" kern="0" dirty="0">
              <a:solidFill>
                <a:sysClr val="windowText" lastClr="000000"/>
              </a:solidFill>
              <a:latin typeface="Gotham Light" pitchFamily="50" charset="0"/>
              <a:ea typeface="ＭＳ Ｐゴシック" pitchFamily="34" charset="-128"/>
            </a:endParaRPr>
          </a:p>
        </p:txBody>
      </p:sp>
      <p:sp>
        <p:nvSpPr>
          <p:cNvPr id="13" name="Left Brace 12"/>
          <p:cNvSpPr/>
          <p:nvPr/>
        </p:nvSpPr>
        <p:spPr>
          <a:xfrm>
            <a:off x="2074863" y="3124200"/>
            <a:ext cx="381000" cy="2895600"/>
          </a:xfrm>
          <a:prstGeom prst="leftBrace">
            <a:avLst>
              <a:gd name="adj1" fmla="val 8333"/>
              <a:gd name="adj2" fmla="val 51032"/>
            </a:avLst>
          </a:prstGeom>
          <a:no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1" kern="0" dirty="0">
              <a:solidFill>
                <a:sysClr val="windowText" lastClr="000000"/>
              </a:solidFill>
              <a:latin typeface="Arial" panose="020B0604020202020204" pitchFamily="34" charset="0"/>
            </a:endParaRPr>
          </a:p>
        </p:txBody>
      </p:sp>
    </p:spTree>
    <p:extLst>
      <p:ext uri="{BB962C8B-B14F-4D97-AF65-F5344CB8AC3E}">
        <p14:creationId xmlns:p14="http://schemas.microsoft.com/office/powerpoint/2010/main" val="748544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260648"/>
            <a:ext cx="9335665" cy="400050"/>
          </a:xfrm>
        </p:spPr>
        <p:txBody>
          <a:bodyPr>
            <a:noAutofit/>
          </a:bodyPr>
          <a:lstStyle/>
          <a:p>
            <a:pPr>
              <a:defRPr b="0" i="0"/>
            </a:pPr>
            <a:r>
              <a:rPr lang="es-ES" altLang="en-US" sz="3200" dirty="0">
                <a:solidFill>
                  <a:srgbClr val="C00000"/>
                </a:solidFill>
                <a:latin typeface="Gotham Black" pitchFamily="50" charset="0"/>
              </a:rPr>
              <a:t>Conclusiones</a:t>
            </a:r>
            <a:endParaRPr lang="x-none" altLang="en-US" sz="3200" dirty="0">
              <a:solidFill>
                <a:srgbClr val="C00000"/>
              </a:solidFill>
              <a:latin typeface="Gotham Black" pitchFamily="50" charset="0"/>
            </a:endParaRPr>
          </a:p>
        </p:txBody>
      </p:sp>
      <p:sp>
        <p:nvSpPr>
          <p:cNvPr id="5" name="Content Placeholder 2"/>
          <p:cNvSpPr>
            <a:spLocks noGrp="1"/>
          </p:cNvSpPr>
          <p:nvPr>
            <p:ph idx="4294967295"/>
          </p:nvPr>
        </p:nvSpPr>
        <p:spPr>
          <a:xfrm>
            <a:off x="598582" y="1340768"/>
            <a:ext cx="8321040" cy="5029200"/>
          </a:xfrm>
          <a:prstGeom prst="rect">
            <a:avLst/>
          </a:prstGeom>
        </p:spPr>
        <p:txBody>
          <a:bodyPr>
            <a:normAutofit fontScale="92500"/>
          </a:bodyPr>
          <a:lstStyle/>
          <a:p>
            <a:pPr algn="just">
              <a:spcBef>
                <a:spcPct val="0"/>
              </a:spcBef>
              <a:spcAft>
                <a:spcPts val="600"/>
              </a:spcAft>
              <a:defRPr b="0" i="0"/>
            </a:pPr>
            <a:r>
              <a:rPr kumimoji="1" lang="es-ES" altLang="ja-JP" sz="2400" dirty="0">
                <a:latin typeface="Gotham Light" pitchFamily="50" charset="0"/>
                <a:ea typeface="MS PGothic" pitchFamily="34" charset="-128"/>
                <a:cs typeface="Arial" charset="0"/>
              </a:rPr>
              <a:t>¡El tiempo para pensar cómo analizar los datos debe ser anterior al inicio del análisis de datos!  Elabore un plan de análisis.</a:t>
            </a:r>
          </a:p>
          <a:p>
            <a:pPr algn="just">
              <a:spcBef>
                <a:spcPct val="0"/>
              </a:spcBef>
              <a:spcAft>
                <a:spcPts val="600"/>
              </a:spcAft>
              <a:defRPr b="0" i="0"/>
            </a:pPr>
            <a:endParaRPr kumimoji="1" lang="es-ES" altLang="ja-JP" sz="2400" dirty="0">
              <a:latin typeface="Gotham Light" pitchFamily="50" charset="0"/>
              <a:ea typeface="MS PGothic" pitchFamily="34" charset="-128"/>
              <a:cs typeface="Arial" charset="0"/>
            </a:endParaRPr>
          </a:p>
          <a:p>
            <a:pPr algn="just">
              <a:spcBef>
                <a:spcPct val="0"/>
              </a:spcBef>
              <a:spcAft>
                <a:spcPts val="600"/>
              </a:spcAft>
              <a:defRPr b="0" i="0"/>
            </a:pPr>
            <a:r>
              <a:rPr kumimoji="1" lang="es-ES" altLang="ja-JP" sz="2400" dirty="0">
                <a:latin typeface="Gotham Light" pitchFamily="50" charset="0"/>
                <a:ea typeface="MS PGothic" pitchFamily="34" charset="-128"/>
                <a:cs typeface="Arial" charset="0"/>
              </a:rPr>
              <a:t>Para variables cuantitativas, resuma con moda, media o mediana.  La mediana es la opción más segura.</a:t>
            </a:r>
          </a:p>
          <a:p>
            <a:pPr algn="just">
              <a:spcBef>
                <a:spcPct val="0"/>
              </a:spcBef>
              <a:spcAft>
                <a:spcPts val="600"/>
              </a:spcAft>
              <a:defRPr b="0" i="0"/>
            </a:pPr>
            <a:endParaRPr kumimoji="1" lang="es-ES" altLang="ja-JP" sz="2400" dirty="0">
              <a:latin typeface="Gotham Light" pitchFamily="50" charset="0"/>
              <a:ea typeface="MS PGothic" pitchFamily="34" charset="-128"/>
              <a:cs typeface="Arial" charset="0"/>
            </a:endParaRPr>
          </a:p>
          <a:p>
            <a:pPr algn="just">
              <a:spcBef>
                <a:spcPct val="0"/>
              </a:spcBef>
              <a:spcAft>
                <a:spcPts val="600"/>
              </a:spcAft>
              <a:defRPr b="0" i="0"/>
            </a:pPr>
            <a:r>
              <a:rPr kumimoji="1" lang="es-ES" altLang="ja-JP" sz="2400" dirty="0">
                <a:latin typeface="Gotham Light" pitchFamily="50" charset="0"/>
                <a:ea typeface="MS PGothic" pitchFamily="34" charset="-128"/>
                <a:cs typeface="Arial" charset="0"/>
              </a:rPr>
              <a:t>Use una mediana con rango.</a:t>
            </a:r>
          </a:p>
          <a:p>
            <a:pPr algn="just">
              <a:spcBef>
                <a:spcPct val="0"/>
              </a:spcBef>
              <a:spcAft>
                <a:spcPts val="600"/>
              </a:spcAft>
              <a:defRPr b="0" i="0"/>
            </a:pPr>
            <a:endParaRPr kumimoji="1" lang="es-ES" altLang="ja-JP" sz="2400" dirty="0">
              <a:latin typeface="Gotham Light" pitchFamily="50" charset="0"/>
              <a:ea typeface="MS PGothic" pitchFamily="34" charset="-128"/>
              <a:cs typeface="Arial" charset="0"/>
            </a:endParaRPr>
          </a:p>
          <a:p>
            <a:pPr algn="just">
              <a:spcBef>
                <a:spcPct val="0"/>
              </a:spcBef>
              <a:spcAft>
                <a:spcPts val="600"/>
              </a:spcAft>
              <a:defRPr b="0" i="0"/>
            </a:pPr>
            <a:r>
              <a:rPr kumimoji="1" lang="es-ES" altLang="ja-JP" sz="2400" dirty="0">
                <a:latin typeface="Gotham Light" pitchFamily="50" charset="0"/>
                <a:ea typeface="MS PGothic" pitchFamily="34" charset="-128"/>
                <a:cs typeface="Arial" charset="0"/>
              </a:rPr>
              <a:t>Para variables cualitativas, resuma con razones, proporciones o tasas.  Se prefieren las tasas, pero requieren denominadores de la población.</a:t>
            </a:r>
          </a:p>
          <a:p>
            <a:pPr algn="just">
              <a:spcBef>
                <a:spcPct val="0"/>
              </a:spcBef>
              <a:spcAft>
                <a:spcPts val="600"/>
              </a:spcAft>
              <a:defRPr b="0" i="0"/>
            </a:pPr>
            <a:endParaRPr kumimoji="1" lang="es-ES" altLang="ja-JP" sz="2400" dirty="0">
              <a:latin typeface="Gotham Light" pitchFamily="50" charset="0"/>
              <a:ea typeface="MS PGothic" pitchFamily="34" charset="-128"/>
              <a:cs typeface="Arial" charset="0"/>
            </a:endParaRPr>
          </a:p>
          <a:p>
            <a:pPr algn="just">
              <a:spcBef>
                <a:spcPct val="0"/>
              </a:spcBef>
              <a:spcAft>
                <a:spcPts val="600"/>
              </a:spcAft>
              <a:defRPr b="0" i="0"/>
            </a:pPr>
            <a:r>
              <a:rPr kumimoji="1" lang="es-ES" altLang="ja-JP" sz="2400" dirty="0">
                <a:latin typeface="Gotham Light" pitchFamily="50" charset="0"/>
                <a:ea typeface="MS PGothic" pitchFamily="34" charset="-128"/>
                <a:cs typeface="Arial" charset="0"/>
              </a:rPr>
              <a:t>“¡El análisis convierte los datos en información!”</a:t>
            </a:r>
          </a:p>
          <a:p>
            <a:pPr marL="0" indent="0">
              <a:spcBef>
                <a:spcPts val="1200"/>
              </a:spcBef>
              <a:buNone/>
              <a:defRPr/>
            </a:pPr>
            <a:endParaRPr lang="en-US" altLang="en-US" sz="2200" dirty="0">
              <a:latin typeface="Gotham Light" pitchFamily="50" charset="0"/>
            </a:endParaRPr>
          </a:p>
          <a:p>
            <a:pPr marL="0" indent="0">
              <a:spcBef>
                <a:spcPts val="1200"/>
              </a:spcBef>
              <a:buNone/>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a:spcBef>
                <a:spcPts val="0"/>
              </a:spcBef>
              <a:defRPr/>
            </a:pPr>
            <a:endParaRPr lang="en-US" altLang="en-US" sz="2400" dirty="0">
              <a:latin typeface="Gotham Light" pitchFamily="50" charset="0"/>
            </a:endParaRPr>
          </a:p>
          <a:p>
            <a:pPr marL="0" indent="0">
              <a:buNone/>
            </a:pPr>
            <a:endParaRPr lang="en-US" dirty="0"/>
          </a:p>
        </p:txBody>
      </p:sp>
      <p:pic>
        <p:nvPicPr>
          <p:cNvPr id="11" name="Picture 2" descr="\\cdc\project\OD_CGH_DPHSWD\CDU\Curriculum logo and templates\FETP Exercise Clipart_compressed for web.jpg"/>
          <p:cNvPicPr>
            <a:picLocks noChangeAspect="1" noChangeArrowheads="1"/>
          </p:cNvPicPr>
          <p:nvPr/>
        </p:nvPicPr>
        <p:blipFill>
          <a:blip r:embed="rId3" cstate="print">
            <a:extLst>
              <a:ext uri="{28A0092B-C50C-407E-A947-70E740481C1C}">
                <a14:useLocalDpi xmlns:a14="http://schemas.microsoft.com/office/drawing/2010/main" val="0"/>
              </a:ext>
            </a:extLst>
          </a:blip>
          <a:stretch/>
        </p:blipFill>
        <p:spPr>
          <a:xfrm>
            <a:off x="7884368" y="97116"/>
            <a:ext cx="1056958" cy="825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62483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3816F90-651E-4031-A45E-2790721B59A8}"/>
              </a:ext>
            </a:extLst>
          </p:cNvPr>
          <p:cNvSpPr>
            <a:spLocks noGrp="1"/>
          </p:cNvSpPr>
          <p:nvPr>
            <p:ph sz="quarter" idx="10"/>
          </p:nvPr>
        </p:nvSpPr>
        <p:spPr/>
        <p:txBody>
          <a:bodyPr/>
          <a:lstStyle/>
          <a:p>
            <a:endParaRPr lang="es-CO"/>
          </a:p>
        </p:txBody>
      </p:sp>
      <p:sp>
        <p:nvSpPr>
          <p:cNvPr id="5" name="Marcador de contenido 4">
            <a:extLst>
              <a:ext uri="{FF2B5EF4-FFF2-40B4-BE49-F238E27FC236}">
                <a16:creationId xmlns:a16="http://schemas.microsoft.com/office/drawing/2014/main" id="{A9461B09-1303-4B06-B918-C251A58E1AB1}"/>
              </a:ext>
            </a:extLst>
          </p:cNvPr>
          <p:cNvSpPr>
            <a:spLocks noGrp="1"/>
          </p:cNvSpPr>
          <p:nvPr>
            <p:ph sz="quarter" idx="11"/>
          </p:nvPr>
        </p:nvSpPr>
        <p:spPr/>
        <p:txBody>
          <a:bodyPr/>
          <a:lstStyle/>
          <a:p>
            <a:endParaRPr lang="es-CO"/>
          </a:p>
        </p:txBody>
      </p:sp>
      <p:sp>
        <p:nvSpPr>
          <p:cNvPr id="6" name="Marcador de contenido 5">
            <a:extLst>
              <a:ext uri="{FF2B5EF4-FFF2-40B4-BE49-F238E27FC236}">
                <a16:creationId xmlns:a16="http://schemas.microsoft.com/office/drawing/2014/main" id="{223C0309-6FFE-4FED-89FA-72ABEB5C2CF6}"/>
              </a:ext>
            </a:extLst>
          </p:cNvPr>
          <p:cNvSpPr>
            <a:spLocks noGrp="1"/>
          </p:cNvSpPr>
          <p:nvPr>
            <p:ph sz="quarter" idx="12"/>
          </p:nvPr>
        </p:nvSpPr>
        <p:spPr/>
        <p:txBody>
          <a:bodyPr/>
          <a:lstStyle/>
          <a:p>
            <a:endParaRPr lang="es-CO"/>
          </a:p>
        </p:txBody>
      </p:sp>
    </p:spTree>
    <p:extLst>
      <p:ext uri="{BB962C8B-B14F-4D97-AF65-F5344CB8AC3E}">
        <p14:creationId xmlns:p14="http://schemas.microsoft.com/office/powerpoint/2010/main" val="403133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8EDD0-CC3E-4544-AD05-E68D949C8A39}"/>
              </a:ext>
            </a:extLst>
          </p:cNvPr>
          <p:cNvSpPr>
            <a:spLocks noGrp="1"/>
          </p:cNvSpPr>
          <p:nvPr>
            <p:ph type="title"/>
          </p:nvPr>
        </p:nvSpPr>
        <p:spPr>
          <a:xfrm>
            <a:off x="755576" y="260648"/>
            <a:ext cx="9073008" cy="400050"/>
          </a:xfrm>
        </p:spPr>
        <p:txBody>
          <a:bodyPr>
            <a:noAutofit/>
          </a:bodyPr>
          <a:lstStyle/>
          <a:p>
            <a:r>
              <a:rPr lang="es-ES" sz="2800" b="0" dirty="0">
                <a:solidFill>
                  <a:srgbClr val="C00000"/>
                </a:solidFill>
                <a:latin typeface="Gotham Black" pitchFamily="50" charset="0"/>
              </a:rPr>
              <a:t>Medidas de frecuencia por tipo de evento</a:t>
            </a:r>
            <a:endParaRPr lang="es-CO" sz="2800" b="0" dirty="0">
              <a:solidFill>
                <a:srgbClr val="C00000"/>
              </a:solidFill>
              <a:latin typeface="Gotham Black" pitchFamily="50" charset="0"/>
            </a:endParaRPr>
          </a:p>
        </p:txBody>
      </p:sp>
      <p:pic>
        <p:nvPicPr>
          <p:cNvPr id="5" name="Imagen 4"/>
          <p:cNvPicPr>
            <a:picLocks noChangeAspect="1"/>
          </p:cNvPicPr>
          <p:nvPr/>
        </p:nvPicPr>
        <p:blipFill>
          <a:blip r:embed="rId3"/>
          <a:stretch>
            <a:fillRect/>
          </a:stretch>
        </p:blipFill>
        <p:spPr>
          <a:xfrm>
            <a:off x="899592" y="1412776"/>
            <a:ext cx="7550797" cy="4752527"/>
          </a:xfrm>
          <a:prstGeom prst="rect">
            <a:avLst/>
          </a:prstGeom>
        </p:spPr>
      </p:pic>
      <p:sp>
        <p:nvSpPr>
          <p:cNvPr id="6" name="CuadroTexto 5"/>
          <p:cNvSpPr txBox="1"/>
          <p:nvPr/>
        </p:nvSpPr>
        <p:spPr>
          <a:xfrm>
            <a:off x="899592" y="6381328"/>
            <a:ext cx="3366627" cy="307777"/>
          </a:xfrm>
          <a:prstGeom prst="rect">
            <a:avLst/>
          </a:prstGeom>
          <a:noFill/>
        </p:spPr>
        <p:txBody>
          <a:bodyPr wrap="none" rtlCol="0">
            <a:spAutoFit/>
          </a:bodyPr>
          <a:lstStyle/>
          <a:p>
            <a:r>
              <a:rPr lang="es-CO" sz="1000" dirty="0">
                <a:latin typeface="Gotham Light" pitchFamily="50" charset="0"/>
              </a:rPr>
              <a:t>Fuente: CDC. Principios de epidemiología (3030</a:t>
            </a:r>
            <a:r>
              <a:rPr lang="es-CO" sz="1400" dirty="0"/>
              <a:t>)  </a:t>
            </a:r>
          </a:p>
        </p:txBody>
      </p:sp>
    </p:spTree>
    <p:extLst>
      <p:ext uri="{BB962C8B-B14F-4D97-AF65-F5344CB8AC3E}">
        <p14:creationId xmlns:p14="http://schemas.microsoft.com/office/powerpoint/2010/main" val="206353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8EDD0-CC3E-4544-AD05-E68D949C8A39}"/>
              </a:ext>
            </a:extLst>
          </p:cNvPr>
          <p:cNvSpPr>
            <a:spLocks noGrp="1"/>
          </p:cNvSpPr>
          <p:nvPr>
            <p:ph type="title"/>
          </p:nvPr>
        </p:nvSpPr>
        <p:spPr>
          <a:xfrm>
            <a:off x="467544" y="260648"/>
            <a:ext cx="9073008" cy="400050"/>
          </a:xfrm>
        </p:spPr>
        <p:txBody>
          <a:bodyPr>
            <a:noAutofit/>
          </a:bodyPr>
          <a:lstStyle/>
          <a:p>
            <a:r>
              <a:rPr lang="en-US" sz="2800" b="0" dirty="0">
                <a:solidFill>
                  <a:srgbClr val="C00000"/>
                </a:solidFill>
                <a:latin typeface="Gotham Black" pitchFamily="50" charset="0"/>
              </a:rPr>
              <a:t>Conteo de casos: </a:t>
            </a:r>
            <a:r>
              <a:rPr lang="es-ES" sz="2800" b="0" dirty="0">
                <a:solidFill>
                  <a:srgbClr val="C00000"/>
                </a:solidFill>
                <a:latin typeface="Gotham Black" pitchFamily="50" charset="0"/>
              </a:rPr>
              <a:t>número de muertes en el  mundo por causas seleccionadas, 2000 y 2015</a:t>
            </a:r>
            <a:endParaRPr lang="es-CO" sz="2800" b="0" dirty="0">
              <a:solidFill>
                <a:srgbClr val="C00000"/>
              </a:solidFill>
              <a:latin typeface="Gotham Black" pitchFamily="50" charset="0"/>
            </a:endParaRPr>
          </a:p>
        </p:txBody>
      </p:sp>
      <p:sp>
        <p:nvSpPr>
          <p:cNvPr id="3" name="Rectangle 2"/>
          <p:cNvSpPr txBox="1">
            <a:spLocks noChangeArrowheads="1"/>
          </p:cNvSpPr>
          <p:nvPr/>
        </p:nvSpPr>
        <p:spPr bwMode="auto">
          <a:xfrm>
            <a:off x="611560" y="1412776"/>
            <a:ext cx="83820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87338" indent="-287338" algn="l" rtl="0" eaLnBrk="0" fontAlgn="base" hangingPunct="0">
              <a:spcBef>
                <a:spcPts val="600"/>
              </a:spcBef>
              <a:spcAft>
                <a:spcPct val="0"/>
              </a:spcAft>
              <a:buClr>
                <a:srgbClr val="00820C"/>
              </a:buClr>
              <a:buSzPct val="10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ts val="600"/>
              </a:spcBef>
              <a:spcAft>
                <a:spcPct val="0"/>
              </a:spcAft>
              <a:buClr>
                <a:srgbClr val="00953A"/>
              </a:buClr>
              <a:buSzPct val="100000"/>
              <a:buFont typeface="Arial" panose="020B0604020202020204" pitchFamily="34" charset="0"/>
              <a:buChar char="–"/>
              <a:defRPr sz="2800">
                <a:solidFill>
                  <a:schemeClr val="tx1"/>
                </a:solidFill>
                <a:latin typeface="+mn-lt"/>
                <a:cs typeface="+mn-cs"/>
              </a:defRPr>
            </a:lvl2pPr>
            <a:lvl3pPr marL="1200150" indent="-285750" algn="l" rtl="0" eaLnBrk="0" fontAlgn="base" hangingPunct="0">
              <a:spcBef>
                <a:spcPts val="0"/>
              </a:spcBef>
              <a:spcAft>
                <a:spcPct val="0"/>
              </a:spcAft>
              <a:buClr>
                <a:srgbClr val="00953A"/>
              </a:buClr>
              <a:buSzPct val="100000"/>
              <a:buFont typeface="Arial" panose="020B0604020202020204" pitchFamily="34" charset="0"/>
              <a:buChar char="•"/>
              <a:defRPr sz="2400">
                <a:solidFill>
                  <a:schemeClr val="tx1"/>
                </a:solidFill>
                <a:latin typeface="+mn-lt"/>
                <a:cs typeface="+mn-cs"/>
              </a:defRPr>
            </a:lvl3pPr>
            <a:lvl4pPr marL="1600200" indent="-228600" algn="l" rtl="0" eaLnBrk="0" fontAlgn="base" hangingPunct="0">
              <a:spcBef>
                <a:spcPts val="0"/>
              </a:spcBef>
              <a:spcAft>
                <a:spcPct val="0"/>
              </a:spcAft>
              <a:buClr>
                <a:srgbClr val="00953A"/>
              </a:buClr>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marR="0" lvl="0" indent="0" algn="l" defTabSz="1835150" rtl="0" eaLnBrk="1" fontAlgn="base" latinLnBrk="0" hangingPunct="1">
              <a:lnSpc>
                <a:spcPct val="90000"/>
              </a:lnSpc>
              <a:spcBef>
                <a:spcPct val="10000"/>
              </a:spcBef>
              <a:spcAft>
                <a:spcPct val="0"/>
              </a:spcAft>
              <a:buClr>
                <a:srgbClr val="00820C"/>
              </a:buClr>
              <a:buSzPct val="100000"/>
              <a:buFont typeface="Wingdings" pitchFamily="2" charset="2"/>
              <a:buNone/>
              <a:tabLst>
                <a:tab pos="222250" algn="l"/>
                <a:tab pos="5948363" algn="r"/>
                <a:tab pos="7777163" algn="r"/>
              </a:tabLst>
              <a:defRPr/>
            </a:pPr>
            <a:r>
              <a:rPr kumimoji="0" lang="en-US" altLang="en-US" sz="2200" b="0" i="0" u="sng" strike="noStrike" kern="0" cap="none" spc="0" normalizeH="0" baseline="0" noProof="0" dirty="0">
                <a:ln>
                  <a:noFill/>
                </a:ln>
                <a:solidFill>
                  <a:srgbClr val="000000"/>
                </a:solidFill>
                <a:effectLst/>
                <a:uLnTx/>
                <a:uFillTx/>
                <a:latin typeface="Arial"/>
                <a:ea typeface="+mn-ea"/>
                <a:cs typeface="Times New Roman"/>
              </a:rPr>
              <a:t>	</a:t>
            </a:r>
            <a:r>
              <a:rPr kumimoji="0" lang="en-US" altLang="en-US" sz="2000" b="0" i="0" u="sng" strike="noStrike" kern="0" cap="none" spc="0" normalizeH="0" baseline="0" noProof="0" dirty="0">
                <a:ln>
                  <a:noFill/>
                </a:ln>
                <a:solidFill>
                  <a:srgbClr val="000000"/>
                </a:solidFill>
                <a:effectLst/>
                <a:uLnTx/>
                <a:uFillTx/>
                <a:latin typeface="Gotham Light" pitchFamily="50" charset="0"/>
                <a:cs typeface="Times New Roman"/>
              </a:rPr>
              <a:t>	2000	 2015</a:t>
            </a:r>
            <a:endParaRPr kumimoji="0" lang="en-US" altLang="en-US" sz="2000" b="0" i="0" u="none" strike="noStrike" kern="0" cap="none" spc="0" normalizeH="0" baseline="0" noProof="0" dirty="0">
              <a:ln>
                <a:noFill/>
              </a:ln>
              <a:solidFill>
                <a:srgbClr val="000000"/>
              </a:solidFill>
              <a:effectLst/>
              <a:uLnTx/>
              <a:uFillTx/>
              <a:latin typeface="Gotham Light" pitchFamily="50" charset="0"/>
              <a:cs typeface="Times New Roman"/>
            </a:endParaRP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Enfermedad isquémica del Corazón	6,883	8,756</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Accidente Cerebro Vascular	5,407	6,241</a:t>
            </a:r>
          </a:p>
          <a:p>
            <a:pPr marL="0" lvl="0" indent="0" defTabSz="1835150">
              <a:spcBef>
                <a:spcPts val="0"/>
              </a:spcBef>
              <a:buNone/>
              <a:tabLst>
                <a:tab pos="222250" algn="l"/>
                <a:tab pos="5948363" algn="r"/>
                <a:tab pos="7777163" algn="r"/>
              </a:tabLst>
              <a:defRPr/>
            </a:pPr>
            <a:r>
              <a:rPr lang="es-ES" sz="2000" kern="0" dirty="0">
                <a:solidFill>
                  <a:srgbClr val="000000"/>
                </a:solidFill>
                <a:latin typeface="Gotham Light" pitchFamily="50" charset="0"/>
                <a:cs typeface="Times New Roman"/>
              </a:rPr>
              <a:t>Infección vía respiratoria inferior </a:t>
            </a: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	3,408	3,190</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Enfermedad pulmonar</a:t>
            </a:r>
            <a:r>
              <a:rPr kumimoji="0" lang="en-US" sz="2000" b="0" i="0" u="none" strike="noStrike" kern="0" cap="none" spc="0" normalizeH="0" noProof="0" dirty="0">
                <a:ln>
                  <a:noFill/>
                </a:ln>
                <a:solidFill>
                  <a:srgbClr val="000000"/>
                </a:solidFill>
                <a:effectLst/>
                <a:uLnTx/>
                <a:uFillTx/>
                <a:latin typeface="Gotham Light" pitchFamily="50" charset="0"/>
                <a:cs typeface="Times New Roman"/>
              </a:rPr>
              <a:t> obstructiva</a:t>
            </a: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	2,953	3,170</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Cáncer: Tráquea/bronquios</a:t>
            </a:r>
            <a:r>
              <a:rPr lang="en-US" sz="2000" kern="0" dirty="0">
                <a:solidFill>
                  <a:srgbClr val="000000"/>
                </a:solidFill>
                <a:latin typeface="Gotham Light" pitchFamily="50" charset="0"/>
                <a:cs typeface="Times New Roman"/>
              </a:rPr>
              <a:t>/</a:t>
            </a:r>
            <a:r>
              <a:rPr kumimoji="0" lang="en-US" sz="2000" b="0" i="0" u="none" strike="noStrike" kern="0" cap="none" spc="0" normalizeH="0" noProof="0" dirty="0">
                <a:ln>
                  <a:noFill/>
                </a:ln>
                <a:solidFill>
                  <a:srgbClr val="000000"/>
                </a:solidFill>
                <a:effectLst/>
                <a:uLnTx/>
                <a:uFillTx/>
                <a:latin typeface="Gotham Light" pitchFamily="50" charset="0"/>
                <a:cs typeface="Times New Roman"/>
              </a:rPr>
              <a:t>pulmón</a:t>
            </a: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	1,255	1,695</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Diabetes mellitus	958	1,586</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Enfermedad diarreica	2,177	1,389</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Tuberculosis	1,667	1,373</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lang="en-US" sz="2000" kern="0" dirty="0">
                <a:solidFill>
                  <a:srgbClr val="000000"/>
                </a:solidFill>
                <a:latin typeface="Gotham Light" pitchFamily="50" charset="0"/>
                <a:cs typeface="Times New Roman"/>
              </a:rPr>
              <a:t>Accidentes de tránsito</a:t>
            </a: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	1,118	1,342</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lang="en-US" sz="2000" kern="0" dirty="0">
                <a:solidFill>
                  <a:srgbClr val="000000"/>
                </a:solidFill>
                <a:latin typeface="Gotham Light" pitchFamily="50" charset="0"/>
                <a:cs typeface="Times New Roman"/>
              </a:rPr>
              <a:t>Cirrosis hepática</a:t>
            </a: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	905	1,162</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kumimoji="0" lang="en-US" sz="2000" b="0" i="0" u="none" strike="noStrike" kern="0" cap="none" spc="0" normalizeH="0" baseline="0" noProof="0" dirty="0">
                <a:ln>
                  <a:noFill/>
                </a:ln>
                <a:solidFill>
                  <a:srgbClr val="000000"/>
                </a:solidFill>
                <a:effectLst/>
                <a:uLnTx/>
                <a:uFillTx/>
                <a:latin typeface="Gotham Light" pitchFamily="50" charset="0"/>
                <a:cs typeface="Times New Roman"/>
              </a:rPr>
              <a:t>Nefropatía	709	1,129</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r>
              <a:rPr kumimoji="0" lang="en-US" sz="2000" b="0" i="0" u="sng" strike="noStrike" kern="0" cap="none" spc="0" normalizeH="0" baseline="0" noProof="0" dirty="0">
                <a:ln>
                  <a:noFill/>
                </a:ln>
                <a:solidFill>
                  <a:srgbClr val="000000"/>
                </a:solidFill>
                <a:effectLst/>
                <a:uLnTx/>
                <a:uFillTx/>
                <a:latin typeface="Gotham Light" pitchFamily="50" charset="0"/>
                <a:cs typeface="Times New Roman"/>
              </a:rPr>
              <a:t>HIV/</a:t>
            </a:r>
            <a:r>
              <a:rPr kumimoji="0" lang="en-US" sz="2000" b="0" i="0" u="sng" strike="noStrike" kern="0" cap="none" spc="0" normalizeH="0" baseline="0" noProof="0" dirty="0" err="1">
                <a:ln>
                  <a:noFill/>
                </a:ln>
                <a:solidFill>
                  <a:srgbClr val="000000"/>
                </a:solidFill>
                <a:effectLst/>
                <a:uLnTx/>
                <a:uFillTx/>
                <a:latin typeface="Gotham Light" pitchFamily="50" charset="0"/>
                <a:cs typeface="Times New Roman"/>
              </a:rPr>
              <a:t>Sida</a:t>
            </a:r>
            <a:r>
              <a:rPr kumimoji="0" lang="en-US" sz="2000" b="0" i="0" u="sng" strike="noStrike" kern="0" cap="none" spc="0" normalizeH="0" baseline="0" noProof="0" dirty="0">
                <a:ln>
                  <a:noFill/>
                </a:ln>
                <a:solidFill>
                  <a:srgbClr val="000000"/>
                </a:solidFill>
                <a:effectLst/>
                <a:uLnTx/>
                <a:uFillTx/>
                <a:latin typeface="Gotham Light" pitchFamily="50" charset="0"/>
                <a:cs typeface="Times New Roman"/>
              </a:rPr>
              <a:t>	1,463	1,060</a:t>
            </a:r>
          </a:p>
          <a:p>
            <a:pPr marL="0" indent="0" defTabSz="1835150">
              <a:spcBef>
                <a:spcPts val="0"/>
              </a:spcBef>
              <a:buNone/>
              <a:tabLst>
                <a:tab pos="222250" algn="l"/>
                <a:tab pos="5948363" algn="r"/>
                <a:tab pos="7777163" algn="r"/>
              </a:tabLst>
              <a:defRPr/>
            </a:pPr>
            <a:r>
              <a:rPr lang="en-US" sz="2000" kern="0" dirty="0">
                <a:solidFill>
                  <a:srgbClr val="000000"/>
                </a:solidFill>
                <a:latin typeface="Gotham Light" pitchFamily="50" charset="0"/>
                <a:cs typeface="Times New Roman"/>
              </a:rPr>
              <a:t>Todas las causas	</a:t>
            </a:r>
            <a:r>
              <a:rPr lang="en-US" sz="2000" b="1" kern="0" dirty="0">
                <a:solidFill>
                  <a:srgbClr val="000000"/>
                </a:solidFill>
                <a:latin typeface="Gotham Light" pitchFamily="50" charset="0"/>
                <a:cs typeface="Times New Roman"/>
              </a:rPr>
              <a:t>52,135	56,441</a:t>
            </a:r>
          </a:p>
          <a:p>
            <a:pPr marL="0" marR="0" lvl="0" indent="0" algn="l" defTabSz="1835150" rtl="0" eaLnBrk="0" fontAlgn="base" latinLnBrk="0" hangingPunct="0">
              <a:lnSpc>
                <a:spcPct val="100000"/>
              </a:lnSpc>
              <a:spcBef>
                <a:spcPts val="0"/>
              </a:spcBef>
              <a:spcAft>
                <a:spcPct val="0"/>
              </a:spcAft>
              <a:buClr>
                <a:srgbClr val="00820C"/>
              </a:buClr>
              <a:buSzPct val="100000"/>
              <a:buFont typeface="Wingdings" pitchFamily="2" charset="2"/>
              <a:buNone/>
              <a:tabLst>
                <a:tab pos="222250" algn="l"/>
                <a:tab pos="5948363" algn="r"/>
                <a:tab pos="7777163" algn="r"/>
              </a:tabLst>
              <a:defRPr/>
            </a:pPr>
            <a:endParaRPr kumimoji="0" lang="en-US" sz="2000" b="0" i="0" u="sng" strike="noStrike" kern="0" cap="none" spc="0" normalizeH="0" baseline="0" noProof="0" dirty="0">
              <a:ln>
                <a:noFill/>
              </a:ln>
              <a:solidFill>
                <a:srgbClr val="000000"/>
              </a:solidFill>
              <a:effectLst/>
              <a:uLnTx/>
              <a:uFillTx/>
              <a:latin typeface="Gotham Light" pitchFamily="50" charset="0"/>
              <a:cs typeface="Times New Roman"/>
            </a:endParaRPr>
          </a:p>
        </p:txBody>
      </p:sp>
      <p:sp>
        <p:nvSpPr>
          <p:cNvPr id="4" name="Text Placeholder 8"/>
          <p:cNvSpPr txBox="1">
            <a:spLocks/>
          </p:cNvSpPr>
          <p:nvPr/>
        </p:nvSpPr>
        <p:spPr>
          <a:xfrm>
            <a:off x="987220" y="6021412"/>
            <a:ext cx="8195441" cy="8486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accent5"/>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tab pos="6746875" algn="l"/>
              </a:tabLst>
              <a:defRPr/>
            </a:pPr>
            <a:r>
              <a:rPr kumimoji="0" lang="en-US" sz="1100" b="0" i="0" u="none" strike="noStrike" kern="1200" cap="none" spc="0" normalizeH="0" baseline="0" noProof="0" dirty="0">
                <a:ln>
                  <a:noFill/>
                </a:ln>
                <a:solidFill>
                  <a:srgbClr val="000000"/>
                </a:solidFill>
                <a:effectLst/>
                <a:uLnTx/>
                <a:uFillTx/>
                <a:latin typeface="Gotham Light" pitchFamily="50" charset="0"/>
              </a:rPr>
              <a:t>Fuente: WHO. </a:t>
            </a:r>
            <a:r>
              <a:rPr kumimoji="0" lang="en-US" sz="1100" b="0" i="1" u="none" strike="noStrike" kern="1200" cap="none" spc="0" normalizeH="0" baseline="0" noProof="0" dirty="0">
                <a:ln>
                  <a:noFill/>
                </a:ln>
                <a:solidFill>
                  <a:srgbClr val="000000"/>
                </a:solidFill>
                <a:effectLst/>
                <a:uLnTx/>
                <a:uFillTx/>
                <a:latin typeface="Gotham Light" pitchFamily="50" charset="0"/>
              </a:rPr>
              <a:t>Global Health Observatory. Top 10 causes of death.</a:t>
            </a:r>
            <a:r>
              <a:rPr kumimoji="0" lang="en-US" sz="1100" b="0" i="0" u="none" strike="noStrike" kern="1200" cap="none" spc="0" normalizeH="0" baseline="0" noProof="0" dirty="0">
                <a:ln>
                  <a:noFill/>
                </a:ln>
                <a:solidFill>
                  <a:srgbClr val="000000"/>
                </a:solidFill>
                <a:effectLst/>
                <a:uLnTx/>
                <a:uFillTx/>
                <a:latin typeface="Gotham Light" pitchFamily="50" charset="0"/>
              </a:rPr>
              <a:t> 2017</a:t>
            </a:r>
          </a:p>
        </p:txBody>
      </p:sp>
    </p:spTree>
    <p:extLst>
      <p:ext uri="{BB962C8B-B14F-4D97-AF65-F5344CB8AC3E}">
        <p14:creationId xmlns:p14="http://schemas.microsoft.com/office/powerpoint/2010/main" val="50416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Conteo de casos: propiedades y usos</a:t>
            </a:r>
            <a:endParaRPr lang="x-none" altLang="en-US" sz="3200" dirty="0">
              <a:solidFill>
                <a:srgbClr val="C00000"/>
              </a:solidFill>
              <a:latin typeface="Gotham Black" pitchFamily="50" charset="0"/>
            </a:endParaRPr>
          </a:p>
        </p:txBody>
      </p:sp>
      <p:sp>
        <p:nvSpPr>
          <p:cNvPr id="13315" name="Content Placeholder 2"/>
          <p:cNvSpPr>
            <a:spLocks noGrp="1"/>
          </p:cNvSpPr>
          <p:nvPr>
            <p:ph sz="quarter" idx="10"/>
          </p:nvPr>
        </p:nvSpPr>
        <p:spPr>
          <a:xfrm>
            <a:off x="755576" y="1916832"/>
            <a:ext cx="8086725" cy="5122887"/>
          </a:xfrm>
        </p:spPr>
        <p:txBody>
          <a:bodyPr>
            <a:normAutofit/>
          </a:bodyPr>
          <a:lstStyle/>
          <a:p>
            <a:pPr>
              <a:lnSpc>
                <a:spcPct val="110000"/>
              </a:lnSpc>
              <a:spcAft>
                <a:spcPts val="600"/>
              </a:spcAft>
              <a:defRPr b="0" i="0"/>
            </a:pPr>
            <a:r>
              <a:rPr lang="es-ES" altLang="en-US" sz="2400" dirty="0">
                <a:latin typeface="Gotham Light" pitchFamily="50" charset="0"/>
              </a:rPr>
              <a:t>Medida descriptiva común</a:t>
            </a:r>
          </a:p>
          <a:p>
            <a:pPr>
              <a:lnSpc>
                <a:spcPct val="110000"/>
              </a:lnSpc>
              <a:spcAft>
                <a:spcPts val="600"/>
              </a:spcAft>
              <a:defRPr b="0" i="0"/>
            </a:pPr>
            <a:r>
              <a:rPr lang="es-ES" altLang="en-US" sz="2400" dirty="0">
                <a:latin typeface="Gotham Light" pitchFamily="50" charset="0"/>
              </a:rPr>
              <a:t>Proporciona una imagen de la carga de enfermedad.</a:t>
            </a:r>
          </a:p>
          <a:p>
            <a:pPr>
              <a:lnSpc>
                <a:spcPct val="110000"/>
              </a:lnSpc>
              <a:spcAft>
                <a:spcPts val="600"/>
              </a:spcAft>
              <a:defRPr b="0" i="0"/>
            </a:pPr>
            <a:r>
              <a:rPr lang="es-ES" altLang="en-US" sz="2400" dirty="0">
                <a:latin typeface="Gotham Light" pitchFamily="50" charset="0"/>
              </a:rPr>
              <a:t>Esencial para la prestación y planificación de servicios</a:t>
            </a:r>
          </a:p>
          <a:p>
            <a:pPr>
              <a:lnSpc>
                <a:spcPct val="110000"/>
              </a:lnSpc>
              <a:spcAft>
                <a:spcPts val="600"/>
              </a:spcAft>
              <a:defRPr b="0" i="0"/>
            </a:pPr>
            <a:r>
              <a:rPr lang="es-ES" altLang="en-US" sz="2400" dirty="0">
                <a:latin typeface="Gotham Light" pitchFamily="50" charset="0"/>
              </a:rPr>
              <a:t>Primer paso para calcular tarifas</a:t>
            </a:r>
            <a:endParaRPr lang="es-MX" altLang="en-US" sz="2400" dirty="0">
              <a:latin typeface="Gotham Light" pitchFamily="50" charset="0"/>
            </a:endParaRPr>
          </a:p>
        </p:txBody>
      </p:sp>
    </p:spTree>
    <p:extLst>
      <p:ext uri="{BB962C8B-B14F-4D97-AF65-F5344CB8AC3E}">
        <p14:creationId xmlns:p14="http://schemas.microsoft.com/office/powerpoint/2010/main" val="6747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828" y="332656"/>
            <a:ext cx="8760172" cy="460971"/>
          </a:xfrm>
        </p:spPr>
        <p:txBody>
          <a:bodyPr>
            <a:noAutofit/>
          </a:bodyPr>
          <a:lstStyle/>
          <a:p>
            <a:pPr>
              <a:defRPr b="0" i="0"/>
            </a:pPr>
            <a:r>
              <a:rPr lang="es-ES" sz="2800" dirty="0">
                <a:solidFill>
                  <a:srgbClr val="C00000"/>
                </a:solidFill>
                <a:latin typeface="Gotham Black" pitchFamily="50" charset="0"/>
                <a:ea typeface="Tahoma" panose="020B0604030504040204" pitchFamily="34" charset="0"/>
                <a:cs typeface="Tahoma" panose="020B0604030504040204" pitchFamily="34" charset="0"/>
              </a:rPr>
              <a:t>Forma común de medidas de frecuencia</a:t>
            </a:r>
            <a:endParaRPr lang="x-none" sz="280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15" name="Freeform 2"/>
          <p:cNvSpPr/>
          <p:nvPr/>
        </p:nvSpPr>
        <p:spPr>
          <a:xfrm>
            <a:off x="3994150" y="1790700"/>
            <a:ext cx="414338" cy="839788"/>
          </a:xfrm>
          <a:custGeom>
            <a:avLst/>
            <a:gdLst>
              <a:gd name="T0" fmla="*/ 2147483647 w 781"/>
              <a:gd name="T1" fmla="*/ 2147483647 h 1587"/>
              <a:gd name="T2" fmla="*/ 2147483647 w 781"/>
              <a:gd name="T3" fmla="*/ 2147483647 h 1587"/>
              <a:gd name="T4" fmla="*/ 2147483647 w 781"/>
              <a:gd name="T5" fmla="*/ 2147483647 h 1587"/>
              <a:gd name="T6" fmla="*/ 2147483647 w 781"/>
              <a:gd name="T7" fmla="*/ 2147483647 h 1587"/>
              <a:gd name="T8" fmla="*/ 2147483647 w 781"/>
              <a:gd name="T9" fmla="*/ 2147483647 h 1587"/>
              <a:gd name="T10" fmla="*/ 2147483647 w 781"/>
              <a:gd name="T11" fmla="*/ 2147483647 h 1587"/>
              <a:gd name="T12" fmla="*/ 2147483647 w 781"/>
              <a:gd name="T13" fmla="*/ 2147483647 h 1587"/>
              <a:gd name="T14" fmla="*/ 2147483647 w 781"/>
              <a:gd name="T15" fmla="*/ 2147483647 h 1587"/>
              <a:gd name="T16" fmla="*/ 2147483647 w 781"/>
              <a:gd name="T17" fmla="*/ 2147483647 h 1587"/>
              <a:gd name="T18" fmla="*/ 2147483647 w 781"/>
              <a:gd name="T19" fmla="*/ 2147483647 h 1587"/>
              <a:gd name="T20" fmla="*/ 2147483647 w 781"/>
              <a:gd name="T21" fmla="*/ 2147483647 h 1587"/>
              <a:gd name="T22" fmla="*/ 2147483647 w 781"/>
              <a:gd name="T23" fmla="*/ 2147483647 h 1587"/>
              <a:gd name="T24" fmla="*/ 2147483647 w 781"/>
              <a:gd name="T25" fmla="*/ 2147483647 h 1587"/>
              <a:gd name="T26" fmla="*/ 2147483647 w 781"/>
              <a:gd name="T27" fmla="*/ 2147483647 h 1587"/>
              <a:gd name="T28" fmla="*/ 2147483647 w 781"/>
              <a:gd name="T29" fmla="*/ 2147483647 h 1587"/>
              <a:gd name="T30" fmla="*/ 2147483647 w 781"/>
              <a:gd name="T31" fmla="*/ 2147483647 h 1587"/>
              <a:gd name="T32" fmla="*/ 2147483647 w 781"/>
              <a:gd name="T33" fmla="*/ 2147483647 h 1587"/>
              <a:gd name="T34" fmla="*/ 2147483647 w 781"/>
              <a:gd name="T35" fmla="*/ 2147483647 h 1587"/>
              <a:gd name="T36" fmla="*/ 2147483647 w 781"/>
              <a:gd name="T37" fmla="*/ 2147483647 h 1587"/>
              <a:gd name="T38" fmla="*/ 2147483647 w 781"/>
              <a:gd name="T39" fmla="*/ 2147483647 h 1587"/>
              <a:gd name="T40" fmla="*/ 2147483647 w 781"/>
              <a:gd name="T41" fmla="*/ 2147483647 h 1587"/>
              <a:gd name="T42" fmla="*/ 2147483647 w 781"/>
              <a:gd name="T43" fmla="*/ 2147483647 h 1587"/>
              <a:gd name="T44" fmla="*/ 2147483647 w 781"/>
              <a:gd name="T45" fmla="*/ 2147483647 h 1587"/>
              <a:gd name="T46" fmla="*/ 2147483647 w 781"/>
              <a:gd name="T47" fmla="*/ 2147483647 h 1587"/>
              <a:gd name="T48" fmla="*/ 2147483647 w 781"/>
              <a:gd name="T49" fmla="*/ 2147483647 h 1587"/>
              <a:gd name="T50" fmla="*/ 2147483647 w 781"/>
              <a:gd name="T51" fmla="*/ 2147483647 h 1587"/>
              <a:gd name="T52" fmla="*/ 2147483647 w 781"/>
              <a:gd name="T53" fmla="*/ 2147483647 h 1587"/>
              <a:gd name="T54" fmla="*/ 2147483647 w 781"/>
              <a:gd name="T55" fmla="*/ 2147483647 h 1587"/>
              <a:gd name="T56" fmla="*/ 2147483647 w 781"/>
              <a:gd name="T57" fmla="*/ 2147483647 h 1587"/>
              <a:gd name="T58" fmla="*/ 2147483647 w 781"/>
              <a:gd name="T59" fmla="*/ 2147483647 h 1587"/>
              <a:gd name="T60" fmla="*/ 2147483647 w 781"/>
              <a:gd name="T61" fmla="*/ 2147483647 h 1587"/>
              <a:gd name="T62" fmla="*/ 2147483647 w 781"/>
              <a:gd name="T63" fmla="*/ 2147483647 h 1587"/>
              <a:gd name="T64" fmla="*/ 2147483647 w 781"/>
              <a:gd name="T65" fmla="*/ 2147483647 h 1587"/>
              <a:gd name="T66" fmla="*/ 2147483647 w 781"/>
              <a:gd name="T67" fmla="*/ 2147483647 h 1587"/>
              <a:gd name="T68" fmla="*/ 2147483647 w 781"/>
              <a:gd name="T69" fmla="*/ 2147483647 h 1587"/>
              <a:gd name="T70" fmla="*/ 2147483647 w 781"/>
              <a:gd name="T71" fmla="*/ 2147483647 h 1587"/>
              <a:gd name="T72" fmla="*/ 2147483647 w 781"/>
              <a:gd name="T73" fmla="*/ 2147483647 h 1587"/>
              <a:gd name="T74" fmla="*/ 2147483647 w 781"/>
              <a:gd name="T75" fmla="*/ 2147483647 h 1587"/>
              <a:gd name="T76" fmla="*/ 2147483647 w 781"/>
              <a:gd name="T77" fmla="*/ 2147483647 h 1587"/>
              <a:gd name="T78" fmla="*/ 2147483647 w 781"/>
              <a:gd name="T79" fmla="*/ 2147483647 h 1587"/>
              <a:gd name="T80" fmla="*/ 2147483647 w 781"/>
              <a:gd name="T81" fmla="*/ 2147483647 h 1587"/>
              <a:gd name="T82" fmla="*/ 2147483647 w 781"/>
              <a:gd name="T83" fmla="*/ 2147483647 h 1587"/>
              <a:gd name="T84" fmla="*/ 2147483647 w 781"/>
              <a:gd name="T85" fmla="*/ 2147483647 h 1587"/>
              <a:gd name="T86" fmla="*/ 2147483647 w 781"/>
              <a:gd name="T87" fmla="*/ 2147483647 h 1587"/>
              <a:gd name="T88" fmla="*/ 2147483647 w 781"/>
              <a:gd name="T89" fmla="*/ 2147483647 h 1587"/>
              <a:gd name="T90" fmla="*/ 2147483647 w 781"/>
              <a:gd name="T91" fmla="*/ 2147483647 h 1587"/>
              <a:gd name="T92" fmla="*/ 2147483647 w 781"/>
              <a:gd name="T93" fmla="*/ 2147483647 h 1587"/>
              <a:gd name="T94" fmla="*/ 2147483647 w 781"/>
              <a:gd name="T95" fmla="*/ 2147483647 h 1587"/>
              <a:gd name="T96" fmla="*/ 2147483647 w 781"/>
              <a:gd name="T97" fmla="*/ 2147483647 h 1587"/>
              <a:gd name="T98" fmla="*/ 2147483647 w 781"/>
              <a:gd name="T99" fmla="*/ 2147483647 h 1587"/>
              <a:gd name="T100" fmla="*/ 2147483647 w 781"/>
              <a:gd name="T101" fmla="*/ 2147483647 h 1587"/>
              <a:gd name="T102" fmla="*/ 2147483647 w 781"/>
              <a:gd name="T103" fmla="*/ 2147483647 h 1587"/>
              <a:gd name="T104" fmla="*/ 2147483647 w 781"/>
              <a:gd name="T105" fmla="*/ 2147483647 h 1587"/>
              <a:gd name="T106" fmla="*/ 2147483647 w 781"/>
              <a:gd name="T107" fmla="*/ 2147483647 h 1587"/>
              <a:gd name="T108" fmla="*/ 2147483647 w 781"/>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1587"/>
              <a:gd name="T167" fmla="*/ 781 w 781"/>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1587">
                <a:moveTo>
                  <a:pt x="595" y="0"/>
                </a:moveTo>
                <a:lnTo>
                  <a:pt x="608" y="2"/>
                </a:lnTo>
                <a:lnTo>
                  <a:pt x="621" y="9"/>
                </a:lnTo>
                <a:lnTo>
                  <a:pt x="630" y="16"/>
                </a:lnTo>
                <a:lnTo>
                  <a:pt x="644" y="30"/>
                </a:lnTo>
                <a:lnTo>
                  <a:pt x="650" y="38"/>
                </a:lnTo>
                <a:lnTo>
                  <a:pt x="657" y="47"/>
                </a:lnTo>
                <a:lnTo>
                  <a:pt x="658" y="51"/>
                </a:lnTo>
                <a:lnTo>
                  <a:pt x="662" y="59"/>
                </a:lnTo>
                <a:lnTo>
                  <a:pt x="669" y="74"/>
                </a:lnTo>
                <a:lnTo>
                  <a:pt x="781" y="655"/>
                </a:lnTo>
                <a:lnTo>
                  <a:pt x="781" y="659"/>
                </a:lnTo>
                <a:lnTo>
                  <a:pt x="779" y="666"/>
                </a:lnTo>
                <a:lnTo>
                  <a:pt x="778" y="670"/>
                </a:lnTo>
                <a:lnTo>
                  <a:pt x="777" y="674"/>
                </a:lnTo>
                <a:lnTo>
                  <a:pt x="775" y="680"/>
                </a:lnTo>
                <a:lnTo>
                  <a:pt x="773" y="684"/>
                </a:lnTo>
                <a:lnTo>
                  <a:pt x="770" y="688"/>
                </a:lnTo>
                <a:lnTo>
                  <a:pt x="768" y="692"/>
                </a:lnTo>
                <a:lnTo>
                  <a:pt x="764" y="696"/>
                </a:lnTo>
                <a:lnTo>
                  <a:pt x="760" y="699"/>
                </a:lnTo>
                <a:lnTo>
                  <a:pt x="756" y="702"/>
                </a:lnTo>
                <a:lnTo>
                  <a:pt x="752" y="704"/>
                </a:lnTo>
                <a:lnTo>
                  <a:pt x="748" y="707"/>
                </a:lnTo>
                <a:lnTo>
                  <a:pt x="744" y="710"/>
                </a:lnTo>
                <a:lnTo>
                  <a:pt x="738" y="711"/>
                </a:lnTo>
                <a:lnTo>
                  <a:pt x="734" y="713"/>
                </a:lnTo>
                <a:lnTo>
                  <a:pt x="728" y="713"/>
                </a:lnTo>
                <a:lnTo>
                  <a:pt x="724" y="713"/>
                </a:lnTo>
                <a:lnTo>
                  <a:pt x="719" y="713"/>
                </a:lnTo>
                <a:lnTo>
                  <a:pt x="715" y="713"/>
                </a:lnTo>
                <a:lnTo>
                  <a:pt x="709" y="711"/>
                </a:lnTo>
                <a:lnTo>
                  <a:pt x="705" y="710"/>
                </a:lnTo>
                <a:lnTo>
                  <a:pt x="699" y="707"/>
                </a:lnTo>
                <a:lnTo>
                  <a:pt x="695" y="704"/>
                </a:lnTo>
                <a:lnTo>
                  <a:pt x="691" y="702"/>
                </a:lnTo>
                <a:lnTo>
                  <a:pt x="688" y="699"/>
                </a:lnTo>
                <a:lnTo>
                  <a:pt x="684" y="696"/>
                </a:lnTo>
                <a:lnTo>
                  <a:pt x="681" y="692"/>
                </a:lnTo>
                <a:lnTo>
                  <a:pt x="677" y="688"/>
                </a:lnTo>
                <a:lnTo>
                  <a:pt x="675" y="684"/>
                </a:lnTo>
                <a:lnTo>
                  <a:pt x="673" y="680"/>
                </a:lnTo>
                <a:lnTo>
                  <a:pt x="672" y="674"/>
                </a:lnTo>
                <a:lnTo>
                  <a:pt x="670" y="670"/>
                </a:lnTo>
                <a:lnTo>
                  <a:pt x="666" y="655"/>
                </a:lnTo>
                <a:lnTo>
                  <a:pt x="578" y="244"/>
                </a:lnTo>
                <a:lnTo>
                  <a:pt x="578" y="1517"/>
                </a:lnTo>
                <a:lnTo>
                  <a:pt x="577" y="1524"/>
                </a:lnTo>
                <a:lnTo>
                  <a:pt x="575" y="1529"/>
                </a:lnTo>
                <a:lnTo>
                  <a:pt x="572" y="1536"/>
                </a:lnTo>
                <a:lnTo>
                  <a:pt x="570" y="1542"/>
                </a:lnTo>
                <a:lnTo>
                  <a:pt x="567" y="1549"/>
                </a:lnTo>
                <a:lnTo>
                  <a:pt x="563" y="1554"/>
                </a:lnTo>
                <a:lnTo>
                  <a:pt x="559" y="1560"/>
                </a:lnTo>
                <a:lnTo>
                  <a:pt x="555" y="1564"/>
                </a:lnTo>
                <a:lnTo>
                  <a:pt x="550" y="1569"/>
                </a:lnTo>
                <a:lnTo>
                  <a:pt x="545" y="1573"/>
                </a:lnTo>
                <a:lnTo>
                  <a:pt x="539" y="1576"/>
                </a:lnTo>
                <a:lnTo>
                  <a:pt x="534" y="1579"/>
                </a:lnTo>
                <a:lnTo>
                  <a:pt x="527" y="1582"/>
                </a:lnTo>
                <a:lnTo>
                  <a:pt x="521" y="1584"/>
                </a:lnTo>
                <a:lnTo>
                  <a:pt x="516" y="1586"/>
                </a:lnTo>
                <a:lnTo>
                  <a:pt x="509" y="1587"/>
                </a:lnTo>
                <a:lnTo>
                  <a:pt x="502" y="1587"/>
                </a:lnTo>
                <a:lnTo>
                  <a:pt x="497" y="1587"/>
                </a:lnTo>
                <a:lnTo>
                  <a:pt x="490" y="1586"/>
                </a:lnTo>
                <a:lnTo>
                  <a:pt x="483" y="1584"/>
                </a:lnTo>
                <a:lnTo>
                  <a:pt x="477" y="1582"/>
                </a:lnTo>
                <a:lnTo>
                  <a:pt x="472" y="1579"/>
                </a:lnTo>
                <a:lnTo>
                  <a:pt x="466" y="1576"/>
                </a:lnTo>
                <a:lnTo>
                  <a:pt x="461" y="1573"/>
                </a:lnTo>
                <a:lnTo>
                  <a:pt x="455" y="1569"/>
                </a:lnTo>
                <a:lnTo>
                  <a:pt x="450" y="1564"/>
                </a:lnTo>
                <a:lnTo>
                  <a:pt x="446" y="1560"/>
                </a:lnTo>
                <a:lnTo>
                  <a:pt x="441" y="1554"/>
                </a:lnTo>
                <a:lnTo>
                  <a:pt x="439" y="1549"/>
                </a:lnTo>
                <a:lnTo>
                  <a:pt x="436" y="1543"/>
                </a:lnTo>
                <a:lnTo>
                  <a:pt x="434" y="1536"/>
                </a:lnTo>
                <a:lnTo>
                  <a:pt x="433" y="1529"/>
                </a:lnTo>
                <a:lnTo>
                  <a:pt x="432" y="1524"/>
                </a:lnTo>
                <a:lnTo>
                  <a:pt x="432" y="1517"/>
                </a:lnTo>
                <a:lnTo>
                  <a:pt x="430" y="1503"/>
                </a:lnTo>
                <a:lnTo>
                  <a:pt x="390" y="867"/>
                </a:lnTo>
                <a:lnTo>
                  <a:pt x="390" y="864"/>
                </a:lnTo>
                <a:lnTo>
                  <a:pt x="352" y="1493"/>
                </a:lnTo>
                <a:lnTo>
                  <a:pt x="350" y="1511"/>
                </a:lnTo>
                <a:lnTo>
                  <a:pt x="350" y="1517"/>
                </a:lnTo>
                <a:lnTo>
                  <a:pt x="349" y="1524"/>
                </a:lnTo>
                <a:lnTo>
                  <a:pt x="346" y="1529"/>
                </a:lnTo>
                <a:lnTo>
                  <a:pt x="345" y="1536"/>
                </a:lnTo>
                <a:lnTo>
                  <a:pt x="341" y="1542"/>
                </a:lnTo>
                <a:lnTo>
                  <a:pt x="338" y="1547"/>
                </a:lnTo>
                <a:lnTo>
                  <a:pt x="334" y="1553"/>
                </a:lnTo>
                <a:lnTo>
                  <a:pt x="330" y="1558"/>
                </a:lnTo>
                <a:lnTo>
                  <a:pt x="324" y="1562"/>
                </a:lnTo>
                <a:lnTo>
                  <a:pt x="320" y="1566"/>
                </a:lnTo>
                <a:lnTo>
                  <a:pt x="314" y="1569"/>
                </a:lnTo>
                <a:lnTo>
                  <a:pt x="309" y="1573"/>
                </a:lnTo>
                <a:lnTo>
                  <a:pt x="303" y="1576"/>
                </a:lnTo>
                <a:lnTo>
                  <a:pt x="297" y="1578"/>
                </a:lnTo>
                <a:lnTo>
                  <a:pt x="291" y="1579"/>
                </a:lnTo>
                <a:lnTo>
                  <a:pt x="284" y="1580"/>
                </a:lnTo>
                <a:lnTo>
                  <a:pt x="279" y="1580"/>
                </a:lnTo>
                <a:lnTo>
                  <a:pt x="272" y="1580"/>
                </a:lnTo>
                <a:lnTo>
                  <a:pt x="265" y="1579"/>
                </a:lnTo>
                <a:lnTo>
                  <a:pt x="259" y="1578"/>
                </a:lnTo>
                <a:lnTo>
                  <a:pt x="252" y="1576"/>
                </a:lnTo>
                <a:lnTo>
                  <a:pt x="247" y="1573"/>
                </a:lnTo>
                <a:lnTo>
                  <a:pt x="241" y="1569"/>
                </a:lnTo>
                <a:lnTo>
                  <a:pt x="236" y="1566"/>
                </a:lnTo>
                <a:lnTo>
                  <a:pt x="232" y="1562"/>
                </a:lnTo>
                <a:lnTo>
                  <a:pt x="226" y="1558"/>
                </a:lnTo>
                <a:lnTo>
                  <a:pt x="222" y="1553"/>
                </a:lnTo>
                <a:lnTo>
                  <a:pt x="218" y="1547"/>
                </a:lnTo>
                <a:lnTo>
                  <a:pt x="214" y="1542"/>
                </a:lnTo>
                <a:lnTo>
                  <a:pt x="211" y="1536"/>
                </a:lnTo>
                <a:lnTo>
                  <a:pt x="208" y="1531"/>
                </a:lnTo>
                <a:lnTo>
                  <a:pt x="207" y="1522"/>
                </a:lnTo>
                <a:lnTo>
                  <a:pt x="207" y="1517"/>
                </a:lnTo>
                <a:lnTo>
                  <a:pt x="207" y="238"/>
                </a:lnTo>
                <a:lnTo>
                  <a:pt x="114" y="648"/>
                </a:lnTo>
                <a:lnTo>
                  <a:pt x="112" y="663"/>
                </a:lnTo>
                <a:lnTo>
                  <a:pt x="110" y="669"/>
                </a:lnTo>
                <a:lnTo>
                  <a:pt x="108" y="673"/>
                </a:lnTo>
                <a:lnTo>
                  <a:pt x="106" y="677"/>
                </a:lnTo>
                <a:lnTo>
                  <a:pt x="102" y="681"/>
                </a:lnTo>
                <a:lnTo>
                  <a:pt x="99" y="685"/>
                </a:lnTo>
                <a:lnTo>
                  <a:pt x="96" y="689"/>
                </a:lnTo>
                <a:lnTo>
                  <a:pt x="92" y="693"/>
                </a:lnTo>
                <a:lnTo>
                  <a:pt x="88" y="696"/>
                </a:lnTo>
                <a:lnTo>
                  <a:pt x="84" y="699"/>
                </a:lnTo>
                <a:lnTo>
                  <a:pt x="80" y="700"/>
                </a:lnTo>
                <a:lnTo>
                  <a:pt x="76" y="703"/>
                </a:lnTo>
                <a:lnTo>
                  <a:pt x="72" y="704"/>
                </a:lnTo>
                <a:lnTo>
                  <a:pt x="66" y="706"/>
                </a:lnTo>
                <a:lnTo>
                  <a:pt x="62" y="706"/>
                </a:lnTo>
                <a:lnTo>
                  <a:pt x="56" y="707"/>
                </a:lnTo>
                <a:lnTo>
                  <a:pt x="51" y="706"/>
                </a:lnTo>
                <a:lnTo>
                  <a:pt x="47" y="706"/>
                </a:lnTo>
                <a:lnTo>
                  <a:pt x="41" y="704"/>
                </a:lnTo>
                <a:lnTo>
                  <a:pt x="37" y="703"/>
                </a:lnTo>
                <a:lnTo>
                  <a:pt x="33" y="700"/>
                </a:lnTo>
                <a:lnTo>
                  <a:pt x="28" y="699"/>
                </a:lnTo>
                <a:lnTo>
                  <a:pt x="23" y="696"/>
                </a:lnTo>
                <a:lnTo>
                  <a:pt x="21" y="693"/>
                </a:lnTo>
                <a:lnTo>
                  <a:pt x="16" y="689"/>
                </a:lnTo>
                <a:lnTo>
                  <a:pt x="12" y="685"/>
                </a:lnTo>
                <a:lnTo>
                  <a:pt x="11" y="681"/>
                </a:lnTo>
                <a:lnTo>
                  <a:pt x="7" y="677"/>
                </a:lnTo>
                <a:lnTo>
                  <a:pt x="5" y="673"/>
                </a:lnTo>
                <a:lnTo>
                  <a:pt x="3" y="669"/>
                </a:lnTo>
                <a:lnTo>
                  <a:pt x="3" y="663"/>
                </a:lnTo>
                <a:lnTo>
                  <a:pt x="1" y="659"/>
                </a:lnTo>
                <a:lnTo>
                  <a:pt x="0" y="653"/>
                </a:lnTo>
                <a:lnTo>
                  <a:pt x="1" y="648"/>
                </a:lnTo>
                <a:lnTo>
                  <a:pt x="112" y="67"/>
                </a:lnTo>
                <a:lnTo>
                  <a:pt x="117" y="54"/>
                </a:lnTo>
                <a:lnTo>
                  <a:pt x="123" y="44"/>
                </a:lnTo>
                <a:lnTo>
                  <a:pt x="125" y="40"/>
                </a:lnTo>
                <a:lnTo>
                  <a:pt x="130" y="31"/>
                </a:lnTo>
                <a:lnTo>
                  <a:pt x="136" y="25"/>
                </a:lnTo>
                <a:lnTo>
                  <a:pt x="152" y="12"/>
                </a:lnTo>
                <a:lnTo>
                  <a:pt x="161" y="5"/>
                </a:lnTo>
                <a:lnTo>
                  <a:pt x="174" y="1"/>
                </a:lnTo>
                <a:lnTo>
                  <a:pt x="185" y="0"/>
                </a:lnTo>
                <a:lnTo>
                  <a:pt x="595" y="0"/>
                </a:lnTo>
                <a:close/>
              </a:path>
            </a:pathLst>
          </a:custGeom>
          <a:solidFill>
            <a:srgbClr val="66FF66"/>
          </a:solidFill>
          <a:ln w="0">
            <a:solidFill>
              <a:srgbClr val="000000"/>
            </a:solidFill>
            <a:round/>
          </a:ln>
        </p:spPr>
        <p:txBody>
          <a:bodyPr/>
          <a:lstStyle/>
          <a:p>
            <a:pPr>
              <a:defRPr b="0" i="0"/>
            </a:pPr>
            <a:endParaRPr lang="en-US"/>
          </a:p>
        </p:txBody>
      </p:sp>
      <p:sp>
        <p:nvSpPr>
          <p:cNvPr id="17" name="Freeform 3"/>
          <p:cNvSpPr/>
          <p:nvPr/>
        </p:nvSpPr>
        <p:spPr>
          <a:xfrm>
            <a:off x="4113213" y="1600200"/>
            <a:ext cx="168275" cy="169863"/>
          </a:xfrm>
          <a:custGeom>
            <a:avLst/>
            <a:gdLst>
              <a:gd name="T0" fmla="*/ 2147483647 w 317"/>
              <a:gd name="T1" fmla="*/ 2147483647 h 323"/>
              <a:gd name="T2" fmla="*/ 2147483647 w 317"/>
              <a:gd name="T3" fmla="*/ 2147483647 h 323"/>
              <a:gd name="T4" fmla="*/ 2147483647 w 317"/>
              <a:gd name="T5" fmla="*/ 2147483647 h 323"/>
              <a:gd name="T6" fmla="*/ 2147483647 w 317"/>
              <a:gd name="T7" fmla="*/ 2147483647 h 323"/>
              <a:gd name="T8" fmla="*/ 2147483647 w 317"/>
              <a:gd name="T9" fmla="*/ 0 h 323"/>
              <a:gd name="T10" fmla="*/ 2147483647 w 317"/>
              <a:gd name="T11" fmla="*/ 2147483647 h 323"/>
              <a:gd name="T12" fmla="*/ 2147483647 w 317"/>
              <a:gd name="T13" fmla="*/ 2147483647 h 323"/>
              <a:gd name="T14" fmla="*/ 2147483647 w 317"/>
              <a:gd name="T15" fmla="*/ 2147483647 h 323"/>
              <a:gd name="T16" fmla="*/ 0 w 317"/>
              <a:gd name="T17" fmla="*/ 2147483647 h 323"/>
              <a:gd name="T18" fmla="*/ 2147483647 w 317"/>
              <a:gd name="T19" fmla="*/ 2147483647 h 323"/>
              <a:gd name="T20" fmla="*/ 2147483647 w 317"/>
              <a:gd name="T21" fmla="*/ 2147483647 h 323"/>
              <a:gd name="T22" fmla="*/ 2147483647 w 317"/>
              <a:gd name="T23" fmla="*/ 2147483647 h 323"/>
              <a:gd name="T24" fmla="*/ 2147483647 w 317"/>
              <a:gd name="T25" fmla="*/ 2147483647 h 323"/>
              <a:gd name="T26" fmla="*/ 2147483647 w 317"/>
              <a:gd name="T27" fmla="*/ 2147483647 h 323"/>
              <a:gd name="T28" fmla="*/ 2147483647 w 317"/>
              <a:gd name="T29" fmla="*/ 2147483647 h 323"/>
              <a:gd name="T30" fmla="*/ 2147483647 w 317"/>
              <a:gd name="T31" fmla="*/ 2147483647 h 323"/>
              <a:gd name="T32" fmla="*/ 2147483647 w 317"/>
              <a:gd name="T33" fmla="*/ 2147483647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323"/>
              <a:gd name="T53" fmla="*/ 317 w 317"/>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323">
                <a:moveTo>
                  <a:pt x="317" y="162"/>
                </a:moveTo>
                <a:lnTo>
                  <a:pt x="305" y="98"/>
                </a:lnTo>
                <a:lnTo>
                  <a:pt x="270" y="47"/>
                </a:lnTo>
                <a:lnTo>
                  <a:pt x="221" y="13"/>
                </a:lnTo>
                <a:lnTo>
                  <a:pt x="158" y="0"/>
                </a:lnTo>
                <a:lnTo>
                  <a:pt x="96" y="13"/>
                </a:lnTo>
                <a:lnTo>
                  <a:pt x="47" y="47"/>
                </a:lnTo>
                <a:lnTo>
                  <a:pt x="12" y="98"/>
                </a:lnTo>
                <a:lnTo>
                  <a:pt x="0" y="162"/>
                </a:lnTo>
                <a:lnTo>
                  <a:pt x="12" y="225"/>
                </a:lnTo>
                <a:lnTo>
                  <a:pt x="47" y="276"/>
                </a:lnTo>
                <a:lnTo>
                  <a:pt x="96" y="311"/>
                </a:lnTo>
                <a:lnTo>
                  <a:pt x="158" y="323"/>
                </a:lnTo>
                <a:lnTo>
                  <a:pt x="221" y="311"/>
                </a:lnTo>
                <a:lnTo>
                  <a:pt x="270" y="276"/>
                </a:lnTo>
                <a:lnTo>
                  <a:pt x="305" y="225"/>
                </a:lnTo>
                <a:lnTo>
                  <a:pt x="317" y="162"/>
                </a:lnTo>
                <a:close/>
              </a:path>
            </a:pathLst>
          </a:custGeom>
          <a:solidFill>
            <a:srgbClr val="66FF66"/>
          </a:solidFill>
          <a:ln w="0">
            <a:solidFill>
              <a:srgbClr val="000000"/>
            </a:solidFill>
            <a:round/>
          </a:ln>
        </p:spPr>
        <p:txBody>
          <a:bodyPr/>
          <a:lstStyle/>
          <a:p>
            <a:pPr>
              <a:defRPr b="0" i="0"/>
            </a:pPr>
            <a:endParaRPr lang="en-US"/>
          </a:p>
        </p:txBody>
      </p:sp>
      <p:sp>
        <p:nvSpPr>
          <p:cNvPr id="19" name="Freeform 4"/>
          <p:cNvSpPr/>
          <p:nvPr/>
        </p:nvSpPr>
        <p:spPr>
          <a:xfrm>
            <a:off x="4483100" y="1804988"/>
            <a:ext cx="412750" cy="839787"/>
          </a:xfrm>
          <a:custGeom>
            <a:avLst/>
            <a:gdLst>
              <a:gd name="T0" fmla="*/ 2147483647 w 781"/>
              <a:gd name="T1" fmla="*/ 2147483647 h 1587"/>
              <a:gd name="T2" fmla="*/ 2147483647 w 781"/>
              <a:gd name="T3" fmla="*/ 2147483647 h 1587"/>
              <a:gd name="T4" fmla="*/ 2147483647 w 781"/>
              <a:gd name="T5" fmla="*/ 2147483647 h 1587"/>
              <a:gd name="T6" fmla="*/ 2147483647 w 781"/>
              <a:gd name="T7" fmla="*/ 2147483647 h 1587"/>
              <a:gd name="T8" fmla="*/ 2147483647 w 781"/>
              <a:gd name="T9" fmla="*/ 2147483647 h 1587"/>
              <a:gd name="T10" fmla="*/ 2147483647 w 781"/>
              <a:gd name="T11" fmla="*/ 2147483647 h 1587"/>
              <a:gd name="T12" fmla="*/ 2147483647 w 781"/>
              <a:gd name="T13" fmla="*/ 2147483647 h 1587"/>
              <a:gd name="T14" fmla="*/ 2147483647 w 781"/>
              <a:gd name="T15" fmla="*/ 2147483647 h 1587"/>
              <a:gd name="T16" fmla="*/ 2147483647 w 781"/>
              <a:gd name="T17" fmla="*/ 2147483647 h 1587"/>
              <a:gd name="T18" fmla="*/ 2147483647 w 781"/>
              <a:gd name="T19" fmla="*/ 2147483647 h 1587"/>
              <a:gd name="T20" fmla="*/ 2147483647 w 781"/>
              <a:gd name="T21" fmla="*/ 2147483647 h 1587"/>
              <a:gd name="T22" fmla="*/ 2147483647 w 781"/>
              <a:gd name="T23" fmla="*/ 2147483647 h 1587"/>
              <a:gd name="T24" fmla="*/ 2147483647 w 781"/>
              <a:gd name="T25" fmla="*/ 2147483647 h 1587"/>
              <a:gd name="T26" fmla="*/ 2147483647 w 781"/>
              <a:gd name="T27" fmla="*/ 2147483647 h 1587"/>
              <a:gd name="T28" fmla="*/ 2147483647 w 781"/>
              <a:gd name="T29" fmla="*/ 2147483647 h 1587"/>
              <a:gd name="T30" fmla="*/ 2147483647 w 781"/>
              <a:gd name="T31" fmla="*/ 2147483647 h 1587"/>
              <a:gd name="T32" fmla="*/ 2147483647 w 781"/>
              <a:gd name="T33" fmla="*/ 2147483647 h 1587"/>
              <a:gd name="T34" fmla="*/ 2147483647 w 781"/>
              <a:gd name="T35" fmla="*/ 2147483647 h 1587"/>
              <a:gd name="T36" fmla="*/ 2147483647 w 781"/>
              <a:gd name="T37" fmla="*/ 2147483647 h 1587"/>
              <a:gd name="T38" fmla="*/ 2147483647 w 781"/>
              <a:gd name="T39" fmla="*/ 2147483647 h 1587"/>
              <a:gd name="T40" fmla="*/ 2147483647 w 781"/>
              <a:gd name="T41" fmla="*/ 2147483647 h 1587"/>
              <a:gd name="T42" fmla="*/ 2147483647 w 781"/>
              <a:gd name="T43" fmla="*/ 2147483647 h 1587"/>
              <a:gd name="T44" fmla="*/ 2147483647 w 781"/>
              <a:gd name="T45" fmla="*/ 2147483647 h 1587"/>
              <a:gd name="T46" fmla="*/ 2147483647 w 781"/>
              <a:gd name="T47" fmla="*/ 2147483647 h 1587"/>
              <a:gd name="T48" fmla="*/ 2147483647 w 781"/>
              <a:gd name="T49" fmla="*/ 2147483647 h 1587"/>
              <a:gd name="T50" fmla="*/ 2147483647 w 781"/>
              <a:gd name="T51" fmla="*/ 2147483647 h 1587"/>
              <a:gd name="T52" fmla="*/ 2147483647 w 781"/>
              <a:gd name="T53" fmla="*/ 2147483647 h 1587"/>
              <a:gd name="T54" fmla="*/ 2147483647 w 781"/>
              <a:gd name="T55" fmla="*/ 2147483647 h 1587"/>
              <a:gd name="T56" fmla="*/ 2147483647 w 781"/>
              <a:gd name="T57" fmla="*/ 2147483647 h 1587"/>
              <a:gd name="T58" fmla="*/ 2147483647 w 781"/>
              <a:gd name="T59" fmla="*/ 2147483647 h 1587"/>
              <a:gd name="T60" fmla="*/ 2147483647 w 781"/>
              <a:gd name="T61" fmla="*/ 2147483647 h 1587"/>
              <a:gd name="T62" fmla="*/ 2147483647 w 781"/>
              <a:gd name="T63" fmla="*/ 2147483647 h 1587"/>
              <a:gd name="T64" fmla="*/ 2147483647 w 781"/>
              <a:gd name="T65" fmla="*/ 2147483647 h 1587"/>
              <a:gd name="T66" fmla="*/ 2147483647 w 781"/>
              <a:gd name="T67" fmla="*/ 2147483647 h 1587"/>
              <a:gd name="T68" fmla="*/ 2147483647 w 781"/>
              <a:gd name="T69" fmla="*/ 2147483647 h 1587"/>
              <a:gd name="T70" fmla="*/ 2147483647 w 781"/>
              <a:gd name="T71" fmla="*/ 2147483647 h 1587"/>
              <a:gd name="T72" fmla="*/ 2147483647 w 781"/>
              <a:gd name="T73" fmla="*/ 2147483647 h 1587"/>
              <a:gd name="T74" fmla="*/ 2147483647 w 781"/>
              <a:gd name="T75" fmla="*/ 2147483647 h 1587"/>
              <a:gd name="T76" fmla="*/ 2147483647 w 781"/>
              <a:gd name="T77" fmla="*/ 2147483647 h 1587"/>
              <a:gd name="T78" fmla="*/ 2147483647 w 781"/>
              <a:gd name="T79" fmla="*/ 2147483647 h 1587"/>
              <a:gd name="T80" fmla="*/ 2147483647 w 781"/>
              <a:gd name="T81" fmla="*/ 2147483647 h 1587"/>
              <a:gd name="T82" fmla="*/ 2147483647 w 781"/>
              <a:gd name="T83" fmla="*/ 2147483647 h 1587"/>
              <a:gd name="T84" fmla="*/ 2147483647 w 781"/>
              <a:gd name="T85" fmla="*/ 2147483647 h 1587"/>
              <a:gd name="T86" fmla="*/ 2147483647 w 781"/>
              <a:gd name="T87" fmla="*/ 2147483647 h 1587"/>
              <a:gd name="T88" fmla="*/ 2147483647 w 781"/>
              <a:gd name="T89" fmla="*/ 2147483647 h 1587"/>
              <a:gd name="T90" fmla="*/ 2147483647 w 781"/>
              <a:gd name="T91" fmla="*/ 2147483647 h 1587"/>
              <a:gd name="T92" fmla="*/ 2147483647 w 781"/>
              <a:gd name="T93" fmla="*/ 2147483647 h 1587"/>
              <a:gd name="T94" fmla="*/ 2147483647 w 781"/>
              <a:gd name="T95" fmla="*/ 2147483647 h 1587"/>
              <a:gd name="T96" fmla="*/ 2147483647 w 781"/>
              <a:gd name="T97" fmla="*/ 2147483647 h 1587"/>
              <a:gd name="T98" fmla="*/ 2147483647 w 781"/>
              <a:gd name="T99" fmla="*/ 2147483647 h 1587"/>
              <a:gd name="T100" fmla="*/ 2147483647 w 781"/>
              <a:gd name="T101" fmla="*/ 2147483647 h 1587"/>
              <a:gd name="T102" fmla="*/ 2147483647 w 781"/>
              <a:gd name="T103" fmla="*/ 2147483647 h 1587"/>
              <a:gd name="T104" fmla="*/ 2147483647 w 781"/>
              <a:gd name="T105" fmla="*/ 2147483647 h 1587"/>
              <a:gd name="T106" fmla="*/ 2147483647 w 781"/>
              <a:gd name="T107" fmla="*/ 2147483647 h 1587"/>
              <a:gd name="T108" fmla="*/ 2147483647 w 781"/>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1587"/>
              <a:gd name="T167" fmla="*/ 781 w 781"/>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1587">
                <a:moveTo>
                  <a:pt x="594" y="0"/>
                </a:moveTo>
                <a:lnTo>
                  <a:pt x="608" y="3"/>
                </a:lnTo>
                <a:lnTo>
                  <a:pt x="621" y="10"/>
                </a:lnTo>
                <a:lnTo>
                  <a:pt x="630" y="16"/>
                </a:lnTo>
                <a:lnTo>
                  <a:pt x="644" y="30"/>
                </a:lnTo>
                <a:lnTo>
                  <a:pt x="650" y="39"/>
                </a:lnTo>
                <a:lnTo>
                  <a:pt x="657" y="47"/>
                </a:lnTo>
                <a:lnTo>
                  <a:pt x="658" y="51"/>
                </a:lnTo>
                <a:lnTo>
                  <a:pt x="662" y="59"/>
                </a:lnTo>
                <a:lnTo>
                  <a:pt x="669" y="74"/>
                </a:lnTo>
                <a:lnTo>
                  <a:pt x="781" y="655"/>
                </a:lnTo>
                <a:lnTo>
                  <a:pt x="781" y="659"/>
                </a:lnTo>
                <a:lnTo>
                  <a:pt x="779" y="666"/>
                </a:lnTo>
                <a:lnTo>
                  <a:pt x="778" y="670"/>
                </a:lnTo>
                <a:lnTo>
                  <a:pt x="777" y="674"/>
                </a:lnTo>
                <a:lnTo>
                  <a:pt x="775" y="680"/>
                </a:lnTo>
                <a:lnTo>
                  <a:pt x="772" y="684"/>
                </a:lnTo>
                <a:lnTo>
                  <a:pt x="770" y="688"/>
                </a:lnTo>
                <a:lnTo>
                  <a:pt x="768" y="692"/>
                </a:lnTo>
                <a:lnTo>
                  <a:pt x="764" y="696"/>
                </a:lnTo>
                <a:lnTo>
                  <a:pt x="760" y="699"/>
                </a:lnTo>
                <a:lnTo>
                  <a:pt x="756" y="702"/>
                </a:lnTo>
                <a:lnTo>
                  <a:pt x="752" y="705"/>
                </a:lnTo>
                <a:lnTo>
                  <a:pt x="748" y="707"/>
                </a:lnTo>
                <a:lnTo>
                  <a:pt x="743" y="710"/>
                </a:lnTo>
                <a:lnTo>
                  <a:pt x="738" y="712"/>
                </a:lnTo>
                <a:lnTo>
                  <a:pt x="734" y="713"/>
                </a:lnTo>
                <a:lnTo>
                  <a:pt x="728" y="713"/>
                </a:lnTo>
                <a:lnTo>
                  <a:pt x="724" y="713"/>
                </a:lnTo>
                <a:lnTo>
                  <a:pt x="719" y="713"/>
                </a:lnTo>
                <a:lnTo>
                  <a:pt x="715" y="713"/>
                </a:lnTo>
                <a:lnTo>
                  <a:pt x="709" y="712"/>
                </a:lnTo>
                <a:lnTo>
                  <a:pt x="705" y="710"/>
                </a:lnTo>
                <a:lnTo>
                  <a:pt x="699" y="707"/>
                </a:lnTo>
                <a:lnTo>
                  <a:pt x="695" y="705"/>
                </a:lnTo>
                <a:lnTo>
                  <a:pt x="691" y="702"/>
                </a:lnTo>
                <a:lnTo>
                  <a:pt x="688" y="699"/>
                </a:lnTo>
                <a:lnTo>
                  <a:pt x="684" y="696"/>
                </a:lnTo>
                <a:lnTo>
                  <a:pt x="681" y="692"/>
                </a:lnTo>
                <a:lnTo>
                  <a:pt x="677" y="688"/>
                </a:lnTo>
                <a:lnTo>
                  <a:pt x="675" y="684"/>
                </a:lnTo>
                <a:lnTo>
                  <a:pt x="673" y="680"/>
                </a:lnTo>
                <a:lnTo>
                  <a:pt x="672" y="674"/>
                </a:lnTo>
                <a:lnTo>
                  <a:pt x="670" y="670"/>
                </a:lnTo>
                <a:lnTo>
                  <a:pt x="666" y="655"/>
                </a:lnTo>
                <a:lnTo>
                  <a:pt x="578" y="244"/>
                </a:lnTo>
                <a:lnTo>
                  <a:pt x="578" y="1517"/>
                </a:lnTo>
                <a:lnTo>
                  <a:pt x="577" y="1524"/>
                </a:lnTo>
                <a:lnTo>
                  <a:pt x="575" y="1529"/>
                </a:lnTo>
                <a:lnTo>
                  <a:pt x="572" y="1536"/>
                </a:lnTo>
                <a:lnTo>
                  <a:pt x="570" y="1542"/>
                </a:lnTo>
                <a:lnTo>
                  <a:pt x="567" y="1549"/>
                </a:lnTo>
                <a:lnTo>
                  <a:pt x="563" y="1554"/>
                </a:lnTo>
                <a:lnTo>
                  <a:pt x="559" y="1560"/>
                </a:lnTo>
                <a:lnTo>
                  <a:pt x="554" y="1564"/>
                </a:lnTo>
                <a:lnTo>
                  <a:pt x="550" y="1569"/>
                </a:lnTo>
                <a:lnTo>
                  <a:pt x="545" y="1574"/>
                </a:lnTo>
                <a:lnTo>
                  <a:pt x="539" y="1576"/>
                </a:lnTo>
                <a:lnTo>
                  <a:pt x="534" y="1579"/>
                </a:lnTo>
                <a:lnTo>
                  <a:pt x="527" y="1582"/>
                </a:lnTo>
                <a:lnTo>
                  <a:pt x="521" y="1585"/>
                </a:lnTo>
                <a:lnTo>
                  <a:pt x="516" y="1586"/>
                </a:lnTo>
                <a:lnTo>
                  <a:pt x="509" y="1587"/>
                </a:lnTo>
                <a:lnTo>
                  <a:pt x="502" y="1587"/>
                </a:lnTo>
                <a:lnTo>
                  <a:pt x="497" y="1587"/>
                </a:lnTo>
                <a:lnTo>
                  <a:pt x="490" y="1586"/>
                </a:lnTo>
                <a:lnTo>
                  <a:pt x="483" y="1585"/>
                </a:lnTo>
                <a:lnTo>
                  <a:pt x="477" y="1582"/>
                </a:lnTo>
                <a:lnTo>
                  <a:pt x="472" y="1579"/>
                </a:lnTo>
                <a:lnTo>
                  <a:pt x="466" y="1576"/>
                </a:lnTo>
                <a:lnTo>
                  <a:pt x="461" y="1574"/>
                </a:lnTo>
                <a:lnTo>
                  <a:pt x="455" y="1569"/>
                </a:lnTo>
                <a:lnTo>
                  <a:pt x="450" y="1564"/>
                </a:lnTo>
                <a:lnTo>
                  <a:pt x="445" y="1560"/>
                </a:lnTo>
                <a:lnTo>
                  <a:pt x="441" y="1554"/>
                </a:lnTo>
                <a:lnTo>
                  <a:pt x="439" y="1549"/>
                </a:lnTo>
                <a:lnTo>
                  <a:pt x="436" y="1543"/>
                </a:lnTo>
                <a:lnTo>
                  <a:pt x="434" y="1536"/>
                </a:lnTo>
                <a:lnTo>
                  <a:pt x="433" y="1529"/>
                </a:lnTo>
                <a:lnTo>
                  <a:pt x="432" y="1524"/>
                </a:lnTo>
                <a:lnTo>
                  <a:pt x="432" y="1517"/>
                </a:lnTo>
                <a:lnTo>
                  <a:pt x="430" y="1503"/>
                </a:lnTo>
                <a:lnTo>
                  <a:pt x="390" y="867"/>
                </a:lnTo>
                <a:lnTo>
                  <a:pt x="390" y="865"/>
                </a:lnTo>
                <a:lnTo>
                  <a:pt x="352" y="1494"/>
                </a:lnTo>
                <a:lnTo>
                  <a:pt x="350" y="1512"/>
                </a:lnTo>
                <a:lnTo>
                  <a:pt x="350" y="1517"/>
                </a:lnTo>
                <a:lnTo>
                  <a:pt x="349" y="1524"/>
                </a:lnTo>
                <a:lnTo>
                  <a:pt x="346" y="1529"/>
                </a:lnTo>
                <a:lnTo>
                  <a:pt x="345" y="1536"/>
                </a:lnTo>
                <a:lnTo>
                  <a:pt x="341" y="1542"/>
                </a:lnTo>
                <a:lnTo>
                  <a:pt x="338" y="1547"/>
                </a:lnTo>
                <a:lnTo>
                  <a:pt x="334" y="1553"/>
                </a:lnTo>
                <a:lnTo>
                  <a:pt x="330" y="1558"/>
                </a:lnTo>
                <a:lnTo>
                  <a:pt x="324" y="1563"/>
                </a:lnTo>
                <a:lnTo>
                  <a:pt x="320" y="1567"/>
                </a:lnTo>
                <a:lnTo>
                  <a:pt x="314" y="1569"/>
                </a:lnTo>
                <a:lnTo>
                  <a:pt x="309" y="1574"/>
                </a:lnTo>
                <a:lnTo>
                  <a:pt x="303" y="1576"/>
                </a:lnTo>
                <a:lnTo>
                  <a:pt x="296" y="1578"/>
                </a:lnTo>
                <a:lnTo>
                  <a:pt x="291" y="1579"/>
                </a:lnTo>
                <a:lnTo>
                  <a:pt x="284" y="1580"/>
                </a:lnTo>
                <a:lnTo>
                  <a:pt x="279" y="1580"/>
                </a:lnTo>
                <a:lnTo>
                  <a:pt x="272" y="1580"/>
                </a:lnTo>
                <a:lnTo>
                  <a:pt x="265" y="1579"/>
                </a:lnTo>
                <a:lnTo>
                  <a:pt x="259" y="1578"/>
                </a:lnTo>
                <a:lnTo>
                  <a:pt x="252" y="1576"/>
                </a:lnTo>
                <a:lnTo>
                  <a:pt x="247" y="1574"/>
                </a:lnTo>
                <a:lnTo>
                  <a:pt x="241" y="1569"/>
                </a:lnTo>
                <a:lnTo>
                  <a:pt x="236" y="1567"/>
                </a:lnTo>
                <a:lnTo>
                  <a:pt x="232" y="1563"/>
                </a:lnTo>
                <a:lnTo>
                  <a:pt x="226" y="1558"/>
                </a:lnTo>
                <a:lnTo>
                  <a:pt x="222" y="1553"/>
                </a:lnTo>
                <a:lnTo>
                  <a:pt x="218" y="1547"/>
                </a:lnTo>
                <a:lnTo>
                  <a:pt x="214" y="1542"/>
                </a:lnTo>
                <a:lnTo>
                  <a:pt x="211" y="1536"/>
                </a:lnTo>
                <a:lnTo>
                  <a:pt x="208" y="1531"/>
                </a:lnTo>
                <a:lnTo>
                  <a:pt x="207" y="1523"/>
                </a:lnTo>
                <a:lnTo>
                  <a:pt x="207" y="1517"/>
                </a:lnTo>
                <a:lnTo>
                  <a:pt x="207" y="239"/>
                </a:lnTo>
                <a:lnTo>
                  <a:pt x="114" y="648"/>
                </a:lnTo>
                <a:lnTo>
                  <a:pt x="112" y="663"/>
                </a:lnTo>
                <a:lnTo>
                  <a:pt x="110" y="669"/>
                </a:lnTo>
                <a:lnTo>
                  <a:pt x="107" y="673"/>
                </a:lnTo>
                <a:lnTo>
                  <a:pt x="106" y="677"/>
                </a:lnTo>
                <a:lnTo>
                  <a:pt x="102" y="681"/>
                </a:lnTo>
                <a:lnTo>
                  <a:pt x="99" y="685"/>
                </a:lnTo>
                <a:lnTo>
                  <a:pt x="96" y="690"/>
                </a:lnTo>
                <a:lnTo>
                  <a:pt x="92" y="694"/>
                </a:lnTo>
                <a:lnTo>
                  <a:pt x="88" y="696"/>
                </a:lnTo>
                <a:lnTo>
                  <a:pt x="84" y="699"/>
                </a:lnTo>
                <a:lnTo>
                  <a:pt x="80" y="701"/>
                </a:lnTo>
                <a:lnTo>
                  <a:pt x="76" y="703"/>
                </a:lnTo>
                <a:lnTo>
                  <a:pt x="72" y="705"/>
                </a:lnTo>
                <a:lnTo>
                  <a:pt x="66" y="706"/>
                </a:lnTo>
                <a:lnTo>
                  <a:pt x="62" y="706"/>
                </a:lnTo>
                <a:lnTo>
                  <a:pt x="56" y="707"/>
                </a:lnTo>
                <a:lnTo>
                  <a:pt x="51" y="706"/>
                </a:lnTo>
                <a:lnTo>
                  <a:pt x="47" y="706"/>
                </a:lnTo>
                <a:lnTo>
                  <a:pt x="41" y="705"/>
                </a:lnTo>
                <a:lnTo>
                  <a:pt x="37" y="703"/>
                </a:lnTo>
                <a:lnTo>
                  <a:pt x="33" y="701"/>
                </a:lnTo>
                <a:lnTo>
                  <a:pt x="27" y="699"/>
                </a:lnTo>
                <a:lnTo>
                  <a:pt x="23" y="696"/>
                </a:lnTo>
                <a:lnTo>
                  <a:pt x="21" y="694"/>
                </a:lnTo>
                <a:lnTo>
                  <a:pt x="16" y="690"/>
                </a:lnTo>
                <a:lnTo>
                  <a:pt x="12" y="685"/>
                </a:lnTo>
                <a:lnTo>
                  <a:pt x="11" y="681"/>
                </a:lnTo>
                <a:lnTo>
                  <a:pt x="7" y="677"/>
                </a:lnTo>
                <a:lnTo>
                  <a:pt x="5" y="673"/>
                </a:lnTo>
                <a:lnTo>
                  <a:pt x="3" y="669"/>
                </a:lnTo>
                <a:lnTo>
                  <a:pt x="3" y="663"/>
                </a:lnTo>
                <a:lnTo>
                  <a:pt x="1" y="659"/>
                </a:lnTo>
                <a:lnTo>
                  <a:pt x="0" y="654"/>
                </a:lnTo>
                <a:lnTo>
                  <a:pt x="1" y="648"/>
                </a:lnTo>
                <a:lnTo>
                  <a:pt x="112" y="68"/>
                </a:lnTo>
                <a:lnTo>
                  <a:pt x="117" y="54"/>
                </a:lnTo>
                <a:lnTo>
                  <a:pt x="123" y="44"/>
                </a:lnTo>
                <a:lnTo>
                  <a:pt x="125" y="40"/>
                </a:lnTo>
                <a:lnTo>
                  <a:pt x="130" y="32"/>
                </a:lnTo>
                <a:lnTo>
                  <a:pt x="136" y="25"/>
                </a:lnTo>
                <a:lnTo>
                  <a:pt x="152" y="12"/>
                </a:lnTo>
                <a:lnTo>
                  <a:pt x="161" y="5"/>
                </a:lnTo>
                <a:lnTo>
                  <a:pt x="174" y="1"/>
                </a:lnTo>
                <a:lnTo>
                  <a:pt x="185" y="0"/>
                </a:lnTo>
                <a:lnTo>
                  <a:pt x="594" y="0"/>
                </a:lnTo>
                <a:close/>
              </a:path>
            </a:pathLst>
          </a:custGeom>
          <a:solidFill>
            <a:srgbClr val="99CCFF"/>
          </a:solidFill>
          <a:ln w="0">
            <a:solidFill>
              <a:srgbClr val="000000"/>
            </a:solidFill>
            <a:round/>
          </a:ln>
        </p:spPr>
        <p:txBody>
          <a:bodyPr/>
          <a:lstStyle/>
          <a:p>
            <a:pPr>
              <a:defRPr b="0" i="0"/>
            </a:pPr>
            <a:endParaRPr lang="en-US"/>
          </a:p>
        </p:txBody>
      </p:sp>
      <p:sp>
        <p:nvSpPr>
          <p:cNvPr id="20" name="Freeform 5"/>
          <p:cNvSpPr/>
          <p:nvPr/>
        </p:nvSpPr>
        <p:spPr>
          <a:xfrm>
            <a:off x="4600575" y="1614488"/>
            <a:ext cx="168275" cy="169862"/>
          </a:xfrm>
          <a:custGeom>
            <a:avLst/>
            <a:gdLst>
              <a:gd name="T0" fmla="*/ 2147483647 w 318"/>
              <a:gd name="T1" fmla="*/ 2147483647 h 322"/>
              <a:gd name="T2" fmla="*/ 2147483647 w 318"/>
              <a:gd name="T3" fmla="*/ 2147483647 h 322"/>
              <a:gd name="T4" fmla="*/ 2147483647 w 318"/>
              <a:gd name="T5" fmla="*/ 2147483647 h 322"/>
              <a:gd name="T6" fmla="*/ 2147483647 w 318"/>
              <a:gd name="T7" fmla="*/ 2147483647 h 322"/>
              <a:gd name="T8" fmla="*/ 2147483647 w 318"/>
              <a:gd name="T9" fmla="*/ 0 h 322"/>
              <a:gd name="T10" fmla="*/ 2147483647 w 318"/>
              <a:gd name="T11" fmla="*/ 2147483647 h 322"/>
              <a:gd name="T12" fmla="*/ 2147483647 w 318"/>
              <a:gd name="T13" fmla="*/ 2147483647 h 322"/>
              <a:gd name="T14" fmla="*/ 2147483647 w 318"/>
              <a:gd name="T15" fmla="*/ 2147483647 h 322"/>
              <a:gd name="T16" fmla="*/ 0 w 318"/>
              <a:gd name="T17" fmla="*/ 2147483647 h 322"/>
              <a:gd name="T18" fmla="*/ 2147483647 w 318"/>
              <a:gd name="T19" fmla="*/ 2147483647 h 322"/>
              <a:gd name="T20" fmla="*/ 2147483647 w 318"/>
              <a:gd name="T21" fmla="*/ 2147483647 h 322"/>
              <a:gd name="T22" fmla="*/ 2147483647 w 318"/>
              <a:gd name="T23" fmla="*/ 2147483647 h 322"/>
              <a:gd name="T24" fmla="*/ 2147483647 w 318"/>
              <a:gd name="T25" fmla="*/ 2147483647 h 322"/>
              <a:gd name="T26" fmla="*/ 2147483647 w 318"/>
              <a:gd name="T27" fmla="*/ 2147483647 h 322"/>
              <a:gd name="T28" fmla="*/ 2147483647 w 318"/>
              <a:gd name="T29" fmla="*/ 2147483647 h 322"/>
              <a:gd name="T30" fmla="*/ 2147483647 w 318"/>
              <a:gd name="T31" fmla="*/ 2147483647 h 322"/>
              <a:gd name="T32" fmla="*/ 2147483647 w 318"/>
              <a:gd name="T33" fmla="*/ 2147483647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8"/>
              <a:gd name="T52" fmla="*/ 0 h 322"/>
              <a:gd name="T53" fmla="*/ 318 w 318"/>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8" h="322">
                <a:moveTo>
                  <a:pt x="318" y="161"/>
                </a:moveTo>
                <a:lnTo>
                  <a:pt x="305" y="98"/>
                </a:lnTo>
                <a:lnTo>
                  <a:pt x="271" y="46"/>
                </a:lnTo>
                <a:lnTo>
                  <a:pt x="221" y="12"/>
                </a:lnTo>
                <a:lnTo>
                  <a:pt x="159" y="0"/>
                </a:lnTo>
                <a:lnTo>
                  <a:pt x="97" y="12"/>
                </a:lnTo>
                <a:lnTo>
                  <a:pt x="47" y="46"/>
                </a:lnTo>
                <a:lnTo>
                  <a:pt x="13" y="98"/>
                </a:lnTo>
                <a:lnTo>
                  <a:pt x="0" y="161"/>
                </a:lnTo>
                <a:lnTo>
                  <a:pt x="13" y="224"/>
                </a:lnTo>
                <a:lnTo>
                  <a:pt x="47" y="275"/>
                </a:lnTo>
                <a:lnTo>
                  <a:pt x="97" y="310"/>
                </a:lnTo>
                <a:lnTo>
                  <a:pt x="159" y="322"/>
                </a:lnTo>
                <a:lnTo>
                  <a:pt x="221" y="310"/>
                </a:lnTo>
                <a:lnTo>
                  <a:pt x="271" y="275"/>
                </a:lnTo>
                <a:lnTo>
                  <a:pt x="305" y="224"/>
                </a:lnTo>
                <a:lnTo>
                  <a:pt x="318" y="161"/>
                </a:lnTo>
                <a:close/>
              </a:path>
            </a:pathLst>
          </a:custGeom>
          <a:solidFill>
            <a:srgbClr val="99CCFF"/>
          </a:solidFill>
          <a:ln w="0">
            <a:solidFill>
              <a:srgbClr val="000000"/>
            </a:solidFill>
            <a:round/>
          </a:ln>
        </p:spPr>
        <p:txBody>
          <a:bodyPr/>
          <a:lstStyle/>
          <a:p>
            <a:pPr>
              <a:defRPr b="0" i="0"/>
            </a:pPr>
            <a:endParaRPr lang="en-US"/>
          </a:p>
        </p:txBody>
      </p:sp>
      <p:sp>
        <p:nvSpPr>
          <p:cNvPr id="21" name="Freeform 6"/>
          <p:cNvSpPr/>
          <p:nvPr/>
        </p:nvSpPr>
        <p:spPr>
          <a:xfrm>
            <a:off x="3733800" y="3001963"/>
            <a:ext cx="412750" cy="839787"/>
          </a:xfrm>
          <a:custGeom>
            <a:avLst/>
            <a:gdLst>
              <a:gd name="T0" fmla="*/ 2147483647 w 781"/>
              <a:gd name="T1" fmla="*/ 2147483647 h 1587"/>
              <a:gd name="T2" fmla="*/ 2147483647 w 781"/>
              <a:gd name="T3" fmla="*/ 2147483647 h 1587"/>
              <a:gd name="T4" fmla="*/ 2147483647 w 781"/>
              <a:gd name="T5" fmla="*/ 2147483647 h 1587"/>
              <a:gd name="T6" fmla="*/ 2147483647 w 781"/>
              <a:gd name="T7" fmla="*/ 2147483647 h 1587"/>
              <a:gd name="T8" fmla="*/ 2147483647 w 781"/>
              <a:gd name="T9" fmla="*/ 2147483647 h 1587"/>
              <a:gd name="T10" fmla="*/ 2147483647 w 781"/>
              <a:gd name="T11" fmla="*/ 2147483647 h 1587"/>
              <a:gd name="T12" fmla="*/ 2147483647 w 781"/>
              <a:gd name="T13" fmla="*/ 2147483647 h 1587"/>
              <a:gd name="T14" fmla="*/ 2147483647 w 781"/>
              <a:gd name="T15" fmla="*/ 2147483647 h 1587"/>
              <a:gd name="T16" fmla="*/ 2147483647 w 781"/>
              <a:gd name="T17" fmla="*/ 2147483647 h 1587"/>
              <a:gd name="T18" fmla="*/ 2147483647 w 781"/>
              <a:gd name="T19" fmla="*/ 2147483647 h 1587"/>
              <a:gd name="T20" fmla="*/ 2147483647 w 781"/>
              <a:gd name="T21" fmla="*/ 2147483647 h 1587"/>
              <a:gd name="T22" fmla="*/ 2147483647 w 781"/>
              <a:gd name="T23" fmla="*/ 2147483647 h 1587"/>
              <a:gd name="T24" fmla="*/ 2147483647 w 781"/>
              <a:gd name="T25" fmla="*/ 2147483647 h 1587"/>
              <a:gd name="T26" fmla="*/ 2147483647 w 781"/>
              <a:gd name="T27" fmla="*/ 2147483647 h 1587"/>
              <a:gd name="T28" fmla="*/ 2147483647 w 781"/>
              <a:gd name="T29" fmla="*/ 2147483647 h 1587"/>
              <a:gd name="T30" fmla="*/ 2147483647 w 781"/>
              <a:gd name="T31" fmla="*/ 2147483647 h 1587"/>
              <a:gd name="T32" fmla="*/ 2147483647 w 781"/>
              <a:gd name="T33" fmla="*/ 2147483647 h 1587"/>
              <a:gd name="T34" fmla="*/ 2147483647 w 781"/>
              <a:gd name="T35" fmla="*/ 2147483647 h 1587"/>
              <a:gd name="T36" fmla="*/ 2147483647 w 781"/>
              <a:gd name="T37" fmla="*/ 2147483647 h 1587"/>
              <a:gd name="T38" fmla="*/ 2147483647 w 781"/>
              <a:gd name="T39" fmla="*/ 2147483647 h 1587"/>
              <a:gd name="T40" fmla="*/ 2147483647 w 781"/>
              <a:gd name="T41" fmla="*/ 2147483647 h 1587"/>
              <a:gd name="T42" fmla="*/ 2147483647 w 781"/>
              <a:gd name="T43" fmla="*/ 2147483647 h 1587"/>
              <a:gd name="T44" fmla="*/ 2147483647 w 781"/>
              <a:gd name="T45" fmla="*/ 2147483647 h 1587"/>
              <a:gd name="T46" fmla="*/ 2147483647 w 781"/>
              <a:gd name="T47" fmla="*/ 2147483647 h 1587"/>
              <a:gd name="T48" fmla="*/ 2147483647 w 781"/>
              <a:gd name="T49" fmla="*/ 2147483647 h 1587"/>
              <a:gd name="T50" fmla="*/ 2147483647 w 781"/>
              <a:gd name="T51" fmla="*/ 2147483647 h 1587"/>
              <a:gd name="T52" fmla="*/ 2147483647 w 781"/>
              <a:gd name="T53" fmla="*/ 2147483647 h 1587"/>
              <a:gd name="T54" fmla="*/ 2147483647 w 781"/>
              <a:gd name="T55" fmla="*/ 2147483647 h 1587"/>
              <a:gd name="T56" fmla="*/ 2147483647 w 781"/>
              <a:gd name="T57" fmla="*/ 2147483647 h 1587"/>
              <a:gd name="T58" fmla="*/ 2147483647 w 781"/>
              <a:gd name="T59" fmla="*/ 2147483647 h 1587"/>
              <a:gd name="T60" fmla="*/ 2147483647 w 781"/>
              <a:gd name="T61" fmla="*/ 2147483647 h 1587"/>
              <a:gd name="T62" fmla="*/ 2147483647 w 781"/>
              <a:gd name="T63" fmla="*/ 2147483647 h 1587"/>
              <a:gd name="T64" fmla="*/ 2147483647 w 781"/>
              <a:gd name="T65" fmla="*/ 2147483647 h 1587"/>
              <a:gd name="T66" fmla="*/ 2147483647 w 781"/>
              <a:gd name="T67" fmla="*/ 2147483647 h 1587"/>
              <a:gd name="T68" fmla="*/ 2147483647 w 781"/>
              <a:gd name="T69" fmla="*/ 2147483647 h 1587"/>
              <a:gd name="T70" fmla="*/ 2147483647 w 781"/>
              <a:gd name="T71" fmla="*/ 2147483647 h 1587"/>
              <a:gd name="T72" fmla="*/ 2147483647 w 781"/>
              <a:gd name="T73" fmla="*/ 2147483647 h 1587"/>
              <a:gd name="T74" fmla="*/ 2147483647 w 781"/>
              <a:gd name="T75" fmla="*/ 2147483647 h 1587"/>
              <a:gd name="T76" fmla="*/ 2147483647 w 781"/>
              <a:gd name="T77" fmla="*/ 2147483647 h 1587"/>
              <a:gd name="T78" fmla="*/ 2147483647 w 781"/>
              <a:gd name="T79" fmla="*/ 2147483647 h 1587"/>
              <a:gd name="T80" fmla="*/ 2147483647 w 781"/>
              <a:gd name="T81" fmla="*/ 2147483647 h 1587"/>
              <a:gd name="T82" fmla="*/ 2147483647 w 781"/>
              <a:gd name="T83" fmla="*/ 2147483647 h 1587"/>
              <a:gd name="T84" fmla="*/ 2147483647 w 781"/>
              <a:gd name="T85" fmla="*/ 2147483647 h 1587"/>
              <a:gd name="T86" fmla="*/ 2147483647 w 781"/>
              <a:gd name="T87" fmla="*/ 2147483647 h 1587"/>
              <a:gd name="T88" fmla="*/ 2147483647 w 781"/>
              <a:gd name="T89" fmla="*/ 2147483647 h 1587"/>
              <a:gd name="T90" fmla="*/ 2147483647 w 781"/>
              <a:gd name="T91" fmla="*/ 2147483647 h 1587"/>
              <a:gd name="T92" fmla="*/ 2147483647 w 781"/>
              <a:gd name="T93" fmla="*/ 2147483647 h 1587"/>
              <a:gd name="T94" fmla="*/ 2147483647 w 781"/>
              <a:gd name="T95" fmla="*/ 2147483647 h 1587"/>
              <a:gd name="T96" fmla="*/ 2147483647 w 781"/>
              <a:gd name="T97" fmla="*/ 2147483647 h 1587"/>
              <a:gd name="T98" fmla="*/ 2147483647 w 781"/>
              <a:gd name="T99" fmla="*/ 2147483647 h 1587"/>
              <a:gd name="T100" fmla="*/ 2147483647 w 781"/>
              <a:gd name="T101" fmla="*/ 2147483647 h 1587"/>
              <a:gd name="T102" fmla="*/ 2147483647 w 781"/>
              <a:gd name="T103" fmla="*/ 2147483647 h 1587"/>
              <a:gd name="T104" fmla="*/ 2147483647 w 781"/>
              <a:gd name="T105" fmla="*/ 2147483647 h 1587"/>
              <a:gd name="T106" fmla="*/ 2147483647 w 781"/>
              <a:gd name="T107" fmla="*/ 2147483647 h 1587"/>
              <a:gd name="T108" fmla="*/ 2147483647 w 781"/>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1587"/>
              <a:gd name="T167" fmla="*/ 781 w 781"/>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1587">
                <a:moveTo>
                  <a:pt x="595" y="0"/>
                </a:moveTo>
                <a:lnTo>
                  <a:pt x="608" y="3"/>
                </a:lnTo>
                <a:lnTo>
                  <a:pt x="621" y="9"/>
                </a:lnTo>
                <a:lnTo>
                  <a:pt x="630" y="16"/>
                </a:lnTo>
                <a:lnTo>
                  <a:pt x="644" y="30"/>
                </a:lnTo>
                <a:lnTo>
                  <a:pt x="650" y="38"/>
                </a:lnTo>
                <a:lnTo>
                  <a:pt x="657" y="47"/>
                </a:lnTo>
                <a:lnTo>
                  <a:pt x="658" y="51"/>
                </a:lnTo>
                <a:lnTo>
                  <a:pt x="662" y="59"/>
                </a:lnTo>
                <a:lnTo>
                  <a:pt x="669" y="74"/>
                </a:lnTo>
                <a:lnTo>
                  <a:pt x="781" y="655"/>
                </a:lnTo>
                <a:lnTo>
                  <a:pt x="781" y="659"/>
                </a:lnTo>
                <a:lnTo>
                  <a:pt x="779" y="666"/>
                </a:lnTo>
                <a:lnTo>
                  <a:pt x="778" y="670"/>
                </a:lnTo>
                <a:lnTo>
                  <a:pt x="777" y="674"/>
                </a:lnTo>
                <a:lnTo>
                  <a:pt x="775" y="680"/>
                </a:lnTo>
                <a:lnTo>
                  <a:pt x="773" y="684"/>
                </a:lnTo>
                <a:lnTo>
                  <a:pt x="770" y="688"/>
                </a:lnTo>
                <a:lnTo>
                  <a:pt x="768" y="692"/>
                </a:lnTo>
                <a:lnTo>
                  <a:pt x="764" y="696"/>
                </a:lnTo>
                <a:lnTo>
                  <a:pt x="760" y="699"/>
                </a:lnTo>
                <a:lnTo>
                  <a:pt x="756" y="702"/>
                </a:lnTo>
                <a:lnTo>
                  <a:pt x="752" y="705"/>
                </a:lnTo>
                <a:lnTo>
                  <a:pt x="748" y="707"/>
                </a:lnTo>
                <a:lnTo>
                  <a:pt x="744" y="710"/>
                </a:lnTo>
                <a:lnTo>
                  <a:pt x="738" y="711"/>
                </a:lnTo>
                <a:lnTo>
                  <a:pt x="734" y="713"/>
                </a:lnTo>
                <a:lnTo>
                  <a:pt x="728" y="713"/>
                </a:lnTo>
                <a:lnTo>
                  <a:pt x="724" y="713"/>
                </a:lnTo>
                <a:lnTo>
                  <a:pt x="719" y="713"/>
                </a:lnTo>
                <a:lnTo>
                  <a:pt x="715" y="713"/>
                </a:lnTo>
                <a:lnTo>
                  <a:pt x="709" y="711"/>
                </a:lnTo>
                <a:lnTo>
                  <a:pt x="705" y="710"/>
                </a:lnTo>
                <a:lnTo>
                  <a:pt x="699" y="707"/>
                </a:lnTo>
                <a:lnTo>
                  <a:pt x="695" y="705"/>
                </a:lnTo>
                <a:lnTo>
                  <a:pt x="691" y="702"/>
                </a:lnTo>
                <a:lnTo>
                  <a:pt x="688" y="699"/>
                </a:lnTo>
                <a:lnTo>
                  <a:pt x="684" y="696"/>
                </a:lnTo>
                <a:lnTo>
                  <a:pt x="682" y="692"/>
                </a:lnTo>
                <a:lnTo>
                  <a:pt x="677" y="688"/>
                </a:lnTo>
                <a:lnTo>
                  <a:pt x="675" y="684"/>
                </a:lnTo>
                <a:lnTo>
                  <a:pt x="673" y="680"/>
                </a:lnTo>
                <a:lnTo>
                  <a:pt x="672" y="674"/>
                </a:lnTo>
                <a:lnTo>
                  <a:pt x="671" y="670"/>
                </a:lnTo>
                <a:lnTo>
                  <a:pt x="666" y="655"/>
                </a:lnTo>
                <a:lnTo>
                  <a:pt x="578" y="244"/>
                </a:lnTo>
                <a:lnTo>
                  <a:pt x="578" y="1517"/>
                </a:lnTo>
                <a:lnTo>
                  <a:pt x="577" y="1524"/>
                </a:lnTo>
                <a:lnTo>
                  <a:pt x="575" y="1529"/>
                </a:lnTo>
                <a:lnTo>
                  <a:pt x="573" y="1536"/>
                </a:lnTo>
                <a:lnTo>
                  <a:pt x="570" y="1542"/>
                </a:lnTo>
                <a:lnTo>
                  <a:pt x="567" y="1549"/>
                </a:lnTo>
                <a:lnTo>
                  <a:pt x="563" y="1554"/>
                </a:lnTo>
                <a:lnTo>
                  <a:pt x="559" y="1560"/>
                </a:lnTo>
                <a:lnTo>
                  <a:pt x="555" y="1564"/>
                </a:lnTo>
                <a:lnTo>
                  <a:pt x="550" y="1569"/>
                </a:lnTo>
                <a:lnTo>
                  <a:pt x="545" y="1573"/>
                </a:lnTo>
                <a:lnTo>
                  <a:pt x="539" y="1576"/>
                </a:lnTo>
                <a:lnTo>
                  <a:pt x="534" y="1579"/>
                </a:lnTo>
                <a:lnTo>
                  <a:pt x="527" y="1582"/>
                </a:lnTo>
                <a:lnTo>
                  <a:pt x="522" y="1585"/>
                </a:lnTo>
                <a:lnTo>
                  <a:pt x="516" y="1586"/>
                </a:lnTo>
                <a:lnTo>
                  <a:pt x="509" y="1587"/>
                </a:lnTo>
                <a:lnTo>
                  <a:pt x="502" y="1587"/>
                </a:lnTo>
                <a:lnTo>
                  <a:pt x="497" y="1587"/>
                </a:lnTo>
                <a:lnTo>
                  <a:pt x="490" y="1586"/>
                </a:lnTo>
                <a:lnTo>
                  <a:pt x="483" y="1585"/>
                </a:lnTo>
                <a:lnTo>
                  <a:pt x="477" y="1582"/>
                </a:lnTo>
                <a:lnTo>
                  <a:pt x="472" y="1579"/>
                </a:lnTo>
                <a:lnTo>
                  <a:pt x="466" y="1576"/>
                </a:lnTo>
                <a:lnTo>
                  <a:pt x="461" y="1573"/>
                </a:lnTo>
                <a:lnTo>
                  <a:pt x="455" y="1569"/>
                </a:lnTo>
                <a:lnTo>
                  <a:pt x="450" y="1564"/>
                </a:lnTo>
                <a:lnTo>
                  <a:pt x="446" y="1560"/>
                </a:lnTo>
                <a:lnTo>
                  <a:pt x="441" y="1554"/>
                </a:lnTo>
                <a:lnTo>
                  <a:pt x="439" y="1549"/>
                </a:lnTo>
                <a:lnTo>
                  <a:pt x="436" y="1543"/>
                </a:lnTo>
                <a:lnTo>
                  <a:pt x="435" y="1536"/>
                </a:lnTo>
                <a:lnTo>
                  <a:pt x="433" y="1529"/>
                </a:lnTo>
                <a:lnTo>
                  <a:pt x="432" y="1524"/>
                </a:lnTo>
                <a:lnTo>
                  <a:pt x="432" y="1517"/>
                </a:lnTo>
                <a:lnTo>
                  <a:pt x="430" y="1503"/>
                </a:lnTo>
                <a:lnTo>
                  <a:pt x="390" y="867"/>
                </a:lnTo>
                <a:lnTo>
                  <a:pt x="390" y="865"/>
                </a:lnTo>
                <a:lnTo>
                  <a:pt x="352" y="1493"/>
                </a:lnTo>
                <a:lnTo>
                  <a:pt x="350" y="1511"/>
                </a:lnTo>
                <a:lnTo>
                  <a:pt x="350" y="1517"/>
                </a:lnTo>
                <a:lnTo>
                  <a:pt x="349" y="1524"/>
                </a:lnTo>
                <a:lnTo>
                  <a:pt x="346" y="1529"/>
                </a:lnTo>
                <a:lnTo>
                  <a:pt x="345" y="1536"/>
                </a:lnTo>
                <a:lnTo>
                  <a:pt x="341" y="1542"/>
                </a:lnTo>
                <a:lnTo>
                  <a:pt x="338" y="1547"/>
                </a:lnTo>
                <a:lnTo>
                  <a:pt x="334" y="1553"/>
                </a:lnTo>
                <a:lnTo>
                  <a:pt x="330" y="1558"/>
                </a:lnTo>
                <a:lnTo>
                  <a:pt x="324" y="1562"/>
                </a:lnTo>
                <a:lnTo>
                  <a:pt x="320" y="1567"/>
                </a:lnTo>
                <a:lnTo>
                  <a:pt x="315" y="1569"/>
                </a:lnTo>
                <a:lnTo>
                  <a:pt x="309" y="1573"/>
                </a:lnTo>
                <a:lnTo>
                  <a:pt x="304" y="1576"/>
                </a:lnTo>
                <a:lnTo>
                  <a:pt x="297" y="1578"/>
                </a:lnTo>
                <a:lnTo>
                  <a:pt x="291" y="1579"/>
                </a:lnTo>
                <a:lnTo>
                  <a:pt x="284" y="1580"/>
                </a:lnTo>
                <a:lnTo>
                  <a:pt x="279" y="1580"/>
                </a:lnTo>
                <a:lnTo>
                  <a:pt x="272" y="1580"/>
                </a:lnTo>
                <a:lnTo>
                  <a:pt x="265" y="1579"/>
                </a:lnTo>
                <a:lnTo>
                  <a:pt x="259" y="1578"/>
                </a:lnTo>
                <a:lnTo>
                  <a:pt x="252" y="1576"/>
                </a:lnTo>
                <a:lnTo>
                  <a:pt x="247" y="1573"/>
                </a:lnTo>
                <a:lnTo>
                  <a:pt x="241" y="1569"/>
                </a:lnTo>
                <a:lnTo>
                  <a:pt x="236" y="1567"/>
                </a:lnTo>
                <a:lnTo>
                  <a:pt x="232" y="1562"/>
                </a:lnTo>
                <a:lnTo>
                  <a:pt x="226" y="1558"/>
                </a:lnTo>
                <a:lnTo>
                  <a:pt x="222" y="1553"/>
                </a:lnTo>
                <a:lnTo>
                  <a:pt x="218" y="1547"/>
                </a:lnTo>
                <a:lnTo>
                  <a:pt x="214" y="1542"/>
                </a:lnTo>
                <a:lnTo>
                  <a:pt x="211" y="1536"/>
                </a:lnTo>
                <a:lnTo>
                  <a:pt x="208" y="1531"/>
                </a:lnTo>
                <a:lnTo>
                  <a:pt x="207" y="1522"/>
                </a:lnTo>
                <a:lnTo>
                  <a:pt x="207" y="1517"/>
                </a:lnTo>
                <a:lnTo>
                  <a:pt x="207" y="238"/>
                </a:lnTo>
                <a:lnTo>
                  <a:pt x="115" y="648"/>
                </a:lnTo>
                <a:lnTo>
                  <a:pt x="112" y="663"/>
                </a:lnTo>
                <a:lnTo>
                  <a:pt x="110" y="669"/>
                </a:lnTo>
                <a:lnTo>
                  <a:pt x="108" y="673"/>
                </a:lnTo>
                <a:lnTo>
                  <a:pt x="106" y="677"/>
                </a:lnTo>
                <a:lnTo>
                  <a:pt x="102" y="681"/>
                </a:lnTo>
                <a:lnTo>
                  <a:pt x="99" y="685"/>
                </a:lnTo>
                <a:lnTo>
                  <a:pt x="97" y="689"/>
                </a:lnTo>
                <a:lnTo>
                  <a:pt x="92" y="694"/>
                </a:lnTo>
                <a:lnTo>
                  <a:pt x="88" y="696"/>
                </a:lnTo>
                <a:lnTo>
                  <a:pt x="84" y="699"/>
                </a:lnTo>
                <a:lnTo>
                  <a:pt x="80" y="700"/>
                </a:lnTo>
                <a:lnTo>
                  <a:pt x="76" y="703"/>
                </a:lnTo>
                <a:lnTo>
                  <a:pt x="72" y="705"/>
                </a:lnTo>
                <a:lnTo>
                  <a:pt x="66" y="706"/>
                </a:lnTo>
                <a:lnTo>
                  <a:pt x="62" y="706"/>
                </a:lnTo>
                <a:lnTo>
                  <a:pt x="57" y="707"/>
                </a:lnTo>
                <a:lnTo>
                  <a:pt x="51" y="706"/>
                </a:lnTo>
                <a:lnTo>
                  <a:pt x="47" y="706"/>
                </a:lnTo>
                <a:lnTo>
                  <a:pt x="41" y="705"/>
                </a:lnTo>
                <a:lnTo>
                  <a:pt x="37" y="703"/>
                </a:lnTo>
                <a:lnTo>
                  <a:pt x="33" y="700"/>
                </a:lnTo>
                <a:lnTo>
                  <a:pt x="28" y="699"/>
                </a:lnTo>
                <a:lnTo>
                  <a:pt x="23" y="696"/>
                </a:lnTo>
                <a:lnTo>
                  <a:pt x="21" y="694"/>
                </a:lnTo>
                <a:lnTo>
                  <a:pt x="17" y="689"/>
                </a:lnTo>
                <a:lnTo>
                  <a:pt x="12" y="685"/>
                </a:lnTo>
                <a:lnTo>
                  <a:pt x="11" y="681"/>
                </a:lnTo>
                <a:lnTo>
                  <a:pt x="7" y="677"/>
                </a:lnTo>
                <a:lnTo>
                  <a:pt x="6" y="673"/>
                </a:lnTo>
                <a:lnTo>
                  <a:pt x="3" y="669"/>
                </a:lnTo>
                <a:lnTo>
                  <a:pt x="3" y="663"/>
                </a:lnTo>
                <a:lnTo>
                  <a:pt x="1" y="659"/>
                </a:lnTo>
                <a:lnTo>
                  <a:pt x="0" y="654"/>
                </a:lnTo>
                <a:lnTo>
                  <a:pt x="1" y="648"/>
                </a:lnTo>
                <a:lnTo>
                  <a:pt x="112" y="67"/>
                </a:lnTo>
                <a:lnTo>
                  <a:pt x="117" y="54"/>
                </a:lnTo>
                <a:lnTo>
                  <a:pt x="123" y="44"/>
                </a:lnTo>
                <a:lnTo>
                  <a:pt x="126" y="40"/>
                </a:lnTo>
                <a:lnTo>
                  <a:pt x="130" y="32"/>
                </a:lnTo>
                <a:lnTo>
                  <a:pt x="137" y="25"/>
                </a:lnTo>
                <a:lnTo>
                  <a:pt x="152" y="12"/>
                </a:lnTo>
                <a:lnTo>
                  <a:pt x="161" y="5"/>
                </a:lnTo>
                <a:lnTo>
                  <a:pt x="174" y="1"/>
                </a:lnTo>
                <a:lnTo>
                  <a:pt x="185" y="0"/>
                </a:lnTo>
                <a:lnTo>
                  <a:pt x="595" y="0"/>
                </a:lnTo>
                <a:close/>
              </a:path>
            </a:pathLst>
          </a:custGeom>
          <a:solidFill>
            <a:srgbClr val="99CCFF"/>
          </a:solidFill>
          <a:ln w="0">
            <a:solidFill>
              <a:srgbClr val="000000"/>
            </a:solidFill>
            <a:round/>
          </a:ln>
        </p:spPr>
        <p:txBody>
          <a:bodyPr/>
          <a:lstStyle/>
          <a:p>
            <a:pPr>
              <a:defRPr b="0" i="0"/>
            </a:pPr>
            <a:endParaRPr lang="en-US"/>
          </a:p>
        </p:txBody>
      </p:sp>
      <p:sp>
        <p:nvSpPr>
          <p:cNvPr id="22" name="Freeform 7"/>
          <p:cNvSpPr/>
          <p:nvPr/>
        </p:nvSpPr>
        <p:spPr>
          <a:xfrm>
            <a:off x="3852863" y="2811463"/>
            <a:ext cx="166687" cy="171450"/>
          </a:xfrm>
          <a:custGeom>
            <a:avLst/>
            <a:gdLst>
              <a:gd name="T0" fmla="*/ 2147483647 w 317"/>
              <a:gd name="T1" fmla="*/ 2147483647 h 323"/>
              <a:gd name="T2" fmla="*/ 2147483647 w 317"/>
              <a:gd name="T3" fmla="*/ 2147483647 h 323"/>
              <a:gd name="T4" fmla="*/ 2147483647 w 317"/>
              <a:gd name="T5" fmla="*/ 2147483647 h 323"/>
              <a:gd name="T6" fmla="*/ 2147483647 w 317"/>
              <a:gd name="T7" fmla="*/ 2147483647 h 323"/>
              <a:gd name="T8" fmla="*/ 2147483647 w 317"/>
              <a:gd name="T9" fmla="*/ 0 h 323"/>
              <a:gd name="T10" fmla="*/ 2147483647 w 317"/>
              <a:gd name="T11" fmla="*/ 2147483647 h 323"/>
              <a:gd name="T12" fmla="*/ 2147483647 w 317"/>
              <a:gd name="T13" fmla="*/ 2147483647 h 323"/>
              <a:gd name="T14" fmla="*/ 2147483647 w 317"/>
              <a:gd name="T15" fmla="*/ 2147483647 h 323"/>
              <a:gd name="T16" fmla="*/ 0 w 317"/>
              <a:gd name="T17" fmla="*/ 2147483647 h 323"/>
              <a:gd name="T18" fmla="*/ 2147483647 w 317"/>
              <a:gd name="T19" fmla="*/ 2147483647 h 323"/>
              <a:gd name="T20" fmla="*/ 2147483647 w 317"/>
              <a:gd name="T21" fmla="*/ 2147483647 h 323"/>
              <a:gd name="T22" fmla="*/ 2147483647 w 317"/>
              <a:gd name="T23" fmla="*/ 2147483647 h 323"/>
              <a:gd name="T24" fmla="*/ 2147483647 w 317"/>
              <a:gd name="T25" fmla="*/ 2147483647 h 323"/>
              <a:gd name="T26" fmla="*/ 2147483647 w 317"/>
              <a:gd name="T27" fmla="*/ 2147483647 h 323"/>
              <a:gd name="T28" fmla="*/ 2147483647 w 317"/>
              <a:gd name="T29" fmla="*/ 2147483647 h 323"/>
              <a:gd name="T30" fmla="*/ 2147483647 w 317"/>
              <a:gd name="T31" fmla="*/ 2147483647 h 323"/>
              <a:gd name="T32" fmla="*/ 2147483647 w 317"/>
              <a:gd name="T33" fmla="*/ 2147483647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323"/>
              <a:gd name="T53" fmla="*/ 317 w 317"/>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323">
                <a:moveTo>
                  <a:pt x="317" y="161"/>
                </a:moveTo>
                <a:lnTo>
                  <a:pt x="305" y="98"/>
                </a:lnTo>
                <a:lnTo>
                  <a:pt x="270" y="47"/>
                </a:lnTo>
                <a:lnTo>
                  <a:pt x="221" y="12"/>
                </a:lnTo>
                <a:lnTo>
                  <a:pt x="159" y="0"/>
                </a:lnTo>
                <a:lnTo>
                  <a:pt x="96" y="12"/>
                </a:lnTo>
                <a:lnTo>
                  <a:pt x="47" y="47"/>
                </a:lnTo>
                <a:lnTo>
                  <a:pt x="12" y="98"/>
                </a:lnTo>
                <a:lnTo>
                  <a:pt x="0" y="161"/>
                </a:lnTo>
                <a:lnTo>
                  <a:pt x="12" y="225"/>
                </a:lnTo>
                <a:lnTo>
                  <a:pt x="47" y="276"/>
                </a:lnTo>
                <a:lnTo>
                  <a:pt x="96" y="310"/>
                </a:lnTo>
                <a:lnTo>
                  <a:pt x="159" y="323"/>
                </a:lnTo>
                <a:lnTo>
                  <a:pt x="221" y="310"/>
                </a:lnTo>
                <a:lnTo>
                  <a:pt x="270" y="276"/>
                </a:lnTo>
                <a:lnTo>
                  <a:pt x="305" y="225"/>
                </a:lnTo>
                <a:lnTo>
                  <a:pt x="317" y="161"/>
                </a:lnTo>
                <a:close/>
              </a:path>
            </a:pathLst>
          </a:custGeom>
          <a:solidFill>
            <a:srgbClr val="99CCFF"/>
          </a:solidFill>
          <a:ln w="0">
            <a:solidFill>
              <a:srgbClr val="000000"/>
            </a:solidFill>
            <a:round/>
          </a:ln>
        </p:spPr>
        <p:txBody>
          <a:bodyPr/>
          <a:lstStyle/>
          <a:p>
            <a:pPr>
              <a:defRPr b="0" i="0"/>
            </a:pPr>
            <a:endParaRPr lang="en-US"/>
          </a:p>
        </p:txBody>
      </p:sp>
      <p:sp>
        <p:nvSpPr>
          <p:cNvPr id="32" name="Freeform 8"/>
          <p:cNvSpPr/>
          <p:nvPr/>
        </p:nvSpPr>
        <p:spPr>
          <a:xfrm>
            <a:off x="4221163" y="3016250"/>
            <a:ext cx="412750" cy="839788"/>
          </a:xfrm>
          <a:custGeom>
            <a:avLst/>
            <a:gdLst>
              <a:gd name="T0" fmla="*/ 2147483647 w 780"/>
              <a:gd name="T1" fmla="*/ 2147483647 h 1587"/>
              <a:gd name="T2" fmla="*/ 2147483647 w 780"/>
              <a:gd name="T3" fmla="*/ 2147483647 h 1587"/>
              <a:gd name="T4" fmla="*/ 2147483647 w 780"/>
              <a:gd name="T5" fmla="*/ 2147483647 h 1587"/>
              <a:gd name="T6" fmla="*/ 2147483647 w 780"/>
              <a:gd name="T7" fmla="*/ 2147483647 h 1587"/>
              <a:gd name="T8" fmla="*/ 2147483647 w 780"/>
              <a:gd name="T9" fmla="*/ 2147483647 h 1587"/>
              <a:gd name="T10" fmla="*/ 2147483647 w 780"/>
              <a:gd name="T11" fmla="*/ 2147483647 h 1587"/>
              <a:gd name="T12" fmla="*/ 2147483647 w 780"/>
              <a:gd name="T13" fmla="*/ 2147483647 h 1587"/>
              <a:gd name="T14" fmla="*/ 2147483647 w 780"/>
              <a:gd name="T15" fmla="*/ 2147483647 h 1587"/>
              <a:gd name="T16" fmla="*/ 2147483647 w 780"/>
              <a:gd name="T17" fmla="*/ 2147483647 h 1587"/>
              <a:gd name="T18" fmla="*/ 2147483647 w 780"/>
              <a:gd name="T19" fmla="*/ 2147483647 h 1587"/>
              <a:gd name="T20" fmla="*/ 2147483647 w 780"/>
              <a:gd name="T21" fmla="*/ 2147483647 h 1587"/>
              <a:gd name="T22" fmla="*/ 2147483647 w 780"/>
              <a:gd name="T23" fmla="*/ 2147483647 h 1587"/>
              <a:gd name="T24" fmla="*/ 2147483647 w 780"/>
              <a:gd name="T25" fmla="*/ 2147483647 h 1587"/>
              <a:gd name="T26" fmla="*/ 2147483647 w 780"/>
              <a:gd name="T27" fmla="*/ 2147483647 h 1587"/>
              <a:gd name="T28" fmla="*/ 2147483647 w 780"/>
              <a:gd name="T29" fmla="*/ 2147483647 h 1587"/>
              <a:gd name="T30" fmla="*/ 2147483647 w 780"/>
              <a:gd name="T31" fmla="*/ 2147483647 h 1587"/>
              <a:gd name="T32" fmla="*/ 2147483647 w 780"/>
              <a:gd name="T33" fmla="*/ 2147483647 h 1587"/>
              <a:gd name="T34" fmla="*/ 2147483647 w 780"/>
              <a:gd name="T35" fmla="*/ 2147483647 h 1587"/>
              <a:gd name="T36" fmla="*/ 2147483647 w 780"/>
              <a:gd name="T37" fmla="*/ 2147483647 h 1587"/>
              <a:gd name="T38" fmla="*/ 2147483647 w 780"/>
              <a:gd name="T39" fmla="*/ 2147483647 h 1587"/>
              <a:gd name="T40" fmla="*/ 2147483647 w 780"/>
              <a:gd name="T41" fmla="*/ 2147483647 h 1587"/>
              <a:gd name="T42" fmla="*/ 2147483647 w 780"/>
              <a:gd name="T43" fmla="*/ 2147483647 h 1587"/>
              <a:gd name="T44" fmla="*/ 2147483647 w 780"/>
              <a:gd name="T45" fmla="*/ 2147483647 h 1587"/>
              <a:gd name="T46" fmla="*/ 2147483647 w 780"/>
              <a:gd name="T47" fmla="*/ 2147483647 h 1587"/>
              <a:gd name="T48" fmla="*/ 2147483647 w 780"/>
              <a:gd name="T49" fmla="*/ 2147483647 h 1587"/>
              <a:gd name="T50" fmla="*/ 2147483647 w 780"/>
              <a:gd name="T51" fmla="*/ 2147483647 h 1587"/>
              <a:gd name="T52" fmla="*/ 2147483647 w 780"/>
              <a:gd name="T53" fmla="*/ 2147483647 h 1587"/>
              <a:gd name="T54" fmla="*/ 2147483647 w 780"/>
              <a:gd name="T55" fmla="*/ 2147483647 h 1587"/>
              <a:gd name="T56" fmla="*/ 2147483647 w 780"/>
              <a:gd name="T57" fmla="*/ 2147483647 h 1587"/>
              <a:gd name="T58" fmla="*/ 2147483647 w 780"/>
              <a:gd name="T59" fmla="*/ 2147483647 h 1587"/>
              <a:gd name="T60" fmla="*/ 2147483647 w 780"/>
              <a:gd name="T61" fmla="*/ 2147483647 h 1587"/>
              <a:gd name="T62" fmla="*/ 2147483647 w 780"/>
              <a:gd name="T63" fmla="*/ 2147483647 h 1587"/>
              <a:gd name="T64" fmla="*/ 2147483647 w 780"/>
              <a:gd name="T65" fmla="*/ 2147483647 h 1587"/>
              <a:gd name="T66" fmla="*/ 2147483647 w 780"/>
              <a:gd name="T67" fmla="*/ 2147483647 h 1587"/>
              <a:gd name="T68" fmla="*/ 2147483647 w 780"/>
              <a:gd name="T69" fmla="*/ 2147483647 h 1587"/>
              <a:gd name="T70" fmla="*/ 2147483647 w 780"/>
              <a:gd name="T71" fmla="*/ 2147483647 h 1587"/>
              <a:gd name="T72" fmla="*/ 2147483647 w 780"/>
              <a:gd name="T73" fmla="*/ 2147483647 h 1587"/>
              <a:gd name="T74" fmla="*/ 2147483647 w 780"/>
              <a:gd name="T75" fmla="*/ 2147483647 h 1587"/>
              <a:gd name="T76" fmla="*/ 2147483647 w 780"/>
              <a:gd name="T77" fmla="*/ 2147483647 h 1587"/>
              <a:gd name="T78" fmla="*/ 2147483647 w 780"/>
              <a:gd name="T79" fmla="*/ 2147483647 h 1587"/>
              <a:gd name="T80" fmla="*/ 2147483647 w 780"/>
              <a:gd name="T81" fmla="*/ 2147483647 h 1587"/>
              <a:gd name="T82" fmla="*/ 2147483647 w 780"/>
              <a:gd name="T83" fmla="*/ 2147483647 h 1587"/>
              <a:gd name="T84" fmla="*/ 2147483647 w 780"/>
              <a:gd name="T85" fmla="*/ 2147483647 h 1587"/>
              <a:gd name="T86" fmla="*/ 2147483647 w 780"/>
              <a:gd name="T87" fmla="*/ 2147483647 h 1587"/>
              <a:gd name="T88" fmla="*/ 2147483647 w 780"/>
              <a:gd name="T89" fmla="*/ 2147483647 h 1587"/>
              <a:gd name="T90" fmla="*/ 2147483647 w 780"/>
              <a:gd name="T91" fmla="*/ 2147483647 h 1587"/>
              <a:gd name="T92" fmla="*/ 2147483647 w 780"/>
              <a:gd name="T93" fmla="*/ 2147483647 h 1587"/>
              <a:gd name="T94" fmla="*/ 2147483647 w 780"/>
              <a:gd name="T95" fmla="*/ 2147483647 h 1587"/>
              <a:gd name="T96" fmla="*/ 2147483647 w 780"/>
              <a:gd name="T97" fmla="*/ 2147483647 h 1587"/>
              <a:gd name="T98" fmla="*/ 2147483647 w 780"/>
              <a:gd name="T99" fmla="*/ 2147483647 h 1587"/>
              <a:gd name="T100" fmla="*/ 2147483647 w 780"/>
              <a:gd name="T101" fmla="*/ 2147483647 h 1587"/>
              <a:gd name="T102" fmla="*/ 2147483647 w 780"/>
              <a:gd name="T103" fmla="*/ 2147483647 h 1587"/>
              <a:gd name="T104" fmla="*/ 2147483647 w 780"/>
              <a:gd name="T105" fmla="*/ 2147483647 h 1587"/>
              <a:gd name="T106" fmla="*/ 2147483647 w 780"/>
              <a:gd name="T107" fmla="*/ 2147483647 h 1587"/>
              <a:gd name="T108" fmla="*/ 2147483647 w 780"/>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0"/>
              <a:gd name="T166" fmla="*/ 0 h 1587"/>
              <a:gd name="T167" fmla="*/ 780 w 780"/>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0" h="1587">
                <a:moveTo>
                  <a:pt x="594" y="0"/>
                </a:moveTo>
                <a:lnTo>
                  <a:pt x="608" y="3"/>
                </a:lnTo>
                <a:lnTo>
                  <a:pt x="620" y="10"/>
                </a:lnTo>
                <a:lnTo>
                  <a:pt x="630" y="17"/>
                </a:lnTo>
                <a:lnTo>
                  <a:pt x="644" y="30"/>
                </a:lnTo>
                <a:lnTo>
                  <a:pt x="649" y="39"/>
                </a:lnTo>
                <a:lnTo>
                  <a:pt x="656" y="47"/>
                </a:lnTo>
                <a:lnTo>
                  <a:pt x="658" y="51"/>
                </a:lnTo>
                <a:lnTo>
                  <a:pt x="662" y="59"/>
                </a:lnTo>
                <a:lnTo>
                  <a:pt x="669" y="75"/>
                </a:lnTo>
                <a:lnTo>
                  <a:pt x="780" y="655"/>
                </a:lnTo>
                <a:lnTo>
                  <a:pt x="780" y="659"/>
                </a:lnTo>
                <a:lnTo>
                  <a:pt x="779" y="666"/>
                </a:lnTo>
                <a:lnTo>
                  <a:pt x="778" y="670"/>
                </a:lnTo>
                <a:lnTo>
                  <a:pt x="776" y="674"/>
                </a:lnTo>
                <a:lnTo>
                  <a:pt x="775" y="680"/>
                </a:lnTo>
                <a:lnTo>
                  <a:pt x="772" y="684"/>
                </a:lnTo>
                <a:lnTo>
                  <a:pt x="769" y="688"/>
                </a:lnTo>
                <a:lnTo>
                  <a:pt x="768" y="692"/>
                </a:lnTo>
                <a:lnTo>
                  <a:pt x="764" y="697"/>
                </a:lnTo>
                <a:lnTo>
                  <a:pt x="760" y="699"/>
                </a:lnTo>
                <a:lnTo>
                  <a:pt x="756" y="702"/>
                </a:lnTo>
                <a:lnTo>
                  <a:pt x="751" y="705"/>
                </a:lnTo>
                <a:lnTo>
                  <a:pt x="747" y="708"/>
                </a:lnTo>
                <a:lnTo>
                  <a:pt x="743" y="710"/>
                </a:lnTo>
                <a:lnTo>
                  <a:pt x="738" y="712"/>
                </a:lnTo>
                <a:lnTo>
                  <a:pt x="734" y="713"/>
                </a:lnTo>
                <a:lnTo>
                  <a:pt x="728" y="713"/>
                </a:lnTo>
                <a:lnTo>
                  <a:pt x="724" y="713"/>
                </a:lnTo>
                <a:lnTo>
                  <a:pt x="718" y="713"/>
                </a:lnTo>
                <a:lnTo>
                  <a:pt x="714" y="713"/>
                </a:lnTo>
                <a:lnTo>
                  <a:pt x="709" y="712"/>
                </a:lnTo>
                <a:lnTo>
                  <a:pt x="705" y="710"/>
                </a:lnTo>
                <a:lnTo>
                  <a:pt x="699" y="708"/>
                </a:lnTo>
                <a:lnTo>
                  <a:pt x="695" y="705"/>
                </a:lnTo>
                <a:lnTo>
                  <a:pt x="691" y="702"/>
                </a:lnTo>
                <a:lnTo>
                  <a:pt x="688" y="699"/>
                </a:lnTo>
                <a:lnTo>
                  <a:pt x="684" y="697"/>
                </a:lnTo>
                <a:lnTo>
                  <a:pt x="681" y="692"/>
                </a:lnTo>
                <a:lnTo>
                  <a:pt x="677" y="688"/>
                </a:lnTo>
                <a:lnTo>
                  <a:pt x="674" y="684"/>
                </a:lnTo>
                <a:lnTo>
                  <a:pt x="673" y="680"/>
                </a:lnTo>
                <a:lnTo>
                  <a:pt x="671" y="674"/>
                </a:lnTo>
                <a:lnTo>
                  <a:pt x="670" y="670"/>
                </a:lnTo>
                <a:lnTo>
                  <a:pt x="666" y="655"/>
                </a:lnTo>
                <a:lnTo>
                  <a:pt x="578" y="244"/>
                </a:lnTo>
                <a:lnTo>
                  <a:pt x="578" y="1517"/>
                </a:lnTo>
                <a:lnTo>
                  <a:pt x="576" y="1524"/>
                </a:lnTo>
                <a:lnTo>
                  <a:pt x="575" y="1530"/>
                </a:lnTo>
                <a:lnTo>
                  <a:pt x="572" y="1536"/>
                </a:lnTo>
                <a:lnTo>
                  <a:pt x="569" y="1542"/>
                </a:lnTo>
                <a:lnTo>
                  <a:pt x="567" y="1549"/>
                </a:lnTo>
                <a:lnTo>
                  <a:pt x="562" y="1554"/>
                </a:lnTo>
                <a:lnTo>
                  <a:pt x="558" y="1560"/>
                </a:lnTo>
                <a:lnTo>
                  <a:pt x="554" y="1564"/>
                </a:lnTo>
                <a:lnTo>
                  <a:pt x="550" y="1570"/>
                </a:lnTo>
                <a:lnTo>
                  <a:pt x="545" y="1574"/>
                </a:lnTo>
                <a:lnTo>
                  <a:pt x="539" y="1576"/>
                </a:lnTo>
                <a:lnTo>
                  <a:pt x="534" y="1579"/>
                </a:lnTo>
                <a:lnTo>
                  <a:pt x="527" y="1582"/>
                </a:lnTo>
                <a:lnTo>
                  <a:pt x="521" y="1585"/>
                </a:lnTo>
                <a:lnTo>
                  <a:pt x="516" y="1586"/>
                </a:lnTo>
                <a:lnTo>
                  <a:pt x="509" y="1587"/>
                </a:lnTo>
                <a:lnTo>
                  <a:pt x="502" y="1587"/>
                </a:lnTo>
                <a:lnTo>
                  <a:pt x="496" y="1587"/>
                </a:lnTo>
                <a:lnTo>
                  <a:pt x="489" y="1586"/>
                </a:lnTo>
                <a:lnTo>
                  <a:pt x="482" y="1585"/>
                </a:lnTo>
                <a:lnTo>
                  <a:pt x="477" y="1582"/>
                </a:lnTo>
                <a:lnTo>
                  <a:pt x="471" y="1579"/>
                </a:lnTo>
                <a:lnTo>
                  <a:pt x="466" y="1576"/>
                </a:lnTo>
                <a:lnTo>
                  <a:pt x="460" y="1574"/>
                </a:lnTo>
                <a:lnTo>
                  <a:pt x="455" y="1570"/>
                </a:lnTo>
                <a:lnTo>
                  <a:pt x="449" y="1564"/>
                </a:lnTo>
                <a:lnTo>
                  <a:pt x="445" y="1560"/>
                </a:lnTo>
                <a:lnTo>
                  <a:pt x="441" y="1554"/>
                </a:lnTo>
                <a:lnTo>
                  <a:pt x="438" y="1549"/>
                </a:lnTo>
                <a:lnTo>
                  <a:pt x="436" y="1543"/>
                </a:lnTo>
                <a:lnTo>
                  <a:pt x="434" y="1536"/>
                </a:lnTo>
                <a:lnTo>
                  <a:pt x="433" y="1530"/>
                </a:lnTo>
                <a:lnTo>
                  <a:pt x="431" y="1524"/>
                </a:lnTo>
                <a:lnTo>
                  <a:pt x="431" y="1517"/>
                </a:lnTo>
                <a:lnTo>
                  <a:pt x="430" y="1503"/>
                </a:lnTo>
                <a:lnTo>
                  <a:pt x="390" y="868"/>
                </a:lnTo>
                <a:lnTo>
                  <a:pt x="390" y="865"/>
                </a:lnTo>
                <a:lnTo>
                  <a:pt x="351" y="1494"/>
                </a:lnTo>
                <a:lnTo>
                  <a:pt x="350" y="1512"/>
                </a:lnTo>
                <a:lnTo>
                  <a:pt x="350" y="1517"/>
                </a:lnTo>
                <a:lnTo>
                  <a:pt x="349" y="1524"/>
                </a:lnTo>
                <a:lnTo>
                  <a:pt x="346" y="1530"/>
                </a:lnTo>
                <a:lnTo>
                  <a:pt x="345" y="1536"/>
                </a:lnTo>
                <a:lnTo>
                  <a:pt x="340" y="1542"/>
                </a:lnTo>
                <a:lnTo>
                  <a:pt x="338" y="1547"/>
                </a:lnTo>
                <a:lnTo>
                  <a:pt x="333" y="1553"/>
                </a:lnTo>
                <a:lnTo>
                  <a:pt x="329" y="1559"/>
                </a:lnTo>
                <a:lnTo>
                  <a:pt x="324" y="1563"/>
                </a:lnTo>
                <a:lnTo>
                  <a:pt x="320" y="1567"/>
                </a:lnTo>
                <a:lnTo>
                  <a:pt x="314" y="1570"/>
                </a:lnTo>
                <a:lnTo>
                  <a:pt x="309" y="1574"/>
                </a:lnTo>
                <a:lnTo>
                  <a:pt x="303" y="1576"/>
                </a:lnTo>
                <a:lnTo>
                  <a:pt x="296" y="1578"/>
                </a:lnTo>
                <a:lnTo>
                  <a:pt x="291" y="1579"/>
                </a:lnTo>
                <a:lnTo>
                  <a:pt x="284" y="1581"/>
                </a:lnTo>
                <a:lnTo>
                  <a:pt x="278" y="1581"/>
                </a:lnTo>
                <a:lnTo>
                  <a:pt x="271" y="1581"/>
                </a:lnTo>
                <a:lnTo>
                  <a:pt x="264" y="1579"/>
                </a:lnTo>
                <a:lnTo>
                  <a:pt x="259" y="1578"/>
                </a:lnTo>
                <a:lnTo>
                  <a:pt x="252" y="1576"/>
                </a:lnTo>
                <a:lnTo>
                  <a:pt x="247" y="1574"/>
                </a:lnTo>
                <a:lnTo>
                  <a:pt x="241" y="1570"/>
                </a:lnTo>
                <a:lnTo>
                  <a:pt x="236" y="1567"/>
                </a:lnTo>
                <a:lnTo>
                  <a:pt x="231" y="1563"/>
                </a:lnTo>
                <a:lnTo>
                  <a:pt x="226" y="1559"/>
                </a:lnTo>
                <a:lnTo>
                  <a:pt x="222" y="1553"/>
                </a:lnTo>
                <a:lnTo>
                  <a:pt x="218" y="1547"/>
                </a:lnTo>
                <a:lnTo>
                  <a:pt x="213" y="1542"/>
                </a:lnTo>
                <a:lnTo>
                  <a:pt x="211" y="1536"/>
                </a:lnTo>
                <a:lnTo>
                  <a:pt x="208" y="1531"/>
                </a:lnTo>
                <a:lnTo>
                  <a:pt x="207" y="1523"/>
                </a:lnTo>
                <a:lnTo>
                  <a:pt x="207" y="1517"/>
                </a:lnTo>
                <a:lnTo>
                  <a:pt x="207" y="239"/>
                </a:lnTo>
                <a:lnTo>
                  <a:pt x="114" y="648"/>
                </a:lnTo>
                <a:lnTo>
                  <a:pt x="111" y="663"/>
                </a:lnTo>
                <a:lnTo>
                  <a:pt x="110" y="669"/>
                </a:lnTo>
                <a:lnTo>
                  <a:pt x="107" y="673"/>
                </a:lnTo>
                <a:lnTo>
                  <a:pt x="106" y="677"/>
                </a:lnTo>
                <a:lnTo>
                  <a:pt x="102" y="681"/>
                </a:lnTo>
                <a:lnTo>
                  <a:pt x="99" y="685"/>
                </a:lnTo>
                <a:lnTo>
                  <a:pt x="96" y="690"/>
                </a:lnTo>
                <a:lnTo>
                  <a:pt x="92" y="694"/>
                </a:lnTo>
                <a:lnTo>
                  <a:pt x="88" y="697"/>
                </a:lnTo>
                <a:lnTo>
                  <a:pt x="84" y="699"/>
                </a:lnTo>
                <a:lnTo>
                  <a:pt x="80" y="701"/>
                </a:lnTo>
                <a:lnTo>
                  <a:pt x="75" y="703"/>
                </a:lnTo>
                <a:lnTo>
                  <a:pt x="71" y="705"/>
                </a:lnTo>
                <a:lnTo>
                  <a:pt x="66" y="706"/>
                </a:lnTo>
                <a:lnTo>
                  <a:pt x="62" y="706"/>
                </a:lnTo>
                <a:lnTo>
                  <a:pt x="56" y="708"/>
                </a:lnTo>
                <a:lnTo>
                  <a:pt x="51" y="706"/>
                </a:lnTo>
                <a:lnTo>
                  <a:pt x="47" y="706"/>
                </a:lnTo>
                <a:lnTo>
                  <a:pt x="41" y="705"/>
                </a:lnTo>
                <a:lnTo>
                  <a:pt x="37" y="703"/>
                </a:lnTo>
                <a:lnTo>
                  <a:pt x="33" y="701"/>
                </a:lnTo>
                <a:lnTo>
                  <a:pt x="27" y="699"/>
                </a:lnTo>
                <a:lnTo>
                  <a:pt x="23" y="697"/>
                </a:lnTo>
                <a:lnTo>
                  <a:pt x="20" y="694"/>
                </a:lnTo>
                <a:lnTo>
                  <a:pt x="16" y="690"/>
                </a:lnTo>
                <a:lnTo>
                  <a:pt x="12" y="685"/>
                </a:lnTo>
                <a:lnTo>
                  <a:pt x="11" y="681"/>
                </a:lnTo>
                <a:lnTo>
                  <a:pt x="6" y="677"/>
                </a:lnTo>
                <a:lnTo>
                  <a:pt x="5" y="673"/>
                </a:lnTo>
                <a:lnTo>
                  <a:pt x="2" y="669"/>
                </a:lnTo>
                <a:lnTo>
                  <a:pt x="2" y="663"/>
                </a:lnTo>
                <a:lnTo>
                  <a:pt x="1" y="659"/>
                </a:lnTo>
                <a:lnTo>
                  <a:pt x="0" y="654"/>
                </a:lnTo>
                <a:lnTo>
                  <a:pt x="1" y="648"/>
                </a:lnTo>
                <a:lnTo>
                  <a:pt x="111" y="68"/>
                </a:lnTo>
                <a:lnTo>
                  <a:pt x="117" y="54"/>
                </a:lnTo>
                <a:lnTo>
                  <a:pt x="122" y="44"/>
                </a:lnTo>
                <a:lnTo>
                  <a:pt x="125" y="40"/>
                </a:lnTo>
                <a:lnTo>
                  <a:pt x="129" y="32"/>
                </a:lnTo>
                <a:lnTo>
                  <a:pt x="136" y="25"/>
                </a:lnTo>
                <a:lnTo>
                  <a:pt x="151" y="12"/>
                </a:lnTo>
                <a:lnTo>
                  <a:pt x="161" y="6"/>
                </a:lnTo>
                <a:lnTo>
                  <a:pt x="173" y="1"/>
                </a:lnTo>
                <a:lnTo>
                  <a:pt x="184" y="0"/>
                </a:lnTo>
                <a:lnTo>
                  <a:pt x="594" y="0"/>
                </a:lnTo>
                <a:close/>
              </a:path>
            </a:pathLst>
          </a:custGeom>
          <a:solidFill>
            <a:srgbClr val="66FF66"/>
          </a:solidFill>
          <a:ln w="0">
            <a:solidFill>
              <a:srgbClr val="000000"/>
            </a:solidFill>
            <a:round/>
          </a:ln>
        </p:spPr>
        <p:txBody>
          <a:bodyPr/>
          <a:lstStyle/>
          <a:p>
            <a:pPr>
              <a:defRPr b="0" i="0"/>
            </a:pPr>
            <a:endParaRPr lang="en-US"/>
          </a:p>
        </p:txBody>
      </p:sp>
      <p:sp>
        <p:nvSpPr>
          <p:cNvPr id="33" name="Freeform 9"/>
          <p:cNvSpPr/>
          <p:nvPr/>
        </p:nvSpPr>
        <p:spPr>
          <a:xfrm>
            <a:off x="4340225" y="2825750"/>
            <a:ext cx="168275" cy="171450"/>
          </a:xfrm>
          <a:custGeom>
            <a:avLst/>
            <a:gdLst>
              <a:gd name="T0" fmla="*/ 2147483647 w 318"/>
              <a:gd name="T1" fmla="*/ 2147483647 h 323"/>
              <a:gd name="T2" fmla="*/ 2147483647 w 318"/>
              <a:gd name="T3" fmla="*/ 2147483647 h 323"/>
              <a:gd name="T4" fmla="*/ 2147483647 w 318"/>
              <a:gd name="T5" fmla="*/ 2147483647 h 323"/>
              <a:gd name="T6" fmla="*/ 2147483647 w 318"/>
              <a:gd name="T7" fmla="*/ 2147483647 h 323"/>
              <a:gd name="T8" fmla="*/ 2147483647 w 318"/>
              <a:gd name="T9" fmla="*/ 0 h 323"/>
              <a:gd name="T10" fmla="*/ 2147483647 w 318"/>
              <a:gd name="T11" fmla="*/ 2147483647 h 323"/>
              <a:gd name="T12" fmla="*/ 2147483647 w 318"/>
              <a:gd name="T13" fmla="*/ 2147483647 h 323"/>
              <a:gd name="T14" fmla="*/ 2147483647 w 318"/>
              <a:gd name="T15" fmla="*/ 2147483647 h 323"/>
              <a:gd name="T16" fmla="*/ 0 w 318"/>
              <a:gd name="T17" fmla="*/ 2147483647 h 323"/>
              <a:gd name="T18" fmla="*/ 2147483647 w 318"/>
              <a:gd name="T19" fmla="*/ 2147483647 h 323"/>
              <a:gd name="T20" fmla="*/ 2147483647 w 318"/>
              <a:gd name="T21" fmla="*/ 2147483647 h 323"/>
              <a:gd name="T22" fmla="*/ 2147483647 w 318"/>
              <a:gd name="T23" fmla="*/ 2147483647 h 323"/>
              <a:gd name="T24" fmla="*/ 2147483647 w 318"/>
              <a:gd name="T25" fmla="*/ 2147483647 h 323"/>
              <a:gd name="T26" fmla="*/ 2147483647 w 318"/>
              <a:gd name="T27" fmla="*/ 2147483647 h 323"/>
              <a:gd name="T28" fmla="*/ 2147483647 w 318"/>
              <a:gd name="T29" fmla="*/ 2147483647 h 323"/>
              <a:gd name="T30" fmla="*/ 2147483647 w 318"/>
              <a:gd name="T31" fmla="*/ 2147483647 h 323"/>
              <a:gd name="T32" fmla="*/ 2147483647 w 318"/>
              <a:gd name="T33" fmla="*/ 2147483647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8"/>
              <a:gd name="T52" fmla="*/ 0 h 323"/>
              <a:gd name="T53" fmla="*/ 318 w 318"/>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8" h="323">
                <a:moveTo>
                  <a:pt x="318" y="162"/>
                </a:moveTo>
                <a:lnTo>
                  <a:pt x="305" y="98"/>
                </a:lnTo>
                <a:lnTo>
                  <a:pt x="271" y="47"/>
                </a:lnTo>
                <a:lnTo>
                  <a:pt x="221" y="13"/>
                </a:lnTo>
                <a:lnTo>
                  <a:pt x="159" y="0"/>
                </a:lnTo>
                <a:lnTo>
                  <a:pt x="97" y="13"/>
                </a:lnTo>
                <a:lnTo>
                  <a:pt x="47" y="47"/>
                </a:lnTo>
                <a:lnTo>
                  <a:pt x="13" y="98"/>
                </a:lnTo>
                <a:lnTo>
                  <a:pt x="0" y="162"/>
                </a:lnTo>
                <a:lnTo>
                  <a:pt x="13" y="225"/>
                </a:lnTo>
                <a:lnTo>
                  <a:pt x="47" y="276"/>
                </a:lnTo>
                <a:lnTo>
                  <a:pt x="97" y="311"/>
                </a:lnTo>
                <a:lnTo>
                  <a:pt x="159" y="323"/>
                </a:lnTo>
                <a:lnTo>
                  <a:pt x="221" y="311"/>
                </a:lnTo>
                <a:lnTo>
                  <a:pt x="271" y="276"/>
                </a:lnTo>
                <a:lnTo>
                  <a:pt x="305" y="225"/>
                </a:lnTo>
                <a:lnTo>
                  <a:pt x="318" y="162"/>
                </a:lnTo>
                <a:close/>
              </a:path>
            </a:pathLst>
          </a:custGeom>
          <a:solidFill>
            <a:srgbClr val="66FF66"/>
          </a:solidFill>
          <a:ln w="0">
            <a:solidFill>
              <a:srgbClr val="000000"/>
            </a:solidFill>
            <a:round/>
          </a:ln>
        </p:spPr>
        <p:txBody>
          <a:bodyPr/>
          <a:lstStyle/>
          <a:p>
            <a:pPr>
              <a:defRPr b="0" i="0"/>
            </a:pPr>
            <a:endParaRPr lang="en-US"/>
          </a:p>
        </p:txBody>
      </p:sp>
      <p:sp>
        <p:nvSpPr>
          <p:cNvPr id="34" name="Freeform 10"/>
          <p:cNvSpPr/>
          <p:nvPr/>
        </p:nvSpPr>
        <p:spPr>
          <a:xfrm>
            <a:off x="4699000" y="3016250"/>
            <a:ext cx="412750" cy="839788"/>
          </a:xfrm>
          <a:custGeom>
            <a:avLst/>
            <a:gdLst>
              <a:gd name="T0" fmla="*/ 2147483647 w 781"/>
              <a:gd name="T1" fmla="*/ 2147483647 h 1587"/>
              <a:gd name="T2" fmla="*/ 2147483647 w 781"/>
              <a:gd name="T3" fmla="*/ 2147483647 h 1587"/>
              <a:gd name="T4" fmla="*/ 2147483647 w 781"/>
              <a:gd name="T5" fmla="*/ 2147483647 h 1587"/>
              <a:gd name="T6" fmla="*/ 2147483647 w 781"/>
              <a:gd name="T7" fmla="*/ 2147483647 h 1587"/>
              <a:gd name="T8" fmla="*/ 2147483647 w 781"/>
              <a:gd name="T9" fmla="*/ 2147483647 h 1587"/>
              <a:gd name="T10" fmla="*/ 2147483647 w 781"/>
              <a:gd name="T11" fmla="*/ 2147483647 h 1587"/>
              <a:gd name="T12" fmla="*/ 2147483647 w 781"/>
              <a:gd name="T13" fmla="*/ 2147483647 h 1587"/>
              <a:gd name="T14" fmla="*/ 2147483647 w 781"/>
              <a:gd name="T15" fmla="*/ 2147483647 h 1587"/>
              <a:gd name="T16" fmla="*/ 2147483647 w 781"/>
              <a:gd name="T17" fmla="*/ 2147483647 h 1587"/>
              <a:gd name="T18" fmla="*/ 2147483647 w 781"/>
              <a:gd name="T19" fmla="*/ 2147483647 h 1587"/>
              <a:gd name="T20" fmla="*/ 2147483647 w 781"/>
              <a:gd name="T21" fmla="*/ 2147483647 h 1587"/>
              <a:gd name="T22" fmla="*/ 2147483647 w 781"/>
              <a:gd name="T23" fmla="*/ 2147483647 h 1587"/>
              <a:gd name="T24" fmla="*/ 2147483647 w 781"/>
              <a:gd name="T25" fmla="*/ 2147483647 h 1587"/>
              <a:gd name="T26" fmla="*/ 2147483647 w 781"/>
              <a:gd name="T27" fmla="*/ 2147483647 h 1587"/>
              <a:gd name="T28" fmla="*/ 2147483647 w 781"/>
              <a:gd name="T29" fmla="*/ 2147483647 h 1587"/>
              <a:gd name="T30" fmla="*/ 2147483647 w 781"/>
              <a:gd name="T31" fmla="*/ 2147483647 h 1587"/>
              <a:gd name="T32" fmla="*/ 2147483647 w 781"/>
              <a:gd name="T33" fmla="*/ 2147483647 h 1587"/>
              <a:gd name="T34" fmla="*/ 2147483647 w 781"/>
              <a:gd name="T35" fmla="*/ 2147483647 h 1587"/>
              <a:gd name="T36" fmla="*/ 2147483647 w 781"/>
              <a:gd name="T37" fmla="*/ 2147483647 h 1587"/>
              <a:gd name="T38" fmla="*/ 2147483647 w 781"/>
              <a:gd name="T39" fmla="*/ 2147483647 h 1587"/>
              <a:gd name="T40" fmla="*/ 2147483647 w 781"/>
              <a:gd name="T41" fmla="*/ 2147483647 h 1587"/>
              <a:gd name="T42" fmla="*/ 2147483647 w 781"/>
              <a:gd name="T43" fmla="*/ 2147483647 h 1587"/>
              <a:gd name="T44" fmla="*/ 2147483647 w 781"/>
              <a:gd name="T45" fmla="*/ 2147483647 h 1587"/>
              <a:gd name="T46" fmla="*/ 2147483647 w 781"/>
              <a:gd name="T47" fmla="*/ 2147483647 h 1587"/>
              <a:gd name="T48" fmla="*/ 2147483647 w 781"/>
              <a:gd name="T49" fmla="*/ 2147483647 h 1587"/>
              <a:gd name="T50" fmla="*/ 2147483647 w 781"/>
              <a:gd name="T51" fmla="*/ 2147483647 h 1587"/>
              <a:gd name="T52" fmla="*/ 2147483647 w 781"/>
              <a:gd name="T53" fmla="*/ 2147483647 h 1587"/>
              <a:gd name="T54" fmla="*/ 2147483647 w 781"/>
              <a:gd name="T55" fmla="*/ 2147483647 h 1587"/>
              <a:gd name="T56" fmla="*/ 2147483647 w 781"/>
              <a:gd name="T57" fmla="*/ 2147483647 h 1587"/>
              <a:gd name="T58" fmla="*/ 2147483647 w 781"/>
              <a:gd name="T59" fmla="*/ 2147483647 h 1587"/>
              <a:gd name="T60" fmla="*/ 2147483647 w 781"/>
              <a:gd name="T61" fmla="*/ 2147483647 h 1587"/>
              <a:gd name="T62" fmla="*/ 2147483647 w 781"/>
              <a:gd name="T63" fmla="*/ 2147483647 h 1587"/>
              <a:gd name="T64" fmla="*/ 2147483647 w 781"/>
              <a:gd name="T65" fmla="*/ 2147483647 h 1587"/>
              <a:gd name="T66" fmla="*/ 2147483647 w 781"/>
              <a:gd name="T67" fmla="*/ 2147483647 h 1587"/>
              <a:gd name="T68" fmla="*/ 2147483647 w 781"/>
              <a:gd name="T69" fmla="*/ 2147483647 h 1587"/>
              <a:gd name="T70" fmla="*/ 2147483647 w 781"/>
              <a:gd name="T71" fmla="*/ 2147483647 h 1587"/>
              <a:gd name="T72" fmla="*/ 2147483647 w 781"/>
              <a:gd name="T73" fmla="*/ 2147483647 h 1587"/>
              <a:gd name="T74" fmla="*/ 2147483647 w 781"/>
              <a:gd name="T75" fmla="*/ 2147483647 h 1587"/>
              <a:gd name="T76" fmla="*/ 2147483647 w 781"/>
              <a:gd name="T77" fmla="*/ 2147483647 h 1587"/>
              <a:gd name="T78" fmla="*/ 2147483647 w 781"/>
              <a:gd name="T79" fmla="*/ 2147483647 h 1587"/>
              <a:gd name="T80" fmla="*/ 2147483647 w 781"/>
              <a:gd name="T81" fmla="*/ 2147483647 h 1587"/>
              <a:gd name="T82" fmla="*/ 2147483647 w 781"/>
              <a:gd name="T83" fmla="*/ 2147483647 h 1587"/>
              <a:gd name="T84" fmla="*/ 2147483647 w 781"/>
              <a:gd name="T85" fmla="*/ 2147483647 h 1587"/>
              <a:gd name="T86" fmla="*/ 2147483647 w 781"/>
              <a:gd name="T87" fmla="*/ 2147483647 h 1587"/>
              <a:gd name="T88" fmla="*/ 2147483647 w 781"/>
              <a:gd name="T89" fmla="*/ 2147483647 h 1587"/>
              <a:gd name="T90" fmla="*/ 2147483647 w 781"/>
              <a:gd name="T91" fmla="*/ 2147483647 h 1587"/>
              <a:gd name="T92" fmla="*/ 2147483647 w 781"/>
              <a:gd name="T93" fmla="*/ 2147483647 h 1587"/>
              <a:gd name="T94" fmla="*/ 2147483647 w 781"/>
              <a:gd name="T95" fmla="*/ 2147483647 h 1587"/>
              <a:gd name="T96" fmla="*/ 2147483647 w 781"/>
              <a:gd name="T97" fmla="*/ 2147483647 h 1587"/>
              <a:gd name="T98" fmla="*/ 2147483647 w 781"/>
              <a:gd name="T99" fmla="*/ 2147483647 h 1587"/>
              <a:gd name="T100" fmla="*/ 2147483647 w 781"/>
              <a:gd name="T101" fmla="*/ 2147483647 h 1587"/>
              <a:gd name="T102" fmla="*/ 2147483647 w 781"/>
              <a:gd name="T103" fmla="*/ 2147483647 h 1587"/>
              <a:gd name="T104" fmla="*/ 2147483647 w 781"/>
              <a:gd name="T105" fmla="*/ 2147483647 h 1587"/>
              <a:gd name="T106" fmla="*/ 2147483647 w 781"/>
              <a:gd name="T107" fmla="*/ 2147483647 h 1587"/>
              <a:gd name="T108" fmla="*/ 2147483647 w 781"/>
              <a:gd name="T109" fmla="*/ 0 h 1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1587"/>
              <a:gd name="T167" fmla="*/ 781 w 781"/>
              <a:gd name="T168" fmla="*/ 1587 h 1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1587">
                <a:moveTo>
                  <a:pt x="594" y="0"/>
                </a:moveTo>
                <a:lnTo>
                  <a:pt x="608" y="3"/>
                </a:lnTo>
                <a:lnTo>
                  <a:pt x="621" y="10"/>
                </a:lnTo>
                <a:lnTo>
                  <a:pt x="630" y="17"/>
                </a:lnTo>
                <a:lnTo>
                  <a:pt x="644" y="30"/>
                </a:lnTo>
                <a:lnTo>
                  <a:pt x="650" y="39"/>
                </a:lnTo>
                <a:lnTo>
                  <a:pt x="657" y="47"/>
                </a:lnTo>
                <a:lnTo>
                  <a:pt x="658" y="51"/>
                </a:lnTo>
                <a:lnTo>
                  <a:pt x="662" y="59"/>
                </a:lnTo>
                <a:lnTo>
                  <a:pt x="669" y="75"/>
                </a:lnTo>
                <a:lnTo>
                  <a:pt x="781" y="655"/>
                </a:lnTo>
                <a:lnTo>
                  <a:pt x="781" y="659"/>
                </a:lnTo>
                <a:lnTo>
                  <a:pt x="779" y="666"/>
                </a:lnTo>
                <a:lnTo>
                  <a:pt x="778" y="670"/>
                </a:lnTo>
                <a:lnTo>
                  <a:pt x="777" y="674"/>
                </a:lnTo>
                <a:lnTo>
                  <a:pt x="775" y="680"/>
                </a:lnTo>
                <a:lnTo>
                  <a:pt x="772" y="684"/>
                </a:lnTo>
                <a:lnTo>
                  <a:pt x="770" y="688"/>
                </a:lnTo>
                <a:lnTo>
                  <a:pt x="768" y="692"/>
                </a:lnTo>
                <a:lnTo>
                  <a:pt x="764" y="697"/>
                </a:lnTo>
                <a:lnTo>
                  <a:pt x="760" y="699"/>
                </a:lnTo>
                <a:lnTo>
                  <a:pt x="756" y="702"/>
                </a:lnTo>
                <a:lnTo>
                  <a:pt x="752" y="705"/>
                </a:lnTo>
                <a:lnTo>
                  <a:pt x="748" y="708"/>
                </a:lnTo>
                <a:lnTo>
                  <a:pt x="743" y="710"/>
                </a:lnTo>
                <a:lnTo>
                  <a:pt x="738" y="712"/>
                </a:lnTo>
                <a:lnTo>
                  <a:pt x="734" y="713"/>
                </a:lnTo>
                <a:lnTo>
                  <a:pt x="728" y="713"/>
                </a:lnTo>
                <a:lnTo>
                  <a:pt x="724" y="713"/>
                </a:lnTo>
                <a:lnTo>
                  <a:pt x="719" y="713"/>
                </a:lnTo>
                <a:lnTo>
                  <a:pt x="715" y="713"/>
                </a:lnTo>
                <a:lnTo>
                  <a:pt x="709" y="712"/>
                </a:lnTo>
                <a:lnTo>
                  <a:pt x="705" y="710"/>
                </a:lnTo>
                <a:lnTo>
                  <a:pt x="699" y="708"/>
                </a:lnTo>
                <a:lnTo>
                  <a:pt x="695" y="705"/>
                </a:lnTo>
                <a:lnTo>
                  <a:pt x="691" y="702"/>
                </a:lnTo>
                <a:lnTo>
                  <a:pt x="688" y="699"/>
                </a:lnTo>
                <a:lnTo>
                  <a:pt x="684" y="697"/>
                </a:lnTo>
                <a:lnTo>
                  <a:pt x="681" y="692"/>
                </a:lnTo>
                <a:lnTo>
                  <a:pt x="677" y="688"/>
                </a:lnTo>
                <a:lnTo>
                  <a:pt x="675" y="684"/>
                </a:lnTo>
                <a:lnTo>
                  <a:pt x="673" y="680"/>
                </a:lnTo>
                <a:lnTo>
                  <a:pt x="672" y="674"/>
                </a:lnTo>
                <a:lnTo>
                  <a:pt x="670" y="670"/>
                </a:lnTo>
                <a:lnTo>
                  <a:pt x="666" y="655"/>
                </a:lnTo>
                <a:lnTo>
                  <a:pt x="578" y="244"/>
                </a:lnTo>
                <a:lnTo>
                  <a:pt x="578" y="1517"/>
                </a:lnTo>
                <a:lnTo>
                  <a:pt x="577" y="1524"/>
                </a:lnTo>
                <a:lnTo>
                  <a:pt x="575" y="1530"/>
                </a:lnTo>
                <a:lnTo>
                  <a:pt x="572" y="1536"/>
                </a:lnTo>
                <a:lnTo>
                  <a:pt x="570" y="1542"/>
                </a:lnTo>
                <a:lnTo>
                  <a:pt x="567" y="1549"/>
                </a:lnTo>
                <a:lnTo>
                  <a:pt x="563" y="1554"/>
                </a:lnTo>
                <a:lnTo>
                  <a:pt x="559" y="1560"/>
                </a:lnTo>
                <a:lnTo>
                  <a:pt x="554" y="1564"/>
                </a:lnTo>
                <a:lnTo>
                  <a:pt x="550" y="1570"/>
                </a:lnTo>
                <a:lnTo>
                  <a:pt x="545" y="1574"/>
                </a:lnTo>
                <a:lnTo>
                  <a:pt x="539" y="1576"/>
                </a:lnTo>
                <a:lnTo>
                  <a:pt x="534" y="1579"/>
                </a:lnTo>
                <a:lnTo>
                  <a:pt x="527" y="1582"/>
                </a:lnTo>
                <a:lnTo>
                  <a:pt x="521" y="1585"/>
                </a:lnTo>
                <a:lnTo>
                  <a:pt x="516" y="1586"/>
                </a:lnTo>
                <a:lnTo>
                  <a:pt x="509" y="1587"/>
                </a:lnTo>
                <a:lnTo>
                  <a:pt x="502" y="1587"/>
                </a:lnTo>
                <a:lnTo>
                  <a:pt x="497" y="1587"/>
                </a:lnTo>
                <a:lnTo>
                  <a:pt x="490" y="1586"/>
                </a:lnTo>
                <a:lnTo>
                  <a:pt x="483" y="1585"/>
                </a:lnTo>
                <a:lnTo>
                  <a:pt x="477" y="1582"/>
                </a:lnTo>
                <a:lnTo>
                  <a:pt x="472" y="1579"/>
                </a:lnTo>
                <a:lnTo>
                  <a:pt x="466" y="1576"/>
                </a:lnTo>
                <a:lnTo>
                  <a:pt x="461" y="1574"/>
                </a:lnTo>
                <a:lnTo>
                  <a:pt x="455" y="1570"/>
                </a:lnTo>
                <a:lnTo>
                  <a:pt x="450" y="1564"/>
                </a:lnTo>
                <a:lnTo>
                  <a:pt x="445" y="1560"/>
                </a:lnTo>
                <a:lnTo>
                  <a:pt x="441" y="1554"/>
                </a:lnTo>
                <a:lnTo>
                  <a:pt x="439" y="1549"/>
                </a:lnTo>
                <a:lnTo>
                  <a:pt x="436" y="1543"/>
                </a:lnTo>
                <a:lnTo>
                  <a:pt x="434" y="1536"/>
                </a:lnTo>
                <a:lnTo>
                  <a:pt x="433" y="1530"/>
                </a:lnTo>
                <a:lnTo>
                  <a:pt x="432" y="1524"/>
                </a:lnTo>
                <a:lnTo>
                  <a:pt x="432" y="1517"/>
                </a:lnTo>
                <a:lnTo>
                  <a:pt x="430" y="1503"/>
                </a:lnTo>
                <a:lnTo>
                  <a:pt x="390" y="868"/>
                </a:lnTo>
                <a:lnTo>
                  <a:pt x="390" y="865"/>
                </a:lnTo>
                <a:lnTo>
                  <a:pt x="352" y="1494"/>
                </a:lnTo>
                <a:lnTo>
                  <a:pt x="350" y="1512"/>
                </a:lnTo>
                <a:lnTo>
                  <a:pt x="350" y="1517"/>
                </a:lnTo>
                <a:lnTo>
                  <a:pt x="349" y="1524"/>
                </a:lnTo>
                <a:lnTo>
                  <a:pt x="346" y="1530"/>
                </a:lnTo>
                <a:lnTo>
                  <a:pt x="345" y="1536"/>
                </a:lnTo>
                <a:lnTo>
                  <a:pt x="341" y="1542"/>
                </a:lnTo>
                <a:lnTo>
                  <a:pt x="338" y="1547"/>
                </a:lnTo>
                <a:lnTo>
                  <a:pt x="334" y="1553"/>
                </a:lnTo>
                <a:lnTo>
                  <a:pt x="330" y="1559"/>
                </a:lnTo>
                <a:lnTo>
                  <a:pt x="324" y="1563"/>
                </a:lnTo>
                <a:lnTo>
                  <a:pt x="320" y="1567"/>
                </a:lnTo>
                <a:lnTo>
                  <a:pt x="314" y="1570"/>
                </a:lnTo>
                <a:lnTo>
                  <a:pt x="309" y="1574"/>
                </a:lnTo>
                <a:lnTo>
                  <a:pt x="303" y="1576"/>
                </a:lnTo>
                <a:lnTo>
                  <a:pt x="296" y="1578"/>
                </a:lnTo>
                <a:lnTo>
                  <a:pt x="291" y="1579"/>
                </a:lnTo>
                <a:lnTo>
                  <a:pt x="284" y="1581"/>
                </a:lnTo>
                <a:lnTo>
                  <a:pt x="279" y="1581"/>
                </a:lnTo>
                <a:lnTo>
                  <a:pt x="272" y="1581"/>
                </a:lnTo>
                <a:lnTo>
                  <a:pt x="265" y="1579"/>
                </a:lnTo>
                <a:lnTo>
                  <a:pt x="259" y="1578"/>
                </a:lnTo>
                <a:lnTo>
                  <a:pt x="252" y="1576"/>
                </a:lnTo>
                <a:lnTo>
                  <a:pt x="247" y="1574"/>
                </a:lnTo>
                <a:lnTo>
                  <a:pt x="241" y="1570"/>
                </a:lnTo>
                <a:lnTo>
                  <a:pt x="236" y="1567"/>
                </a:lnTo>
                <a:lnTo>
                  <a:pt x="232" y="1563"/>
                </a:lnTo>
                <a:lnTo>
                  <a:pt x="226" y="1559"/>
                </a:lnTo>
                <a:lnTo>
                  <a:pt x="222" y="1553"/>
                </a:lnTo>
                <a:lnTo>
                  <a:pt x="218" y="1547"/>
                </a:lnTo>
                <a:lnTo>
                  <a:pt x="214" y="1542"/>
                </a:lnTo>
                <a:lnTo>
                  <a:pt x="211" y="1536"/>
                </a:lnTo>
                <a:lnTo>
                  <a:pt x="208" y="1531"/>
                </a:lnTo>
                <a:lnTo>
                  <a:pt x="207" y="1523"/>
                </a:lnTo>
                <a:lnTo>
                  <a:pt x="207" y="1517"/>
                </a:lnTo>
                <a:lnTo>
                  <a:pt x="207" y="239"/>
                </a:lnTo>
                <a:lnTo>
                  <a:pt x="114" y="648"/>
                </a:lnTo>
                <a:lnTo>
                  <a:pt x="112" y="663"/>
                </a:lnTo>
                <a:lnTo>
                  <a:pt x="110" y="669"/>
                </a:lnTo>
                <a:lnTo>
                  <a:pt x="107" y="673"/>
                </a:lnTo>
                <a:lnTo>
                  <a:pt x="106" y="677"/>
                </a:lnTo>
                <a:lnTo>
                  <a:pt x="102" y="681"/>
                </a:lnTo>
                <a:lnTo>
                  <a:pt x="99" y="685"/>
                </a:lnTo>
                <a:lnTo>
                  <a:pt x="96" y="690"/>
                </a:lnTo>
                <a:lnTo>
                  <a:pt x="92" y="694"/>
                </a:lnTo>
                <a:lnTo>
                  <a:pt x="88" y="697"/>
                </a:lnTo>
                <a:lnTo>
                  <a:pt x="84" y="699"/>
                </a:lnTo>
                <a:lnTo>
                  <a:pt x="80" y="701"/>
                </a:lnTo>
                <a:lnTo>
                  <a:pt x="76" y="703"/>
                </a:lnTo>
                <a:lnTo>
                  <a:pt x="72" y="705"/>
                </a:lnTo>
                <a:lnTo>
                  <a:pt x="66" y="706"/>
                </a:lnTo>
                <a:lnTo>
                  <a:pt x="62" y="706"/>
                </a:lnTo>
                <a:lnTo>
                  <a:pt x="56" y="708"/>
                </a:lnTo>
                <a:lnTo>
                  <a:pt x="51" y="706"/>
                </a:lnTo>
                <a:lnTo>
                  <a:pt x="47" y="706"/>
                </a:lnTo>
                <a:lnTo>
                  <a:pt x="41" y="705"/>
                </a:lnTo>
                <a:lnTo>
                  <a:pt x="37" y="703"/>
                </a:lnTo>
                <a:lnTo>
                  <a:pt x="33" y="701"/>
                </a:lnTo>
                <a:lnTo>
                  <a:pt x="27" y="699"/>
                </a:lnTo>
                <a:lnTo>
                  <a:pt x="23" y="697"/>
                </a:lnTo>
                <a:lnTo>
                  <a:pt x="21" y="694"/>
                </a:lnTo>
                <a:lnTo>
                  <a:pt x="16" y="690"/>
                </a:lnTo>
                <a:lnTo>
                  <a:pt x="12" y="685"/>
                </a:lnTo>
                <a:lnTo>
                  <a:pt x="11" y="681"/>
                </a:lnTo>
                <a:lnTo>
                  <a:pt x="7" y="677"/>
                </a:lnTo>
                <a:lnTo>
                  <a:pt x="5" y="673"/>
                </a:lnTo>
                <a:lnTo>
                  <a:pt x="3" y="669"/>
                </a:lnTo>
                <a:lnTo>
                  <a:pt x="3" y="663"/>
                </a:lnTo>
                <a:lnTo>
                  <a:pt x="1" y="659"/>
                </a:lnTo>
                <a:lnTo>
                  <a:pt x="0" y="654"/>
                </a:lnTo>
                <a:lnTo>
                  <a:pt x="1" y="648"/>
                </a:lnTo>
                <a:lnTo>
                  <a:pt x="112" y="68"/>
                </a:lnTo>
                <a:lnTo>
                  <a:pt x="117" y="54"/>
                </a:lnTo>
                <a:lnTo>
                  <a:pt x="123" y="44"/>
                </a:lnTo>
                <a:lnTo>
                  <a:pt x="125" y="40"/>
                </a:lnTo>
                <a:lnTo>
                  <a:pt x="130" y="32"/>
                </a:lnTo>
                <a:lnTo>
                  <a:pt x="136" y="25"/>
                </a:lnTo>
                <a:lnTo>
                  <a:pt x="152" y="12"/>
                </a:lnTo>
                <a:lnTo>
                  <a:pt x="161" y="6"/>
                </a:lnTo>
                <a:lnTo>
                  <a:pt x="174" y="1"/>
                </a:lnTo>
                <a:lnTo>
                  <a:pt x="185" y="0"/>
                </a:lnTo>
                <a:lnTo>
                  <a:pt x="594" y="0"/>
                </a:lnTo>
                <a:close/>
              </a:path>
            </a:pathLst>
          </a:custGeom>
          <a:solidFill>
            <a:srgbClr val="99CCFF"/>
          </a:solidFill>
          <a:ln w="0">
            <a:solidFill>
              <a:srgbClr val="000000"/>
            </a:solidFill>
            <a:round/>
          </a:ln>
        </p:spPr>
        <p:txBody>
          <a:bodyPr/>
          <a:lstStyle/>
          <a:p>
            <a:pPr>
              <a:defRPr b="0" i="0"/>
            </a:pPr>
            <a:endParaRPr lang="en-US"/>
          </a:p>
        </p:txBody>
      </p:sp>
      <p:sp>
        <p:nvSpPr>
          <p:cNvPr id="35" name="Freeform 11"/>
          <p:cNvSpPr/>
          <p:nvPr/>
        </p:nvSpPr>
        <p:spPr>
          <a:xfrm>
            <a:off x="4818063" y="2825750"/>
            <a:ext cx="166687" cy="171450"/>
          </a:xfrm>
          <a:custGeom>
            <a:avLst/>
            <a:gdLst>
              <a:gd name="T0" fmla="*/ 2147483647 w 317"/>
              <a:gd name="T1" fmla="*/ 2147483647 h 323"/>
              <a:gd name="T2" fmla="*/ 2147483647 w 317"/>
              <a:gd name="T3" fmla="*/ 2147483647 h 323"/>
              <a:gd name="T4" fmla="*/ 2147483647 w 317"/>
              <a:gd name="T5" fmla="*/ 2147483647 h 323"/>
              <a:gd name="T6" fmla="*/ 2147483647 w 317"/>
              <a:gd name="T7" fmla="*/ 2147483647 h 323"/>
              <a:gd name="T8" fmla="*/ 2147483647 w 317"/>
              <a:gd name="T9" fmla="*/ 0 h 323"/>
              <a:gd name="T10" fmla="*/ 2147483647 w 317"/>
              <a:gd name="T11" fmla="*/ 2147483647 h 323"/>
              <a:gd name="T12" fmla="*/ 2147483647 w 317"/>
              <a:gd name="T13" fmla="*/ 2147483647 h 323"/>
              <a:gd name="T14" fmla="*/ 2147483647 w 317"/>
              <a:gd name="T15" fmla="*/ 2147483647 h 323"/>
              <a:gd name="T16" fmla="*/ 0 w 317"/>
              <a:gd name="T17" fmla="*/ 2147483647 h 323"/>
              <a:gd name="T18" fmla="*/ 2147483647 w 317"/>
              <a:gd name="T19" fmla="*/ 2147483647 h 323"/>
              <a:gd name="T20" fmla="*/ 2147483647 w 317"/>
              <a:gd name="T21" fmla="*/ 2147483647 h 323"/>
              <a:gd name="T22" fmla="*/ 2147483647 w 317"/>
              <a:gd name="T23" fmla="*/ 2147483647 h 323"/>
              <a:gd name="T24" fmla="*/ 2147483647 w 317"/>
              <a:gd name="T25" fmla="*/ 2147483647 h 323"/>
              <a:gd name="T26" fmla="*/ 2147483647 w 317"/>
              <a:gd name="T27" fmla="*/ 2147483647 h 323"/>
              <a:gd name="T28" fmla="*/ 2147483647 w 317"/>
              <a:gd name="T29" fmla="*/ 2147483647 h 323"/>
              <a:gd name="T30" fmla="*/ 2147483647 w 317"/>
              <a:gd name="T31" fmla="*/ 2147483647 h 323"/>
              <a:gd name="T32" fmla="*/ 2147483647 w 317"/>
              <a:gd name="T33" fmla="*/ 2147483647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323"/>
              <a:gd name="T53" fmla="*/ 317 w 317"/>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323">
                <a:moveTo>
                  <a:pt x="317" y="162"/>
                </a:moveTo>
                <a:lnTo>
                  <a:pt x="305" y="98"/>
                </a:lnTo>
                <a:lnTo>
                  <a:pt x="270" y="47"/>
                </a:lnTo>
                <a:lnTo>
                  <a:pt x="220" y="13"/>
                </a:lnTo>
                <a:lnTo>
                  <a:pt x="158" y="0"/>
                </a:lnTo>
                <a:lnTo>
                  <a:pt x="96" y="13"/>
                </a:lnTo>
                <a:lnTo>
                  <a:pt x="47" y="47"/>
                </a:lnTo>
                <a:lnTo>
                  <a:pt x="12" y="98"/>
                </a:lnTo>
                <a:lnTo>
                  <a:pt x="0" y="162"/>
                </a:lnTo>
                <a:lnTo>
                  <a:pt x="12" y="225"/>
                </a:lnTo>
                <a:lnTo>
                  <a:pt x="47" y="276"/>
                </a:lnTo>
                <a:lnTo>
                  <a:pt x="96" y="311"/>
                </a:lnTo>
                <a:lnTo>
                  <a:pt x="158" y="323"/>
                </a:lnTo>
                <a:lnTo>
                  <a:pt x="220" y="311"/>
                </a:lnTo>
                <a:lnTo>
                  <a:pt x="270" y="276"/>
                </a:lnTo>
                <a:lnTo>
                  <a:pt x="305" y="225"/>
                </a:lnTo>
                <a:lnTo>
                  <a:pt x="317" y="162"/>
                </a:lnTo>
                <a:close/>
              </a:path>
            </a:pathLst>
          </a:custGeom>
          <a:solidFill>
            <a:srgbClr val="99CCFF"/>
          </a:solidFill>
          <a:ln w="0">
            <a:solidFill>
              <a:srgbClr val="000000"/>
            </a:solidFill>
            <a:round/>
          </a:ln>
        </p:spPr>
        <p:txBody>
          <a:bodyPr/>
          <a:lstStyle/>
          <a:p>
            <a:pPr>
              <a:defRPr b="0" i="0"/>
            </a:pPr>
            <a:endParaRPr lang="en-US"/>
          </a:p>
        </p:txBody>
      </p:sp>
      <p:sp>
        <p:nvSpPr>
          <p:cNvPr id="36" name="Line 12"/>
          <p:cNvSpPr>
            <a:spLocks noChangeShapeType="1"/>
          </p:cNvSpPr>
          <p:nvPr/>
        </p:nvSpPr>
        <p:spPr>
          <a:xfrm>
            <a:off x="3505200" y="2701925"/>
            <a:ext cx="1803400" cy="1588"/>
          </a:xfrm>
          <a:prstGeom prst="line">
            <a:avLst/>
          </a:prstGeom>
          <a:noFill/>
          <a:ln w="55563">
            <a:solidFill>
              <a:srgbClr val="FF0000"/>
            </a:solidFill>
            <a:round/>
          </a:ln>
        </p:spPr>
        <p:txBody>
          <a:bodyPr/>
          <a:lstStyle/>
          <a:p>
            <a:pPr>
              <a:defRPr b="0" i="0"/>
            </a:pPr>
            <a:endParaRPr lang="en-US"/>
          </a:p>
        </p:txBody>
      </p:sp>
      <p:sp>
        <p:nvSpPr>
          <p:cNvPr id="37" name="Rectangle 17"/>
          <p:cNvSpPr>
            <a:spLocks noChangeArrowheads="1"/>
          </p:cNvSpPr>
          <p:nvPr/>
        </p:nvSpPr>
        <p:spPr>
          <a:xfrm>
            <a:off x="5791200" y="2389188"/>
            <a:ext cx="2685351" cy="584775"/>
          </a:xfrm>
          <a:prstGeom prst="rect">
            <a:avLst/>
          </a:prstGeom>
          <a:noFill/>
          <a:ln w="9525">
            <a:noFill/>
            <a:miter lim="800000"/>
          </a:ln>
        </p:spPr>
        <p:txBody>
          <a:bodyPr wrap="none" anchor="t">
            <a:spAutoFit/>
          </a:bodyPr>
          <a:lstStyle/>
          <a:p>
            <a:pPr>
              <a:spcBef>
                <a:spcPct val="20000"/>
              </a:spcBef>
              <a:buClr>
                <a:schemeClr val="bg1"/>
              </a:buClr>
              <a:defRPr b="0" i="0"/>
            </a:pPr>
            <a:r>
              <a:rPr lang="x-none" altLang="en-US" sz="3200">
                <a:latin typeface="Arial" pitchFamily="34" charset="0"/>
                <a:cs typeface="Arial" pitchFamily="34" charset="0"/>
              </a:rPr>
              <a:t>= (x / y) x 10</a:t>
            </a:r>
            <a:r>
              <a:rPr lang="x-none" altLang="en-US" sz="3200" baseline="30000">
                <a:latin typeface="Arial" pitchFamily="34" charset="0"/>
                <a:cs typeface="Arial" pitchFamily="34" charset="0"/>
              </a:rPr>
              <a:t>n</a:t>
            </a:r>
          </a:p>
        </p:txBody>
      </p:sp>
      <p:sp>
        <p:nvSpPr>
          <p:cNvPr id="38" name="Text Box 19"/>
          <p:cNvSpPr txBox="1">
            <a:spLocks noChangeArrowheads="1"/>
          </p:cNvSpPr>
          <p:nvPr/>
        </p:nvSpPr>
        <p:spPr>
          <a:xfrm>
            <a:off x="3962400" y="4267200"/>
            <a:ext cx="4419600" cy="457200"/>
          </a:xfrm>
          <a:prstGeom prst="rect">
            <a:avLst/>
          </a:prstGeom>
          <a:noFill/>
          <a:ln w="9525">
            <a:noFill/>
            <a:miter lim="800000"/>
          </a:ln>
        </p:spPr>
        <p:txBody>
          <a:bodyPr>
            <a:spAutoFit/>
          </a:bodyPr>
          <a:lstStyle/>
          <a:p>
            <a:pPr>
              <a:spcBef>
                <a:spcPct val="50000"/>
              </a:spcBef>
              <a:defRPr b="0" i="0"/>
            </a:pPr>
            <a:endParaRPr lang="en-US" altLang="en-US"/>
          </a:p>
        </p:txBody>
      </p:sp>
      <p:sp>
        <p:nvSpPr>
          <p:cNvPr id="39" name="Text Box 20"/>
          <p:cNvSpPr txBox="1">
            <a:spLocks noChangeArrowheads="1"/>
          </p:cNvSpPr>
          <p:nvPr/>
        </p:nvSpPr>
        <p:spPr>
          <a:xfrm>
            <a:off x="1331640" y="4293096"/>
            <a:ext cx="7482542" cy="1372972"/>
          </a:xfrm>
          <a:prstGeom prst="rect">
            <a:avLst/>
          </a:prstGeom>
          <a:noFill/>
          <a:ln w="9525">
            <a:noFill/>
            <a:miter lim="800000"/>
          </a:ln>
        </p:spPr>
        <p:txBody>
          <a:bodyPr wrap="square" anchor="t">
            <a:spAutoFit/>
          </a:bodyPr>
          <a:lstStyle/>
          <a:p>
            <a:pPr>
              <a:tabLst>
                <a:tab pos="1371600" algn="l"/>
              </a:tabLst>
              <a:defRPr b="0" i="0"/>
            </a:pPr>
            <a:r>
              <a:rPr lang="x-none" altLang="en-US" sz="2800" dirty="0">
                <a:latin typeface="Arial" pitchFamily="34" charset="0"/>
              </a:rPr>
              <a:t>Donde	x = numerador</a:t>
            </a:r>
            <a:br>
              <a:rPr lang="x-none" altLang="en-US" sz="2800" dirty="0">
                <a:latin typeface="+mn-ea"/>
                <a:cs typeface="+mn-ea"/>
              </a:rPr>
            </a:br>
            <a:r>
              <a:rPr lang="x-none" altLang="en-US" sz="2800" dirty="0">
                <a:latin typeface="Arial" pitchFamily="34" charset="0"/>
              </a:rPr>
              <a:t>	y = denominador</a:t>
            </a:r>
          </a:p>
          <a:p>
            <a:pPr>
              <a:spcAft>
                <a:spcPct val="20000"/>
              </a:spcAft>
              <a:tabLst>
                <a:tab pos="1039813" algn="l"/>
              </a:tabLst>
              <a:defRPr b="0" i="0"/>
            </a:pPr>
            <a:r>
              <a:rPr lang="x-none" altLang="en-US" sz="2800" dirty="0">
                <a:latin typeface="Arial" pitchFamily="34" charset="0"/>
              </a:rPr>
              <a:t>	</a:t>
            </a:r>
            <a:r>
              <a:rPr lang="es-ES_tradnl" altLang="en-US" sz="2800" dirty="0">
                <a:latin typeface="Arial" pitchFamily="34" charset="0"/>
              </a:rPr>
              <a:t>   </a:t>
            </a:r>
            <a:r>
              <a:rPr lang="x-none" altLang="en-US" sz="2800" dirty="0">
                <a:latin typeface="Arial" pitchFamily="34" charset="0"/>
              </a:rPr>
              <a:t>10</a:t>
            </a:r>
            <a:r>
              <a:rPr lang="x-none" altLang="en-US" sz="2800" baseline="30000" dirty="0">
                <a:latin typeface="Arial" pitchFamily="34" charset="0"/>
                <a:cs typeface="Arial" pitchFamily="34" charset="0"/>
              </a:rPr>
              <a:t>n</a:t>
            </a:r>
            <a:r>
              <a:rPr lang="x-none" altLang="en-US" sz="2800" dirty="0">
                <a:latin typeface="Arial" pitchFamily="34" charset="0"/>
              </a:rPr>
              <a:t> = constante (1, 100, 1000, etc.)</a:t>
            </a:r>
            <a:endParaRPr lang="x-none" altLang="en-US" sz="2800" dirty="0">
              <a:latin typeface="Arial" pitchFamily="34" charset="0"/>
              <a:cs typeface="Arial"/>
            </a:endParaRPr>
          </a:p>
        </p:txBody>
      </p:sp>
      <p:sp>
        <p:nvSpPr>
          <p:cNvPr id="40" name="Rectangle 21"/>
          <p:cNvSpPr>
            <a:spLocks noChangeArrowheads="1"/>
          </p:cNvSpPr>
          <p:nvPr/>
        </p:nvSpPr>
        <p:spPr>
          <a:xfrm>
            <a:off x="320206" y="1914268"/>
            <a:ext cx="4581148" cy="1433993"/>
          </a:xfrm>
          <a:prstGeom prst="rect">
            <a:avLst/>
          </a:prstGeom>
          <a:noFill/>
          <a:ln w="9525">
            <a:noFill/>
            <a:miter lim="800000"/>
          </a:ln>
        </p:spPr>
        <p:txBody>
          <a:bodyPr anchor="t">
            <a:spAutoFit/>
          </a:bodyPr>
          <a:lstStyle/>
          <a:p>
            <a:pPr>
              <a:buClr>
                <a:srgbClr val="C00000"/>
              </a:buClr>
              <a:buFont typeface="Wingdings" pitchFamily="2" charset="2"/>
              <a:buChar char="§"/>
              <a:defRPr b="0" i="0"/>
            </a:pPr>
            <a:r>
              <a:rPr lang="x-none" altLang="en-US" sz="3200" dirty="0">
                <a:solidFill>
                  <a:schemeClr val="accent2"/>
                </a:solidFill>
                <a:latin typeface="Arial" pitchFamily="34" charset="0"/>
                <a:cs typeface="Arial" pitchFamily="34" charset="0"/>
              </a:rPr>
              <a:t> </a:t>
            </a:r>
            <a:r>
              <a:rPr lang="x-none" altLang="en-US" sz="2800" dirty="0">
                <a:solidFill>
                  <a:srgbClr val="006600"/>
                </a:solidFill>
                <a:latin typeface="Arial" pitchFamily="34" charset="0"/>
                <a:cs typeface="Arial" pitchFamily="34" charset="0"/>
              </a:rPr>
              <a:t>Razones</a:t>
            </a:r>
          </a:p>
          <a:p>
            <a:pPr>
              <a:buClr>
                <a:srgbClr val="C00000"/>
              </a:buClr>
              <a:buFont typeface="Wingdings" pitchFamily="2" charset="2"/>
              <a:buChar char="§"/>
              <a:defRPr b="0" i="0"/>
            </a:pPr>
            <a:r>
              <a:rPr lang="x-none" altLang="en-US" sz="2800" dirty="0">
                <a:solidFill>
                  <a:srgbClr val="006600"/>
                </a:solidFill>
                <a:latin typeface="Arial" pitchFamily="34" charset="0"/>
                <a:cs typeface="Arial" pitchFamily="34" charset="0"/>
              </a:rPr>
              <a:t> Proporciones</a:t>
            </a:r>
          </a:p>
          <a:p>
            <a:pPr>
              <a:buClr>
                <a:srgbClr val="C00000"/>
              </a:buClr>
              <a:buFont typeface="Wingdings" pitchFamily="2" charset="2"/>
              <a:buChar char="§"/>
              <a:defRPr b="0" i="0"/>
            </a:pPr>
            <a:r>
              <a:rPr lang="es-ES_tradnl" altLang="en-US" sz="2800" dirty="0">
                <a:solidFill>
                  <a:srgbClr val="006600"/>
                </a:solidFill>
                <a:latin typeface="Arial" pitchFamily="34" charset="0"/>
                <a:cs typeface="Arial" pitchFamily="34" charset="0"/>
              </a:rPr>
              <a:t> </a:t>
            </a:r>
            <a:r>
              <a:rPr lang="x-none" altLang="en-US" sz="2800" dirty="0">
                <a:solidFill>
                  <a:srgbClr val="006600"/>
                </a:solidFill>
                <a:latin typeface="Arial" pitchFamily="34" charset="0"/>
                <a:cs typeface="Arial" pitchFamily="34" charset="0"/>
              </a:rPr>
              <a:t>Tasas</a:t>
            </a:r>
          </a:p>
        </p:txBody>
      </p:sp>
      <p:sp>
        <p:nvSpPr>
          <p:cNvPr id="41" name="AutoShape 22"/>
          <p:cNvSpPr/>
          <p:nvPr/>
        </p:nvSpPr>
        <p:spPr>
          <a:xfrm>
            <a:off x="3028950" y="1852785"/>
            <a:ext cx="304800" cy="1981200"/>
          </a:xfrm>
          <a:prstGeom prst="rightBrace">
            <a:avLst>
              <a:gd name="adj1" fmla="val 54167"/>
              <a:gd name="adj2" fmla="val 50000"/>
            </a:avLst>
          </a:prstGeom>
          <a:noFill/>
          <a:ln w="25400">
            <a:solidFill>
              <a:schemeClr val="tx1"/>
            </a:solidFill>
            <a:round/>
          </a:ln>
        </p:spPr>
        <p:txBody>
          <a:bodyPr wrap="none" anchor="ctr"/>
          <a:lstStyle/>
          <a:p>
            <a:pPr>
              <a:defRPr b="0" i="0"/>
            </a:pPr>
            <a:endParaRPr lang="en-US" altLang="en-US"/>
          </a:p>
        </p:txBody>
      </p:sp>
    </p:spTree>
    <p:extLst>
      <p:ext uri="{BB962C8B-B14F-4D97-AF65-F5344CB8AC3E}">
        <p14:creationId xmlns:p14="http://schemas.microsoft.com/office/powerpoint/2010/main" val="126250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Razón</a:t>
            </a:r>
            <a:endParaRPr lang="x-none" altLang="en-US" sz="3200" dirty="0">
              <a:solidFill>
                <a:srgbClr val="C00000"/>
              </a:solidFill>
              <a:latin typeface="Gotham Black" pitchFamily="50" charset="0"/>
            </a:endParaRPr>
          </a:p>
        </p:txBody>
      </p:sp>
      <p:sp>
        <p:nvSpPr>
          <p:cNvPr id="4" name="Content Placeholder 2"/>
          <p:cNvSpPr>
            <a:spLocks noGrp="1"/>
          </p:cNvSpPr>
          <p:nvPr>
            <p:ph idx="4294967295"/>
          </p:nvPr>
        </p:nvSpPr>
        <p:spPr>
          <a:xfrm>
            <a:off x="411480" y="1371599"/>
            <a:ext cx="8321040" cy="5029200"/>
          </a:xfrm>
          <a:prstGeom prst="rect">
            <a:avLst/>
          </a:prstGeom>
        </p:spPr>
        <p:txBody>
          <a:bodyPr/>
          <a:lstStyle/>
          <a:p>
            <a:pPr marL="0" indent="0">
              <a:buNone/>
              <a:defRPr/>
            </a:pPr>
            <a:r>
              <a:rPr lang="en-US" sz="2400" dirty="0">
                <a:solidFill>
                  <a:srgbClr val="00820C"/>
                </a:solidFill>
                <a:latin typeface="Gotham Black" pitchFamily="50" charset="0"/>
              </a:rPr>
              <a:t>Definición:</a:t>
            </a:r>
          </a:p>
          <a:p>
            <a:pPr marL="0" indent="0">
              <a:buClr>
                <a:srgbClr val="006600"/>
              </a:buClr>
              <a:buNone/>
              <a:defRPr/>
            </a:pPr>
            <a:r>
              <a:rPr lang="en-US" altLang="en-US" sz="2400" i="1" dirty="0">
                <a:solidFill>
                  <a:srgbClr val="000000"/>
                </a:solidFill>
                <a:latin typeface="Gotham Light" pitchFamily="50" charset="0"/>
                <a:ea typeface="MS PGothic" pitchFamily="34" charset="-128"/>
              </a:rPr>
              <a:t>Comparación de dos valores cualesquiera</a:t>
            </a:r>
            <a:endParaRPr lang="en-GB" altLang="en-US" sz="2400" dirty="0">
              <a:solidFill>
                <a:srgbClr val="000000"/>
              </a:solidFill>
              <a:latin typeface="Gotham Light" pitchFamily="50" charset="0"/>
            </a:endParaRPr>
          </a:p>
          <a:p>
            <a:pPr marL="0" indent="0" algn="ctr">
              <a:buClr>
                <a:srgbClr val="006600"/>
              </a:buClr>
              <a:buNone/>
              <a:defRPr/>
            </a:pPr>
            <a:r>
              <a:rPr lang="en-GB" altLang="ja-JP" sz="2400" dirty="0">
                <a:solidFill>
                  <a:srgbClr val="000000"/>
                </a:solidFill>
                <a:latin typeface="Gotham Light" pitchFamily="50" charset="0"/>
              </a:rPr>
              <a:t>Razón =</a:t>
            </a:r>
            <a:r>
              <a:rPr lang="en-US" altLang="en-US" sz="2400" dirty="0">
                <a:solidFill>
                  <a:schemeClr val="accent5"/>
                </a:solidFill>
                <a:latin typeface="Gotham Light" pitchFamily="50" charset="0"/>
                <a:cs typeface="Arial" pitchFamily="34" charset="0"/>
              </a:rPr>
              <a:t> </a:t>
            </a:r>
            <a:r>
              <a:rPr lang="en-US" altLang="en-US" sz="2400" dirty="0">
                <a:latin typeface="Gotham Light" pitchFamily="50" charset="0"/>
                <a:cs typeface="Arial" pitchFamily="34" charset="0"/>
              </a:rPr>
              <a:t>(x / y) x k</a:t>
            </a:r>
            <a:endParaRPr lang="en-US" altLang="en-US" sz="2400" i="1" baseline="30000" dirty="0">
              <a:latin typeface="Gotham Light" pitchFamily="50" charset="0"/>
              <a:cs typeface="Arial" pitchFamily="34" charset="0"/>
            </a:endParaRPr>
          </a:p>
          <a:p>
            <a:pPr marL="0" indent="0">
              <a:spcBef>
                <a:spcPts val="1200"/>
              </a:spcBef>
              <a:buNone/>
              <a:defRPr/>
            </a:pPr>
            <a:r>
              <a:rPr lang="en-US" sz="2400" dirty="0">
                <a:latin typeface="Gotham Light" pitchFamily="50" charset="0"/>
              </a:rPr>
              <a:t>Donde:	</a:t>
            </a:r>
            <a:r>
              <a:rPr lang="en-US" altLang="en-US" sz="2400" dirty="0">
                <a:latin typeface="Gotham Light" pitchFamily="50" charset="0"/>
              </a:rPr>
              <a:t>x = </a:t>
            </a:r>
            <a:r>
              <a:rPr lang="en-US" altLang="en-US" sz="2400" dirty="0" err="1">
                <a:latin typeface="Gotham Light" pitchFamily="50" charset="0"/>
              </a:rPr>
              <a:t>numerador</a:t>
            </a:r>
            <a:endParaRPr lang="en-US" altLang="en-US" sz="2400" dirty="0">
              <a:latin typeface="Gotham Light" pitchFamily="50" charset="0"/>
            </a:endParaRPr>
          </a:p>
          <a:p>
            <a:pPr marL="0" indent="0">
              <a:spcBef>
                <a:spcPts val="0"/>
              </a:spcBef>
              <a:buNone/>
              <a:defRPr/>
            </a:pPr>
            <a:r>
              <a:rPr lang="en-US" altLang="en-US" sz="2400" dirty="0">
                <a:latin typeface="Gotham Light" pitchFamily="50" charset="0"/>
              </a:rPr>
              <a:t>		y = </a:t>
            </a:r>
            <a:r>
              <a:rPr lang="en-US" altLang="en-US" sz="2400" dirty="0" err="1">
                <a:latin typeface="Gotham Light" pitchFamily="50" charset="0"/>
              </a:rPr>
              <a:t>denominador</a:t>
            </a:r>
            <a:endParaRPr lang="en-US" altLang="en-US" sz="2400" dirty="0">
              <a:latin typeface="Gotham Light" pitchFamily="50" charset="0"/>
            </a:endParaRPr>
          </a:p>
          <a:p>
            <a:pPr marL="0" indent="0">
              <a:spcBef>
                <a:spcPts val="0"/>
              </a:spcBef>
              <a:buNone/>
              <a:defRPr/>
            </a:pPr>
            <a:r>
              <a:rPr lang="en-US" altLang="en-US" sz="2400" dirty="0">
                <a:latin typeface="Gotham Light" pitchFamily="50" charset="0"/>
              </a:rPr>
              <a:t>		k = </a:t>
            </a:r>
            <a:r>
              <a:rPr lang="en-US" altLang="en-US" sz="2400" dirty="0" err="1">
                <a:latin typeface="Gotham Light" pitchFamily="50" charset="0"/>
              </a:rPr>
              <a:t>constante</a:t>
            </a:r>
            <a:r>
              <a:rPr lang="en-US" altLang="en-US" sz="2400" dirty="0">
                <a:latin typeface="Gotham Light" pitchFamily="50" charset="0"/>
              </a:rPr>
              <a:t> (1, 100, 1000, etc.)</a:t>
            </a:r>
          </a:p>
          <a:p>
            <a:pPr>
              <a:buClr>
                <a:srgbClr val="006600"/>
              </a:buClr>
              <a:defRPr/>
            </a:pPr>
            <a:endParaRPr lang="en-GB" altLang="ja-JP" sz="2400" dirty="0">
              <a:latin typeface="Gotham Light" pitchFamily="50" charset="0"/>
            </a:endParaRPr>
          </a:p>
          <a:p>
            <a:pPr marL="0" indent="0" algn="just">
              <a:buClr>
                <a:srgbClr val="006600"/>
              </a:buClr>
              <a:buNone/>
              <a:defRPr/>
            </a:pPr>
            <a:r>
              <a:rPr lang="en-GB" altLang="ja-JP" sz="2400" dirty="0">
                <a:solidFill>
                  <a:srgbClr val="000000"/>
                </a:solidFill>
                <a:latin typeface="Gotham Light" pitchFamily="50" charset="0"/>
              </a:rPr>
              <a:t>Numerador y denominador pueden  estar o no relacionados.</a:t>
            </a:r>
          </a:p>
          <a:p>
            <a:pPr marL="0" indent="0">
              <a:buNone/>
            </a:pPr>
            <a:endParaRPr lang="en-US" dirty="0"/>
          </a:p>
        </p:txBody>
      </p:sp>
    </p:spTree>
    <p:extLst>
      <p:ext uri="{BB962C8B-B14F-4D97-AF65-F5344CB8AC3E}">
        <p14:creationId xmlns:p14="http://schemas.microsoft.com/office/powerpoint/2010/main" val="187641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Razón: ejemplo 1</a:t>
            </a:r>
            <a:endParaRPr lang="x-none" altLang="en-US" sz="3200" dirty="0">
              <a:solidFill>
                <a:srgbClr val="C00000"/>
              </a:solidFill>
              <a:latin typeface="Gotham Black" pitchFamily="50" charset="0"/>
            </a:endParaRPr>
          </a:p>
        </p:txBody>
      </p:sp>
      <p:sp>
        <p:nvSpPr>
          <p:cNvPr id="5" name="Content Placeholder 2"/>
          <p:cNvSpPr>
            <a:spLocks noGrp="1"/>
          </p:cNvSpPr>
          <p:nvPr>
            <p:ph idx="4294967295"/>
          </p:nvPr>
        </p:nvSpPr>
        <p:spPr>
          <a:xfrm>
            <a:off x="1676399" y="1556792"/>
            <a:ext cx="7056120" cy="5029199"/>
          </a:xfrm>
          <a:prstGeom prst="rect">
            <a:avLst/>
          </a:prstGeom>
        </p:spPr>
        <p:txBody>
          <a:bodyPr/>
          <a:lstStyle/>
          <a:p>
            <a:pPr marL="0" indent="0" algn="just">
              <a:buClr>
                <a:srgbClr val="006600"/>
              </a:buClr>
              <a:buNone/>
              <a:defRPr/>
            </a:pPr>
            <a:r>
              <a:rPr lang="en-GB" altLang="ja-JP" sz="2400" dirty="0">
                <a:solidFill>
                  <a:srgbClr val="000000"/>
                </a:solidFill>
                <a:latin typeface="Gotham Light" pitchFamily="50" charset="0"/>
              </a:rPr>
              <a:t>Calcule la razón de hombre a mujeres en este conjunto de datos.</a:t>
            </a:r>
          </a:p>
          <a:p>
            <a:pPr>
              <a:buClr>
                <a:srgbClr val="006600"/>
              </a:buClr>
              <a:defRPr/>
            </a:pPr>
            <a:endParaRPr lang="en-GB" altLang="ja-JP" sz="2400" dirty="0">
              <a:solidFill>
                <a:srgbClr val="000000"/>
              </a:solidFill>
              <a:latin typeface="Gotham Light" pitchFamily="50" charset="0"/>
            </a:endParaRPr>
          </a:p>
          <a:p>
            <a:pPr marL="0" indent="0">
              <a:buClr>
                <a:srgbClr val="006600"/>
              </a:buClr>
              <a:buNone/>
              <a:defRPr/>
            </a:pPr>
            <a:r>
              <a:rPr lang="en-GB" altLang="ja-JP" sz="2400" dirty="0" err="1">
                <a:solidFill>
                  <a:srgbClr val="000000"/>
                </a:solidFill>
                <a:latin typeface="Gotham Light" pitchFamily="50" charset="0"/>
              </a:rPr>
              <a:t>Razón</a:t>
            </a:r>
            <a:r>
              <a:rPr lang="en-GB" altLang="ja-JP" sz="2400" dirty="0">
                <a:solidFill>
                  <a:srgbClr val="000000"/>
                </a:solidFill>
                <a:latin typeface="Gotham Light" pitchFamily="50" charset="0"/>
              </a:rPr>
              <a:t> =</a:t>
            </a:r>
            <a:r>
              <a:rPr lang="en-US" altLang="en-US" sz="2400" dirty="0">
                <a:solidFill>
                  <a:schemeClr val="accent5"/>
                </a:solidFill>
                <a:latin typeface="Gotham Light" pitchFamily="50" charset="0"/>
                <a:cs typeface="Arial" pitchFamily="34" charset="0"/>
              </a:rPr>
              <a:t> </a:t>
            </a:r>
            <a:r>
              <a:rPr lang="en-US" altLang="en-US" sz="2400" dirty="0">
                <a:latin typeface="Gotham Light" pitchFamily="50" charset="0"/>
                <a:cs typeface="Arial" pitchFamily="34" charset="0"/>
              </a:rPr>
              <a:t>(x / y) x k</a:t>
            </a:r>
            <a:endParaRPr lang="en-US" altLang="en-US" sz="2400" i="1" baseline="30000" dirty="0">
              <a:latin typeface="Gotham Light" pitchFamily="50" charset="0"/>
              <a:cs typeface="Arial" pitchFamily="34" charset="0"/>
            </a:endParaRPr>
          </a:p>
          <a:p>
            <a:pPr marL="0" indent="0">
              <a:spcBef>
                <a:spcPts val="1200"/>
              </a:spcBef>
              <a:buNone/>
              <a:defRPr/>
            </a:pPr>
            <a:r>
              <a:rPr lang="en-US" altLang="en-US" sz="2400" dirty="0">
                <a:latin typeface="Gotham Light" pitchFamily="50" charset="0"/>
              </a:rPr>
              <a:t>x (</a:t>
            </a:r>
            <a:r>
              <a:rPr lang="en-US" altLang="en-US" sz="2400" dirty="0" err="1">
                <a:latin typeface="Gotham Light" pitchFamily="50" charset="0"/>
              </a:rPr>
              <a:t>numerador</a:t>
            </a:r>
            <a:r>
              <a:rPr lang="en-US" altLang="en-US" sz="2400" dirty="0">
                <a:latin typeface="Gotham Light" pitchFamily="50" charset="0"/>
              </a:rPr>
              <a:t>) =</a:t>
            </a:r>
          </a:p>
          <a:p>
            <a:pPr marL="0" indent="0">
              <a:spcBef>
                <a:spcPts val="0"/>
              </a:spcBef>
              <a:buNone/>
              <a:defRPr/>
            </a:pPr>
            <a:r>
              <a:rPr lang="en-US" altLang="en-US" sz="2400" dirty="0">
                <a:latin typeface="Gotham Light" pitchFamily="50" charset="0"/>
              </a:rPr>
              <a:t>y (</a:t>
            </a:r>
            <a:r>
              <a:rPr lang="en-US" altLang="en-US" sz="2400" dirty="0" err="1">
                <a:latin typeface="Gotham Light" pitchFamily="50" charset="0"/>
              </a:rPr>
              <a:t>denominador</a:t>
            </a:r>
            <a:r>
              <a:rPr lang="en-US" altLang="en-US" sz="2400" dirty="0">
                <a:latin typeface="Gotham Light" pitchFamily="50" charset="0"/>
              </a:rPr>
              <a:t>) =</a:t>
            </a:r>
          </a:p>
          <a:p>
            <a:pPr marL="0" indent="0">
              <a:spcBef>
                <a:spcPts val="0"/>
              </a:spcBef>
              <a:buNone/>
              <a:defRPr/>
            </a:pPr>
            <a:r>
              <a:rPr lang="en-US" altLang="en-US" sz="2400" dirty="0">
                <a:latin typeface="Gotham Light" pitchFamily="50" charset="0"/>
              </a:rPr>
              <a:t>k (</a:t>
            </a:r>
            <a:r>
              <a:rPr lang="en-US" altLang="en-US" sz="2400" dirty="0" err="1">
                <a:latin typeface="Gotham Light" pitchFamily="50" charset="0"/>
              </a:rPr>
              <a:t>constante</a:t>
            </a:r>
            <a:r>
              <a:rPr lang="en-US" altLang="en-US" sz="2400" dirty="0">
                <a:latin typeface="Gotham Light" pitchFamily="50" charset="0"/>
              </a:rPr>
              <a:t>) =</a:t>
            </a:r>
          </a:p>
          <a:p>
            <a:pPr>
              <a:buClr>
                <a:srgbClr val="006600"/>
              </a:buClr>
              <a:defRPr/>
            </a:pPr>
            <a:endParaRPr lang="en-GB" altLang="ja-JP" sz="2400" dirty="0">
              <a:latin typeface="Gotham Light" pitchFamily="50" charset="0"/>
            </a:endParaRPr>
          </a:p>
          <a:p>
            <a:pPr marL="0" indent="0">
              <a:buClr>
                <a:srgbClr val="006600"/>
              </a:buClr>
              <a:buNone/>
              <a:defRPr/>
            </a:pPr>
            <a:r>
              <a:rPr lang="en-GB" altLang="ja-JP" sz="2400" dirty="0" err="1">
                <a:latin typeface="Gotham Light" pitchFamily="50" charset="0"/>
              </a:rPr>
              <a:t>Razón</a:t>
            </a:r>
            <a:r>
              <a:rPr lang="en-GB" altLang="ja-JP" sz="2400" dirty="0">
                <a:latin typeface="Gotham Light" pitchFamily="50" charset="0"/>
              </a:rPr>
              <a:t> =</a:t>
            </a:r>
          </a:p>
          <a:p>
            <a:pPr marL="0" indent="0">
              <a:buNone/>
            </a:pPr>
            <a:endParaRPr lang="en-US" dirty="0"/>
          </a:p>
        </p:txBody>
      </p:sp>
      <p:graphicFrame>
        <p:nvGraphicFramePr>
          <p:cNvPr id="6" name="Table 3"/>
          <p:cNvGraphicFramePr>
            <a:graphicFrameLocks noGrp="1"/>
          </p:cNvGraphicFramePr>
          <p:nvPr>
            <p:extLst>
              <p:ext uri="{D42A27DB-BD31-4B8C-83A1-F6EECF244321}">
                <p14:modId xmlns:p14="http://schemas.microsoft.com/office/powerpoint/2010/main" val="2357383229"/>
              </p:ext>
            </p:extLst>
          </p:nvPr>
        </p:nvGraphicFramePr>
        <p:xfrm>
          <a:off x="428625" y="1648179"/>
          <a:ext cx="802348" cy="3884295"/>
        </p:xfrm>
        <a:graphic>
          <a:graphicData uri="http://schemas.openxmlformats.org/drawingml/2006/table">
            <a:tbl>
              <a:tblPr/>
              <a:tblGrid>
                <a:gridCol w="802348">
                  <a:extLst>
                    <a:ext uri="{9D8B030D-6E8A-4147-A177-3AD203B41FA5}">
                      <a16:colId xmlns:a16="http://schemas.microsoft.com/office/drawing/2014/main" val="20003"/>
                    </a:ext>
                  </a:extLst>
                </a:gridCol>
              </a:tblGrid>
              <a:tr h="76200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Sex (M/F)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Text Placeholder 5"/>
          <p:cNvSpPr txBox="1">
            <a:spLocks/>
          </p:cNvSpPr>
          <p:nvPr/>
        </p:nvSpPr>
        <p:spPr>
          <a:xfrm>
            <a:off x="4860032" y="3212976"/>
            <a:ext cx="915103" cy="2431143"/>
          </a:xfrm>
          <a:prstGeom prst="rect">
            <a:avLst/>
          </a:prstGeom>
        </p:spPr>
        <p:txBody>
          <a:bodyPr/>
          <a:lstStyle>
            <a:lvl1pPr marL="0" indent="0" algn="l" defTabSz="914400" rtl="0" eaLnBrk="1" latinLnBrk="0" hangingPunct="1">
              <a:spcBef>
                <a:spcPct val="20000"/>
              </a:spcBef>
              <a:buClrTx/>
              <a:buFontTx/>
              <a:buNone/>
              <a:defRPr sz="2800" b="1" kern="1200" baseline="0">
                <a:solidFill>
                  <a:srgbClr val="00953A"/>
                </a:solidFill>
                <a:latin typeface="Arial"/>
                <a:ea typeface="+mn-ea"/>
                <a:cs typeface="Arial"/>
              </a:defRPr>
            </a:lvl1pPr>
            <a:lvl2pPr marL="283464" indent="-285750" algn="l" defTabSz="914400" rtl="0" eaLnBrk="1" latinLnBrk="0" hangingPunct="1">
              <a:spcBef>
                <a:spcPct val="20000"/>
              </a:spcBef>
              <a:buClr>
                <a:schemeClr val="tx1"/>
              </a:buClr>
              <a:buFont typeface="Wingdings" panose="05000000000000000000" pitchFamily="2" charset="2"/>
              <a:buChar char="§"/>
              <a:defRPr sz="2800" kern="1200" baseline="0">
                <a:solidFill>
                  <a:schemeClr val="accent5"/>
                </a:solidFill>
                <a:latin typeface="Arial"/>
                <a:ea typeface="+mn-ea"/>
                <a:cs typeface="Arial"/>
              </a:defRPr>
            </a:lvl2pPr>
            <a:lvl3pPr marL="740664" indent="-283464" algn="l" defTabSz="914400" rtl="0" eaLnBrk="1" latinLnBrk="0" hangingPunct="1">
              <a:spcBef>
                <a:spcPct val="20000"/>
              </a:spcBef>
              <a:buClr>
                <a:schemeClr val="tx1"/>
              </a:buClr>
              <a:buFont typeface="Arial" panose="020B0604020202020204" pitchFamily="34" charset="0"/>
              <a:buChar char="−"/>
              <a:defRPr sz="2800" kern="1200" baseline="0">
                <a:solidFill>
                  <a:schemeClr val="accent5"/>
                </a:solidFill>
                <a:latin typeface="Arial"/>
                <a:ea typeface="+mn-ea"/>
                <a:cs typeface="Arial"/>
              </a:defRPr>
            </a:lvl3pPr>
            <a:lvl4pPr marL="1197864" indent="-228600" algn="l" defTabSz="914400" rtl="0" eaLnBrk="1" latinLnBrk="0" hangingPunct="1">
              <a:spcBef>
                <a:spcPct val="20000"/>
              </a:spcBef>
              <a:buClrTx/>
              <a:buFont typeface="Arial" panose="020B0604020202020204" pitchFamily="34" charset="0"/>
              <a:buChar char="•"/>
              <a:defRPr lang="en-US" sz="2800" kern="1200" baseline="0" dirty="0" smtClean="0">
                <a:solidFill>
                  <a:schemeClr val="accent5"/>
                </a:solidFill>
                <a:latin typeface="Arial"/>
                <a:ea typeface="+mn-ea"/>
                <a:cs typeface="Arial"/>
              </a:defRPr>
            </a:lvl4pPr>
            <a:lvl5pPr marL="1655064" indent="-228600" algn="l" defTabSz="914400" rtl="0" eaLnBrk="1" latinLnBrk="0" hangingPunct="1">
              <a:spcBef>
                <a:spcPct val="20000"/>
              </a:spcBef>
              <a:buClrTx/>
              <a:buSzPct val="80000"/>
              <a:buFont typeface="Courier New" panose="02070309020205020404" pitchFamily="49" charset="0"/>
              <a:buChar char="o"/>
              <a:defRPr sz="2800" kern="1200">
                <a:solidFill>
                  <a:schemeClr val="accent5"/>
                </a:solidFill>
                <a:latin typeface="Arial"/>
                <a:ea typeface="+mn-ea"/>
                <a:cs typeface="Arial"/>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US" altLang="en-US" sz="2400" b="0" dirty="0">
                <a:solidFill>
                  <a:srgbClr val="00820C"/>
                </a:solidFill>
                <a:latin typeface="Gotham Black" pitchFamily="50" charset="0"/>
              </a:rPr>
              <a:t>5</a:t>
            </a:r>
          </a:p>
          <a:p>
            <a:pPr>
              <a:spcBef>
                <a:spcPts val="0"/>
              </a:spcBef>
            </a:pPr>
            <a:r>
              <a:rPr lang="en-US" altLang="en-US" sz="2400" b="0" dirty="0">
                <a:solidFill>
                  <a:srgbClr val="00820C"/>
                </a:solidFill>
                <a:latin typeface="Gotham Black" pitchFamily="50" charset="0"/>
              </a:rPr>
              <a:t>6</a:t>
            </a:r>
          </a:p>
          <a:p>
            <a:pPr>
              <a:spcBef>
                <a:spcPts val="0"/>
              </a:spcBef>
            </a:pPr>
            <a:r>
              <a:rPr lang="en-US" altLang="en-US" sz="2400" b="0" dirty="0">
                <a:solidFill>
                  <a:srgbClr val="00820C"/>
                </a:solidFill>
                <a:latin typeface="Gotham Black" pitchFamily="50" charset="0"/>
              </a:rPr>
              <a:t>1</a:t>
            </a:r>
          </a:p>
          <a:p>
            <a:pPr>
              <a:spcBef>
                <a:spcPts val="0"/>
              </a:spcBef>
            </a:pPr>
            <a:endParaRPr lang="en-GB" altLang="ja-JP" sz="2400" b="0" kern="0" dirty="0">
              <a:solidFill>
                <a:srgbClr val="00820C"/>
              </a:solidFill>
              <a:latin typeface="Gotham Black" pitchFamily="50" charset="0"/>
            </a:endParaRPr>
          </a:p>
          <a:p>
            <a:pPr>
              <a:buClr>
                <a:srgbClr val="006600"/>
              </a:buClr>
            </a:pPr>
            <a:r>
              <a:rPr lang="en-GB" altLang="ja-JP" sz="2400" b="0" kern="0" dirty="0">
                <a:solidFill>
                  <a:srgbClr val="00820C"/>
                </a:solidFill>
                <a:latin typeface="Gotham Black" pitchFamily="50" charset="0"/>
              </a:rPr>
              <a:t>5 : 6</a:t>
            </a:r>
          </a:p>
        </p:txBody>
      </p:sp>
    </p:spTree>
    <p:extLst>
      <p:ext uri="{BB962C8B-B14F-4D97-AF65-F5344CB8AC3E}">
        <p14:creationId xmlns:p14="http://schemas.microsoft.com/office/powerpoint/2010/main" val="23016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3033</TotalTime>
  <Words>7079</Words>
  <Application>Microsoft Office PowerPoint</Application>
  <PresentationFormat>Presentación en pantalla (4:3)</PresentationFormat>
  <Paragraphs>892</Paragraphs>
  <Slides>39</Slides>
  <Notes>38</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39</vt:i4>
      </vt:variant>
    </vt:vector>
  </HeadingPairs>
  <TitlesOfParts>
    <vt:vector size="51" baseType="lpstr">
      <vt:lpstr>Arial</vt:lpstr>
      <vt:lpstr>Calibri</vt:lpstr>
      <vt:lpstr>Calibri Light</vt:lpstr>
      <vt:lpstr>Franklin Gothic Medium</vt:lpstr>
      <vt:lpstr>Gotham Black</vt:lpstr>
      <vt:lpstr>Gotham Light</vt:lpstr>
      <vt:lpstr>Helvetica</vt:lpstr>
      <vt:lpstr>Times</vt:lpstr>
      <vt:lpstr>Times New Roman</vt:lpstr>
      <vt:lpstr>Wingdings</vt:lpstr>
      <vt:lpstr>Diseño personalizado</vt:lpstr>
      <vt:lpstr>1_Diseño personalizado</vt:lpstr>
      <vt:lpstr>Medidas de frecuencia</vt:lpstr>
      <vt:lpstr>Objetivo de aprendizaje</vt:lpstr>
      <vt:lpstr>Medidas de frecuencia</vt:lpstr>
      <vt:lpstr>Medidas de frecuencia por tipo de evento</vt:lpstr>
      <vt:lpstr>Conteo de casos: número de muertes en el  mundo por causas seleccionadas, 2000 y 2015</vt:lpstr>
      <vt:lpstr>Conteo de casos: propiedades y usos</vt:lpstr>
      <vt:lpstr>Forma común de medidas de frecuencia</vt:lpstr>
      <vt:lpstr>Razón</vt:lpstr>
      <vt:lpstr>Razón: ejemplo 1</vt:lpstr>
      <vt:lpstr>Razón: ejemplo 2</vt:lpstr>
      <vt:lpstr>Razón: ejemplo 3</vt:lpstr>
      <vt:lpstr>Proporción</vt:lpstr>
      <vt:lpstr>*Proporción causas mundiales de mortalidad, 2000 y 2015</vt:lpstr>
      <vt:lpstr>Proporción: ejemplo 1 </vt:lpstr>
      <vt:lpstr>Proporción: ejemplo 2 </vt:lpstr>
      <vt:lpstr>Medidas de frecuencia relacionadas con la salud</vt:lpstr>
      <vt:lpstr>Incidencia vr Prevalencia</vt:lpstr>
      <vt:lpstr>Tasa de Incidencia</vt:lpstr>
      <vt:lpstr>Tasa de Incidencia: ejemplo 1</vt:lpstr>
      <vt:lpstr>Tasa de Incidencia: ejemplo 2</vt:lpstr>
      <vt:lpstr>Tasa de ataque “Riesgo”</vt:lpstr>
      <vt:lpstr>Conteos frente a tasas de ataque</vt:lpstr>
      <vt:lpstr>Conteos frente a tasas de ataque</vt:lpstr>
      <vt:lpstr>Conteos frente a tasas de ataque</vt:lpstr>
      <vt:lpstr>Prevalencia</vt:lpstr>
      <vt:lpstr>Prevalencia - ejemplos</vt:lpstr>
      <vt:lpstr>Prevalencia - ejercicio 1  </vt:lpstr>
      <vt:lpstr>Prevalencia - ejercicio 1 </vt:lpstr>
      <vt:lpstr>Prevalencia - ejercicio 2 </vt:lpstr>
      <vt:lpstr>Comparación Incidencia - Prevalencia</vt:lpstr>
      <vt:lpstr>Tasa de muertes (mortalidad)</vt:lpstr>
      <vt:lpstr>Tasa de mortalidad - ejercicio</vt:lpstr>
      <vt:lpstr>Tasa de Letalidad</vt:lpstr>
      <vt:lpstr>Casos confirmados de H5N1 en humanos,  2003–2013</vt:lpstr>
      <vt:lpstr>Ejercicio 9: calcular las medidas de frecuencia</vt:lpstr>
      <vt:lpstr>Ejercicio 9: calcular las medidas de frecuencia</vt:lpstr>
      <vt:lpstr>Resumen</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Yury silva lopez</dc:creator>
  <cp:lastModifiedBy>Yury silva lopez</cp:lastModifiedBy>
  <cp:revision>290</cp:revision>
  <dcterms:created xsi:type="dcterms:W3CDTF">2020-11-01T03:14:32Z</dcterms:created>
  <dcterms:modified xsi:type="dcterms:W3CDTF">2021-02-03T04:23:43Z</dcterms:modified>
</cp:coreProperties>
</file>