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1" r:id="rId2"/>
  </p:sldMasterIdLst>
  <p:notesMasterIdLst>
    <p:notesMasterId r:id="rId37"/>
  </p:notesMasterIdLst>
  <p:sldIdLst>
    <p:sldId id="275" r:id="rId3"/>
    <p:sldId id="257" r:id="rId4"/>
    <p:sldId id="259" r:id="rId5"/>
    <p:sldId id="258" r:id="rId6"/>
    <p:sldId id="260" r:id="rId7"/>
    <p:sldId id="261" r:id="rId8"/>
    <p:sldId id="262" r:id="rId9"/>
    <p:sldId id="263" r:id="rId10"/>
    <p:sldId id="280" r:id="rId11"/>
    <p:sldId id="279" r:id="rId12"/>
    <p:sldId id="271" r:id="rId13"/>
    <p:sldId id="276" r:id="rId14"/>
    <p:sldId id="274" r:id="rId15"/>
    <p:sldId id="277" r:id="rId16"/>
    <p:sldId id="270" r:id="rId17"/>
    <p:sldId id="281" r:id="rId18"/>
    <p:sldId id="282" r:id="rId19"/>
    <p:sldId id="283" r:id="rId20"/>
    <p:sldId id="284" r:id="rId21"/>
    <p:sldId id="285" r:id="rId22"/>
    <p:sldId id="286" r:id="rId23"/>
    <p:sldId id="287" r:id="rId24"/>
    <p:sldId id="288" r:id="rId25"/>
    <p:sldId id="290" r:id="rId26"/>
    <p:sldId id="291" r:id="rId27"/>
    <p:sldId id="292" r:id="rId28"/>
    <p:sldId id="294" r:id="rId29"/>
    <p:sldId id="295" r:id="rId30"/>
    <p:sldId id="296" r:id="rId31"/>
    <p:sldId id="297" r:id="rId32"/>
    <p:sldId id="298" r:id="rId33"/>
    <p:sldId id="299" r:id="rId34"/>
    <p:sldId id="266" r:id="rId35"/>
    <p:sldId id="278"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65121" autoAdjust="0"/>
  </p:normalViewPr>
  <p:slideViewPr>
    <p:cSldViewPr>
      <p:cViewPr varScale="1">
        <p:scale>
          <a:sx n="43" d="100"/>
          <a:sy n="43" d="100"/>
        </p:scale>
        <p:origin x="2262"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i="0"/>
            </a:pPr>
            <a:r>
              <a:rPr lang="x-none" sz="2000" dirty="0">
                <a:latin typeface="Gotham Black" pitchFamily="50" charset="0"/>
              </a:rPr>
              <a:t>Distribución de la edad en años</a:t>
            </a:r>
          </a:p>
        </c:rich>
      </c:tx>
      <c:overlay val="0"/>
    </c:title>
    <c:autoTitleDeleted val="0"/>
    <c:plotArea>
      <c:layout>
        <c:manualLayout>
          <c:layoutTarget val="inner"/>
          <c:xMode val="edge"/>
          <c:yMode val="edge"/>
          <c:x val="0.12596063315868378"/>
          <c:y val="0.19480352103710175"/>
          <c:w val="0.79903936386108398"/>
          <c:h val="0.5251924991607666"/>
        </c:manualLayout>
      </c:layout>
      <c:barChart>
        <c:barDir val="col"/>
        <c:grouping val="clustered"/>
        <c:varyColors val="0"/>
        <c:ser>
          <c:idx val="0"/>
          <c:order val="0"/>
          <c:tx>
            <c:strRef>
              <c:f>Histogram!$B$39</c:f>
              <c:strCache>
                <c:ptCount val="1"/>
                <c:pt idx="0">
                  <c:v>Frequency</c:v>
                </c:pt>
              </c:strCache>
            </c:strRef>
          </c:tx>
          <c:spPr>
            <a:solidFill>
              <a:srgbClr val="FFFFFF">
                <a:lumMod val="75000"/>
              </a:srgbClr>
            </a:solidFill>
            <a:ln>
              <a:solidFill>
                <a:schemeClr val="tx1"/>
              </a:solidFill>
            </a:ln>
          </c:spPr>
          <c:invertIfNegative val="0"/>
          <c:dPt>
            <c:idx val="0"/>
            <c:invertIfNegative val="1"/>
            <c:bubble3D val="0"/>
            <c:extLst>
              <c:ext xmlns:c16="http://schemas.microsoft.com/office/drawing/2014/chart" uri="{C3380CC4-5D6E-409C-BE32-E72D297353CC}">
                <c16:uniqueId val="{00000000-6965-4E69-89D3-66429C8FFD6E}"/>
              </c:ext>
            </c:extLst>
          </c:dPt>
          <c:dPt>
            <c:idx val="1"/>
            <c:invertIfNegative val="1"/>
            <c:bubble3D val="0"/>
            <c:extLst>
              <c:ext xmlns:c16="http://schemas.microsoft.com/office/drawing/2014/chart" uri="{C3380CC4-5D6E-409C-BE32-E72D297353CC}">
                <c16:uniqueId val="{00000001-6965-4E69-89D3-66429C8FFD6E}"/>
              </c:ext>
            </c:extLst>
          </c:dPt>
          <c:dPt>
            <c:idx val="2"/>
            <c:invertIfNegative val="1"/>
            <c:bubble3D val="0"/>
            <c:extLst>
              <c:ext xmlns:c16="http://schemas.microsoft.com/office/drawing/2014/chart" uri="{C3380CC4-5D6E-409C-BE32-E72D297353CC}">
                <c16:uniqueId val="{00000002-6965-4E69-89D3-66429C8FFD6E}"/>
              </c:ext>
            </c:extLst>
          </c:dPt>
          <c:dPt>
            <c:idx val="3"/>
            <c:invertIfNegative val="1"/>
            <c:bubble3D val="0"/>
            <c:extLst>
              <c:ext xmlns:c16="http://schemas.microsoft.com/office/drawing/2014/chart" uri="{C3380CC4-5D6E-409C-BE32-E72D297353CC}">
                <c16:uniqueId val="{00000003-6965-4E69-89D3-66429C8FFD6E}"/>
              </c:ext>
            </c:extLst>
          </c:dPt>
          <c:dPt>
            <c:idx val="4"/>
            <c:invertIfNegative val="1"/>
            <c:bubble3D val="0"/>
            <c:extLst>
              <c:ext xmlns:c16="http://schemas.microsoft.com/office/drawing/2014/chart" uri="{C3380CC4-5D6E-409C-BE32-E72D297353CC}">
                <c16:uniqueId val="{00000004-6965-4E69-89D3-66429C8FFD6E}"/>
              </c:ext>
            </c:extLst>
          </c:dPt>
          <c:dPt>
            <c:idx val="5"/>
            <c:invertIfNegative val="1"/>
            <c:bubble3D val="0"/>
            <c:extLst>
              <c:ext xmlns:c16="http://schemas.microsoft.com/office/drawing/2014/chart" uri="{C3380CC4-5D6E-409C-BE32-E72D297353CC}">
                <c16:uniqueId val="{00000005-6965-4E69-89D3-66429C8FFD6E}"/>
              </c:ext>
            </c:extLst>
          </c:dPt>
          <c:dPt>
            <c:idx val="6"/>
            <c:invertIfNegative val="1"/>
            <c:bubble3D val="0"/>
            <c:extLst>
              <c:ext xmlns:c16="http://schemas.microsoft.com/office/drawing/2014/chart" uri="{C3380CC4-5D6E-409C-BE32-E72D297353CC}">
                <c16:uniqueId val="{00000006-6965-4E69-89D3-66429C8FFD6E}"/>
              </c:ext>
            </c:extLst>
          </c:dPt>
          <c:dPt>
            <c:idx val="7"/>
            <c:invertIfNegative val="1"/>
            <c:bubble3D val="0"/>
            <c:extLst>
              <c:ext xmlns:c16="http://schemas.microsoft.com/office/drawing/2014/chart" uri="{C3380CC4-5D6E-409C-BE32-E72D297353CC}">
                <c16:uniqueId val="{00000007-6965-4E69-89D3-66429C8FFD6E}"/>
              </c:ext>
            </c:extLst>
          </c:dPt>
          <c:dPt>
            <c:idx val="8"/>
            <c:invertIfNegative val="1"/>
            <c:bubble3D val="0"/>
            <c:extLst>
              <c:ext xmlns:c16="http://schemas.microsoft.com/office/drawing/2014/chart" uri="{C3380CC4-5D6E-409C-BE32-E72D297353CC}">
                <c16:uniqueId val="{00000008-6965-4E69-89D3-66429C8FFD6E}"/>
              </c:ext>
            </c:extLst>
          </c:dPt>
          <c:dPt>
            <c:idx val="9"/>
            <c:invertIfNegative val="1"/>
            <c:bubble3D val="0"/>
            <c:extLst>
              <c:ext xmlns:c16="http://schemas.microsoft.com/office/drawing/2014/chart" uri="{C3380CC4-5D6E-409C-BE32-E72D297353CC}">
                <c16:uniqueId val="{00000009-6965-4E69-89D3-66429C8FFD6E}"/>
              </c:ext>
            </c:extLst>
          </c:dPt>
          <c:cat>
            <c:strRef>
              <c:f>Histogram!$A$40:$A$49</c:f>
              <c:strCache>
                <c:ptCount val="10"/>
                <c:pt idx="0">
                  <c:v>1-2</c:v>
                </c:pt>
                <c:pt idx="1">
                  <c:v>3-4</c:v>
                </c:pt>
                <c:pt idx="2">
                  <c:v>5-6</c:v>
                </c:pt>
                <c:pt idx="3">
                  <c:v>7-8</c:v>
                </c:pt>
                <c:pt idx="4">
                  <c:v>9-10</c:v>
                </c:pt>
                <c:pt idx="5">
                  <c:v>11-12</c:v>
                </c:pt>
                <c:pt idx="6">
                  <c:v>13-14</c:v>
                </c:pt>
                <c:pt idx="7">
                  <c:v>15-16</c:v>
                </c:pt>
                <c:pt idx="8">
                  <c:v>17-18</c:v>
                </c:pt>
                <c:pt idx="9">
                  <c:v>19-20</c:v>
                </c:pt>
              </c:strCache>
            </c:strRef>
          </c:cat>
          <c:val>
            <c:numRef>
              <c:f>Histogram!$B$40:$B$49</c:f>
              <c:numCache>
                <c:formatCode>General</c:formatCode>
                <c:ptCount val="10"/>
                <c:pt idx="0">
                  <c:v>3</c:v>
                </c:pt>
                <c:pt idx="1">
                  <c:v>4</c:v>
                </c:pt>
                <c:pt idx="2">
                  <c:v>2</c:v>
                </c:pt>
                <c:pt idx="3">
                  <c:v>4</c:v>
                </c:pt>
                <c:pt idx="4">
                  <c:v>2</c:v>
                </c:pt>
                <c:pt idx="5">
                  <c:v>3</c:v>
                </c:pt>
                <c:pt idx="6">
                  <c:v>2</c:v>
                </c:pt>
                <c:pt idx="7">
                  <c:v>5</c:v>
                </c:pt>
                <c:pt idx="8">
                  <c:v>2</c:v>
                </c:pt>
                <c:pt idx="9">
                  <c:v>6</c:v>
                </c:pt>
              </c:numCache>
            </c:numRef>
          </c:val>
          <c:extLst>
            <c:ext xmlns:c16="http://schemas.microsoft.com/office/drawing/2014/chart" uri="{C3380CC4-5D6E-409C-BE32-E72D297353CC}">
              <c16:uniqueId val="{0000000A-6965-4E69-89D3-66429C8FFD6E}"/>
            </c:ext>
          </c:extLst>
        </c:ser>
        <c:dLbls>
          <c:showLegendKey val="0"/>
          <c:showVal val="0"/>
          <c:showCatName val="0"/>
          <c:showSerName val="0"/>
          <c:showPercent val="0"/>
          <c:showBubbleSize val="0"/>
        </c:dLbls>
        <c:gapWidth val="0"/>
        <c:axId val="351578544"/>
        <c:axId val="351579720"/>
      </c:barChart>
      <c:catAx>
        <c:axId val="351578544"/>
        <c:scaling>
          <c:orientation val="minMax"/>
        </c:scaling>
        <c:delete val="0"/>
        <c:axPos val="b"/>
        <c:numFmt formatCode="General" sourceLinked="0"/>
        <c:majorTickMark val="out"/>
        <c:minorTickMark val="none"/>
        <c:tickLblPos val="nextTo"/>
        <c:txPr>
          <a:bodyPr/>
          <a:lstStyle/>
          <a:p>
            <a:pPr>
              <a:defRPr sz="800"/>
            </a:pPr>
            <a:endParaRPr lang="es-CO"/>
          </a:p>
        </c:txPr>
        <c:crossAx val="351579720"/>
        <c:crosses val="autoZero"/>
        <c:auto val="0"/>
        <c:lblAlgn val="ctr"/>
        <c:lblOffset val="100"/>
        <c:tickLblSkip val="1"/>
        <c:noMultiLvlLbl val="0"/>
      </c:catAx>
      <c:valAx>
        <c:axId val="351579720"/>
        <c:scaling>
          <c:orientation val="minMax"/>
        </c:scaling>
        <c:delete val="0"/>
        <c:axPos val="l"/>
        <c:majorGridlines/>
        <c:numFmt formatCode="General" sourceLinked="1"/>
        <c:majorTickMark val="out"/>
        <c:minorTickMark val="none"/>
        <c:tickLblPos val="nextTo"/>
        <c:crossAx val="351578544"/>
        <c:crosses val="autoZero"/>
        <c:crossBetween val="between"/>
      </c:valAx>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0.19444</cdr:y>
    </cdr:from>
    <cdr:to>
      <cdr:x>0.08333</cdr:x>
      <cdr:y>0.71528</cdr:y>
    </cdr:to>
    <cdr:sp macro="" textlink="">
      <cdr:nvSpPr>
        <cdr:cNvPr id="2" name="TextBox 1"/>
        <cdr:cNvSpPr txBox="1"/>
      </cdr:nvSpPr>
      <cdr:spPr>
        <a:xfrm xmlns:a="http://schemas.openxmlformats.org/drawingml/2006/main">
          <a:off x="0" y="800082"/>
          <a:ext cx="438132" cy="2143152"/>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defRPr>
              <a:solidFill>
                <a:prstClr val="black"/>
              </a:solidFill>
            </a:defRPr>
          </a:pPr>
          <a:r>
            <a:rPr lang="en-US" sz="1400" baseline="0" dirty="0">
              <a:latin typeface="Gotham Black" pitchFamily="50" charset="0"/>
            </a:rPr>
            <a:t>Frecuencia</a:t>
          </a:r>
        </a:p>
      </cdr:txBody>
    </cdr:sp>
  </cdr:relSizeAnchor>
  <cdr:relSizeAnchor xmlns:cdr="http://schemas.openxmlformats.org/drawingml/2006/chartDrawing">
    <cdr:from>
      <cdr:x>0.12292</cdr:x>
      <cdr:y>0.85069</cdr:y>
    </cdr:from>
    <cdr:to>
      <cdr:x>0.925</cdr:x>
      <cdr:y>0.97222</cdr:y>
    </cdr:to>
    <cdr:sp macro="" textlink="">
      <cdr:nvSpPr>
        <cdr:cNvPr id="3" name="TextBox 2"/>
        <cdr:cNvSpPr txBox="1"/>
      </cdr:nvSpPr>
      <cdr:spPr>
        <a:xfrm xmlns:a="http://schemas.openxmlformats.org/drawingml/2006/main">
          <a:off x="646289" y="3500419"/>
          <a:ext cx="4217176" cy="500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defRPr>
              <a:solidFill>
                <a:prstClr val="black"/>
              </a:solidFill>
            </a:defRPr>
          </a:pPr>
          <a:r>
            <a:rPr lang="en-US" sz="1400" dirty="0">
              <a:latin typeface="Gotham Black" pitchFamily="50" charset="0"/>
            </a:rPr>
            <a:t>Edad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523E5-1083-46DD-8C88-BA2B6F720CA9}" type="datetimeFigureOut">
              <a:rPr lang="es-CO" smtClean="0"/>
              <a:t>3/02/2021</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80BA-0EE6-4559-AB5B-F774E2323992}" type="slidenum">
              <a:rPr lang="es-CO" smtClean="0"/>
              <a:t>‹Nº›</a:t>
            </a:fld>
            <a:endParaRPr lang="es-CO"/>
          </a:p>
        </p:txBody>
      </p:sp>
    </p:spTree>
    <p:extLst>
      <p:ext uri="{BB962C8B-B14F-4D97-AF65-F5344CB8AC3E}">
        <p14:creationId xmlns:p14="http://schemas.microsoft.com/office/powerpoint/2010/main" val="77405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spcBef>
                <a:spcPct val="0"/>
              </a:spcBef>
              <a:spcAft>
                <a:spcPct val="0"/>
              </a:spcAft>
            </a:pPr>
            <a:r>
              <a:rPr lang="es-CO" sz="1200" kern="1200" dirty="0">
                <a:solidFill>
                  <a:schemeClr val="tx1"/>
                </a:solidFill>
                <a:effectLst/>
                <a:latin typeface="+mn-lt"/>
                <a:ea typeface="+mn-ea"/>
                <a:cs typeface="+mn-cs"/>
              </a:rPr>
              <a:t>Hablemos un poco del seguimiento y de la evaluación.</a:t>
            </a:r>
            <a:endParaRPr lang="en-US" altLang="en-US" dirty="0">
              <a:latin typeface="Arial" charset="0"/>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solidFill>
                  <a:prstClr val="black"/>
                </a:solidFill>
              </a:rPr>
              <a:pPr eaLnBrk="1" hangingPunct="1">
                <a:spcBef>
                  <a:spcPct val="0"/>
                </a:spcBef>
              </a:pPr>
              <a:t>2</a:t>
            </a:fld>
            <a:endParaRPr lang="en-US" altLang="en-US">
              <a:solidFill>
                <a:prstClr val="black"/>
              </a:solidFill>
            </a:endParaRPr>
          </a:p>
        </p:txBody>
      </p:sp>
    </p:spTree>
    <p:extLst>
      <p:ext uri="{BB962C8B-B14F-4D97-AF65-F5344CB8AC3E}">
        <p14:creationId xmlns:p14="http://schemas.microsoft.com/office/powerpoint/2010/main" val="101849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 este histograma se graficaron los casos de COVID-19 en población indígena según fecha de inicio de síntomas/diagnóstico en Colombia a semana 33, 2020. Observe que se han graficado los casos sintomáticos y asintomáticos</a:t>
            </a:r>
          </a:p>
          <a:p>
            <a:r>
              <a:rPr lang="es-MX" sz="1200" kern="1200" dirty="0">
                <a:solidFill>
                  <a:schemeClr val="tx1"/>
                </a:solidFill>
                <a:effectLst/>
                <a:latin typeface="+mn-lt"/>
                <a:ea typeface="+mn-ea"/>
                <a:cs typeface="+mn-cs"/>
              </a:rPr>
              <a:t> ¿Puede ver fácilmente la tendencia de los casos sintomáticos de color azul junto con el eje "x"? &lt;Sí&gt;</a:t>
            </a:r>
          </a:p>
          <a:p>
            <a:r>
              <a:rPr lang="es-MX" sz="1200" kern="1200" dirty="0">
                <a:solidFill>
                  <a:schemeClr val="tx1"/>
                </a:solidFill>
                <a:effectLst/>
                <a:latin typeface="+mn-lt"/>
                <a:ea typeface="+mn-ea"/>
                <a:cs typeface="+mn-cs"/>
              </a:rPr>
              <a:t>¿Puede ver fácilmente la tendencia de los casos sintomáticos y asintomáticos combinados? &lt;Sí&gt;</a:t>
            </a:r>
          </a:p>
          <a:p>
            <a:r>
              <a:rPr lang="es-MX" sz="1200" kern="1200" dirty="0">
                <a:solidFill>
                  <a:schemeClr val="tx1"/>
                </a:solidFill>
                <a:effectLst/>
                <a:latin typeface="+mn-lt"/>
                <a:ea typeface="+mn-ea"/>
                <a:cs typeface="+mn-cs"/>
              </a:rPr>
              <a:t>¿Es fácil ver la tendencia de los casos asintomáticos en  color naranja? &lt;Sí&gt;</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12</a:t>
            </a:fld>
            <a:endParaRPr lang="es-CO"/>
          </a:p>
        </p:txBody>
      </p:sp>
    </p:spTree>
    <p:extLst>
      <p:ext uri="{BB962C8B-B14F-4D97-AF65-F5344CB8AC3E}">
        <p14:creationId xmlns:p14="http://schemas.microsoft.com/office/powerpoint/2010/main" val="290252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 continuación, encontrará un histograma del Informe Quincenal Epidemiológico Nacional del 2018.  Este gráfico muestra los casos por brote de enfermedad transmitida por alimentos en Leticia, Colombia durante la semana epidemiológica 36 del 2018.  ¿Puede alguien describir el patrón?</a:t>
            </a:r>
          </a:p>
          <a:p>
            <a:r>
              <a:rPr lang="es-MX" sz="1200" kern="1200" dirty="0">
                <a:solidFill>
                  <a:schemeClr val="tx1"/>
                </a:solidFill>
                <a:effectLst/>
                <a:latin typeface="+mn-lt"/>
                <a:ea typeface="+mn-ea"/>
                <a:cs typeface="+mn-cs"/>
              </a:rPr>
              <a:t>La curva epidémica muestra que los casos se presentaron entre las 2:10 pm y las 9:00 pm del cinco de septiembre. El mayor número de enfermos se presentó en los 30 minutos después de haber consumido los alimentos.</a:t>
            </a:r>
            <a:r>
              <a:rPr lang="es-CO" sz="1200" kern="1200" dirty="0">
                <a:solidFill>
                  <a:schemeClr val="tx1"/>
                </a:solidFill>
                <a:effectLst/>
                <a:latin typeface="+mn-lt"/>
                <a:ea typeface="+mn-ea"/>
                <a:cs typeface="+mn-cs"/>
              </a:rPr>
              <a:t>  Este tipo de grafico es útil para determinar el tipo de fuente, de acuerdo a la curva y distribución de los casos se puede establecer si la fuente fue común, propagada, continua, puntual. Y una vez se conoce el agente que ocasiono el evento/enfermedad calcular las fechas probables de exposición a partir del periodo de incubación</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13</a:t>
            </a:fld>
            <a:endParaRPr lang="es-CO"/>
          </a:p>
        </p:txBody>
      </p:sp>
    </p:spTree>
    <p:extLst>
      <p:ext uri="{BB962C8B-B14F-4D97-AF65-F5344CB8AC3E}">
        <p14:creationId xmlns:p14="http://schemas.microsoft.com/office/powerpoint/2010/main" val="184729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Ahora, analicemos cómo realizar un histograma utilizando una variable numérica continua.  Si bien el tiempo es la variable que más comúnmente se ve en el eje "x", se podría usar la edad, el nivel de colesterol o cualquier otra variable continua</a:t>
            </a:r>
          </a:p>
          <a:p>
            <a:r>
              <a:rPr lang="es-CO" sz="1200" kern="1200" dirty="0">
                <a:solidFill>
                  <a:schemeClr val="tx1"/>
                </a:solidFill>
                <a:effectLst/>
                <a:latin typeface="+mn-lt"/>
                <a:ea typeface="+mn-ea"/>
                <a:cs typeface="+mn-cs"/>
              </a:rPr>
              <a:t>Para datos numéricos continuos, primero debe asignar categorías. Utilice categorías del mismo ancho que tengan sentido para los datos.  Las categorías también deben ser continuas y no deben superponerse. Por ejemplo, si tiene una variable de edad para un estudio en personas de entre 1 y 20 años de edad, pero no existen entradas para niños de 10 años de edad, aún debe incluir 10 en una de las categorías. Las posibles categorías de edad para este ejemplo pueden ser 1-5, 6-10, 11-15 y 16-20 o puede elegir utilizar categorías de un año.</a:t>
            </a:r>
          </a:p>
          <a:p>
            <a:r>
              <a:rPr lang="es-CO" sz="1200" kern="1200" dirty="0">
                <a:solidFill>
                  <a:schemeClr val="tx1"/>
                </a:solidFill>
                <a:effectLst/>
                <a:latin typeface="+mn-lt"/>
                <a:ea typeface="+mn-ea"/>
                <a:cs typeface="+mn-cs"/>
              </a:rPr>
              <a:t>Luego, debe contar la frecuencia de cada categoría. La mayoría del tiempo, utilizará un programa informático para contar los datos, pero para conjuntos de datos pequeños, puede hacer esto de manera manual.</a:t>
            </a:r>
          </a:p>
          <a:p>
            <a:r>
              <a:rPr lang="es-CO" sz="1200" kern="1200" dirty="0">
                <a:solidFill>
                  <a:schemeClr val="tx1"/>
                </a:solidFill>
                <a:effectLst/>
                <a:latin typeface="+mn-lt"/>
                <a:ea typeface="+mn-ea"/>
                <a:cs typeface="+mn-cs"/>
              </a:rPr>
              <a:t>Luego, trace las frecuencias y las categorías en un gráfico de barras con una barra para cada categoría. Recuerde, las barras deben tocarse y el ancho de las barras se corresponderá con el rango de datos para las variables numéricas. El alto de cada barra será igual a la frecuencia para esa categoría.</a:t>
            </a:r>
          </a:p>
          <a:p>
            <a:r>
              <a:rPr lang="es-CO" sz="1200" kern="1200" dirty="0">
                <a:solidFill>
                  <a:schemeClr val="tx1"/>
                </a:solidFill>
                <a:effectLst/>
                <a:latin typeface="+mn-lt"/>
                <a:ea typeface="+mn-ea"/>
                <a:cs typeface="+mn-cs"/>
              </a:rPr>
              <a:t>Al igual que con todos los cuadros y cifras, no olvide agregar las etiquetas del eje con las unidades y un título descriptivo.</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14</a:t>
            </a:fld>
            <a:endParaRPr lang="es-CO"/>
          </a:p>
        </p:txBody>
      </p:sp>
    </p:spTree>
    <p:extLst>
      <p:ext uri="{BB962C8B-B14F-4D97-AF65-F5344CB8AC3E}">
        <p14:creationId xmlns:p14="http://schemas.microsoft.com/office/powerpoint/2010/main" val="378515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Probemos con un ejemplo. Nuestro estudio ha inscrito pacientes de entre 1 y 20 años de edad. Observemos los datos y, luego, decidamos cómo queremos analizarlos. A continuación, se encuentran las edades.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qué posibles categorías podríamos dividirlas? </a:t>
            </a:r>
          </a:p>
          <a:p>
            <a:r>
              <a:rPr lang="es-CO" sz="1200" i="1" kern="1200" dirty="0">
                <a:solidFill>
                  <a:schemeClr val="tx1"/>
                </a:solidFill>
                <a:effectLst/>
                <a:latin typeface="+mn-lt"/>
                <a:ea typeface="+mn-ea"/>
                <a:cs typeface="+mn-cs"/>
              </a:rPr>
              <a:t>Permita que los participantes hagan una o dos sugerencias. Ofrézcale a los alumnos la oportunidad de responder y ofrézcale pistas si no comprenden alguno de los siguientes puntos</a:t>
            </a:r>
            <a:endParaRPr lang="es-CO"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 continuación se detallan algunas posibilidades. Pensemos cuál consideramos que es mejor. ¿Cuáles son las ventajas y desventajas de presentar una categoría por cada año? </a:t>
            </a:r>
            <a:r>
              <a:rPr lang="es-CO" sz="1200" i="1" kern="1200" dirty="0">
                <a:solidFill>
                  <a:schemeClr val="tx1"/>
                </a:solidFill>
                <a:effectLst/>
                <a:latin typeface="+mn-lt"/>
                <a:ea typeface="+mn-ea"/>
                <a:cs typeface="+mn-cs"/>
              </a:rPr>
              <a:t>Permita una respuesta.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Respuesta: </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Existe un rango de 20 años de edad, por lo tanto, mostrar todas las edades sería demasiado. Los histogramas ideales tienen entre 5 y 15 categorías. Este método le proporciona un panorama más preciso de la distribución de frecuencia, pero las categorías de valor único solo deben utilizarse para datos con menor cantidad de respuestas posibles.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¿Qué significa una categoría de 2 años de edad? </a:t>
            </a:r>
            <a:r>
              <a:rPr lang="es-CO" sz="1200" i="1" kern="1200" dirty="0">
                <a:solidFill>
                  <a:schemeClr val="tx1"/>
                </a:solidFill>
                <a:effectLst/>
                <a:latin typeface="+mn-lt"/>
                <a:ea typeface="+mn-ea"/>
                <a:cs typeface="+mn-cs"/>
              </a:rPr>
              <a:t>Permita 1 respuesta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Respuesta:</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este método es mucho mejor para nuestros datos debido a que tendrá menos barras y seguirá presentando buenas variaciones en la frecuencia entre edades.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¿Qué les parece una categoría para cada 5 años? </a:t>
            </a:r>
            <a:r>
              <a:rPr lang="es-CO" sz="1200" i="1" kern="1200" dirty="0">
                <a:solidFill>
                  <a:schemeClr val="tx1"/>
                </a:solidFill>
                <a:effectLst/>
                <a:latin typeface="+mn-lt"/>
                <a:ea typeface="+mn-ea"/>
                <a:cs typeface="+mn-cs"/>
              </a:rPr>
              <a:t>Permita 1 respuesta</a:t>
            </a:r>
            <a:r>
              <a:rPr lang="es-CO" sz="1200" kern="1200" dirty="0">
                <a:solidFill>
                  <a:schemeClr val="tx1"/>
                </a:solidFill>
                <a:effectLst/>
                <a:latin typeface="+mn-lt"/>
                <a:ea typeface="+mn-ea"/>
                <a:cs typeface="+mn-cs"/>
              </a:rPr>
              <a:t> </a:t>
            </a:r>
          </a:p>
          <a:p>
            <a:r>
              <a:rPr lang="es-CO" sz="1200" i="1" kern="1200" dirty="0">
                <a:solidFill>
                  <a:schemeClr val="tx1"/>
                </a:solidFill>
                <a:effectLst/>
                <a:latin typeface="+mn-lt"/>
                <a:ea typeface="+mn-ea"/>
                <a:cs typeface="+mn-cs"/>
              </a:rPr>
              <a:t>Respuesta Este método presenta bastante menos variación entre las edades. </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De las tres opciones sobre las que hablamos hasta ahora, ¿cuál elegiría? </a:t>
            </a:r>
            <a:r>
              <a:rPr lang="es-CO" sz="1200" i="1" kern="1200" dirty="0">
                <a:solidFill>
                  <a:schemeClr val="tx1"/>
                </a:solidFill>
                <a:effectLst/>
                <a:latin typeface="+mn-lt"/>
                <a:ea typeface="+mn-ea"/>
                <a:cs typeface="+mn-cs"/>
              </a:rPr>
              <a:t>Permita 1 respuesta</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Respuesta: Las categorías para intervalos de 2 años de edad.</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 </a:t>
            </a:r>
          </a:p>
          <a:p>
            <a:endParaRPr lang="en-US" altLang="en-US" sz="1200" b="1" dirty="0"/>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15</a:t>
            </a:fld>
            <a:endParaRPr lang="es-CO"/>
          </a:p>
        </p:txBody>
      </p:sp>
    </p:spTree>
    <p:extLst>
      <p:ext uri="{BB962C8B-B14F-4D97-AF65-F5344CB8AC3E}">
        <p14:creationId xmlns:p14="http://schemas.microsoft.com/office/powerpoint/2010/main" val="142742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Para este ejemplo, elijamos las categorías de 2 años de edad.</a:t>
            </a:r>
          </a:p>
          <a:p>
            <a:r>
              <a:rPr lang="es-CO" sz="1200" kern="1200" dirty="0">
                <a:solidFill>
                  <a:schemeClr val="tx1"/>
                </a:solidFill>
                <a:effectLst/>
                <a:latin typeface="+mn-lt"/>
                <a:ea typeface="+mn-ea"/>
                <a:cs typeface="+mn-cs"/>
              </a:rPr>
              <a:t>Primero, contamos la frecuencia de cada categoría de edad.</a:t>
            </a:r>
          </a:p>
          <a:p>
            <a:r>
              <a:rPr lang="es-CO" sz="1200" kern="1200" dirty="0">
                <a:solidFill>
                  <a:schemeClr val="tx1"/>
                </a:solidFill>
                <a:effectLst/>
                <a:latin typeface="+mn-lt"/>
                <a:ea typeface="+mn-ea"/>
                <a:cs typeface="+mn-cs"/>
              </a:rPr>
              <a:t>Luego, creamos un histograma. Observe las barras verticales que se tocan y los rangos de números continuos que no se superponen. También puede registrar las categorías numéricas simplemente indicando el valor del punto medio para cada barra. Aquí, podríamos utilizar 1.5, 3.5, 5.5, etc. para las etiquetas de edades en el eje "x". También puede simplemente etiquetar el eje "x" con las marcas de graduación y los números, tal como lo hicimos con el eje "y".</a:t>
            </a:r>
          </a:p>
          <a:p>
            <a:r>
              <a:rPr lang="es-CO" sz="1200" kern="1200" dirty="0">
                <a:solidFill>
                  <a:schemeClr val="tx1"/>
                </a:solidFill>
                <a:effectLst/>
                <a:latin typeface="+mn-lt"/>
                <a:ea typeface="+mn-ea"/>
                <a:cs typeface="+mn-cs"/>
              </a:rPr>
              <a:t>¿Alguien tiene alguna pregunta acerca de los histogramas?</a:t>
            </a:r>
            <a:endParaRPr lang="en-US" alt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16</a:t>
            </a:fld>
            <a:endParaRPr lang="es-CO"/>
          </a:p>
        </p:txBody>
      </p:sp>
    </p:spTree>
    <p:extLst>
      <p:ext uri="{BB962C8B-B14F-4D97-AF65-F5344CB8AC3E}">
        <p14:creationId xmlns:p14="http://schemas.microsoft.com/office/powerpoint/2010/main" val="201037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Por último, pasemos a los gráficos de barras. Los gráficos de barras proporcionan una manera fácil de comparar la magnitud relativa de valores diferentes. </a:t>
            </a:r>
          </a:p>
          <a:p>
            <a:r>
              <a:rPr lang="es-CO" sz="1200" kern="1200" dirty="0">
                <a:solidFill>
                  <a:schemeClr val="tx1"/>
                </a:solidFill>
                <a:effectLst/>
                <a:latin typeface="+mn-lt"/>
                <a:ea typeface="+mn-ea"/>
                <a:cs typeface="+mn-cs"/>
              </a:rPr>
              <a:t>En primer lugar, las barras en un gráfico de barras pueden estar organizadas de manera horizontal o vertical — depende de usted. </a:t>
            </a:r>
          </a:p>
          <a:p>
            <a:r>
              <a:rPr lang="es-CO" sz="1200" kern="1200" dirty="0">
                <a:solidFill>
                  <a:schemeClr val="tx1"/>
                </a:solidFill>
                <a:effectLst/>
                <a:latin typeface="+mn-lt"/>
                <a:ea typeface="+mn-ea"/>
                <a:cs typeface="+mn-cs"/>
              </a:rPr>
              <a:t>Una diferencia entre un histograma y un gráfico de barras es el tipo de variable: el histograma se usa para una variable continua o cuantitativa como tiempo o edad, mientras que un gráfico de barras se usa para variables discretas o cualitativas, como distrito o sexo.</a:t>
            </a:r>
          </a:p>
          <a:p>
            <a:r>
              <a:rPr lang="es-CO" sz="1200" kern="1200" dirty="0">
                <a:solidFill>
                  <a:schemeClr val="tx1"/>
                </a:solidFill>
                <a:effectLst/>
                <a:latin typeface="+mn-lt"/>
                <a:ea typeface="+mn-ea"/>
                <a:cs typeface="+mn-cs"/>
              </a:rPr>
              <a:t>Debido a que las categorías son discretas, las barras no se tocan: deben estar separadas por espacios.  No obstante, todas las barras deben tener el mismo ancho. </a:t>
            </a:r>
          </a:p>
          <a:p>
            <a:r>
              <a:rPr lang="es-CO" sz="1200" kern="1200" dirty="0">
                <a:solidFill>
                  <a:schemeClr val="tx1"/>
                </a:solidFill>
                <a:effectLst/>
                <a:latin typeface="+mn-lt"/>
                <a:ea typeface="+mn-ea"/>
                <a:cs typeface="+mn-cs"/>
              </a:rPr>
              <a:t>En un gráfico de barras simple, las barras pueden organizarse en cualquier orden que tenga sentido, comunique la información y tenga buen aspecto – de manera alfabética o en orden ascendente o descendiente.  Su elección.  </a:t>
            </a:r>
          </a:p>
          <a:p>
            <a:r>
              <a:rPr lang="es-CO" sz="1200" kern="1200" dirty="0">
                <a:solidFill>
                  <a:schemeClr val="tx1"/>
                </a:solidFill>
                <a:effectLst/>
                <a:latin typeface="+mn-lt"/>
                <a:ea typeface="+mn-ea"/>
                <a:cs typeface="+mn-cs"/>
              </a:rPr>
              <a:t>Analizaremos algunos tipos diferentes de gráficos de barras: gráficos de barras simples, gráficos de barras agrupadas y gráficos de barras apiladas.  </a:t>
            </a:r>
            <a:r>
              <a:rPr lang="en-US" sz="1200" kern="1200" dirty="0">
                <a:solidFill>
                  <a:schemeClr val="tx1"/>
                </a:solidFill>
                <a:effectLst/>
                <a:latin typeface="+mn-lt"/>
                <a:ea typeface="+mn-ea"/>
                <a:cs typeface="+mn-cs"/>
              </a:rPr>
              <a:t>La que </a:t>
            </a:r>
            <a:r>
              <a:rPr lang="en-US" sz="1200" kern="1200" dirty="0" err="1">
                <a:solidFill>
                  <a:schemeClr val="tx1"/>
                </a:solidFill>
                <a:effectLst/>
                <a:latin typeface="+mn-lt"/>
                <a:ea typeface="+mn-ea"/>
                <a:cs typeface="+mn-cs"/>
              </a:rPr>
              <a:t>elija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dependerá</a:t>
            </a:r>
            <a:r>
              <a:rPr lang="en-US" sz="1200" kern="1200" dirty="0">
                <a:solidFill>
                  <a:schemeClr val="tx1"/>
                </a:solidFill>
                <a:effectLst/>
                <a:latin typeface="+mn-lt"/>
                <a:ea typeface="+mn-ea"/>
                <a:cs typeface="+mn-cs"/>
              </a:rPr>
              <a:t> de lo que </a:t>
            </a:r>
            <a:r>
              <a:rPr lang="en-US" sz="1200" kern="1200" dirty="0" err="1">
                <a:solidFill>
                  <a:schemeClr val="tx1"/>
                </a:solidFill>
                <a:effectLst/>
                <a:latin typeface="+mn-lt"/>
                <a:ea typeface="+mn-ea"/>
                <a:cs typeface="+mn-cs"/>
              </a:rPr>
              <a:t>quiera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comunicar</a:t>
            </a:r>
            <a:r>
              <a:rPr lang="en-U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17</a:t>
            </a:fld>
            <a:endParaRPr lang="es-CO"/>
          </a:p>
        </p:txBody>
      </p:sp>
    </p:spTree>
    <p:extLst>
      <p:ext uri="{BB962C8B-B14F-4D97-AF65-F5344CB8AC3E}">
        <p14:creationId xmlns:p14="http://schemas.microsoft.com/office/powerpoint/2010/main" val="417591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Este es un gráfico de barras, en el que se observan los proporción de bajo peso al nacer por entidad territorial. En el eje Y, se encuentran los casos por cada 100 nacidos vivos, y en el Eje Y se grafica la entidad territorial de residencia de los casos. </a:t>
            </a:r>
            <a:r>
              <a:rPr lang="es-CO" sz="1200" kern="1200" dirty="0">
                <a:solidFill>
                  <a:schemeClr val="tx1"/>
                </a:solidFill>
                <a:effectLst/>
                <a:latin typeface="+mn-lt"/>
                <a:ea typeface="+mn-ea"/>
                <a:cs typeface="+mn-cs"/>
              </a:rPr>
              <a:t>Como puede ver, las columnas están organizadas de alto a bajo </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18</a:t>
            </a:fld>
            <a:endParaRPr lang="es-CO"/>
          </a:p>
        </p:txBody>
      </p:sp>
    </p:spTree>
    <p:extLst>
      <p:ext uri="{BB962C8B-B14F-4D97-AF65-F5344CB8AC3E}">
        <p14:creationId xmlns:p14="http://schemas.microsoft.com/office/powerpoint/2010/main" val="3774361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Un gráfico de barras agrupadas se utiliza para mostrar dos variables, en este ejemplo se visualizan dos variables el tipo de complicación y los agentes causantes de la malaria: </a:t>
            </a:r>
            <a:r>
              <a:rPr lang="es-CO" sz="1200" kern="1200" dirty="0" err="1">
                <a:solidFill>
                  <a:schemeClr val="tx1"/>
                </a:solidFill>
                <a:effectLst/>
                <a:latin typeface="+mn-lt"/>
                <a:ea typeface="+mn-ea"/>
                <a:cs typeface="+mn-cs"/>
              </a:rPr>
              <a:t>plasmodium</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vivax</a:t>
            </a:r>
            <a:r>
              <a:rPr lang="es-CO" sz="1200" kern="1200" dirty="0">
                <a:solidFill>
                  <a:schemeClr val="tx1"/>
                </a:solidFill>
                <a:effectLst/>
                <a:latin typeface="+mn-lt"/>
                <a:ea typeface="+mn-ea"/>
                <a:cs typeface="+mn-cs"/>
              </a:rPr>
              <a:t> y </a:t>
            </a:r>
            <a:r>
              <a:rPr lang="es-CO" sz="1200" kern="1200" dirty="0" err="1">
                <a:solidFill>
                  <a:schemeClr val="tx1"/>
                </a:solidFill>
                <a:effectLst/>
                <a:latin typeface="+mn-lt"/>
                <a:ea typeface="+mn-ea"/>
                <a:cs typeface="+mn-cs"/>
              </a:rPr>
              <a:t>plasmodium</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falciparum</a:t>
            </a:r>
            <a:r>
              <a:rPr lang="es-CO" sz="1200" kern="1200" dirty="0">
                <a:solidFill>
                  <a:schemeClr val="tx1"/>
                </a:solidFill>
                <a:effectLst/>
                <a:latin typeface="+mn-lt"/>
                <a:ea typeface="+mn-ea"/>
                <a:cs typeface="+mn-cs"/>
              </a:rPr>
              <a:t>, Puede ver fácilmente qué columna de cada par es más alta, por ejemplo las complicaciones hematológicas por </a:t>
            </a:r>
            <a:r>
              <a:rPr lang="es-CO" sz="1200" kern="1200" dirty="0" err="1">
                <a:solidFill>
                  <a:schemeClr val="tx1"/>
                </a:solidFill>
                <a:effectLst/>
                <a:latin typeface="+mn-lt"/>
                <a:ea typeface="+mn-ea"/>
                <a:cs typeface="+mn-cs"/>
              </a:rPr>
              <a:t>plasmodium</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vivax</a:t>
            </a:r>
            <a:r>
              <a:rPr lang="es-CO" sz="1200" kern="1200" dirty="0">
                <a:solidFill>
                  <a:schemeClr val="tx1"/>
                </a:solidFill>
                <a:effectLst/>
                <a:latin typeface="+mn-lt"/>
                <a:ea typeface="+mn-ea"/>
                <a:cs typeface="+mn-cs"/>
              </a:rPr>
              <a:t> es mayor que por </a:t>
            </a:r>
            <a:r>
              <a:rPr lang="es-CO" sz="1200" kern="1200" dirty="0" err="1">
                <a:solidFill>
                  <a:schemeClr val="tx1"/>
                </a:solidFill>
                <a:effectLst/>
                <a:latin typeface="+mn-lt"/>
                <a:ea typeface="+mn-ea"/>
                <a:cs typeface="+mn-cs"/>
              </a:rPr>
              <a:t>plasmodium</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falciparum</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19</a:t>
            </a:fld>
            <a:endParaRPr lang="es-CO"/>
          </a:p>
        </p:txBody>
      </p:sp>
    </p:spTree>
    <p:extLst>
      <p:ext uri="{BB962C8B-B14F-4D97-AF65-F5344CB8AC3E}">
        <p14:creationId xmlns:p14="http://schemas.microsoft.com/office/powerpoint/2010/main" val="2207513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Este es un grafico de barras horizontales en los que se muestra la proporción de pruebas diagnosticas para la confirmación de casos de malaria, evidenciando que la gota gruesa es la prueba que mas se realiza con el 87,1% seguido de la prueba rápida con 12,5%</a:t>
            </a:r>
          </a:p>
        </p:txBody>
      </p:sp>
      <p:sp>
        <p:nvSpPr>
          <p:cNvPr id="4" name="Marcador de número de diapositiva 3"/>
          <p:cNvSpPr>
            <a:spLocks noGrp="1"/>
          </p:cNvSpPr>
          <p:nvPr>
            <p:ph type="sldNum" sz="quarter" idx="5"/>
          </p:nvPr>
        </p:nvSpPr>
        <p:spPr/>
        <p:txBody>
          <a:bodyPr/>
          <a:lstStyle/>
          <a:p>
            <a:fld id="{223680BA-0EE6-4559-AB5B-F774E2323992}" type="slidenum">
              <a:rPr lang="es-CO" smtClean="0"/>
              <a:t>20</a:t>
            </a:fld>
            <a:endParaRPr lang="es-CO"/>
          </a:p>
        </p:txBody>
      </p:sp>
    </p:spTree>
    <p:extLst>
      <p:ext uri="{BB962C8B-B14F-4D97-AF65-F5344CB8AC3E}">
        <p14:creationId xmlns:p14="http://schemas.microsoft.com/office/powerpoint/2010/main" val="2512571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Tal vez, este sea el mapa de lugar más famoso en salud pública.  Es un mapa creado por el anestesista del Reino de Inglaterra, quien también fue un epidemiólogo autodidacta denominado John Snow.  Trazó mapas de las residencias de las personas que fallecieron de cólera durante una epidemia en un área particular de Londres en 1848.  En ese momento, muchos científicos creían que el cólera se propagaba por el aire, pero John Snow creía que el cólera se propagaba por el agua.  Por lo tanto, marcó las ubicaciones de las bombas de agua en el área, y vio que los casos se centraban en la bomba de Broad Street.  Se retiró la manija de la bomba y la epidemia finalizó.  La mayoría de los epidemiólogos marcan esta investigación como el nacimiento de la epidemiología de campo. </a:t>
            </a:r>
            <a:endParaRPr lang="en-US" altLang="en-US" dirty="0">
              <a:latin typeface="Arial" panose="020B0604020202020204" pitchFamily="34" charset="0"/>
              <a:cs typeface="Arial" panose="020B0604020202020204"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22</a:t>
            </a:fld>
            <a:endParaRPr lang="es-CO"/>
          </a:p>
        </p:txBody>
      </p:sp>
    </p:spTree>
    <p:extLst>
      <p:ext uri="{BB962C8B-B14F-4D97-AF65-F5344CB8AC3E}">
        <p14:creationId xmlns:p14="http://schemas.microsoft.com/office/powerpoint/2010/main" val="169122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i="1" kern="1200" dirty="0">
                <a:solidFill>
                  <a:schemeClr val="tx1"/>
                </a:solidFill>
                <a:effectLst/>
                <a:latin typeface="+mn-lt"/>
                <a:ea typeface="+mn-ea"/>
                <a:cs typeface="+mn-cs"/>
              </a:rPr>
              <a:t>Solicite a un participante que lea los objetivos de aprendizaje</a:t>
            </a:r>
            <a:endParaRPr lang="en-US" altLang="en-US" dirty="0">
              <a:latin typeface="Arial" charset="0"/>
              <a:ea typeface="ＭＳ Ｐゴシック" pitchFamily="34"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8566" indent="-279363" eaLnBrk="0" hangingPunct="0">
              <a:spcBef>
                <a:spcPct val="30000"/>
              </a:spcBef>
              <a:defRPr sz="1200">
                <a:solidFill>
                  <a:schemeClr val="tx1"/>
                </a:solidFill>
                <a:latin typeface="Arial" charset="0"/>
                <a:ea typeface="ＭＳ Ｐゴシック" pitchFamily="34" charset="-128"/>
              </a:defRPr>
            </a:lvl2pPr>
            <a:lvl3pPr marL="1120627" indent="-223808" eaLnBrk="0" hangingPunct="0">
              <a:spcBef>
                <a:spcPct val="30000"/>
              </a:spcBef>
              <a:defRPr sz="1200">
                <a:solidFill>
                  <a:schemeClr val="tx1"/>
                </a:solidFill>
                <a:latin typeface="Arial" charset="0"/>
                <a:ea typeface="ＭＳ Ｐゴシック" pitchFamily="34" charset="-128"/>
              </a:defRPr>
            </a:lvl3pPr>
            <a:lvl4pPr marL="1569830" indent="-223808" eaLnBrk="0" hangingPunct="0">
              <a:spcBef>
                <a:spcPct val="30000"/>
              </a:spcBef>
              <a:defRPr sz="1200">
                <a:solidFill>
                  <a:schemeClr val="tx1"/>
                </a:solidFill>
                <a:latin typeface="Arial" charset="0"/>
                <a:ea typeface="ＭＳ Ｐゴシック" pitchFamily="34" charset="-128"/>
              </a:defRPr>
            </a:lvl4pPr>
            <a:lvl5pPr marL="2017446" indent="-223808" eaLnBrk="0" hangingPunct="0">
              <a:spcBef>
                <a:spcPct val="30000"/>
              </a:spcBef>
              <a:defRPr sz="1200">
                <a:solidFill>
                  <a:schemeClr val="tx1"/>
                </a:solidFill>
                <a:latin typeface="Arial" charset="0"/>
                <a:ea typeface="ＭＳ Ｐゴシック" pitchFamily="34" charset="-128"/>
              </a:defRPr>
            </a:lvl5pPr>
            <a:lvl6pPr marL="2474585" indent="-223808" eaLnBrk="0" fontAlgn="base" hangingPunct="0">
              <a:spcBef>
                <a:spcPct val="30000"/>
              </a:spcBef>
              <a:spcAft>
                <a:spcPct val="0"/>
              </a:spcAft>
              <a:defRPr sz="1200">
                <a:solidFill>
                  <a:schemeClr val="tx1"/>
                </a:solidFill>
                <a:latin typeface="Arial" charset="0"/>
                <a:ea typeface="ＭＳ Ｐゴシック" pitchFamily="34" charset="-128"/>
              </a:defRPr>
            </a:lvl6pPr>
            <a:lvl7pPr marL="2931725" indent="-223808" eaLnBrk="0" fontAlgn="base" hangingPunct="0">
              <a:spcBef>
                <a:spcPct val="30000"/>
              </a:spcBef>
              <a:spcAft>
                <a:spcPct val="0"/>
              </a:spcAft>
              <a:defRPr sz="1200">
                <a:solidFill>
                  <a:schemeClr val="tx1"/>
                </a:solidFill>
                <a:latin typeface="Arial" charset="0"/>
                <a:ea typeface="ＭＳ Ｐゴシック" pitchFamily="34" charset="-128"/>
              </a:defRPr>
            </a:lvl7pPr>
            <a:lvl8pPr marL="3388864" indent="-223808" eaLnBrk="0" fontAlgn="base" hangingPunct="0">
              <a:spcBef>
                <a:spcPct val="30000"/>
              </a:spcBef>
              <a:spcAft>
                <a:spcPct val="0"/>
              </a:spcAft>
              <a:defRPr sz="1200">
                <a:solidFill>
                  <a:schemeClr val="tx1"/>
                </a:solidFill>
                <a:latin typeface="Arial" charset="0"/>
                <a:ea typeface="ＭＳ Ｐゴシック" pitchFamily="34" charset="-128"/>
              </a:defRPr>
            </a:lvl8pPr>
            <a:lvl9pPr marL="3846003" indent="-223808"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6825D9D-1A73-4F52-A119-C53DFBDDF83F}" type="slidenum">
              <a:rPr lang="en-US" altLang="en-US" smtClean="0">
                <a:solidFill>
                  <a:prstClr val="black"/>
                </a:solidFill>
              </a:rPr>
              <a:pPr eaLnBrk="1" hangingPunct="1">
                <a:spcBef>
                  <a:spcPct val="0"/>
                </a:spcBef>
              </a:pPr>
              <a:t>3</a:t>
            </a:fld>
            <a:endParaRPr lang="en-US" altLang="en-US">
              <a:solidFill>
                <a:prstClr val="black"/>
              </a:solidFill>
            </a:endParaRPr>
          </a:p>
        </p:txBody>
      </p:sp>
    </p:spTree>
    <p:extLst>
      <p:ext uri="{BB962C8B-B14F-4D97-AF65-F5344CB8AC3E}">
        <p14:creationId xmlns:p14="http://schemas.microsoft.com/office/powerpoint/2010/main" val="12185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Para comenzar, debe decidir qué quiere saber. En otras palabras, ¿cuáles son las preguntas que quiere responder? Y, por supuesto, no se trata solo de usted: también habrá funcionarios en diferentes niveles en el ministerio así como donantes y socios. ¿Qué querrán ellos saber acerca de los datos? A continuación, se encuentran algunos ejemplos.</a:t>
            </a:r>
          </a:p>
          <a:p>
            <a:r>
              <a:rPr lang="es-CO" sz="1200" kern="1200" dirty="0">
                <a:solidFill>
                  <a:schemeClr val="tx1"/>
                </a:solidFill>
                <a:effectLst/>
                <a:latin typeface="+mn-lt"/>
                <a:ea typeface="+mn-ea"/>
                <a:cs typeface="+mn-cs"/>
              </a:rPr>
              <a:t>Cuando sabe qué quiere saber, puede desarrollar un plan de análisis de cómo analizará los datos.</a:t>
            </a:r>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24</a:t>
            </a:fld>
            <a:endParaRPr lang="es-CO"/>
          </a:p>
        </p:txBody>
      </p:sp>
    </p:spTree>
    <p:extLst>
      <p:ext uri="{BB962C8B-B14F-4D97-AF65-F5344CB8AC3E}">
        <p14:creationId xmlns:p14="http://schemas.microsoft.com/office/powerpoint/2010/main" val="1909160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Para pasar de los datos a un informe, debemos…</a:t>
            </a:r>
          </a:p>
          <a:p>
            <a:pPr lvl="0"/>
            <a:r>
              <a:rPr lang="es-CO" sz="1200" kern="1200" dirty="0">
                <a:solidFill>
                  <a:schemeClr val="tx1"/>
                </a:solidFill>
                <a:effectLst/>
                <a:latin typeface="+mn-lt"/>
                <a:ea typeface="+mn-ea"/>
                <a:cs typeface="+mn-cs"/>
              </a:rPr>
              <a:t>Saber qué datos se están usando….</a:t>
            </a:r>
          </a:p>
          <a:p>
            <a:pPr lvl="0"/>
            <a:r>
              <a:rPr lang="es-CO" sz="1200" kern="1200" dirty="0">
                <a:solidFill>
                  <a:schemeClr val="tx1"/>
                </a:solidFill>
                <a:effectLst/>
                <a:latin typeface="+mn-lt"/>
                <a:ea typeface="+mn-ea"/>
                <a:cs typeface="+mn-cs"/>
              </a:rPr>
              <a:t>Solo por el hecho de que tengamos bastantes datos, no significa que sea necesario informar sobre cada variable.  Por lo tanto, debemos ser considerados al decidir qué datos incluir en el informe.</a:t>
            </a:r>
          </a:p>
          <a:p>
            <a:pPr lvl="0"/>
            <a:r>
              <a:rPr lang="es-CO" sz="1200" kern="1200" dirty="0">
                <a:solidFill>
                  <a:schemeClr val="tx1"/>
                </a:solidFill>
                <a:effectLst/>
                <a:latin typeface="+mn-lt"/>
                <a:ea typeface="+mn-ea"/>
                <a:cs typeface="+mn-cs"/>
              </a:rPr>
              <a:t>Debemos pensar y esbozar cómo analizar y resumir los datos.</a:t>
            </a:r>
          </a:p>
          <a:p>
            <a:r>
              <a:rPr lang="es-CO" sz="1200" kern="1200" dirty="0">
                <a:solidFill>
                  <a:schemeClr val="tx1"/>
                </a:solidFill>
                <a:effectLst/>
                <a:latin typeface="+mn-lt"/>
                <a:ea typeface="+mn-ea"/>
                <a:cs typeface="+mn-cs"/>
              </a:rPr>
              <a:t>Este plan se denomina </a:t>
            </a:r>
            <a:r>
              <a:rPr lang="es-CO" sz="1200" b="1" kern="1200" dirty="0">
                <a:solidFill>
                  <a:schemeClr val="tx1"/>
                </a:solidFill>
                <a:effectLst/>
                <a:latin typeface="+mn-lt"/>
                <a:ea typeface="+mn-ea"/>
                <a:cs typeface="+mn-cs"/>
              </a:rPr>
              <a:t>Plan de análisis </a:t>
            </a:r>
            <a:r>
              <a:rPr lang="es-CO" sz="1200" kern="1200" dirty="0">
                <a:solidFill>
                  <a:schemeClr val="tx1"/>
                </a:solidFill>
                <a:effectLst/>
                <a:latin typeface="+mn-lt"/>
                <a:ea typeface="+mn-ea"/>
                <a:cs typeface="+mn-cs"/>
              </a:rPr>
              <a:t>que será nuestro mapa de ruta.</a:t>
            </a:r>
          </a:p>
          <a:p>
            <a:pPr lvl="0"/>
            <a:r>
              <a:rPr lang="es-CO" sz="1200" kern="1200" dirty="0">
                <a:solidFill>
                  <a:schemeClr val="tx1"/>
                </a:solidFill>
                <a:effectLst/>
                <a:latin typeface="+mn-lt"/>
                <a:ea typeface="+mn-ea"/>
                <a:cs typeface="+mn-cs"/>
              </a:rPr>
              <a:t>Debemos resumir cada variable importante.  Ya hemos analizado diferentes tipos de variables: cuantitativas y cualitativas.  Tenemos diferentes métodos para cada tipo de variable, por lo tanto, analizaremos esos métodos</a:t>
            </a:r>
          </a:p>
          <a:p>
            <a:r>
              <a:rPr lang="es-CO" sz="1200" kern="1200" dirty="0">
                <a:solidFill>
                  <a:schemeClr val="tx1"/>
                </a:solidFill>
                <a:effectLst/>
                <a:latin typeface="+mn-lt"/>
                <a:ea typeface="+mn-ea"/>
                <a:cs typeface="+mn-cs"/>
              </a:rPr>
              <a:t>Como ya sabe, estas son las mediciones de la ubicación central y las mediciones de la frecuencia de la enfermedad.</a:t>
            </a:r>
          </a:p>
          <a:p>
            <a:pPr lvl="0"/>
            <a:r>
              <a:rPr lang="es-CO" sz="1200" kern="1200" dirty="0">
                <a:solidFill>
                  <a:schemeClr val="tx1"/>
                </a:solidFill>
                <a:effectLst/>
                <a:latin typeface="+mn-lt"/>
                <a:ea typeface="+mn-ea"/>
                <a:cs typeface="+mn-cs"/>
              </a:rPr>
              <a:t>Para algunos datos, debemos representar y comunicar la información de manera efectiva.</a:t>
            </a:r>
          </a:p>
          <a:p>
            <a:r>
              <a:rPr lang="es-CO" sz="1200" kern="1200" dirty="0">
                <a:solidFill>
                  <a:schemeClr val="tx1"/>
                </a:solidFill>
                <a:effectLst/>
                <a:latin typeface="+mn-lt"/>
                <a:ea typeface="+mn-ea"/>
                <a:cs typeface="+mn-cs"/>
              </a:rPr>
              <a:t>Por lo general, la presentación efectiva se realiza con tablas, gráficos y mapas</a:t>
            </a:r>
          </a:p>
          <a:p>
            <a:pPr lvl="0"/>
            <a:r>
              <a:rPr lang="es-CO" sz="1200" kern="1200" dirty="0">
                <a:solidFill>
                  <a:schemeClr val="tx1"/>
                </a:solidFill>
                <a:effectLst/>
                <a:latin typeface="+mn-lt"/>
                <a:ea typeface="+mn-ea"/>
                <a:cs typeface="+mn-cs"/>
              </a:rPr>
              <a:t>Y por último, debemos incluir todo en un informe que sea apropiado para nuestra audiencia.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En el plan de análisis, es importante elaborar tablas vacías, con las variable, categorías y estadísticas para la recopilación de datos, que le permitan orientar su </a:t>
            </a:r>
            <a:r>
              <a:rPr lang="es-CO" sz="1200" kern="1200" dirty="0" err="1">
                <a:solidFill>
                  <a:schemeClr val="tx1"/>
                </a:solidFill>
                <a:effectLst/>
                <a:latin typeface="+mn-lt"/>
                <a:ea typeface="+mn-ea"/>
                <a:cs typeface="+mn-cs"/>
              </a:rPr>
              <a:t>análisi</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25</a:t>
            </a:fld>
            <a:endParaRPr lang="es-CO"/>
          </a:p>
        </p:txBody>
      </p:sp>
    </p:spTree>
    <p:extLst>
      <p:ext uri="{BB962C8B-B14F-4D97-AF65-F5344CB8AC3E}">
        <p14:creationId xmlns:p14="http://schemas.microsoft.com/office/powerpoint/2010/main" val="4186144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Cuando analiza un conjunto de datos por primera vez, un plan de análisis puede llevarle en la dirección correcta. Le dirá cómo pasar de los datos sin procesar, independientemente de que sea en un listado cronológico o en un archivo electrónico, a un informe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plan considerará cuatro componentes clave: la fuente de los datos, cómo se manipulará, una lista de las variables clave y un conjunto de tablas y cifras que espera producir. En este momento, las tablas y las figuras están vacías: aún sigue en las etapas de planificación, por lo tanto, puede crear tablas y figuras de muestra que no tengan datos.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denominan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tablas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recopilar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datos</a:t>
            </a:r>
            <a:r>
              <a:rPr lang="en-US" sz="1200" kern="1200" dirty="0">
                <a:solidFill>
                  <a:schemeClr val="tx1"/>
                </a:solidFill>
                <a:effectLst/>
                <a:latin typeface="+mn-lt"/>
                <a:ea typeface="+mn-ea"/>
                <a:cs typeface="+mn-cs"/>
              </a:rPr>
              <a:t>.</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26</a:t>
            </a:fld>
            <a:endParaRPr lang="es-CO"/>
          </a:p>
        </p:txBody>
      </p:sp>
    </p:spTree>
    <p:extLst>
      <p:ext uri="{BB962C8B-B14F-4D97-AF65-F5344CB8AC3E}">
        <p14:creationId xmlns:p14="http://schemas.microsoft.com/office/powerpoint/2010/main" val="329489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Por lo tanto, tomemos un momento en las tablas para recopilar datos para que todos comprendan. Esta tabla muestra una tabla que apareció en un artículo de revista acerca de las infecciones parasitarias intestinales entre pacientes de VIH en Nigeria. Muestra la proporción de infecciones parasitarias intestinales por edad y sexo, y es una de las principales tablas en el papel. Esta es una tabla que los autores </a:t>
            </a:r>
            <a:r>
              <a:rPr lang="es-CO" sz="1200" u="sng" kern="1200" dirty="0">
                <a:solidFill>
                  <a:schemeClr val="tx1"/>
                </a:solidFill>
                <a:effectLst/>
                <a:latin typeface="+mn-lt"/>
                <a:ea typeface="+mn-ea"/>
                <a:cs typeface="+mn-cs"/>
              </a:rPr>
              <a:t>planificaron </a:t>
            </a:r>
            <a:r>
              <a:rPr lang="es-CO" sz="1200" kern="1200" dirty="0">
                <a:solidFill>
                  <a:schemeClr val="tx1"/>
                </a:solidFill>
                <a:effectLst/>
                <a:latin typeface="+mn-lt"/>
                <a:ea typeface="+mn-ea"/>
                <a:cs typeface="+mn-cs"/>
              </a:rPr>
              <a:t>producir cuando se sentaran para diseñar el análisis.</a:t>
            </a:r>
            <a:endParaRPr lang="en-US" alt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27</a:t>
            </a:fld>
            <a:endParaRPr lang="es-CO"/>
          </a:p>
        </p:txBody>
      </p:sp>
    </p:spTree>
    <p:extLst>
      <p:ext uri="{BB962C8B-B14F-4D97-AF65-F5344CB8AC3E}">
        <p14:creationId xmlns:p14="http://schemas.microsoft.com/office/powerpoint/2010/main" val="130057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Analizaremos cada uno de estos pasos.</a:t>
            </a:r>
            <a:endParaRPr 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28</a:t>
            </a:fld>
            <a:endParaRPr lang="es-CO"/>
          </a:p>
        </p:txBody>
      </p:sp>
    </p:spTree>
    <p:extLst>
      <p:ext uri="{BB962C8B-B14F-4D97-AF65-F5344CB8AC3E}">
        <p14:creationId xmlns:p14="http://schemas.microsoft.com/office/powerpoint/2010/main" val="2267780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Elegimos las variables por analizar al seleccionar las que nos ayudarán a responder las preguntas que queremos responder.</a:t>
            </a:r>
          </a:p>
          <a:p>
            <a:r>
              <a:rPr lang="es-CO" sz="1200" kern="1200" dirty="0">
                <a:solidFill>
                  <a:schemeClr val="tx1"/>
                </a:solidFill>
                <a:effectLst/>
                <a:latin typeface="+mn-lt"/>
                <a:ea typeface="+mn-ea"/>
                <a:cs typeface="+mn-cs"/>
              </a:rPr>
              <a:t>A continuación, se encuentran las preguntas que queremos responder.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variables </a:t>
            </a:r>
            <a:r>
              <a:rPr lang="en-US" sz="1200" kern="1200" dirty="0" err="1">
                <a:solidFill>
                  <a:schemeClr val="tx1"/>
                </a:solidFill>
                <a:effectLst/>
                <a:latin typeface="+mn-lt"/>
                <a:ea typeface="+mn-ea"/>
                <a:cs typeface="+mn-cs"/>
              </a:rPr>
              <a:t>abordan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preguntas</a:t>
            </a:r>
            <a:r>
              <a:rPr lang="en-U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Entre los </a:t>
            </a:r>
            <a:r>
              <a:rPr lang="en-US" sz="1200" kern="1200" dirty="0" err="1">
                <a:solidFill>
                  <a:schemeClr val="tx1"/>
                </a:solidFill>
                <a:effectLst/>
                <a:latin typeface="+mn-lt"/>
                <a:ea typeface="+mn-ea"/>
                <a:cs typeface="+mn-cs"/>
              </a:rPr>
              <a:t>casos</a:t>
            </a:r>
            <a:r>
              <a:rPr lang="en-U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¿Cuáles son las características clínicas comunes?  </a:t>
            </a:r>
            <a:r>
              <a:rPr lang="en-US" sz="1200" b="1" kern="1200" dirty="0">
                <a:solidFill>
                  <a:schemeClr val="tx1"/>
                </a:solidFill>
                <a:effectLst/>
                <a:latin typeface="+mn-lt"/>
                <a:ea typeface="+mn-ea"/>
                <a:cs typeface="+mn-cs"/>
              </a:rPr>
              <a:t>&lt;HAGA CLIC&gt;</a:t>
            </a:r>
            <a:r>
              <a:rPr lang="en-US" sz="1200" kern="1200" dirty="0" err="1">
                <a:solidFill>
                  <a:schemeClr val="tx1"/>
                </a:solidFill>
                <a:effectLst/>
                <a:latin typeface="+mn-lt"/>
                <a:ea typeface="+mn-ea"/>
                <a:cs typeface="+mn-cs"/>
              </a:rPr>
              <a:t>fiebre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mialgias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ictericia</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¿Cuál es el patrón de tiempo? </a:t>
            </a:r>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fecha en el inicio, fecha de la hospitalización (¿necesitamos la última?)</a:t>
            </a:r>
          </a:p>
          <a:p>
            <a:pPr lvl="0"/>
            <a:r>
              <a:rPr lang="es-CO" sz="1200" kern="1200" dirty="0">
                <a:solidFill>
                  <a:schemeClr val="tx1"/>
                </a:solidFill>
                <a:effectLst/>
                <a:latin typeface="+mn-lt"/>
                <a:ea typeface="+mn-ea"/>
                <a:cs typeface="+mn-cs"/>
              </a:rPr>
              <a:t>¿Cómo se distribuyen los casos por lugar? </a:t>
            </a:r>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tenemos una variable denominada vivienda, pero sería más útil si pudiéramos determinar la ubicación de cada vivienda y, quizás, crear una nueva variable denominada vecindario</a:t>
            </a:r>
          </a:p>
          <a:p>
            <a:r>
              <a:rPr lang="es-CO" sz="1200" kern="1200" dirty="0">
                <a:solidFill>
                  <a:schemeClr val="tx1"/>
                </a:solidFill>
                <a:effectLst/>
                <a:latin typeface="+mn-lt"/>
                <a:ea typeface="+mn-ea"/>
                <a:cs typeface="+mn-cs"/>
              </a:rPr>
              <a:t>¿Cuáles con las características de edad y sexo? </a:t>
            </a:r>
            <a:r>
              <a:rPr lang="en-US" sz="1200" b="1" kern="1200" dirty="0">
                <a:solidFill>
                  <a:schemeClr val="tx1"/>
                </a:solidFill>
                <a:effectLst/>
                <a:latin typeface="+mn-lt"/>
                <a:ea typeface="+mn-ea"/>
                <a:cs typeface="+mn-cs"/>
              </a:rPr>
              <a:t>&lt;HAGA CLIC&gt;</a:t>
            </a:r>
            <a:r>
              <a:rPr lang="en-US" sz="1200" kern="1200" dirty="0" err="1">
                <a:solidFill>
                  <a:schemeClr val="tx1"/>
                </a:solidFill>
                <a:effectLst/>
                <a:latin typeface="+mn-lt"/>
                <a:ea typeface="+mn-ea"/>
                <a:cs typeface="+mn-cs"/>
              </a:rPr>
              <a:t>edad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sexo</a:t>
            </a:r>
            <a:endParaRPr lang="es-CO" sz="1200" kern="1200" dirty="0">
              <a:solidFill>
                <a:schemeClr val="tx1"/>
              </a:solidFill>
              <a:effectLst/>
              <a:latin typeface="+mn-lt"/>
              <a:ea typeface="+mn-ea"/>
              <a:cs typeface="+mn-cs"/>
            </a:endParaRPr>
          </a:p>
          <a:p>
            <a:endParaRPr lang="en-US" dirty="0">
              <a:cs typeface="Arial" panose="020B0604020202020204" pitchFamily="34" charset="0"/>
            </a:endParaRPr>
          </a:p>
          <a:p>
            <a:endParaRPr lang="en-US" alt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29</a:t>
            </a:fld>
            <a:endParaRPr lang="es-CO"/>
          </a:p>
        </p:txBody>
      </p:sp>
    </p:spTree>
    <p:extLst>
      <p:ext uri="{BB962C8B-B14F-4D97-AF65-F5344CB8AC3E}">
        <p14:creationId xmlns:p14="http://schemas.microsoft.com/office/powerpoint/2010/main" val="423818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Paso 2 es determinar el tipo de variable.  Ya hemos revisado los tipos de variables, y usted sabe qué tipos diferentes de variables se analizan de manera distinta.</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Nuevamente, a modo de repaso rápido, las variables cualitativas suelen estar resumidas utilizando proporciones, distribuciones de frecuencia y tasas.  Las variables cuantitativas se analizan con las mediciones de la diseminación y la ubicación central, p. ej., la media, la mediana, la moda y el rango.</a:t>
            </a:r>
            <a:endParaRPr lang="en-US" altLang="en-US" dirty="0">
              <a:latin typeface="Arial" pitchFamily="34" charset="0"/>
              <a:cs typeface="Arial" pitchFamily="34"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30</a:t>
            </a:fld>
            <a:endParaRPr lang="es-CO"/>
          </a:p>
        </p:txBody>
      </p:sp>
    </p:spTree>
    <p:extLst>
      <p:ext uri="{BB962C8B-B14F-4D97-AF65-F5344CB8AC3E}">
        <p14:creationId xmlns:p14="http://schemas.microsoft.com/office/powerpoint/2010/main" val="73969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Las diferentes enfermedades suelen afectar diferentes grupos etarios, por lo tanto, las agrupaciones de edad “estándar” reflejan los grupos etarios más afectados.  Para muchas enfermedades, el valor predeterminado es grupos de 5 o 10 años de edad, tal como se muestra en la primera columna.  Pero la mortalidad por neumonía e influenza suele afectar a las personas en los extremos del rango de edad, p. ej., bebés y adultos mayores.  Por lo tanto, los grupos de edad estándar muestran más detalle en los extremos de edad.  En cuanto al VIH, las personas diagnosticadas a una edad inferior a 5 años de edad suelen haber sido infectadas al momento del nacimiento.  Pocas personas desde los 5 años de edad hasta aproximadamente los 12 años de edad están infectadas recientemente.  Pero a los 13 años de edad y durante los años de adolescencia, las personas comienzan a participar en comportamientos riesgosos, como sexo y consumo de drogas, por lo tanto, la incidencia del VIH también comienza a incrementarse.  Las categorías de edad de VIH/SIDA reflejan estas realidades</a:t>
            </a:r>
            <a:endParaRPr lang="en-US" altLang="en-US" baseline="0" dirty="0">
              <a:latin typeface="Arial" charset="0"/>
              <a:cs typeface="Arial" charset="0"/>
            </a:endParaRP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31</a:t>
            </a:fld>
            <a:endParaRPr lang="es-CO"/>
          </a:p>
        </p:txBody>
      </p:sp>
    </p:spTree>
    <p:extLst>
      <p:ext uri="{BB962C8B-B14F-4D97-AF65-F5344CB8AC3E}">
        <p14:creationId xmlns:p14="http://schemas.microsoft.com/office/powerpoint/2010/main" val="216511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El Paso 5 es crear tablas para recopilar datos que guíen su análisis.  A continuación, se incluye el inicio de una tabla para recopilar datos para la Tabla 1 que podría utilizarse para los datos de leptospirosis.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tipo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&lt;</a:t>
            </a:r>
            <a:r>
              <a:rPr lang="en-US" sz="1200" kern="1200" dirty="0" err="1">
                <a:solidFill>
                  <a:schemeClr val="tx1"/>
                </a:solidFill>
                <a:effectLst/>
                <a:latin typeface="+mn-lt"/>
                <a:ea typeface="+mn-ea"/>
                <a:cs typeface="+mn-cs"/>
              </a:rPr>
              <a:t>compuesta</a:t>
            </a:r>
            <a:r>
              <a:rPr lang="en-US" sz="1200" kern="1200" dirty="0">
                <a:solidFill>
                  <a:schemeClr val="tx1"/>
                </a:solidFill>
                <a:effectLst/>
                <a:latin typeface="+mn-lt"/>
                <a:ea typeface="+mn-ea"/>
                <a:cs typeface="+mn-cs"/>
              </a:rPr>
              <a:t>&gt;</a:t>
            </a:r>
            <a:endParaRPr lang="en-US" dirty="0"/>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32</a:t>
            </a:fld>
            <a:endParaRPr lang="es-CO"/>
          </a:p>
        </p:txBody>
      </p:sp>
    </p:spTree>
    <p:extLst>
      <p:ext uri="{BB962C8B-B14F-4D97-AF65-F5344CB8AC3E}">
        <p14:creationId xmlns:p14="http://schemas.microsoft.com/office/powerpoint/2010/main" val="1306350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i="1" kern="1200" dirty="0">
                <a:solidFill>
                  <a:schemeClr val="tx1"/>
                </a:solidFill>
                <a:effectLst/>
                <a:latin typeface="+mn-lt"/>
                <a:ea typeface="+mn-ea"/>
                <a:cs typeface="+mn-cs"/>
              </a:rPr>
              <a:t>Solicite a un participante que lea la diapositiva.</a:t>
            </a:r>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33</a:t>
            </a:fld>
            <a:endParaRPr lang="es-CO"/>
          </a:p>
        </p:txBody>
      </p:sp>
    </p:spTree>
    <p:extLst>
      <p:ext uri="{BB962C8B-B14F-4D97-AF65-F5344CB8AC3E}">
        <p14:creationId xmlns:p14="http://schemas.microsoft.com/office/powerpoint/2010/main" val="402512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876201">
              <a:defRPr sz="2300">
                <a:solidFill>
                  <a:schemeClr val="tx1"/>
                </a:solidFill>
                <a:latin typeface="Times" charset="0"/>
                <a:ea typeface="ＭＳ Ｐゴシック" charset="0"/>
              </a:defRPr>
            </a:lvl1pPr>
            <a:lvl2pPr marL="742866" indent="-285717" defTabSz="876201">
              <a:defRPr sz="2300">
                <a:solidFill>
                  <a:schemeClr val="tx1"/>
                </a:solidFill>
                <a:latin typeface="Times" charset="0"/>
                <a:ea typeface="ＭＳ Ｐゴシック" charset="0"/>
              </a:defRPr>
            </a:lvl2pPr>
            <a:lvl3pPr marL="1142871" indent="-228574" defTabSz="876201">
              <a:defRPr sz="2300">
                <a:solidFill>
                  <a:schemeClr val="tx1"/>
                </a:solidFill>
                <a:latin typeface="Times" charset="0"/>
                <a:ea typeface="ＭＳ Ｐゴシック" charset="0"/>
              </a:defRPr>
            </a:lvl3pPr>
            <a:lvl4pPr marL="1600019" indent="-228574" defTabSz="876201">
              <a:defRPr sz="2300">
                <a:solidFill>
                  <a:schemeClr val="tx1"/>
                </a:solidFill>
                <a:latin typeface="Times" charset="0"/>
                <a:ea typeface="ＭＳ Ｐゴシック" charset="0"/>
              </a:defRPr>
            </a:lvl4pPr>
            <a:lvl5pPr marL="2057167" indent="-228574" defTabSz="876201">
              <a:defRPr sz="2300">
                <a:solidFill>
                  <a:schemeClr val="tx1"/>
                </a:solidFill>
                <a:latin typeface="Times" charset="0"/>
                <a:ea typeface="ＭＳ Ｐゴシック" charset="0"/>
              </a:defRPr>
            </a:lvl5pPr>
            <a:lvl6pPr marL="2514315" indent="-228574" defTabSz="876201" eaLnBrk="0" fontAlgn="base" hangingPunct="0">
              <a:spcBef>
                <a:spcPct val="0"/>
              </a:spcBef>
              <a:spcAft>
                <a:spcPct val="0"/>
              </a:spcAft>
              <a:defRPr sz="2300">
                <a:solidFill>
                  <a:schemeClr val="tx1"/>
                </a:solidFill>
                <a:latin typeface="Times" charset="0"/>
                <a:ea typeface="ＭＳ Ｐゴシック" charset="0"/>
              </a:defRPr>
            </a:lvl6pPr>
            <a:lvl7pPr marL="2971463" indent="-228574" defTabSz="876201" eaLnBrk="0" fontAlgn="base" hangingPunct="0">
              <a:spcBef>
                <a:spcPct val="0"/>
              </a:spcBef>
              <a:spcAft>
                <a:spcPct val="0"/>
              </a:spcAft>
              <a:defRPr sz="2300">
                <a:solidFill>
                  <a:schemeClr val="tx1"/>
                </a:solidFill>
                <a:latin typeface="Times" charset="0"/>
                <a:ea typeface="ＭＳ Ｐゴシック" charset="0"/>
              </a:defRPr>
            </a:lvl7pPr>
            <a:lvl8pPr marL="3428612" indent="-228574" defTabSz="876201" eaLnBrk="0" fontAlgn="base" hangingPunct="0">
              <a:spcBef>
                <a:spcPct val="0"/>
              </a:spcBef>
              <a:spcAft>
                <a:spcPct val="0"/>
              </a:spcAft>
              <a:defRPr sz="2300">
                <a:solidFill>
                  <a:schemeClr val="tx1"/>
                </a:solidFill>
                <a:latin typeface="Times" charset="0"/>
                <a:ea typeface="ＭＳ Ｐゴシック" charset="0"/>
              </a:defRPr>
            </a:lvl8pPr>
            <a:lvl9pPr marL="3885760" indent="-228574" defTabSz="876201" eaLnBrk="0" fontAlgn="base" hangingPunct="0">
              <a:spcBef>
                <a:spcPct val="0"/>
              </a:spcBef>
              <a:spcAft>
                <a:spcPct val="0"/>
              </a:spcAft>
              <a:defRPr sz="2300">
                <a:solidFill>
                  <a:schemeClr val="tx1"/>
                </a:solidFill>
                <a:latin typeface="Times" charset="0"/>
                <a:ea typeface="ＭＳ Ｐゴシック" charset="0"/>
              </a:defRPr>
            </a:lvl9pPr>
          </a:lstStyle>
          <a:p>
            <a:fld id="{BA4E9AAE-4B47-452D-A377-E8032DC62D8A}" type="slidenum">
              <a:rPr lang="fr-FR" sz="1200"/>
              <a:t>4</a:t>
            </a:fld>
            <a:endParaRPr lang="fr-FR" sz="1200"/>
          </a:p>
        </p:txBody>
      </p:sp>
      <p:sp>
        <p:nvSpPr>
          <p:cNvPr id="51203" name="Rectangle 2"/>
          <p:cNvSpPr>
            <a:spLocks noGrp="1" noRot="1" noChangeAspect="1" noChangeArrowheads="1" noTextEdit="1"/>
          </p:cNvSpPr>
          <p:nvPr>
            <p:ph type="sldImg"/>
          </p:nvPr>
        </p:nvSpPr>
        <p:spPr>
          <a:xfrm>
            <a:off x="-19050" y="674688"/>
            <a:ext cx="2498725" cy="1874837"/>
          </a:xfrm>
        </p:spPr>
      </p:sp>
      <p:sp>
        <p:nvSpPr>
          <p:cNvPr id="74756" name="Rectangle 3"/>
          <p:cNvSpPr>
            <a:spLocks noGrp="1" noChangeArrowheads="1"/>
          </p:cNvSpPr>
          <p:nvPr>
            <p:ph type="body" idx="1"/>
          </p:nvPr>
        </p:nvSpPr>
        <p:spPr>
          <a:xfrm>
            <a:off x="298174" y="2848132"/>
            <a:ext cx="5485158" cy="599606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Existen muchos tipos diferentes de gráficos.  Los tres que analizaremos probablemente son los tres más comúnmente utilizados con datos de vigilancia: gráficos de líneas de escala aritmética, histogramas y gráficos de barras.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CO" sz="1800" dirty="0">
                <a:effectLst/>
                <a:latin typeface="Arial Narrow" panose="020B0606020202030204" pitchFamily="34" charset="0"/>
                <a:ea typeface="Times New Roman" panose="02020603050405020304" pitchFamily="18" charset="0"/>
                <a:cs typeface="Arial" panose="020B0604020202020204" pitchFamily="34" charset="0"/>
              </a:rPr>
              <a:t>Al igual que las tablas, los gráficos son capaces de mostrar patrones, tendencias, anormalidades, semejanzas y diferencias en los datos con los que están relacionados.  Por lo general, puede ser más fácil entender y recordar detalles de un conjunto de datos en particular a partir de observar un gráfico en lugar de revisar una tabla. </a:t>
            </a:r>
            <a:endParaRPr lang="en-US" dirty="0">
              <a:latin typeface="Arial" charset="0"/>
            </a:endParaRPr>
          </a:p>
        </p:txBody>
      </p:sp>
    </p:spTree>
    <p:extLst>
      <p:ext uri="{BB962C8B-B14F-4D97-AF65-F5344CB8AC3E}">
        <p14:creationId xmlns:p14="http://schemas.microsoft.com/office/powerpoint/2010/main" val="375507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a:t>
            </a:r>
            <a:r>
              <a:rPr lang="es-CO" sz="1200" dirty="0">
                <a:effectLst/>
                <a:latin typeface="Arial Narrow" panose="020B0606020202030204" pitchFamily="34" charset="0"/>
                <a:ea typeface="Times New Roman" panose="02020603050405020304" pitchFamily="18" charset="0"/>
                <a:cs typeface="Arial" panose="020B0604020202020204" pitchFamily="34" charset="0"/>
              </a:rPr>
              <a:t>Recuerda esta diapositiva?  La utilizamos para demostrar que tenemos dos tipos diferentes de variables – cuantitativa y cualitativa, y utilizamos diferentes herramientas para resumir cada tipo.  Además, utilizamos diferentes tipos de gráficos con cada tipo. </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CO" sz="12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CO" sz="1200" dirty="0">
                <a:effectLst/>
                <a:latin typeface="Arial Narrow" panose="020B0606020202030204" pitchFamily="34" charset="0"/>
                <a:ea typeface="Times New Roman" panose="02020603050405020304" pitchFamily="18" charset="0"/>
                <a:cs typeface="Arial" panose="020B0604020202020204" pitchFamily="34" charset="0"/>
              </a:rPr>
              <a:t>Para datos cuantitativos continuos, (es decir cuando existen infinitas posibilidades de valores) como tiempo o edad, peso, altura usamos gráficos de líneas o histogramas.</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CO" sz="1200" dirty="0">
                <a:effectLst/>
                <a:latin typeface="Arial Narrow" panose="020B0606020202030204" pitchFamily="34" charset="0"/>
                <a:ea typeface="Times New Roman" panose="02020603050405020304" pitchFamily="18" charset="0"/>
                <a:cs typeface="Arial" panose="020B0604020202020204" pitchFamily="34" charset="0"/>
              </a:rPr>
              <a:t> </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CO" sz="12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CO" sz="1200" dirty="0">
                <a:effectLst/>
                <a:latin typeface="Arial Narrow" panose="020B0606020202030204" pitchFamily="34" charset="0"/>
                <a:ea typeface="Times New Roman" panose="02020603050405020304" pitchFamily="18" charset="0"/>
                <a:cs typeface="Arial" panose="020B0604020202020204" pitchFamily="34" charset="0"/>
              </a:rPr>
              <a:t>Para datos cualitativos el como sexo, estado civil, estrato </a:t>
            </a:r>
            <a:r>
              <a:rPr lang="es-CO" sz="1200" dirty="0" err="1">
                <a:effectLst/>
                <a:latin typeface="Arial Narrow" panose="020B0606020202030204" pitchFamily="34" charset="0"/>
                <a:ea typeface="Times New Roman" panose="02020603050405020304" pitchFamily="18" charset="0"/>
                <a:cs typeface="Arial" panose="020B0604020202020204" pitchFamily="34" charset="0"/>
              </a:rPr>
              <a:t>socieoconomico</a:t>
            </a:r>
            <a:r>
              <a:rPr lang="es-CO" sz="1200" dirty="0">
                <a:effectLst/>
                <a:latin typeface="Arial Narrow" panose="020B0606020202030204" pitchFamily="34" charset="0"/>
                <a:ea typeface="Times New Roman" panose="02020603050405020304" pitchFamily="18" charset="0"/>
                <a:cs typeface="Arial" panose="020B0604020202020204" pitchFamily="34" charset="0"/>
              </a:rPr>
              <a:t>, la pertenencia étnica entre otros utilizamos gráficos de barras</a:t>
            </a:r>
            <a:endParaRPr lang="en-US" altLang="en-US" sz="1000" dirty="0">
              <a:latin typeface="Arial"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BD02EC-E65B-4C2F-9D94-BA75710FAD9E}" type="slidenum">
              <a:rPr lang="en-US" altLang="en-US" smtClean="0"/>
              <a:pPr eaLnBrk="1" hangingPunct="1">
                <a:spcBef>
                  <a:spcPct val="0"/>
                </a:spcBef>
              </a:pPr>
              <a:t>5</a:t>
            </a:fld>
            <a:endParaRPr lang="en-US" altLang="en-US"/>
          </a:p>
        </p:txBody>
      </p:sp>
    </p:spTree>
    <p:extLst>
      <p:ext uri="{BB962C8B-B14F-4D97-AF65-F5344CB8AC3E}">
        <p14:creationId xmlns:p14="http://schemas.microsoft.com/office/powerpoint/2010/main" val="167652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Aquí tenemos un gráfico de líneas típico, muestra el comportamiento de la notificación de casos de IRAG inusitado a periodo epidemiológico VII del 2020.  Este gráfico en particular tiene 3 líneas para casos probables, confirmados y descartados.</a:t>
            </a:r>
          </a:p>
          <a:p>
            <a:pPr algn="just">
              <a:lnSpc>
                <a:spcPct val="115000"/>
              </a:lnSpc>
              <a:spcAft>
                <a:spcPts val="1000"/>
              </a:spcAft>
            </a:pPr>
            <a:endParaRPr lang="es-CO" sz="1800" dirty="0">
              <a:effectLst/>
              <a:latin typeface="Arial Narrow" panose="020B0606020202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Las características comunes de un gráfico de líneas de escala aritmética son las siguientes: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ts val="15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El eje "x" (es el horizontal a lo largo de la parte inferior) muestra los valores del método de clasificación. En epidemiología, por lo general, la variable del eje "x" es el tiempo, no obstante, puede ser la edad o cualquier otra variable continua. El tiempo puede ser tan breve como minutos u horas, tan prolongado como años, y algo intermedio, según los datos. En nuestro ejemplo, el tiempo se clasifica por semana epidemiológica.</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El eje "y" (es la línea vertical a lo largo del costado) muestra la frecuencia – cuánto – p. ej., la cantidad de casos o la tasa de enfermedad.  En nuestro ejemplo, el eje "y" representa las cantidades de casos, pero por lo general, en el eje "y" también se ven las proporciones o las tasas.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Por lo tanto, para graficar las líneas se anota el número de casos notificaos, por ejemplo, la línea azul identifica los casos probables para cada semana </a:t>
            </a: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Un gráfico de líneas puede mostrar más de un conjunto de observaciones.  Este ejemplo muestra 3. Si se muestra más de un conjunto de observaciones en el mismo gráfico, se necesita una leyenda que le explique al lector qué línea representa qué dato.</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Y, por último, al igual que con las tablas, un título descriptivo le permite al lector o espectador saber qué se presenta.</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sz="1200" kern="1200" dirty="0">
              <a:solidFill>
                <a:schemeClr val="tx1"/>
              </a:solidFill>
              <a:effectLst/>
              <a:latin typeface="+mn-lt"/>
              <a:ea typeface="+mn-ea"/>
              <a:cs typeface="+mn-cs"/>
            </a:endParaRPr>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6AA61E5-57B9-42E8-BD6E-BEB4F372208F}" type="slidenum">
              <a:rPr lang="en-US" altLang="en-US" smtClean="0"/>
              <a:pPr eaLnBrk="1" hangingPunct="1">
                <a:spcBef>
                  <a:spcPct val="0"/>
                </a:spcBef>
              </a:pPr>
              <a:t>6</a:t>
            </a:fld>
            <a:endParaRPr lang="en-US" altLang="en-US"/>
          </a:p>
        </p:txBody>
      </p:sp>
    </p:spTree>
    <p:extLst>
      <p:ext uri="{BB962C8B-B14F-4D97-AF65-F5344CB8AC3E}">
        <p14:creationId xmlns:p14="http://schemas.microsoft.com/office/powerpoint/2010/main" val="143543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Tal como se mencionó anteriormente, es un gráfico famoso para representar datos que hayan sido recopilados con el paso del tiempo, debido a que las tendencias se ven con facilidad.  Observemos con un poco más de detalle algunas de las características de un gráfico de líneas de escala aritmética.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Los intervalos en el eje "x" son iguales. Un centímetro en cualquier lugar del eje "x" representa la misma cantidad de tiempo.</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Del mismo modo, los intervalos en el eje "y" son iguales. En este ejemplo, cada intervalo representa 100,000 personas.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b="1" dirty="0">
                <a:effectLst/>
                <a:latin typeface="Arial Narrow" panose="020B0606020202030204" pitchFamily="34" charset="0"/>
                <a:ea typeface="Times New Roman" panose="02020603050405020304" pitchFamily="18" charset="0"/>
                <a:cs typeface="Arial" panose="020B0604020202020204" pitchFamily="34" charset="0"/>
              </a:rPr>
              <a:t>&lt;Haga clic&gt;</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En epidemiología y salud pública, recomendamos encarecidamente que el eje "y" comience en cero y que solo se extienda más allá del valor más grande por graficar.  No se deben usar líneas de quiebre de escalas cuando el eje "y" se salta valores.</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ltLang="en-US" i="1" dirty="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1984-A97D-452A-969E-EC9EAE1BA625}"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109148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buFont typeface="+mj-lt"/>
              <a:buAutoNum type="arabicPeriod"/>
              <a:defRPr b="0" i="0"/>
            </a:pPr>
            <a:r>
              <a:rPr lang="x-none" altLang="en-US" sz="2000" dirty="0">
                <a:latin typeface="Gotham Light" pitchFamily="50" charset="0"/>
              </a:rPr>
              <a:t>Haga que el eje </a:t>
            </a:r>
            <a:r>
              <a:rPr lang="es-CO" altLang="en-US" sz="2000" dirty="0">
                <a:latin typeface="Gotham Light" pitchFamily="50" charset="0"/>
              </a:rPr>
              <a:t>X</a:t>
            </a:r>
            <a:r>
              <a:rPr lang="x-none" altLang="en-US" sz="2000" dirty="0">
                <a:latin typeface="Gotham Light" pitchFamily="50" charset="0"/>
              </a:rPr>
              <a:t> sea más largo que el eje </a:t>
            </a:r>
            <a:r>
              <a:rPr lang="es-CO" altLang="en-US" sz="2000" dirty="0">
                <a:latin typeface="Gotham Light" pitchFamily="50" charset="0"/>
              </a:rPr>
              <a:t>Y</a:t>
            </a:r>
            <a:r>
              <a:rPr lang="x-none" altLang="en-US" sz="2000" dirty="0">
                <a:latin typeface="Gotham Light" pitchFamily="50" charset="0"/>
              </a:rPr>
              <a:t> (la mejor razón es 5:3)</a:t>
            </a:r>
          </a:p>
          <a:p>
            <a:pPr marL="342900" indent="-342900">
              <a:spcBef>
                <a:spcPts val="600"/>
              </a:spcBef>
              <a:buFont typeface="+mj-lt"/>
              <a:buAutoNum type="arabicPeriod"/>
              <a:defRPr b="0" i="0"/>
            </a:pPr>
            <a:r>
              <a:rPr lang="es-CO" altLang="en-US" sz="2000" dirty="0">
                <a:latin typeface="Gotham Light" pitchFamily="50" charset="0"/>
              </a:rPr>
              <a:t>E</a:t>
            </a:r>
            <a:r>
              <a:rPr lang="x-none" altLang="en-US" sz="2000" dirty="0">
                <a:latin typeface="Gotham Light" pitchFamily="50" charset="0"/>
              </a:rPr>
              <a:t>je X: una la escala </a:t>
            </a:r>
            <a:r>
              <a:rPr lang="es-CO" altLang="en-US" sz="2000" dirty="0">
                <a:latin typeface="Gotham Light" pitchFamily="50" charset="0"/>
              </a:rPr>
              <a:t>según </a:t>
            </a:r>
            <a:r>
              <a:rPr lang="x-none" altLang="en-US" sz="2000" dirty="0">
                <a:latin typeface="Gotham Light" pitchFamily="50" charset="0"/>
              </a:rPr>
              <a:t> los intervalos usados durante la recopilación de datos</a:t>
            </a:r>
          </a:p>
          <a:p>
            <a:pPr marL="342900" indent="-342900">
              <a:spcBef>
                <a:spcPts val="600"/>
              </a:spcBef>
              <a:buFont typeface="+mj-lt"/>
              <a:buAutoNum type="arabicPeriod"/>
              <a:defRPr b="0" i="0"/>
            </a:pPr>
            <a:r>
              <a:rPr lang="es-CO" altLang="en-US" sz="2000" dirty="0">
                <a:latin typeface="Gotham Light" pitchFamily="50" charset="0"/>
              </a:rPr>
              <a:t>E</a:t>
            </a:r>
            <a:r>
              <a:rPr lang="x-none" altLang="en-US" sz="2000" dirty="0">
                <a:latin typeface="Gotham Light" pitchFamily="50" charset="0"/>
              </a:rPr>
              <a:t>je Y:</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Siempre inicie el eje </a:t>
            </a:r>
            <a:r>
              <a:rPr lang="es-CO" altLang="en-US" sz="2000" dirty="0">
                <a:latin typeface="Gotham Light" pitchFamily="50" charset="0"/>
              </a:rPr>
              <a:t>“Y”</a:t>
            </a:r>
            <a:r>
              <a:rPr lang="x-none" altLang="en-US" sz="2000" dirty="0">
                <a:latin typeface="Gotham Light" pitchFamily="50" charset="0"/>
              </a:rPr>
              <a:t> con 0</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Identificar el mayor valor, redondear al valor Y máx.</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Seleccionar un tamaño de intervalo razonable para el eje </a:t>
            </a:r>
            <a:r>
              <a:rPr lang="es-CO" altLang="en-US" sz="2000" dirty="0">
                <a:latin typeface="Gotham Light" pitchFamily="50" charset="0"/>
              </a:rPr>
              <a:t>Y</a:t>
            </a:r>
            <a:endParaRPr lang="x-none" altLang="en-US" sz="2000" dirty="0">
              <a:latin typeface="Gotham Light" pitchFamily="50" charset="0"/>
            </a:endParaRPr>
          </a:p>
          <a:p>
            <a:pPr marL="342900" indent="-342900">
              <a:spcBef>
                <a:spcPts val="600"/>
              </a:spcBef>
              <a:buFont typeface="+mj-lt"/>
              <a:buAutoNum type="arabicPeriod"/>
              <a:defRPr b="0" i="0"/>
            </a:pPr>
            <a:r>
              <a:rPr lang="x-none" altLang="en-US" sz="2000" dirty="0">
                <a:latin typeface="Gotham Light" pitchFamily="50" charset="0"/>
              </a:rPr>
              <a:t>Trazar los datos</a:t>
            </a:r>
          </a:p>
          <a:p>
            <a:pPr marL="342900" indent="-342900">
              <a:spcBef>
                <a:spcPts val="600"/>
              </a:spcBef>
              <a:buFont typeface="+mj-lt"/>
              <a:buAutoNum type="arabicPeriod"/>
              <a:defRPr b="0" i="0"/>
            </a:pPr>
            <a:r>
              <a:rPr lang="x-none" altLang="en-US" sz="2000" dirty="0">
                <a:latin typeface="Gotham Light" pitchFamily="50" charset="0"/>
              </a:rPr>
              <a:t>Agregar títulos y etiquetas del eje — Qué, dónde, cuándo</a:t>
            </a:r>
          </a:p>
          <a:p>
            <a:pPr marL="342900" indent="-342900">
              <a:spcBef>
                <a:spcPts val="600"/>
              </a:spcBef>
              <a:buFont typeface="+mj-lt"/>
              <a:buAutoNum type="arabicPeriod"/>
              <a:defRPr b="0" i="0"/>
            </a:pPr>
            <a:r>
              <a:rPr lang="x-none" altLang="en-US" sz="2000" dirty="0">
                <a:latin typeface="Gotham Light" pitchFamily="50" charset="0"/>
              </a:rPr>
              <a:t>Agregar comentarios, notas al pie</a:t>
            </a:r>
          </a:p>
          <a:p>
            <a:endParaRPr lang="en-US" altLang="en-US" i="1" dirty="0">
              <a:latin typeface="Arial" charset="0"/>
            </a:endParaRP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852" indent="-285712" eaLnBrk="0" hangingPunct="0">
              <a:spcBef>
                <a:spcPct val="30000"/>
              </a:spcBef>
              <a:defRPr sz="1200">
                <a:solidFill>
                  <a:schemeClr val="tx1"/>
                </a:solidFill>
                <a:latin typeface="Arial" charset="0"/>
              </a:defRPr>
            </a:lvl2pPr>
            <a:lvl3pPr marL="1142848" indent="-228569" eaLnBrk="0" hangingPunct="0">
              <a:spcBef>
                <a:spcPct val="30000"/>
              </a:spcBef>
              <a:defRPr sz="1200">
                <a:solidFill>
                  <a:schemeClr val="tx1"/>
                </a:solidFill>
                <a:latin typeface="Arial" charset="0"/>
              </a:defRPr>
            </a:lvl3pPr>
            <a:lvl4pPr marL="1599988" indent="-228569" eaLnBrk="0" hangingPunct="0">
              <a:spcBef>
                <a:spcPct val="30000"/>
              </a:spcBef>
              <a:defRPr sz="1200">
                <a:solidFill>
                  <a:schemeClr val="tx1"/>
                </a:solidFill>
                <a:latin typeface="Arial" charset="0"/>
              </a:defRPr>
            </a:lvl4pPr>
            <a:lvl5pPr marL="2057128" indent="-228569" eaLnBrk="0" hangingPunct="0">
              <a:spcBef>
                <a:spcPct val="30000"/>
              </a:spcBef>
              <a:defRPr sz="1200">
                <a:solidFill>
                  <a:schemeClr val="tx1"/>
                </a:solidFill>
                <a:latin typeface="Arial" charset="0"/>
              </a:defRPr>
            </a:lvl5pPr>
            <a:lvl6pPr marL="2514267" indent="-228569" eaLnBrk="0" fontAlgn="base" hangingPunct="0">
              <a:spcBef>
                <a:spcPct val="30000"/>
              </a:spcBef>
              <a:spcAft>
                <a:spcPct val="0"/>
              </a:spcAft>
              <a:defRPr sz="1200">
                <a:solidFill>
                  <a:schemeClr val="tx1"/>
                </a:solidFill>
                <a:latin typeface="Arial" charset="0"/>
              </a:defRPr>
            </a:lvl6pPr>
            <a:lvl7pPr marL="2971407" indent="-228569" eaLnBrk="0" fontAlgn="base" hangingPunct="0">
              <a:spcBef>
                <a:spcPct val="30000"/>
              </a:spcBef>
              <a:spcAft>
                <a:spcPct val="0"/>
              </a:spcAft>
              <a:defRPr sz="1200">
                <a:solidFill>
                  <a:schemeClr val="tx1"/>
                </a:solidFill>
                <a:latin typeface="Arial" charset="0"/>
              </a:defRPr>
            </a:lvl7pPr>
            <a:lvl8pPr marL="3428546" indent="-228569" eaLnBrk="0" fontAlgn="base" hangingPunct="0">
              <a:spcBef>
                <a:spcPct val="30000"/>
              </a:spcBef>
              <a:spcAft>
                <a:spcPct val="0"/>
              </a:spcAft>
              <a:defRPr sz="1200">
                <a:solidFill>
                  <a:schemeClr val="tx1"/>
                </a:solidFill>
                <a:latin typeface="Arial" charset="0"/>
              </a:defRPr>
            </a:lvl8pPr>
            <a:lvl9pPr marL="3885685" indent="-22856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CA01984-A97D-452A-969E-EC9EAE1BA625}"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148443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usa para trazar tasas a lo largo del tiempo</a:t>
            </a:r>
          </a:p>
          <a:p>
            <a:r>
              <a:rPr lang="es-MX" dirty="0"/>
              <a:t>El eje X casi siempre representa el tiempo (rara vez, la edad)</a:t>
            </a:r>
          </a:p>
          <a:p>
            <a:r>
              <a:rPr lang="es-MX" dirty="0"/>
              <a:t>Eje Y</a:t>
            </a:r>
          </a:p>
          <a:p>
            <a:r>
              <a:rPr lang="es-MX" dirty="0"/>
              <a:t>Pueden ser conteos, proporciones o tasas</a:t>
            </a:r>
          </a:p>
          <a:p>
            <a:r>
              <a:rPr lang="es-MX" dirty="0"/>
              <a:t>Empieza en 0, termina con el siguiente número entero más grande que el mayor valor necesario para realizar el gráfico</a:t>
            </a:r>
          </a:p>
          <a:p>
            <a:r>
              <a:rPr lang="es-MX" dirty="0"/>
              <a:t>En cualquier eje, los intervalos deben ser iguales</a:t>
            </a:r>
          </a:p>
          <a:p>
            <a:r>
              <a:rPr lang="es-MX" dirty="0"/>
              <a:t>Ideal para comparar 2 o más conjuntos de datos </a:t>
            </a:r>
          </a:p>
          <a:p>
            <a:endParaRPr lang="es-CO" dirty="0"/>
          </a:p>
        </p:txBody>
      </p:sp>
      <p:sp>
        <p:nvSpPr>
          <p:cNvPr id="4" name="Marcador de número de diapositiva 3"/>
          <p:cNvSpPr>
            <a:spLocks noGrp="1"/>
          </p:cNvSpPr>
          <p:nvPr>
            <p:ph type="sldNum" sz="quarter" idx="5"/>
          </p:nvPr>
        </p:nvSpPr>
        <p:spPr/>
        <p:txBody>
          <a:bodyPr/>
          <a:lstStyle/>
          <a:p>
            <a:fld id="{223680BA-0EE6-4559-AB5B-F774E2323992}" type="slidenum">
              <a:rPr lang="es-CO" smtClean="0"/>
              <a:t>10</a:t>
            </a:fld>
            <a:endParaRPr lang="es-CO"/>
          </a:p>
        </p:txBody>
      </p:sp>
    </p:spTree>
    <p:extLst>
      <p:ext uri="{BB962C8B-B14F-4D97-AF65-F5344CB8AC3E}">
        <p14:creationId xmlns:p14="http://schemas.microsoft.com/office/powerpoint/2010/main" val="25399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1" kern="1200" dirty="0">
                <a:solidFill>
                  <a:schemeClr val="tx1"/>
                </a:solidFill>
                <a:effectLst/>
                <a:latin typeface="+mn-lt"/>
                <a:ea typeface="+mn-ea"/>
                <a:cs typeface="+mn-cs"/>
              </a:rPr>
              <a:t>GUIÓN / PUNTOS CLAVE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pPr marL="342900" indent="-342900" algn="just" eaLnBrk="1" hangingPunct="1">
              <a:spcBef>
                <a:spcPct val="0"/>
              </a:spcBef>
              <a:spcAft>
                <a:spcPts val="600"/>
              </a:spcAft>
              <a:buFont typeface="Arial" panose="020B0604020202020204" pitchFamily="34" charset="0"/>
              <a:buChar char="•"/>
              <a:defRPr b="0" i="0"/>
            </a:pPr>
            <a:r>
              <a:rPr lang="es-CO" sz="1200" kern="1200" dirty="0">
                <a:solidFill>
                  <a:schemeClr val="tx1"/>
                </a:solidFill>
                <a:effectLst/>
                <a:latin typeface="+mn-lt"/>
                <a:ea typeface="+mn-ea"/>
                <a:cs typeface="+mn-cs"/>
              </a:rPr>
              <a:t> </a:t>
            </a:r>
            <a:r>
              <a:rPr lang="x-none" altLang="en-US" sz="1200" dirty="0">
                <a:latin typeface="Gotham Light" pitchFamily="50" charset="0"/>
              </a:rPr>
              <a:t>Distribución de frecuencia de datos cuantitativos</a:t>
            </a:r>
          </a:p>
          <a:p>
            <a:pPr marL="342900" indent="-342900" algn="just" eaLnBrk="1" hangingPunct="1">
              <a:spcBef>
                <a:spcPct val="0"/>
              </a:spcBef>
              <a:spcAft>
                <a:spcPts val="600"/>
              </a:spcAft>
              <a:buFont typeface="Arial" panose="020B0604020202020204" pitchFamily="34" charset="0"/>
              <a:buChar char="•"/>
              <a:defRPr b="0" i="0"/>
            </a:pPr>
            <a:r>
              <a:rPr lang="x-none" altLang="en-US" sz="1200" dirty="0">
                <a:latin typeface="Gotham Light" pitchFamily="50" charset="0"/>
              </a:rPr>
              <a:t>Eje x continuo, generalmente representa el tiempo (fecha de aparición o diagnóstico)</a:t>
            </a:r>
          </a:p>
          <a:p>
            <a:pPr marL="342900" indent="-342900" algn="just" eaLnBrk="1" hangingPunct="1">
              <a:spcBef>
                <a:spcPct val="0"/>
              </a:spcBef>
              <a:spcAft>
                <a:spcPts val="600"/>
              </a:spcAft>
              <a:buFont typeface="Arial" panose="020B0604020202020204" pitchFamily="34" charset="0"/>
              <a:buChar char="•"/>
              <a:defRPr b="0" i="0"/>
            </a:pPr>
            <a:r>
              <a:rPr lang="x-none" altLang="en-US" sz="1200" dirty="0">
                <a:latin typeface="Gotham Light" pitchFamily="50" charset="0"/>
              </a:rPr>
              <a:t>El eje Y representa la frecuencia (número de casos)</a:t>
            </a:r>
          </a:p>
          <a:p>
            <a:pPr marL="342900" indent="-342900" algn="just" eaLnBrk="1" hangingPunct="1">
              <a:spcBef>
                <a:spcPct val="0"/>
              </a:spcBef>
              <a:spcAft>
                <a:spcPts val="600"/>
              </a:spcAft>
              <a:buFont typeface="Arial" panose="020B0604020202020204" pitchFamily="34" charset="0"/>
              <a:buChar char="•"/>
              <a:defRPr b="0" i="0"/>
            </a:pPr>
            <a:r>
              <a:rPr lang="x-none" altLang="en-US" sz="1200" dirty="0">
                <a:latin typeface="Gotham Light" pitchFamily="50" charset="0"/>
              </a:rPr>
              <a:t>Sin espacios entre las columnas adyacentes, p. ej., las columnas adyacentes “se tocan”</a:t>
            </a:r>
          </a:p>
          <a:p>
            <a:pPr marL="342900" indent="-342900" algn="just" eaLnBrk="1" hangingPunct="1">
              <a:spcBef>
                <a:spcPct val="0"/>
              </a:spcBef>
              <a:spcAft>
                <a:spcPts val="600"/>
              </a:spcAft>
              <a:buFont typeface="Arial" panose="020B0604020202020204" pitchFamily="34" charset="0"/>
              <a:buChar char="•"/>
              <a:defRPr b="0" i="0"/>
            </a:pPr>
            <a:r>
              <a:rPr lang="x-none" altLang="en-US" sz="1200" dirty="0">
                <a:latin typeface="Gotham Light" pitchFamily="50" charset="0"/>
              </a:rPr>
              <a:t>Más fácil de interpretar con intervalos de clase (</a:t>
            </a:r>
            <a:r>
              <a:rPr lang="x-none" altLang="en-US" sz="1200" i="1" dirty="0">
                <a:latin typeface="Gotham Light" pitchFamily="50" charset="0"/>
              </a:rPr>
              <a:t>x) equivalente  </a:t>
            </a:r>
          </a:p>
          <a:p>
            <a:pPr marL="342900" indent="-342900" algn="just" eaLnBrk="1" hangingPunct="1">
              <a:spcBef>
                <a:spcPct val="0"/>
              </a:spcBef>
              <a:spcAft>
                <a:spcPts val="600"/>
              </a:spcAft>
              <a:buFont typeface="Arial" panose="020B0604020202020204" pitchFamily="34" charset="0"/>
              <a:buChar char="•"/>
              <a:defRPr b="0" i="0"/>
            </a:pPr>
            <a:r>
              <a:rPr lang="x-none" altLang="en-US" sz="1200" dirty="0">
                <a:latin typeface="Gotham Light" pitchFamily="50" charset="0"/>
              </a:rPr>
              <a:t>Altura de la columna proporcional al número de observaciones en dicho intervalo</a:t>
            </a:r>
          </a:p>
          <a:p>
            <a:pPr marL="285750" indent="-285750" algn="just">
              <a:spcBef>
                <a:spcPct val="0"/>
              </a:spcBef>
              <a:spcAft>
                <a:spcPts val="600"/>
              </a:spcAft>
              <a:buFont typeface="Arial" panose="020B0604020202020204" pitchFamily="34" charset="0"/>
              <a:buChar char="•"/>
              <a:defRPr b="0" i="0"/>
            </a:pPr>
            <a:r>
              <a:rPr lang="x-none" altLang="en-US" sz="1200" dirty="0">
                <a:latin typeface="Gotham Light" pitchFamily="50" charset="0"/>
              </a:rPr>
              <a:t>“Curva epidémica” en investigaciones de un brote</a:t>
            </a:r>
          </a:p>
          <a:p>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223680BA-0EE6-4559-AB5B-F774E2323992}" type="slidenum">
              <a:rPr lang="es-CO" smtClean="0"/>
              <a:t>11</a:t>
            </a:fld>
            <a:endParaRPr lang="es-CO"/>
          </a:p>
        </p:txBody>
      </p:sp>
    </p:spTree>
    <p:extLst>
      <p:ext uri="{BB962C8B-B14F-4D97-AF65-F5344CB8AC3E}">
        <p14:creationId xmlns:p14="http://schemas.microsoft.com/office/powerpoint/2010/main" val="377891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3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5EAD2-6341-4759-8971-A5DFAA838E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4F425D1-336B-40A5-9346-81F5AAF7210A}"/>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4" name="Marcador de pie de página 3">
            <a:extLst>
              <a:ext uri="{FF2B5EF4-FFF2-40B4-BE49-F238E27FC236}">
                <a16:creationId xmlns:a16="http://schemas.microsoft.com/office/drawing/2014/main" id="{27F45B6E-B162-449E-ABEE-522FF472EC6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407B60F-408B-466D-B99E-25A92E2FC735}"/>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189128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184A2-DD26-4518-9FF1-2D0EB0F033EC}"/>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3" name="Marcador de pie de página 2">
            <a:extLst>
              <a:ext uri="{FF2B5EF4-FFF2-40B4-BE49-F238E27FC236}">
                <a16:creationId xmlns:a16="http://schemas.microsoft.com/office/drawing/2014/main" id="{23EF960E-31EE-4197-91F4-F21B7A63BA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6C12CF9-598D-467B-9534-29D479BB1B36}"/>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6029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53703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80719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02194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174323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84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spTree>
    <p:extLst>
      <p:ext uri="{BB962C8B-B14F-4D97-AF65-F5344CB8AC3E}">
        <p14:creationId xmlns:p14="http://schemas.microsoft.com/office/powerpoint/2010/main" val="3825411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7130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3107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2A36A-D8E6-4D71-8BEF-DC62F2D6FD2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6580E52-669D-4242-89CB-EC8DF2DF214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2A2ED2-1908-43A6-8317-D06F080D195F}"/>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5" name="Marcador de pie de página 4">
            <a:extLst>
              <a:ext uri="{FF2B5EF4-FFF2-40B4-BE49-F238E27FC236}">
                <a16:creationId xmlns:a16="http://schemas.microsoft.com/office/drawing/2014/main" id="{0DF90A10-5F83-459A-A299-4AA611646E9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F593CF-D027-4D10-919A-A6AD04592333}"/>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8294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6C47CD-7267-465C-8307-91091AD866A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69F2932-7EAA-4D1E-900A-C846E8614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8A6CA01-7721-44A2-B199-E1967E73AC22}"/>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5" name="Marcador de pie de página 4">
            <a:extLst>
              <a:ext uri="{FF2B5EF4-FFF2-40B4-BE49-F238E27FC236}">
                <a16:creationId xmlns:a16="http://schemas.microsoft.com/office/drawing/2014/main" id="{D68313C4-4D45-4343-80E4-399A995EFF3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EED6665-3629-4059-9C4C-7E8D3235D73A}"/>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321124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90496-40A1-49C6-9F87-30656AFACD5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E7DB547-57F7-44E5-8F6D-44EF8B0F188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AAE246-7624-470F-9AAA-DFD780F49F1D}"/>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5" name="Marcador de pie de página 4">
            <a:extLst>
              <a:ext uri="{FF2B5EF4-FFF2-40B4-BE49-F238E27FC236}">
                <a16:creationId xmlns:a16="http://schemas.microsoft.com/office/drawing/2014/main" id="{7A2D9877-3814-4452-8B49-066EC6D60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0E95EA9-0D4A-4599-B33C-22E77222FC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41622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4A162-D815-4EE7-8D71-9911F698E3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3B562F7-745A-4C8B-9DDA-6DC6957CD098}"/>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C6D97DB-7B30-4CF8-8DCD-AE1688CAD57F}"/>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0798A32-BF51-4AEB-A12E-3B33C63AC7FC}"/>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6" name="Marcador de pie de página 5">
            <a:extLst>
              <a:ext uri="{FF2B5EF4-FFF2-40B4-BE49-F238E27FC236}">
                <a16:creationId xmlns:a16="http://schemas.microsoft.com/office/drawing/2014/main" id="{EA65717E-D28B-441A-A6A6-66464420725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E55FBB-EECE-4906-B3E8-750F0ACBDE98}"/>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25597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E0DD24-2E27-4D60-AAD2-1C29A28B27C5}"/>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09DAC3-9692-4013-A099-1679E41048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88A273-5E3D-49FA-8B3E-8951CD19384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35B33FF-3AB4-4DA7-89A9-D072EFD724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2419D15-FE6C-40BF-9C95-B9448CCD77B3}"/>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21E8266-CEE5-4D21-8D99-925ED405719B}"/>
              </a:ext>
            </a:extLst>
          </p:cNvPr>
          <p:cNvSpPr>
            <a:spLocks noGrp="1"/>
          </p:cNvSpPr>
          <p:nvPr>
            <p:ph type="dt" sz="half" idx="10"/>
          </p:nvPr>
        </p:nvSpPr>
        <p:spPr/>
        <p:txBody>
          <a:bodyPr/>
          <a:lstStyle/>
          <a:p>
            <a:fld id="{DD1B2FCD-9945-4904-A01C-786CCAC9B891}" type="datetimeFigureOut">
              <a:rPr lang="es-CO" smtClean="0"/>
              <a:t>3/02/2021</a:t>
            </a:fld>
            <a:endParaRPr lang="es-CO"/>
          </a:p>
        </p:txBody>
      </p:sp>
      <p:sp>
        <p:nvSpPr>
          <p:cNvPr id="8" name="Marcador de pie de página 7">
            <a:extLst>
              <a:ext uri="{FF2B5EF4-FFF2-40B4-BE49-F238E27FC236}">
                <a16:creationId xmlns:a16="http://schemas.microsoft.com/office/drawing/2014/main" id="{F9F0DAA1-B70D-4354-A96F-FFA672B3873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D6ABD312-EB9F-48A8-BB0C-C0C476D36C99}"/>
              </a:ext>
            </a:extLst>
          </p:cNvPr>
          <p:cNvSpPr>
            <a:spLocks noGrp="1"/>
          </p:cNvSpPr>
          <p:nvPr>
            <p:ph type="sldNum" sz="quarter" idx="12"/>
          </p:nvPr>
        </p:nvSpPr>
        <p:spPr/>
        <p:txBody>
          <a:bodyPr/>
          <a:lstStyle/>
          <a:p>
            <a:fld id="{7C4E23C7-5584-496A-9D50-5D6BB514B3F9}" type="slidenum">
              <a:rPr lang="es-CO" smtClean="0"/>
              <a:t>‹Nº›</a:t>
            </a:fld>
            <a:endParaRPr lang="es-CO"/>
          </a:p>
        </p:txBody>
      </p:sp>
    </p:spTree>
    <p:extLst>
      <p:ext uri="{BB962C8B-B14F-4D97-AF65-F5344CB8AC3E}">
        <p14:creationId xmlns:p14="http://schemas.microsoft.com/office/powerpoint/2010/main" val="9939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5CEA3C5-03B6-4CAE-9AE7-891320DAC8A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8B308B-1BE8-46E2-8740-C00FEF4116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B3C6B9-4406-4A2E-A8A2-307890C36C4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B2FCD-9945-4904-A01C-786CCAC9B891}" type="datetimeFigureOut">
              <a:rPr lang="es-CO" smtClean="0"/>
              <a:t>3/02/2021</a:t>
            </a:fld>
            <a:endParaRPr lang="es-CO"/>
          </a:p>
        </p:txBody>
      </p:sp>
      <p:sp>
        <p:nvSpPr>
          <p:cNvPr id="5" name="Marcador de pie de página 4">
            <a:extLst>
              <a:ext uri="{FF2B5EF4-FFF2-40B4-BE49-F238E27FC236}">
                <a16:creationId xmlns:a16="http://schemas.microsoft.com/office/drawing/2014/main" id="{BC54238A-EDDC-4D78-842D-4F12560CEF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5B00AD8-AA5E-4970-945A-B0B620E3DA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E23C7-5584-496A-9D50-5D6BB514B3F9}" type="slidenum">
              <a:rPr lang="es-CO" smtClean="0"/>
              <a:t>‹Nº›</a:t>
            </a:fld>
            <a:endParaRPr lang="es-CO"/>
          </a:p>
        </p:txBody>
      </p:sp>
    </p:spTree>
    <p:extLst>
      <p:ext uri="{BB962C8B-B14F-4D97-AF65-F5344CB8AC3E}">
        <p14:creationId xmlns:p14="http://schemas.microsoft.com/office/powerpoint/2010/main" val="296938301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3/02/2021</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78073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50CB2-A925-41EC-B551-77AC59110FAA}"/>
              </a:ext>
            </a:extLst>
          </p:cNvPr>
          <p:cNvSpPr>
            <a:spLocks noGrp="1"/>
          </p:cNvSpPr>
          <p:nvPr>
            <p:ph type="title"/>
          </p:nvPr>
        </p:nvSpPr>
        <p:spPr>
          <a:xfrm>
            <a:off x="492919" y="188641"/>
            <a:ext cx="8086725" cy="576064"/>
          </a:xfrm>
        </p:spPr>
        <p:txBody>
          <a:bodyPr>
            <a:noAutofit/>
          </a:bodyPr>
          <a:lstStyle/>
          <a:p>
            <a:pPr algn="r"/>
            <a:r>
              <a:rPr lang="es-CO" altLang="en-US" sz="2600" dirty="0">
                <a:solidFill>
                  <a:srgbClr val="C00000"/>
                </a:solidFill>
                <a:latin typeface="Gotham Black" pitchFamily="50" charset="0"/>
              </a:rPr>
              <a:t>Recomendaciones al crear </a:t>
            </a:r>
            <a:r>
              <a:rPr lang="x-none" altLang="en-US" sz="2600" dirty="0">
                <a:solidFill>
                  <a:srgbClr val="C00000"/>
                </a:solidFill>
                <a:latin typeface="Gotham Black" pitchFamily="50" charset="0"/>
              </a:rPr>
              <a:t> un gráfico lineal</a:t>
            </a:r>
            <a:endParaRPr lang="es-CO" sz="2600" dirty="0"/>
          </a:p>
        </p:txBody>
      </p:sp>
      <p:sp>
        <p:nvSpPr>
          <p:cNvPr id="3" name="Marcador de contenido 2">
            <a:extLst>
              <a:ext uri="{FF2B5EF4-FFF2-40B4-BE49-F238E27FC236}">
                <a16:creationId xmlns:a16="http://schemas.microsoft.com/office/drawing/2014/main" id="{D271D395-B1E0-4A05-83DF-3662352897A6}"/>
              </a:ext>
            </a:extLst>
          </p:cNvPr>
          <p:cNvSpPr>
            <a:spLocks noGrp="1"/>
          </p:cNvSpPr>
          <p:nvPr>
            <p:ph sz="quarter" idx="10"/>
          </p:nvPr>
        </p:nvSpPr>
        <p:spPr>
          <a:xfrm>
            <a:off x="528637" y="1340768"/>
            <a:ext cx="8086725" cy="4538385"/>
          </a:xfrm>
        </p:spPr>
        <p:txBody>
          <a:bodyPr>
            <a:normAutofit fontScale="92500" lnSpcReduction="20000"/>
          </a:bodyPr>
          <a:lstStyle/>
          <a:p>
            <a:r>
              <a:rPr lang="es-MX" dirty="0">
                <a:latin typeface="Gotham Light" pitchFamily="50" charset="0"/>
              </a:rPr>
              <a:t>Se usa para trazar la frecuencia de un evento a lo largo del tiempo</a:t>
            </a:r>
          </a:p>
          <a:p>
            <a:r>
              <a:rPr lang="es-MX" dirty="0">
                <a:latin typeface="Gotham Light" pitchFamily="50" charset="0"/>
              </a:rPr>
              <a:t>El eje X casi siempre representa el tiempo (rara vez, la edad)</a:t>
            </a:r>
          </a:p>
          <a:p>
            <a:r>
              <a:rPr lang="es-MX" dirty="0">
                <a:latin typeface="Gotham Light" pitchFamily="50" charset="0"/>
              </a:rPr>
              <a:t>Eje Y</a:t>
            </a:r>
          </a:p>
          <a:p>
            <a:pPr lvl="1"/>
            <a:r>
              <a:rPr lang="es-MX" dirty="0">
                <a:latin typeface="Gotham Light" pitchFamily="50" charset="0"/>
              </a:rPr>
              <a:t>Pueden ser conteos, proporciones o tasas</a:t>
            </a:r>
          </a:p>
          <a:p>
            <a:pPr lvl="1"/>
            <a:r>
              <a:rPr lang="es-MX" dirty="0">
                <a:latin typeface="Gotham Light" pitchFamily="50" charset="0"/>
              </a:rPr>
              <a:t>Empieza en 0, termina con el siguiente número entero más grande que el mayor valor necesario para realizar el gráfico</a:t>
            </a:r>
          </a:p>
          <a:p>
            <a:r>
              <a:rPr lang="es-MX" dirty="0">
                <a:latin typeface="Gotham Light" pitchFamily="50" charset="0"/>
              </a:rPr>
              <a:t>En cualquier eje, los intervalos deben ser iguales</a:t>
            </a:r>
          </a:p>
          <a:p>
            <a:r>
              <a:rPr lang="es-MX" dirty="0">
                <a:latin typeface="Gotham Light" pitchFamily="50" charset="0"/>
              </a:rPr>
              <a:t>Ideal para comparar 2 o más conjuntos de datos </a:t>
            </a:r>
          </a:p>
          <a:p>
            <a:endParaRPr lang="es-CO" dirty="0"/>
          </a:p>
        </p:txBody>
      </p:sp>
    </p:spTree>
    <p:extLst>
      <p:ext uri="{BB962C8B-B14F-4D97-AF65-F5344CB8AC3E}">
        <p14:creationId xmlns:p14="http://schemas.microsoft.com/office/powerpoint/2010/main" val="301667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pPr algn="ctr"/>
            <a:r>
              <a:rPr lang="es-CO" sz="3200" dirty="0">
                <a:solidFill>
                  <a:srgbClr val="C00000"/>
                </a:solidFill>
                <a:latin typeface="Gotham Black" pitchFamily="50" charset="0"/>
              </a:rPr>
              <a:t>Histogramas</a:t>
            </a:r>
            <a:endParaRPr sz="3200" dirty="0">
              <a:solidFill>
                <a:srgbClr val="C00000"/>
              </a:solidFill>
              <a:latin typeface="Gotham Black" pitchFamily="50" charset="0"/>
            </a:endParaRPr>
          </a:p>
        </p:txBody>
      </p:sp>
      <p:sp>
        <p:nvSpPr>
          <p:cNvPr id="171" name="Shape 171"/>
          <p:cNvSpPr/>
          <p:nvPr/>
        </p:nvSpPr>
        <p:spPr>
          <a:xfrm>
            <a:off x="611560" y="1412776"/>
            <a:ext cx="8382000" cy="36317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Distribución de frecuencia de datos cuantitativos</a:t>
            </a:r>
          </a:p>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Eje x continuo, generalmente representa el tiempo (fecha de aparición o diagnóstico)</a:t>
            </a:r>
          </a:p>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El eje Y representa la frecuencia (número de casos)</a:t>
            </a:r>
          </a:p>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Sin espacios entre las columnas adyacentes, p. ej., las columnas adyacentes “se tocan”</a:t>
            </a:r>
          </a:p>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Más fácil de interpretar con intervalos de clase (</a:t>
            </a:r>
            <a:r>
              <a:rPr lang="x-none" altLang="en-US" sz="2000" i="1" dirty="0">
                <a:latin typeface="Gotham Light" pitchFamily="50" charset="0"/>
              </a:rPr>
              <a:t>x) equivalente  </a:t>
            </a:r>
          </a:p>
          <a:p>
            <a:pPr marL="342900" indent="-342900" algn="just" eaLnBrk="1" hangingPunct="1">
              <a:spcBef>
                <a:spcPct val="0"/>
              </a:spcBef>
              <a:spcAft>
                <a:spcPts val="600"/>
              </a:spcAft>
              <a:buFont typeface="Arial" panose="020B0604020202020204" pitchFamily="34" charset="0"/>
              <a:buChar char="•"/>
              <a:defRPr b="0" i="0"/>
            </a:pPr>
            <a:r>
              <a:rPr lang="x-none" altLang="en-US" sz="2000" dirty="0">
                <a:latin typeface="Gotham Light" pitchFamily="50" charset="0"/>
              </a:rPr>
              <a:t>Altura de la columna proporcional al número de observaciones en dicho intervalo</a:t>
            </a:r>
          </a:p>
          <a:p>
            <a:pPr marL="285750" indent="-285750" algn="just">
              <a:spcBef>
                <a:spcPct val="0"/>
              </a:spcBef>
              <a:spcAft>
                <a:spcPts val="600"/>
              </a:spcAft>
              <a:buFont typeface="Arial" panose="020B0604020202020204" pitchFamily="34" charset="0"/>
              <a:buChar char="•"/>
              <a:defRPr b="0" i="0"/>
            </a:pPr>
            <a:r>
              <a:rPr lang="x-none" altLang="en-US" sz="2000" dirty="0">
                <a:latin typeface="Gotham Light" pitchFamily="50" charset="0"/>
              </a:rPr>
              <a:t>“Curva epidémica” en investigaciones de un brote</a:t>
            </a:r>
          </a:p>
        </p:txBody>
      </p:sp>
    </p:spTree>
    <p:extLst>
      <p:ext uri="{BB962C8B-B14F-4D97-AF65-F5344CB8AC3E}">
        <p14:creationId xmlns:p14="http://schemas.microsoft.com/office/powerpoint/2010/main" val="27298268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528637" y="231671"/>
            <a:ext cx="8086725" cy="400050"/>
          </a:xfrm>
          <a:prstGeom prst="rect">
            <a:avLst/>
          </a:prstGeom>
        </p:spPr>
        <p:txBody>
          <a:bodyPr>
            <a:noAutofit/>
          </a:bodyPr>
          <a:lstStyle/>
          <a:p>
            <a:pPr algn="ctr"/>
            <a:r>
              <a:rPr lang="es-MX" sz="2000" dirty="0">
                <a:solidFill>
                  <a:srgbClr val="C00000"/>
                </a:solidFill>
                <a:latin typeface="Gotham Black" pitchFamily="50" charset="0"/>
              </a:rPr>
              <a:t> Casos de COVID-19 en población indígena según</a:t>
            </a:r>
            <a:br>
              <a:rPr lang="es-MX" sz="2000" dirty="0">
                <a:solidFill>
                  <a:srgbClr val="C00000"/>
                </a:solidFill>
                <a:latin typeface="Gotham Black" pitchFamily="50" charset="0"/>
              </a:rPr>
            </a:br>
            <a:r>
              <a:rPr lang="es-MX" sz="2000" dirty="0">
                <a:solidFill>
                  <a:srgbClr val="C00000"/>
                </a:solidFill>
                <a:latin typeface="Gotham Black" pitchFamily="50" charset="0"/>
              </a:rPr>
              <a:t>fecha de inicio de síntomas /diagnóstico. Colombia, 2020.</a:t>
            </a:r>
            <a:endParaRPr sz="2000" dirty="0">
              <a:solidFill>
                <a:srgbClr val="C00000"/>
              </a:solidFill>
              <a:latin typeface="Gotham Black" pitchFamily="50" charset="0"/>
            </a:endParaRPr>
          </a:p>
        </p:txBody>
      </p:sp>
      <p:pic>
        <p:nvPicPr>
          <p:cNvPr id="7" name="Imagen 6">
            <a:extLst>
              <a:ext uri="{FF2B5EF4-FFF2-40B4-BE49-F238E27FC236}">
                <a16:creationId xmlns:a16="http://schemas.microsoft.com/office/drawing/2014/main" id="{56944622-448B-4174-BCD9-4DE294E8F811}"/>
              </a:ext>
            </a:extLst>
          </p:cNvPr>
          <p:cNvPicPr>
            <a:picLocks noChangeAspect="1"/>
          </p:cNvPicPr>
          <p:nvPr/>
        </p:nvPicPr>
        <p:blipFill>
          <a:blip r:embed="rId3"/>
          <a:stretch>
            <a:fillRect/>
          </a:stretch>
        </p:blipFill>
        <p:spPr>
          <a:xfrm>
            <a:off x="-473" y="1340768"/>
            <a:ext cx="9002180" cy="4389635"/>
          </a:xfrm>
          <a:prstGeom prst="rect">
            <a:avLst/>
          </a:prstGeom>
        </p:spPr>
      </p:pic>
      <p:sp>
        <p:nvSpPr>
          <p:cNvPr id="10" name="CuadroTexto 9">
            <a:extLst>
              <a:ext uri="{FF2B5EF4-FFF2-40B4-BE49-F238E27FC236}">
                <a16:creationId xmlns:a16="http://schemas.microsoft.com/office/drawing/2014/main" id="{40F08989-4F6E-4D38-A8DA-E64962A4DB8B}"/>
              </a:ext>
            </a:extLst>
          </p:cNvPr>
          <p:cNvSpPr txBox="1"/>
          <p:nvPr/>
        </p:nvSpPr>
        <p:spPr>
          <a:xfrm>
            <a:off x="2268131" y="5949280"/>
            <a:ext cx="4607736" cy="276999"/>
          </a:xfrm>
          <a:prstGeom prst="rect">
            <a:avLst/>
          </a:prstGeom>
          <a:noFill/>
        </p:spPr>
        <p:txBody>
          <a:bodyPr wrap="none" rtlCol="0">
            <a:spAutoFit/>
          </a:bodyPr>
          <a:lstStyle/>
          <a:p>
            <a:r>
              <a:rPr lang="es-CO" sz="1200" dirty="0">
                <a:latin typeface="Gotham Light" pitchFamily="50" charset="0"/>
              </a:rPr>
              <a:t>Fuente: INS- Boletín epidemiológico semanal SE 33, 2020 </a:t>
            </a:r>
          </a:p>
        </p:txBody>
      </p:sp>
    </p:spTree>
    <p:extLst>
      <p:ext uri="{BB962C8B-B14F-4D97-AF65-F5344CB8AC3E}">
        <p14:creationId xmlns:p14="http://schemas.microsoft.com/office/powerpoint/2010/main" val="36183149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pPr algn="ctr"/>
            <a:r>
              <a:rPr lang="es-CO" sz="2000" dirty="0">
                <a:solidFill>
                  <a:srgbClr val="C00000"/>
                </a:solidFill>
                <a:latin typeface="Gotham Black" pitchFamily="50" charset="0"/>
              </a:rPr>
              <a:t>Curva epidémica de los casos por brote de ETA, Leticia, semana epidemiológica 36 de 2018</a:t>
            </a:r>
            <a:endParaRPr sz="2000" dirty="0">
              <a:solidFill>
                <a:srgbClr val="C00000"/>
              </a:solidFill>
              <a:latin typeface="Gotham Black" pitchFamily="50" charset="0"/>
            </a:endParaRPr>
          </a:p>
        </p:txBody>
      </p:sp>
      <p:pic>
        <p:nvPicPr>
          <p:cNvPr id="4" name="Imagen 3">
            <a:extLst>
              <a:ext uri="{FF2B5EF4-FFF2-40B4-BE49-F238E27FC236}">
                <a16:creationId xmlns:a16="http://schemas.microsoft.com/office/drawing/2014/main" id="{B28E76FC-7C1C-4173-A67F-9D30FF8B0DFD}"/>
              </a:ext>
            </a:extLst>
          </p:cNvPr>
          <p:cNvPicPr>
            <a:picLocks noChangeAspect="1"/>
          </p:cNvPicPr>
          <p:nvPr/>
        </p:nvPicPr>
        <p:blipFill>
          <a:blip r:embed="rId3"/>
          <a:stretch>
            <a:fillRect/>
          </a:stretch>
        </p:blipFill>
        <p:spPr>
          <a:xfrm>
            <a:off x="1043608" y="1817783"/>
            <a:ext cx="7288866" cy="4320480"/>
          </a:xfrm>
          <a:prstGeom prst="rect">
            <a:avLst/>
          </a:prstGeom>
        </p:spPr>
      </p:pic>
      <p:sp>
        <p:nvSpPr>
          <p:cNvPr id="7" name="CuadroTexto 6">
            <a:extLst>
              <a:ext uri="{FF2B5EF4-FFF2-40B4-BE49-F238E27FC236}">
                <a16:creationId xmlns:a16="http://schemas.microsoft.com/office/drawing/2014/main" id="{D6C0B26E-2DA6-4158-96B9-0C9D789E6A4F}"/>
              </a:ext>
            </a:extLst>
          </p:cNvPr>
          <p:cNvSpPr txBox="1"/>
          <p:nvPr/>
        </p:nvSpPr>
        <p:spPr>
          <a:xfrm>
            <a:off x="2795740" y="6190476"/>
            <a:ext cx="3481081" cy="276999"/>
          </a:xfrm>
          <a:prstGeom prst="rect">
            <a:avLst/>
          </a:prstGeom>
          <a:noFill/>
        </p:spPr>
        <p:txBody>
          <a:bodyPr wrap="none" rtlCol="0">
            <a:spAutoFit/>
          </a:bodyPr>
          <a:lstStyle/>
          <a:p>
            <a:r>
              <a:rPr lang="es-CO" sz="1200" dirty="0">
                <a:latin typeface="Gotham Light" pitchFamily="50" charset="0"/>
              </a:rPr>
              <a:t>Fuente: INS-  IQEN Volumen 23, No 19, 2018</a:t>
            </a:r>
          </a:p>
        </p:txBody>
      </p:sp>
      <p:sp>
        <p:nvSpPr>
          <p:cNvPr id="5" name="Flecha: hacia abajo 4">
            <a:extLst>
              <a:ext uri="{FF2B5EF4-FFF2-40B4-BE49-F238E27FC236}">
                <a16:creationId xmlns:a16="http://schemas.microsoft.com/office/drawing/2014/main" id="{A55B694A-5BFF-48C2-978A-5586D9106C4B}"/>
              </a:ext>
            </a:extLst>
          </p:cNvPr>
          <p:cNvSpPr/>
          <p:nvPr/>
        </p:nvSpPr>
        <p:spPr>
          <a:xfrm>
            <a:off x="1979712" y="1726753"/>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D7A59A6F-D62B-412B-A4AC-00943E3C90AF}"/>
              </a:ext>
            </a:extLst>
          </p:cNvPr>
          <p:cNvSpPr txBox="1"/>
          <p:nvPr/>
        </p:nvSpPr>
        <p:spPr>
          <a:xfrm>
            <a:off x="767043" y="1305208"/>
            <a:ext cx="2785378" cy="369332"/>
          </a:xfrm>
          <a:prstGeom prst="rect">
            <a:avLst/>
          </a:prstGeom>
          <a:noFill/>
        </p:spPr>
        <p:txBody>
          <a:bodyPr wrap="none" rtlCol="0">
            <a:spAutoFit/>
          </a:bodyPr>
          <a:lstStyle/>
          <a:p>
            <a:r>
              <a:rPr lang="es-CO" dirty="0">
                <a:latin typeface="Gotham Light" pitchFamily="50" charset="0"/>
              </a:rPr>
              <a:t>Consumo de alimentos</a:t>
            </a:r>
          </a:p>
        </p:txBody>
      </p:sp>
    </p:spTree>
    <p:extLst>
      <p:ext uri="{BB962C8B-B14F-4D97-AF65-F5344CB8AC3E}">
        <p14:creationId xmlns:p14="http://schemas.microsoft.com/office/powerpoint/2010/main" val="15726256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pPr algn="ctr"/>
            <a:r>
              <a:rPr lang="es-CO" sz="3200" dirty="0">
                <a:solidFill>
                  <a:srgbClr val="C00000"/>
                </a:solidFill>
                <a:latin typeface="Gotham Black" pitchFamily="50" charset="0"/>
              </a:rPr>
              <a:t>¿Cómo hacer un histograma?</a:t>
            </a:r>
            <a:endParaRPr sz="3200" dirty="0">
              <a:solidFill>
                <a:srgbClr val="C00000"/>
              </a:solidFill>
              <a:latin typeface="Gotham Black" pitchFamily="50" charset="0"/>
            </a:endParaRPr>
          </a:p>
        </p:txBody>
      </p:sp>
      <p:sp>
        <p:nvSpPr>
          <p:cNvPr id="7" name="CuadroTexto 6">
            <a:extLst>
              <a:ext uri="{FF2B5EF4-FFF2-40B4-BE49-F238E27FC236}">
                <a16:creationId xmlns:a16="http://schemas.microsoft.com/office/drawing/2014/main" id="{DA14BBF8-826D-4A4B-8C79-585ED4DCC859}"/>
              </a:ext>
            </a:extLst>
          </p:cNvPr>
          <p:cNvSpPr txBox="1"/>
          <p:nvPr/>
        </p:nvSpPr>
        <p:spPr>
          <a:xfrm>
            <a:off x="611560" y="1340768"/>
            <a:ext cx="8327553" cy="4401205"/>
          </a:xfrm>
          <a:prstGeom prst="rect">
            <a:avLst/>
          </a:prstGeom>
          <a:noFill/>
        </p:spPr>
        <p:txBody>
          <a:bodyPr wrap="square">
            <a:spAutoFit/>
          </a:bodyPr>
          <a:lstStyle/>
          <a:p>
            <a:pPr marL="514350" indent="-514350">
              <a:buFont typeface="Arial" charset="0"/>
              <a:buAutoNum type="arabicPeriod"/>
              <a:defRPr b="0" i="0"/>
            </a:pPr>
            <a:r>
              <a:rPr lang="x-none" altLang="en-US" sz="2800" dirty="0">
                <a:latin typeface="Gotham Light" pitchFamily="50" charset="0"/>
              </a:rPr>
              <a:t>Para datos numéricos continuos, asignar anchos iguales, categorías que no se superpongan </a:t>
            </a:r>
          </a:p>
          <a:p>
            <a:pPr marL="514350" indent="-514350">
              <a:buFont typeface="Arial" charset="0"/>
              <a:buAutoNum type="arabicPeriod"/>
              <a:defRPr b="0" i="0"/>
            </a:pPr>
            <a:r>
              <a:rPr lang="x-none" altLang="en-US" sz="2800" dirty="0">
                <a:latin typeface="Gotham Light" pitchFamily="50" charset="0"/>
              </a:rPr>
              <a:t>Contar el número de veces que aparece cada categoría</a:t>
            </a:r>
          </a:p>
          <a:p>
            <a:pPr marL="514350" indent="-514350">
              <a:buFont typeface="Arial" charset="0"/>
              <a:buAutoNum type="arabicPeriod"/>
              <a:defRPr b="0" i="0"/>
            </a:pPr>
            <a:r>
              <a:rPr lang="x-none" altLang="en-US" sz="2800" dirty="0">
                <a:latin typeface="Gotham Light" pitchFamily="50" charset="0"/>
              </a:rPr>
              <a:t>Asignar una barra a cada categoría</a:t>
            </a:r>
          </a:p>
          <a:p>
            <a:pPr marL="514350" indent="-514350">
              <a:buFont typeface="Arial" charset="0"/>
              <a:buAutoNum type="arabicPeriod"/>
              <a:defRPr b="0" i="0"/>
            </a:pPr>
            <a:r>
              <a:rPr lang="x-none" altLang="en-US" sz="2800" dirty="0">
                <a:latin typeface="Gotham Light" pitchFamily="50" charset="0"/>
              </a:rPr>
              <a:t>Trazar una barra con la misma altura que la frecuencia para cada categoría</a:t>
            </a:r>
          </a:p>
          <a:p>
            <a:pPr marL="514350" indent="-514350">
              <a:buFont typeface="Arial" charset="0"/>
              <a:buAutoNum type="arabicPeriod"/>
              <a:defRPr b="0" i="0"/>
            </a:pPr>
            <a:r>
              <a:rPr lang="x-none" altLang="en-US" sz="2800" dirty="0">
                <a:latin typeface="Gotham Light" pitchFamily="50" charset="0"/>
              </a:rPr>
              <a:t>Incluir etiquetas de ejes con unidades y un título descriptivo</a:t>
            </a:r>
          </a:p>
        </p:txBody>
      </p:sp>
    </p:spTree>
    <p:extLst>
      <p:ext uri="{BB962C8B-B14F-4D97-AF65-F5344CB8AC3E}">
        <p14:creationId xmlns:p14="http://schemas.microsoft.com/office/powerpoint/2010/main" val="60028484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noAutofit/>
          </a:bodyPr>
          <a:lstStyle/>
          <a:p>
            <a:pPr algn="ctr"/>
            <a:r>
              <a:rPr lang="es-CO" sz="3200" dirty="0">
                <a:solidFill>
                  <a:srgbClr val="C00000"/>
                </a:solidFill>
                <a:latin typeface="Gotham Black" pitchFamily="50" charset="0"/>
              </a:rPr>
              <a:t>Ejemplo de histograma </a:t>
            </a:r>
            <a:endParaRPr sz="3200" dirty="0">
              <a:solidFill>
                <a:srgbClr val="C00000"/>
              </a:solidFill>
              <a:latin typeface="Gotham Black" pitchFamily="50" charset="0"/>
            </a:endParaRPr>
          </a:p>
        </p:txBody>
      </p:sp>
      <p:sp>
        <p:nvSpPr>
          <p:cNvPr id="169" name="Shape 169"/>
          <p:cNvSpPr>
            <a:spLocks noGrp="1"/>
          </p:cNvSpPr>
          <p:nvPr>
            <p:ph type="sldNum" sz="quarter" idx="4294967295"/>
          </p:nvPr>
        </p:nvSpPr>
        <p:spPr>
          <a:xfrm>
            <a:off x="8920163" y="5943600"/>
            <a:ext cx="223837" cy="358775"/>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10" name="CuadroTexto 9">
            <a:extLst>
              <a:ext uri="{FF2B5EF4-FFF2-40B4-BE49-F238E27FC236}">
                <a16:creationId xmlns:a16="http://schemas.microsoft.com/office/drawing/2014/main" id="{2A2D0082-969C-464E-906D-79D7F5C4BB4F}"/>
              </a:ext>
            </a:extLst>
          </p:cNvPr>
          <p:cNvSpPr txBox="1"/>
          <p:nvPr/>
        </p:nvSpPr>
        <p:spPr>
          <a:xfrm>
            <a:off x="201674" y="1659285"/>
            <a:ext cx="8740651" cy="3539430"/>
          </a:xfrm>
          <a:prstGeom prst="rect">
            <a:avLst/>
          </a:prstGeom>
          <a:noFill/>
        </p:spPr>
        <p:txBody>
          <a:bodyPr wrap="square">
            <a:spAutoFit/>
          </a:bodyPr>
          <a:lstStyle/>
          <a:p>
            <a:pPr marL="0" indent="0">
              <a:buNone/>
              <a:defRPr b="0" i="0"/>
            </a:pPr>
            <a:r>
              <a:rPr lang="x-none" altLang="en-US" sz="2800" dirty="0">
                <a:latin typeface="Gotham Light" pitchFamily="50" charset="0"/>
              </a:rPr>
              <a:t>Estudio en </a:t>
            </a:r>
            <a:r>
              <a:rPr lang="es-CO" altLang="en-US" sz="2800" dirty="0">
                <a:latin typeface="Gotham Light" pitchFamily="50" charset="0"/>
              </a:rPr>
              <a:t>personas</a:t>
            </a:r>
            <a:r>
              <a:rPr lang="x-none" altLang="en-US" sz="2800" dirty="0">
                <a:latin typeface="Gotham Light" pitchFamily="50" charset="0"/>
              </a:rPr>
              <a:t> de 1 a 20 años de edad</a:t>
            </a:r>
          </a:p>
          <a:p>
            <a:pPr marL="0" indent="0">
              <a:buNone/>
              <a:defRPr b="0" i="0"/>
            </a:pPr>
            <a:r>
              <a:rPr lang="x-none" altLang="en-US" sz="2800" dirty="0">
                <a:latin typeface="Gotham Light" pitchFamily="50" charset="0"/>
              </a:rPr>
              <a:t>Edades: 1, 1, 2, 3, 3, 3, 3, 6, 6, 7, 7, 7, 7, 9, 10, 12, 12, 12, 13, 13, 15, 15, 15, 15, 16, 18, 18, 19, 19, 20, 20, 20, 20.</a:t>
            </a:r>
          </a:p>
          <a:p>
            <a:pPr>
              <a:defRPr b="0" i="0"/>
            </a:pPr>
            <a:r>
              <a:rPr lang="x-none" altLang="en-US" sz="2800" dirty="0">
                <a:latin typeface="Gotham Light" pitchFamily="50" charset="0"/>
              </a:rPr>
              <a:t>Categorías posibles</a:t>
            </a:r>
          </a:p>
          <a:p>
            <a:pPr lvl="1">
              <a:defRPr b="0" i="0"/>
            </a:pPr>
            <a:r>
              <a:rPr lang="x-none" altLang="en-US" sz="2800" dirty="0">
                <a:latin typeface="Gotham Light" pitchFamily="50" charset="0"/>
              </a:rPr>
              <a:t>1 categoría para cada año (= 20 categorías)</a:t>
            </a:r>
          </a:p>
          <a:p>
            <a:pPr lvl="1">
              <a:defRPr b="0" i="0"/>
            </a:pPr>
            <a:r>
              <a:rPr lang="x-none" altLang="en-US" sz="2800" dirty="0">
                <a:latin typeface="Gotham Light" pitchFamily="50" charset="0"/>
              </a:rPr>
              <a:t>1 categoría por cada 2 años (= 10 categorías)</a:t>
            </a:r>
          </a:p>
          <a:p>
            <a:pPr lvl="1">
              <a:defRPr b="0" i="0"/>
            </a:pPr>
            <a:r>
              <a:rPr lang="x-none" altLang="en-US" sz="2800" dirty="0">
                <a:latin typeface="Gotham Light" pitchFamily="50" charset="0"/>
              </a:rPr>
              <a:t>1 categoría por cada 5 años (= 4 categorías)</a:t>
            </a:r>
          </a:p>
        </p:txBody>
      </p:sp>
    </p:spTree>
    <p:extLst>
      <p:ext uri="{BB962C8B-B14F-4D97-AF65-F5344CB8AC3E}">
        <p14:creationId xmlns:p14="http://schemas.microsoft.com/office/powerpoint/2010/main" val="414224902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13C993-46EF-42BB-BF78-C103CFC17412}"/>
              </a:ext>
            </a:extLst>
          </p:cNvPr>
          <p:cNvSpPr>
            <a:spLocks noGrp="1"/>
          </p:cNvSpPr>
          <p:nvPr>
            <p:ph type="title"/>
          </p:nvPr>
        </p:nvSpPr>
        <p:spPr>
          <a:xfrm>
            <a:off x="687370" y="260648"/>
            <a:ext cx="8086725" cy="400050"/>
          </a:xfrm>
        </p:spPr>
        <p:txBody>
          <a:bodyPr>
            <a:noAutofit/>
          </a:bodyPr>
          <a:lstStyle/>
          <a:p>
            <a:r>
              <a:rPr lang="x-none" altLang="en-US" sz="2200" dirty="0">
                <a:solidFill>
                  <a:srgbClr val="C00000"/>
                </a:solidFill>
                <a:latin typeface="Gotham Black" pitchFamily="50" charset="0"/>
              </a:rPr>
              <a:t>Histograma de ejemplo con categorías de 2 años</a:t>
            </a:r>
            <a:endParaRPr lang="es-CO" sz="2200" dirty="0">
              <a:solidFill>
                <a:srgbClr val="C00000"/>
              </a:solidFill>
              <a:latin typeface="Gotham Black" pitchFamily="50" charset="0"/>
            </a:endParaRPr>
          </a:p>
        </p:txBody>
      </p:sp>
      <p:graphicFrame>
        <p:nvGraphicFramePr>
          <p:cNvPr id="4" name="Table 3">
            <a:extLst>
              <a:ext uri="{FF2B5EF4-FFF2-40B4-BE49-F238E27FC236}">
                <a16:creationId xmlns:a16="http://schemas.microsoft.com/office/drawing/2014/main" id="{A3AAD1C1-45F7-4093-B2AF-551DB36BBEED}"/>
              </a:ext>
            </a:extLst>
          </p:cNvPr>
          <p:cNvGraphicFramePr>
            <a:graphicFrameLocks noGrp="1"/>
          </p:cNvGraphicFramePr>
          <p:nvPr>
            <p:extLst>
              <p:ext uri="{D42A27DB-BD31-4B8C-83A1-F6EECF244321}">
                <p14:modId xmlns:p14="http://schemas.microsoft.com/office/powerpoint/2010/main" val="2250741904"/>
              </p:ext>
            </p:extLst>
          </p:nvPr>
        </p:nvGraphicFramePr>
        <p:xfrm>
          <a:off x="496706" y="1196752"/>
          <a:ext cx="3048000" cy="4038600"/>
        </p:xfrm>
        <a:graphic>
          <a:graphicData uri="http://schemas.openxmlformats.org/drawingml/2006/table">
            <a:tbl>
              <a:tblPr/>
              <a:tblGrid>
                <a:gridCol w="1371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67310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1" i="0" u="none" strike="noStrike" cap="none" normalizeH="0" baseline="0" dirty="0">
                          <a:ln>
                            <a:noFill/>
                          </a:ln>
                          <a:solidFill>
                            <a:srgbClr val="000000"/>
                          </a:solidFill>
                          <a:latin typeface="Gotham Light" pitchFamily="50" charset="0"/>
                          <a:cs typeface="Times New Roman" charset="0"/>
                        </a:rPr>
                        <a:t>Edad</a:t>
                      </a:r>
                    </a:p>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1" i="0" u="none" strike="noStrike" cap="none" normalizeH="0" baseline="0" dirty="0">
                          <a:ln>
                            <a:noFill/>
                          </a:ln>
                          <a:solidFill>
                            <a:srgbClr val="000000"/>
                          </a:solidFill>
                          <a:latin typeface="Gotham Light" pitchFamily="50" charset="0"/>
                          <a:cs typeface="Times New Roman" charset="0"/>
                        </a:rPr>
                        <a:t>(años)</a:t>
                      </a:r>
                      <a:endParaRPr kumimoji="0" lang="x-none" altLang="en-US" sz="2000" b="1" i="0" u="none" strike="noStrike" cap="none" normalizeH="0" baseline="0" dirty="0">
                        <a:ln>
                          <a:noFill/>
                        </a:ln>
                        <a:solidFill>
                          <a:schemeClr val="tx1"/>
                        </a:solidFill>
                        <a:latin typeface="Gotham Light" pitchFamily="50" charset="0"/>
                        <a:ea typeface="Calibri"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defRPr b="0" i="0"/>
                      </a:pPr>
                      <a:r>
                        <a:rPr kumimoji="0" lang="x-none" altLang="en-US" sz="2000" b="1" i="0" u="none" strike="noStrike" cap="none" normalizeH="0" baseline="0">
                          <a:ln>
                            <a:noFill/>
                          </a:ln>
                          <a:solidFill>
                            <a:srgbClr val="000000"/>
                          </a:solidFill>
                          <a:latin typeface="Gotham Light" pitchFamily="50" charset="0"/>
                          <a:cs typeface="Times New Roman" charset="0"/>
                        </a:rPr>
                        <a:t>Frecuencia</a:t>
                      </a:r>
                      <a:endParaRPr kumimoji="0" lang="x-none" altLang="en-US" sz="2000" b="1" i="0" u="none" strike="noStrike" cap="none" normalizeH="0" baseline="0">
                        <a:ln>
                          <a:noFill/>
                        </a:ln>
                        <a:solidFill>
                          <a:schemeClr val="tx1"/>
                        </a:solidFill>
                        <a:latin typeface="Gotham Light" pitchFamily="50" charset="0"/>
                        <a:ea typeface="Calibri"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1-2</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3</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3-4</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4</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5-6</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2</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7-8</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4</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9-10</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2</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11-12</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3</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13-14</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2</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15-16</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5</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17-18</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2</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336550">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a:ln>
                            <a:noFill/>
                          </a:ln>
                          <a:solidFill>
                            <a:srgbClr val="000000"/>
                          </a:solidFill>
                          <a:latin typeface="Gotham Light" pitchFamily="50" charset="0"/>
                          <a:cs typeface="Times New Roman" charset="0"/>
                        </a:rPr>
                        <a:t>19-20</a:t>
                      </a:r>
                    </a:p>
                  </a:txBody>
                  <a:tcPr marL="68580" marR="68580" marT="0" marB="0" anchor="b"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tx2"/>
                        </a:buClr>
                        <a:buFont typeface="Arial" charset="0"/>
                        <a:defRPr sz="2600">
                          <a:solidFill>
                            <a:schemeClr val="tx1"/>
                          </a:solidFill>
                          <a:latin typeface="Arial" charset="0"/>
                          <a:cs typeface="Arial" charset="0"/>
                        </a:defRPr>
                      </a:lvl1pPr>
                      <a:lvl2pPr marL="742950" indent="-285750" eaLnBrk="0" hangingPunct="0">
                        <a:spcBef>
                          <a:spcPct val="20000"/>
                        </a:spcBef>
                        <a:buClr>
                          <a:schemeClr val="accent2"/>
                        </a:buClr>
                        <a:buSzPct val="70000"/>
                        <a:buFont typeface="Wingdings" charset="2"/>
                        <a:defRPr sz="2200">
                          <a:solidFill>
                            <a:schemeClr val="tx1"/>
                          </a:solidFill>
                          <a:latin typeface="Arial" charset="0"/>
                          <a:cs typeface="Arial" charset="0"/>
                        </a:defRPr>
                      </a:lvl2pPr>
                      <a:lvl3pPr marL="1143000" indent="-228600" eaLnBrk="0" hangingPunct="0">
                        <a:spcBef>
                          <a:spcPct val="20000"/>
                        </a:spcBef>
                        <a:buClr>
                          <a:schemeClr val="accent1"/>
                        </a:buClr>
                        <a:buSzPct val="70000"/>
                        <a:buFont typeface="Wingdings" charset="2"/>
                        <a:defRPr sz="2100">
                          <a:solidFill>
                            <a:schemeClr val="tx1"/>
                          </a:solidFill>
                          <a:latin typeface="Arial" charset="0"/>
                          <a:cs typeface="Arial" charset="0"/>
                        </a:defRPr>
                      </a:lvl3pPr>
                      <a:lvl4pPr marL="1600200" indent="-228600" eaLnBrk="0" hangingPunct="0">
                        <a:spcBef>
                          <a:spcPct val="20000"/>
                        </a:spcBef>
                        <a:buClr>
                          <a:schemeClr val="tx2"/>
                        </a:buClr>
                        <a:buSzPct val="75000"/>
                        <a:buFont typeface="Wingdings" charset="2"/>
                        <a:defRPr>
                          <a:solidFill>
                            <a:schemeClr val="tx1"/>
                          </a:solidFill>
                          <a:latin typeface="Arial" charset="0"/>
                          <a:cs typeface="Arial" charset="0"/>
                        </a:defRPr>
                      </a:lvl4pPr>
                      <a:lvl5pPr marL="2057400" indent="-228600" eaLnBrk="0" hangingPunct="0">
                        <a:spcBef>
                          <a:spcPct val="20000"/>
                        </a:spcBef>
                        <a:buClr>
                          <a:schemeClr val="folHlink"/>
                        </a:buClr>
                        <a:buSzPct val="80000"/>
                        <a:buFont typeface="Wingdings" charset="2"/>
                        <a:defRPr>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80000"/>
                        <a:buFont typeface="Wingdings" charset="2"/>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defRPr b="0" i="0"/>
                      </a:pPr>
                      <a:r>
                        <a:rPr kumimoji="0" lang="x-none" altLang="en-US" sz="2000" b="0" i="0" u="none" strike="noStrike" cap="none" normalizeH="0" baseline="0" dirty="0">
                          <a:ln>
                            <a:noFill/>
                          </a:ln>
                          <a:solidFill>
                            <a:srgbClr val="000000"/>
                          </a:solidFill>
                          <a:latin typeface="Gotham Light" pitchFamily="50" charset="0"/>
                          <a:cs typeface="Times New Roman" charset="0"/>
                        </a:rPr>
                        <a:t>6</a:t>
                      </a:r>
                    </a:p>
                  </a:txBody>
                  <a:tcPr marL="68580" marR="6858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5" name="Chart 4">
            <a:extLst>
              <a:ext uri="{FF2B5EF4-FFF2-40B4-BE49-F238E27FC236}">
                <a16:creationId xmlns:a16="http://schemas.microsoft.com/office/drawing/2014/main" id="{FDF0D2D1-210D-4D9B-A884-578F0C9B9480}"/>
              </a:ext>
            </a:extLst>
          </p:cNvPr>
          <p:cNvGraphicFramePr/>
          <p:nvPr>
            <p:extLst>
              <p:ext uri="{D42A27DB-BD31-4B8C-83A1-F6EECF244321}">
                <p14:modId xmlns:p14="http://schemas.microsoft.com/office/powerpoint/2010/main" val="1870729652"/>
              </p:ext>
            </p:extLst>
          </p:nvPr>
        </p:nvGraphicFramePr>
        <p:xfrm>
          <a:off x="3544706" y="1916832"/>
          <a:ext cx="5257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BC9A7E42-7EDF-442C-B847-ABD13E6FEDE9}"/>
              </a:ext>
            </a:extLst>
          </p:cNvPr>
          <p:cNvSpPr txBox="1"/>
          <p:nvPr/>
        </p:nvSpPr>
        <p:spPr>
          <a:xfrm>
            <a:off x="4758499" y="5893132"/>
            <a:ext cx="3177665" cy="276999"/>
          </a:xfrm>
          <a:prstGeom prst="rect">
            <a:avLst/>
          </a:prstGeom>
          <a:noFill/>
        </p:spPr>
        <p:txBody>
          <a:bodyPr wrap="none" rtlCol="0">
            <a:spAutoFit/>
          </a:bodyPr>
          <a:lstStyle/>
          <a:p>
            <a:r>
              <a:rPr lang="es-CO" sz="1200" dirty="0">
                <a:latin typeface="Gotham Light" pitchFamily="50" charset="0"/>
              </a:rPr>
              <a:t>Fuente: INS- Encuesta nutricional, 2018</a:t>
            </a:r>
          </a:p>
        </p:txBody>
      </p:sp>
    </p:spTree>
    <p:extLst>
      <p:ext uri="{BB962C8B-B14F-4D97-AF65-F5344CB8AC3E}">
        <p14:creationId xmlns:p14="http://schemas.microsoft.com/office/powerpoint/2010/main" val="266142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81189-EA3C-41C7-8DD0-73C0E1DA6EF4}"/>
              </a:ext>
            </a:extLst>
          </p:cNvPr>
          <p:cNvSpPr>
            <a:spLocks noGrp="1"/>
          </p:cNvSpPr>
          <p:nvPr>
            <p:ph type="title"/>
          </p:nvPr>
        </p:nvSpPr>
        <p:spPr/>
        <p:txBody>
          <a:bodyPr>
            <a:noAutofit/>
          </a:bodyPr>
          <a:lstStyle/>
          <a:p>
            <a:pPr algn="ctr"/>
            <a:r>
              <a:rPr lang="es-CO" sz="3200" dirty="0">
                <a:solidFill>
                  <a:srgbClr val="C00000"/>
                </a:solidFill>
                <a:latin typeface="Gotham Black" pitchFamily="50" charset="0"/>
              </a:rPr>
              <a:t>Gráfico de barras</a:t>
            </a:r>
          </a:p>
        </p:txBody>
      </p:sp>
      <p:sp>
        <p:nvSpPr>
          <p:cNvPr id="3" name="Marcador de contenido 2">
            <a:extLst>
              <a:ext uri="{FF2B5EF4-FFF2-40B4-BE49-F238E27FC236}">
                <a16:creationId xmlns:a16="http://schemas.microsoft.com/office/drawing/2014/main" id="{E67200DA-13EE-43CA-B22D-1257E3158E7F}"/>
              </a:ext>
            </a:extLst>
          </p:cNvPr>
          <p:cNvSpPr>
            <a:spLocks noGrp="1"/>
          </p:cNvSpPr>
          <p:nvPr>
            <p:ph sz="quarter" idx="10"/>
          </p:nvPr>
        </p:nvSpPr>
        <p:spPr>
          <a:xfrm>
            <a:off x="492919" y="1412776"/>
            <a:ext cx="8086725" cy="4538385"/>
          </a:xfrm>
        </p:spPr>
        <p:txBody>
          <a:bodyPr>
            <a:normAutofit fontScale="92500" lnSpcReduction="20000"/>
          </a:bodyPr>
          <a:lstStyle/>
          <a:p>
            <a:pPr eaLnBrk="1" hangingPunct="1">
              <a:defRPr b="0" i="0"/>
            </a:pPr>
            <a:r>
              <a:rPr lang="x-none" altLang="en-US" dirty="0">
                <a:latin typeface="Gotham Light" pitchFamily="50" charset="0"/>
              </a:rPr>
              <a:t>Puede ser vertical u horizontal</a:t>
            </a:r>
          </a:p>
          <a:p>
            <a:pPr eaLnBrk="1" hangingPunct="1">
              <a:defRPr b="0" i="0"/>
            </a:pPr>
            <a:r>
              <a:rPr lang="x-none" altLang="en-US" dirty="0">
                <a:latin typeface="Gotham Light" pitchFamily="50" charset="0"/>
              </a:rPr>
              <a:t>Se usa para variables con categorías discretas, no lineales (cualitativas</a:t>
            </a:r>
            <a:r>
              <a:rPr lang="es-CO" altLang="en-US" dirty="0">
                <a:latin typeface="Gotham Light" pitchFamily="50" charset="0"/>
              </a:rPr>
              <a:t>: ej. entidad territoriales)</a:t>
            </a:r>
            <a:endParaRPr lang="x-none" altLang="en-US" dirty="0">
              <a:latin typeface="Gotham Light" pitchFamily="50" charset="0"/>
            </a:endParaRPr>
          </a:p>
          <a:p>
            <a:pPr eaLnBrk="1" hangingPunct="1">
              <a:lnSpc>
                <a:spcPct val="110000"/>
              </a:lnSpc>
              <a:spcBef>
                <a:spcPct val="0"/>
              </a:spcBef>
              <a:spcAft>
                <a:spcPct val="20000"/>
              </a:spcAft>
              <a:defRPr b="0" i="0"/>
            </a:pPr>
            <a:r>
              <a:rPr lang="x-none" altLang="en-US" dirty="0">
                <a:latin typeface="Gotham Light" pitchFamily="50" charset="0"/>
              </a:rPr>
              <a:t>Las barras tienen el mismo ancho</a:t>
            </a:r>
          </a:p>
          <a:p>
            <a:pPr eaLnBrk="1" hangingPunct="1">
              <a:lnSpc>
                <a:spcPct val="110000"/>
              </a:lnSpc>
              <a:spcBef>
                <a:spcPct val="0"/>
              </a:spcBef>
              <a:spcAft>
                <a:spcPct val="20000"/>
              </a:spcAft>
              <a:defRPr b="0" i="0"/>
            </a:pPr>
            <a:r>
              <a:rPr lang="x-none" altLang="en-US" dirty="0">
                <a:latin typeface="Gotham Light" pitchFamily="50" charset="0"/>
              </a:rPr>
              <a:t>Las barras tienen un espacio (“brecha”) entre ellas, dado que las categorías no son continuas</a:t>
            </a:r>
          </a:p>
          <a:p>
            <a:pPr eaLnBrk="1" hangingPunct="1">
              <a:lnSpc>
                <a:spcPct val="110000"/>
              </a:lnSpc>
              <a:spcBef>
                <a:spcPct val="0"/>
              </a:spcBef>
              <a:spcAft>
                <a:spcPct val="20000"/>
              </a:spcAft>
              <a:defRPr b="0" i="0"/>
            </a:pPr>
            <a:r>
              <a:rPr lang="x-none" altLang="en-US" dirty="0">
                <a:latin typeface="Gotham Light" pitchFamily="50" charset="0"/>
              </a:rPr>
              <a:t>4 tipos – simples, agrupadas, apiladas, 100%</a:t>
            </a:r>
          </a:p>
          <a:p>
            <a:pPr eaLnBrk="1" hangingPunct="1">
              <a:lnSpc>
                <a:spcPct val="110000"/>
              </a:lnSpc>
              <a:spcBef>
                <a:spcPct val="0"/>
              </a:spcBef>
              <a:spcAft>
                <a:spcPct val="20000"/>
              </a:spcAft>
              <a:defRPr b="0" i="0"/>
            </a:pPr>
            <a:r>
              <a:rPr lang="x-none" altLang="en-US" dirty="0">
                <a:latin typeface="Gotham Light" pitchFamily="50" charset="0"/>
                <a:cs typeface="Arial" panose="020B0604020202020204" pitchFamily="34" charset="0"/>
              </a:rPr>
              <a:t>El mejor </a:t>
            </a:r>
            <a:r>
              <a:rPr lang="es-CO" altLang="en-US" dirty="0">
                <a:latin typeface="Gotham Light" pitchFamily="50" charset="0"/>
                <a:cs typeface="Arial" panose="020B0604020202020204" pitchFamily="34" charset="0"/>
              </a:rPr>
              <a:t>tipo </a:t>
            </a:r>
            <a:r>
              <a:rPr lang="x-none" altLang="en-US" dirty="0">
                <a:latin typeface="Gotham Light" pitchFamily="50" charset="0"/>
                <a:cs typeface="Arial" panose="020B0604020202020204" pitchFamily="34" charset="0"/>
              </a:rPr>
              <a:t>depende</a:t>
            </a:r>
            <a:r>
              <a:rPr lang="es-CO" altLang="en-US" dirty="0">
                <a:latin typeface="Gotham Light" pitchFamily="50" charset="0"/>
                <a:cs typeface="Arial" panose="020B0604020202020204" pitchFamily="34" charset="0"/>
              </a:rPr>
              <a:t> </a:t>
            </a:r>
            <a:r>
              <a:rPr lang="x-none" altLang="en-US" dirty="0">
                <a:latin typeface="Gotham Light" pitchFamily="50" charset="0"/>
                <a:cs typeface="Arial" panose="020B0604020202020204" pitchFamily="34" charset="0"/>
              </a:rPr>
              <a:t>del énfasis que se desee</a:t>
            </a:r>
          </a:p>
          <a:p>
            <a:endParaRPr lang="es-CO" dirty="0"/>
          </a:p>
        </p:txBody>
      </p:sp>
    </p:spTree>
    <p:extLst>
      <p:ext uri="{BB962C8B-B14F-4D97-AF65-F5344CB8AC3E}">
        <p14:creationId xmlns:p14="http://schemas.microsoft.com/office/powerpoint/2010/main" val="3813023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5C221-3F0D-4E02-8771-14D50555C912}"/>
              </a:ext>
            </a:extLst>
          </p:cNvPr>
          <p:cNvSpPr>
            <a:spLocks noGrp="1"/>
          </p:cNvSpPr>
          <p:nvPr>
            <p:ph type="title"/>
          </p:nvPr>
        </p:nvSpPr>
        <p:spPr/>
        <p:txBody>
          <a:bodyPr>
            <a:noAutofit/>
          </a:bodyPr>
          <a:lstStyle/>
          <a:p>
            <a:pPr algn="ctr"/>
            <a:r>
              <a:rPr lang="es-MX" sz="2000" dirty="0">
                <a:solidFill>
                  <a:srgbClr val="C00000"/>
                </a:solidFill>
                <a:latin typeface="Gotham Black" pitchFamily="50" charset="0"/>
              </a:rPr>
              <a:t>Proporción Bajo peso al nacer término por departamento y distritos a periodo epidemiológico VII, 2020</a:t>
            </a:r>
            <a:endParaRPr lang="es-CO" sz="2000" dirty="0">
              <a:solidFill>
                <a:srgbClr val="C00000"/>
              </a:solidFill>
              <a:latin typeface="Gotham Black" pitchFamily="50" charset="0"/>
            </a:endParaRPr>
          </a:p>
        </p:txBody>
      </p:sp>
      <p:pic>
        <p:nvPicPr>
          <p:cNvPr id="4" name="Imagen 3">
            <a:extLst>
              <a:ext uri="{FF2B5EF4-FFF2-40B4-BE49-F238E27FC236}">
                <a16:creationId xmlns:a16="http://schemas.microsoft.com/office/drawing/2014/main" id="{F2A49400-A956-46DA-81BB-73C34982ADA3}"/>
              </a:ext>
            </a:extLst>
          </p:cNvPr>
          <p:cNvPicPr>
            <a:picLocks noChangeAspect="1"/>
          </p:cNvPicPr>
          <p:nvPr/>
        </p:nvPicPr>
        <p:blipFill>
          <a:blip r:embed="rId3"/>
          <a:stretch>
            <a:fillRect/>
          </a:stretch>
        </p:blipFill>
        <p:spPr>
          <a:xfrm>
            <a:off x="299078" y="1232756"/>
            <a:ext cx="8545844" cy="4392488"/>
          </a:xfrm>
          <a:prstGeom prst="rect">
            <a:avLst/>
          </a:prstGeom>
        </p:spPr>
      </p:pic>
      <p:sp>
        <p:nvSpPr>
          <p:cNvPr id="5" name="CuadroTexto 4">
            <a:extLst>
              <a:ext uri="{FF2B5EF4-FFF2-40B4-BE49-F238E27FC236}">
                <a16:creationId xmlns:a16="http://schemas.microsoft.com/office/drawing/2014/main" id="{291C017A-941D-45AA-A15A-02FE629CAEEC}"/>
              </a:ext>
            </a:extLst>
          </p:cNvPr>
          <p:cNvSpPr txBox="1"/>
          <p:nvPr/>
        </p:nvSpPr>
        <p:spPr>
          <a:xfrm>
            <a:off x="1979712" y="6033097"/>
            <a:ext cx="5388591" cy="276999"/>
          </a:xfrm>
          <a:prstGeom prst="rect">
            <a:avLst/>
          </a:prstGeom>
          <a:noFill/>
        </p:spPr>
        <p:txBody>
          <a:bodyPr wrap="none" rtlCol="0">
            <a:spAutoFit/>
          </a:bodyPr>
          <a:lstStyle/>
          <a:p>
            <a:r>
              <a:rPr lang="es-CO" sz="1200" dirty="0">
                <a:latin typeface="Gotham Light" pitchFamily="50" charset="0"/>
              </a:rPr>
              <a:t>Fuente: INS-  Informe de evento Bajo peso al nacer. Periodo VII-2020</a:t>
            </a:r>
          </a:p>
        </p:txBody>
      </p:sp>
      <p:sp>
        <p:nvSpPr>
          <p:cNvPr id="6" name="CuadroTexto 5">
            <a:extLst>
              <a:ext uri="{FF2B5EF4-FFF2-40B4-BE49-F238E27FC236}">
                <a16:creationId xmlns:a16="http://schemas.microsoft.com/office/drawing/2014/main" id="{10815C77-6F3C-4CE4-9194-39FEA6FBCD54}"/>
              </a:ext>
            </a:extLst>
          </p:cNvPr>
          <p:cNvSpPr txBox="1"/>
          <p:nvPr/>
        </p:nvSpPr>
        <p:spPr>
          <a:xfrm>
            <a:off x="1979711" y="6033097"/>
            <a:ext cx="5388591" cy="276999"/>
          </a:xfrm>
          <a:prstGeom prst="rect">
            <a:avLst/>
          </a:prstGeom>
          <a:noFill/>
        </p:spPr>
        <p:txBody>
          <a:bodyPr wrap="none" rtlCol="0">
            <a:spAutoFit/>
          </a:bodyPr>
          <a:lstStyle/>
          <a:p>
            <a:r>
              <a:rPr lang="es-CO" sz="1200" dirty="0">
                <a:latin typeface="Gotham Light" pitchFamily="50" charset="0"/>
              </a:rPr>
              <a:t>Fuente: INS-  Informe de evento Bajo peso al nacer. Periodo VII-2020</a:t>
            </a:r>
          </a:p>
        </p:txBody>
      </p:sp>
    </p:spTree>
    <p:extLst>
      <p:ext uri="{BB962C8B-B14F-4D97-AF65-F5344CB8AC3E}">
        <p14:creationId xmlns:p14="http://schemas.microsoft.com/office/powerpoint/2010/main" val="498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00AA7-2FBA-4052-974F-BD21BDF5E307}"/>
              </a:ext>
            </a:extLst>
          </p:cNvPr>
          <p:cNvSpPr>
            <a:spLocks noGrp="1"/>
          </p:cNvSpPr>
          <p:nvPr>
            <p:ph type="title"/>
          </p:nvPr>
        </p:nvSpPr>
        <p:spPr/>
        <p:txBody>
          <a:bodyPr>
            <a:noAutofit/>
          </a:bodyPr>
          <a:lstStyle/>
          <a:p>
            <a:pPr algn="ctr"/>
            <a:r>
              <a:rPr lang="es-CO" sz="2000" dirty="0">
                <a:solidFill>
                  <a:srgbClr val="C00000"/>
                </a:solidFill>
                <a:latin typeface="Gotham Black" pitchFamily="50" charset="0"/>
              </a:rPr>
              <a:t>Tipo de complicaciones de malaria, Colombia, semanas epidemiológicas 01 a 30 de 2020</a:t>
            </a:r>
          </a:p>
        </p:txBody>
      </p:sp>
      <p:pic>
        <p:nvPicPr>
          <p:cNvPr id="4" name="Imagen 3">
            <a:extLst>
              <a:ext uri="{FF2B5EF4-FFF2-40B4-BE49-F238E27FC236}">
                <a16:creationId xmlns:a16="http://schemas.microsoft.com/office/drawing/2014/main" id="{757FF906-9EB8-488D-8998-FF5DDDE4EAA2}"/>
              </a:ext>
            </a:extLst>
          </p:cNvPr>
          <p:cNvPicPr>
            <a:picLocks noChangeAspect="1"/>
          </p:cNvPicPr>
          <p:nvPr/>
        </p:nvPicPr>
        <p:blipFill>
          <a:blip r:embed="rId3"/>
          <a:stretch>
            <a:fillRect/>
          </a:stretch>
        </p:blipFill>
        <p:spPr>
          <a:xfrm>
            <a:off x="492919" y="1484784"/>
            <a:ext cx="8327553" cy="3402301"/>
          </a:xfrm>
          <a:prstGeom prst="rect">
            <a:avLst/>
          </a:prstGeom>
        </p:spPr>
      </p:pic>
      <p:sp>
        <p:nvSpPr>
          <p:cNvPr id="5" name="CuadroTexto 4">
            <a:extLst>
              <a:ext uri="{FF2B5EF4-FFF2-40B4-BE49-F238E27FC236}">
                <a16:creationId xmlns:a16="http://schemas.microsoft.com/office/drawing/2014/main" id="{7F1B412C-02B7-4CEE-B9CF-69BD2A23A45B}"/>
              </a:ext>
            </a:extLst>
          </p:cNvPr>
          <p:cNvSpPr txBox="1"/>
          <p:nvPr/>
        </p:nvSpPr>
        <p:spPr>
          <a:xfrm>
            <a:off x="2352827" y="5442794"/>
            <a:ext cx="4607736" cy="276999"/>
          </a:xfrm>
          <a:prstGeom prst="rect">
            <a:avLst/>
          </a:prstGeom>
          <a:noFill/>
        </p:spPr>
        <p:txBody>
          <a:bodyPr wrap="none" rtlCol="0">
            <a:spAutoFit/>
          </a:bodyPr>
          <a:lstStyle/>
          <a:p>
            <a:r>
              <a:rPr lang="es-CO" sz="1200" dirty="0">
                <a:latin typeface="Gotham Light" pitchFamily="50" charset="0"/>
              </a:rPr>
              <a:t>Fuente: INS- Boletín epidemiológico semanal SE 30, 2020 </a:t>
            </a:r>
          </a:p>
        </p:txBody>
      </p:sp>
    </p:spTree>
    <p:extLst>
      <p:ext uri="{BB962C8B-B14F-4D97-AF65-F5344CB8AC3E}">
        <p14:creationId xmlns:p14="http://schemas.microsoft.com/office/powerpoint/2010/main" val="23511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255" y="4276474"/>
            <a:ext cx="7598980" cy="768623"/>
          </a:xfrm>
        </p:spPr>
        <p:txBody>
          <a:bodyPr>
            <a:normAutofit fontScale="90000"/>
          </a:bodyPr>
          <a:lstStyle/>
          <a:p>
            <a:pPr algn="ctr">
              <a:defRPr b="0" i="0"/>
            </a:pPr>
            <a:r>
              <a:rPr lang="es-CO" altLang="en-US" sz="3600" dirty="0">
                <a:latin typeface="Gotham Black" pitchFamily="50" charset="0"/>
                <a:ea typeface="ＭＳ Ｐゴシック" pitchFamily="34" charset="-128"/>
              </a:rPr>
              <a:t>Visualización de datos: gráficos y mapas</a:t>
            </a:r>
            <a:endParaRPr lang="x-none" altLang="en-US" sz="3600" dirty="0">
              <a:latin typeface="Gotham Black" pitchFamily="50" charset="0"/>
              <a:ea typeface="ＭＳ Ｐゴシック" pitchFamily="34" charset="-128"/>
            </a:endParaRPr>
          </a:p>
        </p:txBody>
      </p:sp>
      <p:sp>
        <p:nvSpPr>
          <p:cNvPr id="11" name="CuadroTexto 10">
            <a:extLst>
              <a:ext uri="{FF2B5EF4-FFF2-40B4-BE49-F238E27FC236}">
                <a16:creationId xmlns:a16="http://schemas.microsoft.com/office/drawing/2014/main" id="{1ECA61E6-B42F-4238-BF43-0E65388A4198}"/>
              </a:ext>
            </a:extLst>
          </p:cNvPr>
          <p:cNvSpPr txBox="1"/>
          <p:nvPr/>
        </p:nvSpPr>
        <p:spPr>
          <a:xfrm>
            <a:off x="495061" y="2432957"/>
            <a:ext cx="8563368" cy="1200329"/>
          </a:xfrm>
          <a:prstGeom prst="rect">
            <a:avLst/>
          </a:prstGeom>
          <a:noFill/>
        </p:spPr>
        <p:txBody>
          <a:bodyPr wrap="square">
            <a:spAutoFit/>
          </a:bodyPr>
          <a:lstStyle/>
          <a:p>
            <a:pPr algn="ctr"/>
            <a:r>
              <a:rPr lang="es-CO" sz="36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
        <p:nvSpPr>
          <p:cNvPr id="14" name="Marcador de contenido 3">
            <a:extLst>
              <a:ext uri="{FF2B5EF4-FFF2-40B4-BE49-F238E27FC236}">
                <a16:creationId xmlns:a16="http://schemas.microsoft.com/office/drawing/2014/main" id="{886F7990-BB2B-470F-99EC-199AA9A6FD8E}"/>
              </a:ext>
            </a:extLst>
          </p:cNvPr>
          <p:cNvSpPr txBox="1">
            <a:spLocks/>
          </p:cNvSpPr>
          <p:nvPr/>
        </p:nvSpPr>
        <p:spPr>
          <a:xfrm>
            <a:off x="1763688" y="5301619"/>
            <a:ext cx="7598569" cy="3866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500" b="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latin typeface="Gotham Light" pitchFamily="50" charset="0"/>
              </a:rPr>
              <a:t>Dirección de Vigilancia y Análisis del Riesgo en Salud Pública</a:t>
            </a:r>
          </a:p>
        </p:txBody>
      </p:sp>
    </p:spTree>
    <p:extLst>
      <p:ext uri="{BB962C8B-B14F-4D97-AF65-F5344CB8AC3E}">
        <p14:creationId xmlns:p14="http://schemas.microsoft.com/office/powerpoint/2010/main" val="386539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33479A-6199-44D4-B45D-7F90712D539A}"/>
              </a:ext>
            </a:extLst>
          </p:cNvPr>
          <p:cNvSpPr>
            <a:spLocks noGrp="1"/>
          </p:cNvSpPr>
          <p:nvPr>
            <p:ph type="title"/>
          </p:nvPr>
        </p:nvSpPr>
        <p:spPr/>
        <p:txBody>
          <a:bodyPr>
            <a:noAutofit/>
          </a:bodyPr>
          <a:lstStyle/>
          <a:p>
            <a:pPr algn="ctr"/>
            <a:r>
              <a:rPr lang="es-MX" dirty="0">
                <a:solidFill>
                  <a:srgbClr val="C00000"/>
                </a:solidFill>
                <a:latin typeface="Gotham Black" pitchFamily="50" charset="0"/>
              </a:rPr>
              <a:t>Proporción de pruebas diagnósticas para confirmación de casos de malaria, Periodo Epidemiológico VII Colombia 2020 </a:t>
            </a:r>
            <a:endParaRPr lang="es-CO" dirty="0">
              <a:solidFill>
                <a:srgbClr val="C00000"/>
              </a:solidFill>
              <a:latin typeface="Gotham Black" pitchFamily="50" charset="0"/>
            </a:endParaRPr>
          </a:p>
        </p:txBody>
      </p:sp>
      <p:pic>
        <p:nvPicPr>
          <p:cNvPr id="5" name="Imagen 4">
            <a:extLst>
              <a:ext uri="{FF2B5EF4-FFF2-40B4-BE49-F238E27FC236}">
                <a16:creationId xmlns:a16="http://schemas.microsoft.com/office/drawing/2014/main" id="{77C6853E-F59D-4EB7-A946-A5545273343E}"/>
              </a:ext>
            </a:extLst>
          </p:cNvPr>
          <p:cNvPicPr>
            <a:picLocks noChangeAspect="1"/>
          </p:cNvPicPr>
          <p:nvPr/>
        </p:nvPicPr>
        <p:blipFill>
          <a:blip r:embed="rId3"/>
          <a:stretch>
            <a:fillRect/>
          </a:stretch>
        </p:blipFill>
        <p:spPr>
          <a:xfrm>
            <a:off x="1266778" y="1376772"/>
            <a:ext cx="6610444" cy="4104456"/>
          </a:xfrm>
          <a:prstGeom prst="rect">
            <a:avLst/>
          </a:prstGeom>
        </p:spPr>
      </p:pic>
      <p:sp>
        <p:nvSpPr>
          <p:cNvPr id="7" name="CuadroTexto 6">
            <a:extLst>
              <a:ext uri="{FF2B5EF4-FFF2-40B4-BE49-F238E27FC236}">
                <a16:creationId xmlns:a16="http://schemas.microsoft.com/office/drawing/2014/main" id="{BF12DB7A-6452-4B59-8010-A561E26ABD0C}"/>
              </a:ext>
            </a:extLst>
          </p:cNvPr>
          <p:cNvSpPr txBox="1"/>
          <p:nvPr/>
        </p:nvSpPr>
        <p:spPr>
          <a:xfrm>
            <a:off x="2483768" y="5661248"/>
            <a:ext cx="4535922" cy="276999"/>
          </a:xfrm>
          <a:prstGeom prst="rect">
            <a:avLst/>
          </a:prstGeom>
          <a:noFill/>
        </p:spPr>
        <p:txBody>
          <a:bodyPr wrap="none" rtlCol="0">
            <a:spAutoFit/>
          </a:bodyPr>
          <a:lstStyle/>
          <a:p>
            <a:r>
              <a:rPr lang="es-CO" sz="1200" dirty="0">
                <a:latin typeface="Gotham Light" pitchFamily="50" charset="0"/>
              </a:rPr>
              <a:t>Fuente: INS- Informe de evento Malaria, Periodo VII 2020 </a:t>
            </a:r>
          </a:p>
        </p:txBody>
      </p:sp>
    </p:spTree>
    <p:extLst>
      <p:ext uri="{BB962C8B-B14F-4D97-AF65-F5344CB8AC3E}">
        <p14:creationId xmlns:p14="http://schemas.microsoft.com/office/powerpoint/2010/main" val="57858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472FB-AC7A-4235-9708-CD5CEAD8D4DD}"/>
              </a:ext>
            </a:extLst>
          </p:cNvPr>
          <p:cNvSpPr>
            <a:spLocks noGrp="1"/>
          </p:cNvSpPr>
          <p:nvPr>
            <p:ph type="title"/>
          </p:nvPr>
        </p:nvSpPr>
        <p:spPr/>
        <p:txBody>
          <a:bodyPr>
            <a:noAutofit/>
          </a:bodyPr>
          <a:lstStyle/>
          <a:p>
            <a:pPr algn="ctr"/>
            <a:r>
              <a:rPr lang="es-CO" sz="3600" dirty="0">
                <a:solidFill>
                  <a:srgbClr val="C00000"/>
                </a:solidFill>
                <a:latin typeface="Gotham Black" pitchFamily="50" charset="0"/>
              </a:rPr>
              <a:t>Mapas</a:t>
            </a:r>
          </a:p>
        </p:txBody>
      </p:sp>
      <p:sp>
        <p:nvSpPr>
          <p:cNvPr id="3" name="Marcador de contenido 2">
            <a:extLst>
              <a:ext uri="{FF2B5EF4-FFF2-40B4-BE49-F238E27FC236}">
                <a16:creationId xmlns:a16="http://schemas.microsoft.com/office/drawing/2014/main" id="{0D2C84CB-B33E-4914-B323-C58DBC40F0D0}"/>
              </a:ext>
            </a:extLst>
          </p:cNvPr>
          <p:cNvSpPr>
            <a:spLocks noGrp="1"/>
          </p:cNvSpPr>
          <p:nvPr>
            <p:ph sz="quarter" idx="10"/>
          </p:nvPr>
        </p:nvSpPr>
        <p:spPr>
          <a:xfrm>
            <a:off x="492919" y="1114425"/>
            <a:ext cx="8327553" cy="4538385"/>
          </a:xfrm>
        </p:spPr>
        <p:txBody>
          <a:bodyPr>
            <a:normAutofit fontScale="85000" lnSpcReduction="20000"/>
          </a:bodyPr>
          <a:lstStyle/>
          <a:p>
            <a:pPr marL="0" indent="0" algn="just">
              <a:buNone/>
            </a:pPr>
            <a:r>
              <a:rPr lang="es-MX" dirty="0">
                <a:latin typeface="Gotham Light" pitchFamily="50" charset="0"/>
              </a:rPr>
              <a:t>Los mapas describen la distribución geográfica de una enfermedad/evento. Los dos tipos más comunes son:</a:t>
            </a:r>
            <a:br>
              <a:rPr lang="es-MX" dirty="0">
                <a:latin typeface="Gotham Light" pitchFamily="50" charset="0"/>
              </a:rPr>
            </a:br>
            <a:endParaRPr lang="es-MX" b="1" dirty="0">
              <a:latin typeface="Gotham Light" pitchFamily="50" charset="0"/>
            </a:endParaRPr>
          </a:p>
          <a:p>
            <a:pPr marL="0" indent="0" algn="just">
              <a:buNone/>
            </a:pPr>
            <a:r>
              <a:rPr lang="es-MX" b="1" dirty="0">
                <a:latin typeface="Gotham Light" pitchFamily="50" charset="0"/>
              </a:rPr>
              <a:t>Mapas de puntos</a:t>
            </a:r>
          </a:p>
          <a:p>
            <a:pPr algn="just"/>
            <a:r>
              <a:rPr lang="es-MX" dirty="0">
                <a:latin typeface="Gotham Light" pitchFamily="50" charset="0"/>
              </a:rPr>
              <a:t>Los símbolos representan ubicaciones de personas enfermas o eventos de salud</a:t>
            </a:r>
          </a:p>
          <a:p>
            <a:pPr algn="just"/>
            <a:r>
              <a:rPr lang="es-MX" dirty="0">
                <a:latin typeface="Gotham Light" pitchFamily="50" charset="0"/>
              </a:rPr>
              <a:t>Los símbolos pueden ser proporcionales al número de casos</a:t>
            </a:r>
          </a:p>
          <a:p>
            <a:pPr marL="0" indent="0">
              <a:buNone/>
            </a:pPr>
            <a:br>
              <a:rPr lang="es-MX" dirty="0">
                <a:latin typeface="Gotham Light" pitchFamily="50" charset="0"/>
              </a:rPr>
            </a:br>
            <a:r>
              <a:rPr lang="es-MX" b="1" dirty="0">
                <a:latin typeface="Gotham Light" pitchFamily="50" charset="0"/>
              </a:rPr>
              <a:t>Mapas de área</a:t>
            </a:r>
            <a:endParaRPr lang="es-MX" dirty="0">
              <a:latin typeface="Gotham Light" pitchFamily="50" charset="0"/>
            </a:endParaRPr>
          </a:p>
          <a:p>
            <a:pPr algn="just"/>
            <a:r>
              <a:rPr lang="es-MX" dirty="0">
                <a:latin typeface="Gotham Light" pitchFamily="50" charset="0"/>
              </a:rPr>
              <a:t>El sombreado o el color representan variaciones en los recuentos o tasas de enfermedades</a:t>
            </a:r>
          </a:p>
          <a:p>
            <a:endParaRPr lang="es-CO" dirty="0"/>
          </a:p>
        </p:txBody>
      </p:sp>
    </p:spTree>
    <p:extLst>
      <p:ext uri="{BB962C8B-B14F-4D97-AF65-F5344CB8AC3E}">
        <p14:creationId xmlns:p14="http://schemas.microsoft.com/office/powerpoint/2010/main" val="303047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C0820E0-9BCF-4FD4-8A27-2978ADDB45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403648" y="116632"/>
            <a:ext cx="5801919" cy="604867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9863232-5C6D-4CEA-A853-A319F0B70AA7}"/>
              </a:ext>
            </a:extLst>
          </p:cNvPr>
          <p:cNvSpPr txBox="1"/>
          <p:nvPr/>
        </p:nvSpPr>
        <p:spPr>
          <a:xfrm>
            <a:off x="1187625" y="6279703"/>
            <a:ext cx="6552728" cy="276999"/>
          </a:xfrm>
          <a:prstGeom prst="rect">
            <a:avLst/>
          </a:prstGeom>
          <a:noFill/>
        </p:spPr>
        <p:txBody>
          <a:bodyPr wrap="square">
            <a:spAutoFit/>
          </a:bodyPr>
          <a:lstStyle/>
          <a:p>
            <a:pPr>
              <a:defRPr b="0" i="0"/>
            </a:pPr>
            <a:r>
              <a:rPr lang="es-CO" sz="1200" dirty="0">
                <a:solidFill>
                  <a:prstClr val="black"/>
                </a:solidFill>
                <a:latin typeface="Gotham Light" pitchFamily="50" charset="0"/>
              </a:rPr>
              <a:t>Fuente: </a:t>
            </a:r>
            <a:r>
              <a:rPr lang="x-none" sz="1200" dirty="0">
                <a:solidFill>
                  <a:prstClr val="black"/>
                </a:solidFill>
                <a:latin typeface="Gotham Light" pitchFamily="50" charset="0"/>
              </a:rPr>
              <a:t>CDC. Principles of Epidemiology, 3</a:t>
            </a:r>
            <a:r>
              <a:rPr lang="x-none" sz="1200" baseline="30000" dirty="0">
                <a:solidFill>
                  <a:prstClr val="black"/>
                </a:solidFill>
                <a:latin typeface="Gotham Light" pitchFamily="50" charset="0"/>
              </a:rPr>
              <a:t>rd</a:t>
            </a:r>
            <a:r>
              <a:rPr lang="x-none" sz="1200" dirty="0">
                <a:solidFill>
                  <a:prstClr val="black"/>
                </a:solidFill>
                <a:latin typeface="Gotham Light" pitchFamily="50" charset="0"/>
              </a:rPr>
              <a:t> ed. Atlanta: CDC, 2006, after Snow.</a:t>
            </a:r>
          </a:p>
        </p:txBody>
      </p:sp>
    </p:spTree>
    <p:extLst>
      <p:ext uri="{BB962C8B-B14F-4D97-AF65-F5344CB8AC3E}">
        <p14:creationId xmlns:p14="http://schemas.microsoft.com/office/powerpoint/2010/main" val="148418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13EC00-74C1-4518-9A7E-A75BDB9E385C}"/>
              </a:ext>
            </a:extLst>
          </p:cNvPr>
          <p:cNvPicPr>
            <a:picLocks noChangeAspect="1"/>
          </p:cNvPicPr>
          <p:nvPr/>
        </p:nvPicPr>
        <p:blipFill>
          <a:blip r:embed="rId2"/>
          <a:stretch>
            <a:fillRect/>
          </a:stretch>
        </p:blipFill>
        <p:spPr>
          <a:xfrm>
            <a:off x="2123728" y="226272"/>
            <a:ext cx="4752528" cy="6192046"/>
          </a:xfrm>
          <a:prstGeom prst="rect">
            <a:avLst/>
          </a:prstGeom>
        </p:spPr>
      </p:pic>
      <p:sp>
        <p:nvSpPr>
          <p:cNvPr id="5" name="Rectángulo 4">
            <a:extLst>
              <a:ext uri="{FF2B5EF4-FFF2-40B4-BE49-F238E27FC236}">
                <a16:creationId xmlns:a16="http://schemas.microsoft.com/office/drawing/2014/main" id="{074F4C26-EEF0-4EC6-8043-4AB81A4D142F}"/>
              </a:ext>
            </a:extLst>
          </p:cNvPr>
          <p:cNvSpPr/>
          <p:nvPr/>
        </p:nvSpPr>
        <p:spPr>
          <a:xfrm>
            <a:off x="323528" y="620688"/>
            <a:ext cx="129614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497737B3-8388-44D3-BA24-39FCBF78E1D8}"/>
              </a:ext>
            </a:extLst>
          </p:cNvPr>
          <p:cNvSpPr txBox="1"/>
          <p:nvPr/>
        </p:nvSpPr>
        <p:spPr>
          <a:xfrm>
            <a:off x="2555776" y="6493228"/>
            <a:ext cx="3603872" cy="276999"/>
          </a:xfrm>
          <a:prstGeom prst="rect">
            <a:avLst/>
          </a:prstGeom>
          <a:noFill/>
        </p:spPr>
        <p:txBody>
          <a:bodyPr wrap="none" rtlCol="0">
            <a:spAutoFit/>
          </a:bodyPr>
          <a:lstStyle/>
          <a:p>
            <a:r>
              <a:rPr lang="es-CO" sz="1200" dirty="0">
                <a:latin typeface="Gotham Light" pitchFamily="50" charset="0"/>
              </a:rPr>
              <a:t>Fuente: INS- Informe de evento, PE VII, 2020 </a:t>
            </a:r>
          </a:p>
        </p:txBody>
      </p:sp>
    </p:spTree>
    <p:extLst>
      <p:ext uri="{BB962C8B-B14F-4D97-AF65-F5344CB8AC3E}">
        <p14:creationId xmlns:p14="http://schemas.microsoft.com/office/powerpoint/2010/main" val="29888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8E5DC7-5DD4-4616-ABD2-6506FE9A3782}"/>
              </a:ext>
            </a:extLst>
          </p:cNvPr>
          <p:cNvSpPr>
            <a:spLocks noGrp="1"/>
          </p:cNvSpPr>
          <p:nvPr>
            <p:ph type="title"/>
          </p:nvPr>
        </p:nvSpPr>
        <p:spPr/>
        <p:txBody>
          <a:bodyPr>
            <a:noAutofit/>
          </a:bodyPr>
          <a:lstStyle/>
          <a:p>
            <a:pPr algn="ctr"/>
            <a:r>
              <a:rPr lang="x-none" altLang="en-US" sz="2800" dirty="0">
                <a:solidFill>
                  <a:srgbClr val="C00000"/>
                </a:solidFill>
                <a:latin typeface="Gotham Black" pitchFamily="50" charset="0"/>
              </a:rPr>
              <a:t>¿Cuáles son los objetivos del análisis?</a:t>
            </a:r>
            <a:endParaRPr lang="es-CO" sz="28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4EFC3340-FE2A-4851-BF2A-9CDD4B601459}"/>
              </a:ext>
            </a:extLst>
          </p:cNvPr>
          <p:cNvSpPr>
            <a:spLocks noGrp="1"/>
          </p:cNvSpPr>
          <p:nvPr>
            <p:ph sz="quarter" idx="10"/>
          </p:nvPr>
        </p:nvSpPr>
        <p:spPr>
          <a:xfrm>
            <a:off x="528637" y="1412776"/>
            <a:ext cx="8086725" cy="4538385"/>
          </a:xfrm>
        </p:spPr>
        <p:txBody>
          <a:bodyPr>
            <a:normAutofit/>
          </a:bodyPr>
          <a:lstStyle/>
          <a:p>
            <a:pPr marL="0" indent="0">
              <a:buNone/>
              <a:defRPr b="0" i="0"/>
            </a:pPr>
            <a:r>
              <a:rPr lang="x-none" sz="2200" dirty="0">
                <a:latin typeface="Gotham Light" pitchFamily="50" charset="0"/>
                <a:cs typeface="Arial" panose="020B0604020202020204" pitchFamily="34" charset="0"/>
              </a:rPr>
              <a:t>¿Cuáles son las preguntas que desea responder?</a:t>
            </a:r>
          </a:p>
          <a:p>
            <a:pPr marL="0" indent="0">
              <a:buNone/>
              <a:defRPr b="0" i="0"/>
            </a:pPr>
            <a:r>
              <a:rPr lang="x-none" sz="2200" dirty="0">
                <a:latin typeface="Gotham Light" pitchFamily="50" charset="0"/>
                <a:cs typeface="Arial" panose="020B0604020202020204" pitchFamily="34" charset="0"/>
              </a:rPr>
              <a:t>Por ejemplo,</a:t>
            </a:r>
          </a:p>
          <a:p>
            <a:pPr marL="800100">
              <a:buFont typeface="Arial" panose="020B0604020202020204" pitchFamily="34" charset="0"/>
              <a:buChar char="–"/>
              <a:defRPr b="0" i="0"/>
            </a:pPr>
            <a:r>
              <a:rPr lang="x-none" sz="2200" dirty="0">
                <a:latin typeface="Gotham Light" pitchFamily="50" charset="0"/>
                <a:cs typeface="Arial" panose="020B0604020202020204" pitchFamily="34" charset="0"/>
              </a:rPr>
              <a:t>¿Cuántos casos </a:t>
            </a:r>
            <a:r>
              <a:rPr lang="es-CO" sz="2200" dirty="0">
                <a:latin typeface="Gotham Light" pitchFamily="50" charset="0"/>
                <a:cs typeface="Arial" panose="020B0604020202020204" pitchFamily="34" charset="0"/>
              </a:rPr>
              <a:t>se han presentado del evento</a:t>
            </a:r>
            <a:r>
              <a:rPr lang="x-none" sz="2200" dirty="0">
                <a:latin typeface="Gotham Light" pitchFamily="50" charset="0"/>
                <a:cs typeface="Arial" panose="020B0604020202020204" pitchFamily="34" charset="0"/>
              </a:rPr>
              <a:t>? </a:t>
            </a:r>
          </a:p>
          <a:p>
            <a:pPr marL="800100">
              <a:buFont typeface="Arial" panose="020B0604020202020204" pitchFamily="34" charset="0"/>
              <a:buChar char="–"/>
              <a:defRPr b="0" i="0"/>
            </a:pPr>
            <a:r>
              <a:rPr lang="x-none" sz="2200" dirty="0">
                <a:latin typeface="Gotham Light" pitchFamily="50" charset="0"/>
                <a:cs typeface="Arial" panose="020B0604020202020204" pitchFamily="34" charset="0"/>
              </a:rPr>
              <a:t>¿Cuál es la tendencia de tiempo?</a:t>
            </a:r>
          </a:p>
          <a:p>
            <a:pPr marL="800100">
              <a:buFont typeface="Arial" panose="020B0604020202020204" pitchFamily="34" charset="0"/>
              <a:buChar char="–"/>
              <a:defRPr b="0" i="0"/>
            </a:pPr>
            <a:r>
              <a:rPr lang="x-none" sz="2200" dirty="0">
                <a:latin typeface="Gotham Light" pitchFamily="50" charset="0"/>
                <a:cs typeface="Arial" panose="020B0604020202020204" pitchFamily="34" charset="0"/>
              </a:rPr>
              <a:t>¿Cómo se distribuyen los casos por lugar?</a:t>
            </a:r>
          </a:p>
          <a:p>
            <a:pPr marL="800100">
              <a:buFont typeface="Arial" panose="020B0604020202020204" pitchFamily="34" charset="0"/>
              <a:buChar char="–"/>
              <a:defRPr b="0" i="0"/>
            </a:pPr>
            <a:r>
              <a:rPr lang="x-none" sz="2200" dirty="0">
                <a:latin typeface="Gotham Light" pitchFamily="50" charset="0"/>
                <a:cs typeface="Arial" panose="020B0604020202020204" pitchFamily="34" charset="0"/>
              </a:rPr>
              <a:t>¿Cuáles son sus características de sexo y edad?</a:t>
            </a:r>
          </a:p>
          <a:p>
            <a:pPr marL="800100">
              <a:buFont typeface="Arial" panose="020B0604020202020204" pitchFamily="34" charset="0"/>
              <a:buChar char="–"/>
              <a:defRPr b="0" i="0"/>
            </a:pPr>
            <a:r>
              <a:rPr lang="x-none" sz="2200" dirty="0">
                <a:latin typeface="Gotham Light" pitchFamily="50" charset="0"/>
              </a:rPr>
              <a:t>¿Cuántas fuentes de info</a:t>
            </a:r>
            <a:r>
              <a:rPr lang="es-CO" sz="2200" dirty="0">
                <a:latin typeface="Gotham Light" pitchFamily="50" charset="0"/>
              </a:rPr>
              <a:t>rmación </a:t>
            </a:r>
            <a:r>
              <a:rPr lang="x-none" sz="2200" dirty="0">
                <a:latin typeface="Gotham Light" pitchFamily="50" charset="0"/>
              </a:rPr>
              <a:t>se reportan a tiempo?</a:t>
            </a:r>
          </a:p>
          <a:p>
            <a:endParaRPr lang="es-CO" dirty="0"/>
          </a:p>
        </p:txBody>
      </p:sp>
    </p:spTree>
    <p:extLst>
      <p:ext uri="{BB962C8B-B14F-4D97-AF65-F5344CB8AC3E}">
        <p14:creationId xmlns:p14="http://schemas.microsoft.com/office/powerpoint/2010/main" val="886125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32DE3-841A-4DE8-A5D2-47CEDBCA2CA1}"/>
              </a:ext>
            </a:extLst>
          </p:cNvPr>
          <p:cNvSpPr>
            <a:spLocks noGrp="1"/>
          </p:cNvSpPr>
          <p:nvPr>
            <p:ph type="title"/>
          </p:nvPr>
        </p:nvSpPr>
        <p:spPr/>
        <p:txBody>
          <a:bodyPr>
            <a:noAutofit/>
          </a:bodyPr>
          <a:lstStyle/>
          <a:p>
            <a:pPr algn="ctr"/>
            <a:r>
              <a:rPr lang="x-none" altLang="en-US" sz="2600" dirty="0">
                <a:solidFill>
                  <a:srgbClr val="C00000"/>
                </a:solidFill>
                <a:latin typeface="Gotham Black" pitchFamily="50" charset="0"/>
              </a:rPr>
              <a:t>Plan de análisis = Hoja de ruta del análisis</a:t>
            </a:r>
            <a:endParaRPr lang="es-CO" sz="26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757AE23C-0911-4756-A67A-37E0ABEFDA00}"/>
              </a:ext>
            </a:extLst>
          </p:cNvPr>
          <p:cNvSpPr>
            <a:spLocks noGrp="1"/>
          </p:cNvSpPr>
          <p:nvPr>
            <p:ph sz="quarter" idx="10"/>
          </p:nvPr>
        </p:nvSpPr>
        <p:spPr/>
        <p:txBody>
          <a:bodyPr>
            <a:normAutofit fontScale="92500" lnSpcReduction="20000"/>
          </a:bodyPr>
          <a:lstStyle/>
          <a:p>
            <a:pPr>
              <a:defRPr b="0" i="0"/>
            </a:pPr>
            <a:r>
              <a:rPr lang="x-none" altLang="en-US" sz="2400" dirty="0">
                <a:latin typeface="Gotham Light" pitchFamily="50" charset="0"/>
              </a:rPr>
              <a:t>Cómo llegar desde los datos hasta el informe final</a:t>
            </a:r>
            <a:endParaRPr lang="es-CO" altLang="en-US" sz="2400" dirty="0">
              <a:latin typeface="Gotham Light" pitchFamily="50" charset="0"/>
            </a:endParaRPr>
          </a:p>
          <a:p>
            <a:pPr>
              <a:defRPr b="0" i="0"/>
            </a:pPr>
            <a:endParaRPr lang="x-none" altLang="en-US" sz="2400" dirty="0">
              <a:latin typeface="Gotham Light" pitchFamily="50" charset="0"/>
            </a:endParaRPr>
          </a:p>
          <a:p>
            <a:pPr>
              <a:spcBef>
                <a:spcPts val="600"/>
              </a:spcBef>
              <a:defRPr b="0" i="0"/>
            </a:pPr>
            <a:r>
              <a:rPr lang="x-none" altLang="en-US" sz="2400" dirty="0">
                <a:latin typeface="Gotham Light" pitchFamily="50" charset="0"/>
              </a:rPr>
              <a:t>El </a:t>
            </a:r>
            <a:r>
              <a:rPr lang="x-none" altLang="en-US" sz="2400" b="1" dirty="0">
                <a:latin typeface="Gotham Black" pitchFamily="50" charset="0"/>
              </a:rPr>
              <a:t>plan de análisis </a:t>
            </a:r>
            <a:r>
              <a:rPr lang="x-none" altLang="en-US" sz="2400" dirty="0">
                <a:latin typeface="Gotham Light" pitchFamily="50" charset="0"/>
              </a:rPr>
              <a:t>describe:</a:t>
            </a:r>
          </a:p>
          <a:p>
            <a:pPr lvl="1">
              <a:spcBef>
                <a:spcPts val="600"/>
              </a:spcBef>
              <a:defRPr b="0" i="0"/>
            </a:pPr>
            <a:r>
              <a:rPr lang="x-none" altLang="en-US" sz="2000" dirty="0">
                <a:latin typeface="Gotham Light" pitchFamily="50" charset="0"/>
              </a:rPr>
              <a:t>Qué datos está usando</a:t>
            </a:r>
          </a:p>
          <a:p>
            <a:pPr lvl="2">
              <a:spcBef>
                <a:spcPts val="600"/>
              </a:spcBef>
              <a:defRPr b="0" i="0"/>
            </a:pPr>
            <a:r>
              <a:rPr lang="x-none" altLang="en-US" sz="1800" dirty="0">
                <a:latin typeface="Gotham Light" pitchFamily="50" charset="0"/>
              </a:rPr>
              <a:t>Fuente(s) de datos, variables</a:t>
            </a:r>
          </a:p>
          <a:p>
            <a:pPr lvl="1">
              <a:spcBef>
                <a:spcPts val="600"/>
              </a:spcBef>
              <a:defRPr b="0" i="0"/>
            </a:pPr>
            <a:r>
              <a:rPr lang="x-none" altLang="en-US" sz="2000" dirty="0">
                <a:latin typeface="Gotham Light" pitchFamily="50" charset="0"/>
              </a:rPr>
              <a:t>Cómo </a:t>
            </a:r>
            <a:r>
              <a:rPr lang="es-CO" altLang="en-US" sz="2000" dirty="0">
                <a:latin typeface="Gotham Light" pitchFamily="50" charset="0"/>
              </a:rPr>
              <a:t>resumir los datos:</a:t>
            </a:r>
            <a:endParaRPr lang="x-none" altLang="en-US" sz="2000" dirty="0">
              <a:latin typeface="Gotham Light" pitchFamily="50" charset="0"/>
            </a:endParaRPr>
          </a:p>
          <a:p>
            <a:pPr lvl="2">
              <a:spcBef>
                <a:spcPts val="600"/>
              </a:spcBef>
              <a:defRPr b="0" i="0"/>
            </a:pPr>
            <a:r>
              <a:rPr lang="x-none" altLang="en-US" sz="1800" dirty="0">
                <a:latin typeface="Gotham Light" pitchFamily="50" charset="0"/>
              </a:rPr>
              <a:t>Medidas d</a:t>
            </a:r>
            <a:r>
              <a:rPr lang="es-CO" altLang="en-US" sz="1800" dirty="0">
                <a:latin typeface="Gotham Light" pitchFamily="50" charset="0"/>
              </a:rPr>
              <a:t>e tendencia central, frecuencia.</a:t>
            </a:r>
          </a:p>
          <a:p>
            <a:pPr lvl="1">
              <a:spcBef>
                <a:spcPts val="600"/>
              </a:spcBef>
              <a:defRPr b="0" i="0"/>
            </a:pPr>
            <a:r>
              <a:rPr lang="es-CO" altLang="en-US" sz="2200" dirty="0">
                <a:latin typeface="Gotham Light" pitchFamily="50" charset="0"/>
              </a:rPr>
              <a:t>Como presentar/exponer:</a:t>
            </a:r>
          </a:p>
          <a:p>
            <a:pPr lvl="2">
              <a:spcBef>
                <a:spcPts val="600"/>
              </a:spcBef>
              <a:defRPr b="0" i="0"/>
            </a:pPr>
            <a:r>
              <a:rPr lang="es-CO" altLang="en-US" sz="1800" dirty="0">
                <a:latin typeface="Gotham Light" pitchFamily="50" charset="0"/>
              </a:rPr>
              <a:t>Tablas, figuras, gráficos, mapas</a:t>
            </a:r>
            <a:endParaRPr lang="x-none" altLang="en-US" sz="1800" dirty="0">
              <a:latin typeface="Gotham Light" pitchFamily="50" charset="0"/>
            </a:endParaRPr>
          </a:p>
          <a:p>
            <a:pPr lvl="1">
              <a:spcBef>
                <a:spcPts val="600"/>
              </a:spcBef>
              <a:defRPr b="0" i="0"/>
            </a:pPr>
            <a:r>
              <a:rPr lang="x-none" altLang="en-US" sz="2000" dirty="0">
                <a:latin typeface="Gotham Light" pitchFamily="50" charset="0"/>
              </a:rPr>
              <a:t>Cómo compilar los datos analizados en un informe</a:t>
            </a:r>
            <a:endParaRPr lang="es-CO" altLang="en-US" sz="2000" dirty="0">
              <a:latin typeface="Gotham Light" pitchFamily="50" charset="0"/>
            </a:endParaRPr>
          </a:p>
          <a:p>
            <a:pPr marL="457200" lvl="1" indent="0">
              <a:spcBef>
                <a:spcPts val="600"/>
              </a:spcBef>
              <a:buNone/>
              <a:defRPr b="0" i="0"/>
            </a:pPr>
            <a:endParaRPr lang="x-none" altLang="en-US" sz="2000" dirty="0">
              <a:latin typeface="Gotham Light" pitchFamily="50" charset="0"/>
            </a:endParaRPr>
          </a:p>
          <a:p>
            <a:pPr>
              <a:spcBef>
                <a:spcPts val="1200"/>
              </a:spcBef>
              <a:defRPr b="0" i="0"/>
            </a:pPr>
            <a:r>
              <a:rPr lang="x-none" altLang="en-US" sz="2400" dirty="0">
                <a:latin typeface="Gotham Black" pitchFamily="50" charset="0"/>
              </a:rPr>
              <a:t>Tabla vacía </a:t>
            </a:r>
            <a:r>
              <a:rPr lang="x-none" altLang="en-US" sz="2400" dirty="0">
                <a:latin typeface="Gotham Light" pitchFamily="50" charset="0"/>
              </a:rPr>
              <a:t>= tabla con título y etiquetas de categoría, estadísticas (si las hubiera), pero sin datos</a:t>
            </a:r>
          </a:p>
          <a:p>
            <a:endParaRPr lang="es-CO" sz="2400" dirty="0"/>
          </a:p>
        </p:txBody>
      </p:sp>
    </p:spTree>
    <p:extLst>
      <p:ext uri="{BB962C8B-B14F-4D97-AF65-F5344CB8AC3E}">
        <p14:creationId xmlns:p14="http://schemas.microsoft.com/office/powerpoint/2010/main" val="279399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5F68F-C56C-4E6E-A67C-87CB1339E744}"/>
              </a:ext>
            </a:extLst>
          </p:cNvPr>
          <p:cNvSpPr>
            <a:spLocks noGrp="1"/>
          </p:cNvSpPr>
          <p:nvPr>
            <p:ph type="title"/>
          </p:nvPr>
        </p:nvSpPr>
        <p:spPr>
          <a:xfrm>
            <a:off x="477892" y="264083"/>
            <a:ext cx="8086725" cy="590203"/>
          </a:xfrm>
        </p:spPr>
        <p:txBody>
          <a:bodyPr>
            <a:normAutofit fontScale="90000"/>
          </a:bodyPr>
          <a:lstStyle/>
          <a:p>
            <a:pPr algn="r"/>
            <a:r>
              <a:rPr lang="x-none" sz="3100" dirty="0">
                <a:solidFill>
                  <a:srgbClr val="C00000"/>
                </a:solidFill>
                <a:latin typeface="Gotham Black" pitchFamily="50" charset="0"/>
              </a:rPr>
              <a:t>Tabla vacía — Ejemplo</a:t>
            </a:r>
            <a:br>
              <a:rPr lang="x-none" dirty="0">
                <a:solidFill>
                  <a:srgbClr val="C00000"/>
                </a:solidFill>
                <a:latin typeface="Gotham Black" pitchFamily="50" charset="0"/>
              </a:rPr>
            </a:br>
            <a:r>
              <a:rPr lang="x-none" sz="1800" dirty="0">
                <a:latin typeface="Gotham Light" pitchFamily="50" charset="0"/>
              </a:rPr>
              <a:t>Positividad para parásitos intestinales por sexo y edad</a:t>
            </a:r>
            <a:endParaRPr lang="es-CO" dirty="0">
              <a:latin typeface="Gotham Light" pitchFamily="50" charset="0"/>
            </a:endParaRPr>
          </a:p>
        </p:txBody>
      </p:sp>
      <p:sp>
        <p:nvSpPr>
          <p:cNvPr id="4" name="Content Placeholder 4">
            <a:extLst>
              <a:ext uri="{FF2B5EF4-FFF2-40B4-BE49-F238E27FC236}">
                <a16:creationId xmlns:a16="http://schemas.microsoft.com/office/drawing/2014/main" id="{62F81CD4-CE9D-498D-8ABB-26A43856EBBF}"/>
              </a:ext>
            </a:extLst>
          </p:cNvPr>
          <p:cNvSpPr>
            <a:spLocks noGrp="1"/>
          </p:cNvSpPr>
          <p:nvPr>
            <p:ph sz="quarter" idx="10"/>
          </p:nvPr>
        </p:nvSpPr>
        <p:spPr>
          <a:xfrm>
            <a:off x="493713" y="1114425"/>
            <a:ext cx="8086725" cy="4538663"/>
          </a:xfrm>
        </p:spPr>
        <p:txBody>
          <a:bodyPr/>
          <a:lstStyle/>
          <a:p>
            <a:pPr>
              <a:defRPr b="0" i="0"/>
            </a:pPr>
            <a:r>
              <a:rPr lang="x-none" altLang="en-US" sz="2000" dirty="0">
                <a:latin typeface="Gotham Light" pitchFamily="50" charset="0"/>
              </a:rPr>
              <a:t>Ref: Okodua M, et al. Age and sex distribution of intestinal parasite infection among HIV-infected subjects in Abeokuta, Nigeria. JHAS Online 2003;4:3</a:t>
            </a:r>
          </a:p>
          <a:p>
            <a:pPr marL="0" indent="0">
              <a:buNone/>
              <a:defRPr b="0" i="0"/>
            </a:pPr>
            <a:endParaRPr lang="en-US" altLang="en-US" sz="1200" dirty="0">
              <a:latin typeface="Gotham Light" pitchFamily="50" charset="0"/>
            </a:endParaRPr>
          </a:p>
          <a:p>
            <a:pPr marL="0" indent="0">
              <a:buNone/>
              <a:defRPr b="0" i="0"/>
            </a:pPr>
            <a:r>
              <a:rPr lang="x-none" altLang="en-US" sz="2000" dirty="0">
                <a:latin typeface="Gotham Light" pitchFamily="50" charset="0"/>
              </a:rPr>
              <a:t>Tabla. Proporción con infección de parásitos intestinales por </a:t>
            </a:r>
            <a:r>
              <a:rPr lang="es-CO" altLang="en-US" sz="2000" dirty="0">
                <a:latin typeface="Gotham Light" pitchFamily="50" charset="0"/>
              </a:rPr>
              <a:t>grupo de edad y </a:t>
            </a:r>
            <a:r>
              <a:rPr lang="x-none" altLang="en-US" sz="2000" dirty="0">
                <a:latin typeface="Gotham Light" pitchFamily="50" charset="0"/>
              </a:rPr>
              <a:t>sexo</a:t>
            </a:r>
            <a:endParaRPr lang="es-CO" altLang="en-US" sz="2000" dirty="0">
              <a:latin typeface="Gotham Light" pitchFamily="50" charset="0"/>
            </a:endParaRPr>
          </a:p>
          <a:p>
            <a:pPr marL="0" indent="0">
              <a:buNone/>
              <a:defRPr b="0" i="0"/>
            </a:pPr>
            <a:endParaRPr lang="x-none" altLang="en-US" sz="2000" dirty="0"/>
          </a:p>
        </p:txBody>
      </p:sp>
      <p:graphicFrame>
        <p:nvGraphicFramePr>
          <p:cNvPr id="8" name="Table 5">
            <a:extLst>
              <a:ext uri="{FF2B5EF4-FFF2-40B4-BE49-F238E27FC236}">
                <a16:creationId xmlns:a16="http://schemas.microsoft.com/office/drawing/2014/main" id="{B7C089EE-28DD-4398-B021-C0C0167F9C90}"/>
              </a:ext>
            </a:extLst>
          </p:cNvPr>
          <p:cNvGraphicFramePr>
            <a:graphicFrameLocks noGrp="1"/>
          </p:cNvGraphicFramePr>
          <p:nvPr>
            <p:extLst>
              <p:ext uri="{D42A27DB-BD31-4B8C-83A1-F6EECF244321}">
                <p14:modId xmlns:p14="http://schemas.microsoft.com/office/powerpoint/2010/main" val="1395541632"/>
              </p:ext>
            </p:extLst>
          </p:nvPr>
        </p:nvGraphicFramePr>
        <p:xfrm>
          <a:off x="635720" y="3093969"/>
          <a:ext cx="8153400" cy="3075183"/>
        </p:xfrm>
        <a:graphic>
          <a:graphicData uri="http://schemas.openxmlformats.org/drawingml/2006/table">
            <a:tbl>
              <a:tblPr/>
              <a:tblGrid>
                <a:gridCol w="949325">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1687">
                  <a:extLst>
                    <a:ext uri="{9D8B030D-6E8A-4147-A177-3AD203B41FA5}">
                      <a16:colId xmlns:a16="http://schemas.microsoft.com/office/drawing/2014/main" val="20008"/>
                    </a:ext>
                  </a:extLst>
                </a:gridCol>
                <a:gridCol w="800100">
                  <a:extLst>
                    <a:ext uri="{9D8B030D-6E8A-4147-A177-3AD203B41FA5}">
                      <a16:colId xmlns:a16="http://schemas.microsoft.com/office/drawing/2014/main" val="20009"/>
                    </a:ext>
                  </a:extLst>
                </a:gridCol>
              </a:tblGrid>
              <a:tr h="333448">
                <a:tc>
                  <a:txBody>
                    <a:bodyPr/>
                    <a:lstStyle/>
                    <a:p>
                      <a:pPr marL="0" marR="0" lvl="0" indent="0" algn="l"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Calibri" pitchFamily="34" charset="0"/>
                          <a:cs typeface="Times New Roman" pitchFamily="18" charset="0"/>
                        </a:rPr>
                        <a:t> </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Hombres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Mujeres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Total</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828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Edad</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N.° 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N.° 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sz="1600">
                        <a:latin typeface="Gotham Light" pitchFamily="50" charset="0"/>
                      </a:endParaRPr>
                    </a:p>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 20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20 – 29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30 – 39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40 – 49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50+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Total</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endParaRPr kumimoji="0" lang="en-US" sz="1600" b="0" i="0" u="none" strike="noStrike" cap="none" normalizeH="0" baseline="0" dirty="0">
                        <a:ln>
                          <a:noFill/>
                        </a:ln>
                        <a:solidFill>
                          <a:srgbClr val="000000"/>
                        </a:solidFill>
                        <a:latin typeface="Gotham Light" pitchFamily="50" charset="0"/>
                        <a:cs typeface="Times New Roman" pitchFamily="18" charset="0"/>
                      </a:endParaRP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600" b="0" i="0" u="none" strike="noStrike" cap="none" normalizeH="0" baseline="0" dirty="0">
                          <a:ln>
                            <a:noFill/>
                          </a:ln>
                          <a:solidFill>
                            <a:srgbClr val="000000"/>
                          </a:solidFill>
                          <a:latin typeface="Gotham Light" pitchFamily="50" charset="0"/>
                          <a:cs typeface="Times New Roman" pitchFamily="18" charset="0"/>
                        </a:rPr>
                        <a:t>%</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310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5F68F-C56C-4E6E-A67C-87CB1339E744}"/>
              </a:ext>
            </a:extLst>
          </p:cNvPr>
          <p:cNvSpPr>
            <a:spLocks noGrp="1"/>
          </p:cNvSpPr>
          <p:nvPr>
            <p:ph type="title"/>
          </p:nvPr>
        </p:nvSpPr>
        <p:spPr>
          <a:xfrm>
            <a:off x="477892" y="264083"/>
            <a:ext cx="8086725" cy="590203"/>
          </a:xfrm>
        </p:spPr>
        <p:txBody>
          <a:bodyPr>
            <a:normAutofit fontScale="90000"/>
          </a:bodyPr>
          <a:lstStyle/>
          <a:p>
            <a:pPr algn="r"/>
            <a:r>
              <a:rPr lang="x-none" sz="3100" dirty="0">
                <a:solidFill>
                  <a:srgbClr val="C00000"/>
                </a:solidFill>
                <a:latin typeface="Gotham Black" pitchFamily="50" charset="0"/>
              </a:rPr>
              <a:t>Tabla </a:t>
            </a:r>
            <a:r>
              <a:rPr lang="es-CO" sz="3100" dirty="0">
                <a:solidFill>
                  <a:srgbClr val="C00000"/>
                </a:solidFill>
                <a:latin typeface="Gotham Black" pitchFamily="50" charset="0"/>
              </a:rPr>
              <a:t>llena</a:t>
            </a:r>
            <a:r>
              <a:rPr lang="x-none" sz="3100" dirty="0">
                <a:solidFill>
                  <a:srgbClr val="C00000"/>
                </a:solidFill>
                <a:latin typeface="Gotham Black" pitchFamily="50" charset="0"/>
              </a:rPr>
              <a:t> — Ejemplo</a:t>
            </a:r>
            <a:br>
              <a:rPr lang="x-none" dirty="0">
                <a:solidFill>
                  <a:srgbClr val="C00000"/>
                </a:solidFill>
                <a:latin typeface="Gotham Black" pitchFamily="50" charset="0"/>
              </a:rPr>
            </a:br>
            <a:r>
              <a:rPr lang="x-none" sz="1800" dirty="0">
                <a:latin typeface="Gotham Light" pitchFamily="50" charset="0"/>
              </a:rPr>
              <a:t>Positividad para parásitos intestinales por sexo y edad</a:t>
            </a:r>
            <a:endParaRPr lang="es-CO" dirty="0">
              <a:latin typeface="Gotham Light" pitchFamily="50" charset="0"/>
            </a:endParaRPr>
          </a:p>
        </p:txBody>
      </p:sp>
      <p:sp>
        <p:nvSpPr>
          <p:cNvPr id="4" name="Content Placeholder 4">
            <a:extLst>
              <a:ext uri="{FF2B5EF4-FFF2-40B4-BE49-F238E27FC236}">
                <a16:creationId xmlns:a16="http://schemas.microsoft.com/office/drawing/2014/main" id="{62F81CD4-CE9D-498D-8ABB-26A43856EBBF}"/>
              </a:ext>
            </a:extLst>
          </p:cNvPr>
          <p:cNvSpPr>
            <a:spLocks noGrp="1"/>
          </p:cNvSpPr>
          <p:nvPr>
            <p:ph sz="quarter" idx="10"/>
          </p:nvPr>
        </p:nvSpPr>
        <p:spPr>
          <a:xfrm>
            <a:off x="493713" y="1114425"/>
            <a:ext cx="8086725" cy="1954535"/>
          </a:xfrm>
        </p:spPr>
        <p:txBody>
          <a:bodyPr>
            <a:normAutofit fontScale="92500"/>
          </a:bodyPr>
          <a:lstStyle/>
          <a:p>
            <a:pPr>
              <a:defRPr b="0" i="0"/>
            </a:pPr>
            <a:r>
              <a:rPr lang="x-none" altLang="en-US" sz="2000" dirty="0">
                <a:latin typeface="Gotham Light" pitchFamily="50" charset="0"/>
              </a:rPr>
              <a:t>Ref: Okodua M, et al. Age and sex distribution of intestinal parasite infection among HIV-infected subjects in Abeokuta, Nigeria. JHAS Online 2003;4:3</a:t>
            </a:r>
          </a:p>
          <a:p>
            <a:pPr marL="0" indent="0">
              <a:buNone/>
              <a:defRPr b="0" i="0"/>
            </a:pPr>
            <a:endParaRPr lang="en-US" altLang="en-US" sz="1200" dirty="0">
              <a:latin typeface="Gotham Light" pitchFamily="50" charset="0"/>
            </a:endParaRPr>
          </a:p>
          <a:p>
            <a:pPr marL="0" indent="0" algn="ctr">
              <a:buNone/>
              <a:defRPr b="0" i="0"/>
            </a:pPr>
            <a:r>
              <a:rPr lang="x-none" altLang="en-US" sz="2000" dirty="0">
                <a:latin typeface="Gotham Light" pitchFamily="50" charset="0"/>
              </a:rPr>
              <a:t>Tabla. Proporción con infección de parásitos intestinales por </a:t>
            </a:r>
            <a:r>
              <a:rPr lang="es-CO" altLang="en-US" sz="2000" dirty="0">
                <a:latin typeface="Gotham Light" pitchFamily="50" charset="0"/>
              </a:rPr>
              <a:t>grupo de edad y </a:t>
            </a:r>
            <a:r>
              <a:rPr lang="x-none" altLang="en-US" sz="2000" dirty="0">
                <a:latin typeface="Gotham Light" pitchFamily="50" charset="0"/>
              </a:rPr>
              <a:t>sexo</a:t>
            </a:r>
            <a:endParaRPr lang="es-CO" altLang="en-US" sz="2000" dirty="0">
              <a:latin typeface="Gotham Light" pitchFamily="50" charset="0"/>
            </a:endParaRPr>
          </a:p>
          <a:p>
            <a:pPr marL="0" indent="0">
              <a:buNone/>
              <a:defRPr b="0" i="0"/>
            </a:pPr>
            <a:endParaRPr lang="x-none" altLang="en-US" sz="2000" dirty="0"/>
          </a:p>
        </p:txBody>
      </p:sp>
      <p:graphicFrame>
        <p:nvGraphicFramePr>
          <p:cNvPr id="8" name="Table 5">
            <a:extLst>
              <a:ext uri="{FF2B5EF4-FFF2-40B4-BE49-F238E27FC236}">
                <a16:creationId xmlns:a16="http://schemas.microsoft.com/office/drawing/2014/main" id="{12B5BB73-4A92-4FC4-BFBA-F06394CF7B57}"/>
              </a:ext>
            </a:extLst>
          </p:cNvPr>
          <p:cNvGraphicFramePr>
            <a:graphicFrameLocks noGrp="1"/>
          </p:cNvGraphicFramePr>
          <p:nvPr>
            <p:extLst>
              <p:ext uri="{D42A27DB-BD31-4B8C-83A1-F6EECF244321}">
                <p14:modId xmlns:p14="http://schemas.microsoft.com/office/powerpoint/2010/main" val="3221893168"/>
              </p:ext>
            </p:extLst>
          </p:nvPr>
        </p:nvGraphicFramePr>
        <p:xfrm>
          <a:off x="457200" y="3124200"/>
          <a:ext cx="8153400" cy="3166623"/>
        </p:xfrm>
        <a:graphic>
          <a:graphicData uri="http://schemas.openxmlformats.org/drawingml/2006/table">
            <a:tbl>
              <a:tblPr/>
              <a:tblGrid>
                <a:gridCol w="949325">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1687">
                  <a:extLst>
                    <a:ext uri="{9D8B030D-6E8A-4147-A177-3AD203B41FA5}">
                      <a16:colId xmlns:a16="http://schemas.microsoft.com/office/drawing/2014/main" val="20008"/>
                    </a:ext>
                  </a:extLst>
                </a:gridCol>
                <a:gridCol w="800100">
                  <a:extLst>
                    <a:ext uri="{9D8B030D-6E8A-4147-A177-3AD203B41FA5}">
                      <a16:colId xmlns:a16="http://schemas.microsoft.com/office/drawing/2014/main" val="20009"/>
                    </a:ext>
                  </a:extLst>
                </a:gridCol>
              </a:tblGrid>
              <a:tr h="333448">
                <a:tc>
                  <a:txBody>
                    <a:bodyPr/>
                    <a:lstStyle/>
                    <a:p>
                      <a:pPr marL="0" marR="0" lvl="0" indent="0" algn="l"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Calibri" pitchFamily="34" charset="0"/>
                          <a:cs typeface="Times New Roman" pitchFamily="18" charset="0"/>
                        </a:rPr>
                        <a:t> </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Hombres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Mujeres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Total</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828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Edad</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N.° 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N.° 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N.° examinados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N.°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 de positivos</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 20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6</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16,7%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28,6%</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13</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23,1%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20 – 29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40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12</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30,0%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42</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15</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35,7%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82</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32,9%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30 – 39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38</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28,9%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42</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23,8%</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80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26,3%</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40 – 49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16</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18,8%</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6</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31,6%</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35</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9</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25,7%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50+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0,0%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25,0%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5</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20,0%</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448">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Total</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101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26,7%</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114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a:ln>
                            <a:noFill/>
                          </a:ln>
                          <a:solidFill>
                            <a:srgbClr val="000000"/>
                          </a:solidFill>
                          <a:latin typeface="Gotham Light" pitchFamily="50" charset="0"/>
                          <a:cs typeface="Times New Roman" pitchFamily="18" charset="0"/>
                        </a:rPr>
                        <a:t>34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29,8%</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215</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61</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defRPr b="0" i="0"/>
                      </a:pPr>
                      <a:r>
                        <a:rPr kumimoji="0" lang="x-none" sz="1800" b="0" i="0" u="none" strike="noStrike" cap="none" normalizeH="0" baseline="0" dirty="0">
                          <a:ln>
                            <a:noFill/>
                          </a:ln>
                          <a:solidFill>
                            <a:srgbClr val="000000"/>
                          </a:solidFill>
                          <a:latin typeface="Gotham Light" pitchFamily="50" charset="0"/>
                          <a:cs typeface="Times New Roman" pitchFamily="18" charset="0"/>
                        </a:rPr>
                        <a:t>28,4%</a:t>
                      </a:r>
                    </a:p>
                  </a:txBody>
                  <a:tcPr marL="9525" marR="9525" marT="9527"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751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9A77F-CEA9-4B6E-9C45-C7C486F513D1}"/>
              </a:ext>
            </a:extLst>
          </p:cNvPr>
          <p:cNvSpPr>
            <a:spLocks noGrp="1"/>
          </p:cNvSpPr>
          <p:nvPr>
            <p:ph type="title"/>
          </p:nvPr>
        </p:nvSpPr>
        <p:spPr/>
        <p:txBody>
          <a:bodyPr>
            <a:noAutofit/>
          </a:bodyPr>
          <a:lstStyle/>
          <a:p>
            <a:r>
              <a:rPr lang="x-none" sz="3200" dirty="0">
                <a:solidFill>
                  <a:srgbClr val="C00000"/>
                </a:solidFill>
                <a:latin typeface="Gotham Black" pitchFamily="50" charset="0"/>
              </a:rPr>
              <a:t>Pasos para llegar a las tablas vacías </a:t>
            </a:r>
            <a:endParaRPr lang="es-CO" sz="32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F00E3657-83DE-475F-AFDC-EDD315D16F60}"/>
              </a:ext>
            </a:extLst>
          </p:cNvPr>
          <p:cNvSpPr>
            <a:spLocks noGrp="1"/>
          </p:cNvSpPr>
          <p:nvPr>
            <p:ph sz="quarter" idx="10"/>
          </p:nvPr>
        </p:nvSpPr>
        <p:spPr>
          <a:xfrm>
            <a:off x="528637" y="1412776"/>
            <a:ext cx="8086725" cy="4538385"/>
          </a:xfrm>
        </p:spPr>
        <p:txBody>
          <a:bodyPr>
            <a:normAutofit fontScale="92500"/>
          </a:bodyPr>
          <a:lstStyle/>
          <a:p>
            <a:pPr marL="514350" indent="-514350">
              <a:buClrTx/>
              <a:buFont typeface="+mj-lt"/>
              <a:buAutoNum type="arabicPeriod"/>
              <a:defRPr b="0" i="0"/>
            </a:pPr>
            <a:r>
              <a:rPr lang="x-none" dirty="0">
                <a:latin typeface="Gotham Light" pitchFamily="50" charset="0"/>
              </a:rPr>
              <a:t>Elegir variables a analizar / resumir</a:t>
            </a:r>
          </a:p>
          <a:p>
            <a:pPr marL="514350" indent="-514350">
              <a:buClrTx/>
              <a:buFont typeface="+mj-lt"/>
              <a:buAutoNum type="arabicPeriod"/>
              <a:defRPr b="0" i="0"/>
            </a:pPr>
            <a:r>
              <a:rPr lang="x-none" dirty="0">
                <a:latin typeface="Gotham Light" pitchFamily="50" charset="0"/>
              </a:rPr>
              <a:t>Por cada variable, determinar el tipo de variable</a:t>
            </a:r>
          </a:p>
          <a:p>
            <a:pPr marL="514350" indent="-514350">
              <a:buClrTx/>
              <a:buFont typeface="+mj-lt"/>
              <a:buAutoNum type="arabicPeriod"/>
              <a:defRPr b="0" i="0"/>
            </a:pPr>
            <a:r>
              <a:rPr lang="x-none" dirty="0">
                <a:latin typeface="Gotham Light" pitchFamily="50" charset="0"/>
              </a:rPr>
              <a:t>Decidir cómo resumir cada variable, en base al tipo de variable</a:t>
            </a:r>
          </a:p>
          <a:p>
            <a:pPr marL="514350" indent="-514350">
              <a:buClrTx/>
              <a:buFont typeface="+mj-lt"/>
              <a:buAutoNum type="arabicPeriod"/>
              <a:defRPr b="0" i="0"/>
            </a:pPr>
            <a:r>
              <a:rPr lang="x-none" dirty="0">
                <a:latin typeface="Gotham Light" pitchFamily="50" charset="0"/>
              </a:rPr>
              <a:t>Para las variables cuantitativas, decidir las agrupaciones (categorías) si fuera necesario</a:t>
            </a:r>
          </a:p>
          <a:p>
            <a:pPr marL="514350" indent="-514350">
              <a:buClrTx/>
              <a:buFont typeface="+mj-lt"/>
              <a:buAutoNum type="arabicPeriod"/>
              <a:defRPr b="0" i="0"/>
            </a:pPr>
            <a:r>
              <a:rPr lang="x-none" dirty="0">
                <a:latin typeface="Gotham Light" pitchFamily="50" charset="0"/>
              </a:rPr>
              <a:t>Crear tablas vacías y estadísticas sin números </a:t>
            </a:r>
          </a:p>
          <a:p>
            <a:pPr marL="0" indent="0">
              <a:buNone/>
            </a:pPr>
            <a:endParaRPr lang="es-CO" dirty="0"/>
          </a:p>
        </p:txBody>
      </p:sp>
    </p:spTree>
    <p:extLst>
      <p:ext uri="{BB962C8B-B14F-4D97-AF65-F5344CB8AC3E}">
        <p14:creationId xmlns:p14="http://schemas.microsoft.com/office/powerpoint/2010/main" val="264933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D877D-F455-4CFA-9BDA-E055E857C53E}"/>
              </a:ext>
            </a:extLst>
          </p:cNvPr>
          <p:cNvSpPr>
            <a:spLocks noGrp="1"/>
          </p:cNvSpPr>
          <p:nvPr>
            <p:ph type="title"/>
          </p:nvPr>
        </p:nvSpPr>
        <p:spPr/>
        <p:txBody>
          <a:bodyPr>
            <a:noAutofit/>
          </a:bodyPr>
          <a:lstStyle/>
          <a:p>
            <a:pPr algn="r"/>
            <a:r>
              <a:rPr lang="x-none" altLang="en-US" sz="3200" dirty="0">
                <a:solidFill>
                  <a:srgbClr val="C00000"/>
                </a:solidFill>
                <a:latin typeface="Gotham Black" pitchFamily="50" charset="0"/>
              </a:rPr>
              <a:t>1. Elija las variables a analizar</a:t>
            </a:r>
            <a:endParaRPr lang="es-CO" sz="3200" dirty="0">
              <a:solidFill>
                <a:srgbClr val="C00000"/>
              </a:solidFill>
              <a:latin typeface="Gotham Black" pitchFamily="50" charset="0"/>
            </a:endParaRPr>
          </a:p>
        </p:txBody>
      </p:sp>
      <p:sp>
        <p:nvSpPr>
          <p:cNvPr id="4" name="Content Placeholder 2">
            <a:extLst>
              <a:ext uri="{FF2B5EF4-FFF2-40B4-BE49-F238E27FC236}">
                <a16:creationId xmlns:a16="http://schemas.microsoft.com/office/drawing/2014/main" id="{A81C1EA0-AD09-4293-82C8-5477821649D0}"/>
              </a:ext>
            </a:extLst>
          </p:cNvPr>
          <p:cNvSpPr txBox="1"/>
          <p:nvPr/>
        </p:nvSpPr>
        <p:spPr>
          <a:xfrm>
            <a:off x="265891" y="2505645"/>
            <a:ext cx="4712198" cy="39618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66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b="0" i="0"/>
            </a:pPr>
            <a:r>
              <a:rPr lang="x-none" sz="2400" dirty="0">
                <a:solidFill>
                  <a:prstClr val="black"/>
                </a:solidFill>
                <a:latin typeface="Gotham Light" pitchFamily="50" charset="0"/>
                <a:cs typeface="Arial" panose="020B0604020202020204" pitchFamily="34" charset="0"/>
              </a:rPr>
              <a:t>Entre los casos, </a:t>
            </a:r>
          </a:p>
          <a:p>
            <a:pPr>
              <a:buFont typeface="Arial" panose="020B0604020202020204" pitchFamily="34" charset="0"/>
              <a:buChar char="–"/>
              <a:defRPr b="0" i="0"/>
            </a:pPr>
            <a:r>
              <a:rPr lang="es-CO" sz="2400" dirty="0">
                <a:solidFill>
                  <a:prstClr val="black"/>
                </a:solidFill>
                <a:latin typeface="Gotham Light" pitchFamily="50" charset="0"/>
                <a:cs typeface="Arial" panose="020B0604020202020204" pitchFamily="34" charset="0"/>
              </a:rPr>
              <a:t>¿</a:t>
            </a:r>
            <a:r>
              <a:rPr lang="x-none" sz="2400" dirty="0">
                <a:solidFill>
                  <a:prstClr val="black"/>
                </a:solidFill>
                <a:latin typeface="Gotham Light" pitchFamily="50" charset="0"/>
                <a:cs typeface="Arial" panose="020B0604020202020204" pitchFamily="34" charset="0"/>
              </a:rPr>
              <a:t>características clínicas?</a:t>
            </a:r>
            <a:endParaRPr lang="es-CO" sz="2400" dirty="0">
              <a:solidFill>
                <a:prstClr val="black"/>
              </a:solidFill>
              <a:latin typeface="Gotham Light" pitchFamily="50" charset="0"/>
              <a:cs typeface="Arial" panose="020B0604020202020204" pitchFamily="34" charset="0"/>
            </a:endParaRPr>
          </a:p>
          <a:p>
            <a:pPr marL="0" indent="0">
              <a:buNone/>
              <a:defRPr b="0" i="0"/>
            </a:pPr>
            <a:endParaRPr lang="x-none" sz="2400" dirty="0">
              <a:solidFill>
                <a:prstClr val="black"/>
              </a:solidFill>
              <a:latin typeface="Gotham Light" pitchFamily="50" charset="0"/>
              <a:cs typeface="Arial" panose="020B0604020202020204" pitchFamily="34" charset="0"/>
            </a:endParaRPr>
          </a:p>
          <a:p>
            <a:pPr>
              <a:buFont typeface="Arial" panose="020B0604020202020204" pitchFamily="34" charset="0"/>
              <a:buChar char="–"/>
              <a:defRPr b="0" i="0"/>
            </a:pPr>
            <a:r>
              <a:rPr lang="es-CO" sz="2400" dirty="0">
                <a:solidFill>
                  <a:prstClr val="black"/>
                </a:solidFill>
                <a:latin typeface="Gotham Light" pitchFamily="50" charset="0"/>
                <a:cs typeface="Arial" panose="020B0604020202020204" pitchFamily="34" charset="0"/>
              </a:rPr>
              <a:t>¿</a:t>
            </a:r>
            <a:r>
              <a:rPr lang="x-none" sz="2400" dirty="0">
                <a:solidFill>
                  <a:prstClr val="black"/>
                </a:solidFill>
                <a:latin typeface="Gotham Light" pitchFamily="50" charset="0"/>
                <a:cs typeface="Arial" panose="020B0604020202020204" pitchFamily="34" charset="0"/>
              </a:rPr>
              <a:t>patrón de tiempo?</a:t>
            </a:r>
            <a:endParaRPr lang="es-CO" sz="2400" dirty="0">
              <a:solidFill>
                <a:prstClr val="black"/>
              </a:solidFill>
              <a:latin typeface="Gotham Light" pitchFamily="50" charset="0"/>
              <a:cs typeface="Arial" panose="020B0604020202020204" pitchFamily="34" charset="0"/>
            </a:endParaRPr>
          </a:p>
          <a:p>
            <a:pPr marL="0" indent="0">
              <a:buNone/>
              <a:defRPr b="0" i="0"/>
            </a:pPr>
            <a:endParaRPr lang="x-none" sz="2400" dirty="0">
              <a:solidFill>
                <a:prstClr val="black"/>
              </a:solidFill>
              <a:latin typeface="Gotham Light" pitchFamily="50" charset="0"/>
              <a:cs typeface="Arial" panose="020B0604020202020204" pitchFamily="34" charset="0"/>
            </a:endParaRPr>
          </a:p>
          <a:p>
            <a:pPr>
              <a:buFont typeface="Arial" panose="020B0604020202020204" pitchFamily="34" charset="0"/>
              <a:buChar char="–"/>
              <a:defRPr b="0" i="0"/>
            </a:pPr>
            <a:r>
              <a:rPr lang="es-CO" sz="2400" dirty="0">
                <a:solidFill>
                  <a:prstClr val="black"/>
                </a:solidFill>
                <a:latin typeface="Gotham Light" pitchFamily="50" charset="0"/>
                <a:cs typeface="Arial" panose="020B0604020202020204" pitchFamily="34" charset="0"/>
              </a:rPr>
              <a:t>¿</a:t>
            </a:r>
            <a:r>
              <a:rPr lang="x-none" sz="2400" dirty="0">
                <a:solidFill>
                  <a:prstClr val="black"/>
                </a:solidFill>
                <a:latin typeface="Gotham Light" pitchFamily="50" charset="0"/>
                <a:cs typeface="Arial" panose="020B0604020202020204" pitchFamily="34" charset="0"/>
              </a:rPr>
              <a:t>lugar?</a:t>
            </a:r>
          </a:p>
          <a:p>
            <a:pPr>
              <a:buFont typeface="Arial" panose="020B0604020202020204" pitchFamily="34" charset="0"/>
              <a:buChar char="–"/>
              <a:defRPr b="0" i="0"/>
            </a:pPr>
            <a:r>
              <a:rPr lang="es-CO" sz="2400" dirty="0">
                <a:solidFill>
                  <a:prstClr val="black"/>
                </a:solidFill>
                <a:latin typeface="Gotham Light" pitchFamily="50" charset="0"/>
                <a:cs typeface="Arial" panose="020B0604020202020204" pitchFamily="34" charset="0"/>
              </a:rPr>
              <a:t>¿</a:t>
            </a:r>
            <a:r>
              <a:rPr lang="x-none" sz="2400" dirty="0">
                <a:solidFill>
                  <a:prstClr val="black"/>
                </a:solidFill>
                <a:latin typeface="Gotham Light" pitchFamily="50" charset="0"/>
                <a:cs typeface="Arial" panose="020B0604020202020204" pitchFamily="34" charset="0"/>
              </a:rPr>
              <a:t>características de sexo y edad?</a:t>
            </a:r>
          </a:p>
        </p:txBody>
      </p:sp>
      <p:sp>
        <p:nvSpPr>
          <p:cNvPr id="5" name="Content Placeholder 2">
            <a:extLst>
              <a:ext uri="{FF2B5EF4-FFF2-40B4-BE49-F238E27FC236}">
                <a16:creationId xmlns:a16="http://schemas.microsoft.com/office/drawing/2014/main" id="{D8AC2729-71CD-4E41-8C97-CF0A78B9113F}"/>
              </a:ext>
            </a:extLst>
          </p:cNvPr>
          <p:cNvSpPr txBox="1"/>
          <p:nvPr/>
        </p:nvSpPr>
        <p:spPr>
          <a:xfrm>
            <a:off x="4572000" y="2475908"/>
            <a:ext cx="4231330" cy="36157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660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b="0" i="0"/>
            </a:pPr>
            <a:r>
              <a:rPr lang="x-none" sz="2400" dirty="0">
                <a:solidFill>
                  <a:srgbClr val="C00000"/>
                </a:solidFill>
                <a:latin typeface="Gotham Light" pitchFamily="50" charset="0"/>
                <a:cs typeface="Arial" panose="020B0604020202020204" pitchFamily="34" charset="0"/>
              </a:rPr>
              <a:t>  </a:t>
            </a:r>
          </a:p>
          <a:p>
            <a:pPr>
              <a:buFont typeface="Arial" panose="020B0604020202020204" pitchFamily="34" charset="0"/>
              <a:buChar char="–"/>
              <a:defRPr b="0" i="0"/>
            </a:pPr>
            <a:r>
              <a:rPr lang="x-none" sz="2400" b="1" dirty="0">
                <a:solidFill>
                  <a:srgbClr val="C00000"/>
                </a:solidFill>
                <a:latin typeface="Gotham Light" pitchFamily="50" charset="0"/>
                <a:cs typeface="Arial" panose="020B0604020202020204" pitchFamily="34" charset="0"/>
              </a:rPr>
              <a:t>fiebre, mialgias, ictericia</a:t>
            </a:r>
          </a:p>
          <a:p>
            <a:pPr>
              <a:buFont typeface="Arial" panose="020B0604020202020204" pitchFamily="34" charset="0"/>
              <a:buChar char="–"/>
              <a:defRPr b="0" i="0"/>
            </a:pPr>
            <a:r>
              <a:rPr lang="x-none" sz="2400" b="1" dirty="0">
                <a:solidFill>
                  <a:srgbClr val="C00000"/>
                </a:solidFill>
                <a:latin typeface="Gotham Light" pitchFamily="50" charset="0"/>
                <a:cs typeface="Arial" panose="020B0604020202020204" pitchFamily="34" charset="0"/>
              </a:rPr>
              <a:t>fecha de aparición, hospitalización</a:t>
            </a:r>
            <a:endParaRPr lang="es-CO" sz="2400" b="1" dirty="0">
              <a:solidFill>
                <a:srgbClr val="C00000"/>
              </a:solidFill>
              <a:latin typeface="Gotham Light" pitchFamily="50" charset="0"/>
              <a:cs typeface="Arial" panose="020B0604020202020204" pitchFamily="34" charset="0"/>
            </a:endParaRPr>
          </a:p>
          <a:p>
            <a:pPr>
              <a:buFont typeface="Arial" panose="020B0604020202020204" pitchFamily="34" charset="0"/>
              <a:buChar char="–"/>
              <a:defRPr b="0" i="0"/>
            </a:pPr>
            <a:r>
              <a:rPr lang="es-CO" sz="2400" b="1" dirty="0">
                <a:solidFill>
                  <a:srgbClr val="C00000"/>
                </a:solidFill>
                <a:latin typeface="Gotham Light" pitchFamily="50" charset="0"/>
                <a:cs typeface="Arial" panose="020B0604020202020204" pitchFamily="34" charset="0"/>
              </a:rPr>
              <a:t>H</a:t>
            </a:r>
            <a:r>
              <a:rPr lang="x-none" sz="2400" b="1" dirty="0">
                <a:solidFill>
                  <a:srgbClr val="C00000"/>
                </a:solidFill>
                <a:latin typeface="Gotham Light" pitchFamily="50" charset="0"/>
                <a:cs typeface="Arial" panose="020B0604020202020204" pitchFamily="34" charset="0"/>
              </a:rPr>
              <a:t>oga</a:t>
            </a:r>
            <a:r>
              <a:rPr lang="es-CO" sz="2400" b="1" dirty="0">
                <a:solidFill>
                  <a:srgbClr val="C00000"/>
                </a:solidFill>
                <a:latin typeface="Gotham Light" pitchFamily="50" charset="0"/>
                <a:cs typeface="Arial" panose="020B0604020202020204" pitchFamily="34" charset="0"/>
              </a:rPr>
              <a:t>r</a:t>
            </a:r>
          </a:p>
          <a:p>
            <a:pPr>
              <a:buFont typeface="Arial" panose="020B0604020202020204" pitchFamily="34" charset="0"/>
              <a:buChar char="–"/>
              <a:defRPr b="0" i="0"/>
            </a:pPr>
            <a:endParaRPr lang="es-CO" sz="2400" b="1" dirty="0">
              <a:solidFill>
                <a:srgbClr val="C00000"/>
              </a:solidFill>
              <a:latin typeface="Gotham Light" pitchFamily="50" charset="0"/>
              <a:cs typeface="Arial" panose="020B0604020202020204" pitchFamily="34" charset="0"/>
            </a:endParaRPr>
          </a:p>
          <a:p>
            <a:pPr>
              <a:buFont typeface="Arial" panose="020B0604020202020204" pitchFamily="34" charset="0"/>
              <a:buChar char="–"/>
              <a:defRPr b="0" i="0"/>
            </a:pPr>
            <a:r>
              <a:rPr lang="es-CO" sz="2400" b="1" dirty="0">
                <a:solidFill>
                  <a:srgbClr val="C00000"/>
                </a:solidFill>
                <a:latin typeface="Gotham Light" pitchFamily="50" charset="0"/>
                <a:cs typeface="Arial" panose="020B0604020202020204" pitchFamily="34" charset="0"/>
              </a:rPr>
              <a:t>E</a:t>
            </a:r>
            <a:r>
              <a:rPr lang="x-none" sz="2400" b="1" dirty="0">
                <a:solidFill>
                  <a:srgbClr val="C00000"/>
                </a:solidFill>
                <a:latin typeface="Gotham Light" pitchFamily="50" charset="0"/>
                <a:cs typeface="Arial" panose="020B0604020202020204" pitchFamily="34" charset="0"/>
              </a:rPr>
              <a:t>dad, sexo</a:t>
            </a:r>
          </a:p>
        </p:txBody>
      </p:sp>
      <p:sp>
        <p:nvSpPr>
          <p:cNvPr id="7" name="CuadroTexto 6">
            <a:extLst>
              <a:ext uri="{FF2B5EF4-FFF2-40B4-BE49-F238E27FC236}">
                <a16:creationId xmlns:a16="http://schemas.microsoft.com/office/drawing/2014/main" id="{80E81EE8-3D1C-47F9-932B-19822245D972}"/>
              </a:ext>
            </a:extLst>
          </p:cNvPr>
          <p:cNvSpPr txBox="1"/>
          <p:nvPr/>
        </p:nvSpPr>
        <p:spPr>
          <a:xfrm>
            <a:off x="683568" y="1353632"/>
            <a:ext cx="8119762" cy="830997"/>
          </a:xfrm>
          <a:prstGeom prst="rect">
            <a:avLst/>
          </a:prstGeom>
          <a:noFill/>
        </p:spPr>
        <p:txBody>
          <a:bodyPr wrap="square">
            <a:spAutoFit/>
          </a:bodyPr>
          <a:lstStyle/>
          <a:p>
            <a:pPr marL="0" indent="0" algn="ctr">
              <a:buFont typeface="Arial" panose="020B0604020202020204" pitchFamily="34" charset="0"/>
              <a:buNone/>
              <a:defRPr b="0" i="0"/>
            </a:pPr>
            <a:r>
              <a:rPr lang="x-none" sz="2400" dirty="0">
                <a:solidFill>
                  <a:prstClr val="black"/>
                </a:solidFill>
                <a:latin typeface="Gotham Black" pitchFamily="50" charset="0"/>
                <a:cs typeface="Arial" panose="020B0604020202020204" pitchFamily="34" charset="0"/>
              </a:rPr>
              <a:t>¿Qué variables se necesitan para responder las preguntas que desea responder?</a:t>
            </a:r>
          </a:p>
        </p:txBody>
      </p:sp>
    </p:spTree>
    <p:extLst>
      <p:ext uri="{BB962C8B-B14F-4D97-AF65-F5344CB8AC3E}">
        <p14:creationId xmlns:p14="http://schemas.microsoft.com/office/powerpoint/2010/main" val="308085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2C355-DCF3-4EDD-93EC-48567A2B975E}"/>
              </a:ext>
            </a:extLst>
          </p:cNvPr>
          <p:cNvSpPr>
            <a:spLocks noGrp="1"/>
          </p:cNvSpPr>
          <p:nvPr>
            <p:ph type="title"/>
          </p:nvPr>
        </p:nvSpPr>
        <p:spPr/>
        <p:txBody>
          <a:bodyPr/>
          <a:lstStyle/>
          <a:p>
            <a:r>
              <a:rPr lang="x-none" sz="2800" b="1" dirty="0">
                <a:solidFill>
                  <a:srgbClr val="C00000"/>
                </a:solidFill>
                <a:latin typeface="Gotham Black" pitchFamily="50" charset="0"/>
                <a:ea typeface="Tahoma" panose="020B0604030504040204" pitchFamily="34" charset="0"/>
                <a:cs typeface="Tahoma" panose="020B0604030504040204" pitchFamily="34" charset="0"/>
              </a:rPr>
              <a:t>Objetivos de aprendizaje</a:t>
            </a:r>
            <a:endParaRPr lang="es-CO" dirty="0">
              <a:latin typeface="Gotham Black" pitchFamily="50" charset="0"/>
            </a:endParaRPr>
          </a:p>
        </p:txBody>
      </p:sp>
      <p:sp>
        <p:nvSpPr>
          <p:cNvPr id="3" name="Content Placeholder 2"/>
          <p:cNvSpPr>
            <a:spLocks noGrp="1"/>
          </p:cNvSpPr>
          <p:nvPr>
            <p:ph sz="quarter" idx="10"/>
          </p:nvPr>
        </p:nvSpPr>
        <p:spPr/>
        <p:txBody>
          <a:bodyPr>
            <a:normAutofit/>
          </a:bodyPr>
          <a:lstStyle/>
          <a:p>
            <a:pPr algn="just">
              <a:defRPr b="0" i="0"/>
            </a:pPr>
            <a:r>
              <a:rPr lang="es-MX" dirty="0">
                <a:latin typeface="Gotham Light" pitchFamily="50" charset="0"/>
              </a:rPr>
              <a:t>Resumir los datos a través de gráficos y mapas </a:t>
            </a:r>
            <a:r>
              <a:rPr lang="es-CO" dirty="0">
                <a:latin typeface="Gotham Light" pitchFamily="50" charset="0"/>
              </a:rPr>
              <a:t>para ilustrar y presentar la información de vigilancia.</a:t>
            </a:r>
            <a:endParaRPr lang="es-MX" dirty="0">
              <a:latin typeface="Gotham Light" pitchFamily="50" charset="0"/>
            </a:endParaRPr>
          </a:p>
          <a:p>
            <a:pPr marL="0" indent="0" algn="just">
              <a:buNone/>
              <a:defRPr b="0" i="0"/>
            </a:pPr>
            <a:endParaRPr lang="es-MX" dirty="0">
              <a:latin typeface="Gotham Light" pitchFamily="50" charset="0"/>
            </a:endParaRPr>
          </a:p>
          <a:p>
            <a:pPr algn="just">
              <a:defRPr b="0" i="0"/>
            </a:pPr>
            <a:r>
              <a:rPr lang="es-MX" dirty="0">
                <a:latin typeface="Gotham Light" pitchFamily="50" charset="0"/>
              </a:rPr>
              <a:t>Reconocer los diferentes tipos de gráficos para presentar los datos de vigilancia </a:t>
            </a:r>
          </a:p>
        </p:txBody>
      </p:sp>
    </p:spTree>
    <p:extLst>
      <p:ext uri="{BB962C8B-B14F-4D97-AF65-F5344CB8AC3E}">
        <p14:creationId xmlns:p14="http://schemas.microsoft.com/office/powerpoint/2010/main" val="24403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FC4291-1D2C-4502-9385-22530028230B}"/>
              </a:ext>
            </a:extLst>
          </p:cNvPr>
          <p:cNvSpPr>
            <a:spLocks noGrp="1"/>
          </p:cNvSpPr>
          <p:nvPr>
            <p:ph type="title"/>
          </p:nvPr>
        </p:nvSpPr>
        <p:spPr>
          <a:xfrm>
            <a:off x="492919" y="390525"/>
            <a:ext cx="8086725" cy="516314"/>
          </a:xfrm>
        </p:spPr>
        <p:txBody>
          <a:bodyPr>
            <a:noAutofit/>
          </a:bodyPr>
          <a:lstStyle/>
          <a:p>
            <a:pPr algn="r"/>
            <a:r>
              <a:rPr lang="x-none" altLang="en-US" sz="2800" dirty="0">
                <a:solidFill>
                  <a:srgbClr val="C00000"/>
                </a:solidFill>
                <a:latin typeface="Gotham Black" pitchFamily="50" charset="0"/>
              </a:rPr>
              <a:t>2. </a:t>
            </a:r>
            <a:r>
              <a:rPr lang="es-CO" altLang="en-US" sz="2800" dirty="0">
                <a:solidFill>
                  <a:srgbClr val="C00000"/>
                </a:solidFill>
                <a:latin typeface="Gotham Black" pitchFamily="50" charset="0"/>
              </a:rPr>
              <a:t>Determine las</a:t>
            </a:r>
            <a:r>
              <a:rPr lang="x-none" altLang="en-US" sz="2800" dirty="0">
                <a:solidFill>
                  <a:srgbClr val="C00000"/>
                </a:solidFill>
                <a:latin typeface="Gotham Black" pitchFamily="50" charset="0"/>
              </a:rPr>
              <a:t> variable</a:t>
            </a:r>
            <a:r>
              <a:rPr lang="es-CO" altLang="en-US" sz="2800" dirty="0">
                <a:solidFill>
                  <a:srgbClr val="C00000"/>
                </a:solidFill>
                <a:latin typeface="Gotham Black" pitchFamily="50" charset="0"/>
              </a:rPr>
              <a:t>s.</a:t>
            </a:r>
            <a:br>
              <a:rPr lang="es-CO" altLang="en-US" sz="2800" dirty="0">
                <a:solidFill>
                  <a:srgbClr val="C00000"/>
                </a:solidFill>
                <a:latin typeface="Gotham Black" pitchFamily="50" charset="0"/>
              </a:rPr>
            </a:br>
            <a:r>
              <a:rPr lang="es-CO" altLang="en-US" sz="2800" dirty="0">
                <a:solidFill>
                  <a:srgbClr val="C00000"/>
                </a:solidFill>
                <a:latin typeface="Gotham Black" pitchFamily="50" charset="0"/>
              </a:rPr>
              <a:t>3. Resumen/análisis</a:t>
            </a:r>
            <a:endParaRPr lang="es-CO" sz="2800" dirty="0">
              <a:solidFill>
                <a:srgbClr val="C00000"/>
              </a:solidFill>
              <a:latin typeface="Gotham Black" pitchFamily="50" charset="0"/>
            </a:endParaRPr>
          </a:p>
        </p:txBody>
      </p:sp>
      <p:graphicFrame>
        <p:nvGraphicFramePr>
          <p:cNvPr id="4" name="Tabla 4">
            <a:extLst>
              <a:ext uri="{FF2B5EF4-FFF2-40B4-BE49-F238E27FC236}">
                <a16:creationId xmlns:a16="http://schemas.microsoft.com/office/drawing/2014/main" id="{C711917E-DE8B-48CE-A2AD-E5AF1D1B4C82}"/>
              </a:ext>
            </a:extLst>
          </p:cNvPr>
          <p:cNvGraphicFramePr>
            <a:graphicFrameLocks noGrp="1"/>
          </p:cNvGraphicFramePr>
          <p:nvPr>
            <p:extLst>
              <p:ext uri="{D42A27DB-BD31-4B8C-83A1-F6EECF244321}">
                <p14:modId xmlns:p14="http://schemas.microsoft.com/office/powerpoint/2010/main" val="2413176163"/>
              </p:ext>
            </p:extLst>
          </p:nvPr>
        </p:nvGraphicFramePr>
        <p:xfrm>
          <a:off x="588528" y="1700808"/>
          <a:ext cx="7895505" cy="4328160"/>
        </p:xfrm>
        <a:graphic>
          <a:graphicData uri="http://schemas.openxmlformats.org/drawingml/2006/table">
            <a:tbl>
              <a:tblPr firstRow="1" bandRow="1">
                <a:tableStyleId>{5940675A-B579-460E-94D1-54222C63F5DA}</a:tableStyleId>
              </a:tblPr>
              <a:tblGrid>
                <a:gridCol w="2327288">
                  <a:extLst>
                    <a:ext uri="{9D8B030D-6E8A-4147-A177-3AD203B41FA5}">
                      <a16:colId xmlns:a16="http://schemas.microsoft.com/office/drawing/2014/main" val="1468720857"/>
                    </a:ext>
                  </a:extLst>
                </a:gridCol>
                <a:gridCol w="2936382">
                  <a:extLst>
                    <a:ext uri="{9D8B030D-6E8A-4147-A177-3AD203B41FA5}">
                      <a16:colId xmlns:a16="http://schemas.microsoft.com/office/drawing/2014/main" val="3915667570"/>
                    </a:ext>
                  </a:extLst>
                </a:gridCol>
                <a:gridCol w="2631835">
                  <a:extLst>
                    <a:ext uri="{9D8B030D-6E8A-4147-A177-3AD203B41FA5}">
                      <a16:colId xmlns:a16="http://schemas.microsoft.com/office/drawing/2014/main" val="3232342357"/>
                    </a:ext>
                  </a:extLst>
                </a:gridCol>
              </a:tblGrid>
              <a:tr h="226824">
                <a:tc>
                  <a:txBody>
                    <a:bodyPr/>
                    <a:lstStyle/>
                    <a:p>
                      <a:pPr algn="ctr"/>
                      <a:r>
                        <a:rPr lang="es-CO" sz="2000" dirty="0">
                          <a:latin typeface="Gotham Black" pitchFamily="50" charset="0"/>
                        </a:rPr>
                        <a:t>Tipo de variable</a:t>
                      </a:r>
                    </a:p>
                  </a:txBody>
                  <a:tcPr/>
                </a:tc>
                <a:tc>
                  <a:txBody>
                    <a:bodyPr/>
                    <a:lstStyle/>
                    <a:p>
                      <a:pPr algn="ctr"/>
                      <a:r>
                        <a:rPr lang="es-CO" sz="2000" dirty="0">
                          <a:latin typeface="Gotham Black" pitchFamily="50" charset="0"/>
                        </a:rPr>
                        <a:t>Categorías</a:t>
                      </a:r>
                    </a:p>
                  </a:txBody>
                  <a:tcPr/>
                </a:tc>
                <a:tc>
                  <a:txBody>
                    <a:bodyPr/>
                    <a:lstStyle/>
                    <a:p>
                      <a:pPr algn="ctr"/>
                      <a:r>
                        <a:rPr lang="es-CO" sz="2000" dirty="0">
                          <a:latin typeface="Gotham Black" pitchFamily="50" charset="0"/>
                        </a:rPr>
                        <a:t>Análisis</a:t>
                      </a:r>
                    </a:p>
                  </a:txBody>
                  <a:tcPr/>
                </a:tc>
                <a:extLst>
                  <a:ext uri="{0D108BD9-81ED-4DB2-BD59-A6C34878D82A}">
                    <a16:rowId xmlns:a16="http://schemas.microsoft.com/office/drawing/2014/main" val="2479240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en-US" b="1" dirty="0">
                          <a:latin typeface="Gotham Light" pitchFamily="50" charset="0"/>
                        </a:rPr>
                        <a:t>Datos cualitativos categóricos</a:t>
                      </a:r>
                    </a:p>
                    <a:p>
                      <a:endParaRPr lang="es-CO" dirty="0">
                        <a:latin typeface="Gotham Light" pitchFamily="50" charset="0"/>
                      </a:endParaRPr>
                    </a:p>
                  </a:txBody>
                  <a:tcPr/>
                </a:tc>
                <a:tc>
                  <a:txBody>
                    <a:bodyPr/>
                    <a:lstStyle/>
                    <a:p>
                      <a:pPr lvl="1">
                        <a:defRPr b="0" i="0"/>
                      </a:pPr>
                      <a:r>
                        <a:rPr lang="x-none" altLang="en-US" dirty="0">
                          <a:latin typeface="Gotham Light" pitchFamily="50" charset="0"/>
                        </a:rPr>
                        <a:t>Descripciones</a:t>
                      </a:r>
                    </a:p>
                    <a:p>
                      <a:pPr lvl="1">
                        <a:defRPr b="0" i="0"/>
                      </a:pPr>
                      <a:r>
                        <a:rPr lang="x-none" altLang="en-US" dirty="0">
                          <a:latin typeface="Gotham Light" pitchFamily="50" charset="0"/>
                        </a:rPr>
                        <a:t>Información no numérica</a:t>
                      </a:r>
                    </a:p>
                    <a:p>
                      <a:pPr lvl="1">
                        <a:defRPr b="0" i="0"/>
                      </a:pPr>
                      <a:r>
                        <a:rPr lang="x-none" altLang="en-US" dirty="0">
                          <a:latin typeface="Gotham Light" pitchFamily="50" charset="0"/>
                        </a:rPr>
                        <a:t>Ejemplos:  Enfermedad (sí / no), sexo, distrito</a:t>
                      </a:r>
                    </a:p>
                    <a:p>
                      <a:pPr lvl="1">
                        <a:defRPr b="0" i="0"/>
                      </a:pPr>
                      <a:endParaRPr lang="en-US" altLang="en-US" sz="1200" dirty="0">
                        <a:latin typeface="Gotham Light" pitchFamily="50" charset="0"/>
                      </a:endParaRPr>
                    </a:p>
                    <a:p>
                      <a:endParaRPr lang="es-CO" dirty="0">
                        <a:latin typeface="Gotham Light" pitchFamily="50" charset="0"/>
                      </a:endParaRPr>
                    </a:p>
                  </a:txBody>
                  <a:tcPr/>
                </a:tc>
                <a:tc>
                  <a:txBody>
                    <a:bodyPr/>
                    <a:lstStyle/>
                    <a:p>
                      <a:pPr marL="0" indent="0">
                        <a:spcBef>
                          <a:spcPts val="1200"/>
                        </a:spcBef>
                        <a:buClr>
                          <a:srgbClr val="FFFFFF"/>
                        </a:buClr>
                        <a:buFont typeface="Arial" panose="020B0604020202020204" pitchFamily="34" charset="0"/>
                        <a:buNone/>
                        <a:tabLst>
                          <a:tab pos="854075" algn="ctr"/>
                          <a:tab pos="2743200" algn="l"/>
                          <a:tab pos="3717925" algn="ctr"/>
                          <a:tab pos="6972300" algn="ctr"/>
                        </a:tabLst>
                        <a:defRPr b="0" i="0"/>
                      </a:pPr>
                      <a:r>
                        <a:rPr lang="es-CO" altLang="en-US" dirty="0">
                          <a:latin typeface="Gotham Light" pitchFamily="50" charset="0"/>
                        </a:rPr>
                        <a:t>Razones, proporciones, distribuciones de frecuencia, tasas</a:t>
                      </a:r>
                      <a:endParaRPr lang="es-CO" dirty="0">
                        <a:latin typeface="Gotham Light" pitchFamily="50" charset="0"/>
                      </a:endParaRPr>
                    </a:p>
                  </a:txBody>
                  <a:tcPr/>
                </a:tc>
                <a:extLst>
                  <a:ext uri="{0D108BD9-81ED-4DB2-BD59-A6C34878D82A}">
                    <a16:rowId xmlns:a16="http://schemas.microsoft.com/office/drawing/2014/main" val="972234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ltLang="en-US" b="1" dirty="0">
                          <a:latin typeface="Gotham Light" pitchFamily="50" charset="0"/>
                        </a:rPr>
                        <a:t>Datos cuantitativos </a:t>
                      </a:r>
                    </a:p>
                    <a:p>
                      <a:endParaRPr lang="es-CO" dirty="0">
                        <a:latin typeface="Gotham Light" pitchFamily="50" charset="0"/>
                      </a:endParaRPr>
                    </a:p>
                  </a:txBody>
                  <a:tcPr/>
                </a:tc>
                <a:tc>
                  <a:txBody>
                    <a:bodyPr/>
                    <a:lstStyle/>
                    <a:p>
                      <a:pPr lvl="1">
                        <a:defRPr b="0" i="0"/>
                      </a:pPr>
                      <a:r>
                        <a:rPr lang="x-none" altLang="en-US" dirty="0">
                          <a:latin typeface="Gotham Light" pitchFamily="50" charset="0"/>
                        </a:rPr>
                        <a:t>Mediciones</a:t>
                      </a:r>
                    </a:p>
                    <a:p>
                      <a:pPr lvl="1">
                        <a:defRPr b="0" i="0"/>
                      </a:pPr>
                      <a:r>
                        <a:rPr lang="x-none" altLang="en-US" dirty="0">
                          <a:latin typeface="Gotham Light" pitchFamily="50" charset="0"/>
                        </a:rPr>
                        <a:t>Datos numéricos</a:t>
                      </a:r>
                    </a:p>
                    <a:p>
                      <a:pPr lvl="1">
                        <a:defRPr b="0" i="0"/>
                      </a:pPr>
                      <a:r>
                        <a:rPr lang="x-none" altLang="en-US" dirty="0">
                          <a:latin typeface="Gotham Light" pitchFamily="50" charset="0"/>
                        </a:rPr>
                        <a:t>Ejemplos: Edad, altura, cantidad de niños</a:t>
                      </a:r>
                    </a:p>
                    <a:p>
                      <a:endParaRPr lang="es-CO" dirty="0">
                        <a:latin typeface="Gotham Light" pitchFamily="50" charset="0"/>
                      </a:endParaRPr>
                    </a:p>
                  </a:txBody>
                  <a:tcPr/>
                </a:tc>
                <a:tc>
                  <a:txBody>
                    <a:bodyPr/>
                    <a:lstStyle/>
                    <a:p>
                      <a:r>
                        <a:rPr lang="x-none" altLang="en-US" dirty="0">
                          <a:latin typeface="Gotham Light" pitchFamily="50" charset="0"/>
                        </a:rPr>
                        <a:t>Media, mediana, moda, rango</a:t>
                      </a:r>
                      <a:r>
                        <a:rPr lang="es-CO" altLang="en-US" dirty="0">
                          <a:latin typeface="Gotham Light" pitchFamily="50" charset="0"/>
                        </a:rPr>
                        <a:t>.</a:t>
                      </a:r>
                      <a:endParaRPr lang="es-CO" dirty="0">
                        <a:latin typeface="Gotham Light" pitchFamily="50" charset="0"/>
                      </a:endParaRPr>
                    </a:p>
                  </a:txBody>
                  <a:tcPr/>
                </a:tc>
                <a:extLst>
                  <a:ext uri="{0D108BD9-81ED-4DB2-BD59-A6C34878D82A}">
                    <a16:rowId xmlns:a16="http://schemas.microsoft.com/office/drawing/2014/main" val="2549391800"/>
                  </a:ext>
                </a:extLst>
              </a:tr>
            </a:tbl>
          </a:graphicData>
        </a:graphic>
      </p:graphicFrame>
    </p:spTree>
    <p:extLst>
      <p:ext uri="{BB962C8B-B14F-4D97-AF65-F5344CB8AC3E}">
        <p14:creationId xmlns:p14="http://schemas.microsoft.com/office/powerpoint/2010/main" val="1191739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89AF5-EEFC-485E-AEA7-6F95064778EB}"/>
              </a:ext>
            </a:extLst>
          </p:cNvPr>
          <p:cNvSpPr>
            <a:spLocks noGrp="1"/>
          </p:cNvSpPr>
          <p:nvPr>
            <p:ph type="title"/>
          </p:nvPr>
        </p:nvSpPr>
        <p:spPr>
          <a:xfrm>
            <a:off x="501125" y="260648"/>
            <a:ext cx="8086725" cy="518195"/>
          </a:xfrm>
        </p:spPr>
        <p:txBody>
          <a:bodyPr>
            <a:noAutofit/>
          </a:bodyPr>
          <a:lstStyle/>
          <a:p>
            <a:pPr algn="r"/>
            <a:r>
              <a:rPr lang="x-none" sz="2200" dirty="0">
                <a:solidFill>
                  <a:srgbClr val="C00000"/>
                </a:solidFill>
                <a:latin typeface="Gotham Black" pitchFamily="50" charset="0"/>
              </a:rPr>
              <a:t>4. Para los datos cuantitativos, decidir</a:t>
            </a:r>
            <a:r>
              <a:rPr lang="es-CO" sz="2200" dirty="0">
                <a:solidFill>
                  <a:srgbClr val="C00000"/>
                </a:solidFill>
                <a:latin typeface="Gotham Black" pitchFamily="50" charset="0"/>
              </a:rPr>
              <a:t> </a:t>
            </a:r>
            <a:r>
              <a:rPr lang="x-none" sz="2200" dirty="0">
                <a:solidFill>
                  <a:srgbClr val="C00000"/>
                </a:solidFill>
                <a:latin typeface="Gotham Black" pitchFamily="50" charset="0"/>
              </a:rPr>
              <a:t> las agrupaciones (categorías)</a:t>
            </a:r>
            <a:endParaRPr lang="es-CO" sz="22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690E5E21-F50E-4D3F-923F-68571AB2459E}"/>
              </a:ext>
            </a:extLst>
          </p:cNvPr>
          <p:cNvSpPr>
            <a:spLocks noGrp="1"/>
          </p:cNvSpPr>
          <p:nvPr>
            <p:ph sz="quarter" idx="10"/>
          </p:nvPr>
        </p:nvSpPr>
        <p:spPr>
          <a:xfrm>
            <a:off x="492919" y="1114425"/>
            <a:ext cx="8086725" cy="1738511"/>
          </a:xfrm>
        </p:spPr>
        <p:txBody>
          <a:bodyPr>
            <a:normAutofit lnSpcReduction="10000"/>
          </a:bodyPr>
          <a:lstStyle/>
          <a:p>
            <a:r>
              <a:rPr lang="es-MX" sz="2400" dirty="0">
                <a:latin typeface="Gotham Light" pitchFamily="50" charset="0"/>
              </a:rPr>
              <a:t>Método recomendado 1 — usar las categorías establecidas (MSPS, OMS, etc.)</a:t>
            </a:r>
          </a:p>
          <a:p>
            <a:r>
              <a:rPr lang="es-MX" sz="2400" dirty="0">
                <a:latin typeface="Gotham Light" pitchFamily="50" charset="0"/>
              </a:rPr>
              <a:t>Método recomendado 2 — usar categorías de la misma amplitud, p. ej., grupos de edad de 10 años.</a:t>
            </a:r>
          </a:p>
          <a:p>
            <a:endParaRPr lang="es-CO" dirty="0"/>
          </a:p>
        </p:txBody>
      </p:sp>
      <p:graphicFrame>
        <p:nvGraphicFramePr>
          <p:cNvPr id="5" name="Group 3">
            <a:extLst>
              <a:ext uri="{FF2B5EF4-FFF2-40B4-BE49-F238E27FC236}">
                <a16:creationId xmlns:a16="http://schemas.microsoft.com/office/drawing/2014/main" id="{9CC0D330-D3BF-470E-BF94-6625D7CE26DC}"/>
              </a:ext>
            </a:extLst>
          </p:cNvPr>
          <p:cNvGraphicFramePr>
            <a:graphicFrameLocks noGrp="1"/>
          </p:cNvGraphicFramePr>
          <p:nvPr>
            <p:extLst>
              <p:ext uri="{D42A27DB-BD31-4B8C-83A1-F6EECF244321}">
                <p14:modId xmlns:p14="http://schemas.microsoft.com/office/powerpoint/2010/main" val="1995753483"/>
              </p:ext>
            </p:extLst>
          </p:nvPr>
        </p:nvGraphicFramePr>
        <p:xfrm>
          <a:off x="935881" y="2884313"/>
          <a:ext cx="7200800" cy="3569023"/>
        </p:xfrm>
        <a:graphic>
          <a:graphicData uri="http://schemas.openxmlformats.org/drawingml/2006/table">
            <a:tbl>
              <a:tblPr/>
              <a:tblGrid>
                <a:gridCol w="2581418">
                  <a:extLst>
                    <a:ext uri="{9D8B030D-6E8A-4147-A177-3AD203B41FA5}">
                      <a16:colId xmlns:a16="http://schemas.microsoft.com/office/drawing/2014/main" val="20000"/>
                    </a:ext>
                  </a:extLst>
                </a:gridCol>
                <a:gridCol w="2513488">
                  <a:extLst>
                    <a:ext uri="{9D8B030D-6E8A-4147-A177-3AD203B41FA5}">
                      <a16:colId xmlns:a16="http://schemas.microsoft.com/office/drawing/2014/main" val="20001"/>
                    </a:ext>
                  </a:extLst>
                </a:gridCol>
                <a:gridCol w="2105894">
                  <a:extLst>
                    <a:ext uri="{9D8B030D-6E8A-4147-A177-3AD203B41FA5}">
                      <a16:colId xmlns:a16="http://schemas.microsoft.com/office/drawing/2014/main" val="20002"/>
                    </a:ext>
                  </a:extLst>
                </a:gridCol>
              </a:tblGrid>
              <a:tr h="538456">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600" b="1" i="0" u="none" strike="noStrike" cap="none" normalizeH="0" baseline="0" dirty="0">
                          <a:ln>
                            <a:noFill/>
                          </a:ln>
                          <a:solidFill>
                            <a:schemeClr val="tx1"/>
                          </a:solidFill>
                          <a:latin typeface="Gotham Light" pitchFamily="50" charset="0"/>
                          <a:cs typeface="Arial" panose="020B0604020202020204" pitchFamily="34" charset="0"/>
                        </a:rPr>
                        <a:t>Grupos de edad de</a:t>
                      </a:r>
                    </a:p>
                    <a:p>
                      <a:pPr marL="0" marR="0" lvl="0" indent="0" algn="ctr" defTabSz="914400" rtl="0" eaLnBrk="1" fontAlgn="base" latinLnBrk="0" hangingPunct="1">
                        <a:lnSpc>
                          <a:spcPct val="100000"/>
                        </a:lnSpc>
                        <a:spcBef>
                          <a:spcPct val="0"/>
                        </a:spcBef>
                        <a:spcAft>
                          <a:spcPct val="0"/>
                        </a:spcAft>
                        <a:buClr>
                          <a:srgbClr val="CC0000"/>
                        </a:buClr>
                        <a:buSzPct val="65000"/>
                        <a:buFont typeface="Wingdings" pitchFamily="2" charset="2"/>
                        <a:buNone/>
                        <a:defRPr b="0" i="0"/>
                      </a:pPr>
                      <a:r>
                        <a:rPr kumimoji="0" lang="x-none" sz="1600" b="1" i="0" u="none" strike="noStrike" cap="none" normalizeH="0" baseline="0" dirty="0">
                          <a:ln>
                            <a:noFill/>
                          </a:ln>
                          <a:solidFill>
                            <a:schemeClr val="tx1"/>
                          </a:solidFill>
                          <a:latin typeface="Gotham Light" pitchFamily="50" charset="0"/>
                          <a:cs typeface="Arial" panose="020B0604020202020204" pitchFamily="34" charset="0"/>
                        </a:rPr>
                        <a:t>10 años estándar</a:t>
                      </a:r>
                    </a:p>
                  </a:txBody>
                  <a:tcPr marT="45704" marB="45704"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600" b="1" i="0" u="none" strike="noStrike" cap="none" normalizeH="0" baseline="0" dirty="0">
                          <a:ln>
                            <a:noFill/>
                          </a:ln>
                          <a:solidFill>
                            <a:schemeClr val="tx1"/>
                          </a:solidFill>
                          <a:latin typeface="Gotham Light" pitchFamily="50" charset="0"/>
                          <a:cs typeface="Arial" panose="020B0604020202020204" pitchFamily="34" charset="0"/>
                        </a:rPr>
                        <a:t>Mortalidad por</a:t>
                      </a:r>
                      <a:r>
                        <a:rPr kumimoji="0" lang="x-none" sz="1600" b="1" i="0" u="sng" strike="noStrike" cap="none" normalizeH="0" baseline="0" dirty="0">
                          <a:ln>
                            <a:noFill/>
                          </a:ln>
                          <a:solidFill>
                            <a:schemeClr val="tx1"/>
                          </a:solidFill>
                          <a:latin typeface="Gotham Light" pitchFamily="50" charset="0"/>
                          <a:cs typeface="Arial" panose="020B0604020202020204" pitchFamily="34" charset="0"/>
                        </a:rPr>
                        <a:t> influenza y neumonía</a:t>
                      </a:r>
                    </a:p>
                  </a:txBody>
                  <a:tcPr marT="45704" marB="45704"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pitchFamily="2" charset="2"/>
                        <a:buNone/>
                        <a:defRPr b="0" i="0"/>
                      </a:pPr>
                      <a:r>
                        <a:rPr kumimoji="0" lang="x-none" sz="1600" b="1" i="0" u="sng" strike="noStrike" cap="none" normalizeH="0" baseline="0" dirty="0">
                          <a:ln>
                            <a:noFill/>
                          </a:ln>
                          <a:solidFill>
                            <a:schemeClr val="tx1"/>
                          </a:solidFill>
                          <a:latin typeface="Gotham Light" pitchFamily="50" charset="0"/>
                          <a:cs typeface="Arial" panose="020B0604020202020204" pitchFamily="34" charset="0"/>
                        </a:rPr>
                        <a:t>VIH/SIDA</a:t>
                      </a:r>
                    </a:p>
                  </a:txBody>
                  <a:tcPr marT="45704" marB="45704"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989935">
                <a:tc>
                  <a:txBody>
                    <a:bodyPr/>
                    <a:lstStyle/>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lang="x-none" altLang="en-US" sz="1600" dirty="0">
                          <a:latin typeface="Gotham Light" pitchFamily="50" charset="0"/>
                          <a:cs typeface="Arial" panose="020B0604020202020204" pitchFamily="34" charset="0"/>
                        </a:rPr>
                        <a:t>0 – 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10 </a:t>
                      </a:r>
                      <a:r>
                        <a:rPr lang="x-none" altLang="en-US" sz="1600" dirty="0">
                          <a:latin typeface="Gotham Light" pitchFamily="50" charset="0"/>
                          <a:cs typeface="Arial" panose="020B0604020202020204" pitchFamily="34" charset="0"/>
                        </a:rPr>
                        <a:t>– 19</a:t>
                      </a: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 </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20 </a:t>
                      </a:r>
                      <a:r>
                        <a:rPr lang="x-none" altLang="en-US" sz="1600" dirty="0">
                          <a:latin typeface="Gotham Light" pitchFamily="50" charset="0"/>
                          <a:cs typeface="Arial" panose="020B0604020202020204" pitchFamily="34" charset="0"/>
                        </a:rPr>
                        <a:t>– 29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30 </a:t>
                      </a:r>
                      <a:r>
                        <a:rPr lang="x-none" altLang="en-US" sz="1600" dirty="0">
                          <a:latin typeface="Gotham Light" pitchFamily="50" charset="0"/>
                          <a:cs typeface="Arial" panose="020B0604020202020204" pitchFamily="34" charset="0"/>
                        </a:rPr>
                        <a:t>– 39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40 </a:t>
                      </a:r>
                      <a:r>
                        <a:rPr lang="x-none" altLang="en-US" sz="1600" dirty="0">
                          <a:latin typeface="Gotham Light" pitchFamily="50" charset="0"/>
                          <a:cs typeface="Arial" panose="020B0604020202020204" pitchFamily="34" charset="0"/>
                        </a:rPr>
                        <a:t>– 49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50 </a:t>
                      </a:r>
                      <a:r>
                        <a:rPr lang="x-none" altLang="en-US" sz="1600" dirty="0">
                          <a:latin typeface="Gotham Light" pitchFamily="50" charset="0"/>
                          <a:cs typeface="Arial" panose="020B0604020202020204" pitchFamily="34" charset="0"/>
                        </a:rPr>
                        <a:t>– 59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60 </a:t>
                      </a:r>
                      <a:r>
                        <a:rPr lang="x-none" altLang="en-US" sz="1600" dirty="0">
                          <a:latin typeface="Gotham Light" pitchFamily="50" charset="0"/>
                          <a:cs typeface="Arial" panose="020B0604020202020204" pitchFamily="34" charset="0"/>
                        </a:rPr>
                        <a:t>– 69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70 </a:t>
                      </a:r>
                      <a:r>
                        <a:rPr lang="x-none" altLang="en-US" sz="1600" dirty="0">
                          <a:latin typeface="Gotham Light" pitchFamily="50" charset="0"/>
                          <a:cs typeface="Arial" panose="020B0604020202020204" pitchFamily="34" charset="0"/>
                        </a:rPr>
                        <a:t>– 79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80 </a:t>
                      </a:r>
                      <a:r>
                        <a:rPr lang="x-none" altLang="en-US" sz="1600" dirty="0">
                          <a:latin typeface="Gotham Light" pitchFamily="50" charset="0"/>
                          <a:cs typeface="Arial" panose="020B0604020202020204" pitchFamily="34" charset="0"/>
                        </a:rPr>
                        <a:t>– 89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 90</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Desconocido</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 </a:t>
                      </a:r>
                    </a:p>
                  </a:txBody>
                  <a:tcPr marT="45704" marB="4570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&lt;28 días</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28 días – &lt;1 año</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1 – 14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15 – 24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25 – 44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45 – 64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65 – 74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75 – 84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≥85</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Desconocido</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endParaRPr kumimoji="0" lang="en-US" sz="1600" b="0" i="0" u="none" strike="noStrike" cap="none" normalizeH="0" baseline="0" dirty="0">
                        <a:ln>
                          <a:noFill/>
                        </a:ln>
                        <a:solidFill>
                          <a:schemeClr val="tx1"/>
                        </a:solidFill>
                        <a:latin typeface="Gotham Light" pitchFamily="50" charset="0"/>
                        <a:cs typeface="Arial" panose="020B0604020202020204" pitchFamily="34" charset="0"/>
                      </a:endParaRP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endParaRPr kumimoji="0" lang="en-US" sz="1600" b="0" i="0" u="none" strike="noStrike" cap="none" normalizeH="0" baseline="0" dirty="0">
                        <a:ln>
                          <a:noFill/>
                        </a:ln>
                        <a:solidFill>
                          <a:schemeClr val="tx1"/>
                        </a:solidFill>
                        <a:latin typeface="Gotham Light" pitchFamily="50" charset="0"/>
                        <a:cs typeface="Arial" panose="020B0604020202020204" pitchFamily="34" charset="0"/>
                      </a:endParaRPr>
                    </a:p>
                  </a:txBody>
                  <a:tcPr marT="45704" marB="45704"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&lt; 5 años</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5 – 12</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13 – 19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20 – 24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25 – 29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30 – 34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35 – 39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40 – 44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45 – 49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50 – 54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55 – 59</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60 – 64</a:t>
                      </a:r>
                    </a:p>
                    <a:p>
                      <a:pPr marL="0" marR="0" lvl="0" indent="0" algn="ctr" defTabSz="914400" rtl="0" eaLnBrk="1" fontAlgn="base" latinLnBrk="0" hangingPunct="1">
                        <a:lnSpc>
                          <a:spcPct val="90000"/>
                        </a:lnSpc>
                        <a:spcBef>
                          <a:spcPct val="0"/>
                        </a:spcBef>
                        <a:spcAft>
                          <a:spcPct val="0"/>
                        </a:spcAft>
                        <a:buClr>
                          <a:srgbClr val="CC0000"/>
                        </a:buClr>
                        <a:buSzPct val="65000"/>
                        <a:buFont typeface="Wingdings" pitchFamily="2" charset="2"/>
                        <a:buNone/>
                        <a:defRPr b="0" i="0"/>
                      </a:pPr>
                      <a:r>
                        <a:rPr kumimoji="0" lang="x-none" sz="1600" b="0" i="0" u="none" strike="noStrike" cap="none" normalizeH="0" baseline="0" dirty="0">
                          <a:ln>
                            <a:noFill/>
                          </a:ln>
                          <a:solidFill>
                            <a:schemeClr val="tx1"/>
                          </a:solidFill>
                          <a:latin typeface="Gotham Light" pitchFamily="50" charset="0"/>
                          <a:cs typeface="Arial" panose="020B0604020202020204" pitchFamily="34" charset="0"/>
                        </a:rPr>
                        <a:t>≥65</a:t>
                      </a:r>
                    </a:p>
                  </a:txBody>
                  <a:tcPr marT="45704" marB="4570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843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0EF5E-8ADB-4BFA-AABB-D7BD51466C05}"/>
              </a:ext>
            </a:extLst>
          </p:cNvPr>
          <p:cNvSpPr>
            <a:spLocks noGrp="1"/>
          </p:cNvSpPr>
          <p:nvPr>
            <p:ph type="title"/>
          </p:nvPr>
        </p:nvSpPr>
        <p:spPr/>
        <p:txBody>
          <a:bodyPr>
            <a:noAutofit/>
          </a:bodyPr>
          <a:lstStyle/>
          <a:p>
            <a:pPr algn="ctr"/>
            <a:r>
              <a:rPr lang="x-none" sz="2200" dirty="0">
                <a:solidFill>
                  <a:srgbClr val="C00000"/>
                </a:solidFill>
                <a:latin typeface="Gotham Black" pitchFamily="50" charset="0"/>
              </a:rPr>
              <a:t>5. Crear tablas vacías y estadísticas sin números</a:t>
            </a:r>
            <a:endParaRPr lang="es-CO" sz="220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C6D01D09-5789-472D-ACCC-9A1504E9495C}"/>
              </a:ext>
            </a:extLst>
          </p:cNvPr>
          <p:cNvSpPr>
            <a:spLocks noGrp="1"/>
          </p:cNvSpPr>
          <p:nvPr>
            <p:ph sz="quarter" idx="10"/>
          </p:nvPr>
        </p:nvSpPr>
        <p:spPr>
          <a:xfrm>
            <a:off x="492919" y="1114425"/>
            <a:ext cx="8086725" cy="1234455"/>
          </a:xfrm>
        </p:spPr>
        <p:txBody>
          <a:bodyPr/>
          <a:lstStyle/>
          <a:p>
            <a:pPr algn="just"/>
            <a:r>
              <a:rPr lang="x-none" altLang="en-US" sz="2400" dirty="0">
                <a:latin typeface="Gotham Light" pitchFamily="50" charset="0"/>
              </a:rPr>
              <a:t>Tabla vacía = tabla con título y etiquetas de categoría, estadísticas (si las hubiera), pero sin datos</a:t>
            </a:r>
          </a:p>
          <a:p>
            <a:pPr marL="0" indent="0">
              <a:buNone/>
            </a:pPr>
            <a:endParaRPr lang="es-CO" dirty="0"/>
          </a:p>
        </p:txBody>
      </p:sp>
      <p:graphicFrame>
        <p:nvGraphicFramePr>
          <p:cNvPr id="5" name="Table 5">
            <a:extLst>
              <a:ext uri="{FF2B5EF4-FFF2-40B4-BE49-F238E27FC236}">
                <a16:creationId xmlns:a16="http://schemas.microsoft.com/office/drawing/2014/main" id="{D15633D8-228D-438D-847D-C79E1545D38B}"/>
              </a:ext>
            </a:extLst>
          </p:cNvPr>
          <p:cNvGraphicFramePr>
            <a:graphicFrameLocks noGrp="1"/>
          </p:cNvGraphicFramePr>
          <p:nvPr>
            <p:extLst>
              <p:ext uri="{D42A27DB-BD31-4B8C-83A1-F6EECF244321}">
                <p14:modId xmlns:p14="http://schemas.microsoft.com/office/powerpoint/2010/main" val="3279590537"/>
              </p:ext>
            </p:extLst>
          </p:nvPr>
        </p:nvGraphicFramePr>
        <p:xfrm>
          <a:off x="1115616" y="2492896"/>
          <a:ext cx="6516960" cy="3438376"/>
        </p:xfrm>
        <a:graphic>
          <a:graphicData uri="http://schemas.openxmlformats.org/drawingml/2006/table">
            <a:tbl>
              <a:tblPr firstRow="1" bandRow="1">
                <a:tableStyleId>{5940675A-B579-460E-94D1-54222C63F5DA}</a:tableStyleId>
              </a:tblPr>
              <a:tblGrid>
                <a:gridCol w="3528392">
                  <a:extLst>
                    <a:ext uri="{9D8B030D-6E8A-4147-A177-3AD203B41FA5}">
                      <a16:colId xmlns:a16="http://schemas.microsoft.com/office/drawing/2014/main" val="20000"/>
                    </a:ext>
                  </a:extLst>
                </a:gridCol>
                <a:gridCol w="1359328">
                  <a:extLst>
                    <a:ext uri="{9D8B030D-6E8A-4147-A177-3AD203B41FA5}">
                      <a16:colId xmlns:a16="http://schemas.microsoft.com/office/drawing/2014/main" val="20001"/>
                    </a:ext>
                  </a:extLst>
                </a:gridCol>
                <a:gridCol w="1629240">
                  <a:extLst>
                    <a:ext uri="{9D8B030D-6E8A-4147-A177-3AD203B41FA5}">
                      <a16:colId xmlns:a16="http://schemas.microsoft.com/office/drawing/2014/main" val="20002"/>
                    </a:ext>
                  </a:extLst>
                </a:gridCol>
              </a:tblGrid>
              <a:tr h="370840">
                <a:tc>
                  <a:txBody>
                    <a:bodyPr/>
                    <a:lstStyle/>
                    <a:p>
                      <a:pPr algn="ctr">
                        <a:defRPr b="0" i="0"/>
                      </a:pPr>
                      <a:r>
                        <a:rPr lang="es-CO" sz="1600" b="1" dirty="0">
                          <a:latin typeface="Gotham Light" pitchFamily="50" charset="0"/>
                        </a:rPr>
                        <a:t>C</a:t>
                      </a:r>
                      <a:r>
                        <a:rPr lang="x-none" sz="1600" b="1" dirty="0">
                          <a:latin typeface="Gotham Light" pitchFamily="50" charset="0"/>
                        </a:rPr>
                        <a:t>aracterísticas clínicas</a:t>
                      </a:r>
                    </a:p>
                  </a:txBody>
                  <a:tcPr/>
                </a:tc>
                <a:tc>
                  <a:txBody>
                    <a:bodyPr/>
                    <a:lstStyle/>
                    <a:p>
                      <a:pPr algn="ctr">
                        <a:defRPr b="0" i="0"/>
                      </a:pPr>
                      <a:r>
                        <a:rPr lang="x-none" sz="1600" b="1" dirty="0">
                          <a:latin typeface="Gotham Light" pitchFamily="50" charset="0"/>
                        </a:rPr>
                        <a:t>Número</a:t>
                      </a:r>
                    </a:p>
                  </a:txBody>
                  <a:tcPr/>
                </a:tc>
                <a:tc>
                  <a:txBody>
                    <a:bodyPr/>
                    <a:lstStyle/>
                    <a:p>
                      <a:pPr algn="ctr">
                        <a:defRPr b="0" i="0"/>
                      </a:pPr>
                      <a:r>
                        <a:rPr lang="x-none" sz="1600" b="1" dirty="0">
                          <a:latin typeface="Gotham Light" pitchFamily="50" charset="0"/>
                        </a:rPr>
                        <a:t>Porcentaje</a:t>
                      </a:r>
                    </a:p>
                  </a:txBody>
                  <a:tcPr/>
                </a:tc>
                <a:extLst>
                  <a:ext uri="{0D108BD9-81ED-4DB2-BD59-A6C34878D82A}">
                    <a16:rowId xmlns:a16="http://schemas.microsoft.com/office/drawing/2014/main" val="10000"/>
                  </a:ext>
                </a:extLst>
              </a:tr>
              <a:tr h="370840">
                <a:tc>
                  <a:txBody>
                    <a:bodyPr/>
                    <a:lstStyle/>
                    <a:p>
                      <a:pPr algn="ctr">
                        <a:defRPr b="0" i="0"/>
                      </a:pPr>
                      <a:r>
                        <a:rPr lang="x-none" sz="1600">
                          <a:latin typeface="Gotham Light" pitchFamily="50" charset="0"/>
                        </a:rPr>
                        <a:t>   Fiebre</a:t>
                      </a:r>
                    </a:p>
                  </a:txBody>
                  <a:tcPr/>
                </a:tc>
                <a:tc>
                  <a:txBody>
                    <a:bodyPr/>
                    <a:lstStyle/>
                    <a:p>
                      <a:pPr algn="ctr">
                        <a:defRPr b="0" i="0"/>
                      </a:pPr>
                      <a:endParaRPr lang="en-US" sz="1600" dirty="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1"/>
                  </a:ext>
                </a:extLst>
              </a:tr>
              <a:tr h="370840">
                <a:tc>
                  <a:txBody>
                    <a:bodyPr/>
                    <a:lstStyle/>
                    <a:p>
                      <a:pPr algn="ctr">
                        <a:defRPr b="0" i="0"/>
                      </a:pPr>
                      <a:r>
                        <a:rPr lang="x-none" sz="1600" dirty="0">
                          <a:latin typeface="Gotham Light" pitchFamily="50" charset="0"/>
                        </a:rPr>
                        <a:t>   Mialgias</a:t>
                      </a:r>
                    </a:p>
                  </a:txBody>
                  <a:tcPr/>
                </a:tc>
                <a:tc>
                  <a:txBody>
                    <a:bodyPr/>
                    <a:lstStyle/>
                    <a:p>
                      <a:pPr algn="ctr">
                        <a:defRPr b="0" i="0"/>
                      </a:pPr>
                      <a:endParaRPr lang="en-US" sz="1600" dirty="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2"/>
                  </a:ext>
                </a:extLst>
              </a:tr>
              <a:tr h="471656">
                <a:tc>
                  <a:txBody>
                    <a:bodyPr/>
                    <a:lstStyle/>
                    <a:p>
                      <a:pPr algn="ctr">
                        <a:defRPr b="0" i="0"/>
                      </a:pPr>
                      <a:r>
                        <a:rPr lang="x-none" sz="1600">
                          <a:latin typeface="Gotham Light" pitchFamily="50" charset="0"/>
                        </a:rPr>
                        <a:t>   Ictericia</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3"/>
                  </a:ext>
                </a:extLst>
              </a:tr>
              <a:tr h="370840">
                <a:tc>
                  <a:txBody>
                    <a:bodyPr/>
                    <a:lstStyle/>
                    <a:p>
                      <a:pPr algn="ctr">
                        <a:defRPr b="0" i="0"/>
                      </a:pPr>
                      <a:r>
                        <a:rPr lang="x-none" sz="1600" b="1" dirty="0">
                          <a:latin typeface="Gotham Light" pitchFamily="50" charset="0"/>
                        </a:rPr>
                        <a:t>Características demográficas</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4"/>
                  </a:ext>
                </a:extLst>
              </a:tr>
              <a:tr h="370840">
                <a:tc>
                  <a:txBody>
                    <a:bodyPr/>
                    <a:lstStyle/>
                    <a:p>
                      <a:pPr algn="ctr">
                        <a:defRPr b="0" i="0"/>
                      </a:pPr>
                      <a:r>
                        <a:rPr lang="x-none" sz="1600">
                          <a:latin typeface="Gotham Light" pitchFamily="50" charset="0"/>
                        </a:rPr>
                        <a:t>   Sexo masculino</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5"/>
                  </a:ext>
                </a:extLst>
              </a:tr>
              <a:tr h="370840">
                <a:tc>
                  <a:txBody>
                    <a:bodyPr/>
                    <a:lstStyle/>
                    <a:p>
                      <a:pPr algn="ctr">
                        <a:defRPr b="0" i="0"/>
                      </a:pPr>
                      <a:r>
                        <a:rPr lang="x-none" sz="1600">
                          <a:latin typeface="Gotham Light" pitchFamily="50" charset="0"/>
                        </a:rPr>
                        <a:t>   Edad  (años )   ≤ 9</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6"/>
                  </a:ext>
                </a:extLst>
              </a:tr>
              <a:tr h="370840">
                <a:tc>
                  <a:txBody>
                    <a:bodyPr/>
                    <a:lstStyle/>
                    <a:p>
                      <a:pPr algn="ctr">
                        <a:defRPr b="0" i="0"/>
                      </a:pPr>
                      <a:r>
                        <a:rPr lang="x-none" sz="1600">
                          <a:latin typeface="Gotham Light" pitchFamily="50" charset="0"/>
                        </a:rPr>
                        <a:t>                        10 – 19</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7"/>
                  </a:ext>
                </a:extLst>
              </a:tr>
              <a:tr h="370840">
                <a:tc>
                  <a:txBody>
                    <a:bodyPr/>
                    <a:lstStyle/>
                    <a:p>
                      <a:pPr algn="ctr">
                        <a:defRPr b="0" i="0"/>
                      </a:pPr>
                      <a:r>
                        <a:rPr lang="x-none" sz="1600" dirty="0">
                          <a:latin typeface="Gotham Light" pitchFamily="50" charset="0"/>
                        </a:rPr>
                        <a:t>                          etc.</a:t>
                      </a:r>
                    </a:p>
                  </a:txBody>
                  <a:tcPr/>
                </a:tc>
                <a:tc>
                  <a:txBody>
                    <a:bodyPr/>
                    <a:lstStyle/>
                    <a:p>
                      <a:pPr algn="ctr">
                        <a:defRPr b="0" i="0"/>
                      </a:pPr>
                      <a:endParaRPr lang="en-US" sz="1600">
                        <a:latin typeface="Gotham Light" pitchFamily="50" charset="0"/>
                      </a:endParaRPr>
                    </a:p>
                  </a:txBody>
                  <a:tcPr/>
                </a:tc>
                <a:tc>
                  <a:txBody>
                    <a:bodyPr/>
                    <a:lstStyle/>
                    <a:p>
                      <a:pPr algn="ctr">
                        <a:defRPr b="0" i="0"/>
                      </a:pPr>
                      <a:endParaRPr lang="en-US" sz="1600" dirty="0">
                        <a:latin typeface="Gotham Light" pitchFamily="50"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07468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a:defRPr b="0" i="0"/>
            </a:pPr>
            <a:r>
              <a:rPr lang="es-CO" altLang="en-US" sz="3200" dirty="0">
                <a:solidFill>
                  <a:srgbClr val="C00000"/>
                </a:solidFill>
                <a:latin typeface="Gotham Black" pitchFamily="50" charset="0"/>
              </a:rPr>
              <a:t>Resumen</a:t>
            </a:r>
            <a:endParaRPr lang="x-none" altLang="en-US" sz="3200" dirty="0">
              <a:solidFill>
                <a:srgbClr val="C00000"/>
              </a:solidFill>
              <a:latin typeface="Gotham Black" pitchFamily="50" charset="0"/>
            </a:endParaRPr>
          </a:p>
        </p:txBody>
      </p:sp>
      <p:sp>
        <p:nvSpPr>
          <p:cNvPr id="13315" name="Content Placeholder 2"/>
          <p:cNvSpPr>
            <a:spLocks noGrp="1"/>
          </p:cNvSpPr>
          <p:nvPr>
            <p:ph sz="quarter" idx="10"/>
          </p:nvPr>
        </p:nvSpPr>
        <p:spPr/>
        <p:txBody>
          <a:bodyPr>
            <a:normAutofit fontScale="25000" lnSpcReduction="20000"/>
          </a:bodyPr>
          <a:lstStyle/>
          <a:p>
            <a:pPr>
              <a:lnSpc>
                <a:spcPct val="110000"/>
              </a:lnSpc>
              <a:spcAft>
                <a:spcPts val="600"/>
              </a:spcAft>
              <a:defRPr b="0" i="0"/>
            </a:pPr>
            <a:r>
              <a:rPr lang="es-CO" altLang="en-US" sz="9200" dirty="0">
                <a:latin typeface="Gotham Light" pitchFamily="50" charset="0"/>
              </a:rPr>
              <a:t>Existen diferentes tipos de gráficos para mostrar los datos (gráfico de líneas, barras e histograma).</a:t>
            </a:r>
          </a:p>
          <a:p>
            <a:pPr>
              <a:lnSpc>
                <a:spcPct val="110000"/>
              </a:lnSpc>
              <a:defRPr b="0" i="0"/>
            </a:pPr>
            <a:r>
              <a:rPr lang="x-none" altLang="en-US" sz="9200" dirty="0">
                <a:latin typeface="Gotham Light" pitchFamily="50" charset="0"/>
              </a:rPr>
              <a:t>Los gráficos lineales son útiles para mostrar patrones o tendencias a lo largo de variable</a:t>
            </a:r>
            <a:r>
              <a:rPr lang="es-CO" altLang="en-US" sz="9200" dirty="0">
                <a:latin typeface="Gotham Light" pitchFamily="50" charset="0"/>
              </a:rPr>
              <a:t>s</a:t>
            </a:r>
            <a:r>
              <a:rPr lang="x-none" altLang="en-US" sz="9200" dirty="0">
                <a:latin typeface="Gotham Light" pitchFamily="50" charset="0"/>
              </a:rPr>
              <a:t>, generalmente el tiempo.</a:t>
            </a:r>
            <a:endParaRPr lang="es-CO" altLang="en-US" sz="9200" dirty="0">
              <a:latin typeface="Gotham Light" pitchFamily="50" charset="0"/>
            </a:endParaRPr>
          </a:p>
          <a:p>
            <a:pPr>
              <a:lnSpc>
                <a:spcPct val="110000"/>
              </a:lnSpc>
              <a:defRPr b="0" i="0"/>
            </a:pPr>
            <a:r>
              <a:rPr lang="x-none" altLang="en-US" sz="9200" dirty="0">
                <a:latin typeface="Gotham Light" pitchFamily="50" charset="0"/>
              </a:rPr>
              <a:t>Los histogramas generalmente se usan en epidemiología para las curvas epidémicas (casos por tiempo)</a:t>
            </a:r>
            <a:endParaRPr lang="es-CO" altLang="en-US" sz="9200" dirty="0">
              <a:latin typeface="Gotham Light" pitchFamily="50" charset="0"/>
            </a:endParaRPr>
          </a:p>
          <a:p>
            <a:pPr>
              <a:lnSpc>
                <a:spcPct val="110000"/>
              </a:lnSpc>
              <a:defRPr b="0" i="0"/>
            </a:pPr>
            <a:r>
              <a:rPr lang="x-none" altLang="en-US" sz="9200" dirty="0">
                <a:latin typeface="Gotham Light" pitchFamily="50" charset="0"/>
              </a:rPr>
              <a:t>Los gráficos de barras dan representación visual de datos de una variable</a:t>
            </a:r>
            <a:r>
              <a:rPr lang="es-CO" altLang="en-US" sz="9200" dirty="0">
                <a:latin typeface="Gotham Light" pitchFamily="50" charset="0"/>
              </a:rPr>
              <a:t> o </a:t>
            </a:r>
            <a:r>
              <a:rPr lang="x-none" altLang="en-US" sz="9200" dirty="0">
                <a:latin typeface="Gotham Light" pitchFamily="50" charset="0"/>
              </a:rPr>
              <a:t>dos variables</a:t>
            </a:r>
            <a:r>
              <a:rPr lang="es-CO" altLang="en-US" sz="9200" dirty="0">
                <a:latin typeface="Gotham Light" pitchFamily="50" charset="0"/>
              </a:rPr>
              <a:t> (</a:t>
            </a:r>
            <a:r>
              <a:rPr lang="x-none" altLang="en-US" sz="9200" dirty="0">
                <a:latin typeface="Gotham Light" pitchFamily="50" charset="0"/>
              </a:rPr>
              <a:t>barras agrupadas</a:t>
            </a:r>
            <a:r>
              <a:rPr lang="es-CO" altLang="en-US" sz="9200" dirty="0">
                <a:latin typeface="Gotham Light" pitchFamily="50" charset="0"/>
              </a:rPr>
              <a:t>)</a:t>
            </a:r>
          </a:p>
          <a:p>
            <a:pPr>
              <a:lnSpc>
                <a:spcPct val="110000"/>
              </a:lnSpc>
              <a:defRPr b="0" i="0"/>
            </a:pPr>
            <a:r>
              <a:rPr lang="x-none" altLang="en-US" sz="9200" dirty="0">
                <a:latin typeface="Gotham Light" pitchFamily="50" charset="0"/>
              </a:rPr>
              <a:t>Los mapas son útiles para representar la distribución geográfica de eventos o condiciones de salud</a:t>
            </a:r>
          </a:p>
          <a:p>
            <a:pPr>
              <a:lnSpc>
                <a:spcPct val="110000"/>
              </a:lnSpc>
              <a:defRPr b="0" i="0"/>
            </a:pPr>
            <a:endParaRPr lang="es-CO" altLang="en-US" dirty="0">
              <a:latin typeface="Gotham Light" pitchFamily="50" charset="0"/>
            </a:endParaRPr>
          </a:p>
        </p:txBody>
      </p:sp>
    </p:spTree>
    <p:extLst>
      <p:ext uri="{BB962C8B-B14F-4D97-AF65-F5344CB8AC3E}">
        <p14:creationId xmlns:p14="http://schemas.microsoft.com/office/powerpoint/2010/main" val="67473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73816F90-651E-4031-A45E-2790721B59A8}"/>
              </a:ext>
            </a:extLst>
          </p:cNvPr>
          <p:cNvSpPr>
            <a:spLocks noGrp="1"/>
          </p:cNvSpPr>
          <p:nvPr>
            <p:ph sz="quarter" idx="10"/>
          </p:nvPr>
        </p:nvSpPr>
        <p:spPr/>
        <p:txBody>
          <a:bodyPr/>
          <a:lstStyle/>
          <a:p>
            <a:endParaRPr lang="es-CO"/>
          </a:p>
        </p:txBody>
      </p:sp>
      <p:sp>
        <p:nvSpPr>
          <p:cNvPr id="5" name="Marcador de contenido 4">
            <a:extLst>
              <a:ext uri="{FF2B5EF4-FFF2-40B4-BE49-F238E27FC236}">
                <a16:creationId xmlns:a16="http://schemas.microsoft.com/office/drawing/2014/main" id="{A9461B09-1303-4B06-B918-C251A58E1AB1}"/>
              </a:ext>
            </a:extLst>
          </p:cNvPr>
          <p:cNvSpPr>
            <a:spLocks noGrp="1"/>
          </p:cNvSpPr>
          <p:nvPr>
            <p:ph sz="quarter" idx="11"/>
          </p:nvPr>
        </p:nvSpPr>
        <p:spPr/>
        <p:txBody>
          <a:bodyPr/>
          <a:lstStyle/>
          <a:p>
            <a:endParaRPr lang="es-CO"/>
          </a:p>
        </p:txBody>
      </p:sp>
      <p:sp>
        <p:nvSpPr>
          <p:cNvPr id="6" name="Marcador de contenido 5">
            <a:extLst>
              <a:ext uri="{FF2B5EF4-FFF2-40B4-BE49-F238E27FC236}">
                <a16:creationId xmlns:a16="http://schemas.microsoft.com/office/drawing/2014/main" id="{223C0309-6FFE-4FED-89FA-72ABEB5C2CF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403133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828" y="332656"/>
            <a:ext cx="8760172" cy="460971"/>
          </a:xfrm>
        </p:spPr>
        <p:txBody>
          <a:bodyPr>
            <a:noAutofit/>
          </a:bodyPr>
          <a:lstStyle/>
          <a:p>
            <a:pPr>
              <a:defRPr b="0" i="0"/>
            </a:pPr>
            <a:r>
              <a:rPr lang="es-CO" sz="2800">
                <a:solidFill>
                  <a:srgbClr val="C00000"/>
                </a:solidFill>
                <a:latin typeface="Gotham Black" pitchFamily="50" charset="0"/>
                <a:ea typeface="Tahoma" panose="020B0604030504040204" pitchFamily="34" charset="0"/>
                <a:cs typeface="Tahoma" panose="020B0604030504040204" pitchFamily="34" charset="0"/>
              </a:rPr>
              <a:t>Tipos de gráficos</a:t>
            </a:r>
            <a:endParaRPr lang="x-none" sz="2800" dirty="0">
              <a:solidFill>
                <a:srgbClr val="C00000"/>
              </a:solidFill>
              <a:latin typeface="Gotham Black" pitchFamily="50" charset="0"/>
              <a:ea typeface="Tahoma" panose="020B0604030504040204" pitchFamily="34" charset="0"/>
              <a:cs typeface="Tahoma" panose="020B0604030504040204" pitchFamily="34" charset="0"/>
            </a:endParaRPr>
          </a:p>
        </p:txBody>
      </p:sp>
      <p:pic>
        <p:nvPicPr>
          <p:cNvPr id="6" name="Imagen 5">
            <a:extLst>
              <a:ext uri="{FF2B5EF4-FFF2-40B4-BE49-F238E27FC236}">
                <a16:creationId xmlns:a16="http://schemas.microsoft.com/office/drawing/2014/main" id="{96959E1B-D68C-4D1C-AB91-2B828FF515B6}"/>
              </a:ext>
            </a:extLst>
          </p:cNvPr>
          <p:cNvPicPr>
            <a:picLocks noChangeAspect="1"/>
          </p:cNvPicPr>
          <p:nvPr/>
        </p:nvPicPr>
        <p:blipFill>
          <a:blip r:embed="rId3"/>
          <a:stretch>
            <a:fillRect/>
          </a:stretch>
        </p:blipFill>
        <p:spPr>
          <a:xfrm>
            <a:off x="2372208" y="4328823"/>
            <a:ext cx="4399583" cy="2509547"/>
          </a:xfrm>
          <a:prstGeom prst="rect">
            <a:avLst/>
          </a:prstGeom>
        </p:spPr>
      </p:pic>
      <p:pic>
        <p:nvPicPr>
          <p:cNvPr id="7" name="Imagen 6">
            <a:extLst>
              <a:ext uri="{FF2B5EF4-FFF2-40B4-BE49-F238E27FC236}">
                <a16:creationId xmlns:a16="http://schemas.microsoft.com/office/drawing/2014/main" id="{B441A32F-0A1F-48C4-AD10-458A7FB32A81}"/>
              </a:ext>
            </a:extLst>
          </p:cNvPr>
          <p:cNvPicPr>
            <a:picLocks noChangeAspect="1"/>
          </p:cNvPicPr>
          <p:nvPr/>
        </p:nvPicPr>
        <p:blipFill rotWithShape="1">
          <a:blip r:embed="rId4"/>
          <a:srcRect l="1774"/>
          <a:stretch/>
        </p:blipFill>
        <p:spPr>
          <a:xfrm>
            <a:off x="4651485" y="1173092"/>
            <a:ext cx="4399582" cy="2575682"/>
          </a:xfrm>
          <a:prstGeom prst="rect">
            <a:avLst/>
          </a:prstGeom>
        </p:spPr>
      </p:pic>
      <p:pic>
        <p:nvPicPr>
          <p:cNvPr id="8" name="Imagen 7">
            <a:extLst>
              <a:ext uri="{FF2B5EF4-FFF2-40B4-BE49-F238E27FC236}">
                <a16:creationId xmlns:a16="http://schemas.microsoft.com/office/drawing/2014/main" id="{8CB968BB-0EE9-4306-AEC9-055E90C28354}"/>
              </a:ext>
            </a:extLst>
          </p:cNvPr>
          <p:cNvPicPr>
            <a:picLocks noChangeAspect="1"/>
          </p:cNvPicPr>
          <p:nvPr/>
        </p:nvPicPr>
        <p:blipFill>
          <a:blip r:embed="rId5"/>
          <a:stretch>
            <a:fillRect/>
          </a:stretch>
        </p:blipFill>
        <p:spPr>
          <a:xfrm>
            <a:off x="0" y="1276007"/>
            <a:ext cx="4327951" cy="2375097"/>
          </a:xfrm>
          <a:prstGeom prst="rect">
            <a:avLst/>
          </a:prstGeom>
        </p:spPr>
      </p:pic>
    </p:spTree>
    <p:extLst>
      <p:ext uri="{BB962C8B-B14F-4D97-AF65-F5344CB8AC3E}">
        <p14:creationId xmlns:p14="http://schemas.microsoft.com/office/powerpoint/2010/main" val="231707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E3D3552-1FE7-48A6-967D-7F08EB835F2A}"/>
              </a:ext>
            </a:extLst>
          </p:cNvPr>
          <p:cNvSpPr txBox="1"/>
          <p:nvPr/>
        </p:nvSpPr>
        <p:spPr>
          <a:xfrm>
            <a:off x="512064" y="120084"/>
            <a:ext cx="8382000" cy="584775"/>
          </a:xfrm>
          <a:prstGeom prst="rect">
            <a:avLst/>
          </a:prstGeom>
          <a:noFill/>
        </p:spPr>
        <p:txBody>
          <a:bodyPr wrap="square">
            <a:spAutoFit/>
          </a:bodyPr>
          <a:lstStyle/>
          <a:p>
            <a:r>
              <a:rPr lang="es-CO" altLang="en-US" sz="3200" b="1" dirty="0">
                <a:solidFill>
                  <a:srgbClr val="C00000"/>
                </a:solidFill>
                <a:latin typeface="Gotham Black" pitchFamily="50" charset="0"/>
              </a:rPr>
              <a:t>Variables cualitativas - cuantitativas</a:t>
            </a:r>
            <a:endParaRPr lang="es-CO" sz="3200" b="1" dirty="0">
              <a:latin typeface="Gotham Black" pitchFamily="50" charset="0"/>
            </a:endParaRPr>
          </a:p>
        </p:txBody>
      </p:sp>
      <p:sp>
        <p:nvSpPr>
          <p:cNvPr id="7" name="Content Placeholder 2">
            <a:extLst>
              <a:ext uri="{FF2B5EF4-FFF2-40B4-BE49-F238E27FC236}">
                <a16:creationId xmlns:a16="http://schemas.microsoft.com/office/drawing/2014/main" id="{AC06587E-443C-4E38-B938-AE1CAA8C060A}"/>
              </a:ext>
            </a:extLst>
          </p:cNvPr>
          <p:cNvSpPr txBox="1">
            <a:spLocks/>
          </p:cNvSpPr>
          <p:nvPr/>
        </p:nvSpPr>
        <p:spPr>
          <a:xfrm>
            <a:off x="381000" y="1296662"/>
            <a:ext cx="8382000" cy="48323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x-none" altLang="en-US" sz="2400" dirty="0">
                <a:latin typeface="Gotham Light" pitchFamily="50" charset="0"/>
              </a:rPr>
              <a:t>Datos cuantitativos </a:t>
            </a:r>
          </a:p>
          <a:p>
            <a:pPr lvl="1">
              <a:defRPr b="0" i="0"/>
            </a:pPr>
            <a:r>
              <a:rPr lang="x-none" altLang="en-US" sz="2000" dirty="0">
                <a:latin typeface="Gotham Light" pitchFamily="50" charset="0"/>
              </a:rPr>
              <a:t>Mediciones</a:t>
            </a:r>
          </a:p>
          <a:p>
            <a:pPr lvl="1">
              <a:defRPr b="0" i="0"/>
            </a:pPr>
            <a:r>
              <a:rPr lang="x-none" altLang="en-US" sz="2000" dirty="0">
                <a:latin typeface="Gotham Light" pitchFamily="50" charset="0"/>
              </a:rPr>
              <a:t>Datos numéricos</a:t>
            </a:r>
          </a:p>
          <a:p>
            <a:pPr lvl="1">
              <a:defRPr b="0" i="0"/>
            </a:pPr>
            <a:r>
              <a:rPr lang="x-none" altLang="en-US" sz="2000" dirty="0">
                <a:latin typeface="Gotham Light" pitchFamily="50" charset="0"/>
              </a:rPr>
              <a:t>Ejemplos: Edad, altura, cantidad de niños</a:t>
            </a:r>
          </a:p>
          <a:p>
            <a:pPr marL="457200" lvl="1" indent="0">
              <a:buNone/>
              <a:defRPr b="0" i="0"/>
            </a:pPr>
            <a:endParaRPr lang="en-US" altLang="en-US" sz="2000" dirty="0">
              <a:latin typeface="Gotham Light" pitchFamily="50" charset="0"/>
            </a:endParaRPr>
          </a:p>
          <a:p>
            <a:pPr marL="457200" lvl="1" indent="0">
              <a:buNone/>
              <a:defRPr b="0" i="0"/>
            </a:pPr>
            <a:endParaRPr lang="en-US" altLang="en-US" sz="2000" dirty="0">
              <a:latin typeface="Gotham Light" pitchFamily="50" charset="0"/>
            </a:endParaRPr>
          </a:p>
          <a:p>
            <a:pPr>
              <a:defRPr b="0" i="0"/>
            </a:pPr>
            <a:r>
              <a:rPr lang="x-none" altLang="en-US" sz="2400" dirty="0">
                <a:latin typeface="Gotham Light" pitchFamily="50" charset="0"/>
              </a:rPr>
              <a:t>Datos cualitativos / categóricos</a:t>
            </a:r>
          </a:p>
          <a:p>
            <a:pPr lvl="1">
              <a:defRPr b="0" i="0"/>
            </a:pPr>
            <a:r>
              <a:rPr lang="x-none" altLang="en-US" sz="2000" dirty="0">
                <a:latin typeface="Gotham Light" pitchFamily="50" charset="0"/>
              </a:rPr>
              <a:t>Descripciones</a:t>
            </a:r>
          </a:p>
          <a:p>
            <a:pPr lvl="1">
              <a:defRPr b="0" i="0"/>
            </a:pPr>
            <a:r>
              <a:rPr lang="x-none" altLang="en-US" sz="2000" dirty="0">
                <a:latin typeface="Gotham Light" pitchFamily="50" charset="0"/>
              </a:rPr>
              <a:t>Información no numérica</a:t>
            </a:r>
          </a:p>
          <a:p>
            <a:pPr lvl="1">
              <a:defRPr b="0" i="0"/>
            </a:pPr>
            <a:r>
              <a:rPr lang="x-none" altLang="en-US" sz="2000" dirty="0">
                <a:latin typeface="Gotham Light" pitchFamily="50" charset="0"/>
              </a:rPr>
              <a:t>Ejemplos:  Enfermedad (sí / no), sexo, distrito</a:t>
            </a:r>
          </a:p>
          <a:p>
            <a:pPr lvl="1">
              <a:defRPr b="0" i="0"/>
            </a:pPr>
            <a:endParaRPr lang="en-US" altLang="en-US" dirty="0"/>
          </a:p>
        </p:txBody>
      </p:sp>
      <p:sp>
        <p:nvSpPr>
          <p:cNvPr id="8" name="TextBox 1">
            <a:extLst>
              <a:ext uri="{FF2B5EF4-FFF2-40B4-BE49-F238E27FC236}">
                <a16:creationId xmlns:a16="http://schemas.microsoft.com/office/drawing/2014/main" id="{23D4805D-4157-4886-944C-69DA62120891}"/>
              </a:ext>
            </a:extLst>
          </p:cNvPr>
          <p:cNvSpPr txBox="1"/>
          <p:nvPr/>
        </p:nvSpPr>
        <p:spPr>
          <a:xfrm>
            <a:off x="5508104" y="1196752"/>
            <a:ext cx="2977747" cy="1015663"/>
          </a:xfrm>
          <a:prstGeom prst="rect">
            <a:avLst/>
          </a:prstGeom>
          <a:noFill/>
          <a:ln>
            <a:solidFill>
              <a:srgbClr val="C00000"/>
            </a:solidFill>
          </a:ln>
        </p:spPr>
        <p:txBody>
          <a:bodyPr wrap="square" rtlCol="0">
            <a:spAutoFit/>
          </a:bodyPr>
          <a:lstStyle/>
          <a:p>
            <a:pPr algn="ctr">
              <a:defRPr b="0" i="0"/>
            </a:pPr>
            <a:r>
              <a:rPr lang="x-none" sz="2000" dirty="0">
                <a:solidFill>
                  <a:prstClr val="black"/>
                </a:solidFill>
                <a:latin typeface="Gotham Light" pitchFamily="50" charset="0"/>
                <a:cs typeface="Arial" panose="020B0604020202020204" pitchFamily="34" charset="0"/>
              </a:rPr>
              <a:t>“datos continuos”, use un gráfico lineal o histograma</a:t>
            </a:r>
          </a:p>
        </p:txBody>
      </p:sp>
      <p:sp>
        <p:nvSpPr>
          <p:cNvPr id="9" name="TextBox 4">
            <a:extLst>
              <a:ext uri="{FF2B5EF4-FFF2-40B4-BE49-F238E27FC236}">
                <a16:creationId xmlns:a16="http://schemas.microsoft.com/office/drawing/2014/main" id="{91E2936D-AE1B-408A-AF9A-FB7337C54FE3}"/>
              </a:ext>
            </a:extLst>
          </p:cNvPr>
          <p:cNvSpPr txBox="1"/>
          <p:nvPr/>
        </p:nvSpPr>
        <p:spPr>
          <a:xfrm>
            <a:off x="5202694" y="4972269"/>
            <a:ext cx="3283157" cy="707886"/>
          </a:xfrm>
          <a:prstGeom prst="rect">
            <a:avLst/>
          </a:prstGeom>
          <a:noFill/>
          <a:ln>
            <a:solidFill>
              <a:srgbClr val="C00000"/>
            </a:solidFill>
          </a:ln>
        </p:spPr>
        <p:txBody>
          <a:bodyPr wrap="square" rtlCol="0">
            <a:spAutoFit/>
          </a:bodyPr>
          <a:lstStyle/>
          <a:p>
            <a:pPr algn="ctr">
              <a:defRPr b="0" i="0"/>
            </a:pPr>
            <a:r>
              <a:rPr lang="x-none" sz="2000" dirty="0">
                <a:solidFill>
                  <a:prstClr val="black"/>
                </a:solidFill>
                <a:latin typeface="Gotham Light" pitchFamily="50" charset="0"/>
                <a:cs typeface="Arial" panose="020B0604020202020204" pitchFamily="34" charset="0"/>
              </a:rPr>
              <a:t>“datos no continuos”, use el gráfico de barras</a:t>
            </a:r>
          </a:p>
        </p:txBody>
      </p:sp>
    </p:spTree>
    <p:extLst>
      <p:ext uri="{BB962C8B-B14F-4D97-AF65-F5344CB8AC3E}">
        <p14:creationId xmlns:p14="http://schemas.microsoft.com/office/powerpoint/2010/main" val="356399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CAA1E73-D9A4-49E9-9063-36DB7F84C39F}"/>
              </a:ext>
            </a:extLst>
          </p:cNvPr>
          <p:cNvSpPr txBox="1"/>
          <p:nvPr/>
        </p:nvSpPr>
        <p:spPr>
          <a:xfrm>
            <a:off x="408223" y="260648"/>
            <a:ext cx="8327553" cy="523220"/>
          </a:xfrm>
          <a:prstGeom prst="rect">
            <a:avLst/>
          </a:prstGeom>
          <a:noFill/>
        </p:spPr>
        <p:txBody>
          <a:bodyPr wrap="square">
            <a:spAutoFit/>
          </a:bodyPr>
          <a:lstStyle/>
          <a:p>
            <a:pPr algn="ctr"/>
            <a:r>
              <a:rPr lang="es-CO" altLang="en-US" sz="2800" b="1" dirty="0">
                <a:solidFill>
                  <a:srgbClr val="C00000"/>
                </a:solidFill>
                <a:latin typeface="Gotham Black" pitchFamily="50" charset="0"/>
              </a:rPr>
              <a:t>Características de un gráfico de líneas </a:t>
            </a:r>
            <a:endParaRPr lang="es-CO" sz="2800" b="1" dirty="0">
              <a:solidFill>
                <a:srgbClr val="C00000"/>
              </a:solidFill>
              <a:latin typeface="Gotham Black" pitchFamily="50" charset="0"/>
            </a:endParaRPr>
          </a:p>
        </p:txBody>
      </p:sp>
      <p:pic>
        <p:nvPicPr>
          <p:cNvPr id="4" name="Imagen 3">
            <a:extLst>
              <a:ext uri="{FF2B5EF4-FFF2-40B4-BE49-F238E27FC236}">
                <a16:creationId xmlns:a16="http://schemas.microsoft.com/office/drawing/2014/main" id="{457C5944-D5D0-4687-B405-959D479D75CA}"/>
              </a:ext>
            </a:extLst>
          </p:cNvPr>
          <p:cNvPicPr>
            <a:picLocks noChangeAspect="1"/>
          </p:cNvPicPr>
          <p:nvPr/>
        </p:nvPicPr>
        <p:blipFill>
          <a:blip r:embed="rId3"/>
          <a:stretch>
            <a:fillRect/>
          </a:stretch>
        </p:blipFill>
        <p:spPr>
          <a:xfrm>
            <a:off x="827584" y="1987099"/>
            <a:ext cx="7416824" cy="3810380"/>
          </a:xfrm>
          <a:prstGeom prst="rect">
            <a:avLst/>
          </a:prstGeom>
        </p:spPr>
      </p:pic>
      <p:sp>
        <p:nvSpPr>
          <p:cNvPr id="9" name="CuadroTexto 8">
            <a:extLst>
              <a:ext uri="{FF2B5EF4-FFF2-40B4-BE49-F238E27FC236}">
                <a16:creationId xmlns:a16="http://schemas.microsoft.com/office/drawing/2014/main" id="{A6FAB1E3-26DD-4723-A343-D195872F9B97}"/>
              </a:ext>
            </a:extLst>
          </p:cNvPr>
          <p:cNvSpPr txBox="1"/>
          <p:nvPr/>
        </p:nvSpPr>
        <p:spPr>
          <a:xfrm>
            <a:off x="1187624" y="1340768"/>
            <a:ext cx="6696744" cy="646331"/>
          </a:xfrm>
          <a:prstGeom prst="rect">
            <a:avLst/>
          </a:prstGeom>
          <a:noFill/>
        </p:spPr>
        <p:txBody>
          <a:bodyPr wrap="square">
            <a:spAutoFit/>
          </a:bodyPr>
          <a:lstStyle/>
          <a:p>
            <a:pPr algn="ctr"/>
            <a:r>
              <a:rPr lang="es-MX" b="1" dirty="0">
                <a:latin typeface="Gotham Light" pitchFamily="50" charset="0"/>
              </a:rPr>
              <a:t>Comportamiento notificación casos de IRAG inusitado, periodo epidemiológico VII, Colombia 2020</a:t>
            </a:r>
            <a:endParaRPr lang="es-CO" b="1" dirty="0">
              <a:latin typeface="Gotham Light" pitchFamily="50" charset="0"/>
            </a:endParaRPr>
          </a:p>
        </p:txBody>
      </p:sp>
      <p:sp>
        <p:nvSpPr>
          <p:cNvPr id="7" name="CuadroTexto 6">
            <a:extLst>
              <a:ext uri="{FF2B5EF4-FFF2-40B4-BE49-F238E27FC236}">
                <a16:creationId xmlns:a16="http://schemas.microsoft.com/office/drawing/2014/main" id="{B59F4C40-C7AC-4CF9-8082-FCA5581BB651}"/>
              </a:ext>
            </a:extLst>
          </p:cNvPr>
          <p:cNvSpPr txBox="1"/>
          <p:nvPr/>
        </p:nvSpPr>
        <p:spPr>
          <a:xfrm>
            <a:off x="2450136" y="6166811"/>
            <a:ext cx="4243726" cy="276999"/>
          </a:xfrm>
          <a:prstGeom prst="rect">
            <a:avLst/>
          </a:prstGeom>
          <a:noFill/>
        </p:spPr>
        <p:txBody>
          <a:bodyPr wrap="none" rtlCol="0">
            <a:spAutoFit/>
          </a:bodyPr>
          <a:lstStyle/>
          <a:p>
            <a:r>
              <a:rPr lang="es-CO" sz="1200" dirty="0">
                <a:latin typeface="Gotham Light" pitchFamily="50" charset="0"/>
              </a:rPr>
              <a:t>Fuente: INS- Informe de evento IRAG inusitado, 2020 </a:t>
            </a:r>
          </a:p>
        </p:txBody>
      </p:sp>
      <p:sp>
        <p:nvSpPr>
          <p:cNvPr id="8" name="CuadroTexto 7">
            <a:extLst>
              <a:ext uri="{FF2B5EF4-FFF2-40B4-BE49-F238E27FC236}">
                <a16:creationId xmlns:a16="http://schemas.microsoft.com/office/drawing/2014/main" id="{1140C26E-11C1-4FD7-AD41-00B2C2BDDEA1}"/>
              </a:ext>
            </a:extLst>
          </p:cNvPr>
          <p:cNvSpPr txBox="1"/>
          <p:nvPr/>
        </p:nvSpPr>
        <p:spPr>
          <a:xfrm>
            <a:off x="121815" y="2276872"/>
            <a:ext cx="777777" cy="369332"/>
          </a:xfrm>
          <a:prstGeom prst="rect">
            <a:avLst/>
          </a:prstGeom>
          <a:noFill/>
          <a:ln>
            <a:solidFill>
              <a:srgbClr val="C00000"/>
            </a:solidFill>
          </a:ln>
        </p:spPr>
        <p:txBody>
          <a:bodyPr wrap="none" rtlCol="0">
            <a:spAutoFit/>
          </a:bodyPr>
          <a:lstStyle/>
          <a:p>
            <a:r>
              <a:rPr lang="es-CO" dirty="0">
                <a:latin typeface="Gotham Black" pitchFamily="50" charset="0"/>
              </a:rPr>
              <a:t>Eje Y</a:t>
            </a:r>
          </a:p>
        </p:txBody>
      </p:sp>
      <p:sp>
        <p:nvSpPr>
          <p:cNvPr id="10" name="CuadroTexto 9">
            <a:extLst>
              <a:ext uri="{FF2B5EF4-FFF2-40B4-BE49-F238E27FC236}">
                <a16:creationId xmlns:a16="http://schemas.microsoft.com/office/drawing/2014/main" id="{473641BD-369D-401F-B0BC-5A5A97BB2258}"/>
              </a:ext>
            </a:extLst>
          </p:cNvPr>
          <p:cNvSpPr txBox="1"/>
          <p:nvPr/>
        </p:nvSpPr>
        <p:spPr>
          <a:xfrm>
            <a:off x="7668344" y="4365104"/>
            <a:ext cx="779381" cy="369332"/>
          </a:xfrm>
          <a:prstGeom prst="rect">
            <a:avLst/>
          </a:prstGeom>
          <a:noFill/>
          <a:ln>
            <a:solidFill>
              <a:srgbClr val="C00000"/>
            </a:solidFill>
          </a:ln>
        </p:spPr>
        <p:txBody>
          <a:bodyPr wrap="none" rtlCol="0">
            <a:spAutoFit/>
          </a:bodyPr>
          <a:lstStyle/>
          <a:p>
            <a:r>
              <a:rPr lang="es-CO" dirty="0">
                <a:latin typeface="Gotham Black" pitchFamily="50" charset="0"/>
              </a:rPr>
              <a:t>Eje X</a:t>
            </a:r>
          </a:p>
        </p:txBody>
      </p:sp>
      <p:sp>
        <p:nvSpPr>
          <p:cNvPr id="11" name="CuadroTexto 10">
            <a:extLst>
              <a:ext uri="{FF2B5EF4-FFF2-40B4-BE49-F238E27FC236}">
                <a16:creationId xmlns:a16="http://schemas.microsoft.com/office/drawing/2014/main" id="{6B3D39FB-0B5A-46A7-8B0E-60261B88B80F}"/>
              </a:ext>
            </a:extLst>
          </p:cNvPr>
          <p:cNvSpPr txBox="1"/>
          <p:nvPr/>
        </p:nvSpPr>
        <p:spPr>
          <a:xfrm>
            <a:off x="7777549" y="964555"/>
            <a:ext cx="933717" cy="369332"/>
          </a:xfrm>
          <a:prstGeom prst="rect">
            <a:avLst/>
          </a:prstGeom>
          <a:noFill/>
          <a:ln>
            <a:solidFill>
              <a:srgbClr val="C00000"/>
            </a:solidFill>
          </a:ln>
        </p:spPr>
        <p:txBody>
          <a:bodyPr wrap="none" rtlCol="0">
            <a:spAutoFit/>
          </a:bodyPr>
          <a:lstStyle/>
          <a:p>
            <a:r>
              <a:rPr lang="es-CO" dirty="0">
                <a:latin typeface="Gotham Black" pitchFamily="50" charset="0"/>
              </a:rPr>
              <a:t>Titulo </a:t>
            </a:r>
          </a:p>
        </p:txBody>
      </p:sp>
      <p:sp>
        <p:nvSpPr>
          <p:cNvPr id="13" name="CuadroTexto 12">
            <a:extLst>
              <a:ext uri="{FF2B5EF4-FFF2-40B4-BE49-F238E27FC236}">
                <a16:creationId xmlns:a16="http://schemas.microsoft.com/office/drawing/2014/main" id="{0A797BAB-A526-40A4-A273-B64707BC3DEB}"/>
              </a:ext>
            </a:extLst>
          </p:cNvPr>
          <p:cNvSpPr txBox="1"/>
          <p:nvPr/>
        </p:nvSpPr>
        <p:spPr>
          <a:xfrm>
            <a:off x="1194520" y="5428147"/>
            <a:ext cx="1174745" cy="369332"/>
          </a:xfrm>
          <a:prstGeom prst="rect">
            <a:avLst/>
          </a:prstGeom>
          <a:noFill/>
          <a:ln>
            <a:solidFill>
              <a:srgbClr val="C00000"/>
            </a:solidFill>
          </a:ln>
        </p:spPr>
        <p:txBody>
          <a:bodyPr wrap="none" rtlCol="0">
            <a:spAutoFit/>
          </a:bodyPr>
          <a:lstStyle/>
          <a:p>
            <a:r>
              <a:rPr lang="es-CO" dirty="0">
                <a:latin typeface="Gotham Black" pitchFamily="50" charset="0"/>
              </a:rPr>
              <a:t>Leyenda</a:t>
            </a:r>
          </a:p>
        </p:txBody>
      </p:sp>
    </p:spTree>
    <p:extLst>
      <p:ext uri="{BB962C8B-B14F-4D97-AF65-F5344CB8AC3E}">
        <p14:creationId xmlns:p14="http://schemas.microsoft.com/office/powerpoint/2010/main" val="122090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70CD803-0DB3-4B43-B7E2-6F9C6929704A}"/>
              </a:ext>
            </a:extLst>
          </p:cNvPr>
          <p:cNvSpPr txBox="1"/>
          <p:nvPr/>
        </p:nvSpPr>
        <p:spPr>
          <a:xfrm>
            <a:off x="493712" y="188640"/>
            <a:ext cx="8650288" cy="646331"/>
          </a:xfrm>
          <a:prstGeom prst="rect">
            <a:avLst/>
          </a:prstGeom>
          <a:noFill/>
        </p:spPr>
        <p:txBody>
          <a:bodyPr wrap="square">
            <a:spAutoFit/>
          </a:bodyPr>
          <a:lstStyle/>
          <a:p>
            <a:pPr algn="ctr"/>
            <a:r>
              <a:rPr lang="x-none" altLang="en-US" sz="3600" dirty="0">
                <a:solidFill>
                  <a:srgbClr val="C00000"/>
                </a:solidFill>
                <a:latin typeface="Gotham Black" pitchFamily="50" charset="0"/>
              </a:rPr>
              <a:t>Gráfico lineal de escala aritmética</a:t>
            </a:r>
            <a:endParaRPr lang="es-CO" b="1" dirty="0">
              <a:solidFill>
                <a:srgbClr val="C00000"/>
              </a:solidFill>
              <a:latin typeface="Gotham Black" pitchFamily="50" charset="0"/>
            </a:endParaRPr>
          </a:p>
        </p:txBody>
      </p:sp>
      <p:pic>
        <p:nvPicPr>
          <p:cNvPr id="7" name="Imagen 6">
            <a:extLst>
              <a:ext uri="{FF2B5EF4-FFF2-40B4-BE49-F238E27FC236}">
                <a16:creationId xmlns:a16="http://schemas.microsoft.com/office/drawing/2014/main" id="{FD8789A9-E285-48EE-B59F-2B1971336FA1}"/>
              </a:ext>
            </a:extLst>
          </p:cNvPr>
          <p:cNvPicPr>
            <a:picLocks noChangeAspect="1"/>
          </p:cNvPicPr>
          <p:nvPr/>
        </p:nvPicPr>
        <p:blipFill>
          <a:blip r:embed="rId3"/>
          <a:stretch>
            <a:fillRect/>
          </a:stretch>
        </p:blipFill>
        <p:spPr>
          <a:xfrm>
            <a:off x="755576" y="1124744"/>
            <a:ext cx="7162800" cy="4943475"/>
          </a:xfrm>
          <a:prstGeom prst="rect">
            <a:avLst/>
          </a:prstGeom>
        </p:spPr>
      </p:pic>
      <p:sp>
        <p:nvSpPr>
          <p:cNvPr id="9" name="CuadroTexto 8">
            <a:extLst>
              <a:ext uri="{FF2B5EF4-FFF2-40B4-BE49-F238E27FC236}">
                <a16:creationId xmlns:a16="http://schemas.microsoft.com/office/drawing/2014/main" id="{9F4D6695-6DDD-4527-A127-1DB6411B36C6}"/>
              </a:ext>
            </a:extLst>
          </p:cNvPr>
          <p:cNvSpPr txBox="1"/>
          <p:nvPr/>
        </p:nvSpPr>
        <p:spPr>
          <a:xfrm>
            <a:off x="4818856" y="3105834"/>
            <a:ext cx="4572000" cy="646331"/>
          </a:xfrm>
          <a:prstGeom prst="rect">
            <a:avLst/>
          </a:prstGeom>
          <a:noFill/>
        </p:spPr>
        <p:txBody>
          <a:bodyPr wrap="square">
            <a:spAutoFit/>
          </a:bodyPr>
          <a:lstStyle/>
          <a:p>
            <a:pPr eaLnBrk="1" hangingPunct="1">
              <a:spcBef>
                <a:spcPct val="50000"/>
              </a:spcBef>
              <a:defRPr b="0" i="0"/>
            </a:pPr>
            <a:r>
              <a:rPr lang="x-none" altLang="en-US" b="1" dirty="0">
                <a:solidFill>
                  <a:srgbClr val="C00000"/>
                </a:solidFill>
                <a:latin typeface="Gotham Light" pitchFamily="50" charset="0"/>
              </a:rPr>
              <a:t>Útil para representar los datos recopilados a lo largo del tiempo</a:t>
            </a:r>
          </a:p>
        </p:txBody>
      </p:sp>
      <p:sp>
        <p:nvSpPr>
          <p:cNvPr id="11" name="CuadroTexto 10">
            <a:extLst>
              <a:ext uri="{FF2B5EF4-FFF2-40B4-BE49-F238E27FC236}">
                <a16:creationId xmlns:a16="http://schemas.microsoft.com/office/drawing/2014/main" id="{B1EEB946-F818-45DA-89B8-DFFACEF5551B}"/>
              </a:ext>
            </a:extLst>
          </p:cNvPr>
          <p:cNvSpPr txBox="1"/>
          <p:nvPr/>
        </p:nvSpPr>
        <p:spPr>
          <a:xfrm>
            <a:off x="29736" y="3615933"/>
            <a:ext cx="4697730" cy="646331"/>
          </a:xfrm>
          <a:prstGeom prst="rect">
            <a:avLst/>
          </a:prstGeom>
          <a:noFill/>
        </p:spPr>
        <p:txBody>
          <a:bodyPr wrap="square">
            <a:spAutoFit/>
          </a:bodyPr>
          <a:lstStyle/>
          <a:p>
            <a:pPr eaLnBrk="1" hangingPunct="1">
              <a:spcBef>
                <a:spcPct val="50000"/>
              </a:spcBef>
              <a:defRPr b="0" i="0"/>
            </a:pPr>
            <a:r>
              <a:rPr lang="x-none" altLang="en-US" b="1" dirty="0">
                <a:solidFill>
                  <a:srgbClr val="C00000"/>
                </a:solidFill>
                <a:latin typeface="Gotham Light" pitchFamily="50" charset="0"/>
              </a:rPr>
              <a:t>Los intervalos en la escala </a:t>
            </a:r>
            <a:r>
              <a:rPr lang="es-CO" altLang="en-US" b="1" dirty="0">
                <a:solidFill>
                  <a:srgbClr val="C00000"/>
                </a:solidFill>
                <a:latin typeface="Gotham Light" pitchFamily="50" charset="0"/>
              </a:rPr>
              <a:t>“</a:t>
            </a:r>
            <a:r>
              <a:rPr lang="x-none" altLang="en-US" b="1" dirty="0">
                <a:solidFill>
                  <a:srgbClr val="C00000"/>
                </a:solidFill>
                <a:latin typeface="Gotham Light" pitchFamily="50" charset="0"/>
              </a:rPr>
              <a:t>y</a:t>
            </a:r>
            <a:r>
              <a:rPr lang="es-CO" altLang="en-US" b="1" dirty="0">
                <a:solidFill>
                  <a:srgbClr val="C00000"/>
                </a:solidFill>
                <a:latin typeface="Gotham Light" pitchFamily="50" charset="0"/>
              </a:rPr>
              <a:t>” y “x”</a:t>
            </a:r>
            <a:r>
              <a:rPr lang="x-none" altLang="en-US" b="1" dirty="0">
                <a:solidFill>
                  <a:srgbClr val="C00000"/>
                </a:solidFill>
                <a:latin typeface="Gotham Light" pitchFamily="50" charset="0"/>
              </a:rPr>
              <a:t> son equivalentes </a:t>
            </a:r>
          </a:p>
        </p:txBody>
      </p:sp>
      <p:sp>
        <p:nvSpPr>
          <p:cNvPr id="13" name="CuadroTexto 12">
            <a:extLst>
              <a:ext uri="{FF2B5EF4-FFF2-40B4-BE49-F238E27FC236}">
                <a16:creationId xmlns:a16="http://schemas.microsoft.com/office/drawing/2014/main" id="{9F85B3D7-701D-4BFF-8692-57F1A90FE5EF}"/>
              </a:ext>
            </a:extLst>
          </p:cNvPr>
          <p:cNvSpPr txBox="1"/>
          <p:nvPr/>
        </p:nvSpPr>
        <p:spPr>
          <a:xfrm>
            <a:off x="29736" y="5179258"/>
            <a:ext cx="2093992" cy="646331"/>
          </a:xfrm>
          <a:prstGeom prst="rect">
            <a:avLst/>
          </a:prstGeom>
          <a:noFill/>
        </p:spPr>
        <p:txBody>
          <a:bodyPr wrap="square">
            <a:spAutoFit/>
          </a:bodyPr>
          <a:lstStyle/>
          <a:p>
            <a:pPr eaLnBrk="1" hangingPunct="1">
              <a:spcBef>
                <a:spcPct val="50000"/>
              </a:spcBef>
              <a:defRPr b="0" i="0"/>
            </a:pPr>
            <a:r>
              <a:rPr lang="es-CO" altLang="en-US" b="1" dirty="0">
                <a:solidFill>
                  <a:srgbClr val="C00000"/>
                </a:solidFill>
                <a:latin typeface="Gotham Light" pitchFamily="50" charset="0"/>
              </a:rPr>
              <a:t>Eje “y” empieza en cero</a:t>
            </a:r>
            <a:endParaRPr lang="x-none" altLang="en-US" b="1" dirty="0">
              <a:solidFill>
                <a:srgbClr val="C00000"/>
              </a:solidFill>
              <a:latin typeface="Gotham Light" pitchFamily="50" charset="0"/>
            </a:endParaRPr>
          </a:p>
        </p:txBody>
      </p:sp>
      <p:sp>
        <p:nvSpPr>
          <p:cNvPr id="15" name="CuadroTexto 14">
            <a:extLst>
              <a:ext uri="{FF2B5EF4-FFF2-40B4-BE49-F238E27FC236}">
                <a16:creationId xmlns:a16="http://schemas.microsoft.com/office/drawing/2014/main" id="{56C6EE22-2D87-4D2C-93E7-381C0C4111C5}"/>
              </a:ext>
            </a:extLst>
          </p:cNvPr>
          <p:cNvSpPr txBox="1"/>
          <p:nvPr/>
        </p:nvSpPr>
        <p:spPr>
          <a:xfrm>
            <a:off x="2450136" y="6166811"/>
            <a:ext cx="4607736" cy="276999"/>
          </a:xfrm>
          <a:prstGeom prst="rect">
            <a:avLst/>
          </a:prstGeom>
          <a:noFill/>
        </p:spPr>
        <p:txBody>
          <a:bodyPr wrap="none" rtlCol="0">
            <a:spAutoFit/>
          </a:bodyPr>
          <a:lstStyle/>
          <a:p>
            <a:r>
              <a:rPr lang="es-CO" sz="1200" dirty="0">
                <a:latin typeface="Gotham Light" pitchFamily="50" charset="0"/>
              </a:rPr>
              <a:t>Fuente: INS- Boletín epidemiológico semanal SE 30, 2020 </a:t>
            </a:r>
          </a:p>
        </p:txBody>
      </p:sp>
    </p:spTree>
    <p:extLst>
      <p:ext uri="{BB962C8B-B14F-4D97-AF65-F5344CB8AC3E}">
        <p14:creationId xmlns:p14="http://schemas.microsoft.com/office/powerpoint/2010/main" val="21330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518343" y="332656"/>
            <a:ext cx="8086725" cy="400050"/>
          </a:xfrm>
        </p:spPr>
        <p:txBody>
          <a:bodyPr>
            <a:noAutofit/>
          </a:bodyPr>
          <a:lstStyle/>
          <a:p>
            <a:pPr algn="ctr">
              <a:defRPr b="0" i="0"/>
            </a:pPr>
            <a:r>
              <a:rPr lang="x-none" altLang="en-US" sz="3600" dirty="0">
                <a:solidFill>
                  <a:srgbClr val="C00000"/>
                </a:solidFill>
                <a:latin typeface="Gotham Black" pitchFamily="50" charset="0"/>
              </a:rPr>
              <a:t>Crear un gráfico lineal</a:t>
            </a:r>
            <a:endParaRPr lang="x-none" altLang="en-US" sz="2000" dirty="0">
              <a:solidFill>
                <a:srgbClr val="C00000"/>
              </a:solidFill>
              <a:latin typeface="Gotham Black" pitchFamily="50" charset="0"/>
            </a:endParaRPr>
          </a:p>
        </p:txBody>
      </p:sp>
      <p:sp>
        <p:nvSpPr>
          <p:cNvPr id="7" name="CuadroTexto 6">
            <a:extLst>
              <a:ext uri="{FF2B5EF4-FFF2-40B4-BE49-F238E27FC236}">
                <a16:creationId xmlns:a16="http://schemas.microsoft.com/office/drawing/2014/main" id="{522E6FE5-3E8F-4253-9A71-B424EAE3337C}"/>
              </a:ext>
            </a:extLst>
          </p:cNvPr>
          <p:cNvSpPr txBox="1"/>
          <p:nvPr/>
        </p:nvSpPr>
        <p:spPr>
          <a:xfrm>
            <a:off x="528637" y="1484784"/>
            <a:ext cx="8086725" cy="4370427"/>
          </a:xfrm>
          <a:prstGeom prst="rect">
            <a:avLst/>
          </a:prstGeom>
          <a:noFill/>
        </p:spPr>
        <p:txBody>
          <a:bodyPr wrap="square">
            <a:spAutoFit/>
          </a:bodyPr>
          <a:lstStyle/>
          <a:p>
            <a:pPr marL="342900" indent="-342900">
              <a:spcBef>
                <a:spcPts val="600"/>
              </a:spcBef>
              <a:buFont typeface="+mj-lt"/>
              <a:buAutoNum type="arabicPeriod"/>
              <a:defRPr b="0" i="0"/>
            </a:pPr>
            <a:r>
              <a:rPr lang="x-none" altLang="en-US" sz="2000" dirty="0">
                <a:latin typeface="Gotham Light" pitchFamily="50" charset="0"/>
              </a:rPr>
              <a:t>Haga que el eje </a:t>
            </a:r>
            <a:r>
              <a:rPr lang="es-CO" altLang="en-US" sz="2000" dirty="0">
                <a:latin typeface="Gotham Light" pitchFamily="50" charset="0"/>
              </a:rPr>
              <a:t>X</a:t>
            </a:r>
            <a:r>
              <a:rPr lang="x-none" altLang="en-US" sz="2000" dirty="0">
                <a:latin typeface="Gotham Light" pitchFamily="50" charset="0"/>
              </a:rPr>
              <a:t> sea más largo que el eje </a:t>
            </a:r>
            <a:r>
              <a:rPr lang="es-CO" altLang="en-US" sz="2000" dirty="0">
                <a:latin typeface="Gotham Light" pitchFamily="50" charset="0"/>
              </a:rPr>
              <a:t>Y</a:t>
            </a:r>
            <a:r>
              <a:rPr lang="x-none" altLang="en-US" sz="2000" dirty="0">
                <a:latin typeface="Gotham Light" pitchFamily="50" charset="0"/>
              </a:rPr>
              <a:t> (la mejor razón es 5:3)</a:t>
            </a:r>
          </a:p>
          <a:p>
            <a:pPr marL="342900" indent="-342900">
              <a:spcBef>
                <a:spcPts val="600"/>
              </a:spcBef>
              <a:buFont typeface="+mj-lt"/>
              <a:buAutoNum type="arabicPeriod"/>
              <a:defRPr b="0" i="0"/>
            </a:pPr>
            <a:r>
              <a:rPr lang="es-CO" altLang="en-US" sz="2000" dirty="0">
                <a:latin typeface="Gotham Light" pitchFamily="50" charset="0"/>
              </a:rPr>
              <a:t>E</a:t>
            </a:r>
            <a:r>
              <a:rPr lang="x-none" altLang="en-US" sz="2000" dirty="0">
                <a:latin typeface="Gotham Light" pitchFamily="50" charset="0"/>
              </a:rPr>
              <a:t>je X: una la escala </a:t>
            </a:r>
            <a:r>
              <a:rPr lang="es-CO" altLang="en-US" sz="2000" dirty="0">
                <a:latin typeface="Gotham Light" pitchFamily="50" charset="0"/>
              </a:rPr>
              <a:t>según </a:t>
            </a:r>
            <a:r>
              <a:rPr lang="x-none" altLang="en-US" sz="2000" dirty="0">
                <a:latin typeface="Gotham Light" pitchFamily="50" charset="0"/>
              </a:rPr>
              <a:t> los intervalos usados durante la recopilación de datos</a:t>
            </a:r>
          </a:p>
          <a:p>
            <a:pPr marL="342900" indent="-342900">
              <a:spcBef>
                <a:spcPts val="600"/>
              </a:spcBef>
              <a:buFont typeface="+mj-lt"/>
              <a:buAutoNum type="arabicPeriod"/>
              <a:defRPr b="0" i="0"/>
            </a:pPr>
            <a:r>
              <a:rPr lang="es-CO" altLang="en-US" sz="2000" dirty="0">
                <a:latin typeface="Gotham Light" pitchFamily="50" charset="0"/>
              </a:rPr>
              <a:t>E</a:t>
            </a:r>
            <a:r>
              <a:rPr lang="x-none" altLang="en-US" sz="2000" dirty="0">
                <a:latin typeface="Gotham Light" pitchFamily="50" charset="0"/>
              </a:rPr>
              <a:t>je Y:</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Siempre inicie el eje </a:t>
            </a:r>
            <a:r>
              <a:rPr lang="es-CO" altLang="en-US" sz="2000" dirty="0">
                <a:latin typeface="Gotham Light" pitchFamily="50" charset="0"/>
              </a:rPr>
              <a:t>“Y”</a:t>
            </a:r>
            <a:r>
              <a:rPr lang="x-none" altLang="en-US" sz="2000" dirty="0">
                <a:latin typeface="Gotham Light" pitchFamily="50" charset="0"/>
              </a:rPr>
              <a:t> con 0</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Identificar el mayor valor, redondear al valor Y máx.</a:t>
            </a:r>
          </a:p>
          <a:p>
            <a:pPr marL="800100" lvl="1" indent="-342900">
              <a:spcBef>
                <a:spcPts val="600"/>
              </a:spcBef>
              <a:buFont typeface="Arial" panose="020B0604020202020204" pitchFamily="34" charset="0"/>
              <a:buChar char="•"/>
              <a:defRPr b="0" i="0"/>
            </a:pPr>
            <a:r>
              <a:rPr lang="x-none" altLang="en-US" sz="2000" dirty="0">
                <a:latin typeface="Gotham Light" pitchFamily="50" charset="0"/>
              </a:rPr>
              <a:t>Seleccionar un tamaño de intervalo razonable para el eje </a:t>
            </a:r>
            <a:r>
              <a:rPr lang="es-CO" altLang="en-US" sz="2000" dirty="0">
                <a:latin typeface="Gotham Light" pitchFamily="50" charset="0"/>
              </a:rPr>
              <a:t>Y</a:t>
            </a:r>
            <a:endParaRPr lang="x-none" altLang="en-US" sz="2000" dirty="0">
              <a:latin typeface="Gotham Light" pitchFamily="50" charset="0"/>
            </a:endParaRPr>
          </a:p>
          <a:p>
            <a:pPr marL="342900" indent="-342900">
              <a:spcBef>
                <a:spcPts val="600"/>
              </a:spcBef>
              <a:buFont typeface="+mj-lt"/>
              <a:buAutoNum type="arabicPeriod"/>
              <a:defRPr b="0" i="0"/>
            </a:pPr>
            <a:r>
              <a:rPr lang="x-none" altLang="en-US" sz="2000" dirty="0">
                <a:latin typeface="Gotham Light" pitchFamily="50" charset="0"/>
              </a:rPr>
              <a:t>Trazar los datos</a:t>
            </a:r>
          </a:p>
          <a:p>
            <a:pPr marL="342900" indent="-342900">
              <a:spcBef>
                <a:spcPts val="600"/>
              </a:spcBef>
              <a:buFont typeface="+mj-lt"/>
              <a:buAutoNum type="arabicPeriod"/>
              <a:defRPr b="0" i="0"/>
            </a:pPr>
            <a:r>
              <a:rPr lang="x-none" altLang="en-US" sz="2000" dirty="0">
                <a:latin typeface="Gotham Light" pitchFamily="50" charset="0"/>
              </a:rPr>
              <a:t>Agregar títulos y etiquetas del eje — Qué, dónde, cuándo</a:t>
            </a:r>
          </a:p>
          <a:p>
            <a:pPr marL="342900" indent="-342900">
              <a:spcBef>
                <a:spcPts val="600"/>
              </a:spcBef>
              <a:buFont typeface="+mj-lt"/>
              <a:buAutoNum type="arabicPeriod"/>
              <a:defRPr b="0" i="0"/>
            </a:pPr>
            <a:r>
              <a:rPr lang="x-none" altLang="en-US" sz="2000" dirty="0">
                <a:latin typeface="Gotham Light" pitchFamily="50" charset="0"/>
              </a:rPr>
              <a:t>Agregar comentarios, notas al pie</a:t>
            </a:r>
          </a:p>
        </p:txBody>
      </p:sp>
    </p:spTree>
    <p:extLst>
      <p:ext uri="{BB962C8B-B14F-4D97-AF65-F5344CB8AC3E}">
        <p14:creationId xmlns:p14="http://schemas.microsoft.com/office/powerpoint/2010/main" val="289843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3A16617-EC08-4AB5-938E-CB936B4638DF}"/>
              </a:ext>
            </a:extLst>
          </p:cNvPr>
          <p:cNvPicPr>
            <a:picLocks noChangeAspect="1"/>
          </p:cNvPicPr>
          <p:nvPr/>
        </p:nvPicPr>
        <p:blipFill>
          <a:blip r:embed="rId2"/>
          <a:stretch>
            <a:fillRect/>
          </a:stretch>
        </p:blipFill>
        <p:spPr>
          <a:xfrm>
            <a:off x="755576" y="1808820"/>
            <a:ext cx="7390821" cy="3240360"/>
          </a:xfrm>
          <a:prstGeom prst="rect">
            <a:avLst/>
          </a:prstGeom>
        </p:spPr>
      </p:pic>
      <p:sp>
        <p:nvSpPr>
          <p:cNvPr id="8" name="CuadroTexto 7">
            <a:extLst>
              <a:ext uri="{FF2B5EF4-FFF2-40B4-BE49-F238E27FC236}">
                <a16:creationId xmlns:a16="http://schemas.microsoft.com/office/drawing/2014/main" id="{5798668C-2547-45B7-954C-18E8ADF414D6}"/>
              </a:ext>
            </a:extLst>
          </p:cNvPr>
          <p:cNvSpPr txBox="1"/>
          <p:nvPr/>
        </p:nvSpPr>
        <p:spPr>
          <a:xfrm>
            <a:off x="516087" y="1412342"/>
            <a:ext cx="777777" cy="369332"/>
          </a:xfrm>
          <a:prstGeom prst="rect">
            <a:avLst/>
          </a:prstGeom>
          <a:noFill/>
          <a:ln>
            <a:solidFill>
              <a:srgbClr val="C00000"/>
            </a:solidFill>
          </a:ln>
        </p:spPr>
        <p:txBody>
          <a:bodyPr wrap="none" rtlCol="0">
            <a:spAutoFit/>
          </a:bodyPr>
          <a:lstStyle/>
          <a:p>
            <a:r>
              <a:rPr lang="es-CO" dirty="0">
                <a:latin typeface="Gotham Black" pitchFamily="50" charset="0"/>
              </a:rPr>
              <a:t>Eje Y</a:t>
            </a:r>
          </a:p>
        </p:txBody>
      </p:sp>
      <p:sp>
        <p:nvSpPr>
          <p:cNvPr id="10" name="CuadroTexto 9">
            <a:extLst>
              <a:ext uri="{FF2B5EF4-FFF2-40B4-BE49-F238E27FC236}">
                <a16:creationId xmlns:a16="http://schemas.microsoft.com/office/drawing/2014/main" id="{839D5C15-A7E1-495C-A459-03AE202C1761}"/>
              </a:ext>
            </a:extLst>
          </p:cNvPr>
          <p:cNvSpPr txBox="1"/>
          <p:nvPr/>
        </p:nvSpPr>
        <p:spPr>
          <a:xfrm>
            <a:off x="8146397" y="4581128"/>
            <a:ext cx="779381" cy="369332"/>
          </a:xfrm>
          <a:prstGeom prst="rect">
            <a:avLst/>
          </a:prstGeom>
          <a:noFill/>
          <a:ln>
            <a:solidFill>
              <a:srgbClr val="C00000"/>
            </a:solidFill>
          </a:ln>
        </p:spPr>
        <p:txBody>
          <a:bodyPr wrap="none" rtlCol="0">
            <a:spAutoFit/>
          </a:bodyPr>
          <a:lstStyle/>
          <a:p>
            <a:r>
              <a:rPr lang="es-CO" dirty="0">
                <a:latin typeface="Gotham Black" pitchFamily="50" charset="0"/>
              </a:rPr>
              <a:t>Eje X</a:t>
            </a:r>
          </a:p>
        </p:txBody>
      </p:sp>
      <p:pic>
        <p:nvPicPr>
          <p:cNvPr id="11" name="Imagen 10">
            <a:extLst>
              <a:ext uri="{FF2B5EF4-FFF2-40B4-BE49-F238E27FC236}">
                <a16:creationId xmlns:a16="http://schemas.microsoft.com/office/drawing/2014/main" id="{499E4270-1946-42F5-9C5D-2EC0B201E8F4}"/>
              </a:ext>
            </a:extLst>
          </p:cNvPr>
          <p:cNvPicPr>
            <a:picLocks noChangeAspect="1"/>
          </p:cNvPicPr>
          <p:nvPr/>
        </p:nvPicPr>
        <p:blipFill>
          <a:blip r:embed="rId3"/>
          <a:stretch>
            <a:fillRect/>
          </a:stretch>
        </p:blipFill>
        <p:spPr>
          <a:xfrm>
            <a:off x="1207293" y="4906305"/>
            <a:ext cx="6657975" cy="285750"/>
          </a:xfrm>
          <a:prstGeom prst="rect">
            <a:avLst/>
          </a:prstGeom>
        </p:spPr>
      </p:pic>
      <p:pic>
        <p:nvPicPr>
          <p:cNvPr id="12" name="Imagen 11">
            <a:extLst>
              <a:ext uri="{FF2B5EF4-FFF2-40B4-BE49-F238E27FC236}">
                <a16:creationId xmlns:a16="http://schemas.microsoft.com/office/drawing/2014/main" id="{F21AF7B7-AA10-4C1B-9A11-507AFC89EC28}"/>
              </a:ext>
            </a:extLst>
          </p:cNvPr>
          <p:cNvPicPr>
            <a:picLocks noChangeAspect="1"/>
          </p:cNvPicPr>
          <p:nvPr/>
        </p:nvPicPr>
        <p:blipFill>
          <a:blip r:embed="rId4"/>
          <a:stretch>
            <a:fillRect/>
          </a:stretch>
        </p:blipFill>
        <p:spPr>
          <a:xfrm>
            <a:off x="490811" y="2038350"/>
            <a:ext cx="409575" cy="2781300"/>
          </a:xfrm>
          <a:prstGeom prst="rect">
            <a:avLst/>
          </a:prstGeom>
        </p:spPr>
      </p:pic>
      <p:pic>
        <p:nvPicPr>
          <p:cNvPr id="13" name="Imagen 12">
            <a:extLst>
              <a:ext uri="{FF2B5EF4-FFF2-40B4-BE49-F238E27FC236}">
                <a16:creationId xmlns:a16="http://schemas.microsoft.com/office/drawing/2014/main" id="{AE95F754-BFDC-46BE-9677-ACD404746566}"/>
              </a:ext>
            </a:extLst>
          </p:cNvPr>
          <p:cNvPicPr>
            <a:picLocks noChangeAspect="1"/>
          </p:cNvPicPr>
          <p:nvPr/>
        </p:nvPicPr>
        <p:blipFill>
          <a:blip r:embed="rId5"/>
          <a:stretch>
            <a:fillRect/>
          </a:stretch>
        </p:blipFill>
        <p:spPr>
          <a:xfrm>
            <a:off x="1041944" y="1893910"/>
            <a:ext cx="6962894" cy="2801280"/>
          </a:xfrm>
          <a:prstGeom prst="rect">
            <a:avLst/>
          </a:prstGeom>
        </p:spPr>
      </p:pic>
      <p:sp>
        <p:nvSpPr>
          <p:cNvPr id="15" name="CuadroTexto 14">
            <a:extLst>
              <a:ext uri="{FF2B5EF4-FFF2-40B4-BE49-F238E27FC236}">
                <a16:creationId xmlns:a16="http://schemas.microsoft.com/office/drawing/2014/main" id="{B0C2A59C-0271-4645-873E-C981376E754E}"/>
              </a:ext>
            </a:extLst>
          </p:cNvPr>
          <p:cNvSpPr txBox="1"/>
          <p:nvPr/>
        </p:nvSpPr>
        <p:spPr>
          <a:xfrm>
            <a:off x="555386" y="138677"/>
            <a:ext cx="8370392" cy="646331"/>
          </a:xfrm>
          <a:prstGeom prst="rect">
            <a:avLst/>
          </a:prstGeom>
          <a:noFill/>
        </p:spPr>
        <p:txBody>
          <a:bodyPr wrap="square">
            <a:spAutoFit/>
          </a:bodyPr>
          <a:lstStyle/>
          <a:p>
            <a:r>
              <a:rPr lang="es-MX" dirty="0">
                <a:latin typeface="Gotham Black" pitchFamily="50" charset="0"/>
              </a:rPr>
              <a:t>Tendencia de la notificación de infección respiratoria aguda grave inusitada en Colombia, semanas epidemiológicas 01 a 16 de 2020</a:t>
            </a:r>
            <a:endParaRPr lang="es-CO" dirty="0">
              <a:latin typeface="Gotham Black" pitchFamily="50" charset="0"/>
            </a:endParaRPr>
          </a:p>
        </p:txBody>
      </p:sp>
      <p:sp>
        <p:nvSpPr>
          <p:cNvPr id="16" name="CuadroTexto 15">
            <a:extLst>
              <a:ext uri="{FF2B5EF4-FFF2-40B4-BE49-F238E27FC236}">
                <a16:creationId xmlns:a16="http://schemas.microsoft.com/office/drawing/2014/main" id="{CEE3A9E6-5E72-48FE-BA65-690C1F5BAE7B}"/>
              </a:ext>
            </a:extLst>
          </p:cNvPr>
          <p:cNvSpPr txBox="1"/>
          <p:nvPr/>
        </p:nvSpPr>
        <p:spPr>
          <a:xfrm rot="16200000">
            <a:off x="-1020184" y="2907902"/>
            <a:ext cx="2681771" cy="338554"/>
          </a:xfrm>
          <a:prstGeom prst="rect">
            <a:avLst/>
          </a:prstGeom>
          <a:noFill/>
        </p:spPr>
        <p:txBody>
          <a:bodyPr wrap="square" rtlCol="0">
            <a:spAutoFit/>
          </a:bodyPr>
          <a:lstStyle/>
          <a:p>
            <a:r>
              <a:rPr lang="es-CO" sz="1600" dirty="0">
                <a:latin typeface="Gotham Black" pitchFamily="50" charset="0"/>
              </a:rPr>
              <a:t>Casos acumulados</a:t>
            </a:r>
          </a:p>
        </p:txBody>
      </p:sp>
      <p:sp>
        <p:nvSpPr>
          <p:cNvPr id="17" name="CuadroTexto 16">
            <a:extLst>
              <a:ext uri="{FF2B5EF4-FFF2-40B4-BE49-F238E27FC236}">
                <a16:creationId xmlns:a16="http://schemas.microsoft.com/office/drawing/2014/main" id="{843B578A-7603-44CF-933D-29A1290FC343}"/>
              </a:ext>
            </a:extLst>
          </p:cNvPr>
          <p:cNvSpPr txBox="1"/>
          <p:nvPr/>
        </p:nvSpPr>
        <p:spPr>
          <a:xfrm>
            <a:off x="3395502" y="5282701"/>
            <a:ext cx="2690160" cy="338554"/>
          </a:xfrm>
          <a:prstGeom prst="rect">
            <a:avLst/>
          </a:prstGeom>
          <a:noFill/>
        </p:spPr>
        <p:txBody>
          <a:bodyPr wrap="none" rtlCol="0">
            <a:spAutoFit/>
          </a:bodyPr>
          <a:lstStyle/>
          <a:p>
            <a:r>
              <a:rPr lang="es-CO" sz="1600" dirty="0">
                <a:latin typeface="Gotham Black" pitchFamily="50" charset="0"/>
              </a:rPr>
              <a:t>Semana epidemiológica</a:t>
            </a:r>
          </a:p>
        </p:txBody>
      </p:sp>
      <p:sp>
        <p:nvSpPr>
          <p:cNvPr id="19" name="CuadroTexto 18">
            <a:extLst>
              <a:ext uri="{FF2B5EF4-FFF2-40B4-BE49-F238E27FC236}">
                <a16:creationId xmlns:a16="http://schemas.microsoft.com/office/drawing/2014/main" id="{5B021014-07F7-4985-ADC9-67DE5F5285E5}"/>
              </a:ext>
            </a:extLst>
          </p:cNvPr>
          <p:cNvSpPr txBox="1"/>
          <p:nvPr/>
        </p:nvSpPr>
        <p:spPr>
          <a:xfrm>
            <a:off x="1890441" y="5806068"/>
            <a:ext cx="5700282" cy="276999"/>
          </a:xfrm>
          <a:prstGeom prst="rect">
            <a:avLst/>
          </a:prstGeom>
          <a:noFill/>
        </p:spPr>
        <p:txBody>
          <a:bodyPr wrap="square">
            <a:spAutoFit/>
          </a:bodyPr>
          <a:lstStyle/>
          <a:p>
            <a:pPr algn="ctr"/>
            <a:r>
              <a:rPr lang="es-MX" sz="1200" dirty="0">
                <a:latin typeface="Gotham Light" pitchFamily="50" charset="0"/>
              </a:rPr>
              <a:t>Fuente: Sivigila, Instituto Nacional de Salud, Colombia, 2020</a:t>
            </a:r>
            <a:endParaRPr lang="es-CO" sz="1200" dirty="0">
              <a:latin typeface="Gotham Light" pitchFamily="50" charset="0"/>
            </a:endParaRPr>
          </a:p>
        </p:txBody>
      </p:sp>
    </p:spTree>
    <p:extLst>
      <p:ext uri="{BB962C8B-B14F-4D97-AF65-F5344CB8AC3E}">
        <p14:creationId xmlns:p14="http://schemas.microsoft.com/office/powerpoint/2010/main" val="3880022943"/>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1075</TotalTime>
  <Words>5463</Words>
  <Application>Microsoft Office PowerPoint</Application>
  <PresentationFormat>Presentación en pantalla (4:3)</PresentationFormat>
  <Paragraphs>539</Paragraphs>
  <Slides>34</Slides>
  <Notes>29</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34</vt:i4>
      </vt:variant>
    </vt:vector>
  </HeadingPairs>
  <TitlesOfParts>
    <vt:vector size="45" baseType="lpstr">
      <vt:lpstr>Arial</vt:lpstr>
      <vt:lpstr>Arial Narrow</vt:lpstr>
      <vt:lpstr>Calibri</vt:lpstr>
      <vt:lpstr>Calibri Light</vt:lpstr>
      <vt:lpstr>Gotham Black</vt:lpstr>
      <vt:lpstr>Gotham Light</vt:lpstr>
      <vt:lpstr>Helvetica</vt:lpstr>
      <vt:lpstr>Times</vt:lpstr>
      <vt:lpstr>Wingdings</vt:lpstr>
      <vt:lpstr>Diseño personalizado</vt:lpstr>
      <vt:lpstr>1_Diseño personalizado</vt:lpstr>
      <vt:lpstr>Presentación de PowerPoint</vt:lpstr>
      <vt:lpstr>Visualización de datos: gráficos y mapas</vt:lpstr>
      <vt:lpstr>Objetivos de aprendizaje</vt:lpstr>
      <vt:lpstr>Tipos de gráficos</vt:lpstr>
      <vt:lpstr>Presentación de PowerPoint</vt:lpstr>
      <vt:lpstr>Presentación de PowerPoint</vt:lpstr>
      <vt:lpstr>Presentación de PowerPoint</vt:lpstr>
      <vt:lpstr>Crear un gráfico lineal</vt:lpstr>
      <vt:lpstr>Presentación de PowerPoint</vt:lpstr>
      <vt:lpstr>Recomendaciones al crear  un gráfico lineal</vt:lpstr>
      <vt:lpstr>Histogramas</vt:lpstr>
      <vt:lpstr> Casos de COVID-19 en población indígena según fecha de inicio de síntomas /diagnóstico. Colombia, 2020.</vt:lpstr>
      <vt:lpstr>Curva epidémica de los casos por brote de ETA, Leticia, semana epidemiológica 36 de 2018</vt:lpstr>
      <vt:lpstr>¿Cómo hacer un histograma?</vt:lpstr>
      <vt:lpstr>Ejemplo de histograma </vt:lpstr>
      <vt:lpstr>Histograma de ejemplo con categorías de 2 años</vt:lpstr>
      <vt:lpstr>Gráfico de barras</vt:lpstr>
      <vt:lpstr>Proporción Bajo peso al nacer término por departamento y distritos a periodo epidemiológico VII, 2020</vt:lpstr>
      <vt:lpstr>Tipo de complicaciones de malaria, Colombia, semanas epidemiológicas 01 a 30 de 2020</vt:lpstr>
      <vt:lpstr>Proporción de pruebas diagnósticas para confirmación de casos de malaria, Periodo Epidemiológico VII Colombia 2020 </vt:lpstr>
      <vt:lpstr>Mapas</vt:lpstr>
      <vt:lpstr>Presentación de PowerPoint</vt:lpstr>
      <vt:lpstr>Presentación de PowerPoint</vt:lpstr>
      <vt:lpstr>¿Cuáles son los objetivos del análisis?</vt:lpstr>
      <vt:lpstr>Plan de análisis = Hoja de ruta del análisis</vt:lpstr>
      <vt:lpstr>Tabla vacía — Ejemplo Positividad para parásitos intestinales por sexo y edad</vt:lpstr>
      <vt:lpstr>Tabla llena — Ejemplo Positividad para parásitos intestinales por sexo y edad</vt:lpstr>
      <vt:lpstr>Pasos para llegar a las tablas vacías </vt:lpstr>
      <vt:lpstr>1. Elija las variables a analizar</vt:lpstr>
      <vt:lpstr>2. Determine las variables. 3. Resumen/análisis</vt:lpstr>
      <vt:lpstr>4. Para los datos cuantitativos, decidir  las agrupaciones (categorías)</vt:lpstr>
      <vt:lpstr>5. Crear tablas vacías y estadísticas sin números</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Yury silva lopez</dc:creator>
  <cp:lastModifiedBy>Yury silva lopez</cp:lastModifiedBy>
  <cp:revision>26</cp:revision>
  <dcterms:created xsi:type="dcterms:W3CDTF">2020-11-01T03:14:32Z</dcterms:created>
  <dcterms:modified xsi:type="dcterms:W3CDTF">2021-02-04T01:45:26Z</dcterms:modified>
</cp:coreProperties>
</file>