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2"/>
  </p:notesMasterIdLst>
  <p:handoutMasterIdLst>
    <p:handoutMasterId r:id="rId23"/>
  </p:handoutMasterIdLst>
  <p:sldIdLst>
    <p:sldId id="257" r:id="rId2"/>
    <p:sldId id="342" r:id="rId3"/>
    <p:sldId id="368" r:id="rId4"/>
    <p:sldId id="382" r:id="rId5"/>
    <p:sldId id="386" r:id="rId6"/>
    <p:sldId id="367" r:id="rId7"/>
    <p:sldId id="372" r:id="rId8"/>
    <p:sldId id="369" r:id="rId9"/>
    <p:sldId id="377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79" r:id="rId20"/>
    <p:sldId id="398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6809" autoAdjust="0"/>
  </p:normalViewPr>
  <p:slideViewPr>
    <p:cSldViewPr>
      <p:cViewPr varScale="1">
        <p:scale>
          <a:sx n="55" d="100"/>
          <a:sy n="55" d="100"/>
        </p:scale>
        <p:origin x="18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48" y="60"/>
      </p:cViewPr>
      <p:guideLst>
        <p:guide orient="horz" pos="2880"/>
        <p:guide pos="2160"/>
      </p:guideLst>
    </p:cSldViewPr>
  </p:notesViewPr>
  <p:gridSpacing cx="75600" cy="7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URY\Documents\PERSONAL\INS%20527\Marzo\Canal%20endemico\taller%20canal%20end&#233;mico%20instruct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URY\Documents\PERSONAL\INS%20527\Marzo\Canal%20endemico\taller%20canal%20end&#233;mico%20instruct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Canal </a:t>
            </a:r>
            <a:r>
              <a:rPr lang="en-US" sz="2000" dirty="0" err="1"/>
              <a:t>endémico</a:t>
            </a:r>
            <a:r>
              <a:rPr lang="en-US" sz="2000" dirty="0"/>
              <a:t> </a:t>
            </a:r>
            <a:r>
              <a:rPr lang="en-US" sz="2000" dirty="0" err="1"/>
              <a:t>enfermedad</a:t>
            </a:r>
            <a:r>
              <a:rPr lang="en-US" sz="2000" dirty="0"/>
              <a:t> X,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3803149606299209E-2"/>
          <c:y val="0.17171296296296298"/>
          <c:w val="0.90286351706036749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Hoja1!$A$23</c:f>
              <c:strCache>
                <c:ptCount val="1"/>
                <c:pt idx="0">
                  <c:v>Cuartil 1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Hoja1!$B$22:$H$22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Hoja1!$B$23:$H$23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8</c:v>
                </c:pt>
                <c:pt idx="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DC-4C97-B5F6-2FAF59535A49}"/>
            </c:ext>
          </c:extLst>
        </c:ser>
        <c:ser>
          <c:idx val="1"/>
          <c:order val="1"/>
          <c:tx>
            <c:strRef>
              <c:f>Hoja1!$A$24</c:f>
              <c:strCache>
                <c:ptCount val="1"/>
                <c:pt idx="0">
                  <c:v>Mediana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9900"/>
                </a:solidFill>
              </a:ln>
              <a:effectLst/>
            </c:spPr>
          </c:marker>
          <c:cat>
            <c:strRef>
              <c:f>Hoja1!$B$22:$H$22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Hoja1!$B$24:$H$24</c:f>
              <c:numCache>
                <c:formatCode>General</c:formatCode>
                <c:ptCount val="7"/>
                <c:pt idx="0">
                  <c:v>11</c:v>
                </c:pt>
                <c:pt idx="1">
                  <c:v>7</c:v>
                </c:pt>
                <c:pt idx="2">
                  <c:v>10</c:v>
                </c:pt>
                <c:pt idx="3">
                  <c:v>7</c:v>
                </c:pt>
                <c:pt idx="4">
                  <c:v>11</c:v>
                </c:pt>
                <c:pt idx="5">
                  <c:v>13</c:v>
                </c:pt>
                <c:pt idx="6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DC-4C97-B5F6-2FAF59535A49}"/>
            </c:ext>
          </c:extLst>
        </c:ser>
        <c:ser>
          <c:idx val="2"/>
          <c:order val="2"/>
          <c:tx>
            <c:strRef>
              <c:f>Hoja1!$A$25</c:f>
              <c:strCache>
                <c:ptCount val="1"/>
                <c:pt idx="0">
                  <c:v>Cuartil 3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Hoja1!$B$22:$H$22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Hoja1!$B$25:$H$25</c:f>
              <c:numCache>
                <c:formatCode>General</c:formatCode>
                <c:ptCount val="7"/>
                <c:pt idx="0">
                  <c:v>14</c:v>
                </c:pt>
                <c:pt idx="1">
                  <c:v>10</c:v>
                </c:pt>
                <c:pt idx="2">
                  <c:v>13</c:v>
                </c:pt>
                <c:pt idx="3">
                  <c:v>13</c:v>
                </c:pt>
                <c:pt idx="4">
                  <c:v>15</c:v>
                </c:pt>
                <c:pt idx="5">
                  <c:v>19</c:v>
                </c:pt>
                <c:pt idx="6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DC-4C97-B5F6-2FAF59535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8798896"/>
        <c:axId val="-1208791280"/>
      </c:lineChart>
      <c:scatterChart>
        <c:scatterStyle val="lineMarker"/>
        <c:varyColors val="0"/>
        <c:ser>
          <c:idx val="3"/>
          <c:order val="3"/>
          <c:tx>
            <c:strRef>
              <c:f>Hoja1!$A$26</c:f>
              <c:strCache>
                <c:ptCount val="1"/>
                <c:pt idx="0">
                  <c:v>Casos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Hoja1!$B$22:$H$22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xVal>
          <c:yVal>
            <c:numRef>
              <c:f>Hoja1!$B$26:$H$26</c:f>
              <c:numCache>
                <c:formatCode>General</c:formatCode>
                <c:ptCount val="7"/>
                <c:pt idx="0">
                  <c:v>12</c:v>
                </c:pt>
                <c:pt idx="1">
                  <c:v>13</c:v>
                </c:pt>
                <c:pt idx="2">
                  <c:v>9</c:v>
                </c:pt>
                <c:pt idx="3">
                  <c:v>20</c:v>
                </c:pt>
                <c:pt idx="4">
                  <c:v>22</c:v>
                </c:pt>
                <c:pt idx="5">
                  <c:v>35</c:v>
                </c:pt>
                <c:pt idx="6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5DC-4C97-B5F6-2FAF59535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08798896"/>
        <c:axId val="-1208791280"/>
      </c:scatterChart>
      <c:catAx>
        <c:axId val="-12087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208791280"/>
        <c:crosses val="autoZero"/>
        <c:auto val="1"/>
        <c:lblAlgn val="ctr"/>
        <c:lblOffset val="100"/>
        <c:noMultiLvlLbl val="0"/>
      </c:catAx>
      <c:valAx>
        <c:axId val="-120879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20879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Canal </a:t>
            </a:r>
            <a:r>
              <a:rPr lang="en-US" b="1" dirty="0" err="1"/>
              <a:t>endémico</a:t>
            </a:r>
            <a:r>
              <a:rPr lang="en-US" b="1" dirty="0"/>
              <a:t> </a:t>
            </a:r>
            <a:r>
              <a:rPr lang="en-US" b="1" dirty="0" err="1"/>
              <a:t>enfermedad</a:t>
            </a:r>
            <a:r>
              <a:rPr lang="en-US" b="1" dirty="0"/>
              <a:t> X,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3803149606299209E-2"/>
          <c:y val="0.17171296296296298"/>
          <c:w val="0.90286351706036749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Hoja1!$A$23</c:f>
              <c:strCache>
                <c:ptCount val="1"/>
                <c:pt idx="0">
                  <c:v>Cuartil 1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Hoja1!$B$22:$H$22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Hoja1!$B$23:$H$23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8</c:v>
                </c:pt>
                <c:pt idx="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00-4A44-8EFF-FF4F23D94DFF}"/>
            </c:ext>
          </c:extLst>
        </c:ser>
        <c:ser>
          <c:idx val="1"/>
          <c:order val="1"/>
          <c:tx>
            <c:strRef>
              <c:f>Hoja1!$A$24</c:f>
              <c:strCache>
                <c:ptCount val="1"/>
                <c:pt idx="0">
                  <c:v>Mediana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9900"/>
                </a:solidFill>
              </a:ln>
              <a:effectLst/>
            </c:spPr>
          </c:marker>
          <c:cat>
            <c:strRef>
              <c:f>Hoja1!$B$22:$H$22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Hoja1!$B$24:$H$24</c:f>
              <c:numCache>
                <c:formatCode>General</c:formatCode>
                <c:ptCount val="7"/>
                <c:pt idx="0">
                  <c:v>11</c:v>
                </c:pt>
                <c:pt idx="1">
                  <c:v>7</c:v>
                </c:pt>
                <c:pt idx="2">
                  <c:v>10</c:v>
                </c:pt>
                <c:pt idx="3">
                  <c:v>7</c:v>
                </c:pt>
                <c:pt idx="4">
                  <c:v>11</c:v>
                </c:pt>
                <c:pt idx="5">
                  <c:v>13</c:v>
                </c:pt>
                <c:pt idx="6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00-4A44-8EFF-FF4F23D94DFF}"/>
            </c:ext>
          </c:extLst>
        </c:ser>
        <c:ser>
          <c:idx val="2"/>
          <c:order val="2"/>
          <c:tx>
            <c:strRef>
              <c:f>Hoja1!$A$25</c:f>
              <c:strCache>
                <c:ptCount val="1"/>
                <c:pt idx="0">
                  <c:v>Cuartil 3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Hoja1!$B$22:$H$22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Hoja1!$B$25:$H$25</c:f>
              <c:numCache>
                <c:formatCode>General</c:formatCode>
                <c:ptCount val="7"/>
                <c:pt idx="0">
                  <c:v>14</c:v>
                </c:pt>
                <c:pt idx="1">
                  <c:v>10</c:v>
                </c:pt>
                <c:pt idx="2">
                  <c:v>13</c:v>
                </c:pt>
                <c:pt idx="3">
                  <c:v>13</c:v>
                </c:pt>
                <c:pt idx="4">
                  <c:v>15</c:v>
                </c:pt>
                <c:pt idx="5">
                  <c:v>19</c:v>
                </c:pt>
                <c:pt idx="6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00-4A44-8EFF-FF4F23D9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8798896"/>
        <c:axId val="-1208791280"/>
      </c:lineChart>
      <c:scatterChart>
        <c:scatterStyle val="lineMarker"/>
        <c:varyColors val="0"/>
        <c:ser>
          <c:idx val="3"/>
          <c:order val="3"/>
          <c:tx>
            <c:strRef>
              <c:f>Hoja1!$A$26</c:f>
              <c:strCache>
                <c:ptCount val="1"/>
                <c:pt idx="0">
                  <c:v>Casos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Hoja1!$B$22:$H$22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xVal>
          <c:yVal>
            <c:numRef>
              <c:f>Hoja1!$B$26:$H$26</c:f>
              <c:numCache>
                <c:formatCode>General</c:formatCode>
                <c:ptCount val="7"/>
                <c:pt idx="0">
                  <c:v>12</c:v>
                </c:pt>
                <c:pt idx="1">
                  <c:v>13</c:v>
                </c:pt>
                <c:pt idx="2">
                  <c:v>9</c:v>
                </c:pt>
                <c:pt idx="3">
                  <c:v>20</c:v>
                </c:pt>
                <c:pt idx="4">
                  <c:v>22</c:v>
                </c:pt>
                <c:pt idx="5">
                  <c:v>35</c:v>
                </c:pt>
                <c:pt idx="6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A00-4A44-8EFF-FF4F23D9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08798896"/>
        <c:axId val="-1208791280"/>
      </c:scatterChart>
      <c:catAx>
        <c:axId val="-12087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208791280"/>
        <c:crosses val="autoZero"/>
        <c:auto val="1"/>
        <c:lblAlgn val="ctr"/>
        <c:lblOffset val="100"/>
        <c:noMultiLvlLbl val="0"/>
      </c:catAx>
      <c:valAx>
        <c:axId val="-120879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20879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85405-F4BF-4538-9F3F-5BBE05AC0AA1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9672-8C6C-47DF-9422-C161FBFD3D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950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5338-59B3-4EA2-A281-A8747AADA239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DC81-E13C-410C-A016-AEEB83A9E0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096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1631"/>
            <a:endParaRPr lang="en-US" altLang="en-US" sz="32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5" indent="-280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1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5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0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34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58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83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07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4FBE84-D323-4ECC-BC0E-77E958BE67C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276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dirty="0"/>
              <a:t>Pasos.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sz="2400" dirty="0"/>
              <a:t>Defina la unidad de tiempo en que se divide el año (semanas epidemiológica, periodo epidemiológico, meses). Para</a:t>
            </a:r>
            <a:r>
              <a:rPr lang="es-CO" sz="2400" baseline="0" dirty="0"/>
              <a:t> enfermedades de evolución aguda la mejor medida es por semana epidemiológica.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108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</a:rPr>
              <a:t>Pasos:</a:t>
            </a:r>
            <a:endParaRPr lang="es-CO" sz="2400" dirty="0"/>
          </a:p>
          <a:p>
            <a:r>
              <a:rPr lang="es-CO" sz="2400" dirty="0"/>
              <a:t>2. Organice la información de la serie histórica </a:t>
            </a:r>
          </a:p>
          <a:p>
            <a:r>
              <a:rPr lang="es-CO" sz="2400" dirty="0"/>
              <a:t>En la fila ordene años históricos</a:t>
            </a:r>
            <a:r>
              <a:rPr lang="es-CO" sz="2400" baseline="0" dirty="0"/>
              <a:t> ubico en </a:t>
            </a:r>
            <a:r>
              <a:rPr lang="es-CO" sz="2400" dirty="0"/>
              <a:t>Fila</a:t>
            </a:r>
          </a:p>
          <a:p>
            <a:r>
              <a:rPr lang="es-CO" sz="2400" dirty="0"/>
              <a:t>En la Columna ordene</a:t>
            </a:r>
            <a:r>
              <a:rPr lang="es-CO" sz="2400" baseline="0" dirty="0"/>
              <a:t> los casos de menor a mayor</a:t>
            </a:r>
            <a:endParaRPr lang="es-CO" sz="240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668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</a:rPr>
              <a:t>Pasos:</a:t>
            </a:r>
            <a:endParaRPr lang="es-CO" sz="2400" dirty="0"/>
          </a:p>
          <a:p>
            <a:r>
              <a:rPr lang="es-CO" sz="2400" dirty="0"/>
              <a:t>3. Calcule la mediana de cada columna: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dirty="0"/>
              <a:t>Formula</a:t>
            </a:r>
            <a:r>
              <a:rPr lang="es-CO" sz="2400" baseline="0" dirty="0"/>
              <a:t> de la mediana: </a:t>
            </a:r>
            <a:r>
              <a:rPr lang="x-none" sz="2400" dirty="0"/>
              <a:t>(n + 1) / 2</a:t>
            </a:r>
            <a:r>
              <a:rPr lang="es-CO" sz="2400" dirty="0"/>
              <a:t>. El resultado indica</a:t>
            </a:r>
            <a:r>
              <a:rPr lang="es-CO" sz="2400" baseline="0" dirty="0"/>
              <a:t> la posición en que se encuentra la mediana </a:t>
            </a:r>
            <a:endParaRPr lang="es-CO" sz="2400" dirty="0"/>
          </a:p>
          <a:p>
            <a:endParaRPr lang="es-CO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dirty="0"/>
              <a:t>Recuerde</a:t>
            </a:r>
            <a:r>
              <a:rPr lang="es-CO" sz="2400" baseline="0" dirty="0"/>
              <a:t> que cuando se trate de números impares donde </a:t>
            </a:r>
            <a:r>
              <a:rPr lang="en-US" dirty="0"/>
              <a:t>se </a:t>
            </a:r>
            <a:r>
              <a:rPr lang="en-US" dirty="0" err="1"/>
              <a:t>obtiene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resultado</a:t>
            </a:r>
            <a:r>
              <a:rPr lang="en-US" dirty="0"/>
              <a:t> un </a:t>
            </a:r>
            <a:r>
              <a:rPr lang="en-US" dirty="0" err="1"/>
              <a:t>promedio</a:t>
            </a:r>
            <a:r>
              <a:rPr lang="en-US" dirty="0"/>
              <a:t> entre los dos </a:t>
            </a:r>
            <a:r>
              <a:rPr lang="en-US" dirty="0" err="1"/>
              <a:t>valores</a:t>
            </a:r>
            <a:r>
              <a:rPr lang="en-US" dirty="0"/>
              <a:t> de las </a:t>
            </a:r>
            <a:r>
              <a:rPr lang="en-US" dirty="0" err="1"/>
              <a:t>observaciones</a:t>
            </a:r>
            <a:r>
              <a:rPr lang="en-US" dirty="0"/>
              <a:t> que </a:t>
            </a:r>
            <a:r>
              <a:rPr lang="en-US" dirty="0" err="1"/>
              <a:t>flanquean</a:t>
            </a:r>
            <a:r>
              <a:rPr lang="en-US" dirty="0"/>
              <a:t> la  </a:t>
            </a:r>
            <a:r>
              <a:rPr lang="en-US" dirty="0" err="1"/>
              <a:t>posición</a:t>
            </a:r>
            <a:r>
              <a:rPr lang="en-US" dirty="0"/>
              <a:t>,</a:t>
            </a:r>
            <a:r>
              <a:rPr lang="en-US" baseline="0" dirty="0"/>
              <a:t> se </a:t>
            </a:r>
            <a:r>
              <a:rPr lang="en-US" baseline="0" dirty="0" err="1"/>
              <a:t>debe</a:t>
            </a:r>
            <a:r>
              <a:rPr lang="en-US" baseline="0" dirty="0"/>
              <a:t> </a:t>
            </a:r>
            <a:r>
              <a:rPr lang="en-US" baseline="0" dirty="0" err="1"/>
              <a:t>promediar</a:t>
            </a:r>
            <a:r>
              <a:rPr lang="en-US" baseline="0" dirty="0"/>
              <a:t> el </a:t>
            </a:r>
            <a:r>
              <a:rPr lang="en-US" baseline="0" dirty="0" err="1"/>
              <a:t>datos</a:t>
            </a:r>
            <a:r>
              <a:rPr lang="en-US" baseline="0" dirty="0"/>
              <a:t> de las dos </a:t>
            </a:r>
            <a:r>
              <a:rPr lang="en-US" baseline="0" dirty="0" err="1"/>
              <a:t>observaciones</a:t>
            </a:r>
            <a:r>
              <a:rPr lang="en-US" baseline="0" dirty="0"/>
              <a:t>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6578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/>
              <a:t>Paso: </a:t>
            </a:r>
          </a:p>
          <a:p>
            <a:r>
              <a:rPr lang="es-CO" sz="2400" dirty="0"/>
              <a:t>4. Calcule el cuartil 1:  </a:t>
            </a:r>
            <a:r>
              <a:rPr lang="x-none" sz="2400" dirty="0"/>
              <a:t>(n + 1) / </a:t>
            </a:r>
            <a:r>
              <a:rPr lang="es-CO" sz="2400" dirty="0"/>
              <a:t>1</a:t>
            </a:r>
          </a:p>
          <a:p>
            <a:r>
              <a:rPr lang="es-CO" sz="2400" dirty="0"/>
              <a:t>Ubique la posición, que corresponde al </a:t>
            </a:r>
            <a:r>
              <a:rPr lang="es-CO" sz="2400" b="1" i="1" dirty="0"/>
              <a:t>limite inferior.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6341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</a:rPr>
              <a:t>Pasos:</a:t>
            </a:r>
            <a:endParaRPr lang="es-CO" sz="2400" dirty="0"/>
          </a:p>
          <a:p>
            <a:r>
              <a:rPr lang="es-CO" sz="2400" dirty="0"/>
              <a:t>5. Calcule el cuartil 3:  3</a:t>
            </a:r>
            <a:r>
              <a:rPr lang="x-none" sz="2400" dirty="0"/>
              <a:t>(n + 1) / </a:t>
            </a:r>
            <a:r>
              <a:rPr lang="es-CO" sz="2400" dirty="0"/>
              <a:t>1</a:t>
            </a:r>
          </a:p>
          <a:p>
            <a:r>
              <a:rPr lang="es-CO" sz="2400" dirty="0"/>
              <a:t>Ubique la posición, que corresponde al </a:t>
            </a:r>
            <a:r>
              <a:rPr lang="es-CO" sz="2400" b="1" i="1" dirty="0"/>
              <a:t>limite superior</a:t>
            </a:r>
            <a:endParaRPr lang="es-CO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1245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dirty="0"/>
          </a:p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</a:rPr>
              <a:t>Pasos:</a:t>
            </a:r>
            <a:endParaRPr lang="es-CO" sz="2400" dirty="0"/>
          </a:p>
          <a:p>
            <a:r>
              <a:rPr lang="es-CO" sz="2400" dirty="0"/>
              <a:t>6. Organice los datos obtenidos</a:t>
            </a:r>
            <a:r>
              <a:rPr lang="es-CO" sz="2400" baseline="0" dirty="0"/>
              <a:t> del cuartil 1, mediana y cuartil 3. </a:t>
            </a:r>
            <a:r>
              <a:rPr lang="es-CO" sz="2400" baseline="0" dirty="0" err="1"/>
              <a:t>Asi</a:t>
            </a:r>
            <a:r>
              <a:rPr lang="es-CO" sz="2400" baseline="0" dirty="0"/>
              <a:t> mismo, organice los casos notificados del evento estudiado</a:t>
            </a:r>
            <a:endParaRPr lang="es-CO" sz="2400" b="1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3982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</a:rPr>
              <a:t>Pasos:</a:t>
            </a:r>
            <a:endParaRPr lang="es-CO" sz="2400" dirty="0"/>
          </a:p>
          <a:p>
            <a:r>
              <a:rPr lang="es-CO" sz="2400" dirty="0"/>
              <a:t>7. Grafique los datos</a:t>
            </a:r>
          </a:p>
          <a:p>
            <a:r>
              <a:rPr lang="es-CO" sz="2400" b="1" i="0" dirty="0"/>
              <a:t>La línea roja corresponde al limite superior. La zona ubicada por encima</a:t>
            </a:r>
            <a:r>
              <a:rPr lang="es-CO" sz="2400" b="1" i="0" baseline="0" dirty="0"/>
              <a:t> de la línea ROJA se conoce como ZONA EPIDEMICA</a:t>
            </a:r>
            <a:endParaRPr lang="es-CO" sz="2400" b="1" i="0" dirty="0"/>
          </a:p>
          <a:p>
            <a:r>
              <a:rPr lang="es-CO" sz="2400" b="1" i="0" dirty="0"/>
              <a:t>La línea</a:t>
            </a:r>
            <a:r>
              <a:rPr lang="es-CO" sz="2400" b="1" i="0" baseline="0" dirty="0"/>
              <a:t> verde a la mediana. La zona ubicada entre la línea ROJA y línea VERDE se conoce como ZONA DE ALERTA</a:t>
            </a:r>
          </a:p>
          <a:p>
            <a:r>
              <a:rPr lang="es-CO" sz="2400" b="1" i="0" baseline="0" dirty="0"/>
              <a:t>La línea amarrilla al limite inferior La zona ubicada entre la línea VERDE y línea AMARRILLA se conoce como ZONA DE SEGURIDAD</a:t>
            </a:r>
          </a:p>
          <a:p>
            <a:r>
              <a:rPr lang="es-CO" sz="2400" b="1" i="0" baseline="0" dirty="0"/>
              <a:t>Y la franja por debajo de la línea AMARRILLA se conoce como ZONA DE EXITO</a:t>
            </a:r>
            <a:endParaRPr lang="es-CO" sz="2400" b="1" i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7178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8. Interprete los resultados</a:t>
            </a:r>
          </a:p>
          <a:p>
            <a:endParaRPr lang="es-C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b="1" dirty="0"/>
              <a:t>¿Cuándo el evento supero el limite superior? : </a:t>
            </a:r>
            <a:r>
              <a:rPr lang="es-CO" sz="2400" dirty="0"/>
              <a:t>A partir del periodo IV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b="1" dirty="0"/>
              <a:t>¿Cuántos casos esperaría en el periodo V para considerar una situación de alarma? </a:t>
            </a:r>
            <a:r>
              <a:rPr lang="es-CO" sz="2400" dirty="0"/>
              <a:t>Entre 10 y 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b="1" dirty="0"/>
              <a:t>¿Qué podría explicar el aumento de los casos a partir del periodo IV?:</a:t>
            </a:r>
            <a:r>
              <a:rPr lang="es-CO" sz="2400" b="1" baseline="0" dirty="0"/>
              <a:t> </a:t>
            </a:r>
            <a:r>
              <a:rPr lang="es-CO" sz="2400" baseline="0" dirty="0"/>
              <a:t>Una situación de Brote, introducción de métodos de diagnostico nuevo, mejora en el sistema de notificación, presencia de nuevas UPGD y de UI, nuevos tratamientos mas efectivos.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b="1" dirty="0"/>
              <a:t>¿Se consideraría un brote? : </a:t>
            </a:r>
            <a:r>
              <a:rPr lang="es-CO" sz="2400" b="0" dirty="0"/>
              <a:t>Se consideraría</a:t>
            </a:r>
            <a:r>
              <a:rPr lang="es-CO" sz="2400" b="0" baseline="0" dirty="0"/>
              <a:t> un brote una vez analizadas y descartadas las causas que podrían explicar el aumento el numero de casos.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5081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El canal es útil en enfermedades endémicas,  de período de incubación breve  y  de evolución aguda.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No utilizar series de mas de 10 años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Debe tenerse en cuenta que si se analizan series muy largas, es probable que tanto las condiciones que mantienen la endemia como los criterios diagnósticos y los mecanismos de notificación y registro hayan cambiado.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No se recomienda incluir los años epidémicos del evento, pues se eleva el umbral de detección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8387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El uso de corredores a escala local permite detectar pequeños brotes en ese ámbito que se diluirían en el nivel agregado.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La selección del evento, la serie de años que van a incluirse y los intervalos de tiempo determinarán el grado de precisión de los corredores endémicos.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Es preferible utilizar tasas de incidencias crudas o específicas, a número de casos, aunque se  trate de una población pequeña la vigilada.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813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30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El </a:t>
            </a:r>
            <a:r>
              <a:rPr lang="es-CO" b="1" dirty="0"/>
              <a:t>corredor endémico </a:t>
            </a:r>
            <a:r>
              <a:rPr lang="es-CO" dirty="0"/>
              <a:t>es una</a:t>
            </a:r>
            <a:r>
              <a:rPr lang="es-CO" baseline="0" dirty="0"/>
              <a:t> </a:t>
            </a:r>
            <a:r>
              <a:rPr lang="es-CO" dirty="0"/>
              <a:t>representación gráfica de las frecuencias de la enfermedad en un eje de coordenadas, en el cual el eje horizontal representa el tiempo y el vertical las frecuencias </a:t>
            </a:r>
          </a:p>
          <a:p>
            <a:r>
              <a:rPr lang="es-CO" dirty="0"/>
              <a:t>El </a:t>
            </a:r>
            <a:r>
              <a:rPr lang="es-CO" b="1" dirty="0"/>
              <a:t>corredor endémico </a:t>
            </a:r>
            <a:r>
              <a:rPr lang="es-CO" dirty="0"/>
              <a:t>describe en forma resumida la distribución de frecuencias de la enfermedad para el periodo de tiempo</a:t>
            </a:r>
            <a:r>
              <a:rPr lang="es-CO" baseline="0" dirty="0"/>
              <a:t> (semana epidemiológica, periodo epidemiológico) </a:t>
            </a:r>
            <a:r>
              <a:rPr lang="es-CO" dirty="0"/>
              <a:t>basada en el comportamiento observado de la enfermedad durante varios años previos y en secuencia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368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277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El corredor endémico expresa la tendencia estacional de una enfermedad y tiene los siguientes elementos:</a:t>
            </a:r>
            <a:endParaRPr lang="es-CO" b="1" i="0" dirty="0"/>
          </a:p>
          <a:p>
            <a:r>
              <a:rPr lang="es-CO" b="1" i="0" dirty="0"/>
              <a:t>La curva endémica </a:t>
            </a:r>
            <a:r>
              <a:rPr lang="es-CO" dirty="0"/>
              <a:t>propiamente dicha o nivel endémico, que corresponde a la línea central del gráfico y representa la frecuencia esperada promedio de casos en cada unidad de tiempo del año calendario; expresa una medida resumen de tendencia central de la distribución de datos observados (mediana, promedio, etc.).</a:t>
            </a:r>
          </a:p>
          <a:p>
            <a:r>
              <a:rPr lang="es-CO" b="1" dirty="0"/>
              <a:t>El límite superior, o umbral epidémico</a:t>
            </a:r>
            <a:r>
              <a:rPr lang="es-CO" dirty="0"/>
              <a:t>, que corresponde a la línea superior del gráfico y representa la frecuencia esperada máxima de casos en cada unidad de tiempo del año calendario; expresa una medida resumen de dispersión de la distribución de los datos observados (cuartil superior, desviación estándar, etc.). </a:t>
            </a:r>
          </a:p>
          <a:p>
            <a:r>
              <a:rPr lang="es-CO" dirty="0"/>
              <a:t>El </a:t>
            </a:r>
            <a:r>
              <a:rPr lang="es-CO" b="1" dirty="0"/>
              <a:t>límite inferior, o nivel de seguridad</a:t>
            </a:r>
            <a:r>
              <a:rPr lang="es-CO" dirty="0"/>
              <a:t>, que corresponde a la línea inferior del gráfico y representa la frecuencia esperada mínima de casos en cada unidad de tiempo del año calendario; expresa una medida resumen de dispersión de la distribución de datos observados (cuartil inferior, desviación estándar, etc.)</a:t>
            </a:r>
          </a:p>
          <a:p>
            <a:r>
              <a:rPr lang="es-CO" dirty="0"/>
              <a:t>La</a:t>
            </a:r>
            <a:r>
              <a:rPr lang="es-CO" baseline="0" dirty="0"/>
              <a:t> </a:t>
            </a:r>
            <a:r>
              <a:rPr lang="es-CO" b="1" baseline="0" dirty="0"/>
              <a:t>línea punteada negra </a:t>
            </a:r>
            <a:r>
              <a:rPr lang="es-CO" b="0" baseline="0" dirty="0"/>
              <a:t>corresponde a la frecuencia de casos notificados en el periodo actual </a:t>
            </a:r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398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Usos del canal endémico: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Conocer la endemia de una enfermedad: incidencia habitual del evento.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Determinar lo que constituye un “exceso” una vez que se conoce lo que es normal, o las cifras esperadas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Proporcionar información inmediata y global sobre el comportamiento del evento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4401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O" b="1" dirty="0"/>
              <a:t>Usos del canal endémico: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Detectar oportunamente un brote/epidemia.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Identificar el comportamiento dentro de la variación histórica.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Identificar si una intervención realizada en salud pública fue o no exitosa según el comportamiento del evento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659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Existen</a:t>
            </a:r>
            <a:r>
              <a:rPr lang="es-CO" baseline="0" dirty="0"/>
              <a:t> diferentes métodos para la construcción de canales endémicos: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Valores máximos y mínimos de la serie (3 bandas).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chemeClr val="accent3">
                    <a:lumMod val="50000"/>
                  </a:schemeClr>
                </a:solidFill>
              </a:rPr>
              <a:t>Mediana y cuartiles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Mínimos cuadrados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aritmética y desviación estándar (4 bandas).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Método de las medias geométricas de las tasas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Alisamiento exponencial de 3 parámetros.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Modelación </a:t>
            </a:r>
            <a:r>
              <a:rPr lang="es-CO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Arima-Sarima</a:t>
            </a: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etc</a:t>
            </a: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endParaRPr lang="es-CO" dirty="0"/>
          </a:p>
          <a:p>
            <a:r>
              <a:rPr lang="es-CO" dirty="0"/>
              <a:t>Sin</a:t>
            </a:r>
            <a:r>
              <a:rPr lang="es-CO" baseline="0" dirty="0"/>
              <a:t> embargo, en esta sección  aprenderemos el método de mediana y cuartiles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984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b="1" dirty="0"/>
              <a:t>Información requerida para la construcción: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Serie histórica (5 a 7 años)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Incidencia actual del evento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Delimitación del tiempo (semanal, mensual, periodo epidemiológico)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Identificación de años epidémicos del evento (no se tienen en cuenta)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dirty="0"/>
          </a:p>
          <a:p>
            <a:r>
              <a:rPr lang="es-CO" sz="2400" b="1" dirty="0"/>
              <a:t>Conocimientos: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Medidas de tendencia central (mediana)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Medidas de posición (Cuartil)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40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73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18B90-BACC-4787-BE2E-997EB781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BF5A2-2123-4CA8-8847-AE2727BC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10AFB-74CE-4445-9DB9-C05413854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E896D6-4DA4-4C61-9D53-33EAF2D12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AFFD74-69F0-47BB-8866-014CB47EC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29D538-1872-4ED0-8EC1-F816CBC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D62995-A828-4DBF-9CA3-40F9D838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5874A9-4A33-42D0-95A0-C76F2721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9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5B8D-4EEA-4EBB-BCBA-C2C820F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FBEA77-FD3D-465C-8B56-13D1EB9D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A2E3AE-EDC9-4150-ACEA-162407BB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62E9B-3A83-4BDA-B0DA-D439DCC5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7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B8589-52E9-40E8-917A-52707ED7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1FE880-AA69-4113-ACD3-883BD864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F29ADE-11ED-4DDC-9DB7-43EC8553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2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CC24F-1DCC-4F8A-B4BF-D7D3D5D1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36E8E-D13C-446C-822C-7717D49A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9786E-0DA8-47A6-A40E-3CD970CC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CB54A5-C788-4834-9067-2144D6A3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F7416F-468A-4532-B263-288EB02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E1A590-5DB5-44B9-9C8A-95D44A0C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45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20748-4ABA-4406-A6E8-C0C6C272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CC590-85A5-4411-B09B-A5CB4AC0B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8107BA-5C0C-4949-B4C8-73EBA1FC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B431A-5624-4A6A-8A8C-D335E88C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7FBC7-9516-4A3D-B556-EFC256C3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A4589-028C-4E01-B793-C4D06D5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40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9737A-27A3-4CAD-82C2-625DAAC9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23B8EF-48E9-42B3-9447-13D469933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29D0B-A254-4469-BF3D-2122F9C7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A32BE-6B0A-424D-A135-48366D37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4F62C-E10B-4D93-BCA6-09AE2319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3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971C06-31F5-479B-9C8E-CFF41ED30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CEAE99-6E9B-4241-A2D8-35263CDA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B8662-4B17-4DCC-B630-8E56B240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25961-B69F-4681-90FE-AF459A4E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B00A0-AADB-4537-8A1F-02C7E36F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5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>
          <a:xfrm>
            <a:off x="5791200" y="0"/>
            <a:ext cx="3352800" cy="137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152400"/>
            <a:ext cx="888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i="1" noProof="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Programa de entrenamiento en epidemiología de campo — Frontline</a:t>
            </a:r>
          </a:p>
        </p:txBody>
      </p:sp>
    </p:spTree>
    <p:extLst>
      <p:ext uri="{BB962C8B-B14F-4D97-AF65-F5344CB8AC3E}">
        <p14:creationId xmlns:p14="http://schemas.microsoft.com/office/powerpoint/2010/main" val="37002186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30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2419351"/>
            <a:ext cx="759898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spc="-113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4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2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1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</p:spTree>
    <p:extLst>
      <p:ext uri="{BB962C8B-B14F-4D97-AF65-F5344CB8AC3E}">
        <p14:creationId xmlns:p14="http://schemas.microsoft.com/office/powerpoint/2010/main" val="419942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1266825"/>
            <a:ext cx="8086725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524126"/>
            <a:ext cx="8086725" cy="3762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795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390525"/>
            <a:ext cx="8086725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1114425"/>
            <a:ext cx="8086725" cy="5172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5609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498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56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5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</p:spTree>
    <p:extLst>
      <p:ext uri="{BB962C8B-B14F-4D97-AF65-F5344CB8AC3E}">
        <p14:creationId xmlns:p14="http://schemas.microsoft.com/office/powerpoint/2010/main" val="195601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787CB-80B4-4549-902E-64D80591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21D64-CC70-483F-B720-729D0FCEB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3558A-A4CB-4836-9F80-26E38CA1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85A0F-ECB1-4FF9-8694-2DA5F20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FE4D5-076C-4CEA-91AA-178FED9F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1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20FB4-BAFC-411B-B5EB-AE387FE1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8D581-8E56-42AB-90EC-F261569C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F2FB8D-47EF-4ECE-9777-64F7E0EB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1B0EB-497F-4C79-BE68-7CE36A78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C119A-4F07-4F4B-8E6A-B41590CD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8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EA652-C51D-4214-B426-88B5BD1A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BA71E1-49C1-4F49-AB4F-3A378C6C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C2659-D919-496B-B69E-2607C3D2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16BB3-1DDC-44F4-96B3-8A90DB70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F45F1-072E-4419-B936-66B06366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4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FBFD1-9EC9-485C-9299-671BFFD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A2D87-A5F0-4469-A40F-BFB8FE03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D606-15CF-4CFE-B4F4-2F6B0D409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31B67-4C9E-4DF4-9353-B12D881A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D06F20-8776-44E6-B0EF-CAD716B1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08D18-682C-4A6A-9981-CE7AE52A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2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02970C-C89D-4F8F-B9FF-0C4617EF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12751-1B72-486C-8FD3-192AA92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60C96-9B0F-444E-868D-9887FA615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F165-2D30-4C1E-8E58-D84726141767}" type="datetimeFigureOut">
              <a:rPr lang="es-CO" smtClean="0"/>
              <a:t>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DF5F6-3F3B-4AFF-A3C7-70076A6A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15EFA-BE55-4813-98B5-163CAA12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3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es-CO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Canal o corredor endémico</a:t>
            </a:r>
            <a:endParaRPr lang="x-none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12F8705-FBDD-49F0-BF89-C4281BAA7F4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 dirty="0"/>
              <a:t>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605374-C8B4-4518-B9C8-9D86684B34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CO" dirty="0"/>
              <a:t>Grupo de Formación de Talento Humano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3EC76-E174-4D64-B684-56B6CF0CB3D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O" dirty="0"/>
              <a:t>Dirección de Vigilancia y Análisis del Riesgo en Salud Pública</a:t>
            </a:r>
          </a:p>
        </p:txBody>
      </p:sp>
    </p:spTree>
    <p:extLst>
      <p:ext uri="{BB962C8B-B14F-4D97-AF65-F5344CB8AC3E}">
        <p14:creationId xmlns:p14="http://schemas.microsoft.com/office/powerpoint/2010/main" val="114257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000" dirty="0">
                <a:solidFill>
                  <a:srgbClr val="C00000"/>
                </a:solidFill>
              </a:rPr>
              <a:t>Método Mediana y Cuartiles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15460" y="1074180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1: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Defina la unidad de tiempo en que se divide el año (semanas epidemiológica, periodo epidemiológico)</a:t>
            </a:r>
          </a:p>
          <a:p>
            <a:pPr marL="514350" indent="-514350">
              <a:buAutoNum type="arabicPeriod"/>
            </a:pPr>
            <a:endParaRPr lang="es-CO" sz="2800" dirty="0"/>
          </a:p>
          <a:p>
            <a:pPr marL="514350" indent="-514350">
              <a:buAutoNum type="arabicPeriod"/>
            </a:pPr>
            <a:endParaRPr lang="es-CO" sz="2800" dirty="0"/>
          </a:p>
          <a:p>
            <a:endParaRPr lang="es-CO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3632C5C-EF5B-464F-8E2D-606C4DDB2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32" y="1930351"/>
            <a:ext cx="6838763" cy="44994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47600" y="3504600"/>
            <a:ext cx="2872800" cy="3024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792000" y="2678349"/>
            <a:ext cx="521640" cy="105305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5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Método Mediana y Cuartiles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106275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2: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Organice la información de la serie histórica (Fila: años de la serie; Columna: unidad de tiempo definido). Ordene cada columna de menor a mayor</a:t>
            </a:r>
          </a:p>
          <a:p>
            <a:pPr marL="514350" indent="-514350">
              <a:buAutoNum type="arabicPeriod"/>
            </a:pPr>
            <a:endParaRPr lang="es-CO" sz="28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563407"/>
              </p:ext>
            </p:extLst>
          </p:nvPr>
        </p:nvGraphicFramePr>
        <p:xfrm>
          <a:off x="492919" y="3186408"/>
          <a:ext cx="7950355" cy="20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Hoja de cálculo" r:id="rId4" imgW="6356484" imgH="1631788" progId="Excel.Sheet.12">
                  <p:embed/>
                </p:oleObj>
              </mc:Choice>
              <mc:Fallback>
                <p:oleObj name="Hoja de cálculo" r:id="rId4" imgW="6356484" imgH="16317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919" y="3186408"/>
                        <a:ext cx="7950355" cy="204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3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Método Mediana y Cuartiles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100980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3: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Calcule la mediana de cada columna</a:t>
            </a:r>
          </a:p>
          <a:p>
            <a:pPr algn="ctr"/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(n + 1) / 2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(7+1)/2 = 4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Encuentre la posición media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(mediana)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479424"/>
              </p:ext>
            </p:extLst>
          </p:nvPr>
        </p:nvGraphicFramePr>
        <p:xfrm>
          <a:off x="726302" y="3618000"/>
          <a:ext cx="7950355" cy="20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Hoja de cálculo" r:id="rId4" imgW="6356484" imgH="1631788" progId="Excel.Sheet.12">
                  <p:embed/>
                </p:oleObj>
              </mc:Choice>
              <mc:Fallback>
                <p:oleObj name="Hoja de cálculo" r:id="rId4" imgW="6356484" imgH="16317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6302" y="3618000"/>
                        <a:ext cx="7950355" cy="204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957623" y="4714200"/>
            <a:ext cx="6696777" cy="226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55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000" dirty="0">
                <a:solidFill>
                  <a:srgbClr val="C00000"/>
                </a:solidFill>
              </a:rPr>
              <a:t>Método Mediana y Cuartiles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1069770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4: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Calcule el cuartil 1: 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(n + 1) /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s-CO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(7+1)/4 = 2</a:t>
            </a:r>
          </a:p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Ubique la posición, que corresponde al </a:t>
            </a:r>
            <a:r>
              <a:rPr lang="es-CO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limite inferior</a:t>
            </a:r>
            <a:r>
              <a:rPr lang="es-CO" sz="2800" b="1" i="1" dirty="0"/>
              <a:t>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71664"/>
              </p:ext>
            </p:extLst>
          </p:nvPr>
        </p:nvGraphicFramePr>
        <p:xfrm>
          <a:off x="641350" y="3505200"/>
          <a:ext cx="7951788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Worksheet" r:id="rId4" imgW="6356484" imgH="1631788" progId="Excel.Sheet.12">
                  <p:embed/>
                </p:oleObj>
              </mc:Choice>
              <mc:Fallback>
                <p:oleObj name="Worksheet" r:id="rId4" imgW="6356484" imgH="16317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350" y="3505200"/>
                        <a:ext cx="7951788" cy="204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876112" y="4166726"/>
            <a:ext cx="6728400" cy="2268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4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Método Mediana y Cuartiles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1069770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5: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Calcule el cuartil 3:  3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(n + 1) /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s-CO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3(7+1)/4 = 6</a:t>
            </a:r>
          </a:p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Ubique la posición, que corresponde al </a:t>
            </a:r>
            <a:r>
              <a:rPr lang="es-CO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limite superior.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71664"/>
              </p:ext>
            </p:extLst>
          </p:nvPr>
        </p:nvGraphicFramePr>
        <p:xfrm>
          <a:off x="641350" y="3505200"/>
          <a:ext cx="7951788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Worksheet" r:id="rId4" imgW="6356484" imgH="1631788" progId="Excel.Sheet.12">
                  <p:embed/>
                </p:oleObj>
              </mc:Choice>
              <mc:Fallback>
                <p:oleObj name="Worksheet" r:id="rId4" imgW="6356484" imgH="16317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350" y="3505200"/>
                        <a:ext cx="7951788" cy="204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832868" y="5092200"/>
            <a:ext cx="6930132" cy="22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Método Mediana y Cuartiles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131220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6:</a:t>
            </a:r>
            <a:r>
              <a:rPr lang="es-CO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Organice los datos</a:t>
            </a:r>
            <a:endParaRPr lang="es-CO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92285"/>
              </p:ext>
            </p:extLst>
          </p:nvPr>
        </p:nvGraphicFramePr>
        <p:xfrm>
          <a:off x="565200" y="3051000"/>
          <a:ext cx="8197800" cy="1710782"/>
        </p:xfrm>
        <a:graphic>
          <a:graphicData uri="http://schemas.openxmlformats.org/drawingml/2006/table">
            <a:tbl>
              <a:tblPr/>
              <a:tblGrid>
                <a:gridCol w="10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2400"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9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Cuartil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2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32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Cuartil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36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4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000" dirty="0">
                <a:solidFill>
                  <a:srgbClr val="C00000"/>
                </a:solidFill>
              </a:rPr>
              <a:t>Método Mediana y Cuartiles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106680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7: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Grafique los datos</a:t>
            </a:r>
            <a:endParaRPr lang="es-CO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077715"/>
              </p:ext>
            </p:extLst>
          </p:nvPr>
        </p:nvGraphicFramePr>
        <p:xfrm>
          <a:off x="1472400" y="2219400"/>
          <a:ext cx="6274800" cy="40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55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0837" y="344358"/>
            <a:ext cx="8086725" cy="400050"/>
          </a:xfrm>
        </p:spPr>
        <p:txBody>
          <a:bodyPr>
            <a:normAutofit/>
          </a:bodyPr>
          <a:lstStyle/>
          <a:p>
            <a:r>
              <a:rPr lang="es-CO" sz="2000">
                <a:solidFill>
                  <a:srgbClr val="C00000"/>
                </a:solidFill>
              </a:rPr>
              <a:t>Método Mediana y Cuartiles</a:t>
            </a:r>
            <a:endParaRPr lang="es-CO" sz="2000" dirty="0">
              <a:solidFill>
                <a:srgbClr val="C0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29209" y="106787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</a:rPr>
              <a:t>Paso 8: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Interprete los resultados</a:t>
            </a:r>
            <a:endParaRPr lang="es-CO" sz="2400" dirty="0"/>
          </a:p>
          <a:p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122D822-70F1-4784-8EAE-97F88D98E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848937"/>
              </p:ext>
            </p:extLst>
          </p:nvPr>
        </p:nvGraphicFramePr>
        <p:xfrm>
          <a:off x="1170000" y="2824200"/>
          <a:ext cx="6728400" cy="40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C7FF870B-A2AD-441B-9F40-FBE1466175FD}"/>
              </a:ext>
            </a:extLst>
          </p:cNvPr>
          <p:cNvSpPr txBox="1"/>
          <p:nvPr/>
        </p:nvSpPr>
        <p:spPr>
          <a:xfrm>
            <a:off x="1486719" y="1619563"/>
            <a:ext cx="4589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/>
              <a:t>¿Cuándo el evento supero el limite superior? 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584F39-D6D0-46A3-BDD4-663664668D59}"/>
              </a:ext>
            </a:extLst>
          </p:cNvPr>
          <p:cNvSpPr txBox="1"/>
          <p:nvPr/>
        </p:nvSpPr>
        <p:spPr>
          <a:xfrm>
            <a:off x="1699200" y="2114618"/>
            <a:ext cx="4589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800" dirty="0"/>
              <a:t>A partir del periodo IV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3FF4CEE-8632-4A56-B543-1549D54EBF0B}"/>
              </a:ext>
            </a:extLst>
          </p:cNvPr>
          <p:cNvSpPr txBox="1"/>
          <p:nvPr/>
        </p:nvSpPr>
        <p:spPr>
          <a:xfrm>
            <a:off x="373398" y="1923460"/>
            <a:ext cx="4589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/>
              <a:t>¿Qué podría explicar el aumento de los casos a partir del periodo IV</a:t>
            </a:r>
            <a:endParaRPr lang="es-CO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CDA433B-CB59-47F3-A621-553ED54A9148}"/>
              </a:ext>
            </a:extLst>
          </p:cNvPr>
          <p:cNvSpPr txBox="1"/>
          <p:nvPr/>
        </p:nvSpPr>
        <p:spPr>
          <a:xfrm>
            <a:off x="4716906" y="1514151"/>
            <a:ext cx="45895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aseline="0" dirty="0"/>
              <a:t>Una situación de Brote, introducción de métodos de diagnostico nuevo, mejora en el sistema de notificación, presencia de nuevas UPGD y de UI, nuevos tratamientos mas efectivos</a:t>
            </a:r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3C4397-0480-43A3-A094-E31BF8011634}"/>
              </a:ext>
            </a:extLst>
          </p:cNvPr>
          <p:cNvSpPr txBox="1"/>
          <p:nvPr/>
        </p:nvSpPr>
        <p:spPr>
          <a:xfrm>
            <a:off x="2687720" y="1594358"/>
            <a:ext cx="4862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/>
              <a:t>¿Se consideraría un brote? </a:t>
            </a:r>
            <a:endParaRPr lang="es-CO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6DAEC99-3A40-44C9-829C-B07BD6ABF56F}"/>
              </a:ext>
            </a:extLst>
          </p:cNvPr>
          <p:cNvSpPr txBox="1"/>
          <p:nvPr/>
        </p:nvSpPr>
        <p:spPr>
          <a:xfrm>
            <a:off x="2580995" y="1961427"/>
            <a:ext cx="4862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0" dirty="0"/>
              <a:t>Se consideraría</a:t>
            </a:r>
            <a:r>
              <a:rPr lang="es-CO" sz="1800" b="0" baseline="0" dirty="0"/>
              <a:t> un brote una vez analizadas y descartadas las causas que podrían explicar el aumento el numero de casos.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88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Graphic spid="5" grpId="0">
        <p:bldAsOne/>
      </p:bldGraphic>
      <p:bldP spid="13" grpId="0"/>
      <p:bldP spid="13" grpId="1"/>
      <p:bldP spid="15" grpId="0"/>
      <p:bldP spid="15" grpId="1"/>
      <p:bldP spid="21" grpId="0"/>
      <p:bldP spid="21" grpId="1"/>
      <p:bldP spid="23" grpId="0"/>
      <p:bldP spid="23" grpId="1"/>
      <p:bldP spid="2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Recomendaciones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492919" y="1114425"/>
            <a:ext cx="8086725" cy="4431375"/>
          </a:xfrm>
        </p:spPr>
        <p:txBody>
          <a:bodyPr>
            <a:norm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El canal es útil en enfermedades endémicas,  de período de incubación breve  y  de evolución aguda.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No utilizar series de mas de 10 años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Debe tenerse en cuenta que si se analizan series muy largas, es probable que tanto las condiciones que mantienen la endemia como los criterios diagnósticos y los mecanismos de notificación y registro hayan cambiado.</a:t>
            </a:r>
          </a:p>
          <a:p>
            <a:pPr marL="0" indent="0">
              <a:buNone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No se recomienda incluir los años epidémicos del evento, pues se eleva el umbral de detección.</a:t>
            </a:r>
          </a:p>
        </p:txBody>
      </p:sp>
    </p:spTree>
    <p:extLst>
      <p:ext uri="{BB962C8B-B14F-4D97-AF65-F5344CB8AC3E}">
        <p14:creationId xmlns:p14="http://schemas.microsoft.com/office/powerpoint/2010/main" val="20005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Conclusiones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7473" y="1161000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El uso de canales a escala local permite detectar pequeños brotes en ese ámbito que se diluirían en el nivel agregado.</a:t>
            </a: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Su uso es principalmente para enfermedades endémicas, sin embargo para eventos con baja frecuencia es útil realizar corredores acumulativos el cual se construye a partir de la incidencia acumulada por período.</a:t>
            </a: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La inestabilidad en la incidencia histórica provoca canales muy dentados con bandas anchas de alerta y  de seguridad</a:t>
            </a: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36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Objetivos de aprendizaje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es-CO" dirty="0"/>
              <a:t>Conocer los usos e importancia del canal endémico</a:t>
            </a:r>
          </a:p>
          <a:p>
            <a:pPr algn="just"/>
            <a:r>
              <a:rPr lang="es-CO" dirty="0"/>
              <a:t>Elaborar el canal endémico usando la metodología de cuartiles</a:t>
            </a:r>
          </a:p>
          <a:p>
            <a:pPr algn="just"/>
            <a:r>
              <a:rPr lang="es-CO" dirty="0"/>
              <a:t>Interpretar y analizar los datos del canal endémico.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0074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37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b="1" dirty="0"/>
              <a:t>Canal endémico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38400" y="2538030"/>
            <a:ext cx="78128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El corredor  o  canal  endémico es la representación gráfica de la frecuencia de la enfermedad (incidencia actual sobre la histórica)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Describe en forma resumida la distribución de frecuencias de la enfermedad en un periodo de tiempo, basado en el comportamiento observado de la enfermedad, durante varios años previos                </a:t>
            </a:r>
          </a:p>
          <a:p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4670944" y="6301800"/>
            <a:ext cx="3908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Fuente: OPS/OMS. MOPECE. Tercera Edición </a:t>
            </a:r>
          </a:p>
        </p:txBody>
      </p:sp>
    </p:spTree>
    <p:extLst>
      <p:ext uri="{BB962C8B-B14F-4D97-AF65-F5344CB8AC3E}">
        <p14:creationId xmlns:p14="http://schemas.microsoft.com/office/powerpoint/2010/main" val="111875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 Canal endémico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12776"/>
            <a:ext cx="8306071" cy="46805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51921" y="6381328"/>
            <a:ext cx="491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Bortman. Elaboración de corredores endémicos.</a:t>
            </a:r>
            <a:r>
              <a:rPr lang="en-US" sz="1200" i="1" dirty="0"/>
              <a:t> Rev Panam Salud </a:t>
            </a:r>
            <a:r>
              <a:rPr lang="en-US" sz="1200" i="1" dirty="0" err="1"/>
              <a:t>Publica</a:t>
            </a:r>
            <a:r>
              <a:rPr lang="en-US" sz="1200" i="1" dirty="0"/>
              <a:t>/Pan Am J Public Health </a:t>
            </a:r>
            <a:r>
              <a:rPr lang="en-US" sz="1200" dirty="0"/>
              <a:t>5(1), 1999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95367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800" dirty="0"/>
              <a:t>Canal Endémico de Dengue en Colombia, 2019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0" y="1463400"/>
            <a:ext cx="7862400" cy="446992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51921" y="6381328"/>
            <a:ext cx="491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INS. Informe de evento. Dengue. Periodo XIII. 2019</a:t>
            </a:r>
          </a:p>
        </p:txBody>
      </p:sp>
    </p:spTree>
    <p:extLst>
      <p:ext uri="{BB962C8B-B14F-4D97-AF65-F5344CB8AC3E}">
        <p14:creationId xmlns:p14="http://schemas.microsoft.com/office/powerpoint/2010/main" val="345017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Uso del canal endémico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40800" y="1312200"/>
            <a:ext cx="812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Conocer la endemia de una enfermedad: incidencia habitual del evento.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Determinar lo que constituye un “exceso” una vez que se conoce lo que es normal, o las cifras esperadas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Proporcionar información inmediata y global sobre el comportamiento del evento</a:t>
            </a:r>
          </a:p>
        </p:txBody>
      </p:sp>
    </p:spTree>
    <p:extLst>
      <p:ext uri="{BB962C8B-B14F-4D97-AF65-F5344CB8AC3E}">
        <p14:creationId xmlns:p14="http://schemas.microsoft.com/office/powerpoint/2010/main" val="159557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>
                <a:solidFill>
                  <a:srgbClr val="C00000"/>
                </a:solidFill>
              </a:rPr>
              <a:t>Uso del canal endémico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99900" y="1614600"/>
            <a:ext cx="8556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Detectar oportunamente un brote/epidemia.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Identificar el comportamiento dentro de la variación histórica.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Identificar si una intervención realizada en salud pública fue o no exitosa según el comportamiento del evento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8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Métodos para elaboración del canal endémico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11560" y="1690200"/>
            <a:ext cx="81369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máximos y mínimos de la serie (3 bandas).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 y cuartiles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Mínimos cuadrados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aritmética y desviación estándar (4 bandas).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Método de las medias geométricas de las tasas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Alisamiento exponencial de 3 parámetros.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Modelación Arima-Sarima, etc</a:t>
            </a:r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679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Método Mediana y Cuartiles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96830" y="1614600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Información requerida para la construcción:</a:t>
            </a:r>
          </a:p>
          <a:p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Serie histórica (5 a 7 años)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Incidencia actual del evento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Delimitación del tiempo (semanal, mensual, periodo epidemiológico)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Identificación de años epidémicos del evento (no se tienen en cuenta)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Conocimientos: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Medidas de tendencia central (mediana)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Medidas de posición (Cuartil)</a:t>
            </a:r>
          </a:p>
        </p:txBody>
      </p:sp>
    </p:spTree>
    <p:extLst>
      <p:ext uri="{BB962C8B-B14F-4D97-AF65-F5344CB8AC3E}">
        <p14:creationId xmlns:p14="http://schemas.microsoft.com/office/powerpoint/2010/main" val="97561467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9251</TotalTime>
  <Words>2033</Words>
  <Application>Microsoft Office PowerPoint</Application>
  <PresentationFormat>Presentación en pantalla (4:3)</PresentationFormat>
  <Paragraphs>238</Paragraphs>
  <Slides>20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Franklin Gothic Book</vt:lpstr>
      <vt:lpstr>Franklin Gothic Medium</vt:lpstr>
      <vt:lpstr>Helvetica</vt:lpstr>
      <vt:lpstr>Tahoma</vt:lpstr>
      <vt:lpstr>Times New Roman</vt:lpstr>
      <vt:lpstr>Wingdings</vt:lpstr>
      <vt:lpstr>Diseño personalizado</vt:lpstr>
      <vt:lpstr>Hoja de cálculo</vt:lpstr>
      <vt:lpstr>Worksheet</vt:lpstr>
      <vt:lpstr>Canal o corredor endémico</vt:lpstr>
      <vt:lpstr>Objetivos de aprendizaje</vt:lpstr>
      <vt:lpstr>Canal endémico</vt:lpstr>
      <vt:lpstr> Canal endémico</vt:lpstr>
      <vt:lpstr>Canal Endémico de Dengue en Colombia, 2019</vt:lpstr>
      <vt:lpstr>Uso del canal endémico</vt:lpstr>
      <vt:lpstr>Uso del canal endémico</vt:lpstr>
      <vt:lpstr>Métodos para elaboración del canal endémico</vt:lpstr>
      <vt:lpstr>Método Mediana y Cuartiles</vt:lpstr>
      <vt:lpstr>Método Mediana y Cuartiles</vt:lpstr>
      <vt:lpstr>Método Mediana y Cuartiles</vt:lpstr>
      <vt:lpstr>Método Mediana y Cuartiles</vt:lpstr>
      <vt:lpstr>Método Mediana y Cuartiles</vt:lpstr>
      <vt:lpstr>Método Mediana y Cuartiles</vt:lpstr>
      <vt:lpstr>Método Mediana y Cuartiles</vt:lpstr>
      <vt:lpstr>Método Mediana y Cuartiles</vt:lpstr>
      <vt:lpstr>Método Mediana y Cuartiles</vt:lpstr>
      <vt:lpstr>Recomendaciones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Vigilancia de la salud pública: Estadísticas del resumen</dc:title>
  <dc:creator>CLAUDIA</dc:creator>
  <cp:lastModifiedBy>Yury silva lopez</cp:lastModifiedBy>
  <cp:revision>261</cp:revision>
  <dcterms:created xsi:type="dcterms:W3CDTF">2017-02-23T16:19:03Z</dcterms:created>
  <dcterms:modified xsi:type="dcterms:W3CDTF">2020-08-09T19:12:40Z</dcterms:modified>
</cp:coreProperties>
</file>